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media/audio1.bin" ContentType="audio/unknown"/>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5"/>
  </p:notesMasterIdLst>
  <p:sldIdLst>
    <p:sldId id="259" r:id="rId2"/>
    <p:sldId id="309" r:id="rId3"/>
    <p:sldId id="308" r:id="rId4"/>
    <p:sldId id="339" r:id="rId5"/>
    <p:sldId id="360" r:id="rId6"/>
    <p:sldId id="342" r:id="rId7"/>
    <p:sldId id="362" r:id="rId8"/>
    <p:sldId id="361" r:id="rId9"/>
    <p:sldId id="337" r:id="rId10"/>
    <p:sldId id="310" r:id="rId11"/>
    <p:sldId id="318" r:id="rId12"/>
    <p:sldId id="317" r:id="rId13"/>
    <p:sldId id="316" r:id="rId14"/>
    <p:sldId id="340" r:id="rId15"/>
    <p:sldId id="352" r:id="rId16"/>
    <p:sldId id="354" r:id="rId17"/>
    <p:sldId id="353" r:id="rId18"/>
    <p:sldId id="349" r:id="rId19"/>
    <p:sldId id="341" r:id="rId20"/>
    <p:sldId id="305" r:id="rId21"/>
    <p:sldId id="319" r:id="rId22"/>
    <p:sldId id="344" r:id="rId23"/>
    <p:sldId id="345" r:id="rId24"/>
    <p:sldId id="313" r:id="rId25"/>
    <p:sldId id="320" r:id="rId26"/>
    <p:sldId id="321" r:id="rId27"/>
    <p:sldId id="306" r:id="rId28"/>
    <p:sldId id="307" r:id="rId29"/>
    <p:sldId id="314" r:id="rId30"/>
    <p:sldId id="346" r:id="rId31"/>
    <p:sldId id="350" r:id="rId32"/>
    <p:sldId id="351" r:id="rId33"/>
    <p:sldId id="335" r:id="rId34"/>
    <p:sldId id="347" r:id="rId35"/>
    <p:sldId id="366" r:id="rId36"/>
    <p:sldId id="367" r:id="rId37"/>
    <p:sldId id="363" r:id="rId38"/>
    <p:sldId id="364" r:id="rId39"/>
    <p:sldId id="365" r:id="rId40"/>
    <p:sldId id="327" r:id="rId41"/>
    <p:sldId id="333" r:id="rId42"/>
    <p:sldId id="359" r:id="rId43"/>
    <p:sldId id="358" r:id="rId4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29" charset="0"/>
        <a:ea typeface="Arial" pitchFamily="29" charset="0"/>
        <a:cs typeface="Arial" pitchFamily="29" charset="0"/>
      </a:defRPr>
    </a:lvl1pPr>
    <a:lvl2pPr marL="457200" algn="l" rtl="0" fontAlgn="base">
      <a:spcBef>
        <a:spcPct val="0"/>
      </a:spcBef>
      <a:spcAft>
        <a:spcPct val="0"/>
      </a:spcAft>
      <a:defRPr kern="1200">
        <a:solidFill>
          <a:schemeClr val="tx1"/>
        </a:solidFill>
        <a:latin typeface="Arial" pitchFamily="29" charset="0"/>
        <a:ea typeface="Arial" pitchFamily="29" charset="0"/>
        <a:cs typeface="Arial" pitchFamily="29" charset="0"/>
      </a:defRPr>
    </a:lvl2pPr>
    <a:lvl3pPr marL="914400" algn="l" rtl="0" fontAlgn="base">
      <a:spcBef>
        <a:spcPct val="0"/>
      </a:spcBef>
      <a:spcAft>
        <a:spcPct val="0"/>
      </a:spcAft>
      <a:defRPr kern="1200">
        <a:solidFill>
          <a:schemeClr val="tx1"/>
        </a:solidFill>
        <a:latin typeface="Arial" pitchFamily="29" charset="0"/>
        <a:ea typeface="Arial" pitchFamily="29" charset="0"/>
        <a:cs typeface="Arial" pitchFamily="29" charset="0"/>
      </a:defRPr>
    </a:lvl3pPr>
    <a:lvl4pPr marL="1371600" algn="l" rtl="0" fontAlgn="base">
      <a:spcBef>
        <a:spcPct val="0"/>
      </a:spcBef>
      <a:spcAft>
        <a:spcPct val="0"/>
      </a:spcAft>
      <a:defRPr kern="1200">
        <a:solidFill>
          <a:schemeClr val="tx1"/>
        </a:solidFill>
        <a:latin typeface="Arial" pitchFamily="29" charset="0"/>
        <a:ea typeface="Arial" pitchFamily="29" charset="0"/>
        <a:cs typeface="Arial" pitchFamily="29" charset="0"/>
      </a:defRPr>
    </a:lvl4pPr>
    <a:lvl5pPr marL="1828800" algn="l" rtl="0" fontAlgn="base">
      <a:spcBef>
        <a:spcPct val="0"/>
      </a:spcBef>
      <a:spcAft>
        <a:spcPct val="0"/>
      </a:spcAft>
      <a:defRPr kern="1200">
        <a:solidFill>
          <a:schemeClr val="tx1"/>
        </a:solidFill>
        <a:latin typeface="Arial" pitchFamily="29" charset="0"/>
        <a:ea typeface="Arial" pitchFamily="29" charset="0"/>
        <a:cs typeface="Arial" pitchFamily="29" charset="0"/>
      </a:defRPr>
    </a:lvl5pPr>
    <a:lvl6pPr marL="2286000" algn="l" defTabSz="457200" rtl="0" eaLnBrk="1" latinLnBrk="0" hangingPunct="1">
      <a:defRPr kern="1200">
        <a:solidFill>
          <a:schemeClr val="tx1"/>
        </a:solidFill>
        <a:latin typeface="Arial" pitchFamily="29" charset="0"/>
        <a:ea typeface="Arial" pitchFamily="29" charset="0"/>
        <a:cs typeface="Arial" pitchFamily="29" charset="0"/>
      </a:defRPr>
    </a:lvl6pPr>
    <a:lvl7pPr marL="2743200" algn="l" defTabSz="457200" rtl="0" eaLnBrk="1" latinLnBrk="0" hangingPunct="1">
      <a:defRPr kern="1200">
        <a:solidFill>
          <a:schemeClr val="tx1"/>
        </a:solidFill>
        <a:latin typeface="Arial" pitchFamily="29" charset="0"/>
        <a:ea typeface="Arial" pitchFamily="29" charset="0"/>
        <a:cs typeface="Arial" pitchFamily="29" charset="0"/>
      </a:defRPr>
    </a:lvl7pPr>
    <a:lvl8pPr marL="3200400" algn="l" defTabSz="457200" rtl="0" eaLnBrk="1" latinLnBrk="0" hangingPunct="1">
      <a:defRPr kern="1200">
        <a:solidFill>
          <a:schemeClr val="tx1"/>
        </a:solidFill>
        <a:latin typeface="Arial" pitchFamily="29" charset="0"/>
        <a:ea typeface="Arial" pitchFamily="29" charset="0"/>
        <a:cs typeface="Arial" pitchFamily="29" charset="0"/>
      </a:defRPr>
    </a:lvl8pPr>
    <a:lvl9pPr marL="3657600" algn="l" defTabSz="457200" rtl="0" eaLnBrk="1" latinLnBrk="0" hangingPunct="1">
      <a:defRPr kern="1200">
        <a:solidFill>
          <a:schemeClr val="tx1"/>
        </a:solidFill>
        <a:latin typeface="Arial" pitchFamily="29" charset="0"/>
        <a:ea typeface="Arial" pitchFamily="29" charset="0"/>
        <a:cs typeface="Arial" pitchFamily="29"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5050"/>
    <a:srgbClr val="FF6600"/>
    <a:srgbClr val="FF9933"/>
    <a:srgbClr val="FF7C80"/>
    <a:srgbClr val="00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9" d="100"/>
          <a:sy n="99" d="100"/>
        </p:scale>
        <p:origin x="-928" y="28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6272"/>
    </p:cViewPr>
  </p:sorter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printerSettings" Target="printerSettings/printerSettings1.bin"/><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C7BAA0-EB7F-5E46-BF2F-59E593297F2D}" type="doc">
      <dgm:prSet loTypeId="urn:microsoft.com/office/officeart/2005/8/layout/process3" loCatId="process" qsTypeId="urn:microsoft.com/office/officeart/2005/8/quickstyle/simple4" qsCatId="simple" csTypeId="urn:microsoft.com/office/officeart/2005/8/colors/accent1_2" csCatId="accent1" phldr="1"/>
      <dgm:spPr/>
      <dgm:t>
        <a:bodyPr/>
        <a:lstStyle/>
        <a:p>
          <a:endParaRPr lang="en-US"/>
        </a:p>
      </dgm:t>
    </dgm:pt>
    <dgm:pt modelId="{2D4421DB-0DB2-E44A-9695-2A591A77B9B0}">
      <dgm:prSet phldrT="[Text]" custT="1"/>
      <dgm:spPr/>
      <dgm:t>
        <a:bodyPr/>
        <a:lstStyle/>
        <a:p>
          <a:r>
            <a:rPr lang="en-US" sz="1000" dirty="0" smtClean="0"/>
            <a:t>Requirements Gathering</a:t>
          </a:r>
          <a:endParaRPr lang="en-US" sz="1000" dirty="0"/>
        </a:p>
      </dgm:t>
    </dgm:pt>
    <dgm:pt modelId="{4E11347C-1B72-AA42-911B-2BA14FC39947}" type="parTrans" cxnId="{25D0D34A-182E-F543-8C4F-8A41423544A2}">
      <dgm:prSet/>
      <dgm:spPr/>
      <dgm:t>
        <a:bodyPr/>
        <a:lstStyle/>
        <a:p>
          <a:endParaRPr lang="en-US"/>
        </a:p>
      </dgm:t>
    </dgm:pt>
    <dgm:pt modelId="{2BF0C940-644A-5747-9A73-182C19975990}" type="sibTrans" cxnId="{25D0D34A-182E-F543-8C4F-8A41423544A2}">
      <dgm:prSet/>
      <dgm:spPr/>
      <dgm:t>
        <a:bodyPr/>
        <a:lstStyle/>
        <a:p>
          <a:endParaRPr lang="en-US"/>
        </a:p>
      </dgm:t>
    </dgm:pt>
    <dgm:pt modelId="{ABC28C82-25ED-7D41-A488-AACA856B19B3}">
      <dgm:prSet phldrT="[Text]" custT="1"/>
      <dgm:spPr/>
      <dgm:t>
        <a:bodyPr/>
        <a:lstStyle/>
        <a:p>
          <a:r>
            <a:rPr lang="en-US" sz="1000" dirty="0" smtClean="0"/>
            <a:t>Surveys</a:t>
          </a:r>
          <a:endParaRPr lang="en-US" sz="1000" dirty="0"/>
        </a:p>
      </dgm:t>
    </dgm:pt>
    <dgm:pt modelId="{2B4B0B0E-7161-454B-80BA-8494F8F37F2C}" type="parTrans" cxnId="{F466FBA4-A9AC-D340-AAE6-A8534C78F2B9}">
      <dgm:prSet/>
      <dgm:spPr/>
      <dgm:t>
        <a:bodyPr/>
        <a:lstStyle/>
        <a:p>
          <a:endParaRPr lang="en-US"/>
        </a:p>
      </dgm:t>
    </dgm:pt>
    <dgm:pt modelId="{D4ADABE4-A9E6-D94A-8614-D6D0C79935D1}" type="sibTrans" cxnId="{F466FBA4-A9AC-D340-AAE6-A8534C78F2B9}">
      <dgm:prSet/>
      <dgm:spPr/>
      <dgm:t>
        <a:bodyPr/>
        <a:lstStyle/>
        <a:p>
          <a:endParaRPr lang="en-US"/>
        </a:p>
      </dgm:t>
    </dgm:pt>
    <dgm:pt modelId="{4CC99247-6F06-0045-8B62-0016FE8BC071}">
      <dgm:prSet phldrT="[Text]" custT="1"/>
      <dgm:spPr/>
      <dgm:t>
        <a:bodyPr/>
        <a:lstStyle/>
        <a:p>
          <a:r>
            <a:rPr lang="en-US" sz="1000" dirty="0" smtClean="0"/>
            <a:t>Specification</a:t>
          </a:r>
          <a:endParaRPr lang="en-US" sz="1000" dirty="0"/>
        </a:p>
      </dgm:t>
    </dgm:pt>
    <dgm:pt modelId="{130418C5-15E5-AD48-96A9-BE6C94EEB0BD}" type="parTrans" cxnId="{761608D0-5688-FA45-B371-E8900C15F636}">
      <dgm:prSet/>
      <dgm:spPr/>
      <dgm:t>
        <a:bodyPr/>
        <a:lstStyle/>
        <a:p>
          <a:endParaRPr lang="en-US"/>
        </a:p>
      </dgm:t>
    </dgm:pt>
    <dgm:pt modelId="{67E7D2A4-4A26-1548-A5B1-442FAF2D2B0D}" type="sibTrans" cxnId="{761608D0-5688-FA45-B371-E8900C15F636}">
      <dgm:prSet/>
      <dgm:spPr/>
      <dgm:t>
        <a:bodyPr/>
        <a:lstStyle/>
        <a:p>
          <a:endParaRPr lang="en-US"/>
        </a:p>
      </dgm:t>
    </dgm:pt>
    <dgm:pt modelId="{44817909-A2D7-D74A-B726-7E9AA5767DC4}">
      <dgm:prSet phldrT="[Text]" custT="1"/>
      <dgm:spPr/>
      <dgm:t>
        <a:bodyPr/>
        <a:lstStyle/>
        <a:p>
          <a:r>
            <a:rPr lang="en-US" sz="1000" dirty="0" smtClean="0"/>
            <a:t>UML</a:t>
          </a:r>
          <a:endParaRPr lang="en-US" sz="1000" dirty="0"/>
        </a:p>
      </dgm:t>
    </dgm:pt>
    <dgm:pt modelId="{5ACF6AEC-AD27-C74C-834D-18169838BD84}" type="parTrans" cxnId="{451C3E5D-3695-3341-8385-4E695ED3617E}">
      <dgm:prSet/>
      <dgm:spPr/>
      <dgm:t>
        <a:bodyPr/>
        <a:lstStyle/>
        <a:p>
          <a:endParaRPr lang="en-US"/>
        </a:p>
      </dgm:t>
    </dgm:pt>
    <dgm:pt modelId="{716C2B3F-3F86-3345-88AE-F63A14725519}" type="sibTrans" cxnId="{451C3E5D-3695-3341-8385-4E695ED3617E}">
      <dgm:prSet/>
      <dgm:spPr/>
      <dgm:t>
        <a:bodyPr/>
        <a:lstStyle/>
        <a:p>
          <a:endParaRPr lang="en-US"/>
        </a:p>
      </dgm:t>
    </dgm:pt>
    <dgm:pt modelId="{541D7744-165E-1D41-B5E3-DE1E84D7E172}">
      <dgm:prSet phldrT="[Text]" custT="1"/>
      <dgm:spPr/>
      <dgm:t>
        <a:bodyPr/>
        <a:lstStyle/>
        <a:p>
          <a:r>
            <a:rPr lang="en-US" sz="1000" dirty="0" smtClean="0"/>
            <a:t>Implementation</a:t>
          </a:r>
          <a:endParaRPr lang="en-US" sz="1000" dirty="0"/>
        </a:p>
      </dgm:t>
    </dgm:pt>
    <dgm:pt modelId="{F56B0A83-6A47-3941-9EAB-7A2E474E341A}" type="parTrans" cxnId="{B8484F20-BBAF-5F45-9DCC-725F42451408}">
      <dgm:prSet/>
      <dgm:spPr/>
      <dgm:t>
        <a:bodyPr/>
        <a:lstStyle/>
        <a:p>
          <a:endParaRPr lang="en-US"/>
        </a:p>
      </dgm:t>
    </dgm:pt>
    <dgm:pt modelId="{9A7C7188-26BA-4E4C-A14E-9875345F212E}" type="sibTrans" cxnId="{B8484F20-BBAF-5F45-9DCC-725F42451408}">
      <dgm:prSet/>
      <dgm:spPr/>
      <dgm:t>
        <a:bodyPr/>
        <a:lstStyle/>
        <a:p>
          <a:endParaRPr lang="en-US"/>
        </a:p>
      </dgm:t>
    </dgm:pt>
    <dgm:pt modelId="{9E31AA6C-0541-9F4B-A907-C88B3061641F}">
      <dgm:prSet phldrT="[Text]" custT="1"/>
      <dgm:spPr/>
      <dgm:t>
        <a:bodyPr/>
        <a:lstStyle/>
        <a:p>
          <a:r>
            <a:rPr lang="en-US" sz="1000" dirty="0" smtClean="0"/>
            <a:t>Software code</a:t>
          </a:r>
          <a:endParaRPr lang="en-US" sz="1000" dirty="0"/>
        </a:p>
      </dgm:t>
    </dgm:pt>
    <dgm:pt modelId="{8991635B-9BFA-2E43-AC9F-733A0DC5BFAD}" type="parTrans" cxnId="{9A275BAB-EACC-E148-837A-AA4B5CD714F6}">
      <dgm:prSet/>
      <dgm:spPr/>
      <dgm:t>
        <a:bodyPr/>
        <a:lstStyle/>
        <a:p>
          <a:endParaRPr lang="en-US"/>
        </a:p>
      </dgm:t>
    </dgm:pt>
    <dgm:pt modelId="{3AB5602D-B5EE-CA41-832B-81D2342E609F}" type="sibTrans" cxnId="{9A275BAB-EACC-E148-837A-AA4B5CD714F6}">
      <dgm:prSet/>
      <dgm:spPr/>
      <dgm:t>
        <a:bodyPr/>
        <a:lstStyle/>
        <a:p>
          <a:endParaRPr lang="en-US"/>
        </a:p>
      </dgm:t>
    </dgm:pt>
    <dgm:pt modelId="{0A18F922-463B-DE4F-B7F1-307ED212215A}">
      <dgm:prSet phldrT="[Text]" custT="1"/>
      <dgm:spPr/>
      <dgm:t>
        <a:bodyPr/>
        <a:lstStyle/>
        <a:p>
          <a:r>
            <a:rPr lang="en-US" sz="1000" dirty="0" smtClean="0"/>
            <a:t>User studies</a:t>
          </a:r>
          <a:endParaRPr lang="en-US" sz="1000" dirty="0"/>
        </a:p>
      </dgm:t>
    </dgm:pt>
    <dgm:pt modelId="{9165C6B1-2B8D-D540-947A-078647A712E3}" type="parTrans" cxnId="{43F0B797-4E03-AE46-89B3-02CDC8A2B6B9}">
      <dgm:prSet/>
      <dgm:spPr/>
      <dgm:t>
        <a:bodyPr/>
        <a:lstStyle/>
        <a:p>
          <a:endParaRPr lang="en-US"/>
        </a:p>
      </dgm:t>
    </dgm:pt>
    <dgm:pt modelId="{C661D3DD-CC30-3944-A34A-B6D33FD19AAB}" type="sibTrans" cxnId="{43F0B797-4E03-AE46-89B3-02CDC8A2B6B9}">
      <dgm:prSet/>
      <dgm:spPr/>
      <dgm:t>
        <a:bodyPr/>
        <a:lstStyle/>
        <a:p>
          <a:endParaRPr lang="en-US"/>
        </a:p>
      </dgm:t>
    </dgm:pt>
    <dgm:pt modelId="{46B030A3-F9B2-A840-83B2-DBDA963E0DCE}">
      <dgm:prSet phldrT="[Text]" custT="1"/>
      <dgm:spPr/>
      <dgm:t>
        <a:bodyPr/>
        <a:lstStyle/>
        <a:p>
          <a:r>
            <a:rPr lang="en-US" sz="1000" dirty="0" smtClean="0"/>
            <a:t>Focus groups</a:t>
          </a:r>
          <a:endParaRPr lang="en-US" sz="1000" dirty="0"/>
        </a:p>
      </dgm:t>
    </dgm:pt>
    <dgm:pt modelId="{ABB60F22-9848-AB42-ABFF-06EC260D1CB3}" type="parTrans" cxnId="{C242A345-1739-CD41-B46A-87904AB132C3}">
      <dgm:prSet/>
      <dgm:spPr/>
      <dgm:t>
        <a:bodyPr/>
        <a:lstStyle/>
        <a:p>
          <a:endParaRPr lang="en-US"/>
        </a:p>
      </dgm:t>
    </dgm:pt>
    <dgm:pt modelId="{5F0AD634-32D0-704E-B408-91428C63172C}" type="sibTrans" cxnId="{C242A345-1739-CD41-B46A-87904AB132C3}">
      <dgm:prSet/>
      <dgm:spPr/>
      <dgm:t>
        <a:bodyPr/>
        <a:lstStyle/>
        <a:p>
          <a:endParaRPr lang="en-US"/>
        </a:p>
      </dgm:t>
    </dgm:pt>
    <dgm:pt modelId="{F7DC9F71-5269-3D4B-BBF3-97EFCEE40452}">
      <dgm:prSet phldrT="[Text]" custT="1"/>
      <dgm:spPr/>
      <dgm:t>
        <a:bodyPr/>
        <a:lstStyle/>
        <a:p>
          <a:r>
            <a:rPr lang="en-US" sz="1000" b="0" dirty="0" smtClean="0">
              <a:solidFill>
                <a:schemeClr val="tx1"/>
              </a:solidFill>
            </a:rPr>
            <a:t>Use Cases</a:t>
          </a:r>
          <a:endParaRPr lang="en-US" sz="1000" b="0" dirty="0">
            <a:solidFill>
              <a:schemeClr val="tx1"/>
            </a:solidFill>
          </a:endParaRPr>
        </a:p>
      </dgm:t>
    </dgm:pt>
    <dgm:pt modelId="{7C22D4CE-BE44-D742-B240-496271BBE29D}" type="parTrans" cxnId="{CC79F0A1-3241-E746-B5FC-5ECDE4D4F396}">
      <dgm:prSet/>
      <dgm:spPr/>
      <dgm:t>
        <a:bodyPr/>
        <a:lstStyle/>
        <a:p>
          <a:endParaRPr lang="en-US"/>
        </a:p>
      </dgm:t>
    </dgm:pt>
    <dgm:pt modelId="{EC2C2404-679F-D94B-A3A8-1B0D9820CB85}" type="sibTrans" cxnId="{CC79F0A1-3241-E746-B5FC-5ECDE4D4F396}">
      <dgm:prSet/>
      <dgm:spPr/>
      <dgm:t>
        <a:bodyPr/>
        <a:lstStyle/>
        <a:p>
          <a:endParaRPr lang="en-US"/>
        </a:p>
      </dgm:t>
    </dgm:pt>
    <dgm:pt modelId="{AF680D41-7BE2-BF4B-923E-9302A5FA737D}">
      <dgm:prSet phldrT="[Text]" custT="1"/>
      <dgm:spPr/>
      <dgm:t>
        <a:bodyPr/>
        <a:lstStyle/>
        <a:p>
          <a:r>
            <a:rPr lang="en-US" sz="1000" dirty="0" smtClean="0"/>
            <a:t>Scenarios</a:t>
          </a:r>
          <a:endParaRPr lang="en-US" sz="1000" dirty="0"/>
        </a:p>
      </dgm:t>
    </dgm:pt>
    <dgm:pt modelId="{6174E751-4CAB-7848-86BD-8971C7E3D1CA}" type="parTrans" cxnId="{11C1814E-4C0F-1E46-9780-9840484EB9A7}">
      <dgm:prSet/>
      <dgm:spPr/>
      <dgm:t>
        <a:bodyPr/>
        <a:lstStyle/>
        <a:p>
          <a:endParaRPr lang="en-US"/>
        </a:p>
      </dgm:t>
    </dgm:pt>
    <dgm:pt modelId="{73BD43B9-3858-5246-AA84-11036679B8BB}" type="sibTrans" cxnId="{11C1814E-4C0F-1E46-9780-9840484EB9A7}">
      <dgm:prSet/>
      <dgm:spPr/>
      <dgm:t>
        <a:bodyPr/>
        <a:lstStyle/>
        <a:p>
          <a:endParaRPr lang="en-US"/>
        </a:p>
      </dgm:t>
    </dgm:pt>
    <dgm:pt modelId="{69E4254F-A862-A945-BA40-E3E61E87EB08}">
      <dgm:prSet phldrT="[Text]" custT="1"/>
      <dgm:spPr/>
      <dgm:t>
        <a:bodyPr/>
        <a:lstStyle/>
        <a:p>
          <a:r>
            <a:rPr lang="en-US" sz="1000" dirty="0" smtClean="0"/>
            <a:t>Storyboards</a:t>
          </a:r>
          <a:endParaRPr lang="en-US" sz="1000" dirty="0"/>
        </a:p>
      </dgm:t>
    </dgm:pt>
    <dgm:pt modelId="{3A7CC3A6-AC8F-3344-AF85-1201D8742D08}" type="parTrans" cxnId="{CE191FA1-B7D4-8F4A-919B-57E4C3509BC3}">
      <dgm:prSet/>
      <dgm:spPr/>
      <dgm:t>
        <a:bodyPr/>
        <a:lstStyle/>
        <a:p>
          <a:endParaRPr lang="en-US"/>
        </a:p>
      </dgm:t>
    </dgm:pt>
    <dgm:pt modelId="{882B34A6-95F7-9246-8D58-EE190201A079}" type="sibTrans" cxnId="{CE191FA1-B7D4-8F4A-919B-57E4C3509BC3}">
      <dgm:prSet/>
      <dgm:spPr/>
      <dgm:t>
        <a:bodyPr/>
        <a:lstStyle/>
        <a:p>
          <a:endParaRPr lang="en-US"/>
        </a:p>
      </dgm:t>
    </dgm:pt>
    <dgm:pt modelId="{CD9D7FB4-5A2F-4648-979C-68CFF587DF1B}">
      <dgm:prSet phldrT="[Text]" custT="1"/>
      <dgm:spPr/>
      <dgm:t>
        <a:bodyPr/>
        <a:lstStyle/>
        <a:p>
          <a:r>
            <a:rPr lang="en-US" sz="1000" dirty="0" smtClean="0"/>
            <a:t>APIs</a:t>
          </a:r>
          <a:endParaRPr lang="en-US" sz="1000" dirty="0"/>
        </a:p>
      </dgm:t>
    </dgm:pt>
    <dgm:pt modelId="{6A4C7803-AB9C-4F48-BC1D-AC670EADA3F5}" type="parTrans" cxnId="{8E64596D-328A-0D4E-9F6C-70CC3086558A}">
      <dgm:prSet/>
      <dgm:spPr/>
      <dgm:t>
        <a:bodyPr/>
        <a:lstStyle/>
        <a:p>
          <a:endParaRPr lang="en-US"/>
        </a:p>
      </dgm:t>
    </dgm:pt>
    <dgm:pt modelId="{65F44901-2971-564B-865C-603C864DB96C}" type="sibTrans" cxnId="{8E64596D-328A-0D4E-9F6C-70CC3086558A}">
      <dgm:prSet/>
      <dgm:spPr/>
      <dgm:t>
        <a:bodyPr/>
        <a:lstStyle/>
        <a:p>
          <a:endParaRPr lang="en-US"/>
        </a:p>
      </dgm:t>
    </dgm:pt>
    <dgm:pt modelId="{A8BB1B89-FBC6-AA44-90ED-47278DEA42A9}">
      <dgm:prSet phldrT="[Text]" custT="1"/>
      <dgm:spPr/>
      <dgm:t>
        <a:bodyPr/>
        <a:lstStyle/>
        <a:p>
          <a:r>
            <a:rPr lang="en-US" sz="1000" dirty="0" smtClean="0"/>
            <a:t>Document formats</a:t>
          </a:r>
          <a:endParaRPr lang="en-US" sz="1000" dirty="0"/>
        </a:p>
      </dgm:t>
    </dgm:pt>
    <dgm:pt modelId="{401DE5E0-A6A2-8048-BCD8-CFA90674515C}" type="parTrans" cxnId="{19DD53F8-C881-8141-ABE2-FAC1AB3403E3}">
      <dgm:prSet/>
      <dgm:spPr/>
      <dgm:t>
        <a:bodyPr/>
        <a:lstStyle/>
        <a:p>
          <a:endParaRPr lang="en-US"/>
        </a:p>
      </dgm:t>
    </dgm:pt>
    <dgm:pt modelId="{B44F451E-912F-9D43-933E-8EB0E6C87737}" type="sibTrans" cxnId="{19DD53F8-C881-8141-ABE2-FAC1AB3403E3}">
      <dgm:prSet/>
      <dgm:spPr/>
      <dgm:t>
        <a:bodyPr/>
        <a:lstStyle/>
        <a:p>
          <a:endParaRPr lang="en-US"/>
        </a:p>
      </dgm:t>
    </dgm:pt>
    <dgm:pt modelId="{9A9F795A-2600-1441-9227-3CB8ABE0348A}">
      <dgm:prSet phldrT="[Text]" custT="1"/>
      <dgm:spPr/>
      <dgm:t>
        <a:bodyPr/>
        <a:lstStyle/>
        <a:p>
          <a:r>
            <a:rPr lang="en-US" sz="1000" dirty="0" smtClean="0"/>
            <a:t>Testing</a:t>
          </a:r>
          <a:endParaRPr lang="en-US" sz="1000" dirty="0"/>
        </a:p>
      </dgm:t>
    </dgm:pt>
    <dgm:pt modelId="{FC394745-8960-3C46-B0D6-1DBD2D21A360}" type="parTrans" cxnId="{BE218D14-83FE-0E4E-9AFF-2048A41E5A36}">
      <dgm:prSet/>
      <dgm:spPr/>
      <dgm:t>
        <a:bodyPr/>
        <a:lstStyle/>
        <a:p>
          <a:endParaRPr lang="en-US"/>
        </a:p>
      </dgm:t>
    </dgm:pt>
    <dgm:pt modelId="{46FE48E6-823B-6B49-ACE4-6EF8DCC725DC}" type="sibTrans" cxnId="{BE218D14-83FE-0E4E-9AFF-2048A41E5A36}">
      <dgm:prSet/>
      <dgm:spPr/>
      <dgm:t>
        <a:bodyPr/>
        <a:lstStyle/>
        <a:p>
          <a:endParaRPr lang="en-US"/>
        </a:p>
      </dgm:t>
    </dgm:pt>
    <dgm:pt modelId="{B7FCE63A-ED14-9D44-B4C7-FC9242C47FD2}">
      <dgm:prSet phldrT="[Text]" custT="1"/>
      <dgm:spPr/>
      <dgm:t>
        <a:bodyPr/>
        <a:lstStyle/>
        <a:p>
          <a:r>
            <a:rPr lang="en-US" sz="1000" dirty="0" smtClean="0"/>
            <a:t>Unit Tests</a:t>
          </a:r>
          <a:endParaRPr lang="en-US" sz="1000" dirty="0"/>
        </a:p>
      </dgm:t>
    </dgm:pt>
    <dgm:pt modelId="{D1E50576-B835-E744-86DF-7DBA95FB4B54}" type="parTrans" cxnId="{60BF312F-BCAE-2B4F-BD81-B3DCE1354DA1}">
      <dgm:prSet/>
      <dgm:spPr/>
      <dgm:t>
        <a:bodyPr/>
        <a:lstStyle/>
        <a:p>
          <a:endParaRPr lang="en-US"/>
        </a:p>
      </dgm:t>
    </dgm:pt>
    <dgm:pt modelId="{E2C71620-D00A-324C-ABB0-07873498F557}" type="sibTrans" cxnId="{60BF312F-BCAE-2B4F-BD81-B3DCE1354DA1}">
      <dgm:prSet/>
      <dgm:spPr/>
      <dgm:t>
        <a:bodyPr/>
        <a:lstStyle/>
        <a:p>
          <a:endParaRPr lang="en-US"/>
        </a:p>
      </dgm:t>
    </dgm:pt>
    <dgm:pt modelId="{47635119-C288-CE41-BEAC-7D0CEC2E09DF}">
      <dgm:prSet phldrT="[Text]" custT="1"/>
      <dgm:spPr/>
      <dgm:t>
        <a:bodyPr/>
        <a:lstStyle/>
        <a:p>
          <a:r>
            <a:rPr lang="en-US" sz="1000" dirty="0" smtClean="0"/>
            <a:t>Black Box Tests</a:t>
          </a:r>
          <a:endParaRPr lang="en-US" sz="1000" dirty="0"/>
        </a:p>
      </dgm:t>
    </dgm:pt>
    <dgm:pt modelId="{D5669935-9611-F044-9161-A4E736C0578A}" type="parTrans" cxnId="{5AAD77A7-120F-EA44-8926-A0FD5573BAFA}">
      <dgm:prSet/>
      <dgm:spPr/>
      <dgm:t>
        <a:bodyPr/>
        <a:lstStyle/>
        <a:p>
          <a:endParaRPr lang="en-US"/>
        </a:p>
      </dgm:t>
    </dgm:pt>
    <dgm:pt modelId="{4E7623AB-4FEF-ED4B-87D4-903CDBD9C44B}" type="sibTrans" cxnId="{5AAD77A7-120F-EA44-8926-A0FD5573BAFA}">
      <dgm:prSet/>
      <dgm:spPr/>
      <dgm:t>
        <a:bodyPr/>
        <a:lstStyle/>
        <a:p>
          <a:endParaRPr lang="en-US"/>
        </a:p>
      </dgm:t>
    </dgm:pt>
    <dgm:pt modelId="{B457AFF3-8E59-3C43-AC89-606B7394CB6B}">
      <dgm:prSet phldrT="[Text]" custT="1"/>
      <dgm:spPr/>
      <dgm:t>
        <a:bodyPr/>
        <a:lstStyle/>
        <a:p>
          <a:r>
            <a:rPr lang="en-US" sz="1000" dirty="0" smtClean="0"/>
            <a:t>Etc…</a:t>
          </a:r>
          <a:endParaRPr lang="en-US" sz="1000" dirty="0"/>
        </a:p>
      </dgm:t>
    </dgm:pt>
    <dgm:pt modelId="{4321F372-4266-6643-993F-2F857F1F312C}" type="parTrans" cxnId="{13E2F552-0E96-784E-977F-597BA2178906}">
      <dgm:prSet/>
      <dgm:spPr/>
      <dgm:t>
        <a:bodyPr/>
        <a:lstStyle/>
        <a:p>
          <a:endParaRPr lang="en-US"/>
        </a:p>
      </dgm:t>
    </dgm:pt>
    <dgm:pt modelId="{D1EC06E9-9891-7E46-94A0-E35280F8F7A0}" type="sibTrans" cxnId="{13E2F552-0E96-784E-977F-597BA2178906}">
      <dgm:prSet/>
      <dgm:spPr/>
      <dgm:t>
        <a:bodyPr/>
        <a:lstStyle/>
        <a:p>
          <a:endParaRPr lang="en-US"/>
        </a:p>
      </dgm:t>
    </dgm:pt>
    <dgm:pt modelId="{3BAEC650-6B47-CE4E-A1D4-F07389F7AC9F}">
      <dgm:prSet phldrT="[Text]" custT="1"/>
      <dgm:spPr/>
      <dgm:t>
        <a:bodyPr/>
        <a:lstStyle/>
        <a:p>
          <a:r>
            <a:rPr lang="en-US" sz="1000" dirty="0" smtClean="0"/>
            <a:t>Deployment</a:t>
          </a:r>
          <a:endParaRPr lang="en-US" sz="1000" dirty="0"/>
        </a:p>
      </dgm:t>
    </dgm:pt>
    <dgm:pt modelId="{ABCD1947-E0F4-4C4C-8A9B-B09B58412660}" type="parTrans" cxnId="{AAD0763E-F540-634A-94D5-A421B7509091}">
      <dgm:prSet/>
      <dgm:spPr/>
      <dgm:t>
        <a:bodyPr/>
        <a:lstStyle/>
        <a:p>
          <a:endParaRPr lang="en-US"/>
        </a:p>
      </dgm:t>
    </dgm:pt>
    <dgm:pt modelId="{D42FDB5E-F3CC-514F-9443-3A974F1A8EA5}" type="sibTrans" cxnId="{AAD0763E-F540-634A-94D5-A421B7509091}">
      <dgm:prSet/>
      <dgm:spPr/>
      <dgm:t>
        <a:bodyPr/>
        <a:lstStyle/>
        <a:p>
          <a:endParaRPr lang="en-US"/>
        </a:p>
      </dgm:t>
    </dgm:pt>
    <dgm:pt modelId="{CD26406B-80D9-E040-AFA1-C03AD3C615A3}">
      <dgm:prSet phldrT="[Text]" custT="1"/>
      <dgm:spPr/>
      <dgm:t>
        <a:bodyPr/>
        <a:lstStyle/>
        <a:p>
          <a:r>
            <a:rPr lang="en-US" sz="1000" dirty="0" smtClean="0"/>
            <a:t>Configuration</a:t>
          </a:r>
          <a:endParaRPr lang="en-US" sz="1000" dirty="0"/>
        </a:p>
      </dgm:t>
    </dgm:pt>
    <dgm:pt modelId="{DBC15738-3DF0-454C-B1C2-3CE02D51BB40}" type="parTrans" cxnId="{CBFF316C-71BD-0745-A543-6D20F4893A99}">
      <dgm:prSet/>
      <dgm:spPr/>
      <dgm:t>
        <a:bodyPr/>
        <a:lstStyle/>
        <a:p>
          <a:endParaRPr lang="en-US"/>
        </a:p>
      </dgm:t>
    </dgm:pt>
    <dgm:pt modelId="{C67AA5AE-0CA0-5040-8F9B-65F3C8C81037}" type="sibTrans" cxnId="{CBFF316C-71BD-0745-A543-6D20F4893A99}">
      <dgm:prSet/>
      <dgm:spPr/>
      <dgm:t>
        <a:bodyPr/>
        <a:lstStyle/>
        <a:p>
          <a:endParaRPr lang="en-US"/>
        </a:p>
      </dgm:t>
    </dgm:pt>
    <dgm:pt modelId="{702556F6-8D97-7346-A9D3-41E9FB4A2C66}">
      <dgm:prSet phldrT="[Text]" custT="1"/>
      <dgm:spPr/>
      <dgm:t>
        <a:bodyPr/>
        <a:lstStyle/>
        <a:p>
          <a:r>
            <a:rPr lang="en-US" sz="1000" dirty="0" smtClean="0"/>
            <a:t>Bug Tracking</a:t>
          </a:r>
          <a:endParaRPr lang="en-US" sz="1000" dirty="0"/>
        </a:p>
      </dgm:t>
    </dgm:pt>
    <dgm:pt modelId="{A0791AFC-19B4-BB48-A8DA-B6037D6E7E23}" type="parTrans" cxnId="{9831B07B-DE50-B243-A149-62F53D7A9074}">
      <dgm:prSet/>
      <dgm:spPr/>
      <dgm:t>
        <a:bodyPr/>
        <a:lstStyle/>
        <a:p>
          <a:endParaRPr lang="en-US"/>
        </a:p>
      </dgm:t>
    </dgm:pt>
    <dgm:pt modelId="{4F8FA5A7-1893-9844-9F97-3C77F11FEC24}" type="sibTrans" cxnId="{9831B07B-DE50-B243-A149-62F53D7A9074}">
      <dgm:prSet/>
      <dgm:spPr/>
      <dgm:t>
        <a:bodyPr/>
        <a:lstStyle/>
        <a:p>
          <a:endParaRPr lang="en-US"/>
        </a:p>
      </dgm:t>
    </dgm:pt>
    <dgm:pt modelId="{43FBB833-FB5F-5649-B610-35820E5E7767}">
      <dgm:prSet phldrT="[Text]" custT="1"/>
      <dgm:spPr/>
      <dgm:t>
        <a:bodyPr/>
        <a:lstStyle/>
        <a:p>
          <a:r>
            <a:rPr lang="en-US" sz="1000" dirty="0" smtClean="0"/>
            <a:t>User Support</a:t>
          </a:r>
          <a:endParaRPr lang="en-US" sz="1000" dirty="0"/>
        </a:p>
      </dgm:t>
    </dgm:pt>
    <dgm:pt modelId="{A591329D-C3C4-2A4A-A8FB-4BA305287A7D}" type="parTrans" cxnId="{7E293948-F6D8-434A-9025-AFAFC333FE80}">
      <dgm:prSet/>
      <dgm:spPr/>
      <dgm:t>
        <a:bodyPr/>
        <a:lstStyle/>
        <a:p>
          <a:endParaRPr lang="en-US"/>
        </a:p>
      </dgm:t>
    </dgm:pt>
    <dgm:pt modelId="{40040595-98FA-CA4B-8722-B0DB563A6690}" type="sibTrans" cxnId="{7E293948-F6D8-434A-9025-AFAFC333FE80}">
      <dgm:prSet/>
      <dgm:spPr/>
      <dgm:t>
        <a:bodyPr/>
        <a:lstStyle/>
        <a:p>
          <a:endParaRPr lang="en-US"/>
        </a:p>
      </dgm:t>
    </dgm:pt>
    <dgm:pt modelId="{A15DF09A-8FDE-1C48-9C2B-680B7916171C}">
      <dgm:prSet phldrT="[Text]" custT="1"/>
      <dgm:spPr/>
      <dgm:t>
        <a:bodyPr/>
        <a:lstStyle/>
        <a:p>
          <a:r>
            <a:rPr lang="en-US" sz="1000" dirty="0" smtClean="0"/>
            <a:t>Design</a:t>
          </a:r>
          <a:endParaRPr lang="en-US" sz="1000" dirty="0"/>
        </a:p>
      </dgm:t>
    </dgm:pt>
    <dgm:pt modelId="{485D0819-317F-A849-B46F-3B37BB0609C4}" type="parTrans" cxnId="{0A126912-F034-D04F-B766-31E843ACCDA7}">
      <dgm:prSet/>
      <dgm:spPr/>
      <dgm:t>
        <a:bodyPr/>
        <a:lstStyle/>
        <a:p>
          <a:endParaRPr lang="en-US"/>
        </a:p>
      </dgm:t>
    </dgm:pt>
    <dgm:pt modelId="{6795AACE-BBBA-124F-80A8-F9098FFCF3B6}" type="sibTrans" cxnId="{0A126912-F034-D04F-B766-31E843ACCDA7}">
      <dgm:prSet/>
      <dgm:spPr/>
      <dgm:t>
        <a:bodyPr/>
        <a:lstStyle/>
        <a:p>
          <a:endParaRPr lang="en-US"/>
        </a:p>
      </dgm:t>
    </dgm:pt>
    <dgm:pt modelId="{1F682CA9-84CB-ED40-8FCE-707807549908}">
      <dgm:prSet phldrT="[Text]" custT="1"/>
      <dgm:spPr/>
      <dgm:t>
        <a:bodyPr/>
        <a:lstStyle/>
        <a:p>
          <a:r>
            <a:rPr lang="en-US" sz="1000" dirty="0" smtClean="0"/>
            <a:t>UML</a:t>
          </a:r>
          <a:endParaRPr lang="en-US" sz="1000" dirty="0"/>
        </a:p>
      </dgm:t>
    </dgm:pt>
    <dgm:pt modelId="{FE500605-9C1A-8748-B6BD-5F7574A093DB}" type="parTrans" cxnId="{05BEABA9-53A1-C74B-BA9D-29E1C99903CE}">
      <dgm:prSet/>
      <dgm:spPr/>
      <dgm:t>
        <a:bodyPr/>
        <a:lstStyle/>
        <a:p>
          <a:endParaRPr lang="en-US"/>
        </a:p>
      </dgm:t>
    </dgm:pt>
    <dgm:pt modelId="{86AAE68C-E8F0-274B-893F-9F762E08E050}" type="sibTrans" cxnId="{05BEABA9-53A1-C74B-BA9D-29E1C99903CE}">
      <dgm:prSet/>
      <dgm:spPr/>
      <dgm:t>
        <a:bodyPr/>
        <a:lstStyle/>
        <a:p>
          <a:endParaRPr lang="en-US"/>
        </a:p>
      </dgm:t>
    </dgm:pt>
    <dgm:pt modelId="{896ED465-09D6-1042-BCAB-30337B741872}">
      <dgm:prSet phldrT="[Text]" custT="1"/>
      <dgm:spPr/>
      <dgm:t>
        <a:bodyPr/>
        <a:lstStyle/>
        <a:p>
          <a:r>
            <a:rPr lang="en-US" sz="1000" dirty="0" smtClean="0"/>
            <a:t>Class Diagrams</a:t>
          </a:r>
          <a:endParaRPr lang="en-US" sz="1000" dirty="0"/>
        </a:p>
      </dgm:t>
    </dgm:pt>
    <dgm:pt modelId="{AF83797E-25F8-5340-BC0F-FA8549CFCD3C}" type="parTrans" cxnId="{13E78071-52BB-8F45-A4E7-CB1F16874C11}">
      <dgm:prSet/>
      <dgm:spPr/>
      <dgm:t>
        <a:bodyPr/>
        <a:lstStyle/>
        <a:p>
          <a:endParaRPr lang="en-US"/>
        </a:p>
      </dgm:t>
    </dgm:pt>
    <dgm:pt modelId="{A280F9CC-B3AC-294B-8DAD-53F25AEC7E3A}" type="sibTrans" cxnId="{13E78071-52BB-8F45-A4E7-CB1F16874C11}">
      <dgm:prSet/>
      <dgm:spPr/>
      <dgm:t>
        <a:bodyPr/>
        <a:lstStyle/>
        <a:p>
          <a:endParaRPr lang="en-US"/>
        </a:p>
      </dgm:t>
    </dgm:pt>
    <dgm:pt modelId="{898B758C-C3FA-CF4C-940C-7F042F61B5D8}">
      <dgm:prSet phldrT="[Text]" custT="1"/>
      <dgm:spPr/>
      <dgm:t>
        <a:bodyPr/>
        <a:lstStyle/>
        <a:p>
          <a:r>
            <a:rPr lang="en-US" sz="1000" dirty="0" smtClean="0"/>
            <a:t>Activity Diagrams</a:t>
          </a:r>
          <a:endParaRPr lang="en-US" sz="1000" dirty="0"/>
        </a:p>
      </dgm:t>
    </dgm:pt>
    <dgm:pt modelId="{10662798-17A3-824A-A6BA-669D71A0B610}" type="parTrans" cxnId="{BE24B0C2-C487-4C45-8D28-427545222FAC}">
      <dgm:prSet/>
      <dgm:spPr/>
      <dgm:t>
        <a:bodyPr/>
        <a:lstStyle/>
        <a:p>
          <a:endParaRPr lang="en-US"/>
        </a:p>
      </dgm:t>
    </dgm:pt>
    <dgm:pt modelId="{4A800998-00C2-044D-A089-5EEB015A8ADB}" type="sibTrans" cxnId="{BE24B0C2-C487-4C45-8D28-427545222FAC}">
      <dgm:prSet/>
      <dgm:spPr/>
      <dgm:t>
        <a:bodyPr/>
        <a:lstStyle/>
        <a:p>
          <a:endParaRPr lang="en-US"/>
        </a:p>
      </dgm:t>
    </dgm:pt>
    <dgm:pt modelId="{DE5E9EE1-FB99-BD49-B6BB-3A0E29DC0067}">
      <dgm:prSet phldrT="[Text]" custT="1"/>
      <dgm:spPr/>
      <dgm:t>
        <a:bodyPr/>
        <a:lstStyle/>
        <a:p>
          <a:r>
            <a:rPr lang="en-US" sz="1000" dirty="0" smtClean="0"/>
            <a:t>Sequence Diagrams</a:t>
          </a:r>
          <a:endParaRPr lang="en-US" sz="1000" dirty="0"/>
        </a:p>
      </dgm:t>
    </dgm:pt>
    <dgm:pt modelId="{F268412E-A829-6047-94ED-3A478E549DDA}" type="parTrans" cxnId="{ABC97B86-422D-6A4F-A62B-C5CE510E7749}">
      <dgm:prSet/>
      <dgm:spPr/>
      <dgm:t>
        <a:bodyPr/>
        <a:lstStyle/>
        <a:p>
          <a:endParaRPr lang="en-US"/>
        </a:p>
      </dgm:t>
    </dgm:pt>
    <dgm:pt modelId="{B00DC8D6-5694-EE4D-9241-7820C33AFB1C}" type="sibTrans" cxnId="{ABC97B86-422D-6A4F-A62B-C5CE510E7749}">
      <dgm:prSet/>
      <dgm:spPr/>
      <dgm:t>
        <a:bodyPr/>
        <a:lstStyle/>
        <a:p>
          <a:endParaRPr lang="en-US"/>
        </a:p>
      </dgm:t>
    </dgm:pt>
    <dgm:pt modelId="{7F999D65-F2D4-6946-88DD-5C9135481364}">
      <dgm:prSet phldrT="[Text]" custT="1"/>
      <dgm:spPr/>
      <dgm:t>
        <a:bodyPr/>
        <a:lstStyle/>
        <a:p>
          <a:r>
            <a:rPr lang="en-US" sz="1000" dirty="0" smtClean="0"/>
            <a:t>Etc…	</a:t>
          </a:r>
          <a:endParaRPr lang="en-US" sz="1000" dirty="0"/>
        </a:p>
      </dgm:t>
    </dgm:pt>
    <dgm:pt modelId="{57FB4A05-B507-1F4A-8838-23FECFE74A1B}" type="parTrans" cxnId="{83F93688-7D6F-564A-A416-3B819A7F60A5}">
      <dgm:prSet/>
      <dgm:spPr/>
      <dgm:t>
        <a:bodyPr/>
        <a:lstStyle/>
        <a:p>
          <a:endParaRPr lang="en-US"/>
        </a:p>
      </dgm:t>
    </dgm:pt>
    <dgm:pt modelId="{253E0894-7A9D-A549-8AB4-FF5FC5B2B5F1}" type="sibTrans" cxnId="{83F93688-7D6F-564A-A416-3B819A7F60A5}">
      <dgm:prSet/>
      <dgm:spPr/>
      <dgm:t>
        <a:bodyPr/>
        <a:lstStyle/>
        <a:p>
          <a:endParaRPr lang="en-US"/>
        </a:p>
      </dgm:t>
    </dgm:pt>
    <dgm:pt modelId="{2FE8627A-AC73-4442-9EA2-B8571F1415C4}">
      <dgm:prSet phldrT="[Text]" custT="1"/>
      <dgm:spPr/>
      <dgm:t>
        <a:bodyPr/>
        <a:lstStyle/>
        <a:p>
          <a:r>
            <a:rPr lang="en-US" sz="1000" dirty="0" smtClean="0"/>
            <a:t>SSM</a:t>
          </a:r>
          <a:endParaRPr lang="en-US" sz="1000" dirty="0"/>
        </a:p>
      </dgm:t>
    </dgm:pt>
    <dgm:pt modelId="{B2F0034E-3DE0-3744-85C5-7D6C3549AE6B}" type="parTrans" cxnId="{4F295F7D-F253-A349-8A41-B8D93A29721B}">
      <dgm:prSet/>
      <dgm:spPr/>
      <dgm:t>
        <a:bodyPr/>
        <a:lstStyle/>
        <a:p>
          <a:endParaRPr lang="en-US"/>
        </a:p>
      </dgm:t>
    </dgm:pt>
    <dgm:pt modelId="{C94CA2D7-4C70-964B-A63F-E8AD996938FF}" type="sibTrans" cxnId="{4F295F7D-F253-A349-8A41-B8D93A29721B}">
      <dgm:prSet/>
      <dgm:spPr/>
      <dgm:t>
        <a:bodyPr/>
        <a:lstStyle/>
        <a:p>
          <a:endParaRPr lang="en-US"/>
        </a:p>
      </dgm:t>
    </dgm:pt>
    <dgm:pt modelId="{D5612E12-0FD2-3A45-8617-9171454A15DA}" type="pres">
      <dgm:prSet presAssocID="{E4C7BAA0-EB7F-5E46-BF2F-59E593297F2D}" presName="linearFlow" presStyleCnt="0">
        <dgm:presLayoutVars>
          <dgm:dir/>
          <dgm:animLvl val="lvl"/>
          <dgm:resizeHandles val="exact"/>
        </dgm:presLayoutVars>
      </dgm:prSet>
      <dgm:spPr/>
      <dgm:t>
        <a:bodyPr/>
        <a:lstStyle/>
        <a:p>
          <a:endParaRPr lang="en-US"/>
        </a:p>
      </dgm:t>
    </dgm:pt>
    <dgm:pt modelId="{FE0F33B1-3563-4042-8D4C-B7DE04D30636}" type="pres">
      <dgm:prSet presAssocID="{2D4421DB-0DB2-E44A-9695-2A591A77B9B0}" presName="composite" presStyleCnt="0"/>
      <dgm:spPr/>
    </dgm:pt>
    <dgm:pt modelId="{CFBB4CDB-430A-D344-A058-E41BCD08A183}" type="pres">
      <dgm:prSet presAssocID="{2D4421DB-0DB2-E44A-9695-2A591A77B9B0}" presName="parTx" presStyleLbl="node1" presStyleIdx="0" presStyleCnt="6">
        <dgm:presLayoutVars>
          <dgm:chMax val="0"/>
          <dgm:chPref val="0"/>
          <dgm:bulletEnabled val="1"/>
        </dgm:presLayoutVars>
      </dgm:prSet>
      <dgm:spPr/>
      <dgm:t>
        <a:bodyPr/>
        <a:lstStyle/>
        <a:p>
          <a:endParaRPr lang="en-US"/>
        </a:p>
      </dgm:t>
    </dgm:pt>
    <dgm:pt modelId="{165D7D5A-113E-6249-AA8B-D7B3394C5D56}" type="pres">
      <dgm:prSet presAssocID="{2D4421DB-0DB2-E44A-9695-2A591A77B9B0}" presName="parSh" presStyleLbl="node1" presStyleIdx="0" presStyleCnt="6" custScaleX="127306"/>
      <dgm:spPr/>
      <dgm:t>
        <a:bodyPr/>
        <a:lstStyle/>
        <a:p>
          <a:endParaRPr lang="en-US"/>
        </a:p>
      </dgm:t>
    </dgm:pt>
    <dgm:pt modelId="{0C7D6DEB-DE49-BE43-8E61-CDFF20321D1B}" type="pres">
      <dgm:prSet presAssocID="{2D4421DB-0DB2-E44A-9695-2A591A77B9B0}" presName="desTx" presStyleLbl="fgAcc1" presStyleIdx="0" presStyleCnt="6">
        <dgm:presLayoutVars>
          <dgm:bulletEnabled val="1"/>
        </dgm:presLayoutVars>
      </dgm:prSet>
      <dgm:spPr/>
      <dgm:t>
        <a:bodyPr/>
        <a:lstStyle/>
        <a:p>
          <a:endParaRPr lang="en-US"/>
        </a:p>
      </dgm:t>
    </dgm:pt>
    <dgm:pt modelId="{1E5FDF49-2336-684E-87E2-8F69D563BDBC}" type="pres">
      <dgm:prSet presAssocID="{2BF0C940-644A-5747-9A73-182C19975990}" presName="sibTrans" presStyleLbl="sibTrans2D1" presStyleIdx="0" presStyleCnt="5"/>
      <dgm:spPr/>
      <dgm:t>
        <a:bodyPr/>
        <a:lstStyle/>
        <a:p>
          <a:endParaRPr lang="en-US"/>
        </a:p>
      </dgm:t>
    </dgm:pt>
    <dgm:pt modelId="{A5BF58E2-450E-B74E-B646-1C8E7835DFEE}" type="pres">
      <dgm:prSet presAssocID="{2BF0C940-644A-5747-9A73-182C19975990}" presName="connTx" presStyleLbl="sibTrans2D1" presStyleIdx="0" presStyleCnt="5"/>
      <dgm:spPr/>
      <dgm:t>
        <a:bodyPr/>
        <a:lstStyle/>
        <a:p>
          <a:endParaRPr lang="en-US"/>
        </a:p>
      </dgm:t>
    </dgm:pt>
    <dgm:pt modelId="{BF857E6D-7872-1847-8FBD-9A4468916F6B}" type="pres">
      <dgm:prSet presAssocID="{4CC99247-6F06-0045-8B62-0016FE8BC071}" presName="composite" presStyleCnt="0"/>
      <dgm:spPr/>
    </dgm:pt>
    <dgm:pt modelId="{F367FBA4-D57A-F04E-A1F7-09E1BF21226C}" type="pres">
      <dgm:prSet presAssocID="{4CC99247-6F06-0045-8B62-0016FE8BC071}" presName="parTx" presStyleLbl="node1" presStyleIdx="0" presStyleCnt="6">
        <dgm:presLayoutVars>
          <dgm:chMax val="0"/>
          <dgm:chPref val="0"/>
          <dgm:bulletEnabled val="1"/>
        </dgm:presLayoutVars>
      </dgm:prSet>
      <dgm:spPr/>
      <dgm:t>
        <a:bodyPr/>
        <a:lstStyle/>
        <a:p>
          <a:endParaRPr lang="en-US"/>
        </a:p>
      </dgm:t>
    </dgm:pt>
    <dgm:pt modelId="{0F592E9F-34C8-9747-A75A-00431A9A8527}" type="pres">
      <dgm:prSet presAssocID="{4CC99247-6F06-0045-8B62-0016FE8BC071}" presName="parSh" presStyleLbl="node1" presStyleIdx="1" presStyleCnt="6"/>
      <dgm:spPr/>
      <dgm:t>
        <a:bodyPr/>
        <a:lstStyle/>
        <a:p>
          <a:endParaRPr lang="en-US"/>
        </a:p>
      </dgm:t>
    </dgm:pt>
    <dgm:pt modelId="{0938EE19-09E4-F643-ADD0-FC70552F707A}" type="pres">
      <dgm:prSet presAssocID="{4CC99247-6F06-0045-8B62-0016FE8BC071}" presName="desTx" presStyleLbl="fgAcc1" presStyleIdx="1" presStyleCnt="6" custScaleX="109016">
        <dgm:presLayoutVars>
          <dgm:bulletEnabled val="1"/>
        </dgm:presLayoutVars>
      </dgm:prSet>
      <dgm:spPr/>
      <dgm:t>
        <a:bodyPr/>
        <a:lstStyle/>
        <a:p>
          <a:endParaRPr lang="en-US"/>
        </a:p>
      </dgm:t>
    </dgm:pt>
    <dgm:pt modelId="{DAC1B2F6-2D3C-9245-AD3F-5BCDE4A6A483}" type="pres">
      <dgm:prSet presAssocID="{67E7D2A4-4A26-1548-A5B1-442FAF2D2B0D}" presName="sibTrans" presStyleLbl="sibTrans2D1" presStyleIdx="1" presStyleCnt="5"/>
      <dgm:spPr/>
      <dgm:t>
        <a:bodyPr/>
        <a:lstStyle/>
        <a:p>
          <a:endParaRPr lang="en-US"/>
        </a:p>
      </dgm:t>
    </dgm:pt>
    <dgm:pt modelId="{595E1862-FC23-634F-B8D3-A3AA22091424}" type="pres">
      <dgm:prSet presAssocID="{67E7D2A4-4A26-1548-A5B1-442FAF2D2B0D}" presName="connTx" presStyleLbl="sibTrans2D1" presStyleIdx="1" presStyleCnt="5"/>
      <dgm:spPr/>
      <dgm:t>
        <a:bodyPr/>
        <a:lstStyle/>
        <a:p>
          <a:endParaRPr lang="en-US"/>
        </a:p>
      </dgm:t>
    </dgm:pt>
    <dgm:pt modelId="{A0B48DB2-3864-E34A-A11E-5DD00A79EF0A}" type="pres">
      <dgm:prSet presAssocID="{A15DF09A-8FDE-1C48-9C2B-680B7916171C}" presName="composite" presStyleCnt="0"/>
      <dgm:spPr/>
    </dgm:pt>
    <dgm:pt modelId="{183165A0-BC42-C043-A8E1-5BAA00291921}" type="pres">
      <dgm:prSet presAssocID="{A15DF09A-8FDE-1C48-9C2B-680B7916171C}" presName="parTx" presStyleLbl="node1" presStyleIdx="1" presStyleCnt="6">
        <dgm:presLayoutVars>
          <dgm:chMax val="0"/>
          <dgm:chPref val="0"/>
          <dgm:bulletEnabled val="1"/>
        </dgm:presLayoutVars>
      </dgm:prSet>
      <dgm:spPr/>
      <dgm:t>
        <a:bodyPr/>
        <a:lstStyle/>
        <a:p>
          <a:endParaRPr lang="en-US"/>
        </a:p>
      </dgm:t>
    </dgm:pt>
    <dgm:pt modelId="{79348AC1-6892-4E4B-8CBD-A4EC41BCD68D}" type="pres">
      <dgm:prSet presAssocID="{A15DF09A-8FDE-1C48-9C2B-680B7916171C}" presName="parSh" presStyleLbl="node1" presStyleIdx="2" presStyleCnt="6"/>
      <dgm:spPr/>
      <dgm:t>
        <a:bodyPr/>
        <a:lstStyle/>
        <a:p>
          <a:endParaRPr lang="en-US"/>
        </a:p>
      </dgm:t>
    </dgm:pt>
    <dgm:pt modelId="{2874B571-E826-C541-BC80-74D59101CA97}" type="pres">
      <dgm:prSet presAssocID="{A15DF09A-8FDE-1C48-9C2B-680B7916171C}" presName="desTx" presStyleLbl="fgAcc1" presStyleIdx="2" presStyleCnt="6">
        <dgm:presLayoutVars>
          <dgm:bulletEnabled val="1"/>
        </dgm:presLayoutVars>
      </dgm:prSet>
      <dgm:spPr/>
      <dgm:t>
        <a:bodyPr/>
        <a:lstStyle/>
        <a:p>
          <a:endParaRPr lang="en-US"/>
        </a:p>
      </dgm:t>
    </dgm:pt>
    <dgm:pt modelId="{BCBB4FEB-18D5-6C4E-B23D-D9166FE176C5}" type="pres">
      <dgm:prSet presAssocID="{6795AACE-BBBA-124F-80A8-F9098FFCF3B6}" presName="sibTrans" presStyleLbl="sibTrans2D1" presStyleIdx="2" presStyleCnt="5"/>
      <dgm:spPr/>
      <dgm:t>
        <a:bodyPr/>
        <a:lstStyle/>
        <a:p>
          <a:endParaRPr lang="en-US"/>
        </a:p>
      </dgm:t>
    </dgm:pt>
    <dgm:pt modelId="{20368595-CC96-794F-A66C-8D8A4EF4FEDE}" type="pres">
      <dgm:prSet presAssocID="{6795AACE-BBBA-124F-80A8-F9098FFCF3B6}" presName="connTx" presStyleLbl="sibTrans2D1" presStyleIdx="2" presStyleCnt="5"/>
      <dgm:spPr/>
      <dgm:t>
        <a:bodyPr/>
        <a:lstStyle/>
        <a:p>
          <a:endParaRPr lang="en-US"/>
        </a:p>
      </dgm:t>
    </dgm:pt>
    <dgm:pt modelId="{BE373EFA-01C1-514F-9E1E-AC94411841E9}" type="pres">
      <dgm:prSet presAssocID="{541D7744-165E-1D41-B5E3-DE1E84D7E172}" presName="composite" presStyleCnt="0"/>
      <dgm:spPr/>
    </dgm:pt>
    <dgm:pt modelId="{1E0D3ABE-C8E0-4B4D-B7D0-BA6B54D711F9}" type="pres">
      <dgm:prSet presAssocID="{541D7744-165E-1D41-B5E3-DE1E84D7E172}" presName="parTx" presStyleLbl="node1" presStyleIdx="2" presStyleCnt="6">
        <dgm:presLayoutVars>
          <dgm:chMax val="0"/>
          <dgm:chPref val="0"/>
          <dgm:bulletEnabled val="1"/>
        </dgm:presLayoutVars>
      </dgm:prSet>
      <dgm:spPr/>
      <dgm:t>
        <a:bodyPr/>
        <a:lstStyle/>
        <a:p>
          <a:endParaRPr lang="en-US"/>
        </a:p>
      </dgm:t>
    </dgm:pt>
    <dgm:pt modelId="{3E885B4F-9E8A-1648-B353-9BC1076873A7}" type="pres">
      <dgm:prSet presAssocID="{541D7744-165E-1D41-B5E3-DE1E84D7E172}" presName="parSh" presStyleLbl="node1" presStyleIdx="3" presStyleCnt="6" custScaleX="121758"/>
      <dgm:spPr/>
      <dgm:t>
        <a:bodyPr/>
        <a:lstStyle/>
        <a:p>
          <a:endParaRPr lang="en-US"/>
        </a:p>
      </dgm:t>
    </dgm:pt>
    <dgm:pt modelId="{9F14B316-707A-654C-9BA5-0AD01B5CED01}" type="pres">
      <dgm:prSet presAssocID="{541D7744-165E-1D41-B5E3-DE1E84D7E172}" presName="desTx" presStyleLbl="fgAcc1" presStyleIdx="3" presStyleCnt="6">
        <dgm:presLayoutVars>
          <dgm:bulletEnabled val="1"/>
        </dgm:presLayoutVars>
      </dgm:prSet>
      <dgm:spPr/>
      <dgm:t>
        <a:bodyPr/>
        <a:lstStyle/>
        <a:p>
          <a:endParaRPr lang="en-US"/>
        </a:p>
      </dgm:t>
    </dgm:pt>
    <dgm:pt modelId="{A57663AA-AA7F-3245-AFF6-0BDB5D407787}" type="pres">
      <dgm:prSet presAssocID="{9A7C7188-26BA-4E4C-A14E-9875345F212E}" presName="sibTrans" presStyleLbl="sibTrans2D1" presStyleIdx="3" presStyleCnt="5"/>
      <dgm:spPr/>
      <dgm:t>
        <a:bodyPr/>
        <a:lstStyle/>
        <a:p>
          <a:endParaRPr lang="en-US"/>
        </a:p>
      </dgm:t>
    </dgm:pt>
    <dgm:pt modelId="{9E884EA9-1D69-0847-8D52-A32F4F4E15CA}" type="pres">
      <dgm:prSet presAssocID="{9A7C7188-26BA-4E4C-A14E-9875345F212E}" presName="connTx" presStyleLbl="sibTrans2D1" presStyleIdx="3" presStyleCnt="5"/>
      <dgm:spPr/>
      <dgm:t>
        <a:bodyPr/>
        <a:lstStyle/>
        <a:p>
          <a:endParaRPr lang="en-US"/>
        </a:p>
      </dgm:t>
    </dgm:pt>
    <dgm:pt modelId="{01D85C02-B573-FF48-8A14-A78DD377F45E}" type="pres">
      <dgm:prSet presAssocID="{9A9F795A-2600-1441-9227-3CB8ABE0348A}" presName="composite" presStyleCnt="0"/>
      <dgm:spPr/>
    </dgm:pt>
    <dgm:pt modelId="{F87AA0E8-3680-D742-9CFC-C8C003A27ECF}" type="pres">
      <dgm:prSet presAssocID="{9A9F795A-2600-1441-9227-3CB8ABE0348A}" presName="parTx" presStyleLbl="node1" presStyleIdx="3" presStyleCnt="6">
        <dgm:presLayoutVars>
          <dgm:chMax val="0"/>
          <dgm:chPref val="0"/>
          <dgm:bulletEnabled val="1"/>
        </dgm:presLayoutVars>
      </dgm:prSet>
      <dgm:spPr/>
      <dgm:t>
        <a:bodyPr/>
        <a:lstStyle/>
        <a:p>
          <a:endParaRPr lang="en-US"/>
        </a:p>
      </dgm:t>
    </dgm:pt>
    <dgm:pt modelId="{35F5B83B-0C17-5F43-A22C-64516EE7CEC9}" type="pres">
      <dgm:prSet presAssocID="{9A9F795A-2600-1441-9227-3CB8ABE0348A}" presName="parSh" presStyleLbl="node1" presStyleIdx="4" presStyleCnt="6"/>
      <dgm:spPr/>
      <dgm:t>
        <a:bodyPr/>
        <a:lstStyle/>
        <a:p>
          <a:endParaRPr lang="en-US"/>
        </a:p>
      </dgm:t>
    </dgm:pt>
    <dgm:pt modelId="{8AEACF5B-B5C2-524C-947C-FDA6F812F675}" type="pres">
      <dgm:prSet presAssocID="{9A9F795A-2600-1441-9227-3CB8ABE0348A}" presName="desTx" presStyleLbl="fgAcc1" presStyleIdx="4" presStyleCnt="6">
        <dgm:presLayoutVars>
          <dgm:bulletEnabled val="1"/>
        </dgm:presLayoutVars>
      </dgm:prSet>
      <dgm:spPr/>
      <dgm:t>
        <a:bodyPr/>
        <a:lstStyle/>
        <a:p>
          <a:endParaRPr lang="en-US"/>
        </a:p>
      </dgm:t>
    </dgm:pt>
    <dgm:pt modelId="{A4AB9C76-2BF4-504E-B846-163524AB0649}" type="pres">
      <dgm:prSet presAssocID="{46FE48E6-823B-6B49-ACE4-6EF8DCC725DC}" presName="sibTrans" presStyleLbl="sibTrans2D1" presStyleIdx="4" presStyleCnt="5"/>
      <dgm:spPr/>
      <dgm:t>
        <a:bodyPr/>
        <a:lstStyle/>
        <a:p>
          <a:endParaRPr lang="en-US"/>
        </a:p>
      </dgm:t>
    </dgm:pt>
    <dgm:pt modelId="{DA158928-D2F5-454F-8182-B4C1191D7C09}" type="pres">
      <dgm:prSet presAssocID="{46FE48E6-823B-6B49-ACE4-6EF8DCC725DC}" presName="connTx" presStyleLbl="sibTrans2D1" presStyleIdx="4" presStyleCnt="5"/>
      <dgm:spPr/>
      <dgm:t>
        <a:bodyPr/>
        <a:lstStyle/>
        <a:p>
          <a:endParaRPr lang="en-US"/>
        </a:p>
      </dgm:t>
    </dgm:pt>
    <dgm:pt modelId="{733F27E4-047A-2647-A811-848020CA75E1}" type="pres">
      <dgm:prSet presAssocID="{3BAEC650-6B47-CE4E-A1D4-F07389F7AC9F}" presName="composite" presStyleCnt="0"/>
      <dgm:spPr/>
    </dgm:pt>
    <dgm:pt modelId="{802B1F88-7055-8147-9C6D-51D16A894E86}" type="pres">
      <dgm:prSet presAssocID="{3BAEC650-6B47-CE4E-A1D4-F07389F7AC9F}" presName="parTx" presStyleLbl="node1" presStyleIdx="4" presStyleCnt="6">
        <dgm:presLayoutVars>
          <dgm:chMax val="0"/>
          <dgm:chPref val="0"/>
          <dgm:bulletEnabled val="1"/>
        </dgm:presLayoutVars>
      </dgm:prSet>
      <dgm:spPr/>
      <dgm:t>
        <a:bodyPr/>
        <a:lstStyle/>
        <a:p>
          <a:endParaRPr lang="en-US"/>
        </a:p>
      </dgm:t>
    </dgm:pt>
    <dgm:pt modelId="{D1AFA1BB-C068-8D4C-B16A-99268C93EDD8}" type="pres">
      <dgm:prSet presAssocID="{3BAEC650-6B47-CE4E-A1D4-F07389F7AC9F}" presName="parSh" presStyleLbl="node1" presStyleIdx="5" presStyleCnt="6"/>
      <dgm:spPr/>
      <dgm:t>
        <a:bodyPr/>
        <a:lstStyle/>
        <a:p>
          <a:endParaRPr lang="en-US"/>
        </a:p>
      </dgm:t>
    </dgm:pt>
    <dgm:pt modelId="{3561509C-B4AA-5C49-B743-77ECF2685385}" type="pres">
      <dgm:prSet presAssocID="{3BAEC650-6B47-CE4E-A1D4-F07389F7AC9F}" presName="desTx" presStyleLbl="fgAcc1" presStyleIdx="5" presStyleCnt="6" custScaleX="118626">
        <dgm:presLayoutVars>
          <dgm:bulletEnabled val="1"/>
        </dgm:presLayoutVars>
      </dgm:prSet>
      <dgm:spPr/>
      <dgm:t>
        <a:bodyPr/>
        <a:lstStyle/>
        <a:p>
          <a:endParaRPr lang="en-US"/>
        </a:p>
      </dgm:t>
    </dgm:pt>
  </dgm:ptLst>
  <dgm:cxnLst>
    <dgm:cxn modelId="{9A275BAB-EACC-E148-837A-AA4B5CD714F6}" srcId="{541D7744-165E-1D41-B5E3-DE1E84D7E172}" destId="{9E31AA6C-0541-9F4B-A907-C88B3061641F}" srcOrd="0" destOrd="0" parTransId="{8991635B-9BFA-2E43-AC9F-733A0DC5BFAD}" sibTransId="{3AB5602D-B5EE-CA41-832B-81D2342E609F}"/>
    <dgm:cxn modelId="{5AAD77A7-120F-EA44-8926-A0FD5573BAFA}" srcId="{9A9F795A-2600-1441-9227-3CB8ABE0348A}" destId="{47635119-C288-CE41-BEAC-7D0CEC2E09DF}" srcOrd="1" destOrd="0" parTransId="{D5669935-9611-F044-9161-A4E736C0578A}" sibTransId="{4E7623AB-4FEF-ED4B-87D4-903CDBD9C44B}"/>
    <dgm:cxn modelId="{EB6B5993-66B4-F442-8C57-7600EF21771C}" type="presOf" srcId="{541D7744-165E-1D41-B5E3-DE1E84D7E172}" destId="{1E0D3ABE-C8E0-4B4D-B7D0-BA6B54D711F9}" srcOrd="0" destOrd="0" presId="urn:microsoft.com/office/officeart/2005/8/layout/process3"/>
    <dgm:cxn modelId="{19DD53F8-C881-8141-ABE2-FAC1AB3403E3}" srcId="{541D7744-165E-1D41-B5E3-DE1E84D7E172}" destId="{A8BB1B89-FBC6-AA44-90ED-47278DEA42A9}" srcOrd="2" destOrd="0" parTransId="{401DE5E0-A6A2-8048-BCD8-CFA90674515C}" sibTransId="{B44F451E-912F-9D43-933E-8EB0E6C87737}"/>
    <dgm:cxn modelId="{8F3E0CFB-3F70-9E46-B278-0ACEE9009816}" type="presOf" srcId="{4CC99247-6F06-0045-8B62-0016FE8BC071}" destId="{F367FBA4-D57A-F04E-A1F7-09E1BF21226C}" srcOrd="0" destOrd="0" presId="urn:microsoft.com/office/officeart/2005/8/layout/process3"/>
    <dgm:cxn modelId="{FDB178CF-9BFF-5544-9515-C4DFA41D9FCA}" type="presOf" srcId="{A15DF09A-8FDE-1C48-9C2B-680B7916171C}" destId="{183165A0-BC42-C043-A8E1-5BAA00291921}" srcOrd="0" destOrd="0" presId="urn:microsoft.com/office/officeart/2005/8/layout/process3"/>
    <dgm:cxn modelId="{8455CF72-D4ED-2D41-A731-5131114E07CF}" type="presOf" srcId="{46B030A3-F9B2-A840-83B2-DBDA963E0DCE}" destId="{0C7D6DEB-DE49-BE43-8E61-CDFF20321D1B}" srcOrd="0" destOrd="2" presId="urn:microsoft.com/office/officeart/2005/8/layout/process3"/>
    <dgm:cxn modelId="{0A126912-F034-D04F-B766-31E843ACCDA7}" srcId="{E4C7BAA0-EB7F-5E46-BF2F-59E593297F2D}" destId="{A15DF09A-8FDE-1C48-9C2B-680B7916171C}" srcOrd="2" destOrd="0" parTransId="{485D0819-317F-A849-B46F-3B37BB0609C4}" sibTransId="{6795AACE-BBBA-124F-80A8-F9098FFCF3B6}"/>
    <dgm:cxn modelId="{4F295F7D-F253-A349-8A41-B8D93A29721B}" srcId="{2D4421DB-0DB2-E44A-9695-2A591A77B9B0}" destId="{2FE8627A-AC73-4442-9EA2-B8571F1415C4}" srcOrd="3" destOrd="0" parTransId="{B2F0034E-3DE0-3744-85C5-7D6C3549AE6B}" sibTransId="{C94CA2D7-4C70-964B-A63F-E8AD996938FF}"/>
    <dgm:cxn modelId="{81F9BC6E-B4F8-D942-BB57-4EBFCF1560E9}" type="presOf" srcId="{3BAEC650-6B47-CE4E-A1D4-F07389F7AC9F}" destId="{802B1F88-7055-8147-9C6D-51D16A894E86}" srcOrd="0" destOrd="0" presId="urn:microsoft.com/office/officeart/2005/8/layout/process3"/>
    <dgm:cxn modelId="{392ED0FA-2F13-6543-9F51-8E2CD3F518B3}" type="presOf" srcId="{702556F6-8D97-7346-A9D3-41E9FB4A2C66}" destId="{3561509C-B4AA-5C49-B743-77ECF2685385}" srcOrd="0" destOrd="1" presId="urn:microsoft.com/office/officeart/2005/8/layout/process3"/>
    <dgm:cxn modelId="{75DEAC9A-7B27-8F4A-930C-D00F0847622C}" type="presOf" srcId="{69E4254F-A862-A945-BA40-E3E61E87EB08}" destId="{0938EE19-09E4-F643-ADD0-FC70552F707A}" srcOrd="0" destOrd="3" presId="urn:microsoft.com/office/officeart/2005/8/layout/process3"/>
    <dgm:cxn modelId="{633528DA-4279-7A4F-B8A9-05974186BA3D}" type="presOf" srcId="{9A7C7188-26BA-4E4C-A14E-9875345F212E}" destId="{9E884EA9-1D69-0847-8D52-A32F4F4E15CA}" srcOrd="1" destOrd="0" presId="urn:microsoft.com/office/officeart/2005/8/layout/process3"/>
    <dgm:cxn modelId="{6E25953D-660C-8C4A-B3FD-27FEBC44DAA5}" type="presOf" srcId="{2BF0C940-644A-5747-9A73-182C19975990}" destId="{A5BF58E2-450E-B74E-B646-1C8E7835DFEE}" srcOrd="1" destOrd="0" presId="urn:microsoft.com/office/officeart/2005/8/layout/process3"/>
    <dgm:cxn modelId="{CC79F0A1-3241-E746-B5FC-5ECDE4D4F396}" srcId="{44817909-A2D7-D74A-B726-7E9AA5767DC4}" destId="{F7DC9F71-5269-3D4B-BBF3-97EFCEE40452}" srcOrd="0" destOrd="0" parTransId="{7C22D4CE-BE44-D742-B240-496271BBE29D}" sibTransId="{EC2C2404-679F-D94B-A3A8-1B0D9820CB85}"/>
    <dgm:cxn modelId="{13E78071-52BB-8F45-A4E7-CB1F16874C11}" srcId="{1F682CA9-84CB-ED40-8FCE-707807549908}" destId="{896ED465-09D6-1042-BCAB-30337B741872}" srcOrd="0" destOrd="0" parTransId="{AF83797E-25F8-5340-BC0F-FA8549CFCD3C}" sibTransId="{A280F9CC-B3AC-294B-8DAD-53F25AEC7E3A}"/>
    <dgm:cxn modelId="{36D48204-F65C-E248-B644-35031EDE138D}" type="presOf" srcId="{B7FCE63A-ED14-9D44-B4C7-FC9242C47FD2}" destId="{8AEACF5B-B5C2-524C-947C-FDA6F812F675}" srcOrd="0" destOrd="0" presId="urn:microsoft.com/office/officeart/2005/8/layout/process3"/>
    <dgm:cxn modelId="{CAB8ED2F-4FDB-B84E-B592-AE847647A131}" type="presOf" srcId="{2FE8627A-AC73-4442-9EA2-B8571F1415C4}" destId="{0C7D6DEB-DE49-BE43-8E61-CDFF20321D1B}" srcOrd="0" destOrd="3" presId="urn:microsoft.com/office/officeart/2005/8/layout/process3"/>
    <dgm:cxn modelId="{43F0B797-4E03-AE46-89B3-02CDC8A2B6B9}" srcId="{2D4421DB-0DB2-E44A-9695-2A591A77B9B0}" destId="{0A18F922-463B-DE4F-B7F1-307ED212215A}" srcOrd="1" destOrd="0" parTransId="{9165C6B1-2B8D-D540-947A-078647A712E3}" sibTransId="{C661D3DD-CC30-3944-A34A-B6D33FD19AAB}"/>
    <dgm:cxn modelId="{451C3E5D-3695-3341-8385-4E695ED3617E}" srcId="{4CC99247-6F06-0045-8B62-0016FE8BC071}" destId="{44817909-A2D7-D74A-B726-7E9AA5767DC4}" srcOrd="0" destOrd="0" parTransId="{5ACF6AEC-AD27-C74C-834D-18169838BD84}" sibTransId="{716C2B3F-3F86-3345-88AE-F63A14725519}"/>
    <dgm:cxn modelId="{83F93688-7D6F-564A-A416-3B819A7F60A5}" srcId="{1F682CA9-84CB-ED40-8FCE-707807549908}" destId="{7F999D65-F2D4-6946-88DD-5C9135481364}" srcOrd="3" destOrd="0" parTransId="{57FB4A05-B507-1F4A-8838-23FECFE74A1B}" sibTransId="{253E0894-7A9D-A549-8AB4-FF5FC5B2B5F1}"/>
    <dgm:cxn modelId="{C242A345-1739-CD41-B46A-87904AB132C3}" srcId="{2D4421DB-0DB2-E44A-9695-2A591A77B9B0}" destId="{46B030A3-F9B2-A840-83B2-DBDA963E0DCE}" srcOrd="2" destOrd="0" parTransId="{ABB60F22-9848-AB42-ABFF-06EC260D1CB3}" sibTransId="{5F0AD634-32D0-704E-B408-91428C63172C}"/>
    <dgm:cxn modelId="{7E293948-F6D8-434A-9025-AFAFC333FE80}" srcId="{3BAEC650-6B47-CE4E-A1D4-F07389F7AC9F}" destId="{43FBB833-FB5F-5649-B610-35820E5E7767}" srcOrd="2" destOrd="0" parTransId="{A591329D-C3C4-2A4A-A8FB-4BA305287A7D}" sibTransId="{40040595-98FA-CA4B-8722-B0DB563A6690}"/>
    <dgm:cxn modelId="{CAD75290-223A-F044-A589-B64B4378CB00}" type="presOf" srcId="{67E7D2A4-4A26-1548-A5B1-442FAF2D2B0D}" destId="{DAC1B2F6-2D3C-9245-AD3F-5BCDE4A6A483}" srcOrd="0" destOrd="0" presId="urn:microsoft.com/office/officeart/2005/8/layout/process3"/>
    <dgm:cxn modelId="{C59BA61F-A6CF-6B43-A881-66A7B27331B2}" type="presOf" srcId="{9A9F795A-2600-1441-9227-3CB8ABE0348A}" destId="{35F5B83B-0C17-5F43-A22C-64516EE7CEC9}" srcOrd="1" destOrd="0" presId="urn:microsoft.com/office/officeart/2005/8/layout/process3"/>
    <dgm:cxn modelId="{264EA19B-3007-4643-859A-5EA649F7DDFC}" type="presOf" srcId="{F7DC9F71-5269-3D4B-BBF3-97EFCEE40452}" destId="{0938EE19-09E4-F643-ADD0-FC70552F707A}" srcOrd="0" destOrd="1" presId="urn:microsoft.com/office/officeart/2005/8/layout/process3"/>
    <dgm:cxn modelId="{AAD0763E-F540-634A-94D5-A421B7509091}" srcId="{E4C7BAA0-EB7F-5E46-BF2F-59E593297F2D}" destId="{3BAEC650-6B47-CE4E-A1D4-F07389F7AC9F}" srcOrd="5" destOrd="0" parTransId="{ABCD1947-E0F4-4C4C-8A9B-B09B58412660}" sibTransId="{D42FDB5E-F3CC-514F-9443-3A974F1A8EA5}"/>
    <dgm:cxn modelId="{94474715-E4B5-1F4E-AFC9-E78AB1767BDE}" type="presOf" srcId="{E4C7BAA0-EB7F-5E46-BF2F-59E593297F2D}" destId="{D5612E12-0FD2-3A45-8617-9171454A15DA}" srcOrd="0" destOrd="0" presId="urn:microsoft.com/office/officeart/2005/8/layout/process3"/>
    <dgm:cxn modelId="{40A21494-67F9-BF4C-8B08-2ADC0B2F82C1}" type="presOf" srcId="{896ED465-09D6-1042-BCAB-30337B741872}" destId="{2874B571-E826-C541-BC80-74D59101CA97}" srcOrd="0" destOrd="1" presId="urn:microsoft.com/office/officeart/2005/8/layout/process3"/>
    <dgm:cxn modelId="{3DD41E2A-E6DA-1245-A3AA-3136FDB6BA2E}" type="presOf" srcId="{46FE48E6-823B-6B49-ACE4-6EF8DCC725DC}" destId="{DA158928-D2F5-454F-8182-B4C1191D7C09}" srcOrd="1" destOrd="0" presId="urn:microsoft.com/office/officeart/2005/8/layout/process3"/>
    <dgm:cxn modelId="{9831B07B-DE50-B243-A149-62F53D7A9074}" srcId="{3BAEC650-6B47-CE4E-A1D4-F07389F7AC9F}" destId="{702556F6-8D97-7346-A9D3-41E9FB4A2C66}" srcOrd="1" destOrd="0" parTransId="{A0791AFC-19B4-BB48-A8DA-B6037D6E7E23}" sibTransId="{4F8FA5A7-1893-9844-9F97-3C77F11FEC24}"/>
    <dgm:cxn modelId="{CC641B9F-FBA5-A746-8930-CAC7985AA39A}" type="presOf" srcId="{ABC28C82-25ED-7D41-A488-AACA856B19B3}" destId="{0C7D6DEB-DE49-BE43-8E61-CDFF20321D1B}" srcOrd="0" destOrd="0" presId="urn:microsoft.com/office/officeart/2005/8/layout/process3"/>
    <dgm:cxn modelId="{761608D0-5688-FA45-B371-E8900C15F636}" srcId="{E4C7BAA0-EB7F-5E46-BF2F-59E593297F2D}" destId="{4CC99247-6F06-0045-8B62-0016FE8BC071}" srcOrd="1" destOrd="0" parTransId="{130418C5-15E5-AD48-96A9-BE6C94EEB0BD}" sibTransId="{67E7D2A4-4A26-1548-A5B1-442FAF2D2B0D}"/>
    <dgm:cxn modelId="{7A3B1067-77A5-8B4E-BCA6-DC5BE581F156}" type="presOf" srcId="{43FBB833-FB5F-5649-B610-35820E5E7767}" destId="{3561509C-B4AA-5C49-B743-77ECF2685385}" srcOrd="0" destOrd="2" presId="urn:microsoft.com/office/officeart/2005/8/layout/process3"/>
    <dgm:cxn modelId="{5D70EAF1-ACDB-E548-86C3-2F74D2D86D15}" type="presOf" srcId="{9E31AA6C-0541-9F4B-A907-C88B3061641F}" destId="{9F14B316-707A-654C-9BA5-0AD01B5CED01}" srcOrd="0" destOrd="0" presId="urn:microsoft.com/office/officeart/2005/8/layout/process3"/>
    <dgm:cxn modelId="{CBFF316C-71BD-0745-A543-6D20F4893A99}" srcId="{3BAEC650-6B47-CE4E-A1D4-F07389F7AC9F}" destId="{CD26406B-80D9-E040-AFA1-C03AD3C615A3}" srcOrd="0" destOrd="0" parTransId="{DBC15738-3DF0-454C-B1C2-3CE02D51BB40}" sibTransId="{C67AA5AE-0CA0-5040-8F9B-65F3C8C81037}"/>
    <dgm:cxn modelId="{B8484F20-BBAF-5F45-9DCC-725F42451408}" srcId="{E4C7BAA0-EB7F-5E46-BF2F-59E593297F2D}" destId="{541D7744-165E-1D41-B5E3-DE1E84D7E172}" srcOrd="3" destOrd="0" parTransId="{F56B0A83-6A47-3941-9EAB-7A2E474E341A}" sibTransId="{9A7C7188-26BA-4E4C-A14E-9875345F212E}"/>
    <dgm:cxn modelId="{912B6D3F-870C-FE4F-B5F4-D6B24BA1EAC2}" type="presOf" srcId="{1F682CA9-84CB-ED40-8FCE-707807549908}" destId="{2874B571-E826-C541-BC80-74D59101CA97}" srcOrd="0" destOrd="0" presId="urn:microsoft.com/office/officeart/2005/8/layout/process3"/>
    <dgm:cxn modelId="{90640083-C431-C140-AA4B-6D75D72D4345}" type="presOf" srcId="{46FE48E6-823B-6B49-ACE4-6EF8DCC725DC}" destId="{A4AB9C76-2BF4-504E-B846-163524AB0649}" srcOrd="0" destOrd="0" presId="urn:microsoft.com/office/officeart/2005/8/layout/process3"/>
    <dgm:cxn modelId="{9F9ABE52-1344-5848-B065-49861153F64D}" type="presOf" srcId="{4CC99247-6F06-0045-8B62-0016FE8BC071}" destId="{0F592E9F-34C8-9747-A75A-00431A9A8527}" srcOrd="1" destOrd="0" presId="urn:microsoft.com/office/officeart/2005/8/layout/process3"/>
    <dgm:cxn modelId="{CE191FA1-B7D4-8F4A-919B-57E4C3509BC3}" srcId="{4CC99247-6F06-0045-8B62-0016FE8BC071}" destId="{69E4254F-A862-A945-BA40-E3E61E87EB08}" srcOrd="2" destOrd="0" parTransId="{3A7CC3A6-AC8F-3344-AF85-1201D8742D08}" sibTransId="{882B34A6-95F7-9246-8D58-EE190201A079}"/>
    <dgm:cxn modelId="{13E2F552-0E96-784E-977F-597BA2178906}" srcId="{9A9F795A-2600-1441-9227-3CB8ABE0348A}" destId="{B457AFF3-8E59-3C43-AC89-606B7394CB6B}" srcOrd="2" destOrd="0" parTransId="{4321F372-4266-6643-993F-2F857F1F312C}" sibTransId="{D1EC06E9-9891-7E46-94A0-E35280F8F7A0}"/>
    <dgm:cxn modelId="{90EC6DD4-B302-EA48-A3BD-EDF5CF9D19C8}" type="presOf" srcId="{6795AACE-BBBA-124F-80A8-F9098FFCF3B6}" destId="{BCBB4FEB-18D5-6C4E-B23D-D9166FE176C5}" srcOrd="0" destOrd="0" presId="urn:microsoft.com/office/officeart/2005/8/layout/process3"/>
    <dgm:cxn modelId="{6B2A8E4F-1385-614A-BDF3-79EA00BE5060}" type="presOf" srcId="{DE5E9EE1-FB99-BD49-B6BB-3A0E29DC0067}" destId="{2874B571-E826-C541-BC80-74D59101CA97}" srcOrd="0" destOrd="3" presId="urn:microsoft.com/office/officeart/2005/8/layout/process3"/>
    <dgm:cxn modelId="{97923C91-65B3-6949-8A2E-1CC39C8AF35F}" type="presOf" srcId="{0A18F922-463B-DE4F-B7F1-307ED212215A}" destId="{0C7D6DEB-DE49-BE43-8E61-CDFF20321D1B}" srcOrd="0" destOrd="1" presId="urn:microsoft.com/office/officeart/2005/8/layout/process3"/>
    <dgm:cxn modelId="{F466FBA4-A9AC-D340-AAE6-A8534C78F2B9}" srcId="{2D4421DB-0DB2-E44A-9695-2A591A77B9B0}" destId="{ABC28C82-25ED-7D41-A488-AACA856B19B3}" srcOrd="0" destOrd="0" parTransId="{2B4B0B0E-7161-454B-80BA-8494F8F37F2C}" sibTransId="{D4ADABE4-A9E6-D94A-8614-D6D0C79935D1}"/>
    <dgm:cxn modelId="{D3186A83-5796-334C-B1F9-616B9419AB70}" type="presOf" srcId="{44817909-A2D7-D74A-B726-7E9AA5767DC4}" destId="{0938EE19-09E4-F643-ADD0-FC70552F707A}" srcOrd="0" destOrd="0" presId="urn:microsoft.com/office/officeart/2005/8/layout/process3"/>
    <dgm:cxn modelId="{BE218D14-83FE-0E4E-9AFF-2048A41E5A36}" srcId="{E4C7BAA0-EB7F-5E46-BF2F-59E593297F2D}" destId="{9A9F795A-2600-1441-9227-3CB8ABE0348A}" srcOrd="4" destOrd="0" parTransId="{FC394745-8960-3C46-B0D6-1DBD2D21A360}" sibTransId="{46FE48E6-823B-6B49-ACE4-6EF8DCC725DC}"/>
    <dgm:cxn modelId="{AB5E31D0-4B53-454D-A4AA-442F3E8D4C0A}" type="presOf" srcId="{6795AACE-BBBA-124F-80A8-F9098FFCF3B6}" destId="{20368595-CC96-794F-A66C-8D8A4EF4FEDE}" srcOrd="1" destOrd="0" presId="urn:microsoft.com/office/officeart/2005/8/layout/process3"/>
    <dgm:cxn modelId="{BA6752DB-E162-F34C-82FA-CE9A1068DA76}" type="presOf" srcId="{CD26406B-80D9-E040-AFA1-C03AD3C615A3}" destId="{3561509C-B4AA-5C49-B743-77ECF2685385}" srcOrd="0" destOrd="0" presId="urn:microsoft.com/office/officeart/2005/8/layout/process3"/>
    <dgm:cxn modelId="{60BF312F-BCAE-2B4F-BD81-B3DCE1354DA1}" srcId="{9A9F795A-2600-1441-9227-3CB8ABE0348A}" destId="{B7FCE63A-ED14-9D44-B4C7-FC9242C47FD2}" srcOrd="0" destOrd="0" parTransId="{D1E50576-B835-E744-86DF-7DBA95FB4B54}" sibTransId="{E2C71620-D00A-324C-ABB0-07873498F557}"/>
    <dgm:cxn modelId="{25D0D34A-182E-F543-8C4F-8A41423544A2}" srcId="{E4C7BAA0-EB7F-5E46-BF2F-59E593297F2D}" destId="{2D4421DB-0DB2-E44A-9695-2A591A77B9B0}" srcOrd="0" destOrd="0" parTransId="{4E11347C-1B72-AA42-911B-2BA14FC39947}" sibTransId="{2BF0C940-644A-5747-9A73-182C19975990}"/>
    <dgm:cxn modelId="{F50722A7-7F73-0F45-947F-1A9335510B95}" type="presOf" srcId="{2D4421DB-0DB2-E44A-9695-2A591A77B9B0}" destId="{165D7D5A-113E-6249-AA8B-D7B3394C5D56}" srcOrd="1" destOrd="0" presId="urn:microsoft.com/office/officeart/2005/8/layout/process3"/>
    <dgm:cxn modelId="{A27C5165-7FE8-C747-AD6F-D95654098231}" type="presOf" srcId="{3BAEC650-6B47-CE4E-A1D4-F07389F7AC9F}" destId="{D1AFA1BB-C068-8D4C-B16A-99268C93EDD8}" srcOrd="1" destOrd="0" presId="urn:microsoft.com/office/officeart/2005/8/layout/process3"/>
    <dgm:cxn modelId="{9B334120-2547-1D46-B877-71784E35A3EA}" type="presOf" srcId="{541D7744-165E-1D41-B5E3-DE1E84D7E172}" destId="{3E885B4F-9E8A-1648-B353-9BC1076873A7}" srcOrd="1" destOrd="0" presId="urn:microsoft.com/office/officeart/2005/8/layout/process3"/>
    <dgm:cxn modelId="{8E64596D-328A-0D4E-9F6C-70CC3086558A}" srcId="{541D7744-165E-1D41-B5E3-DE1E84D7E172}" destId="{CD9D7FB4-5A2F-4648-979C-68CFF587DF1B}" srcOrd="1" destOrd="0" parTransId="{6A4C7803-AB9C-4F48-BC1D-AC670EADA3F5}" sibTransId="{65F44901-2971-564B-865C-603C864DB96C}"/>
    <dgm:cxn modelId="{B1D20002-54F4-C74C-8298-7FC4D6AFB7FD}" type="presOf" srcId="{2BF0C940-644A-5747-9A73-182C19975990}" destId="{1E5FDF49-2336-684E-87E2-8F69D563BDBC}" srcOrd="0" destOrd="0" presId="urn:microsoft.com/office/officeart/2005/8/layout/process3"/>
    <dgm:cxn modelId="{05BEABA9-53A1-C74B-BA9D-29E1C99903CE}" srcId="{A15DF09A-8FDE-1C48-9C2B-680B7916171C}" destId="{1F682CA9-84CB-ED40-8FCE-707807549908}" srcOrd="0" destOrd="0" parTransId="{FE500605-9C1A-8748-B6BD-5F7574A093DB}" sibTransId="{86AAE68C-E8F0-274B-893F-9F762E08E050}"/>
    <dgm:cxn modelId="{70F16E25-EE47-B140-AC5A-A560ED191A94}" type="presOf" srcId="{B457AFF3-8E59-3C43-AC89-606B7394CB6B}" destId="{8AEACF5B-B5C2-524C-947C-FDA6F812F675}" srcOrd="0" destOrd="2" presId="urn:microsoft.com/office/officeart/2005/8/layout/process3"/>
    <dgm:cxn modelId="{108AD5FC-0F3C-4443-BA08-3F1DADE17D1C}" type="presOf" srcId="{AF680D41-7BE2-BF4B-923E-9302A5FA737D}" destId="{0938EE19-09E4-F643-ADD0-FC70552F707A}" srcOrd="0" destOrd="2" presId="urn:microsoft.com/office/officeart/2005/8/layout/process3"/>
    <dgm:cxn modelId="{3273A49C-7D6B-594E-9D2D-9EC86692C00C}" type="presOf" srcId="{67E7D2A4-4A26-1548-A5B1-442FAF2D2B0D}" destId="{595E1862-FC23-634F-B8D3-A3AA22091424}" srcOrd="1" destOrd="0" presId="urn:microsoft.com/office/officeart/2005/8/layout/process3"/>
    <dgm:cxn modelId="{03AAD4DE-3154-ED4F-A0DC-9A3C96352F0C}" type="presOf" srcId="{47635119-C288-CE41-BEAC-7D0CEC2E09DF}" destId="{8AEACF5B-B5C2-524C-947C-FDA6F812F675}" srcOrd="0" destOrd="1" presId="urn:microsoft.com/office/officeart/2005/8/layout/process3"/>
    <dgm:cxn modelId="{BE24B0C2-C487-4C45-8D28-427545222FAC}" srcId="{1F682CA9-84CB-ED40-8FCE-707807549908}" destId="{898B758C-C3FA-CF4C-940C-7F042F61B5D8}" srcOrd="1" destOrd="0" parTransId="{10662798-17A3-824A-A6BA-669D71A0B610}" sibTransId="{4A800998-00C2-044D-A089-5EEB015A8ADB}"/>
    <dgm:cxn modelId="{52A72C6F-4F3D-C449-B636-ADA99BE91A36}" type="presOf" srcId="{898B758C-C3FA-CF4C-940C-7F042F61B5D8}" destId="{2874B571-E826-C541-BC80-74D59101CA97}" srcOrd="0" destOrd="2" presId="urn:microsoft.com/office/officeart/2005/8/layout/process3"/>
    <dgm:cxn modelId="{80063F2B-B892-9848-A739-78F823B5BC5B}" type="presOf" srcId="{9A7C7188-26BA-4E4C-A14E-9875345F212E}" destId="{A57663AA-AA7F-3245-AFF6-0BDB5D407787}" srcOrd="0" destOrd="0" presId="urn:microsoft.com/office/officeart/2005/8/layout/process3"/>
    <dgm:cxn modelId="{D2B0FCBC-EE7A-2747-A06B-35DA2ECB1136}" type="presOf" srcId="{2D4421DB-0DB2-E44A-9695-2A591A77B9B0}" destId="{CFBB4CDB-430A-D344-A058-E41BCD08A183}" srcOrd="0" destOrd="0" presId="urn:microsoft.com/office/officeart/2005/8/layout/process3"/>
    <dgm:cxn modelId="{E1B1247D-16D0-7345-B2AB-7032D2D72155}" type="presOf" srcId="{7F999D65-F2D4-6946-88DD-5C9135481364}" destId="{2874B571-E826-C541-BC80-74D59101CA97}" srcOrd="0" destOrd="4" presId="urn:microsoft.com/office/officeart/2005/8/layout/process3"/>
    <dgm:cxn modelId="{11C1814E-4C0F-1E46-9780-9840484EB9A7}" srcId="{4CC99247-6F06-0045-8B62-0016FE8BC071}" destId="{AF680D41-7BE2-BF4B-923E-9302A5FA737D}" srcOrd="1" destOrd="0" parTransId="{6174E751-4CAB-7848-86BD-8971C7E3D1CA}" sibTransId="{73BD43B9-3858-5246-AA84-11036679B8BB}"/>
    <dgm:cxn modelId="{3E1C4F46-1A7A-744F-8E51-D712FC6A3E89}" type="presOf" srcId="{A15DF09A-8FDE-1C48-9C2B-680B7916171C}" destId="{79348AC1-6892-4E4B-8CBD-A4EC41BCD68D}" srcOrd="1" destOrd="0" presId="urn:microsoft.com/office/officeart/2005/8/layout/process3"/>
    <dgm:cxn modelId="{ABC97B86-422D-6A4F-A62B-C5CE510E7749}" srcId="{1F682CA9-84CB-ED40-8FCE-707807549908}" destId="{DE5E9EE1-FB99-BD49-B6BB-3A0E29DC0067}" srcOrd="2" destOrd="0" parTransId="{F268412E-A829-6047-94ED-3A478E549DDA}" sibTransId="{B00DC8D6-5694-EE4D-9241-7820C33AFB1C}"/>
    <dgm:cxn modelId="{DEFDAFA1-5634-DB4C-933B-4A1BA0204CA6}" type="presOf" srcId="{A8BB1B89-FBC6-AA44-90ED-47278DEA42A9}" destId="{9F14B316-707A-654C-9BA5-0AD01B5CED01}" srcOrd="0" destOrd="2" presId="urn:microsoft.com/office/officeart/2005/8/layout/process3"/>
    <dgm:cxn modelId="{2E561D74-1BEE-EE48-8C51-CB3430BC5B71}" type="presOf" srcId="{9A9F795A-2600-1441-9227-3CB8ABE0348A}" destId="{F87AA0E8-3680-D742-9CFC-C8C003A27ECF}" srcOrd="0" destOrd="0" presId="urn:microsoft.com/office/officeart/2005/8/layout/process3"/>
    <dgm:cxn modelId="{8A05835E-41F3-9A4A-B4C3-A7A01961CBB9}" type="presOf" srcId="{CD9D7FB4-5A2F-4648-979C-68CFF587DF1B}" destId="{9F14B316-707A-654C-9BA5-0AD01B5CED01}" srcOrd="0" destOrd="1" presId="urn:microsoft.com/office/officeart/2005/8/layout/process3"/>
    <dgm:cxn modelId="{CEBE7D8B-72F1-0041-B419-E0F9AC82DDB0}" type="presParOf" srcId="{D5612E12-0FD2-3A45-8617-9171454A15DA}" destId="{FE0F33B1-3563-4042-8D4C-B7DE04D30636}" srcOrd="0" destOrd="0" presId="urn:microsoft.com/office/officeart/2005/8/layout/process3"/>
    <dgm:cxn modelId="{685BD3F1-BB79-8C45-BBC2-D058D12A9CA1}" type="presParOf" srcId="{FE0F33B1-3563-4042-8D4C-B7DE04D30636}" destId="{CFBB4CDB-430A-D344-A058-E41BCD08A183}" srcOrd="0" destOrd="0" presId="urn:microsoft.com/office/officeart/2005/8/layout/process3"/>
    <dgm:cxn modelId="{92669301-2282-4942-802F-304FC99B7DF8}" type="presParOf" srcId="{FE0F33B1-3563-4042-8D4C-B7DE04D30636}" destId="{165D7D5A-113E-6249-AA8B-D7B3394C5D56}" srcOrd="1" destOrd="0" presId="urn:microsoft.com/office/officeart/2005/8/layout/process3"/>
    <dgm:cxn modelId="{376984B4-EB43-2641-88A8-92B53EDDBFD4}" type="presParOf" srcId="{FE0F33B1-3563-4042-8D4C-B7DE04D30636}" destId="{0C7D6DEB-DE49-BE43-8E61-CDFF20321D1B}" srcOrd="2" destOrd="0" presId="urn:microsoft.com/office/officeart/2005/8/layout/process3"/>
    <dgm:cxn modelId="{AE40B2BB-3200-2648-BB07-08445756AFBC}" type="presParOf" srcId="{D5612E12-0FD2-3A45-8617-9171454A15DA}" destId="{1E5FDF49-2336-684E-87E2-8F69D563BDBC}" srcOrd="1" destOrd="0" presId="urn:microsoft.com/office/officeart/2005/8/layout/process3"/>
    <dgm:cxn modelId="{AE9911E5-FD59-C646-8784-DDF6E2D34DB8}" type="presParOf" srcId="{1E5FDF49-2336-684E-87E2-8F69D563BDBC}" destId="{A5BF58E2-450E-B74E-B646-1C8E7835DFEE}" srcOrd="0" destOrd="0" presId="urn:microsoft.com/office/officeart/2005/8/layout/process3"/>
    <dgm:cxn modelId="{4914925D-A18C-7346-BAE5-4B5FE8B52689}" type="presParOf" srcId="{D5612E12-0FD2-3A45-8617-9171454A15DA}" destId="{BF857E6D-7872-1847-8FBD-9A4468916F6B}" srcOrd="2" destOrd="0" presId="urn:microsoft.com/office/officeart/2005/8/layout/process3"/>
    <dgm:cxn modelId="{CDE1F08E-7AEE-E04E-81E0-374D7F47F8BA}" type="presParOf" srcId="{BF857E6D-7872-1847-8FBD-9A4468916F6B}" destId="{F367FBA4-D57A-F04E-A1F7-09E1BF21226C}" srcOrd="0" destOrd="0" presId="urn:microsoft.com/office/officeart/2005/8/layout/process3"/>
    <dgm:cxn modelId="{00C22ABD-E547-3346-BAC0-8E62FE38318D}" type="presParOf" srcId="{BF857E6D-7872-1847-8FBD-9A4468916F6B}" destId="{0F592E9F-34C8-9747-A75A-00431A9A8527}" srcOrd="1" destOrd="0" presId="urn:microsoft.com/office/officeart/2005/8/layout/process3"/>
    <dgm:cxn modelId="{F63FB290-ADED-F24C-B4CE-B0F1810401D3}" type="presParOf" srcId="{BF857E6D-7872-1847-8FBD-9A4468916F6B}" destId="{0938EE19-09E4-F643-ADD0-FC70552F707A}" srcOrd="2" destOrd="0" presId="urn:microsoft.com/office/officeart/2005/8/layout/process3"/>
    <dgm:cxn modelId="{89BBD029-5CC8-8C41-8EC5-D9EA8B9D274C}" type="presParOf" srcId="{D5612E12-0FD2-3A45-8617-9171454A15DA}" destId="{DAC1B2F6-2D3C-9245-AD3F-5BCDE4A6A483}" srcOrd="3" destOrd="0" presId="urn:microsoft.com/office/officeart/2005/8/layout/process3"/>
    <dgm:cxn modelId="{BAAF3BDA-96A2-BE49-84DD-6A12CCB806F1}" type="presParOf" srcId="{DAC1B2F6-2D3C-9245-AD3F-5BCDE4A6A483}" destId="{595E1862-FC23-634F-B8D3-A3AA22091424}" srcOrd="0" destOrd="0" presId="urn:microsoft.com/office/officeart/2005/8/layout/process3"/>
    <dgm:cxn modelId="{9723B3D9-CD77-7345-B2EC-B602CDFE203A}" type="presParOf" srcId="{D5612E12-0FD2-3A45-8617-9171454A15DA}" destId="{A0B48DB2-3864-E34A-A11E-5DD00A79EF0A}" srcOrd="4" destOrd="0" presId="urn:microsoft.com/office/officeart/2005/8/layout/process3"/>
    <dgm:cxn modelId="{095BCCF9-A77F-9043-9143-AD07B294A30E}" type="presParOf" srcId="{A0B48DB2-3864-E34A-A11E-5DD00A79EF0A}" destId="{183165A0-BC42-C043-A8E1-5BAA00291921}" srcOrd="0" destOrd="0" presId="urn:microsoft.com/office/officeart/2005/8/layout/process3"/>
    <dgm:cxn modelId="{813FE711-EB47-424F-867A-322A17557F81}" type="presParOf" srcId="{A0B48DB2-3864-E34A-A11E-5DD00A79EF0A}" destId="{79348AC1-6892-4E4B-8CBD-A4EC41BCD68D}" srcOrd="1" destOrd="0" presId="urn:microsoft.com/office/officeart/2005/8/layout/process3"/>
    <dgm:cxn modelId="{08AA5D72-0BCB-2E41-BBF4-BA0B6788210D}" type="presParOf" srcId="{A0B48DB2-3864-E34A-A11E-5DD00A79EF0A}" destId="{2874B571-E826-C541-BC80-74D59101CA97}" srcOrd="2" destOrd="0" presId="urn:microsoft.com/office/officeart/2005/8/layout/process3"/>
    <dgm:cxn modelId="{4D17D082-011A-BB45-B90C-0D10D3135EEB}" type="presParOf" srcId="{D5612E12-0FD2-3A45-8617-9171454A15DA}" destId="{BCBB4FEB-18D5-6C4E-B23D-D9166FE176C5}" srcOrd="5" destOrd="0" presId="urn:microsoft.com/office/officeart/2005/8/layout/process3"/>
    <dgm:cxn modelId="{066343FE-4E9E-4A47-A2B6-DEB536A8931B}" type="presParOf" srcId="{BCBB4FEB-18D5-6C4E-B23D-D9166FE176C5}" destId="{20368595-CC96-794F-A66C-8D8A4EF4FEDE}" srcOrd="0" destOrd="0" presId="urn:microsoft.com/office/officeart/2005/8/layout/process3"/>
    <dgm:cxn modelId="{80335947-DE24-074B-8272-BC36D355A762}" type="presParOf" srcId="{D5612E12-0FD2-3A45-8617-9171454A15DA}" destId="{BE373EFA-01C1-514F-9E1E-AC94411841E9}" srcOrd="6" destOrd="0" presId="urn:microsoft.com/office/officeart/2005/8/layout/process3"/>
    <dgm:cxn modelId="{668E0BF2-D73C-4C4E-8C57-57EC0111129F}" type="presParOf" srcId="{BE373EFA-01C1-514F-9E1E-AC94411841E9}" destId="{1E0D3ABE-C8E0-4B4D-B7D0-BA6B54D711F9}" srcOrd="0" destOrd="0" presId="urn:microsoft.com/office/officeart/2005/8/layout/process3"/>
    <dgm:cxn modelId="{6ACBE7E0-2B8F-A841-845B-7837EA5066E4}" type="presParOf" srcId="{BE373EFA-01C1-514F-9E1E-AC94411841E9}" destId="{3E885B4F-9E8A-1648-B353-9BC1076873A7}" srcOrd="1" destOrd="0" presId="urn:microsoft.com/office/officeart/2005/8/layout/process3"/>
    <dgm:cxn modelId="{6A56271C-7B68-174D-A324-020889F04FC8}" type="presParOf" srcId="{BE373EFA-01C1-514F-9E1E-AC94411841E9}" destId="{9F14B316-707A-654C-9BA5-0AD01B5CED01}" srcOrd="2" destOrd="0" presId="urn:microsoft.com/office/officeart/2005/8/layout/process3"/>
    <dgm:cxn modelId="{97D97FAB-7DB1-464B-AF87-C50DBE26D755}" type="presParOf" srcId="{D5612E12-0FD2-3A45-8617-9171454A15DA}" destId="{A57663AA-AA7F-3245-AFF6-0BDB5D407787}" srcOrd="7" destOrd="0" presId="urn:microsoft.com/office/officeart/2005/8/layout/process3"/>
    <dgm:cxn modelId="{E6435C36-5643-314C-BA98-9BC3F2F8D266}" type="presParOf" srcId="{A57663AA-AA7F-3245-AFF6-0BDB5D407787}" destId="{9E884EA9-1D69-0847-8D52-A32F4F4E15CA}" srcOrd="0" destOrd="0" presId="urn:microsoft.com/office/officeart/2005/8/layout/process3"/>
    <dgm:cxn modelId="{7C1443F8-B0D0-8341-8713-52A37F212629}" type="presParOf" srcId="{D5612E12-0FD2-3A45-8617-9171454A15DA}" destId="{01D85C02-B573-FF48-8A14-A78DD377F45E}" srcOrd="8" destOrd="0" presId="urn:microsoft.com/office/officeart/2005/8/layout/process3"/>
    <dgm:cxn modelId="{C1610F46-9D71-CE4C-9EEF-DD6419161E42}" type="presParOf" srcId="{01D85C02-B573-FF48-8A14-A78DD377F45E}" destId="{F87AA0E8-3680-D742-9CFC-C8C003A27ECF}" srcOrd="0" destOrd="0" presId="urn:microsoft.com/office/officeart/2005/8/layout/process3"/>
    <dgm:cxn modelId="{83861267-EAEE-2D4E-9EF0-2659CB852378}" type="presParOf" srcId="{01D85C02-B573-FF48-8A14-A78DD377F45E}" destId="{35F5B83B-0C17-5F43-A22C-64516EE7CEC9}" srcOrd="1" destOrd="0" presId="urn:microsoft.com/office/officeart/2005/8/layout/process3"/>
    <dgm:cxn modelId="{5BA1AE70-67EF-044A-9F90-833456BF7B0A}" type="presParOf" srcId="{01D85C02-B573-FF48-8A14-A78DD377F45E}" destId="{8AEACF5B-B5C2-524C-947C-FDA6F812F675}" srcOrd="2" destOrd="0" presId="urn:microsoft.com/office/officeart/2005/8/layout/process3"/>
    <dgm:cxn modelId="{A9624F5C-1CDF-E84A-9C80-A80B8A999E1E}" type="presParOf" srcId="{D5612E12-0FD2-3A45-8617-9171454A15DA}" destId="{A4AB9C76-2BF4-504E-B846-163524AB0649}" srcOrd="9" destOrd="0" presId="urn:microsoft.com/office/officeart/2005/8/layout/process3"/>
    <dgm:cxn modelId="{A1FA5CFA-12AD-9649-8C35-FD2C07B8183B}" type="presParOf" srcId="{A4AB9C76-2BF4-504E-B846-163524AB0649}" destId="{DA158928-D2F5-454F-8182-B4C1191D7C09}" srcOrd="0" destOrd="0" presId="urn:microsoft.com/office/officeart/2005/8/layout/process3"/>
    <dgm:cxn modelId="{13B52086-DDCA-3644-A0B1-DAEE0A7BFCF6}" type="presParOf" srcId="{D5612E12-0FD2-3A45-8617-9171454A15DA}" destId="{733F27E4-047A-2647-A811-848020CA75E1}" srcOrd="10" destOrd="0" presId="urn:microsoft.com/office/officeart/2005/8/layout/process3"/>
    <dgm:cxn modelId="{4E6DDEC6-24E7-0F49-BBE2-25CA443CFFFD}" type="presParOf" srcId="{733F27E4-047A-2647-A811-848020CA75E1}" destId="{802B1F88-7055-8147-9C6D-51D16A894E86}" srcOrd="0" destOrd="0" presId="urn:microsoft.com/office/officeart/2005/8/layout/process3"/>
    <dgm:cxn modelId="{9A77955E-C537-F742-A8BA-B9E3D9E807A6}" type="presParOf" srcId="{733F27E4-047A-2647-A811-848020CA75E1}" destId="{D1AFA1BB-C068-8D4C-B16A-99268C93EDD8}" srcOrd="1" destOrd="0" presId="urn:microsoft.com/office/officeart/2005/8/layout/process3"/>
    <dgm:cxn modelId="{0633EAD1-3BE9-1845-B8CE-C0A4946A0C5E}" type="presParOf" srcId="{733F27E4-047A-2647-A811-848020CA75E1}" destId="{3561509C-B4AA-5C49-B743-77ECF2685385}"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5D7D5A-113E-6249-AA8B-D7B3394C5D56}">
      <dsp:nvSpPr>
        <dsp:cNvPr id="0" name=""/>
        <dsp:cNvSpPr/>
      </dsp:nvSpPr>
      <dsp:spPr>
        <a:xfrm>
          <a:off x="12579" y="715139"/>
          <a:ext cx="1156286"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Requirements Gathering</a:t>
          </a:r>
          <a:endParaRPr lang="en-US" sz="1000" kern="1200" dirty="0"/>
        </a:p>
      </dsp:txBody>
      <dsp:txXfrm>
        <a:off x="12579" y="715139"/>
        <a:ext cx="1156286" cy="363309"/>
      </dsp:txXfrm>
    </dsp:sp>
    <dsp:sp modelId="{0C7D6DEB-DE49-BE43-8E61-CDFF20321D1B}">
      <dsp:nvSpPr>
        <dsp:cNvPr id="0" name=""/>
        <dsp:cNvSpPr/>
      </dsp:nvSpPr>
      <dsp:spPr>
        <a:xfrm>
          <a:off x="322617"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Surveys</a:t>
          </a:r>
          <a:endParaRPr lang="en-US" sz="1000" kern="1200" dirty="0"/>
        </a:p>
        <a:p>
          <a:pPr marL="57150" lvl="1" indent="-57150" algn="l" defTabSz="444500">
            <a:lnSpc>
              <a:spcPct val="90000"/>
            </a:lnSpc>
            <a:spcBef>
              <a:spcPct val="0"/>
            </a:spcBef>
            <a:spcAft>
              <a:spcPct val="15000"/>
            </a:spcAft>
            <a:buChar char="••"/>
          </a:pPr>
          <a:r>
            <a:rPr lang="en-US" sz="1000" kern="1200" dirty="0" smtClean="0"/>
            <a:t>User studies</a:t>
          </a:r>
          <a:endParaRPr lang="en-US" sz="1000" kern="1200" dirty="0"/>
        </a:p>
        <a:p>
          <a:pPr marL="57150" lvl="1" indent="-57150" algn="l" defTabSz="444500">
            <a:lnSpc>
              <a:spcPct val="90000"/>
            </a:lnSpc>
            <a:spcBef>
              <a:spcPct val="0"/>
            </a:spcBef>
            <a:spcAft>
              <a:spcPct val="15000"/>
            </a:spcAft>
            <a:buChar char="••"/>
          </a:pPr>
          <a:r>
            <a:rPr lang="en-US" sz="1000" kern="1200" dirty="0" smtClean="0"/>
            <a:t>Focus groups</a:t>
          </a:r>
          <a:endParaRPr lang="en-US" sz="1000" kern="1200" dirty="0"/>
        </a:p>
        <a:p>
          <a:pPr marL="57150" lvl="1" indent="-57150" algn="l" defTabSz="444500">
            <a:lnSpc>
              <a:spcPct val="90000"/>
            </a:lnSpc>
            <a:spcBef>
              <a:spcPct val="0"/>
            </a:spcBef>
            <a:spcAft>
              <a:spcPct val="15000"/>
            </a:spcAft>
            <a:buChar char="••"/>
          </a:pPr>
          <a:r>
            <a:rPr lang="en-US" sz="1000" kern="1200" dirty="0" smtClean="0"/>
            <a:t>SSM</a:t>
          </a:r>
          <a:endParaRPr lang="en-US" sz="1000" kern="1200" dirty="0"/>
        </a:p>
      </dsp:txBody>
      <dsp:txXfrm>
        <a:off x="349219" y="1105050"/>
        <a:ext cx="855069" cy="1353608"/>
      </dsp:txXfrm>
    </dsp:sp>
    <dsp:sp modelId="{1E5FDF49-2336-684E-87E2-8F69D563BDBC}">
      <dsp:nvSpPr>
        <dsp:cNvPr id="0" name=""/>
        <dsp:cNvSpPr/>
      </dsp:nvSpPr>
      <dsp:spPr>
        <a:xfrm>
          <a:off x="1275555" y="783726"/>
          <a:ext cx="226181"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1275555" y="828953"/>
        <a:ext cx="158341" cy="135679"/>
      </dsp:txXfrm>
    </dsp:sp>
    <dsp:sp modelId="{0F592E9F-34C8-9747-A75A-00431A9A8527}">
      <dsp:nvSpPr>
        <dsp:cNvPr id="0" name=""/>
        <dsp:cNvSpPr/>
      </dsp:nvSpPr>
      <dsp:spPr>
        <a:xfrm>
          <a:off x="1595622"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Specification</a:t>
          </a:r>
          <a:endParaRPr lang="en-US" sz="1000" kern="1200" dirty="0"/>
        </a:p>
      </dsp:txBody>
      <dsp:txXfrm>
        <a:off x="1595622" y="715139"/>
        <a:ext cx="908273" cy="363309"/>
      </dsp:txXfrm>
    </dsp:sp>
    <dsp:sp modelId="{0938EE19-09E4-F643-ADD0-FC70552F707A}">
      <dsp:nvSpPr>
        <dsp:cNvPr id="0" name=""/>
        <dsp:cNvSpPr/>
      </dsp:nvSpPr>
      <dsp:spPr>
        <a:xfrm>
          <a:off x="1740709" y="1078448"/>
          <a:ext cx="99016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UML</a:t>
          </a:r>
          <a:endParaRPr lang="en-US" sz="1000" kern="1200" dirty="0"/>
        </a:p>
        <a:p>
          <a:pPr marL="114300" lvl="2" indent="-57150" algn="l" defTabSz="444500">
            <a:lnSpc>
              <a:spcPct val="90000"/>
            </a:lnSpc>
            <a:spcBef>
              <a:spcPct val="0"/>
            </a:spcBef>
            <a:spcAft>
              <a:spcPct val="15000"/>
            </a:spcAft>
            <a:buChar char="••"/>
          </a:pPr>
          <a:r>
            <a:rPr lang="en-US" sz="1000" b="0" kern="1200" dirty="0" smtClean="0">
              <a:solidFill>
                <a:schemeClr val="tx1"/>
              </a:solidFill>
            </a:rPr>
            <a:t>Use Cases</a:t>
          </a:r>
          <a:endParaRPr lang="en-US" sz="1000" b="0" kern="1200" dirty="0">
            <a:solidFill>
              <a:schemeClr val="tx1"/>
            </a:solidFill>
          </a:endParaRPr>
        </a:p>
        <a:p>
          <a:pPr marL="57150" lvl="1" indent="-57150" algn="l" defTabSz="444500">
            <a:lnSpc>
              <a:spcPct val="90000"/>
            </a:lnSpc>
            <a:spcBef>
              <a:spcPct val="0"/>
            </a:spcBef>
            <a:spcAft>
              <a:spcPct val="15000"/>
            </a:spcAft>
            <a:buChar char="••"/>
          </a:pPr>
          <a:r>
            <a:rPr lang="en-US" sz="1000" kern="1200" dirty="0" smtClean="0"/>
            <a:t>Scenarios</a:t>
          </a:r>
          <a:endParaRPr lang="en-US" sz="1000" kern="1200" dirty="0"/>
        </a:p>
        <a:p>
          <a:pPr marL="57150" lvl="1" indent="-57150" algn="l" defTabSz="444500">
            <a:lnSpc>
              <a:spcPct val="90000"/>
            </a:lnSpc>
            <a:spcBef>
              <a:spcPct val="0"/>
            </a:spcBef>
            <a:spcAft>
              <a:spcPct val="15000"/>
            </a:spcAft>
            <a:buChar char="••"/>
          </a:pPr>
          <a:r>
            <a:rPr lang="en-US" sz="1000" kern="1200" dirty="0" smtClean="0"/>
            <a:t>Storyboards</a:t>
          </a:r>
          <a:endParaRPr lang="en-US" sz="1000" kern="1200" dirty="0"/>
        </a:p>
      </dsp:txBody>
      <dsp:txXfrm>
        <a:off x="1769710" y="1107449"/>
        <a:ext cx="932161" cy="1348810"/>
      </dsp:txXfrm>
    </dsp:sp>
    <dsp:sp modelId="{DAC1B2F6-2D3C-9245-AD3F-5BCDE4A6A483}">
      <dsp:nvSpPr>
        <dsp:cNvPr id="0" name=""/>
        <dsp:cNvSpPr/>
      </dsp:nvSpPr>
      <dsp:spPr>
        <a:xfrm>
          <a:off x="2651823" y="783726"/>
          <a:ext cx="313605"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2651823" y="828953"/>
        <a:ext cx="245765" cy="135679"/>
      </dsp:txXfrm>
    </dsp:sp>
    <dsp:sp modelId="{79348AC1-6892-4E4B-8CBD-A4EC41BCD68D}">
      <dsp:nvSpPr>
        <dsp:cNvPr id="0" name=""/>
        <dsp:cNvSpPr/>
      </dsp:nvSpPr>
      <dsp:spPr>
        <a:xfrm>
          <a:off x="3095605"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Design</a:t>
          </a:r>
          <a:endParaRPr lang="en-US" sz="1000" kern="1200" dirty="0"/>
        </a:p>
      </dsp:txBody>
      <dsp:txXfrm>
        <a:off x="3095605" y="715139"/>
        <a:ext cx="908273" cy="363309"/>
      </dsp:txXfrm>
    </dsp:sp>
    <dsp:sp modelId="{2874B571-E826-C541-BC80-74D59101CA97}">
      <dsp:nvSpPr>
        <dsp:cNvPr id="0" name=""/>
        <dsp:cNvSpPr/>
      </dsp:nvSpPr>
      <dsp:spPr>
        <a:xfrm>
          <a:off x="3281637"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UML</a:t>
          </a:r>
          <a:endParaRPr lang="en-US" sz="1000" kern="1200" dirty="0"/>
        </a:p>
        <a:p>
          <a:pPr marL="114300" lvl="2" indent="-57150" algn="l" defTabSz="444500">
            <a:lnSpc>
              <a:spcPct val="90000"/>
            </a:lnSpc>
            <a:spcBef>
              <a:spcPct val="0"/>
            </a:spcBef>
            <a:spcAft>
              <a:spcPct val="15000"/>
            </a:spcAft>
            <a:buChar char="••"/>
          </a:pPr>
          <a:r>
            <a:rPr lang="en-US" sz="1000" kern="1200" dirty="0" smtClean="0"/>
            <a:t>Class Diagrams</a:t>
          </a:r>
          <a:endParaRPr lang="en-US" sz="1000" kern="1200" dirty="0"/>
        </a:p>
        <a:p>
          <a:pPr marL="114300" lvl="2" indent="-57150" algn="l" defTabSz="444500">
            <a:lnSpc>
              <a:spcPct val="90000"/>
            </a:lnSpc>
            <a:spcBef>
              <a:spcPct val="0"/>
            </a:spcBef>
            <a:spcAft>
              <a:spcPct val="15000"/>
            </a:spcAft>
            <a:buChar char="••"/>
          </a:pPr>
          <a:r>
            <a:rPr lang="en-US" sz="1000" kern="1200" dirty="0" smtClean="0"/>
            <a:t>Activity Diagrams</a:t>
          </a:r>
          <a:endParaRPr lang="en-US" sz="1000" kern="1200" dirty="0"/>
        </a:p>
        <a:p>
          <a:pPr marL="114300" lvl="2" indent="-57150" algn="l" defTabSz="444500">
            <a:lnSpc>
              <a:spcPct val="90000"/>
            </a:lnSpc>
            <a:spcBef>
              <a:spcPct val="0"/>
            </a:spcBef>
            <a:spcAft>
              <a:spcPct val="15000"/>
            </a:spcAft>
            <a:buChar char="••"/>
          </a:pPr>
          <a:r>
            <a:rPr lang="en-US" sz="1000" kern="1200" dirty="0" smtClean="0"/>
            <a:t>Sequence Diagrams</a:t>
          </a:r>
          <a:endParaRPr lang="en-US" sz="1000" kern="1200" dirty="0"/>
        </a:p>
        <a:p>
          <a:pPr marL="114300" lvl="2" indent="-57150" algn="l" defTabSz="444500">
            <a:lnSpc>
              <a:spcPct val="90000"/>
            </a:lnSpc>
            <a:spcBef>
              <a:spcPct val="0"/>
            </a:spcBef>
            <a:spcAft>
              <a:spcPct val="15000"/>
            </a:spcAft>
            <a:buChar char="••"/>
          </a:pPr>
          <a:r>
            <a:rPr lang="en-US" sz="1000" kern="1200" dirty="0" smtClean="0"/>
            <a:t>Etc…	</a:t>
          </a:r>
          <a:endParaRPr lang="en-US" sz="1000" kern="1200" dirty="0"/>
        </a:p>
      </dsp:txBody>
      <dsp:txXfrm>
        <a:off x="3308239" y="1105050"/>
        <a:ext cx="855069" cy="1353608"/>
      </dsp:txXfrm>
    </dsp:sp>
    <dsp:sp modelId="{BCBB4FEB-18D5-6C4E-B23D-D9166FE176C5}">
      <dsp:nvSpPr>
        <dsp:cNvPr id="0" name=""/>
        <dsp:cNvSpPr/>
      </dsp:nvSpPr>
      <dsp:spPr>
        <a:xfrm>
          <a:off x="4141569" y="783726"/>
          <a:ext cx="29190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4141569" y="828953"/>
        <a:ext cx="224064" cy="135679"/>
      </dsp:txXfrm>
    </dsp:sp>
    <dsp:sp modelId="{3E885B4F-9E8A-1648-B353-9BC1076873A7}">
      <dsp:nvSpPr>
        <dsp:cNvPr id="0" name=""/>
        <dsp:cNvSpPr/>
      </dsp:nvSpPr>
      <dsp:spPr>
        <a:xfrm>
          <a:off x="4554642" y="715139"/>
          <a:ext cx="1105895"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Implementation</a:t>
          </a:r>
          <a:endParaRPr lang="en-US" sz="1000" kern="1200" dirty="0"/>
        </a:p>
      </dsp:txBody>
      <dsp:txXfrm>
        <a:off x="4554642" y="715139"/>
        <a:ext cx="1105895" cy="363309"/>
      </dsp:txXfrm>
    </dsp:sp>
    <dsp:sp modelId="{9F14B316-707A-654C-9BA5-0AD01B5CED01}">
      <dsp:nvSpPr>
        <dsp:cNvPr id="0" name=""/>
        <dsp:cNvSpPr/>
      </dsp:nvSpPr>
      <dsp:spPr>
        <a:xfrm>
          <a:off x="4839485"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Software code</a:t>
          </a:r>
          <a:endParaRPr lang="en-US" sz="1000" kern="1200" dirty="0"/>
        </a:p>
        <a:p>
          <a:pPr marL="57150" lvl="1" indent="-57150" algn="l" defTabSz="444500">
            <a:lnSpc>
              <a:spcPct val="90000"/>
            </a:lnSpc>
            <a:spcBef>
              <a:spcPct val="0"/>
            </a:spcBef>
            <a:spcAft>
              <a:spcPct val="15000"/>
            </a:spcAft>
            <a:buChar char="••"/>
          </a:pPr>
          <a:r>
            <a:rPr lang="en-US" sz="1000" kern="1200" dirty="0" smtClean="0"/>
            <a:t>APIs</a:t>
          </a:r>
          <a:endParaRPr lang="en-US" sz="1000" kern="1200" dirty="0"/>
        </a:p>
        <a:p>
          <a:pPr marL="57150" lvl="1" indent="-57150" algn="l" defTabSz="444500">
            <a:lnSpc>
              <a:spcPct val="90000"/>
            </a:lnSpc>
            <a:spcBef>
              <a:spcPct val="0"/>
            </a:spcBef>
            <a:spcAft>
              <a:spcPct val="15000"/>
            </a:spcAft>
            <a:buChar char="••"/>
          </a:pPr>
          <a:r>
            <a:rPr lang="en-US" sz="1000" kern="1200" dirty="0" smtClean="0"/>
            <a:t>Document formats</a:t>
          </a:r>
          <a:endParaRPr lang="en-US" sz="1000" kern="1200" dirty="0"/>
        </a:p>
      </dsp:txBody>
      <dsp:txXfrm>
        <a:off x="4866087" y="1105050"/>
        <a:ext cx="855069" cy="1353608"/>
      </dsp:txXfrm>
    </dsp:sp>
    <dsp:sp modelId="{A57663AA-AA7F-3245-AFF6-0BDB5D407787}">
      <dsp:nvSpPr>
        <dsp:cNvPr id="0" name=""/>
        <dsp:cNvSpPr/>
      </dsp:nvSpPr>
      <dsp:spPr>
        <a:xfrm>
          <a:off x="5773526" y="783726"/>
          <a:ext cx="23953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5773526" y="828953"/>
        <a:ext cx="171694" cy="135679"/>
      </dsp:txXfrm>
    </dsp:sp>
    <dsp:sp modelId="{35F5B83B-0C17-5F43-A22C-64516EE7CEC9}">
      <dsp:nvSpPr>
        <dsp:cNvPr id="0" name=""/>
        <dsp:cNvSpPr/>
      </dsp:nvSpPr>
      <dsp:spPr>
        <a:xfrm>
          <a:off x="6112490"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Testing</a:t>
          </a:r>
          <a:endParaRPr lang="en-US" sz="1000" kern="1200" dirty="0"/>
        </a:p>
      </dsp:txBody>
      <dsp:txXfrm>
        <a:off x="6112490" y="715139"/>
        <a:ext cx="908273" cy="363309"/>
      </dsp:txXfrm>
    </dsp:sp>
    <dsp:sp modelId="{8AEACF5B-B5C2-524C-947C-FDA6F812F675}">
      <dsp:nvSpPr>
        <dsp:cNvPr id="0" name=""/>
        <dsp:cNvSpPr/>
      </dsp:nvSpPr>
      <dsp:spPr>
        <a:xfrm>
          <a:off x="6298522" y="1078448"/>
          <a:ext cx="908273"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Unit Tests</a:t>
          </a:r>
          <a:endParaRPr lang="en-US" sz="1000" kern="1200" dirty="0"/>
        </a:p>
        <a:p>
          <a:pPr marL="57150" lvl="1" indent="-57150" algn="l" defTabSz="444500">
            <a:lnSpc>
              <a:spcPct val="90000"/>
            </a:lnSpc>
            <a:spcBef>
              <a:spcPct val="0"/>
            </a:spcBef>
            <a:spcAft>
              <a:spcPct val="15000"/>
            </a:spcAft>
            <a:buChar char="••"/>
          </a:pPr>
          <a:r>
            <a:rPr lang="en-US" sz="1000" kern="1200" dirty="0" smtClean="0"/>
            <a:t>Black Box Tests</a:t>
          </a:r>
          <a:endParaRPr lang="en-US" sz="1000" kern="1200" dirty="0"/>
        </a:p>
        <a:p>
          <a:pPr marL="57150" lvl="1" indent="-57150" algn="l" defTabSz="444500">
            <a:lnSpc>
              <a:spcPct val="90000"/>
            </a:lnSpc>
            <a:spcBef>
              <a:spcPct val="0"/>
            </a:spcBef>
            <a:spcAft>
              <a:spcPct val="15000"/>
            </a:spcAft>
            <a:buChar char="••"/>
          </a:pPr>
          <a:r>
            <a:rPr lang="en-US" sz="1000" kern="1200" dirty="0" smtClean="0"/>
            <a:t>Etc…</a:t>
          </a:r>
          <a:endParaRPr lang="en-US" sz="1000" kern="1200" dirty="0"/>
        </a:p>
      </dsp:txBody>
      <dsp:txXfrm>
        <a:off x="6325124" y="1105050"/>
        <a:ext cx="855069" cy="1353608"/>
      </dsp:txXfrm>
    </dsp:sp>
    <dsp:sp modelId="{A4AB9C76-2BF4-504E-B846-163524AB0649}">
      <dsp:nvSpPr>
        <dsp:cNvPr id="0" name=""/>
        <dsp:cNvSpPr/>
      </dsp:nvSpPr>
      <dsp:spPr>
        <a:xfrm>
          <a:off x="7158455" y="783726"/>
          <a:ext cx="291904" cy="226133"/>
        </a:xfrm>
        <a:prstGeom prst="rightArrow">
          <a:avLst>
            <a:gd name="adj1" fmla="val 60000"/>
            <a:gd name="adj2" fmla="val 50000"/>
          </a:avLst>
        </a:prstGeom>
        <a:gradFill rotWithShape="0">
          <a:gsLst>
            <a:gs pos="0">
              <a:schemeClr val="accent1">
                <a:tint val="60000"/>
                <a:hueOff val="0"/>
                <a:satOff val="0"/>
                <a:lumOff val="0"/>
                <a:alphaOff val="0"/>
                <a:tint val="43000"/>
                <a:satMod val="165000"/>
              </a:schemeClr>
            </a:gs>
            <a:gs pos="55000">
              <a:schemeClr val="accent1">
                <a:tint val="60000"/>
                <a:hueOff val="0"/>
                <a:satOff val="0"/>
                <a:lumOff val="0"/>
                <a:alphaOff val="0"/>
                <a:tint val="83000"/>
                <a:satMod val="155000"/>
              </a:schemeClr>
            </a:gs>
            <a:gs pos="100000">
              <a:schemeClr val="accent1">
                <a:tint val="60000"/>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a:off x="7158455" y="828953"/>
        <a:ext cx="224064" cy="135679"/>
      </dsp:txXfrm>
    </dsp:sp>
    <dsp:sp modelId="{D1AFA1BB-C068-8D4C-B16A-99268C93EDD8}">
      <dsp:nvSpPr>
        <dsp:cNvPr id="0" name=""/>
        <dsp:cNvSpPr/>
      </dsp:nvSpPr>
      <dsp:spPr>
        <a:xfrm>
          <a:off x="7571528" y="715139"/>
          <a:ext cx="908273" cy="545496"/>
        </a:xfrm>
        <a:prstGeom prst="roundRect">
          <a:avLst>
            <a:gd name="adj" fmla="val 10000"/>
          </a:avLst>
        </a:prstGeom>
        <a:gradFill rotWithShape="0">
          <a:gsLst>
            <a:gs pos="0">
              <a:schemeClr val="accent1">
                <a:hueOff val="0"/>
                <a:satOff val="0"/>
                <a:lumOff val="0"/>
                <a:alphaOff val="0"/>
                <a:tint val="43000"/>
                <a:satMod val="165000"/>
              </a:schemeClr>
            </a:gs>
            <a:gs pos="55000">
              <a:schemeClr val="accent1">
                <a:hueOff val="0"/>
                <a:satOff val="0"/>
                <a:lumOff val="0"/>
                <a:alphaOff val="0"/>
                <a:tint val="83000"/>
                <a:satMod val="155000"/>
              </a:schemeClr>
            </a:gs>
            <a:gs pos="100000">
              <a:schemeClr val="accent1">
                <a:hueOff val="0"/>
                <a:satOff val="0"/>
                <a:lumOff val="0"/>
                <a:alphaOff val="0"/>
                <a:shade val="85000"/>
              </a:schemeClr>
            </a:gs>
          </a:gsLst>
          <a:path path="circle">
            <a:fillToRect l="-40000" t="-90000" r="140000" b="190000"/>
          </a:path>
        </a:gradFill>
        <a:ln>
          <a:noFill/>
        </a:ln>
        <a:effectLst>
          <a:outerShdw blurRad="508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1120" tIns="71120" rIns="71120" bIns="38100" numCol="1" spcCol="1270" anchor="t" anchorCtr="0">
          <a:noAutofit/>
        </a:bodyPr>
        <a:lstStyle/>
        <a:p>
          <a:pPr lvl="0" algn="l" defTabSz="444500">
            <a:lnSpc>
              <a:spcPct val="90000"/>
            </a:lnSpc>
            <a:spcBef>
              <a:spcPct val="0"/>
            </a:spcBef>
            <a:spcAft>
              <a:spcPct val="35000"/>
            </a:spcAft>
          </a:pPr>
          <a:r>
            <a:rPr lang="en-US" sz="1000" kern="1200" dirty="0" smtClean="0"/>
            <a:t>Deployment</a:t>
          </a:r>
          <a:endParaRPr lang="en-US" sz="1000" kern="1200" dirty="0"/>
        </a:p>
      </dsp:txBody>
      <dsp:txXfrm>
        <a:off x="7571528" y="715139"/>
        <a:ext cx="908273" cy="363309"/>
      </dsp:txXfrm>
    </dsp:sp>
    <dsp:sp modelId="{3561509C-B4AA-5C49-B743-77ECF2685385}">
      <dsp:nvSpPr>
        <dsp:cNvPr id="0" name=""/>
        <dsp:cNvSpPr/>
      </dsp:nvSpPr>
      <dsp:spPr>
        <a:xfrm>
          <a:off x="7672972" y="1078448"/>
          <a:ext cx="1077448" cy="1406812"/>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71120" rIns="71120" bIns="7112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Configuration</a:t>
          </a:r>
          <a:endParaRPr lang="en-US" sz="1000" kern="1200" dirty="0"/>
        </a:p>
        <a:p>
          <a:pPr marL="57150" lvl="1" indent="-57150" algn="l" defTabSz="444500">
            <a:lnSpc>
              <a:spcPct val="90000"/>
            </a:lnSpc>
            <a:spcBef>
              <a:spcPct val="0"/>
            </a:spcBef>
            <a:spcAft>
              <a:spcPct val="15000"/>
            </a:spcAft>
            <a:buChar char="••"/>
          </a:pPr>
          <a:r>
            <a:rPr lang="en-US" sz="1000" kern="1200" dirty="0" smtClean="0"/>
            <a:t>Bug Tracking</a:t>
          </a:r>
          <a:endParaRPr lang="en-US" sz="1000" kern="1200" dirty="0"/>
        </a:p>
        <a:p>
          <a:pPr marL="57150" lvl="1" indent="-57150" algn="l" defTabSz="444500">
            <a:lnSpc>
              <a:spcPct val="90000"/>
            </a:lnSpc>
            <a:spcBef>
              <a:spcPct val="0"/>
            </a:spcBef>
            <a:spcAft>
              <a:spcPct val="15000"/>
            </a:spcAft>
            <a:buChar char="••"/>
          </a:pPr>
          <a:r>
            <a:rPr lang="en-US" sz="1000" kern="1200" dirty="0" smtClean="0"/>
            <a:t>User Support</a:t>
          </a:r>
          <a:endParaRPr lang="en-US" sz="1000" kern="1200" dirty="0"/>
        </a:p>
      </dsp:txBody>
      <dsp:txXfrm>
        <a:off x="7704529" y="1110005"/>
        <a:ext cx="1014334" cy="1343698"/>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BA23047-01C9-2749-954B-7498280CC373}" type="slidenum">
              <a:rPr lang="en-US"/>
              <a:pPr/>
              <a:t>‹#›</a:t>
            </a:fld>
            <a:endParaRPr lang="en-US"/>
          </a:p>
        </p:txBody>
      </p:sp>
    </p:spTree>
    <p:extLst>
      <p:ext uri="{BB962C8B-B14F-4D97-AF65-F5344CB8AC3E}">
        <p14:creationId xmlns:p14="http://schemas.microsoft.com/office/powerpoint/2010/main" val="24325597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8" charset="0"/>
        <a:ea typeface="Arial" pitchFamily="-108" charset="0"/>
        <a:cs typeface="Arial" pitchFamily="-108" charset="0"/>
      </a:defRPr>
    </a:lvl1pPr>
    <a:lvl2pPr marL="457200" algn="l" rtl="0" eaLnBrk="0" fontAlgn="base" hangingPunct="0">
      <a:spcBef>
        <a:spcPct val="30000"/>
      </a:spcBef>
      <a:spcAft>
        <a:spcPct val="0"/>
      </a:spcAft>
      <a:defRPr sz="1200" kern="1200">
        <a:solidFill>
          <a:schemeClr val="tx1"/>
        </a:solidFill>
        <a:latin typeface="Arial" pitchFamily="-108" charset="0"/>
        <a:ea typeface="Arial" pitchFamily="-108" charset="0"/>
        <a:cs typeface="Arial" pitchFamily="-108" charset="0"/>
      </a:defRPr>
    </a:lvl2pPr>
    <a:lvl3pPr marL="914400" algn="l" rtl="0" eaLnBrk="0" fontAlgn="base" hangingPunct="0">
      <a:spcBef>
        <a:spcPct val="30000"/>
      </a:spcBef>
      <a:spcAft>
        <a:spcPct val="0"/>
      </a:spcAft>
      <a:defRPr sz="1200" kern="1200">
        <a:solidFill>
          <a:schemeClr val="tx1"/>
        </a:solidFill>
        <a:latin typeface="Arial" pitchFamily="-108" charset="0"/>
        <a:ea typeface="Arial" pitchFamily="-108" charset="0"/>
        <a:cs typeface="Arial" pitchFamily="-108" charset="0"/>
      </a:defRPr>
    </a:lvl3pPr>
    <a:lvl4pPr marL="1371600" algn="l" rtl="0" eaLnBrk="0" fontAlgn="base" hangingPunct="0">
      <a:spcBef>
        <a:spcPct val="30000"/>
      </a:spcBef>
      <a:spcAft>
        <a:spcPct val="0"/>
      </a:spcAft>
      <a:defRPr sz="1200" kern="1200">
        <a:solidFill>
          <a:schemeClr val="tx1"/>
        </a:solidFill>
        <a:latin typeface="Arial" pitchFamily="-108" charset="0"/>
        <a:ea typeface="Arial" pitchFamily="-108" charset="0"/>
        <a:cs typeface="Arial" pitchFamily="-108" charset="0"/>
      </a:defRPr>
    </a:lvl4pPr>
    <a:lvl5pPr marL="1828800" algn="l" rtl="0" eaLnBrk="0" fontAlgn="base" hangingPunct="0">
      <a:spcBef>
        <a:spcPct val="30000"/>
      </a:spcBef>
      <a:spcAft>
        <a:spcPct val="0"/>
      </a:spcAft>
      <a:defRPr sz="1200" kern="1200">
        <a:solidFill>
          <a:schemeClr val="tx1"/>
        </a:solidFill>
        <a:latin typeface="Arial" pitchFamily="-108" charset="0"/>
        <a:ea typeface="Arial" pitchFamily="-108" charset="0"/>
        <a:cs typeface="Arial" pitchFamily="-108"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B76A7021-3D08-FC46-84DA-5F28CACFABCC}" type="slidenum">
              <a:rPr lang="en-US"/>
              <a:pPr/>
              <a:t>1</a:t>
            </a:fld>
            <a:endParaRPr 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a:latin typeface="Arial" pitchFamily="29" charset="0"/>
              <a:ea typeface="Arial" pitchFamily="29" charset="0"/>
              <a:cs typeface="Arial" pitchFamily="29"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0AD6B422-6C98-3A4E-836E-2318F3CE733C}" type="slidenum">
              <a:rPr lang="en-US"/>
              <a:pPr/>
              <a:t>5</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51CEA1A9-CDF1-3043-92D8-B3F6DC07D229}" type="slidenum">
              <a:rPr lang="en-US"/>
              <a:pPr/>
              <a:t>20</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a:latin typeface="Arial" pitchFamily="29" charset="0"/>
              <a:ea typeface="Arial" pitchFamily="29" charset="0"/>
              <a:cs typeface="Arial" pitchFamily="29"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AABF3434-1B51-0A43-AFFB-CC2A4AB92225}" type="slidenum">
              <a:rPr lang="en-US"/>
              <a:pPr/>
              <a:t>27</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latin typeface="Arial" pitchFamily="29" charset="0"/>
              <a:ea typeface="Arial" pitchFamily="29" charset="0"/>
              <a:cs typeface="Arial" pitchFamily="29"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3E847B6B-81AF-F847-9539-CBF694EBA302}" type="slidenum">
              <a:rPr lang="en-US"/>
              <a:pPr/>
              <a:t>28</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a:latin typeface="Arial" pitchFamily="29" charset="0"/>
              <a:ea typeface="Arial" pitchFamily="29" charset="0"/>
              <a:cs typeface="Arial" pitchFamily="29"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BEA7DBB-EB62-D748-994A-52857105EB95}" type="slidenum">
              <a:rPr lang="en-US"/>
              <a:pPr/>
              <a:t>31</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US">
              <a:latin typeface="Arial" pitchFamily="29" charset="0"/>
              <a:ea typeface="Arial" pitchFamily="29" charset="0"/>
              <a:cs typeface="Arial" pitchFamily="29"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D90BB695-6962-1246-94E5-63E0994EAEEF}" type="slidenum">
              <a:rPr lang="en-US"/>
              <a:pPr/>
              <a:t>32</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a:latin typeface="Arial" pitchFamily="29" charset="0"/>
              <a:ea typeface="Arial" pitchFamily="29" charset="0"/>
              <a:cs typeface="Arial" pitchFamily="29"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GB"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GB"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5BBCFD6A-EEEB-8745-9A2A-21D1D292E26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93F75-F698-D44D-8AA3-BA5F0495C5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8573FE-7344-924D-AA41-0DA23029E2F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931F1-D12F-5E4D-868C-4749AEEACE8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GB"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FF6D6D-BF56-4F41-AA1B-A9429A53DD0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8D4D30-B5B0-AA4B-8211-AD223423FED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26" name="Date Placeholder 25"/>
          <p:cNvSpPr>
            <a:spLocks noGrp="1"/>
          </p:cNvSpPr>
          <p:nvPr>
            <p:ph type="dt" sz="half" idx="10"/>
          </p:nvPr>
        </p:nvSpPr>
        <p:spPr/>
        <p:txBody>
          <a:bodyPr rtlCol="0"/>
          <a:lstStyle/>
          <a:p>
            <a:endParaRPr lang="en-US"/>
          </a:p>
        </p:txBody>
      </p:sp>
      <p:sp>
        <p:nvSpPr>
          <p:cNvPr id="27" name="Slide Number Placeholder 26"/>
          <p:cNvSpPr>
            <a:spLocks noGrp="1"/>
          </p:cNvSpPr>
          <p:nvPr>
            <p:ph type="sldNum" sz="quarter" idx="11"/>
          </p:nvPr>
        </p:nvSpPr>
        <p:spPr/>
        <p:txBody>
          <a:bodyPr rtlCol="0"/>
          <a:lstStyle/>
          <a:p>
            <a:fld id="{B5577030-5089-5646-AAF4-03597A3FE784}"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GB"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AAEBEEAC-6E3F-E647-A2EA-E9B036A1D2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EB4F2C-B2BD-6245-B640-05825FDDFEE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GB"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GB"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34B953-5F41-EC41-A8FE-19FB478C88B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GB"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GB"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GB"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F7C48B-4D8B-544D-AD19-335717F18F5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GB"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GB" smtClean="0"/>
              <a:t>Click to edit Master text styles</a:t>
            </a:r>
          </a:p>
          <a:p>
            <a:pPr lvl="1" eaLnBrk="1" latinLnBrk="0" hangingPunct="1"/>
            <a:r>
              <a:rPr kumimoji="0" lang="en-GB" smtClean="0"/>
              <a:t>Second level</a:t>
            </a:r>
          </a:p>
          <a:p>
            <a:pPr lvl="2" eaLnBrk="1" latinLnBrk="0" hangingPunct="1"/>
            <a:r>
              <a:rPr kumimoji="0" lang="en-GB" smtClean="0"/>
              <a:t>Third level</a:t>
            </a:r>
          </a:p>
          <a:p>
            <a:pPr lvl="3" eaLnBrk="1" latinLnBrk="0" hangingPunct="1"/>
            <a:r>
              <a:rPr kumimoji="0" lang="en-GB" smtClean="0"/>
              <a:t>Fourth level</a:t>
            </a:r>
          </a:p>
          <a:p>
            <a:pPr lvl="4" eaLnBrk="1" latinLnBrk="0" hangingPunct="1"/>
            <a:r>
              <a:rPr kumimoji="0" lang="en-GB"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428B17C1-BBE1-034A-80E8-D2A1CCD01C6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w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wmf"/></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audio" Target="../media/audio1.bin"/></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w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audio" Target="../media/audio1.bin"/></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www.thebraidytester.com/blogs.html" TargetMode="Externa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251520" y="4005064"/>
            <a:ext cx="8458200" cy="1584176"/>
          </a:xfrm>
        </p:spPr>
        <p:txBody>
          <a:bodyPr>
            <a:normAutofit fontScale="90000"/>
          </a:bodyPr>
          <a:lstStyle/>
          <a:p>
            <a:pPr eaLnBrk="1" hangingPunct="1"/>
            <a:r>
              <a:rPr lang="en-GB" b="1" dirty="0" smtClean="0">
                <a:solidFill>
                  <a:schemeClr val="tx1"/>
                </a:solidFill>
              </a:rPr>
              <a:t>Testing</a:t>
            </a:r>
            <a:br>
              <a:rPr lang="en-GB" b="1" dirty="0" smtClean="0">
                <a:solidFill>
                  <a:schemeClr val="tx1"/>
                </a:solidFill>
              </a:rPr>
            </a:br>
            <a:r>
              <a:rPr lang="en-GB" b="1" dirty="0" smtClean="0">
                <a:solidFill>
                  <a:schemeClr val="tx1"/>
                </a:solidFill>
              </a:rPr>
              <a:t/>
            </a:r>
            <a:br>
              <a:rPr lang="en-GB" b="1" dirty="0" smtClean="0">
                <a:solidFill>
                  <a:schemeClr val="tx1"/>
                </a:solidFill>
              </a:rPr>
            </a:br>
            <a:r>
              <a:rPr lang="en-GB" sz="2200" i="1" dirty="0" smtClean="0">
                <a:solidFill>
                  <a:schemeClr val="accent2">
                    <a:lumMod val="75000"/>
                  </a:schemeClr>
                </a:solidFill>
              </a:rPr>
              <a:t>Yvonne Howard </a:t>
            </a:r>
            <a:r>
              <a:rPr lang="en-GB" sz="2200" i="1" dirty="0" err="1" smtClean="0">
                <a:solidFill>
                  <a:schemeClr val="accent2">
                    <a:lumMod val="75000"/>
                  </a:schemeClr>
                </a:solidFill>
              </a:rPr>
              <a:t>ymh@ecs.soton.ac.uk</a:t>
            </a:r>
            <a:endParaRPr lang="en-US" sz="2200" i="1" dirty="0">
              <a:solidFill>
                <a:schemeClr val="accent2">
                  <a:lumMod val="75000"/>
                </a:schemeClr>
              </a:solidFill>
            </a:endParaRPr>
          </a:p>
        </p:txBody>
      </p:sp>
      <p:sp>
        <p:nvSpPr>
          <p:cNvPr id="3" name="Rectangle 2"/>
          <p:cNvSpPr/>
          <p:nvPr/>
        </p:nvSpPr>
        <p:spPr>
          <a:xfrm>
            <a:off x="323528" y="1556792"/>
            <a:ext cx="7531943" cy="1446550"/>
          </a:xfrm>
          <a:prstGeom prst="rect">
            <a:avLst/>
          </a:prstGeom>
        </p:spPr>
        <p:txBody>
          <a:bodyPr wrap="square">
            <a:spAutoFit/>
          </a:bodyPr>
          <a:lstStyle/>
          <a:p>
            <a:r>
              <a:rPr lang="en-GB" sz="4400" dirty="0">
                <a:solidFill>
                  <a:prstClr val="white"/>
                </a:solidFill>
                <a:latin typeface="Trebuchet MS"/>
                <a:ea typeface="+mj-ea"/>
                <a:cs typeface="+mj-cs"/>
              </a:rPr>
              <a:t>Computational Systems </a:t>
            </a:r>
            <a:br>
              <a:rPr lang="en-GB" sz="4400" dirty="0">
                <a:solidFill>
                  <a:prstClr val="white"/>
                </a:solidFill>
                <a:latin typeface="Trebuchet MS"/>
                <a:ea typeface="+mj-ea"/>
                <a:cs typeface="+mj-cs"/>
              </a:rPr>
            </a:br>
            <a:r>
              <a:rPr lang="en-GB" sz="4400" dirty="0" smtClean="0">
                <a:solidFill>
                  <a:prstClr val="white"/>
                </a:solidFill>
                <a:latin typeface="Trebuchet MS"/>
                <a:ea typeface="+mj-ea"/>
                <a:cs typeface="+mj-cs"/>
              </a:rPr>
              <a:t>COMP1209</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81000" y="609600"/>
            <a:ext cx="8229600" cy="922337"/>
          </a:xfrm>
        </p:spPr>
        <p:txBody>
          <a:bodyPr/>
          <a:lstStyle/>
          <a:p>
            <a:pPr eaLnBrk="1" hangingPunct="1"/>
            <a:r>
              <a:rPr lang="en-GB" sz="3200" dirty="0"/>
              <a:t>The goal of testing</a:t>
            </a:r>
            <a:endParaRPr lang="en-US" sz="3200" dirty="0"/>
          </a:p>
        </p:txBody>
      </p:sp>
      <p:sp>
        <p:nvSpPr>
          <p:cNvPr id="120835" name="Rectangle 3"/>
          <p:cNvSpPr>
            <a:spLocks noGrp="1" noChangeArrowheads="1"/>
          </p:cNvSpPr>
          <p:nvPr>
            <p:ph idx="1"/>
          </p:nvPr>
        </p:nvSpPr>
        <p:spPr>
          <a:xfrm>
            <a:off x="457200" y="1524001"/>
            <a:ext cx="8229600" cy="3886200"/>
          </a:xfrm>
        </p:spPr>
        <p:txBody>
          <a:bodyPr/>
          <a:lstStyle/>
          <a:p>
            <a:pPr eaLnBrk="1" hangingPunct="1">
              <a:buFontTx/>
              <a:buNone/>
            </a:pPr>
            <a:r>
              <a:rPr lang="en-US" sz="2800" i="1" dirty="0"/>
              <a:t>To increase to an acceptable level the</a:t>
            </a:r>
          </a:p>
          <a:p>
            <a:pPr eaLnBrk="1" hangingPunct="1">
              <a:buFontTx/>
              <a:buNone/>
            </a:pPr>
            <a:r>
              <a:rPr lang="en-US" sz="2800" i="1" dirty="0"/>
              <a:t>user’s confidence that the system under</a:t>
            </a:r>
          </a:p>
          <a:p>
            <a:pPr eaLnBrk="1" hangingPunct="1">
              <a:buFontTx/>
              <a:buNone/>
            </a:pPr>
            <a:r>
              <a:rPr lang="en-US" sz="2800" i="1" dirty="0"/>
              <a:t>test will behave correctly under all</a:t>
            </a:r>
          </a:p>
          <a:p>
            <a:pPr eaLnBrk="1" hangingPunct="1">
              <a:buFontTx/>
              <a:buNone/>
            </a:pPr>
            <a:r>
              <a:rPr lang="en-US" sz="2800" i="1" dirty="0"/>
              <a:t>circumstances of interest</a:t>
            </a:r>
          </a:p>
          <a:p>
            <a:pPr eaLnBrk="1" hangingPunct="1"/>
            <a:endParaRPr lang="en-US" sz="1000" dirty="0"/>
          </a:p>
          <a:p>
            <a:pPr eaLnBrk="1" hangingPunct="1"/>
            <a:r>
              <a:rPr lang="en-US" sz="2800" dirty="0"/>
              <a:t>We have to define</a:t>
            </a:r>
          </a:p>
          <a:p>
            <a:pPr lvl="2"/>
            <a:r>
              <a:rPr lang="en-US" sz="2000" dirty="0" smtClean="0"/>
              <a:t>Correct </a:t>
            </a:r>
            <a:r>
              <a:rPr lang="en-US" sz="2000" dirty="0" err="1"/>
              <a:t>behaviour</a:t>
            </a:r>
            <a:endParaRPr lang="en-US" sz="2000" dirty="0"/>
          </a:p>
          <a:p>
            <a:pPr lvl="2"/>
            <a:r>
              <a:rPr lang="en-US" sz="2000" dirty="0" smtClean="0"/>
              <a:t>Level </a:t>
            </a:r>
            <a:r>
              <a:rPr lang="en-US" sz="2000" dirty="0"/>
              <a:t>of </a:t>
            </a:r>
            <a:r>
              <a:rPr lang="en-US" sz="2000" dirty="0" smtClean="0"/>
              <a:t>confidence</a:t>
            </a:r>
          </a:p>
          <a:p>
            <a:pPr lvl="2"/>
            <a:r>
              <a:rPr lang="en-US" sz="2000" dirty="0" smtClean="0"/>
              <a:t> Domain of concern</a:t>
            </a:r>
          </a:p>
          <a:p>
            <a:pPr lvl="2" eaLnBrk="1" hangingPunct="1">
              <a:buFontTx/>
              <a:buNone/>
            </a:pPr>
            <a:endParaRPr lang="en-US" sz="1000" dirty="0" smtClean="0"/>
          </a:p>
          <a:p>
            <a:pPr eaLnBrk="1" hangingPunct="1"/>
            <a:endParaRPr lang="en-US" sz="2800" dirty="0"/>
          </a:p>
        </p:txBody>
      </p:sp>
      <p:sp>
        <p:nvSpPr>
          <p:cNvPr id="7" name="TextBox 6"/>
          <p:cNvSpPr txBox="1"/>
          <p:nvPr/>
        </p:nvSpPr>
        <p:spPr>
          <a:xfrm>
            <a:off x="1828800" y="5791200"/>
            <a:ext cx="5181600" cy="584776"/>
          </a:xfrm>
          <a:prstGeom prst="rect">
            <a:avLst/>
          </a:prstGeom>
          <a:noFill/>
        </p:spPr>
        <p:txBody>
          <a:bodyPr wrap="square" rtlCol="0">
            <a:spAutoFit/>
          </a:bodyPr>
          <a:lstStyle/>
          <a:p>
            <a:pPr algn="ctr"/>
            <a:r>
              <a:rPr lang="en-US" sz="3200" b="1" dirty="0" smtClean="0">
                <a:solidFill>
                  <a:srgbClr val="3C8C93"/>
                </a:solidFill>
              </a:rPr>
              <a:t>USER FOCUS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609600"/>
            <a:ext cx="8229600" cy="863600"/>
          </a:xfrm>
        </p:spPr>
        <p:txBody>
          <a:bodyPr/>
          <a:lstStyle/>
          <a:p>
            <a:pPr eaLnBrk="1" hangingPunct="1"/>
            <a:r>
              <a:rPr lang="en-GB" sz="3200" dirty="0"/>
              <a:t>Correct behaviour</a:t>
            </a:r>
            <a:endParaRPr lang="en-US" sz="3200" dirty="0"/>
          </a:p>
        </p:txBody>
      </p:sp>
      <p:sp>
        <p:nvSpPr>
          <p:cNvPr id="22531" name="Rectangle 3"/>
          <p:cNvSpPr>
            <a:spLocks noGrp="1" noChangeArrowheads="1"/>
          </p:cNvSpPr>
          <p:nvPr>
            <p:ph idx="1"/>
          </p:nvPr>
        </p:nvSpPr>
        <p:spPr>
          <a:xfrm>
            <a:off x="457200" y="2133600"/>
            <a:ext cx="8229600" cy="4325112"/>
          </a:xfrm>
        </p:spPr>
        <p:txBody>
          <a:bodyPr>
            <a:normAutofit fontScale="92500" lnSpcReduction="10000"/>
          </a:bodyPr>
          <a:lstStyle/>
          <a:p>
            <a:pPr eaLnBrk="1" hangingPunct="1"/>
            <a:r>
              <a:rPr lang="en-GB" sz="2800" dirty="0"/>
              <a:t>Bender takes Dave’s order for:</a:t>
            </a:r>
          </a:p>
          <a:p>
            <a:pPr lvl="1" eaLnBrk="1" hangingPunct="1"/>
            <a:r>
              <a:rPr lang="en-GB" sz="2400" dirty="0"/>
              <a:t> 2 sausages, 1 fried egg, 2 slices of toast and a cup of coffee</a:t>
            </a:r>
          </a:p>
          <a:p>
            <a:pPr eaLnBrk="1" hangingPunct="1"/>
            <a:r>
              <a:rPr lang="en-GB" sz="2800" dirty="0"/>
              <a:t>Bender serves Dave his breakfast of: </a:t>
            </a:r>
          </a:p>
          <a:p>
            <a:pPr lvl="1" eaLnBrk="1" hangingPunct="1"/>
            <a:r>
              <a:rPr lang="en-GB" sz="2400" dirty="0"/>
              <a:t>2 sausages 1 fried egg, 2 slices of toast and a cup of coffee</a:t>
            </a:r>
          </a:p>
          <a:p>
            <a:pPr lvl="1" eaLnBrk="1" hangingPunct="1"/>
            <a:endParaRPr lang="en-GB" sz="1400" dirty="0"/>
          </a:p>
          <a:p>
            <a:pPr eaLnBrk="1" hangingPunct="1"/>
            <a:r>
              <a:rPr lang="en-GB" sz="2800" dirty="0"/>
              <a:t>Other </a:t>
            </a:r>
            <a:r>
              <a:rPr lang="en-GB" sz="2800" dirty="0" smtClean="0"/>
              <a:t>issues (known as Non Functional requirements NFRs, ‘</a:t>
            </a:r>
            <a:r>
              <a:rPr lang="en-GB" sz="2800" dirty="0" err="1" smtClean="0"/>
              <a:t>ilities</a:t>
            </a:r>
            <a:r>
              <a:rPr lang="en-GB" sz="2800" dirty="0" smtClean="0"/>
              <a:t>) which describe Quality </a:t>
            </a:r>
            <a:endParaRPr lang="en-GB" sz="2800" dirty="0"/>
          </a:p>
          <a:p>
            <a:pPr lvl="1" eaLnBrk="1" hangingPunct="1"/>
            <a:r>
              <a:rPr lang="en-GB" sz="2400" dirty="0"/>
              <a:t>How long should Dave wait to order?</a:t>
            </a:r>
          </a:p>
          <a:p>
            <a:pPr lvl="1" eaLnBrk="1" hangingPunct="1"/>
            <a:r>
              <a:rPr lang="en-GB" sz="2400" dirty="0"/>
              <a:t>Is burnt toast </a:t>
            </a:r>
            <a:r>
              <a:rPr lang="en-GB" sz="2400" dirty="0" smtClean="0"/>
              <a:t>acceptable?</a:t>
            </a:r>
          </a:p>
          <a:p>
            <a:pPr lvl="1" eaLnBrk="1" hangingPunct="1"/>
            <a:r>
              <a:rPr lang="en-GB" sz="2400" dirty="0" smtClean="0"/>
              <a:t>Is the user experience/usability good enough?</a:t>
            </a:r>
          </a:p>
          <a:p>
            <a:r>
              <a:rPr lang="en-GB" dirty="0" smtClean="0"/>
              <a:t>You can build a defect free system that is unusable or has poor quality </a:t>
            </a:r>
            <a:endParaRPr lang="en-GB"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609600"/>
            <a:ext cx="8229600" cy="922337"/>
          </a:xfrm>
        </p:spPr>
        <p:txBody>
          <a:bodyPr/>
          <a:lstStyle/>
          <a:p>
            <a:pPr eaLnBrk="1" hangingPunct="1"/>
            <a:r>
              <a:rPr lang="en-GB" sz="3200" dirty="0"/>
              <a:t>Correct Behaviour</a:t>
            </a:r>
            <a:endParaRPr lang="en-US" sz="3200" dirty="0"/>
          </a:p>
        </p:txBody>
      </p:sp>
      <p:sp>
        <p:nvSpPr>
          <p:cNvPr id="23555" name="Rectangle 3"/>
          <p:cNvSpPr>
            <a:spLocks noGrp="1" noChangeArrowheads="1"/>
          </p:cNvSpPr>
          <p:nvPr>
            <p:ph idx="1"/>
          </p:nvPr>
        </p:nvSpPr>
        <p:spPr>
          <a:xfrm>
            <a:off x="457200" y="1600200"/>
            <a:ext cx="8229600" cy="4929188"/>
          </a:xfrm>
        </p:spPr>
        <p:txBody>
          <a:bodyPr/>
          <a:lstStyle/>
          <a:p>
            <a:pPr eaLnBrk="1" hangingPunct="1">
              <a:lnSpc>
                <a:spcPct val="90000"/>
              </a:lnSpc>
            </a:pPr>
            <a:endParaRPr lang="en-US" sz="2400" dirty="0"/>
          </a:p>
          <a:p>
            <a:pPr eaLnBrk="1" hangingPunct="1">
              <a:lnSpc>
                <a:spcPct val="90000"/>
              </a:lnSpc>
            </a:pPr>
            <a:r>
              <a:rPr lang="en-US" sz="2400" dirty="0"/>
              <a:t>Definition of ‘correct </a:t>
            </a:r>
            <a:r>
              <a:rPr lang="en-US" sz="2400" dirty="0" err="1"/>
              <a:t>behaviour</a:t>
            </a:r>
            <a:r>
              <a:rPr lang="en-US" sz="2400" dirty="0"/>
              <a:t>’ required</a:t>
            </a:r>
          </a:p>
          <a:p>
            <a:pPr eaLnBrk="1" hangingPunct="1">
              <a:lnSpc>
                <a:spcPct val="90000"/>
              </a:lnSpc>
            </a:pPr>
            <a:endParaRPr lang="en-US" sz="1000" dirty="0"/>
          </a:p>
          <a:p>
            <a:pPr eaLnBrk="1" hangingPunct="1">
              <a:lnSpc>
                <a:spcPct val="90000"/>
              </a:lnSpc>
            </a:pPr>
            <a:r>
              <a:rPr lang="en-US" sz="2400" dirty="0"/>
              <a:t>Provided by a “Baseline” or “Blueprint”</a:t>
            </a:r>
          </a:p>
          <a:p>
            <a:pPr eaLnBrk="1" hangingPunct="1">
              <a:lnSpc>
                <a:spcPct val="90000"/>
              </a:lnSpc>
            </a:pPr>
            <a:endParaRPr lang="en-US" sz="1400" dirty="0"/>
          </a:p>
          <a:p>
            <a:pPr eaLnBrk="1" hangingPunct="1">
              <a:lnSpc>
                <a:spcPct val="90000"/>
              </a:lnSpc>
            </a:pPr>
            <a:r>
              <a:rPr lang="en-US" sz="2400" dirty="0"/>
              <a:t>Depends on level of testing</a:t>
            </a:r>
          </a:p>
          <a:p>
            <a:pPr lvl="1" eaLnBrk="1" hangingPunct="1">
              <a:lnSpc>
                <a:spcPct val="90000"/>
              </a:lnSpc>
              <a:buFontTx/>
              <a:buNone/>
            </a:pPr>
            <a:r>
              <a:rPr lang="en-US" sz="2000" dirty="0"/>
              <a:t>Whole system – Requirements </a:t>
            </a:r>
            <a:r>
              <a:rPr lang="en-US" sz="2000" dirty="0" smtClean="0"/>
              <a:t>specification</a:t>
            </a:r>
          </a:p>
          <a:p>
            <a:pPr lvl="1" eaLnBrk="1" hangingPunct="1">
              <a:lnSpc>
                <a:spcPct val="90000"/>
              </a:lnSpc>
              <a:buFontTx/>
              <a:buNone/>
            </a:pPr>
            <a:r>
              <a:rPr lang="en-US" sz="2000" dirty="0" smtClean="0"/>
              <a:t>Increment – user stories</a:t>
            </a:r>
            <a:endParaRPr lang="en-US" sz="2000" dirty="0"/>
          </a:p>
          <a:p>
            <a:pPr lvl="1" eaLnBrk="1" hangingPunct="1">
              <a:lnSpc>
                <a:spcPct val="90000"/>
              </a:lnSpc>
              <a:buFontTx/>
              <a:buNone/>
            </a:pPr>
            <a:r>
              <a:rPr lang="en-US" sz="2000" dirty="0"/>
              <a:t>One module – Program specification</a:t>
            </a:r>
          </a:p>
          <a:p>
            <a:pPr lvl="1" eaLnBrk="1" hangingPunct="1">
              <a:lnSpc>
                <a:spcPct val="90000"/>
              </a:lnSpc>
              <a:buFontTx/>
              <a:buNone/>
            </a:pPr>
            <a:r>
              <a:rPr lang="en-US" sz="2000" dirty="0"/>
              <a:t>… and so on</a:t>
            </a:r>
          </a:p>
          <a:p>
            <a:pPr eaLnBrk="1" hangingPunct="1">
              <a:lnSpc>
                <a:spcPct val="90000"/>
              </a:lnSpc>
            </a:pPr>
            <a:endParaRPr lang="en-US" sz="1600" dirty="0"/>
          </a:p>
          <a:p>
            <a:pPr eaLnBrk="1" hangingPunct="1">
              <a:lnSpc>
                <a:spcPct val="90000"/>
              </a:lnSpc>
            </a:pPr>
            <a:r>
              <a:rPr lang="en-US" sz="2400" dirty="0"/>
              <a:t>Compare results of the test with what was supposed to happen</a:t>
            </a:r>
          </a:p>
          <a:p>
            <a:pPr eaLnBrk="1" hangingPunct="1">
              <a:lnSpc>
                <a:spcPct val="90000"/>
              </a:lnSpc>
            </a:pPr>
            <a:endParaRPr lang="en-US" sz="1600" dirty="0"/>
          </a:p>
          <a:p>
            <a:pPr eaLnBrk="1" hangingPunct="1">
              <a:lnSpc>
                <a:spcPct val="90000"/>
              </a:lnSpc>
            </a:pPr>
            <a:r>
              <a:rPr lang="en-US" sz="2400" dirty="0"/>
              <a:t>Test result – </a:t>
            </a:r>
            <a:r>
              <a:rPr lang="en-US" sz="2400" dirty="0">
                <a:solidFill>
                  <a:srgbClr val="00CC00"/>
                </a:solidFill>
              </a:rPr>
              <a:t>Pass</a:t>
            </a:r>
            <a:r>
              <a:rPr lang="en-US" sz="2400" dirty="0"/>
              <a:t> or </a:t>
            </a:r>
            <a:r>
              <a:rPr lang="en-US" sz="2400" dirty="0">
                <a:solidFill>
                  <a:srgbClr val="FF0000"/>
                </a:solidFill>
              </a:rPr>
              <a:t>Fail</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609600"/>
            <a:ext cx="8229600" cy="863600"/>
          </a:xfrm>
        </p:spPr>
        <p:txBody>
          <a:bodyPr/>
          <a:lstStyle/>
          <a:p>
            <a:pPr eaLnBrk="1" hangingPunct="1"/>
            <a:r>
              <a:rPr lang="en-GB" sz="3200" dirty="0"/>
              <a:t>Level of Confidence</a:t>
            </a:r>
            <a:endParaRPr lang="en-US" sz="3200" dirty="0"/>
          </a:p>
        </p:txBody>
      </p:sp>
      <p:sp>
        <p:nvSpPr>
          <p:cNvPr id="24579" name="Rectangle 3"/>
          <p:cNvSpPr>
            <a:spLocks noGrp="1" noChangeArrowheads="1"/>
          </p:cNvSpPr>
          <p:nvPr>
            <p:ph idx="1"/>
          </p:nvPr>
        </p:nvSpPr>
        <p:spPr>
          <a:xfrm>
            <a:off x="457200" y="1752600"/>
            <a:ext cx="8229600" cy="4784725"/>
          </a:xfrm>
        </p:spPr>
        <p:txBody>
          <a:bodyPr/>
          <a:lstStyle/>
          <a:p>
            <a:pPr eaLnBrk="1" hangingPunct="1">
              <a:lnSpc>
                <a:spcPct val="90000"/>
              </a:lnSpc>
            </a:pPr>
            <a:endParaRPr lang="en-US" sz="2400" dirty="0"/>
          </a:p>
          <a:p>
            <a:pPr eaLnBrk="1" hangingPunct="1">
              <a:lnSpc>
                <a:spcPct val="90000"/>
              </a:lnSpc>
            </a:pPr>
            <a:r>
              <a:rPr lang="en-US" sz="2400" dirty="0"/>
              <a:t>Usually specified as ‘residual defect discovery rate’</a:t>
            </a:r>
          </a:p>
          <a:p>
            <a:pPr lvl="1" eaLnBrk="1" hangingPunct="1">
              <a:lnSpc>
                <a:spcPct val="90000"/>
              </a:lnSpc>
            </a:pPr>
            <a:endParaRPr lang="en-US" sz="1000" dirty="0"/>
          </a:p>
          <a:p>
            <a:pPr lvl="1" eaLnBrk="1" hangingPunct="1">
              <a:lnSpc>
                <a:spcPct val="90000"/>
              </a:lnSpc>
            </a:pPr>
            <a:r>
              <a:rPr lang="en-US" sz="2000" dirty="0"/>
              <a:t>Number of defects found in a given test or series of tests, or</a:t>
            </a:r>
          </a:p>
          <a:p>
            <a:pPr eaLnBrk="1" hangingPunct="1">
              <a:lnSpc>
                <a:spcPct val="90000"/>
              </a:lnSpc>
            </a:pPr>
            <a:endParaRPr lang="en-US" sz="2400" dirty="0"/>
          </a:p>
          <a:p>
            <a:pPr eaLnBrk="1" hangingPunct="1">
              <a:lnSpc>
                <a:spcPct val="90000"/>
              </a:lnSpc>
            </a:pPr>
            <a:r>
              <a:rPr lang="en-US" sz="2400" dirty="0"/>
              <a:t>Number of defects found in a given time</a:t>
            </a:r>
          </a:p>
          <a:p>
            <a:pPr lvl="1" eaLnBrk="1" hangingPunct="1">
              <a:lnSpc>
                <a:spcPct val="90000"/>
              </a:lnSpc>
            </a:pPr>
            <a:endParaRPr lang="en-US" sz="1000" i="1" dirty="0"/>
          </a:p>
          <a:p>
            <a:pPr lvl="1" eaLnBrk="1" hangingPunct="1">
              <a:lnSpc>
                <a:spcPct val="90000"/>
              </a:lnSpc>
            </a:pPr>
            <a:r>
              <a:rPr lang="en-US" sz="2000" i="1" dirty="0"/>
              <a:t>“Less than 10 non-critical defects discovered in last 7 days”</a:t>
            </a:r>
          </a:p>
          <a:p>
            <a:pPr eaLnBrk="1" hangingPunct="1">
              <a:lnSpc>
                <a:spcPct val="90000"/>
              </a:lnSpc>
            </a:pPr>
            <a:endParaRPr lang="en-US" sz="2400" dirty="0"/>
          </a:p>
          <a:p>
            <a:pPr eaLnBrk="1" hangingPunct="1">
              <a:lnSpc>
                <a:spcPct val="90000"/>
              </a:lnSpc>
            </a:pPr>
            <a:r>
              <a:rPr lang="en-US" sz="2400" dirty="0"/>
              <a:t>An alternative – Reliability specification</a:t>
            </a:r>
          </a:p>
          <a:p>
            <a:pPr lvl="1" eaLnBrk="1" hangingPunct="1">
              <a:lnSpc>
                <a:spcPct val="90000"/>
              </a:lnSpc>
            </a:pPr>
            <a:endParaRPr lang="en-US" sz="1000" i="1" dirty="0"/>
          </a:p>
          <a:p>
            <a:pPr lvl="1" eaLnBrk="1" hangingPunct="1">
              <a:lnSpc>
                <a:spcPct val="90000"/>
              </a:lnSpc>
            </a:pPr>
            <a:r>
              <a:rPr lang="en-US" sz="2000" i="1" dirty="0"/>
              <a:t>“Mean time between failures shall be not less than 5000 hours</a:t>
            </a:r>
            <a:r>
              <a:rPr lang="en-US" sz="2000" dirty="0"/>
              <a:t>”</a:t>
            </a:r>
          </a:p>
          <a:p>
            <a:pPr lvl="1" eaLnBrk="1" hangingPunct="1">
              <a:lnSpc>
                <a:spcPct val="90000"/>
              </a:lnSpc>
            </a:pPr>
            <a:r>
              <a:rPr lang="en-US" sz="2000" dirty="0"/>
              <a:t>Difficult to determine until software goes “Live”</a:t>
            </a:r>
          </a:p>
          <a:p>
            <a:pPr eaLnBrk="1" hangingPunct="1">
              <a:lnSpc>
                <a:spcPct val="90000"/>
              </a:lnSpc>
              <a:buFontTx/>
              <a:buNone/>
            </a:pPr>
            <a:endParaRPr lang="en-US" sz="2400"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457200" y="685800"/>
            <a:ext cx="8229600" cy="5867400"/>
          </a:xfrm>
          <a:prstGeom prst="rect">
            <a:avLst/>
          </a:prstGeom>
          <a:noFill/>
          <a:ln w="9525">
            <a:noFill/>
            <a:miter lim="800000"/>
            <a:headEnd/>
            <a:tailEnd/>
          </a:ln>
          <a:effectLst/>
        </p:spPr>
        <p:txBody>
          <a:bodyPr>
            <a:prstTxWarp prst="textNoShape">
              <a:avLst/>
            </a:prstTxWarp>
          </a:bodyPr>
          <a:lstStyle/>
          <a:p>
            <a:pPr marL="342900" indent="-342900" algn="ctr">
              <a:lnSpc>
                <a:spcPct val="90000"/>
              </a:lnSpc>
              <a:spcBef>
                <a:spcPct val="20000"/>
              </a:spcBef>
            </a:pPr>
            <a:r>
              <a:rPr lang="en-US" sz="2000" dirty="0" smtClean="0">
                <a:solidFill>
                  <a:schemeClr val="accent2">
                    <a:lumMod val="75000"/>
                  </a:schemeClr>
                </a:solidFill>
              </a:rPr>
              <a:t>Tests </a:t>
            </a:r>
            <a:r>
              <a:rPr lang="en-US" sz="2000" dirty="0">
                <a:solidFill>
                  <a:schemeClr val="accent2">
                    <a:lumMod val="75000"/>
                  </a:schemeClr>
                </a:solidFill>
              </a:rPr>
              <a:t>are supposed to find </a:t>
            </a:r>
            <a:r>
              <a:rPr lang="en-US" sz="2000" dirty="0" smtClean="0">
                <a:solidFill>
                  <a:schemeClr val="accent2">
                    <a:lumMod val="75000"/>
                  </a:schemeClr>
                </a:solidFill>
              </a:rPr>
              <a:t>errors</a:t>
            </a:r>
            <a:endParaRPr lang="en-US" sz="1050" dirty="0" smtClean="0">
              <a:solidFill>
                <a:schemeClr val="accent2">
                  <a:lumMod val="75000"/>
                </a:schemeClr>
              </a:solidFill>
            </a:endParaRPr>
          </a:p>
          <a:p>
            <a:pPr marL="342900" indent="-342900" algn="ctr">
              <a:lnSpc>
                <a:spcPct val="90000"/>
              </a:lnSpc>
              <a:spcBef>
                <a:spcPct val="20000"/>
              </a:spcBef>
            </a:pPr>
            <a:r>
              <a:rPr lang="en-US" sz="2000" dirty="0">
                <a:solidFill>
                  <a:schemeClr val="accent2">
                    <a:lumMod val="75000"/>
                  </a:schemeClr>
                </a:solidFill>
              </a:rPr>
              <a:t>A good test is focused to find </a:t>
            </a:r>
            <a:r>
              <a:rPr lang="en-US" sz="2000" dirty="0" smtClean="0">
                <a:solidFill>
                  <a:schemeClr val="accent2">
                    <a:lumMod val="75000"/>
                  </a:schemeClr>
                </a:solidFill>
              </a:rPr>
              <a:t>errors</a:t>
            </a:r>
            <a:endParaRPr lang="en-US" sz="1050" dirty="0" smtClean="0">
              <a:solidFill>
                <a:schemeClr val="accent2">
                  <a:lumMod val="75000"/>
                </a:schemeClr>
              </a:solidFill>
            </a:endParaRPr>
          </a:p>
          <a:p>
            <a:pPr marL="342900" indent="-342900" algn="ctr">
              <a:lnSpc>
                <a:spcPct val="90000"/>
              </a:lnSpc>
              <a:spcBef>
                <a:spcPct val="20000"/>
              </a:spcBef>
            </a:pPr>
            <a:r>
              <a:rPr lang="en-US" sz="2000" dirty="0">
                <a:solidFill>
                  <a:schemeClr val="accent2">
                    <a:lumMod val="75000"/>
                  </a:schemeClr>
                </a:solidFill>
              </a:rPr>
              <a:t>A successful test finds new</a:t>
            </a:r>
            <a:r>
              <a:rPr lang="en-US" sz="2000" dirty="0" smtClean="0">
                <a:solidFill>
                  <a:schemeClr val="accent2">
                    <a:lumMod val="75000"/>
                  </a:schemeClr>
                </a:solidFill>
              </a:rPr>
              <a:t> classes of errors</a:t>
            </a:r>
            <a:endParaRPr lang="en-US" sz="2400" dirty="0" smtClean="0"/>
          </a:p>
          <a:p>
            <a:pPr marL="342900" indent="-342900">
              <a:lnSpc>
                <a:spcPct val="90000"/>
              </a:lnSpc>
              <a:spcBef>
                <a:spcPts val="1176"/>
              </a:spcBef>
              <a:buFont typeface="Arial" pitchFamily="29" charset="0"/>
              <a:buChar char="•"/>
            </a:pPr>
            <a:endParaRPr lang="en-US" sz="2400" dirty="0" smtClean="0"/>
          </a:p>
          <a:p>
            <a:pPr marL="342900" indent="-342900">
              <a:lnSpc>
                <a:spcPct val="90000"/>
              </a:lnSpc>
              <a:spcBef>
                <a:spcPts val="1176"/>
              </a:spcBef>
              <a:buFont typeface="Arial" pitchFamily="29" charset="0"/>
              <a:buChar char="•"/>
            </a:pPr>
            <a:r>
              <a:rPr lang="en-US" sz="2400" dirty="0" smtClean="0"/>
              <a:t>So how do we do good, successful, systematic testing?</a:t>
            </a:r>
          </a:p>
          <a:p>
            <a:pPr marL="800100" lvl="1" indent="-342900">
              <a:lnSpc>
                <a:spcPct val="90000"/>
              </a:lnSpc>
              <a:spcBef>
                <a:spcPct val="20000"/>
              </a:spcBef>
              <a:buFont typeface="Arial" pitchFamily="29" charset="0"/>
              <a:buChar char="•"/>
            </a:pPr>
            <a:r>
              <a:rPr lang="en-US" sz="2400" dirty="0" smtClean="0"/>
              <a:t>Choose the right test method</a:t>
            </a:r>
          </a:p>
          <a:p>
            <a:pPr marL="800100" lvl="1" indent="-342900">
              <a:lnSpc>
                <a:spcPct val="90000"/>
              </a:lnSpc>
              <a:spcBef>
                <a:spcPct val="20000"/>
              </a:spcBef>
              <a:buFont typeface="Arial" pitchFamily="29" charset="0"/>
              <a:buChar char="•"/>
            </a:pPr>
            <a:r>
              <a:rPr lang="en-US" sz="2400" dirty="0" smtClean="0"/>
              <a:t>Make test cases</a:t>
            </a:r>
          </a:p>
          <a:p>
            <a:pPr marL="1257300" lvl="2" indent="-342900">
              <a:lnSpc>
                <a:spcPct val="90000"/>
              </a:lnSpc>
              <a:spcBef>
                <a:spcPct val="20000"/>
              </a:spcBef>
              <a:buFont typeface="Arial" pitchFamily="29" charset="0"/>
              <a:buChar char="•"/>
            </a:pPr>
            <a:r>
              <a:rPr lang="en-US" dirty="0" smtClean="0"/>
              <a:t>A set of input values and expected outcomes for a software feature</a:t>
            </a:r>
          </a:p>
          <a:p>
            <a:pPr marL="800100" lvl="1" indent="-342900">
              <a:lnSpc>
                <a:spcPct val="90000"/>
              </a:lnSpc>
              <a:spcBef>
                <a:spcPct val="20000"/>
              </a:spcBef>
              <a:buFont typeface="Arial" pitchFamily="29" charset="0"/>
              <a:buChar char="•"/>
            </a:pPr>
            <a:r>
              <a:rPr lang="en-US" sz="2400" dirty="0" smtClean="0"/>
              <a:t>Make a test plan</a:t>
            </a:r>
          </a:p>
          <a:p>
            <a:pPr marL="1257300" lvl="2" indent="-342900">
              <a:lnSpc>
                <a:spcPct val="90000"/>
              </a:lnSpc>
              <a:spcBef>
                <a:spcPct val="20000"/>
              </a:spcBef>
              <a:buFont typeface="Arial" pitchFamily="29" charset="0"/>
              <a:buChar char="•"/>
            </a:pPr>
            <a:r>
              <a:rPr lang="en-US" sz="2000" dirty="0" smtClean="0"/>
              <a:t>All the test cases necessary to test the software thoroughly</a:t>
            </a:r>
          </a:p>
          <a:p>
            <a:pPr marL="800100" lvl="1" indent="-342900">
              <a:lnSpc>
                <a:spcPct val="90000"/>
              </a:lnSpc>
              <a:spcBef>
                <a:spcPct val="20000"/>
              </a:spcBef>
              <a:buFont typeface="Arial" pitchFamily="29" charset="0"/>
              <a:buChar char="•"/>
            </a:pPr>
            <a:r>
              <a:rPr lang="en-US" sz="2400" dirty="0" smtClean="0"/>
              <a:t>Follow good testing practice</a:t>
            </a:r>
          </a:p>
          <a:p>
            <a:pPr marL="1257300" lvl="2" indent="-342900">
              <a:lnSpc>
                <a:spcPct val="90000"/>
              </a:lnSpc>
              <a:spcBef>
                <a:spcPct val="20000"/>
              </a:spcBef>
              <a:buFont typeface="Arial" pitchFamily="29" charset="0"/>
              <a:buChar char="•"/>
            </a:pPr>
            <a:r>
              <a:rPr lang="en-US" sz="2000" dirty="0" smtClean="0"/>
              <a:t>Plan testing early (agile testers, write tests before code)</a:t>
            </a:r>
          </a:p>
          <a:p>
            <a:pPr marL="1257300" lvl="2" indent="-342900">
              <a:lnSpc>
                <a:spcPct val="90000"/>
              </a:lnSpc>
              <a:spcBef>
                <a:spcPct val="20000"/>
              </a:spcBef>
              <a:buFont typeface="Arial" pitchFamily="29" charset="0"/>
              <a:buChar char="•"/>
            </a:pPr>
            <a:r>
              <a:rPr lang="en-US" sz="2000" dirty="0" smtClean="0"/>
              <a:t>User focus, not designer or programmer</a:t>
            </a:r>
          </a:p>
          <a:p>
            <a:pPr marL="1257300" lvl="2" indent="-342900">
              <a:lnSpc>
                <a:spcPct val="90000"/>
              </a:lnSpc>
              <a:spcBef>
                <a:spcPct val="20000"/>
              </a:spcBef>
              <a:buFont typeface="Arial" pitchFamily="29" charset="0"/>
              <a:buChar char="•"/>
            </a:pPr>
            <a:r>
              <a:rPr lang="en-US" sz="2000" dirty="0" smtClean="0"/>
              <a:t>Use independent testing staff, not the people who designed or built the software ( except agile teams where testers and developers are </a:t>
            </a:r>
            <a:r>
              <a:rPr lang="en-US" sz="2000" dirty="0" err="1" smtClean="0"/>
              <a:t>interchangable</a:t>
            </a:r>
            <a:r>
              <a:rPr lang="en-US" sz="2000" dirty="0" smtClean="0"/>
              <a:t>) </a:t>
            </a:r>
          </a:p>
          <a:p>
            <a:pPr marL="342900" indent="-342900">
              <a:lnSpc>
                <a:spcPct val="90000"/>
              </a:lnSpc>
              <a:spcBef>
                <a:spcPct val="20000"/>
              </a:spcBef>
              <a:buFont typeface="Arial" pitchFamily="29" charset="0"/>
              <a:buChar char="•"/>
            </a:pPr>
            <a:endParaRPr lang="en-US" sz="2400" dirty="0"/>
          </a:p>
          <a:p>
            <a:pPr marL="342900" indent="-342900">
              <a:lnSpc>
                <a:spcPct val="90000"/>
              </a:lnSpc>
              <a:spcBef>
                <a:spcPct val="20000"/>
              </a:spcBef>
            </a:pPr>
            <a:r>
              <a:rPr lang="en-US" sz="2400" dirty="0"/>
              <a:t> </a:t>
            </a:r>
            <a:endParaRPr lang="en-US" sz="1200"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609600"/>
            <a:ext cx="8229600" cy="1066800"/>
          </a:xfrm>
        </p:spPr>
        <p:txBody>
          <a:bodyPr/>
          <a:lstStyle/>
          <a:p>
            <a:r>
              <a:rPr lang="en-US" dirty="0" smtClean="0"/>
              <a:t>When do we test?</a:t>
            </a:r>
            <a:endParaRPr lang="en-US" dirty="0"/>
          </a:p>
        </p:txBody>
      </p:sp>
      <p:sp>
        <p:nvSpPr>
          <p:cNvPr id="5" name="Content Placeholder 4"/>
          <p:cNvSpPr>
            <a:spLocks noGrp="1"/>
          </p:cNvSpPr>
          <p:nvPr>
            <p:ph idx="1"/>
          </p:nvPr>
        </p:nvSpPr>
        <p:spPr>
          <a:xfrm>
            <a:off x="457200" y="1905000"/>
            <a:ext cx="8229600" cy="4669536"/>
          </a:xfrm>
        </p:spPr>
        <p:txBody>
          <a:bodyPr>
            <a:normAutofit lnSpcReduction="10000"/>
          </a:bodyPr>
          <a:lstStyle/>
          <a:p>
            <a:r>
              <a:rPr lang="en-US" dirty="0" smtClean="0"/>
              <a:t>During implementation</a:t>
            </a:r>
          </a:p>
          <a:p>
            <a:pPr lvl="1"/>
            <a:r>
              <a:rPr lang="en-US" dirty="0" smtClean="0"/>
              <a:t>Unit tests - For each module or </a:t>
            </a:r>
            <a:r>
              <a:rPr lang="en-US" dirty="0" err="1" smtClean="0"/>
              <a:t>submodule</a:t>
            </a:r>
            <a:endParaRPr lang="en-US" dirty="0" smtClean="0"/>
          </a:p>
          <a:p>
            <a:pPr lvl="1"/>
            <a:r>
              <a:rPr lang="en-US" dirty="0" smtClean="0"/>
              <a:t>Integration tests  - When you put modules together – </a:t>
            </a:r>
          </a:p>
          <a:p>
            <a:pPr lvl="1"/>
            <a:r>
              <a:rPr lang="en-US" dirty="0" smtClean="0"/>
              <a:t> Regression tests - When you change or add a component, to make sure that everything still works together </a:t>
            </a:r>
          </a:p>
          <a:p>
            <a:r>
              <a:rPr lang="en-US" dirty="0" smtClean="0"/>
              <a:t> when you think you are ready to deliver</a:t>
            </a:r>
          </a:p>
          <a:p>
            <a:pPr lvl="1"/>
            <a:r>
              <a:rPr lang="en-US" dirty="0" smtClean="0"/>
              <a:t>Alpha – in house</a:t>
            </a:r>
          </a:p>
          <a:p>
            <a:pPr lvl="1"/>
            <a:r>
              <a:rPr lang="en-US" dirty="0" smtClean="0"/>
              <a:t>Beta - with your pals</a:t>
            </a:r>
          </a:p>
          <a:p>
            <a:pPr lvl="1"/>
            <a:r>
              <a:rPr lang="en-US" dirty="0" smtClean="0"/>
              <a:t>Acceptance – on official delivery</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Two main types of testing</a:t>
            </a:r>
            <a:endParaRPr lang="en-US" dirty="0"/>
          </a:p>
        </p:txBody>
      </p:sp>
      <p:sp>
        <p:nvSpPr>
          <p:cNvPr id="5" name="Content Placeholder 4"/>
          <p:cNvSpPr>
            <a:spLocks noGrp="1"/>
          </p:cNvSpPr>
          <p:nvPr>
            <p:ph idx="1"/>
          </p:nvPr>
        </p:nvSpPr>
        <p:spPr/>
        <p:txBody>
          <a:bodyPr/>
          <a:lstStyle/>
          <a:p>
            <a:r>
              <a:rPr lang="en-US" dirty="0"/>
              <a:t>White </a:t>
            </a:r>
            <a:r>
              <a:rPr lang="en-US" dirty="0" smtClean="0"/>
              <a:t>box</a:t>
            </a:r>
          </a:p>
          <a:p>
            <a:endParaRPr lang="en-US" dirty="0"/>
          </a:p>
          <a:p>
            <a:endParaRPr lang="en-US" dirty="0"/>
          </a:p>
          <a:p>
            <a:r>
              <a:rPr lang="en-US" dirty="0" smtClean="0"/>
              <a:t>Black Box </a:t>
            </a:r>
          </a:p>
          <a:p>
            <a:endParaRPr lang="en-US" dirty="0" smtClean="0"/>
          </a:p>
          <a:p>
            <a:pPr marL="109728" indent="0">
              <a:buNone/>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lstStyle/>
          <a:p>
            <a:r>
              <a:rPr lang="en-US" dirty="0" smtClean="0"/>
              <a:t>Structural (White Box) Testing</a:t>
            </a:r>
            <a:endParaRPr lang="en-US" dirty="0"/>
          </a:p>
        </p:txBody>
      </p:sp>
      <p:sp>
        <p:nvSpPr>
          <p:cNvPr id="3" name="Content Placeholder 2"/>
          <p:cNvSpPr>
            <a:spLocks noGrp="1"/>
          </p:cNvSpPr>
          <p:nvPr>
            <p:ph idx="1"/>
          </p:nvPr>
        </p:nvSpPr>
        <p:spPr>
          <a:xfrm>
            <a:off x="457200" y="1905000"/>
            <a:ext cx="8229600" cy="4669536"/>
          </a:xfrm>
        </p:spPr>
        <p:txBody>
          <a:bodyPr>
            <a:normAutofit/>
          </a:bodyPr>
          <a:lstStyle/>
          <a:p>
            <a:r>
              <a:rPr lang="en-US" dirty="0" smtClean="0"/>
              <a:t>Uses knowledge of the program structure and algorithms</a:t>
            </a:r>
          </a:p>
          <a:p>
            <a:r>
              <a:rPr lang="en-US" dirty="0" smtClean="0"/>
              <a:t>Construct test cases that will follow every path through the system</a:t>
            </a:r>
          </a:p>
          <a:p>
            <a:pPr lvl="1"/>
            <a:r>
              <a:rPr lang="en-US" dirty="0" smtClean="0"/>
              <a:t>Every statement in a method is executed at least once</a:t>
            </a:r>
          </a:p>
          <a:p>
            <a:pPr lvl="1"/>
            <a:r>
              <a:rPr lang="en-US" dirty="0" smtClean="0"/>
              <a:t>Every branch has been exercised for true/false conditions</a:t>
            </a:r>
          </a:p>
          <a:p>
            <a:r>
              <a:rPr lang="en-US" dirty="0" smtClean="0"/>
              <a:t>This is very expensive and is usually done only for a small, critical part of the system</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381000" y="609600"/>
            <a:ext cx="8229600" cy="1066800"/>
          </a:xfrm>
        </p:spPr>
        <p:txBody>
          <a:bodyPr/>
          <a:lstStyle/>
          <a:p>
            <a:pPr eaLnBrk="1" hangingPunct="1"/>
            <a:r>
              <a:rPr lang="en-US" dirty="0" smtClean="0"/>
              <a:t>Black box testing</a:t>
            </a:r>
          </a:p>
        </p:txBody>
      </p:sp>
      <p:sp>
        <p:nvSpPr>
          <p:cNvPr id="36867" name="TextBox 10"/>
          <p:cNvSpPr txBox="1">
            <a:spLocks noChangeArrowheads="1"/>
          </p:cNvSpPr>
          <p:nvPr/>
        </p:nvSpPr>
        <p:spPr bwMode="auto">
          <a:xfrm>
            <a:off x="7239000" y="2667000"/>
            <a:ext cx="1371600" cy="369888"/>
          </a:xfrm>
          <a:prstGeom prst="rect">
            <a:avLst/>
          </a:prstGeom>
          <a:noFill/>
          <a:ln w="9525">
            <a:noFill/>
            <a:miter lim="800000"/>
            <a:headEnd/>
            <a:tailEnd/>
          </a:ln>
        </p:spPr>
        <p:txBody>
          <a:bodyPr>
            <a:prstTxWarp prst="textNoShape">
              <a:avLst/>
            </a:prstTxWarp>
            <a:spAutoFit/>
          </a:bodyPr>
          <a:lstStyle/>
          <a:p>
            <a:r>
              <a:rPr lang="en-US" dirty="0"/>
              <a:t>outputs</a:t>
            </a:r>
          </a:p>
        </p:txBody>
      </p:sp>
      <p:grpSp>
        <p:nvGrpSpPr>
          <p:cNvPr id="36868" name="Group 14"/>
          <p:cNvGrpSpPr>
            <a:grpSpLocks/>
          </p:cNvGrpSpPr>
          <p:nvPr/>
        </p:nvGrpSpPr>
        <p:grpSpPr bwMode="auto">
          <a:xfrm>
            <a:off x="1143000" y="1828800"/>
            <a:ext cx="6162675" cy="1706562"/>
            <a:chOff x="1216429" y="2841083"/>
            <a:chExt cx="6050626" cy="1600200"/>
          </a:xfrm>
        </p:grpSpPr>
        <p:sp>
          <p:nvSpPr>
            <p:cNvPr id="4" name="Rectangle 3"/>
            <p:cNvSpPr/>
            <p:nvPr/>
          </p:nvSpPr>
          <p:spPr>
            <a:xfrm>
              <a:off x="3685309" y="2841083"/>
              <a:ext cx="1981027" cy="16002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a:endParaRPr lang="en-US">
                <a:solidFill>
                  <a:srgbClr val="FFFFFF"/>
                </a:solidFill>
              </a:endParaRPr>
            </a:p>
          </p:txBody>
        </p:sp>
        <p:sp>
          <p:nvSpPr>
            <p:cNvPr id="36871" name="TextBox 4"/>
            <p:cNvSpPr txBox="1">
              <a:spLocks noChangeArrowheads="1"/>
            </p:cNvSpPr>
            <p:nvPr/>
          </p:nvSpPr>
          <p:spPr bwMode="auto">
            <a:xfrm>
              <a:off x="4038600" y="3200400"/>
              <a:ext cx="990600" cy="830997"/>
            </a:xfrm>
            <a:prstGeom prst="rect">
              <a:avLst/>
            </a:prstGeom>
            <a:noFill/>
            <a:ln w="9525">
              <a:noFill/>
              <a:miter lim="800000"/>
              <a:headEnd/>
              <a:tailEnd/>
            </a:ln>
          </p:spPr>
          <p:txBody>
            <a:bodyPr>
              <a:prstTxWarp prst="textNoShape">
                <a:avLst/>
              </a:prstTxWarp>
              <a:spAutoFit/>
            </a:bodyPr>
            <a:lstStyle/>
            <a:p>
              <a:pPr algn="ctr"/>
              <a:r>
                <a:rPr lang="en-US" sz="4800">
                  <a:solidFill>
                    <a:schemeClr val="bg1"/>
                  </a:solidFill>
                </a:rPr>
                <a:t>?</a:t>
              </a:r>
            </a:p>
          </p:txBody>
        </p:sp>
        <p:cxnSp>
          <p:nvCxnSpPr>
            <p:cNvPr id="7" name="Straight Arrow Connector 6"/>
            <p:cNvCxnSpPr/>
            <p:nvPr/>
          </p:nvCxnSpPr>
          <p:spPr>
            <a:xfrm>
              <a:off x="2132907" y="3580896"/>
              <a:ext cx="1524346" cy="148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4" idx="3"/>
            </p:cNvCxnSpPr>
            <p:nvPr/>
          </p:nvCxnSpPr>
          <p:spPr>
            <a:xfrm>
              <a:off x="5666336" y="3641928"/>
              <a:ext cx="1600719" cy="1041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6874" name="TextBox 9"/>
            <p:cNvSpPr txBox="1">
              <a:spLocks noChangeArrowheads="1"/>
            </p:cNvSpPr>
            <p:nvPr/>
          </p:nvSpPr>
          <p:spPr bwMode="auto">
            <a:xfrm>
              <a:off x="1216429" y="3627042"/>
              <a:ext cx="1066800" cy="346313"/>
            </a:xfrm>
            <a:prstGeom prst="rect">
              <a:avLst/>
            </a:prstGeom>
            <a:noFill/>
            <a:ln w="9525">
              <a:noFill/>
              <a:miter lim="800000"/>
              <a:headEnd/>
              <a:tailEnd/>
            </a:ln>
          </p:spPr>
          <p:txBody>
            <a:bodyPr>
              <a:prstTxWarp prst="textNoShape">
                <a:avLst/>
              </a:prstTxWarp>
              <a:spAutoFit/>
            </a:bodyPr>
            <a:lstStyle/>
            <a:p>
              <a:pPr algn="ctr"/>
              <a:r>
                <a:rPr lang="en-US" dirty="0"/>
                <a:t>inputs</a:t>
              </a:r>
            </a:p>
          </p:txBody>
        </p:sp>
        <p:cxnSp>
          <p:nvCxnSpPr>
            <p:cNvPr id="12" name="Straight Arrow Connector 11"/>
            <p:cNvCxnSpPr/>
            <p:nvPr/>
          </p:nvCxnSpPr>
          <p:spPr>
            <a:xfrm>
              <a:off x="2132907" y="4030441"/>
              <a:ext cx="1524346" cy="148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a:off x="5638281" y="4031930"/>
              <a:ext cx="1600719" cy="1041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36869" name="TextBox 15"/>
          <p:cNvSpPr txBox="1">
            <a:spLocks noChangeArrowheads="1"/>
          </p:cNvSpPr>
          <p:nvPr/>
        </p:nvSpPr>
        <p:spPr bwMode="auto">
          <a:xfrm>
            <a:off x="990600" y="3581401"/>
            <a:ext cx="7391400" cy="2800767"/>
          </a:xfrm>
          <a:prstGeom prst="rect">
            <a:avLst/>
          </a:prstGeom>
          <a:noFill/>
          <a:ln w="9525">
            <a:noFill/>
            <a:miter lim="800000"/>
            <a:headEnd/>
            <a:tailEnd/>
          </a:ln>
        </p:spPr>
        <p:txBody>
          <a:bodyPr wrap="square">
            <a:prstTxWarp prst="textNoShape">
              <a:avLst/>
            </a:prstTxWarp>
            <a:spAutoFit/>
          </a:bodyPr>
          <a:lstStyle/>
          <a:p>
            <a:r>
              <a:rPr lang="en-US" sz="2000" dirty="0" smtClean="0"/>
              <a:t>Tests </a:t>
            </a:r>
            <a:r>
              <a:rPr lang="en-US" sz="2000" dirty="0"/>
              <a:t>without reference to internal </a:t>
            </a:r>
            <a:r>
              <a:rPr lang="en-US" sz="2000" dirty="0" smtClean="0"/>
              <a:t>processing</a:t>
            </a:r>
          </a:p>
          <a:p>
            <a:pPr>
              <a:buFont typeface="Arial" pitchFamily="29" charset="0"/>
              <a:buChar char="•"/>
            </a:pPr>
            <a:r>
              <a:rPr lang="en-US" sz="2000" dirty="0"/>
              <a:t>   Considers the correct </a:t>
            </a:r>
            <a:r>
              <a:rPr lang="en-US" sz="2000" dirty="0" err="1"/>
              <a:t>behaviour</a:t>
            </a:r>
            <a:r>
              <a:rPr lang="en-US" sz="2000" dirty="0"/>
              <a:t> of inputs and expected 	</a:t>
            </a:r>
            <a:r>
              <a:rPr lang="en-US" sz="2000" dirty="0" smtClean="0"/>
              <a:t>outputs</a:t>
            </a:r>
          </a:p>
          <a:p>
            <a:pPr>
              <a:buFont typeface="Arial" pitchFamily="29" charset="0"/>
              <a:buChar char="•"/>
            </a:pPr>
            <a:r>
              <a:rPr lang="en-US" sz="2000" dirty="0"/>
              <a:t>   Uses techniques to reduce the amount of testing needed to 	satisfy correctness </a:t>
            </a:r>
          </a:p>
          <a:p>
            <a:pPr lvl="1">
              <a:buFont typeface="Arial" pitchFamily="29" charset="0"/>
              <a:buChar char="•"/>
            </a:pPr>
            <a:r>
              <a:rPr lang="en-US" sz="2000" dirty="0"/>
              <a:t>   Equivalence partitioning</a:t>
            </a:r>
          </a:p>
          <a:p>
            <a:pPr lvl="1">
              <a:buFont typeface="Arial" pitchFamily="29" charset="0"/>
              <a:buChar char="•"/>
            </a:pPr>
            <a:r>
              <a:rPr lang="en-US" sz="2000" dirty="0"/>
              <a:t>   Boundary value </a:t>
            </a:r>
            <a:r>
              <a:rPr lang="en-US" sz="2000" dirty="0" smtClean="0"/>
              <a:t>analysis</a:t>
            </a:r>
            <a:endParaRPr lang="en-US" dirty="0" smtClean="0"/>
          </a:p>
          <a:p>
            <a:endParaRPr lang="en-US" dirty="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Content Placeholder 2"/>
          <p:cNvSpPr>
            <a:spLocks noGrp="1"/>
          </p:cNvSpPr>
          <p:nvPr>
            <p:ph idx="1"/>
          </p:nvPr>
        </p:nvSpPr>
        <p:spPr>
          <a:xfrm>
            <a:off x="457200" y="1752600"/>
            <a:ext cx="8229600" cy="4325112"/>
          </a:xfrm>
        </p:spPr>
        <p:txBody>
          <a:bodyPr/>
          <a:lstStyle/>
          <a:p>
            <a:pPr algn="ctr" eaLnBrk="1" hangingPunct="1">
              <a:buFontTx/>
              <a:buNone/>
            </a:pPr>
            <a:endParaRPr lang="en-US" dirty="0" smtClean="0"/>
          </a:p>
          <a:p>
            <a:pPr algn="ctr" eaLnBrk="1" hangingPunct="1">
              <a:buFontTx/>
              <a:buNone/>
            </a:pPr>
            <a:endParaRPr lang="en-US" dirty="0" smtClean="0"/>
          </a:p>
          <a:p>
            <a:pPr algn="ctr" eaLnBrk="1" hangingPunct="1">
              <a:buFontTx/>
              <a:buNone/>
            </a:pPr>
            <a:endParaRPr lang="en-US" dirty="0" smtClean="0"/>
          </a:p>
          <a:p>
            <a:pPr algn="ctr" eaLnBrk="1" hangingPunct="1">
              <a:buFontTx/>
              <a:buNone/>
            </a:pPr>
            <a:endParaRPr lang="en-US" dirty="0" smtClean="0"/>
          </a:p>
          <a:p>
            <a:pPr algn="ctr" eaLnBrk="1" hangingPunct="1">
              <a:buFontTx/>
              <a:buNone/>
            </a:pPr>
            <a:endParaRPr lang="en-US" dirty="0" smtClean="0"/>
          </a:p>
          <a:p>
            <a:pPr algn="ctr" eaLnBrk="1" hangingPunct="1">
              <a:buFontTx/>
              <a:buNone/>
            </a:pPr>
            <a:r>
              <a:rPr lang="en-US" dirty="0" smtClean="0"/>
              <a:t>We are going to concentrate on black box testing</a:t>
            </a:r>
          </a:p>
        </p:txBody>
      </p:sp>
      <p:sp>
        <p:nvSpPr>
          <p:cNvPr id="37892" name="TextBox 3"/>
          <p:cNvSpPr txBox="1">
            <a:spLocks noChangeArrowheads="1"/>
          </p:cNvSpPr>
          <p:nvPr/>
        </p:nvSpPr>
        <p:spPr bwMode="auto">
          <a:xfrm>
            <a:off x="7315200" y="2994025"/>
            <a:ext cx="1371600" cy="369888"/>
          </a:xfrm>
          <a:prstGeom prst="rect">
            <a:avLst/>
          </a:prstGeom>
          <a:noFill/>
          <a:ln w="9525">
            <a:noFill/>
            <a:miter lim="800000"/>
            <a:headEnd/>
            <a:tailEnd/>
          </a:ln>
        </p:spPr>
        <p:txBody>
          <a:bodyPr>
            <a:prstTxWarp prst="textNoShape">
              <a:avLst/>
            </a:prstTxWarp>
            <a:spAutoFit/>
          </a:bodyPr>
          <a:lstStyle/>
          <a:p>
            <a:r>
              <a:rPr lang="en-US" dirty="0"/>
              <a:t>outputs</a:t>
            </a:r>
          </a:p>
        </p:txBody>
      </p:sp>
      <p:grpSp>
        <p:nvGrpSpPr>
          <p:cNvPr id="37893" name="Group 14"/>
          <p:cNvGrpSpPr>
            <a:grpSpLocks/>
          </p:cNvGrpSpPr>
          <p:nvPr/>
        </p:nvGrpSpPr>
        <p:grpSpPr bwMode="auto">
          <a:xfrm>
            <a:off x="1219200" y="2103438"/>
            <a:ext cx="6019800" cy="1706562"/>
            <a:chOff x="1328651" y="2769632"/>
            <a:chExt cx="5910349" cy="1600200"/>
          </a:xfrm>
        </p:grpSpPr>
        <p:sp>
          <p:nvSpPr>
            <p:cNvPr id="6" name="Rectangle 5"/>
            <p:cNvSpPr/>
            <p:nvPr/>
          </p:nvSpPr>
          <p:spPr>
            <a:xfrm>
              <a:off x="3657254" y="2769632"/>
              <a:ext cx="1981027" cy="1600200"/>
            </a:xfrm>
            <a:prstGeom prst="rect">
              <a:avLst/>
            </a:prstGeom>
            <a:solidFill>
              <a:schemeClr val="tx1"/>
            </a:solidFill>
          </p:spPr>
          <p:style>
            <a:lnRef idx="1">
              <a:schemeClr val="accent1"/>
            </a:lnRef>
            <a:fillRef idx="3">
              <a:schemeClr val="accent1"/>
            </a:fillRef>
            <a:effectRef idx="2">
              <a:schemeClr val="accent1"/>
            </a:effectRef>
            <a:fontRef idx="minor">
              <a:schemeClr val="lt1"/>
            </a:fontRef>
          </p:style>
          <p:txBody>
            <a:bodyPr anchor="ctr">
              <a:prstTxWarp prst="textNoShape">
                <a:avLst/>
              </a:prstTxWarp>
            </a:bodyPr>
            <a:lstStyle/>
            <a:p>
              <a:pPr algn="ctr"/>
              <a:endParaRPr lang="en-US">
                <a:solidFill>
                  <a:srgbClr val="FFFFFF"/>
                </a:solidFill>
              </a:endParaRPr>
            </a:p>
          </p:txBody>
        </p:sp>
        <p:sp>
          <p:nvSpPr>
            <p:cNvPr id="37895" name="TextBox 6"/>
            <p:cNvSpPr txBox="1">
              <a:spLocks noChangeArrowheads="1"/>
            </p:cNvSpPr>
            <p:nvPr/>
          </p:nvSpPr>
          <p:spPr bwMode="auto">
            <a:xfrm>
              <a:off x="4038600" y="3200400"/>
              <a:ext cx="990600" cy="830997"/>
            </a:xfrm>
            <a:prstGeom prst="rect">
              <a:avLst/>
            </a:prstGeom>
            <a:noFill/>
            <a:ln w="9525">
              <a:noFill/>
              <a:miter lim="800000"/>
              <a:headEnd/>
              <a:tailEnd/>
            </a:ln>
          </p:spPr>
          <p:txBody>
            <a:bodyPr>
              <a:prstTxWarp prst="textNoShape">
                <a:avLst/>
              </a:prstTxWarp>
              <a:spAutoFit/>
            </a:bodyPr>
            <a:lstStyle/>
            <a:p>
              <a:pPr algn="ctr"/>
              <a:r>
                <a:rPr lang="en-US" sz="4800">
                  <a:solidFill>
                    <a:schemeClr val="bg1"/>
                  </a:solidFill>
                </a:rPr>
                <a:t>?</a:t>
              </a:r>
            </a:p>
          </p:txBody>
        </p:sp>
        <p:cxnSp>
          <p:nvCxnSpPr>
            <p:cNvPr id="8" name="Straight Arrow Connector 7"/>
            <p:cNvCxnSpPr/>
            <p:nvPr/>
          </p:nvCxnSpPr>
          <p:spPr>
            <a:xfrm>
              <a:off x="2132907" y="3580896"/>
              <a:ext cx="1524346" cy="148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stCxn id="6" idx="3"/>
            </p:cNvCxnSpPr>
            <p:nvPr/>
          </p:nvCxnSpPr>
          <p:spPr>
            <a:xfrm>
              <a:off x="5638281" y="3570477"/>
              <a:ext cx="1600719" cy="1041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7898" name="TextBox 9"/>
            <p:cNvSpPr txBox="1">
              <a:spLocks noChangeArrowheads="1"/>
            </p:cNvSpPr>
            <p:nvPr/>
          </p:nvSpPr>
          <p:spPr bwMode="auto">
            <a:xfrm>
              <a:off x="1328651" y="3583873"/>
              <a:ext cx="1066800" cy="369332"/>
            </a:xfrm>
            <a:prstGeom prst="rect">
              <a:avLst/>
            </a:prstGeom>
            <a:noFill/>
            <a:ln w="9525">
              <a:noFill/>
              <a:miter lim="800000"/>
              <a:headEnd/>
              <a:tailEnd/>
            </a:ln>
          </p:spPr>
          <p:txBody>
            <a:bodyPr>
              <a:prstTxWarp prst="textNoShape">
                <a:avLst/>
              </a:prstTxWarp>
              <a:spAutoFit/>
            </a:bodyPr>
            <a:lstStyle/>
            <a:p>
              <a:r>
                <a:rPr lang="en-US" dirty="0"/>
                <a:t>inputs</a:t>
              </a:r>
            </a:p>
          </p:txBody>
        </p:sp>
        <p:cxnSp>
          <p:nvCxnSpPr>
            <p:cNvPr id="11" name="Straight Arrow Connector 10"/>
            <p:cNvCxnSpPr/>
            <p:nvPr/>
          </p:nvCxnSpPr>
          <p:spPr>
            <a:xfrm>
              <a:off x="2132907" y="4030441"/>
              <a:ext cx="1524346" cy="148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5638281" y="4031930"/>
              <a:ext cx="1600719" cy="1041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Bender-waiter"/>
          <p:cNvPicPr>
            <a:picLocks noChangeAspect="1" noChangeArrowheads="1"/>
          </p:cNvPicPr>
          <p:nvPr/>
        </p:nvPicPr>
        <p:blipFill>
          <a:blip r:embed="rId2"/>
          <a:srcRect/>
          <a:stretch>
            <a:fillRect/>
          </a:stretch>
        </p:blipFill>
        <p:spPr bwMode="auto">
          <a:xfrm>
            <a:off x="107950" y="2638425"/>
            <a:ext cx="2152650" cy="3600450"/>
          </a:xfrm>
          <a:prstGeom prst="rect">
            <a:avLst/>
          </a:prstGeom>
          <a:noFill/>
          <a:ln w="9525">
            <a:noFill/>
            <a:miter lim="800000"/>
            <a:headEnd/>
            <a:tailEnd/>
          </a:ln>
        </p:spPr>
      </p:pic>
      <p:sp>
        <p:nvSpPr>
          <p:cNvPr id="16387" name="Rectangle 3"/>
          <p:cNvSpPr>
            <a:spLocks noGrp="1" noChangeArrowheads="1"/>
          </p:cNvSpPr>
          <p:nvPr>
            <p:ph type="title"/>
          </p:nvPr>
        </p:nvSpPr>
        <p:spPr>
          <a:xfrm>
            <a:off x="2339975" y="260350"/>
            <a:ext cx="6357938" cy="1143000"/>
          </a:xfrm>
        </p:spPr>
        <p:txBody>
          <a:bodyPr/>
          <a:lstStyle/>
          <a:p>
            <a:pPr eaLnBrk="1" hangingPunct="1"/>
            <a:r>
              <a:rPr lang="en-GB"/>
              <a:t>A Problem</a:t>
            </a:r>
            <a:endParaRPr lang="en-US"/>
          </a:p>
        </p:txBody>
      </p:sp>
      <p:sp>
        <p:nvSpPr>
          <p:cNvPr id="16388" name="Rectangle 4"/>
          <p:cNvSpPr>
            <a:spLocks noGrp="1" noChangeArrowheads="1"/>
          </p:cNvSpPr>
          <p:nvPr>
            <p:ph idx="1"/>
          </p:nvPr>
        </p:nvSpPr>
        <p:spPr>
          <a:xfrm>
            <a:off x="2484438" y="1412776"/>
            <a:ext cx="6265862" cy="4824512"/>
          </a:xfrm>
        </p:spPr>
        <p:txBody>
          <a:bodyPr>
            <a:normAutofit/>
          </a:bodyPr>
          <a:lstStyle/>
          <a:p>
            <a:pPr eaLnBrk="1" hangingPunct="1">
              <a:buFontTx/>
              <a:buNone/>
            </a:pPr>
            <a:r>
              <a:rPr lang="en-GB" sz="2200" dirty="0"/>
              <a:t>A café wants to build an automated system to provide breakfasts. The robot waiter greets people before taking their order by name. </a:t>
            </a:r>
          </a:p>
          <a:p>
            <a:pPr eaLnBrk="1" hangingPunct="1">
              <a:buFontTx/>
              <a:buNone/>
            </a:pPr>
            <a:endParaRPr lang="en-GB" sz="2200" dirty="0"/>
          </a:p>
          <a:p>
            <a:pPr eaLnBrk="1" hangingPunct="1">
              <a:buFontTx/>
              <a:buNone/>
            </a:pPr>
            <a:r>
              <a:rPr lang="en-GB" sz="2200" dirty="0"/>
              <a:t>Customers can order different combinations of ingredients for their meal, and also ask for one drink. The system then cooks the breakfast. It must be able to fry sausages, bacon, eggs and mushrooms; toast bread, waffles and muffins; and pour their orange juice or coffee. </a:t>
            </a:r>
          </a:p>
          <a:p>
            <a:pPr eaLnBrk="1" hangingPunct="1">
              <a:buFontTx/>
              <a:buNone/>
            </a:pPr>
            <a:endParaRPr lang="en-GB" sz="2200" dirty="0"/>
          </a:p>
          <a:p>
            <a:pPr eaLnBrk="1" hangingPunct="1">
              <a:buFontTx/>
              <a:buNone/>
            </a:pPr>
            <a:r>
              <a:rPr lang="en-GB" sz="2200" dirty="0"/>
              <a:t>    The waiter then serves the breakfast.</a:t>
            </a:r>
            <a:endParaRPr lang="en-US" sz="2200"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81000" y="685800"/>
            <a:ext cx="8229600" cy="1066800"/>
          </a:xfrm>
        </p:spPr>
        <p:txBody>
          <a:bodyPr/>
          <a:lstStyle/>
          <a:p>
            <a:pPr eaLnBrk="1" hangingPunct="1"/>
            <a:r>
              <a:rPr lang="en-GB" sz="2400" dirty="0"/>
              <a:t>Strengths and weaknesses of Black Box Testing</a:t>
            </a:r>
            <a:endParaRPr lang="en-US" sz="2400" dirty="0"/>
          </a:p>
        </p:txBody>
      </p:sp>
      <p:sp>
        <p:nvSpPr>
          <p:cNvPr id="44035" name="Rectangle 6"/>
          <p:cNvSpPr>
            <a:spLocks noGrp="1" noChangeArrowheads="1"/>
          </p:cNvSpPr>
          <p:nvPr>
            <p:ph sz="half" idx="1"/>
          </p:nvPr>
        </p:nvSpPr>
        <p:spPr>
          <a:xfrm>
            <a:off x="457200" y="1828800"/>
            <a:ext cx="4038600" cy="4525963"/>
          </a:xfrm>
        </p:spPr>
        <p:txBody>
          <a:bodyPr>
            <a:normAutofit/>
          </a:bodyPr>
          <a:lstStyle/>
          <a:p>
            <a:pPr eaLnBrk="1" hangingPunct="1">
              <a:lnSpc>
                <a:spcPct val="90000"/>
              </a:lnSpc>
            </a:pPr>
            <a:r>
              <a:rPr lang="en-GB" sz="2000" b="1" dirty="0"/>
              <a:t>Strengths</a:t>
            </a:r>
          </a:p>
          <a:p>
            <a:pPr lvl="1" eaLnBrk="1" hangingPunct="1">
              <a:lnSpc>
                <a:spcPct val="90000"/>
              </a:lnSpc>
              <a:spcAft>
                <a:spcPts val="600"/>
              </a:spcAft>
            </a:pPr>
            <a:r>
              <a:rPr lang="en-GB" sz="1800" dirty="0"/>
              <a:t>More effective for larger units of code than glass box testing</a:t>
            </a:r>
          </a:p>
          <a:p>
            <a:pPr lvl="1" eaLnBrk="1" hangingPunct="1">
              <a:lnSpc>
                <a:spcPct val="90000"/>
              </a:lnSpc>
              <a:spcAft>
                <a:spcPts val="600"/>
              </a:spcAft>
            </a:pPr>
            <a:r>
              <a:rPr lang="en-GB" sz="1800" dirty="0"/>
              <a:t>Tester needs no knowledge of implementation</a:t>
            </a:r>
          </a:p>
          <a:p>
            <a:pPr lvl="1" eaLnBrk="1" hangingPunct="1">
              <a:lnSpc>
                <a:spcPct val="90000"/>
              </a:lnSpc>
              <a:spcAft>
                <a:spcPts val="600"/>
              </a:spcAft>
            </a:pPr>
            <a:r>
              <a:rPr lang="en-GB" sz="1800" dirty="0"/>
              <a:t>Tester and developer can be independent</a:t>
            </a:r>
          </a:p>
          <a:p>
            <a:pPr lvl="1" eaLnBrk="1" hangingPunct="1">
              <a:lnSpc>
                <a:spcPct val="90000"/>
              </a:lnSpc>
              <a:spcAft>
                <a:spcPts val="600"/>
              </a:spcAft>
            </a:pPr>
            <a:r>
              <a:rPr lang="en-GB" sz="1800" dirty="0"/>
              <a:t>Test’s are from the user’s point of view</a:t>
            </a:r>
          </a:p>
          <a:p>
            <a:pPr lvl="1" eaLnBrk="1" hangingPunct="1">
              <a:lnSpc>
                <a:spcPct val="90000"/>
              </a:lnSpc>
              <a:spcAft>
                <a:spcPts val="600"/>
              </a:spcAft>
            </a:pPr>
            <a:r>
              <a:rPr lang="en-GB" sz="1800" dirty="0"/>
              <a:t>Exposes ambiguities in the spec (but it’s a bit late in the game for that</a:t>
            </a:r>
            <a:r>
              <a:rPr lang="en-GB" sz="1800" dirty="0" smtClean="0"/>
              <a:t>)</a:t>
            </a:r>
            <a:endParaRPr lang="en-GB" sz="1800" dirty="0"/>
          </a:p>
          <a:p>
            <a:pPr lvl="1" eaLnBrk="1" hangingPunct="1">
              <a:lnSpc>
                <a:spcPct val="90000"/>
              </a:lnSpc>
              <a:spcAft>
                <a:spcPts val="600"/>
              </a:spcAft>
            </a:pPr>
            <a:r>
              <a:rPr lang="en-GB" sz="1800" dirty="0"/>
              <a:t>Test cases can be designed early, from the specification</a:t>
            </a:r>
            <a:endParaRPr lang="en-US" sz="1800" dirty="0"/>
          </a:p>
        </p:txBody>
      </p:sp>
      <p:sp>
        <p:nvSpPr>
          <p:cNvPr id="44036" name="Rectangle 7"/>
          <p:cNvSpPr>
            <a:spLocks noGrp="1" noChangeArrowheads="1"/>
          </p:cNvSpPr>
          <p:nvPr>
            <p:ph sz="half" idx="2"/>
          </p:nvPr>
        </p:nvSpPr>
        <p:spPr>
          <a:xfrm>
            <a:off x="4648200" y="1905000"/>
            <a:ext cx="4038600" cy="3124200"/>
          </a:xfrm>
        </p:spPr>
        <p:txBody>
          <a:bodyPr>
            <a:normAutofit/>
          </a:bodyPr>
          <a:lstStyle/>
          <a:p>
            <a:pPr eaLnBrk="1" hangingPunct="1">
              <a:lnSpc>
                <a:spcPct val="90000"/>
              </a:lnSpc>
            </a:pPr>
            <a:r>
              <a:rPr lang="en-GB" sz="2000" b="1" dirty="0"/>
              <a:t>Weaknesses</a:t>
            </a:r>
          </a:p>
          <a:p>
            <a:pPr lvl="1" eaLnBrk="1" hangingPunct="1">
              <a:lnSpc>
                <a:spcPct val="90000"/>
              </a:lnSpc>
              <a:spcAft>
                <a:spcPts val="1200"/>
              </a:spcAft>
            </a:pPr>
            <a:r>
              <a:rPr lang="en-GB" sz="1800" dirty="0"/>
              <a:t>Only a small number of possible inputs can reasonably be </a:t>
            </a:r>
            <a:r>
              <a:rPr lang="en-GB" sz="1800" dirty="0" smtClean="0"/>
              <a:t>tested</a:t>
            </a:r>
          </a:p>
          <a:p>
            <a:pPr lvl="1" eaLnBrk="1" hangingPunct="1">
              <a:lnSpc>
                <a:spcPct val="90000"/>
              </a:lnSpc>
              <a:spcAft>
                <a:spcPts val="1200"/>
              </a:spcAft>
            </a:pPr>
            <a:r>
              <a:rPr lang="en-GB" sz="1800" dirty="0"/>
              <a:t>Good test cases need clear </a:t>
            </a:r>
            <a:r>
              <a:rPr lang="en-GB" sz="1800" dirty="0" smtClean="0"/>
              <a:t>specifications</a:t>
            </a:r>
          </a:p>
          <a:p>
            <a:pPr lvl="1" eaLnBrk="1" hangingPunct="1">
              <a:lnSpc>
                <a:spcPct val="90000"/>
              </a:lnSpc>
              <a:spcAft>
                <a:spcPts val="1200"/>
              </a:spcAft>
            </a:pPr>
            <a:r>
              <a:rPr lang="en-GB" sz="1800" dirty="0"/>
              <a:t>Some program paths will be </a:t>
            </a:r>
            <a:r>
              <a:rPr lang="en-GB" sz="1800" dirty="0" smtClean="0"/>
              <a:t>untested</a:t>
            </a:r>
          </a:p>
          <a:p>
            <a:pPr lvl="1" eaLnBrk="1" hangingPunct="1">
              <a:lnSpc>
                <a:spcPct val="90000"/>
              </a:lnSpc>
              <a:spcAft>
                <a:spcPts val="1200"/>
              </a:spcAft>
            </a:pPr>
            <a:r>
              <a:rPr lang="en-GB" sz="1800" dirty="0"/>
              <a:t>Cannot target code directly</a:t>
            </a:r>
            <a:endParaRPr lang="en-US" sz="1800" dirty="0"/>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685800"/>
            <a:ext cx="8229600" cy="661987"/>
          </a:xfrm>
        </p:spPr>
        <p:txBody>
          <a:bodyPr>
            <a:normAutofit fontScale="90000"/>
          </a:bodyPr>
          <a:lstStyle/>
          <a:p>
            <a:pPr eaLnBrk="1" hangingPunct="1"/>
            <a:r>
              <a:rPr lang="en-US" sz="3200" dirty="0"/>
              <a:t>What is meant by a ‘test case’?</a:t>
            </a:r>
            <a:br>
              <a:rPr lang="en-US" sz="3200" dirty="0"/>
            </a:br>
            <a:endParaRPr lang="en-US" sz="3200" dirty="0"/>
          </a:p>
        </p:txBody>
      </p:sp>
      <p:sp>
        <p:nvSpPr>
          <p:cNvPr id="40963" name="Rectangle 3"/>
          <p:cNvSpPr>
            <a:spLocks noGrp="1" noChangeArrowheads="1"/>
          </p:cNvSpPr>
          <p:nvPr>
            <p:ph idx="1"/>
          </p:nvPr>
        </p:nvSpPr>
        <p:spPr>
          <a:xfrm>
            <a:off x="457200" y="1125538"/>
            <a:ext cx="8229600" cy="5275262"/>
          </a:xfrm>
        </p:spPr>
        <p:txBody>
          <a:bodyPr>
            <a:normAutofit fontScale="92500" lnSpcReduction="10000"/>
          </a:bodyPr>
          <a:lstStyle/>
          <a:p>
            <a:pPr eaLnBrk="1" hangingPunct="1">
              <a:lnSpc>
                <a:spcPct val="90000"/>
              </a:lnSpc>
            </a:pPr>
            <a:endParaRPr lang="en-US" sz="1800" dirty="0"/>
          </a:p>
          <a:p>
            <a:pPr eaLnBrk="1" hangingPunct="1">
              <a:lnSpc>
                <a:spcPct val="110000"/>
              </a:lnSpc>
              <a:spcAft>
                <a:spcPts val="600"/>
              </a:spcAft>
            </a:pPr>
            <a:r>
              <a:rPr lang="en-US" sz="2400" dirty="0"/>
              <a:t>“A set of test inputs, execution conditions, and expected results developed for a particular objective, such as to exercise a particular program path or to verify compliance with a specific requirement” (IEEE standard)</a:t>
            </a:r>
          </a:p>
          <a:p>
            <a:pPr eaLnBrk="1" hangingPunct="1">
              <a:lnSpc>
                <a:spcPct val="90000"/>
              </a:lnSpc>
              <a:spcAft>
                <a:spcPts val="600"/>
              </a:spcAft>
            </a:pPr>
            <a:r>
              <a:rPr lang="en-US" sz="2400" dirty="0"/>
              <a:t>“Input – processing – output”</a:t>
            </a:r>
          </a:p>
          <a:p>
            <a:pPr eaLnBrk="1" hangingPunct="1">
              <a:lnSpc>
                <a:spcPct val="90000"/>
              </a:lnSpc>
              <a:spcAft>
                <a:spcPts val="600"/>
              </a:spcAft>
            </a:pPr>
            <a:r>
              <a:rPr lang="en-US" sz="2400" dirty="0"/>
              <a:t>Example (informal): </a:t>
            </a:r>
          </a:p>
          <a:p>
            <a:pPr lvl="1" eaLnBrk="1" hangingPunct="1">
              <a:lnSpc>
                <a:spcPct val="90000"/>
              </a:lnSpc>
              <a:buFontTx/>
              <a:buNone/>
            </a:pPr>
            <a:r>
              <a:rPr lang="en-US" sz="2000" i="1" dirty="0"/>
              <a:t>    Insert a card into an ATM (cash machine). The ATM reads the card and asks for the PIN</a:t>
            </a:r>
          </a:p>
          <a:p>
            <a:pPr lvl="1" eaLnBrk="1" hangingPunct="1">
              <a:lnSpc>
                <a:spcPct val="90000"/>
              </a:lnSpc>
              <a:buFontTx/>
              <a:buNone/>
            </a:pPr>
            <a:endParaRPr lang="en-US" sz="1100" i="1" dirty="0"/>
          </a:p>
          <a:p>
            <a:pPr eaLnBrk="1" hangingPunct="1">
              <a:lnSpc>
                <a:spcPct val="90000"/>
              </a:lnSpc>
            </a:pPr>
            <a:r>
              <a:rPr lang="en-US" sz="2400" dirty="0"/>
              <a:t>Inputs may include data and/or controls</a:t>
            </a:r>
          </a:p>
          <a:p>
            <a:pPr eaLnBrk="1" hangingPunct="1">
              <a:lnSpc>
                <a:spcPct val="90000"/>
              </a:lnSpc>
            </a:pPr>
            <a:endParaRPr lang="en-US" sz="1050" dirty="0"/>
          </a:p>
          <a:p>
            <a:pPr lvl="1" eaLnBrk="1" hangingPunct="1">
              <a:lnSpc>
                <a:spcPct val="90000"/>
              </a:lnSpc>
              <a:spcAft>
                <a:spcPts val="600"/>
              </a:spcAft>
            </a:pPr>
            <a:r>
              <a:rPr lang="en-US" sz="2000" dirty="0"/>
              <a:t>E.g. Numbers entered into a program</a:t>
            </a:r>
          </a:p>
          <a:p>
            <a:pPr lvl="1" eaLnBrk="1" hangingPunct="1">
              <a:lnSpc>
                <a:spcPct val="90000"/>
              </a:lnSpc>
              <a:spcAft>
                <a:spcPts val="600"/>
              </a:spcAft>
            </a:pPr>
            <a:r>
              <a:rPr lang="en-US" sz="2000" dirty="0"/>
              <a:t>E.g. Bank card inserted into </a:t>
            </a:r>
            <a:r>
              <a:rPr lang="en-US" sz="2000" dirty="0" smtClean="0"/>
              <a:t>ATM</a:t>
            </a:r>
            <a:endParaRPr lang="en-US" sz="1297" dirty="0" smtClean="0"/>
          </a:p>
          <a:p>
            <a:pPr>
              <a:lnSpc>
                <a:spcPct val="110000"/>
              </a:lnSpc>
              <a:spcAft>
                <a:spcPts val="600"/>
              </a:spcAft>
            </a:pPr>
            <a:r>
              <a:rPr lang="en-US" sz="2200" dirty="0" smtClean="0"/>
              <a:t>The expected result is a statement of what the system should do – </a:t>
            </a:r>
            <a:r>
              <a:rPr lang="en-US" sz="2200" dirty="0" smtClean="0">
                <a:solidFill>
                  <a:schemeClr val="accent2">
                    <a:lumMod val="75000"/>
                  </a:schemeClr>
                </a:solidFill>
              </a:rPr>
              <a:t>from the point of a satisfied customer</a:t>
            </a:r>
          </a:p>
          <a:p>
            <a:pPr lvl="1" eaLnBrk="1" hangingPunct="1">
              <a:lnSpc>
                <a:spcPct val="90000"/>
              </a:lnSpc>
              <a:spcAft>
                <a:spcPts val="600"/>
              </a:spcAft>
              <a:buFontTx/>
              <a:buNone/>
            </a:pPr>
            <a:endParaRPr lang="en-US" sz="2000" dirty="0"/>
          </a:p>
          <a:p>
            <a:pPr eaLnBrk="1" hangingPunct="1">
              <a:lnSpc>
                <a:spcPct val="90000"/>
              </a:lnSpc>
            </a:pPr>
            <a:endParaRPr lang="en-US" sz="2400" dirty="0"/>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57200" y="274638"/>
            <a:ext cx="8229600" cy="944562"/>
          </a:xfrm>
        </p:spPr>
        <p:txBody>
          <a:bodyPr/>
          <a:lstStyle/>
          <a:p>
            <a:pPr eaLnBrk="1" hangingPunct="1"/>
            <a:r>
              <a:rPr lang="en-US" smtClean="0"/>
              <a:t>Test Cases Problem</a:t>
            </a:r>
          </a:p>
        </p:txBody>
      </p:sp>
      <p:sp>
        <p:nvSpPr>
          <p:cNvPr id="41987" name="Content Placeholder 2"/>
          <p:cNvSpPr>
            <a:spLocks noGrp="1"/>
          </p:cNvSpPr>
          <p:nvPr>
            <p:ph idx="1"/>
          </p:nvPr>
        </p:nvSpPr>
        <p:spPr>
          <a:xfrm>
            <a:off x="457200" y="1981200"/>
            <a:ext cx="8229600" cy="4144963"/>
          </a:xfrm>
        </p:spPr>
        <p:txBody>
          <a:bodyPr/>
          <a:lstStyle/>
          <a:p>
            <a:pPr eaLnBrk="1" hangingPunct="1"/>
            <a:r>
              <a:rPr lang="en-US" sz="2800" smtClean="0"/>
              <a:t>A user ID consists of two characters &lt; 1 alpha char&gt; &lt; 1 digit&gt;</a:t>
            </a:r>
          </a:p>
          <a:p>
            <a:pPr lvl="1" eaLnBrk="1" hangingPunct="1"/>
            <a:r>
              <a:rPr lang="en-US" sz="2400" smtClean="0"/>
              <a:t>The &lt; 1 alpha char&gt; consists of the characters A..Z or a..z</a:t>
            </a:r>
          </a:p>
          <a:p>
            <a:pPr lvl="1" eaLnBrk="1" hangingPunct="1"/>
            <a:r>
              <a:rPr lang="en-US" sz="2400" smtClean="0"/>
              <a:t>&lt; 1 digit&gt; consists of the characters 0..9</a:t>
            </a:r>
          </a:p>
          <a:p>
            <a:pPr lvl="1" eaLnBrk="1" hangingPunct="1">
              <a:buFontTx/>
              <a:buNone/>
            </a:pPr>
            <a:endParaRPr lang="en-US" sz="2400" smtClean="0"/>
          </a:p>
          <a:p>
            <a:pPr eaLnBrk="1" hangingPunct="1"/>
            <a:r>
              <a:rPr lang="en-US" sz="2800" smtClean="0"/>
              <a:t>What test cases do you think that you might need to ensure that software processes a user ID correctly?</a:t>
            </a:r>
          </a:p>
          <a:p>
            <a:pPr lvl="1" eaLnBrk="1" hangingPunct="1"/>
            <a:endParaRPr lang="en-US" sz="2400" smtClean="0"/>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US" smtClean="0"/>
              <a:t>Some possible test cases - </a:t>
            </a:r>
          </a:p>
        </p:txBody>
      </p:sp>
      <p:graphicFrame>
        <p:nvGraphicFramePr>
          <p:cNvPr id="4" name="Content Placeholder 3"/>
          <p:cNvGraphicFramePr>
            <a:graphicFrameLocks noGrp="1"/>
          </p:cNvGraphicFramePr>
          <p:nvPr>
            <p:ph idx="1"/>
          </p:nvPr>
        </p:nvGraphicFramePr>
        <p:xfrm>
          <a:off x="457200" y="1417638"/>
          <a:ext cx="8229600" cy="4054158"/>
        </p:xfrm>
        <a:graphic>
          <a:graphicData uri="http://schemas.openxmlformats.org/drawingml/2006/table">
            <a:tbl>
              <a:tblPr/>
              <a:tblGrid>
                <a:gridCol w="777875"/>
                <a:gridCol w="2514600"/>
                <a:gridCol w="1050925"/>
                <a:gridCol w="2514600"/>
                <a:gridCol w="1371600"/>
              </a:tblGrid>
              <a:tr h="5365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Arial" pitchFamily="29" charset="0"/>
                          <a:ea typeface="Arial" pitchFamily="29" charset="0"/>
                          <a:cs typeface="Arial" pitchFamily="29" charset="0"/>
                        </a:rPr>
                        <a:t>Test case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Arial" pitchFamily="29" charset="0"/>
                          <a:ea typeface="Arial" pitchFamily="29" charset="0"/>
                          <a:cs typeface="Arial" pitchFamily="29" charset="0"/>
                        </a:rPr>
                        <a:t>System action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Arial" pitchFamily="29" charset="0"/>
                          <a:ea typeface="Arial" pitchFamily="29" charset="0"/>
                          <a:cs typeface="Arial" pitchFamily="29" charset="0"/>
                        </a:rPr>
                        <a:t>Test data input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rgbClr val="FFFFFF"/>
                          </a:solidFill>
                          <a:effectLst/>
                          <a:latin typeface="Arial" pitchFamily="29" charset="0"/>
                          <a:ea typeface="Arial" pitchFamily="29" charset="0"/>
                          <a:cs typeface="Arial" pitchFamily="29" charset="0"/>
                        </a:rPr>
                        <a:t>Pass criteria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Arial" pitchFamily="29" charset="0"/>
                          <a:ea typeface="Arial" pitchFamily="29" charset="0"/>
                          <a:cs typeface="Arial" pitchFamily="29" charset="0"/>
                        </a:rPr>
                        <a:t>Pass/fail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858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When the system asks for a userID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R6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Accept user ID and continue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r h="7620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When the system asks for a userID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xyz</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Reject userID with error message ‘only 2 chars’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r>
              <a:tr h="7620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When the system asks for a userID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6R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Reject userID with error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r h="65563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When the system asks for a userID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Reject userID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r>
              <a:tr h="30638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Arial" pitchFamily="29" charset="0"/>
                          <a:ea typeface="Arial" pitchFamily="29" charset="0"/>
                          <a:cs typeface="Arial" pitchFamily="29" charset="0"/>
                        </a:rPr>
                        <a: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bl>
          </a:graphicData>
        </a:graphic>
      </p:graphicFrame>
      <p:sp>
        <p:nvSpPr>
          <p:cNvPr id="43055" name="TextBox 4"/>
          <p:cNvSpPr txBox="1">
            <a:spLocks noChangeArrowheads="1"/>
          </p:cNvSpPr>
          <p:nvPr/>
        </p:nvSpPr>
        <p:spPr bwMode="auto">
          <a:xfrm>
            <a:off x="457200" y="5541963"/>
            <a:ext cx="8229600" cy="955675"/>
          </a:xfrm>
          <a:prstGeom prst="rect">
            <a:avLst/>
          </a:prstGeom>
          <a:noFill/>
          <a:ln w="9525">
            <a:noFill/>
            <a:miter lim="800000"/>
            <a:headEnd/>
            <a:tailEnd/>
          </a:ln>
        </p:spPr>
        <p:txBody>
          <a:bodyPr>
            <a:prstTxWarp prst="textNoShape">
              <a:avLst/>
            </a:prstTxWarp>
            <a:spAutoFit/>
          </a:bodyPr>
          <a:lstStyle/>
          <a:p>
            <a:r>
              <a:rPr lang="en-US" sz="2800" dirty="0"/>
              <a:t>For a </a:t>
            </a:r>
            <a:r>
              <a:rPr lang="en-US" sz="2800" dirty="0" smtClean="0"/>
              <a:t>2 char </a:t>
            </a:r>
            <a:r>
              <a:rPr lang="en-US" sz="2800" dirty="0" err="1"/>
              <a:t>userID</a:t>
            </a:r>
            <a:r>
              <a:rPr lang="en-US" sz="2800" dirty="0"/>
              <a:t>! – How can we stop the test case explosion?</a:t>
            </a: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8229600" cy="850900"/>
          </a:xfrm>
        </p:spPr>
        <p:txBody>
          <a:bodyPr/>
          <a:lstStyle/>
          <a:p>
            <a:pPr eaLnBrk="1" hangingPunct="1"/>
            <a:r>
              <a:rPr lang="en-GB" sz="3200"/>
              <a:t>Test Scenarios</a:t>
            </a:r>
            <a:endParaRPr lang="en-US" sz="3200"/>
          </a:p>
        </p:txBody>
      </p:sp>
      <p:pic>
        <p:nvPicPr>
          <p:cNvPr id="46083" name="Picture 6"/>
          <p:cNvPicPr>
            <a:picLocks noGrp="1" noChangeAspect="1" noChangeArrowheads="1"/>
          </p:cNvPicPr>
          <p:nvPr>
            <p:ph idx="1"/>
          </p:nvPr>
        </p:nvPicPr>
        <p:blipFill>
          <a:blip r:embed="rId2"/>
          <a:srcRect/>
          <a:stretch>
            <a:fillRect/>
          </a:stretch>
        </p:blipFill>
        <p:spPr>
          <a:xfrm>
            <a:off x="1763688" y="2636912"/>
            <a:ext cx="5397494" cy="2952800"/>
          </a:xfrm>
          <a:noFill/>
        </p:spPr>
      </p:pic>
      <p:sp>
        <p:nvSpPr>
          <p:cNvPr id="46084" name="Rectangle 7"/>
          <p:cNvSpPr>
            <a:spLocks noChangeArrowheads="1"/>
          </p:cNvSpPr>
          <p:nvPr/>
        </p:nvSpPr>
        <p:spPr bwMode="auto">
          <a:xfrm>
            <a:off x="467544" y="1340768"/>
            <a:ext cx="7415212" cy="1200328"/>
          </a:xfrm>
          <a:prstGeom prst="rect">
            <a:avLst/>
          </a:prstGeom>
          <a:noFill/>
          <a:ln w="9525">
            <a:noFill/>
            <a:miter lim="800000"/>
            <a:headEnd/>
            <a:tailEnd/>
          </a:ln>
        </p:spPr>
        <p:txBody>
          <a:bodyPr>
            <a:prstTxWarp prst="textNoShape">
              <a:avLst/>
            </a:prstTxWarp>
            <a:spAutoFit/>
          </a:bodyPr>
          <a:lstStyle/>
          <a:p>
            <a:pPr>
              <a:buFontTx/>
              <a:buChar char="•"/>
            </a:pPr>
            <a:r>
              <a:rPr lang="en-US" dirty="0"/>
              <a:t> 	</a:t>
            </a:r>
            <a:r>
              <a:rPr lang="en-US" sz="2400" dirty="0"/>
              <a:t>Scenarios are sequences of test cases which</a:t>
            </a:r>
          </a:p>
          <a:p>
            <a:r>
              <a:rPr lang="en-US" sz="2400" dirty="0"/>
              <a:t>	represent a typical use of the system</a:t>
            </a:r>
          </a:p>
          <a:p>
            <a:pPr lvl="2">
              <a:buFontTx/>
              <a:buChar char="•"/>
            </a:pPr>
            <a:r>
              <a:rPr lang="en-US" sz="2400" dirty="0"/>
              <a:t>  Example of an ATM Scenario</a:t>
            </a:r>
          </a:p>
        </p:txBody>
      </p:sp>
      <p:sp>
        <p:nvSpPr>
          <p:cNvPr id="46085" name="Rectangle 8"/>
          <p:cNvSpPr>
            <a:spLocks noChangeArrowheads="1"/>
          </p:cNvSpPr>
          <p:nvPr/>
        </p:nvSpPr>
        <p:spPr bwMode="auto">
          <a:xfrm>
            <a:off x="468313" y="5229225"/>
            <a:ext cx="7056437" cy="1569660"/>
          </a:xfrm>
          <a:prstGeom prst="rect">
            <a:avLst/>
          </a:prstGeom>
          <a:noFill/>
          <a:ln w="9525">
            <a:noFill/>
            <a:miter lim="800000"/>
            <a:headEnd/>
            <a:tailEnd/>
          </a:ln>
        </p:spPr>
        <p:txBody>
          <a:bodyPr>
            <a:prstTxWarp prst="textNoShape">
              <a:avLst/>
            </a:prstTxWarp>
            <a:spAutoFit/>
          </a:bodyPr>
          <a:lstStyle/>
          <a:p>
            <a:pPr>
              <a:buFontTx/>
              <a:buChar char="•"/>
            </a:pPr>
            <a:r>
              <a:rPr lang="en-US" dirty="0"/>
              <a:t> 	</a:t>
            </a:r>
            <a:r>
              <a:rPr lang="en-US" sz="2400" dirty="0"/>
              <a:t>Choice of Scenario has to take account of </a:t>
            </a:r>
          </a:p>
          <a:p>
            <a:pPr lvl="2">
              <a:buFontTx/>
              <a:buChar char="•"/>
            </a:pPr>
            <a:r>
              <a:rPr lang="en-US" sz="2400" dirty="0"/>
              <a:t>  Valid sequences (must work correctly)</a:t>
            </a:r>
          </a:p>
          <a:p>
            <a:pPr lvl="2">
              <a:buFontTx/>
              <a:buChar char="•"/>
            </a:pPr>
            <a:r>
              <a:rPr lang="en-US" sz="2400" dirty="0"/>
              <a:t>  Invalid sequences must produce correct error messages (and not</a:t>
            </a:r>
            <a:r>
              <a:rPr lang="en-US" sz="2400" dirty="0" smtClean="0"/>
              <a:t> proceed</a:t>
            </a:r>
            <a:r>
              <a:rPr lang="en-US" sz="2400" dirty="0"/>
              <a:t>)</a:t>
            </a: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533400" y="609600"/>
            <a:ext cx="8229600" cy="1066800"/>
          </a:xfrm>
        </p:spPr>
        <p:txBody>
          <a:bodyPr/>
          <a:lstStyle/>
          <a:p>
            <a:pPr eaLnBrk="1" hangingPunct="1"/>
            <a:r>
              <a:rPr lang="en-GB" sz="2800" dirty="0"/>
              <a:t>Where do we find our test cases and scenarios?</a:t>
            </a:r>
            <a:r>
              <a:rPr lang="en-GB" sz="4000" dirty="0"/>
              <a:t> </a:t>
            </a:r>
            <a:endParaRPr lang="en-US" sz="4000" dirty="0"/>
          </a:p>
        </p:txBody>
      </p:sp>
      <p:sp>
        <p:nvSpPr>
          <p:cNvPr id="47107" name="Rectangle 3"/>
          <p:cNvSpPr>
            <a:spLocks noGrp="1" noChangeArrowheads="1"/>
          </p:cNvSpPr>
          <p:nvPr>
            <p:ph idx="1"/>
          </p:nvPr>
        </p:nvSpPr>
        <p:spPr>
          <a:xfrm>
            <a:off x="457200" y="1828800"/>
            <a:ext cx="8229600" cy="4572000"/>
          </a:xfrm>
        </p:spPr>
        <p:txBody>
          <a:bodyPr>
            <a:normAutofit fontScale="85000" lnSpcReduction="20000"/>
          </a:bodyPr>
          <a:lstStyle/>
          <a:p>
            <a:pPr eaLnBrk="1" hangingPunct="1">
              <a:spcAft>
                <a:spcPts val="600"/>
              </a:spcAft>
            </a:pPr>
            <a:r>
              <a:rPr lang="en-US" sz="2400" dirty="0"/>
              <a:t>Test cases and scenarios need to explore</a:t>
            </a:r>
          </a:p>
          <a:p>
            <a:pPr lvl="1" eaLnBrk="1" hangingPunct="1">
              <a:spcAft>
                <a:spcPts val="600"/>
              </a:spcAft>
            </a:pPr>
            <a:r>
              <a:rPr lang="en-US" sz="2000" dirty="0"/>
              <a:t>Correct </a:t>
            </a:r>
            <a:r>
              <a:rPr lang="en-US" sz="2000" dirty="0" err="1"/>
              <a:t>behaviour</a:t>
            </a:r>
            <a:endParaRPr lang="en-US" sz="2000" dirty="0"/>
          </a:p>
          <a:p>
            <a:pPr lvl="1" eaLnBrk="1" hangingPunct="1">
              <a:spcAft>
                <a:spcPts val="600"/>
              </a:spcAft>
            </a:pPr>
            <a:r>
              <a:rPr lang="en-US" sz="2000" dirty="0"/>
              <a:t>Error cases</a:t>
            </a:r>
          </a:p>
          <a:p>
            <a:pPr eaLnBrk="1" hangingPunct="1">
              <a:spcAft>
                <a:spcPts val="600"/>
              </a:spcAft>
            </a:pPr>
            <a:r>
              <a:rPr lang="en-US" sz="2400" dirty="0"/>
              <a:t>Baseline (or blueprint) documents define correct </a:t>
            </a:r>
            <a:r>
              <a:rPr lang="en-US" sz="2400" dirty="0" err="1"/>
              <a:t>behaviour</a:t>
            </a:r>
            <a:r>
              <a:rPr lang="en-US" sz="2400" dirty="0"/>
              <a:t>, depending on the level of testing</a:t>
            </a:r>
          </a:p>
          <a:p>
            <a:pPr lvl="1" eaLnBrk="1" hangingPunct="1">
              <a:spcAft>
                <a:spcPts val="600"/>
              </a:spcAft>
            </a:pPr>
            <a:r>
              <a:rPr lang="en-US" sz="2000" dirty="0"/>
              <a:t>Requirements – System Test</a:t>
            </a:r>
          </a:p>
          <a:p>
            <a:pPr lvl="1" eaLnBrk="1" hangingPunct="1">
              <a:spcAft>
                <a:spcPts val="600"/>
              </a:spcAft>
            </a:pPr>
            <a:r>
              <a:rPr lang="en-US" sz="2000" dirty="0"/>
              <a:t>High level design – Integration Test</a:t>
            </a:r>
          </a:p>
          <a:p>
            <a:pPr lvl="1" eaLnBrk="1" hangingPunct="1">
              <a:spcAft>
                <a:spcPts val="600"/>
              </a:spcAft>
            </a:pPr>
            <a:r>
              <a:rPr lang="en-US" sz="2000" dirty="0"/>
              <a:t>Low level design – Unit Test</a:t>
            </a:r>
          </a:p>
          <a:p>
            <a:pPr lvl="1" eaLnBrk="1" hangingPunct="1">
              <a:spcAft>
                <a:spcPts val="600"/>
              </a:spcAft>
            </a:pPr>
            <a:r>
              <a:rPr lang="en-US" sz="2000" dirty="0"/>
              <a:t>Agile developers write tests before they write code</a:t>
            </a:r>
          </a:p>
          <a:p>
            <a:pPr eaLnBrk="1" hangingPunct="1">
              <a:spcAft>
                <a:spcPts val="600"/>
              </a:spcAft>
            </a:pPr>
            <a:r>
              <a:rPr lang="en-US" sz="2400" dirty="0"/>
              <a:t>Test cases and scenarios are derived from </a:t>
            </a:r>
            <a:r>
              <a:rPr lang="en-US" sz="2400" dirty="0" smtClean="0"/>
              <a:t>the baseline </a:t>
            </a:r>
            <a:r>
              <a:rPr lang="en-US" sz="2400" dirty="0"/>
              <a:t>documentation</a:t>
            </a:r>
          </a:p>
          <a:p>
            <a:pPr lvl="1" eaLnBrk="1" hangingPunct="1">
              <a:spcAft>
                <a:spcPts val="600"/>
              </a:spcAft>
            </a:pPr>
            <a:r>
              <a:rPr lang="en-US" sz="2000" dirty="0"/>
              <a:t>Large numbers are often required, determined by</a:t>
            </a:r>
          </a:p>
          <a:p>
            <a:pPr lvl="2" eaLnBrk="1" hangingPunct="1">
              <a:spcAft>
                <a:spcPts val="600"/>
              </a:spcAft>
            </a:pPr>
            <a:r>
              <a:rPr lang="en-US" sz="1600" dirty="0"/>
              <a:t>Logical complexity – Unit test and Integration test</a:t>
            </a:r>
          </a:p>
          <a:p>
            <a:pPr lvl="2" eaLnBrk="1" hangingPunct="1">
              <a:spcAft>
                <a:spcPts val="600"/>
              </a:spcAft>
            </a:pPr>
            <a:r>
              <a:rPr lang="en-US" sz="1600" dirty="0"/>
              <a:t>Number and nature of requirements – Higher test levels</a:t>
            </a:r>
          </a:p>
          <a:p>
            <a:pPr lvl="1" eaLnBrk="1" hangingPunct="1">
              <a:lnSpc>
                <a:spcPct val="80000"/>
              </a:lnSpc>
            </a:pPr>
            <a:endParaRPr lang="en-US" sz="2000" dirty="0"/>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609600"/>
            <a:ext cx="8229600" cy="1066800"/>
          </a:xfrm>
        </p:spPr>
        <p:txBody>
          <a:bodyPr/>
          <a:lstStyle/>
          <a:p>
            <a:pPr eaLnBrk="1" hangingPunct="1"/>
            <a:r>
              <a:rPr lang="en-GB" sz="3200" dirty="0"/>
              <a:t>How Many Tests?</a:t>
            </a:r>
            <a:endParaRPr lang="en-US" sz="3200" dirty="0"/>
          </a:p>
        </p:txBody>
      </p:sp>
      <p:sp>
        <p:nvSpPr>
          <p:cNvPr id="48131" name="Rectangle 3"/>
          <p:cNvSpPr>
            <a:spLocks noGrp="1" noChangeArrowheads="1"/>
          </p:cNvSpPr>
          <p:nvPr>
            <p:ph idx="1"/>
          </p:nvPr>
        </p:nvSpPr>
        <p:spPr>
          <a:xfrm>
            <a:off x="457200" y="1828800"/>
            <a:ext cx="8229600" cy="4572000"/>
          </a:xfrm>
        </p:spPr>
        <p:txBody>
          <a:bodyPr>
            <a:normAutofit fontScale="85000" lnSpcReduction="20000"/>
          </a:bodyPr>
          <a:lstStyle/>
          <a:p>
            <a:pPr eaLnBrk="1" hangingPunct="1">
              <a:lnSpc>
                <a:spcPct val="110000"/>
              </a:lnSpc>
              <a:spcAft>
                <a:spcPts val="600"/>
              </a:spcAft>
            </a:pPr>
            <a:r>
              <a:rPr lang="en-US" sz="2800" dirty="0"/>
              <a:t>A balance must be struck</a:t>
            </a:r>
          </a:p>
          <a:p>
            <a:pPr lvl="1" eaLnBrk="1" hangingPunct="1">
              <a:lnSpc>
                <a:spcPct val="110000"/>
              </a:lnSpc>
              <a:spcAft>
                <a:spcPts val="600"/>
              </a:spcAft>
            </a:pPr>
            <a:r>
              <a:rPr lang="en-US" sz="2400" dirty="0"/>
              <a:t>We want high quality - thorough testing</a:t>
            </a:r>
          </a:p>
          <a:p>
            <a:pPr lvl="1" eaLnBrk="1" hangingPunct="1">
              <a:lnSpc>
                <a:spcPct val="110000"/>
              </a:lnSpc>
              <a:spcAft>
                <a:spcPts val="600"/>
              </a:spcAft>
            </a:pPr>
            <a:r>
              <a:rPr lang="en-US" sz="2400" dirty="0"/>
              <a:t>We need to deliver the software – cannot go on testing for ever</a:t>
            </a:r>
          </a:p>
          <a:p>
            <a:pPr eaLnBrk="1" hangingPunct="1">
              <a:lnSpc>
                <a:spcPct val="110000"/>
              </a:lnSpc>
              <a:spcAft>
                <a:spcPts val="600"/>
              </a:spcAft>
            </a:pPr>
            <a:r>
              <a:rPr lang="en-US" sz="2800" dirty="0"/>
              <a:t>We have to pick specific values to use in test</a:t>
            </a:r>
          </a:p>
          <a:p>
            <a:pPr marL="625475" indent="-255588" eaLnBrk="1" hangingPunct="1">
              <a:lnSpc>
                <a:spcPct val="110000"/>
              </a:lnSpc>
              <a:spcAft>
                <a:spcPts val="600"/>
              </a:spcAft>
              <a:buFontTx/>
              <a:buNone/>
            </a:pPr>
            <a:r>
              <a:rPr lang="en-US" sz="2800" dirty="0"/>
              <a:t>cases</a:t>
            </a:r>
          </a:p>
          <a:p>
            <a:pPr lvl="1" eaLnBrk="1" hangingPunct="1">
              <a:lnSpc>
                <a:spcPct val="110000"/>
              </a:lnSpc>
              <a:spcAft>
                <a:spcPts val="600"/>
              </a:spcAft>
            </a:pPr>
            <a:r>
              <a:rPr lang="en-US" sz="2400" dirty="0"/>
              <a:t>Not enough time to test </a:t>
            </a:r>
            <a:r>
              <a:rPr lang="en-US" sz="2400" i="1" dirty="0"/>
              <a:t>all </a:t>
            </a:r>
            <a:r>
              <a:rPr lang="en-US" sz="2400" dirty="0"/>
              <a:t>possible values</a:t>
            </a:r>
          </a:p>
          <a:p>
            <a:pPr marL="411480" lvl="1" indent="0" eaLnBrk="1" hangingPunct="1">
              <a:lnSpc>
                <a:spcPct val="110000"/>
              </a:lnSpc>
              <a:spcAft>
                <a:spcPts val="600"/>
              </a:spcAft>
              <a:buNone/>
            </a:pPr>
            <a:endParaRPr lang="en-US" sz="900" dirty="0"/>
          </a:p>
          <a:p>
            <a:pPr eaLnBrk="1" hangingPunct="1">
              <a:lnSpc>
                <a:spcPct val="110000"/>
              </a:lnSpc>
              <a:spcAft>
                <a:spcPts val="600"/>
              </a:spcAft>
            </a:pPr>
            <a:r>
              <a:rPr lang="en-US" sz="2800" i="1" dirty="0"/>
              <a:t>Equivalence Partition Analysis </a:t>
            </a:r>
            <a:r>
              <a:rPr lang="en-US" sz="2800" dirty="0"/>
              <a:t>helps to select a sensible number of test cases to run</a:t>
            </a:r>
          </a:p>
          <a:p>
            <a:pPr>
              <a:lnSpc>
                <a:spcPct val="110000"/>
              </a:lnSpc>
              <a:spcAft>
                <a:spcPts val="600"/>
              </a:spcAft>
            </a:pPr>
            <a:r>
              <a:rPr lang="en-US" i="1" dirty="0"/>
              <a:t>Boundary Value Testing </a:t>
            </a:r>
            <a:r>
              <a:rPr lang="en-US" i="1" dirty="0" smtClean="0"/>
              <a:t>helps to choose values for those tests</a:t>
            </a:r>
            <a:endParaRPr lang="en-US" sz="3000" dirty="0"/>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467544" y="476672"/>
            <a:ext cx="8229600" cy="777875"/>
          </a:xfrm>
        </p:spPr>
        <p:txBody>
          <a:bodyPr>
            <a:noAutofit/>
          </a:bodyPr>
          <a:lstStyle/>
          <a:p>
            <a:pPr eaLnBrk="1" hangingPunct="1"/>
            <a:r>
              <a:rPr lang="en-GB" sz="2800" dirty="0" smtClean="0"/>
              <a:t>Equivalence Partition Analysis</a:t>
            </a:r>
            <a:r>
              <a:rPr lang="en-US" sz="1800" dirty="0" smtClean="0"/>
              <a:t> </a:t>
            </a:r>
            <a:br>
              <a:rPr lang="en-US" sz="1800" dirty="0" smtClean="0"/>
            </a:br>
            <a:endParaRPr lang="en-US" sz="1800" dirty="0"/>
          </a:p>
        </p:txBody>
      </p:sp>
      <p:sp>
        <p:nvSpPr>
          <p:cNvPr id="49155" name="Rectangle 3"/>
          <p:cNvSpPr>
            <a:spLocks noGrp="1" noChangeArrowheads="1"/>
          </p:cNvSpPr>
          <p:nvPr>
            <p:ph idx="1"/>
          </p:nvPr>
        </p:nvSpPr>
        <p:spPr>
          <a:xfrm>
            <a:off x="457200" y="1268413"/>
            <a:ext cx="8229600" cy="4857750"/>
          </a:xfrm>
        </p:spPr>
        <p:txBody>
          <a:bodyPr>
            <a:normAutofit fontScale="92500"/>
          </a:bodyPr>
          <a:lstStyle/>
          <a:p>
            <a:pPr marL="609600" indent="-609600" eaLnBrk="1" hangingPunct="1">
              <a:lnSpc>
                <a:spcPct val="110000"/>
              </a:lnSpc>
              <a:spcAft>
                <a:spcPts val="600"/>
              </a:spcAft>
            </a:pPr>
            <a:r>
              <a:rPr lang="en-US" sz="2400" dirty="0"/>
              <a:t>To reduce the number of test cases to a necessary minimum. </a:t>
            </a:r>
            <a:endParaRPr lang="en-US" sz="1600" dirty="0"/>
          </a:p>
          <a:p>
            <a:pPr marL="990600" lvl="1" indent="-533400" eaLnBrk="1" hangingPunct="1">
              <a:lnSpc>
                <a:spcPct val="110000"/>
              </a:lnSpc>
              <a:spcAft>
                <a:spcPts val="600"/>
              </a:spcAft>
            </a:pPr>
            <a:r>
              <a:rPr lang="en-US" sz="1600" dirty="0"/>
              <a:t>Only one test case of each partition is needed to evaluate the </a:t>
            </a:r>
            <a:r>
              <a:rPr lang="en-US" sz="1600" dirty="0" err="1"/>
              <a:t>behaviour</a:t>
            </a:r>
            <a:r>
              <a:rPr lang="en-US" sz="1600" dirty="0"/>
              <a:t> of the program for the related partition. </a:t>
            </a:r>
          </a:p>
          <a:p>
            <a:pPr marL="990600" lvl="1" indent="-533400" eaLnBrk="1" hangingPunct="1">
              <a:lnSpc>
                <a:spcPct val="110000"/>
              </a:lnSpc>
              <a:spcAft>
                <a:spcPts val="600"/>
              </a:spcAft>
            </a:pPr>
            <a:r>
              <a:rPr lang="en-US" sz="1600" dirty="0" smtClean="0"/>
              <a:t>To </a:t>
            </a:r>
            <a:r>
              <a:rPr lang="en-US" sz="1600" dirty="0"/>
              <a:t>use more or even all test cases of a partition will not find new faults in the program. </a:t>
            </a:r>
          </a:p>
          <a:p>
            <a:pPr marL="990600" lvl="1" indent="-533400" eaLnBrk="1" hangingPunct="1">
              <a:lnSpc>
                <a:spcPct val="110000"/>
              </a:lnSpc>
              <a:spcAft>
                <a:spcPts val="600"/>
              </a:spcAft>
            </a:pPr>
            <a:r>
              <a:rPr lang="en-US" sz="1600" dirty="0"/>
              <a:t>The values within one partition are considered to be "equivalent". </a:t>
            </a:r>
          </a:p>
          <a:p>
            <a:pPr marL="990600" lvl="1" indent="-533400" eaLnBrk="1" hangingPunct="1">
              <a:lnSpc>
                <a:spcPct val="110000"/>
              </a:lnSpc>
              <a:spcAft>
                <a:spcPts val="600"/>
              </a:spcAft>
            </a:pPr>
            <a:r>
              <a:rPr lang="en-US" sz="1600" dirty="0"/>
              <a:t>Thus the number of test cases can be reduced considerably</a:t>
            </a:r>
          </a:p>
          <a:p>
            <a:pPr marL="990600" lvl="1" indent="-533400" eaLnBrk="1" hangingPunct="1">
              <a:lnSpc>
                <a:spcPct val="110000"/>
              </a:lnSpc>
              <a:spcAft>
                <a:spcPts val="600"/>
              </a:spcAft>
            </a:pPr>
            <a:endParaRPr lang="en-US" sz="1000" dirty="0"/>
          </a:p>
          <a:p>
            <a:pPr marL="609600" indent="-609600" eaLnBrk="1" hangingPunct="1">
              <a:lnSpc>
                <a:spcPct val="110000"/>
              </a:lnSpc>
              <a:spcAft>
                <a:spcPts val="600"/>
              </a:spcAft>
            </a:pPr>
            <a:r>
              <a:rPr lang="en-US" sz="2400" dirty="0"/>
              <a:t>To select the right test cases to cover all possible </a:t>
            </a:r>
            <a:r>
              <a:rPr lang="en-US" sz="2400" dirty="0" err="1" smtClean="0"/>
              <a:t>behaviour</a:t>
            </a:r>
            <a:endParaRPr lang="en-US" sz="1600" dirty="0"/>
          </a:p>
          <a:p>
            <a:pPr marL="990600" lvl="1" indent="-533400" eaLnBrk="1" hangingPunct="1">
              <a:lnSpc>
                <a:spcPct val="110000"/>
              </a:lnSpc>
              <a:spcAft>
                <a:spcPts val="600"/>
              </a:spcAft>
            </a:pPr>
            <a:r>
              <a:rPr lang="en-US" sz="1600" dirty="0"/>
              <a:t>you also find the so called "dirty" test cases. </a:t>
            </a:r>
          </a:p>
          <a:p>
            <a:pPr marL="990600" lvl="1" indent="-533400" eaLnBrk="1" hangingPunct="1">
              <a:lnSpc>
                <a:spcPct val="110000"/>
              </a:lnSpc>
              <a:spcAft>
                <a:spcPts val="600"/>
              </a:spcAft>
            </a:pPr>
            <a:r>
              <a:rPr lang="en-US" sz="1600" dirty="0"/>
              <a:t>An </a:t>
            </a:r>
            <a:r>
              <a:rPr lang="en-US" sz="1600" dirty="0" smtClean="0"/>
              <a:t>inexperienced </a:t>
            </a:r>
            <a:r>
              <a:rPr lang="en-US" sz="1600" dirty="0"/>
              <a:t>tester may be tempted to use as test cases the input data range and forget to select some out of the invalid partitions. </a:t>
            </a:r>
          </a:p>
          <a:p>
            <a:pPr marL="990600" lvl="1" indent="-533400" eaLnBrk="1" hangingPunct="1">
              <a:lnSpc>
                <a:spcPct val="110000"/>
              </a:lnSpc>
              <a:spcAft>
                <a:spcPts val="600"/>
              </a:spcAft>
            </a:pPr>
            <a:r>
              <a:rPr lang="en-US" sz="1600" dirty="0"/>
              <a:t>This would lead to a huge number of unnecessary test cases on the one hand, and a lack of test cases for the dirty ranges on the other hand.</a:t>
            </a:r>
            <a:endParaRPr lang="en-US" sz="1200" dirty="0"/>
          </a:p>
          <a:p>
            <a:pPr marL="609600" indent="-609600" eaLnBrk="1" hangingPunct="1">
              <a:lnSpc>
                <a:spcPct val="110000"/>
              </a:lnSpc>
              <a:spcAft>
                <a:spcPts val="600"/>
              </a:spcAft>
              <a:buFontTx/>
              <a:buNone/>
            </a:pPr>
            <a:endParaRPr lang="en-US" sz="2400" dirty="0"/>
          </a:p>
          <a:p>
            <a:pPr marL="609600" indent="-609600" eaLnBrk="1" hangingPunct="1">
              <a:lnSpc>
                <a:spcPct val="110000"/>
              </a:lnSpc>
              <a:spcAft>
                <a:spcPts val="600"/>
              </a:spcAft>
            </a:pPr>
            <a:endParaRPr lang="en-US" sz="2400" dirty="0"/>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323528" y="476672"/>
            <a:ext cx="8229600" cy="993775"/>
          </a:xfrm>
        </p:spPr>
        <p:txBody>
          <a:bodyPr/>
          <a:lstStyle/>
          <a:p>
            <a:pPr eaLnBrk="1" hangingPunct="1"/>
            <a:r>
              <a:rPr lang="en-GB" sz="3200" dirty="0"/>
              <a:t>Equivalence Partition Analysis</a:t>
            </a:r>
            <a:r>
              <a:rPr lang="en-US" sz="2000" dirty="0"/>
              <a:t> </a:t>
            </a:r>
            <a:r>
              <a:rPr lang="en-US" sz="1800" dirty="0"/>
              <a:t/>
            </a:r>
            <a:br>
              <a:rPr lang="en-US" sz="1800" dirty="0"/>
            </a:br>
            <a:endParaRPr lang="en-US" sz="1800" dirty="0"/>
          </a:p>
        </p:txBody>
      </p:sp>
      <p:sp>
        <p:nvSpPr>
          <p:cNvPr id="51203" name="Rectangle 3"/>
          <p:cNvSpPr>
            <a:spLocks noGrp="1" noChangeArrowheads="1"/>
          </p:cNvSpPr>
          <p:nvPr>
            <p:ph idx="1"/>
          </p:nvPr>
        </p:nvSpPr>
        <p:spPr>
          <a:xfrm>
            <a:off x="467544" y="1484784"/>
            <a:ext cx="8229600" cy="4525962"/>
          </a:xfrm>
        </p:spPr>
        <p:txBody>
          <a:bodyPr>
            <a:normAutofit lnSpcReduction="10000"/>
          </a:bodyPr>
          <a:lstStyle/>
          <a:p>
            <a:pPr eaLnBrk="1" hangingPunct="1">
              <a:lnSpc>
                <a:spcPct val="110000"/>
              </a:lnSpc>
              <a:spcAft>
                <a:spcPts val="600"/>
              </a:spcAft>
            </a:pPr>
            <a:r>
              <a:rPr lang="en-US" sz="2000" dirty="0"/>
              <a:t>Equivalence partitions are usually derived from the specification of the systems or component 's </a:t>
            </a:r>
            <a:r>
              <a:rPr lang="en-US" sz="2000" dirty="0" err="1"/>
              <a:t>behaviour</a:t>
            </a:r>
            <a:r>
              <a:rPr lang="en-US" sz="2000" dirty="0"/>
              <a:t>. </a:t>
            </a:r>
          </a:p>
          <a:p>
            <a:pPr lvl="1" eaLnBrk="1" hangingPunct="1">
              <a:lnSpc>
                <a:spcPct val="110000"/>
              </a:lnSpc>
              <a:spcAft>
                <a:spcPts val="600"/>
              </a:spcAft>
            </a:pPr>
            <a:r>
              <a:rPr lang="en-US" sz="2000" dirty="0"/>
              <a:t>consider</a:t>
            </a:r>
          </a:p>
          <a:p>
            <a:pPr lvl="2" eaLnBrk="1" hangingPunct="1">
              <a:lnSpc>
                <a:spcPct val="110000"/>
              </a:lnSpc>
              <a:spcAft>
                <a:spcPts val="600"/>
              </a:spcAft>
            </a:pPr>
            <a:r>
              <a:rPr lang="en-US" sz="1800" dirty="0"/>
              <a:t>Input equivalence partitions</a:t>
            </a:r>
          </a:p>
          <a:p>
            <a:pPr lvl="2" eaLnBrk="1" hangingPunct="1">
              <a:lnSpc>
                <a:spcPct val="110000"/>
              </a:lnSpc>
              <a:spcAft>
                <a:spcPts val="600"/>
              </a:spcAft>
            </a:pPr>
            <a:r>
              <a:rPr lang="en-US" sz="1800" dirty="0"/>
              <a:t>Output equivalence partitions</a:t>
            </a:r>
          </a:p>
          <a:p>
            <a:pPr eaLnBrk="1" hangingPunct="1">
              <a:lnSpc>
                <a:spcPct val="110000"/>
              </a:lnSpc>
              <a:spcAft>
                <a:spcPts val="600"/>
              </a:spcAft>
            </a:pPr>
            <a:r>
              <a:rPr lang="en-US" sz="2000" dirty="0" smtClean="0"/>
              <a:t>An </a:t>
            </a:r>
            <a:r>
              <a:rPr lang="en-US" sz="2000" dirty="0"/>
              <a:t>input has </a:t>
            </a:r>
            <a:r>
              <a:rPr lang="en-US" sz="2000" dirty="0" smtClean="0"/>
              <a:t>values which </a:t>
            </a:r>
            <a:r>
              <a:rPr lang="en-US" sz="2000" dirty="0"/>
              <a:t>are valid and other </a:t>
            </a:r>
            <a:r>
              <a:rPr lang="en-US" sz="2000" dirty="0" smtClean="0"/>
              <a:t>values which </a:t>
            </a:r>
            <a:r>
              <a:rPr lang="en-US" sz="2000" dirty="0"/>
              <a:t>are invalid. </a:t>
            </a:r>
            <a:endParaRPr lang="en-US" sz="2000" dirty="0" smtClean="0"/>
          </a:p>
          <a:p>
            <a:pPr lvl="1">
              <a:lnSpc>
                <a:spcPct val="110000"/>
              </a:lnSpc>
              <a:spcAft>
                <a:spcPts val="600"/>
              </a:spcAft>
            </a:pPr>
            <a:r>
              <a:rPr lang="en-US" sz="1800" dirty="0" smtClean="0"/>
              <a:t>These can be used to identify the equivalence partitions</a:t>
            </a:r>
            <a:endParaRPr lang="en-US" sz="1800" dirty="0"/>
          </a:p>
          <a:p>
            <a:pPr eaLnBrk="1" hangingPunct="1">
              <a:lnSpc>
                <a:spcPct val="110000"/>
              </a:lnSpc>
              <a:spcAft>
                <a:spcPts val="600"/>
              </a:spcAft>
            </a:pPr>
            <a:endParaRPr lang="en-US" sz="900" dirty="0"/>
          </a:p>
          <a:p>
            <a:pPr eaLnBrk="1" hangingPunct="1">
              <a:lnSpc>
                <a:spcPct val="110000"/>
              </a:lnSpc>
              <a:spcAft>
                <a:spcPts val="600"/>
              </a:spcAft>
            </a:pPr>
            <a:r>
              <a:rPr lang="en-US" sz="2000" dirty="0"/>
              <a:t>If you had defined a function which has to pass the parameter "month" of a date. </a:t>
            </a:r>
          </a:p>
          <a:p>
            <a:pPr lvl="1" eaLnBrk="1" hangingPunct="1">
              <a:lnSpc>
                <a:spcPct val="110000"/>
              </a:lnSpc>
              <a:spcAft>
                <a:spcPts val="600"/>
              </a:spcAft>
            </a:pPr>
            <a:r>
              <a:rPr lang="en-GB" sz="1800" i="1" dirty="0"/>
              <a:t>What are the valid and invalid </a:t>
            </a:r>
            <a:r>
              <a:rPr lang="en-GB" sz="1800" i="1" dirty="0" smtClean="0"/>
              <a:t>values?</a:t>
            </a:r>
            <a:endParaRPr lang="en-US" sz="1800" dirty="0"/>
          </a:p>
          <a:p>
            <a:pPr eaLnBrk="1" hangingPunct="1">
              <a:lnSpc>
                <a:spcPct val="110000"/>
              </a:lnSpc>
              <a:spcAft>
                <a:spcPts val="600"/>
              </a:spcAft>
            </a:pPr>
            <a:endParaRPr lang="en-US" sz="2000" dirty="0"/>
          </a:p>
          <a:p>
            <a:pPr eaLnBrk="1" hangingPunct="1">
              <a:lnSpc>
                <a:spcPct val="80000"/>
              </a:lnSpc>
              <a:buFontTx/>
              <a:buNone/>
            </a:pPr>
            <a:endParaRPr lang="en-US" sz="2000" dirty="0"/>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0"/>
          <p:cNvSpPr>
            <a:spLocks noChangeArrowheads="1"/>
          </p:cNvSpPr>
          <p:nvPr/>
        </p:nvSpPr>
        <p:spPr bwMode="auto">
          <a:xfrm>
            <a:off x="5257800" y="3962400"/>
            <a:ext cx="2303463" cy="1443038"/>
          </a:xfrm>
          <a:prstGeom prst="rect">
            <a:avLst/>
          </a:prstGeom>
          <a:solidFill>
            <a:srgbClr val="FFCCCC"/>
          </a:solidFill>
          <a:ln w="9525">
            <a:noFill/>
            <a:miter lim="800000"/>
            <a:headEnd/>
            <a:tailEnd/>
          </a:ln>
        </p:spPr>
        <p:txBody>
          <a:bodyPr wrap="none" anchor="ctr">
            <a:prstTxWarp prst="textNoShape">
              <a:avLst/>
            </a:prstTxWarp>
          </a:bodyPr>
          <a:lstStyle/>
          <a:p>
            <a:endParaRPr lang="en-US"/>
          </a:p>
        </p:txBody>
      </p:sp>
      <p:sp>
        <p:nvSpPr>
          <p:cNvPr id="53251" name="Rectangle 7"/>
          <p:cNvSpPr>
            <a:spLocks noChangeArrowheads="1"/>
          </p:cNvSpPr>
          <p:nvPr/>
        </p:nvSpPr>
        <p:spPr bwMode="auto">
          <a:xfrm>
            <a:off x="990600" y="3962400"/>
            <a:ext cx="2089150" cy="1514475"/>
          </a:xfrm>
          <a:prstGeom prst="rect">
            <a:avLst/>
          </a:prstGeom>
          <a:solidFill>
            <a:srgbClr val="FFCCCC"/>
          </a:solidFill>
          <a:ln w="9525">
            <a:noFill/>
            <a:miter lim="800000"/>
            <a:headEnd/>
            <a:tailEnd/>
          </a:ln>
        </p:spPr>
        <p:txBody>
          <a:bodyPr wrap="none" anchor="ctr">
            <a:prstTxWarp prst="textNoShape">
              <a:avLst/>
            </a:prstTxWarp>
          </a:bodyPr>
          <a:lstStyle/>
          <a:p>
            <a:endParaRPr lang="en-US"/>
          </a:p>
        </p:txBody>
      </p:sp>
      <p:sp>
        <p:nvSpPr>
          <p:cNvPr id="53252" name="Rectangle 3"/>
          <p:cNvSpPr>
            <a:spLocks noGrp="1" noChangeArrowheads="1"/>
          </p:cNvSpPr>
          <p:nvPr>
            <p:ph idx="1"/>
          </p:nvPr>
        </p:nvSpPr>
        <p:spPr>
          <a:xfrm>
            <a:off x="395288" y="1484313"/>
            <a:ext cx="8229600" cy="4525962"/>
          </a:xfrm>
        </p:spPr>
        <p:txBody>
          <a:bodyPr/>
          <a:lstStyle/>
          <a:p>
            <a:pPr eaLnBrk="1" hangingPunct="1">
              <a:lnSpc>
                <a:spcPct val="90000"/>
              </a:lnSpc>
            </a:pPr>
            <a:r>
              <a:rPr lang="en-US" sz="2800" dirty="0"/>
              <a:t>The valid range for the month is 1 to 12, standing for January to December. </a:t>
            </a:r>
          </a:p>
          <a:p>
            <a:pPr lvl="1" eaLnBrk="1" hangingPunct="1">
              <a:lnSpc>
                <a:spcPct val="90000"/>
              </a:lnSpc>
            </a:pPr>
            <a:r>
              <a:rPr lang="en-US" sz="2400" dirty="0"/>
              <a:t>This valid range is called a </a:t>
            </a:r>
            <a:r>
              <a:rPr lang="en-US" sz="2400" dirty="0" smtClean="0"/>
              <a:t>valid partition</a:t>
            </a:r>
            <a:r>
              <a:rPr lang="en-US" sz="2400" dirty="0"/>
              <a:t>. </a:t>
            </a:r>
          </a:p>
          <a:p>
            <a:pPr eaLnBrk="1" hangingPunct="1">
              <a:lnSpc>
                <a:spcPct val="90000"/>
              </a:lnSpc>
            </a:pPr>
            <a:r>
              <a:rPr lang="en-US" sz="2800" dirty="0"/>
              <a:t>there are two partitions of invalid ranges. </a:t>
            </a:r>
          </a:p>
          <a:p>
            <a:pPr lvl="1" eaLnBrk="1" hangingPunct="1">
              <a:lnSpc>
                <a:spcPct val="90000"/>
              </a:lnSpc>
            </a:pPr>
            <a:r>
              <a:rPr lang="en-US" sz="2400" dirty="0"/>
              <a:t>The first invalid partition would be &lt;= 0 </a:t>
            </a:r>
          </a:p>
          <a:p>
            <a:pPr lvl="1" eaLnBrk="1" hangingPunct="1">
              <a:lnSpc>
                <a:spcPct val="90000"/>
              </a:lnSpc>
            </a:pPr>
            <a:r>
              <a:rPr lang="en-US" sz="2400" dirty="0"/>
              <a:t>and the second invalid partition would be &gt;= 13.</a:t>
            </a:r>
          </a:p>
          <a:p>
            <a:pPr lvl="2" eaLnBrk="1" hangingPunct="1">
              <a:lnSpc>
                <a:spcPct val="90000"/>
              </a:lnSpc>
            </a:pPr>
            <a:endParaRPr lang="en-US" sz="2000" dirty="0"/>
          </a:p>
          <a:p>
            <a:pPr lvl="2" eaLnBrk="1" hangingPunct="1">
              <a:lnSpc>
                <a:spcPct val="90000"/>
              </a:lnSpc>
              <a:buFontTx/>
              <a:buNone/>
            </a:pPr>
            <a:r>
              <a:rPr lang="en-US" sz="2000" dirty="0"/>
              <a:t>            </a:t>
            </a:r>
            <a:r>
              <a:rPr lang="en-US" dirty="0"/>
              <a:t>... -2 -1 0 1 ....</a:t>
            </a:r>
            <a:r>
              <a:rPr lang="en-US" dirty="0" smtClean="0"/>
              <a:t>..……...</a:t>
            </a:r>
            <a:r>
              <a:rPr lang="en-US" dirty="0"/>
              <a:t>....12  13 14 15 ....</a:t>
            </a:r>
          </a:p>
          <a:p>
            <a:pPr marL="622300" lvl="2" indent="-219075" eaLnBrk="1" hangingPunct="1">
              <a:lnSpc>
                <a:spcPct val="90000"/>
              </a:lnSpc>
              <a:buFontTx/>
              <a:buNone/>
            </a:pPr>
            <a:r>
              <a:rPr lang="en-US" dirty="0"/>
              <a:t>       --------------|------</a:t>
            </a:r>
            <a:r>
              <a:rPr lang="en-US" dirty="0" smtClean="0"/>
              <a:t>--</a:t>
            </a:r>
            <a:r>
              <a:rPr lang="en-US" dirty="0"/>
              <a:t>|-----------|-------------------</a:t>
            </a:r>
            <a:r>
              <a:rPr lang="en-US" dirty="0" smtClean="0"/>
              <a:t>-</a:t>
            </a:r>
          </a:p>
          <a:p>
            <a:pPr marL="622300" lvl="2" indent="-219075" eaLnBrk="1" hangingPunct="1">
              <a:lnSpc>
                <a:spcPct val="90000"/>
              </a:lnSpc>
              <a:buFontTx/>
              <a:buNone/>
            </a:pPr>
            <a:r>
              <a:rPr lang="en-US" sz="1800" dirty="0" smtClean="0"/>
              <a:t>   Invalid </a:t>
            </a:r>
            <a:r>
              <a:rPr lang="en-US" sz="1800" dirty="0"/>
              <a:t>partition 1</a:t>
            </a:r>
            <a:r>
              <a:rPr lang="en-US" sz="2000" dirty="0"/>
              <a:t>    </a:t>
            </a:r>
            <a:r>
              <a:rPr lang="en-US" sz="2000" dirty="0" smtClean="0"/>
              <a:t>                P1                  </a:t>
            </a:r>
            <a:r>
              <a:rPr lang="en-US" sz="1800" dirty="0" smtClean="0"/>
              <a:t>Invalid </a:t>
            </a:r>
            <a:r>
              <a:rPr lang="en-US" sz="1800" dirty="0"/>
              <a:t>partition 2</a:t>
            </a:r>
            <a:r>
              <a:rPr lang="en-US" sz="2000" dirty="0"/>
              <a:t> </a:t>
            </a:r>
            <a:endParaRPr lang="en-US" dirty="0"/>
          </a:p>
          <a:p>
            <a:pPr lvl="2" eaLnBrk="1" hangingPunct="1">
              <a:lnSpc>
                <a:spcPct val="90000"/>
              </a:lnSpc>
              <a:buFontTx/>
              <a:buNone/>
            </a:pPr>
            <a:r>
              <a:rPr lang="en-US" dirty="0"/>
              <a:t>                         valid partitions </a:t>
            </a:r>
          </a:p>
          <a:p>
            <a:pPr eaLnBrk="1" hangingPunct="1">
              <a:lnSpc>
                <a:spcPct val="90000"/>
              </a:lnSpc>
            </a:pPr>
            <a:endParaRPr lang="en-US" sz="2800" dirty="0"/>
          </a:p>
        </p:txBody>
      </p:sp>
      <p:sp>
        <p:nvSpPr>
          <p:cNvPr id="53253" name="Rectangle 2"/>
          <p:cNvSpPr>
            <a:spLocks noGrp="1" noChangeArrowheads="1"/>
          </p:cNvSpPr>
          <p:nvPr>
            <p:ph type="title"/>
          </p:nvPr>
        </p:nvSpPr>
        <p:spPr>
          <a:xfrm>
            <a:off x="457200" y="609600"/>
            <a:ext cx="8229600" cy="762000"/>
          </a:xfrm>
        </p:spPr>
        <p:txBody>
          <a:bodyPr/>
          <a:lstStyle/>
          <a:p>
            <a:pPr eaLnBrk="1" hangingPunct="1"/>
            <a:r>
              <a:rPr lang="en-GB" sz="3200" dirty="0"/>
              <a:t>Equivalence partitions</a:t>
            </a:r>
            <a:endParaRPr lang="en-US" sz="3200"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685800"/>
            <a:ext cx="8229600" cy="1066800"/>
          </a:xfrm>
        </p:spPr>
        <p:txBody>
          <a:bodyPr/>
          <a:lstStyle/>
          <a:p>
            <a:pPr eaLnBrk="1" hangingPunct="1"/>
            <a:r>
              <a:rPr lang="en-GB" dirty="0"/>
              <a:t>The all new </a:t>
            </a:r>
            <a:r>
              <a:rPr lang="en-GB" dirty="0" err="1"/>
              <a:t>RoboCafe</a:t>
            </a:r>
            <a:endParaRPr lang="en-US" dirty="0"/>
          </a:p>
        </p:txBody>
      </p:sp>
      <p:pic>
        <p:nvPicPr>
          <p:cNvPr id="17411" name="Picture 4" descr="Bender-waiter"/>
          <p:cNvPicPr>
            <a:picLocks noGrp="1" noChangeAspect="1" noChangeArrowheads="1"/>
          </p:cNvPicPr>
          <p:nvPr>
            <p:ph idx="1"/>
          </p:nvPr>
        </p:nvPicPr>
        <p:blipFill>
          <a:blip r:embed="rId2"/>
          <a:srcRect/>
          <a:stretch>
            <a:fillRect/>
          </a:stretch>
        </p:blipFill>
        <p:spPr>
          <a:xfrm>
            <a:off x="468313" y="3644900"/>
            <a:ext cx="1335087" cy="2232025"/>
          </a:xfrm>
          <a:noFill/>
        </p:spPr>
      </p:pic>
      <p:grpSp>
        <p:nvGrpSpPr>
          <p:cNvPr id="17412" name="Group 8"/>
          <p:cNvGrpSpPr>
            <a:grpSpLocks/>
          </p:cNvGrpSpPr>
          <p:nvPr/>
        </p:nvGrpSpPr>
        <p:grpSpPr bwMode="auto">
          <a:xfrm>
            <a:off x="1692275" y="1628775"/>
            <a:ext cx="3527425" cy="2592388"/>
            <a:chOff x="1066" y="1026"/>
            <a:chExt cx="2222" cy="1633"/>
          </a:xfrm>
        </p:grpSpPr>
        <p:sp>
          <p:nvSpPr>
            <p:cNvPr id="17427" name="AutoShape 5"/>
            <p:cNvSpPr>
              <a:spLocks noChangeArrowheads="1"/>
            </p:cNvSpPr>
            <p:nvPr/>
          </p:nvSpPr>
          <p:spPr bwMode="auto">
            <a:xfrm>
              <a:off x="1066" y="1026"/>
              <a:ext cx="2222" cy="1633"/>
            </a:xfrm>
            <a:prstGeom prst="irregularSeal2">
              <a:avLst/>
            </a:prstGeom>
            <a:solidFill>
              <a:srgbClr val="FF5050">
                <a:alpha val="72156"/>
              </a:srgbClr>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17428" name="Text Box 7"/>
            <p:cNvSpPr txBox="1">
              <a:spLocks noChangeArrowheads="1"/>
            </p:cNvSpPr>
            <p:nvPr/>
          </p:nvSpPr>
          <p:spPr bwMode="auto">
            <a:xfrm rot="20678705">
              <a:off x="1338" y="1613"/>
              <a:ext cx="1587" cy="465"/>
            </a:xfrm>
            <a:prstGeom prst="rect">
              <a:avLst/>
            </a:prstGeom>
            <a:noFill/>
            <a:ln w="9525">
              <a:noFill/>
              <a:miter lim="800000"/>
              <a:headEnd/>
              <a:tailEnd/>
            </a:ln>
          </p:spPr>
          <p:txBody>
            <a:bodyPr>
              <a:prstTxWarp prst="textNoShape">
                <a:avLst/>
              </a:prstTxWarp>
              <a:spAutoFit/>
            </a:bodyPr>
            <a:lstStyle/>
            <a:p>
              <a:pPr algn="ctr"/>
              <a:r>
                <a:rPr lang="en-GB" sz="1400" dirty="0">
                  <a:solidFill>
                    <a:srgbClr val="FFFFFF"/>
                  </a:solidFill>
                </a:rPr>
                <a:t>Waiter, waiter – I’ve been sitting here for two days, all I want is my breakfast</a:t>
              </a:r>
              <a:endParaRPr lang="en-US" sz="1400" dirty="0">
                <a:solidFill>
                  <a:srgbClr val="FFFFFF"/>
                </a:solidFill>
              </a:endParaRPr>
            </a:p>
          </p:txBody>
        </p:sp>
      </p:grpSp>
      <p:grpSp>
        <p:nvGrpSpPr>
          <p:cNvPr id="17413" name="Group 12"/>
          <p:cNvGrpSpPr>
            <a:grpSpLocks/>
          </p:cNvGrpSpPr>
          <p:nvPr/>
        </p:nvGrpSpPr>
        <p:grpSpPr bwMode="auto">
          <a:xfrm>
            <a:off x="5435600" y="1125538"/>
            <a:ext cx="3125788" cy="2490787"/>
            <a:chOff x="3482" y="1353"/>
            <a:chExt cx="1969" cy="1569"/>
          </a:xfrm>
        </p:grpSpPr>
        <p:sp>
          <p:nvSpPr>
            <p:cNvPr id="17425" name="AutoShape 10"/>
            <p:cNvSpPr>
              <a:spLocks noChangeArrowheads="1"/>
            </p:cNvSpPr>
            <p:nvPr/>
          </p:nvSpPr>
          <p:spPr bwMode="auto">
            <a:xfrm rot="2679165">
              <a:off x="3482" y="1353"/>
              <a:ext cx="1969" cy="1569"/>
            </a:xfrm>
            <a:prstGeom prst="irregularSeal2">
              <a:avLst/>
            </a:prstGeom>
            <a:solidFill>
              <a:srgbClr val="FF7C80">
                <a:alpha val="69019"/>
              </a:srgbClr>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17426" name="Text Box 11"/>
            <p:cNvSpPr txBox="1">
              <a:spLocks noChangeArrowheads="1"/>
            </p:cNvSpPr>
            <p:nvPr/>
          </p:nvSpPr>
          <p:spPr bwMode="auto">
            <a:xfrm rot="1757870">
              <a:off x="3833" y="1839"/>
              <a:ext cx="1146" cy="465"/>
            </a:xfrm>
            <a:prstGeom prst="rect">
              <a:avLst/>
            </a:prstGeom>
            <a:noFill/>
            <a:ln w="9525">
              <a:noFill/>
              <a:miter lim="800000"/>
              <a:headEnd/>
              <a:tailEnd/>
            </a:ln>
          </p:spPr>
          <p:txBody>
            <a:bodyPr>
              <a:prstTxWarp prst="textNoShape">
                <a:avLst/>
              </a:prstTxWarp>
              <a:spAutoFit/>
            </a:bodyPr>
            <a:lstStyle/>
            <a:p>
              <a:pPr algn="ctr"/>
              <a:r>
                <a:rPr lang="en-GB" sz="1400" dirty="0">
                  <a:solidFill>
                    <a:srgbClr val="FFFFFF"/>
                  </a:solidFill>
                </a:rPr>
                <a:t>Waiter, waiter – There’s no coffee in my cup</a:t>
              </a:r>
              <a:endParaRPr lang="en-US" sz="1400" dirty="0">
                <a:solidFill>
                  <a:srgbClr val="FFFFFF"/>
                </a:solidFill>
              </a:endParaRPr>
            </a:p>
          </p:txBody>
        </p:sp>
      </p:grpSp>
      <p:grpSp>
        <p:nvGrpSpPr>
          <p:cNvPr id="17414" name="Group 13"/>
          <p:cNvGrpSpPr>
            <a:grpSpLocks/>
          </p:cNvGrpSpPr>
          <p:nvPr/>
        </p:nvGrpSpPr>
        <p:grpSpPr bwMode="auto">
          <a:xfrm rot="-1597351">
            <a:off x="2771775" y="4149725"/>
            <a:ext cx="3125788" cy="2490788"/>
            <a:chOff x="3482" y="1353"/>
            <a:chExt cx="1969" cy="1569"/>
          </a:xfrm>
        </p:grpSpPr>
        <p:sp>
          <p:nvSpPr>
            <p:cNvPr id="17423" name="AutoShape 14"/>
            <p:cNvSpPr>
              <a:spLocks noChangeArrowheads="1"/>
            </p:cNvSpPr>
            <p:nvPr/>
          </p:nvSpPr>
          <p:spPr bwMode="auto">
            <a:xfrm rot="2679165">
              <a:off x="3482" y="1353"/>
              <a:ext cx="1969" cy="1569"/>
            </a:xfrm>
            <a:prstGeom prst="irregularSeal2">
              <a:avLst/>
            </a:prstGeom>
            <a:solidFill>
              <a:srgbClr val="FF7C80">
                <a:alpha val="69019"/>
              </a:srgbClr>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17424" name="Text Box 15"/>
            <p:cNvSpPr txBox="1">
              <a:spLocks noChangeArrowheads="1"/>
            </p:cNvSpPr>
            <p:nvPr/>
          </p:nvSpPr>
          <p:spPr bwMode="auto">
            <a:xfrm rot="1757870">
              <a:off x="3832" y="1838"/>
              <a:ext cx="1146" cy="465"/>
            </a:xfrm>
            <a:prstGeom prst="rect">
              <a:avLst/>
            </a:prstGeom>
            <a:noFill/>
            <a:ln w="9525">
              <a:noFill/>
              <a:miter lim="800000"/>
              <a:headEnd/>
              <a:tailEnd/>
            </a:ln>
          </p:spPr>
          <p:txBody>
            <a:bodyPr>
              <a:prstTxWarp prst="textNoShape">
                <a:avLst/>
              </a:prstTxWarp>
              <a:spAutoFit/>
            </a:bodyPr>
            <a:lstStyle/>
            <a:p>
              <a:pPr algn="ctr"/>
              <a:r>
                <a:rPr lang="en-GB" sz="1400" dirty="0">
                  <a:solidFill>
                    <a:srgbClr val="FFFFFF"/>
                  </a:solidFill>
                </a:rPr>
                <a:t>Waiter, waiter – I didn’t order 25 sausages</a:t>
              </a:r>
              <a:endParaRPr lang="en-US" sz="1400" dirty="0">
                <a:solidFill>
                  <a:srgbClr val="FFFFFF"/>
                </a:solidFill>
              </a:endParaRPr>
            </a:p>
          </p:txBody>
        </p:sp>
      </p:grpSp>
      <p:grpSp>
        <p:nvGrpSpPr>
          <p:cNvPr id="17415" name="Group 16"/>
          <p:cNvGrpSpPr>
            <a:grpSpLocks/>
          </p:cNvGrpSpPr>
          <p:nvPr/>
        </p:nvGrpSpPr>
        <p:grpSpPr bwMode="auto">
          <a:xfrm>
            <a:off x="5651500" y="3357563"/>
            <a:ext cx="3125788" cy="2490787"/>
            <a:chOff x="3482" y="1353"/>
            <a:chExt cx="1969" cy="1569"/>
          </a:xfrm>
        </p:grpSpPr>
        <p:sp>
          <p:nvSpPr>
            <p:cNvPr id="17421" name="AutoShape 17"/>
            <p:cNvSpPr>
              <a:spLocks noChangeArrowheads="1"/>
            </p:cNvSpPr>
            <p:nvPr/>
          </p:nvSpPr>
          <p:spPr bwMode="auto">
            <a:xfrm rot="2679165">
              <a:off x="3482" y="1353"/>
              <a:ext cx="1969" cy="1569"/>
            </a:xfrm>
            <a:prstGeom prst="irregularSeal2">
              <a:avLst/>
            </a:prstGeom>
            <a:solidFill>
              <a:srgbClr val="FF6600">
                <a:alpha val="69019"/>
              </a:srgbClr>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17422" name="Text Box 18"/>
            <p:cNvSpPr txBox="1">
              <a:spLocks noChangeArrowheads="1"/>
            </p:cNvSpPr>
            <p:nvPr/>
          </p:nvSpPr>
          <p:spPr bwMode="auto">
            <a:xfrm rot="1757870">
              <a:off x="3832" y="1837"/>
              <a:ext cx="1146" cy="465"/>
            </a:xfrm>
            <a:prstGeom prst="rect">
              <a:avLst/>
            </a:prstGeom>
            <a:noFill/>
            <a:ln w="9525">
              <a:noFill/>
              <a:miter lim="800000"/>
              <a:headEnd/>
              <a:tailEnd/>
            </a:ln>
          </p:spPr>
          <p:txBody>
            <a:bodyPr>
              <a:prstTxWarp prst="textNoShape">
                <a:avLst/>
              </a:prstTxWarp>
              <a:spAutoFit/>
            </a:bodyPr>
            <a:lstStyle/>
            <a:p>
              <a:pPr algn="ctr"/>
              <a:r>
                <a:rPr lang="en-GB" sz="1400" dirty="0">
                  <a:solidFill>
                    <a:srgbClr val="FFFFFF"/>
                  </a:solidFill>
                </a:rPr>
                <a:t>Waiter, waiter – I don’t like my eggs </a:t>
              </a:r>
            </a:p>
            <a:p>
              <a:pPr algn="ctr"/>
              <a:r>
                <a:rPr lang="en-GB" sz="1400" dirty="0">
                  <a:solidFill>
                    <a:srgbClr val="FFFFFF"/>
                  </a:solidFill>
                </a:rPr>
                <a:t>toasted</a:t>
              </a:r>
              <a:endParaRPr lang="en-US" sz="1400" dirty="0">
                <a:solidFill>
                  <a:srgbClr val="FFFFFF"/>
                </a:solidFill>
              </a:endParaRPr>
            </a:p>
          </p:txBody>
        </p:sp>
      </p:grpSp>
      <p:sp>
        <p:nvSpPr>
          <p:cNvPr id="17416" name="AutoShape 20"/>
          <p:cNvSpPr>
            <a:spLocks noChangeArrowheads="1"/>
          </p:cNvSpPr>
          <p:nvPr/>
        </p:nvSpPr>
        <p:spPr bwMode="auto">
          <a:xfrm rot="16612725">
            <a:off x="572294" y="1907381"/>
            <a:ext cx="936625" cy="1331913"/>
          </a:xfrm>
          <a:prstGeom prst="cloudCallout">
            <a:avLst>
              <a:gd name="adj1" fmla="val -110333"/>
              <a:gd name="adj2" fmla="val 9528"/>
            </a:avLst>
          </a:prstGeom>
          <a:noFill/>
          <a:ln w="9525">
            <a:solidFill>
              <a:schemeClr val="tx1"/>
            </a:solidFill>
            <a:round/>
            <a:headEnd/>
            <a:tailEnd/>
          </a:ln>
        </p:spPr>
        <p:txBody>
          <a:bodyPr vert="eaVert">
            <a:prstTxWarp prst="textNoShape">
              <a:avLst/>
            </a:prstTxWarp>
          </a:bodyPr>
          <a:lstStyle/>
          <a:p>
            <a:pPr algn="ctr"/>
            <a:endParaRPr lang="en-US"/>
          </a:p>
        </p:txBody>
      </p:sp>
      <p:sp>
        <p:nvSpPr>
          <p:cNvPr id="17417" name="Text Box 21"/>
          <p:cNvSpPr txBox="1">
            <a:spLocks noChangeArrowheads="1"/>
          </p:cNvSpPr>
          <p:nvPr/>
        </p:nvSpPr>
        <p:spPr bwMode="auto">
          <a:xfrm>
            <a:off x="684213" y="2420938"/>
            <a:ext cx="720725" cy="396875"/>
          </a:xfrm>
          <a:prstGeom prst="rect">
            <a:avLst/>
          </a:prstGeom>
          <a:noFill/>
          <a:ln w="9525">
            <a:noFill/>
            <a:miter lim="800000"/>
            <a:headEnd/>
            <a:tailEnd/>
          </a:ln>
        </p:spPr>
        <p:txBody>
          <a:bodyPr>
            <a:prstTxWarp prst="textNoShape">
              <a:avLst/>
            </a:prstTxWarp>
            <a:spAutoFit/>
          </a:bodyPr>
          <a:lstStyle/>
          <a:p>
            <a:pPr>
              <a:spcBef>
                <a:spcPct val="50000"/>
              </a:spcBef>
            </a:pPr>
            <a:r>
              <a:rPr lang="en-GB" sz="2000" dirty="0">
                <a:solidFill>
                  <a:srgbClr val="FF0000"/>
                </a:solidFill>
                <a:latin typeface="Comic Sans MS" pitchFamily="29" charset="0"/>
              </a:rPr>
              <a:t>***!!</a:t>
            </a:r>
            <a:endParaRPr lang="en-US" sz="2000" dirty="0">
              <a:solidFill>
                <a:srgbClr val="FF0000"/>
              </a:solidFill>
              <a:latin typeface="Comic Sans MS" pitchFamily="29" charset="0"/>
            </a:endParaRPr>
          </a:p>
        </p:txBody>
      </p:sp>
      <p:grpSp>
        <p:nvGrpSpPr>
          <p:cNvPr id="17418" name="Group 23"/>
          <p:cNvGrpSpPr>
            <a:grpSpLocks/>
          </p:cNvGrpSpPr>
          <p:nvPr/>
        </p:nvGrpSpPr>
        <p:grpSpPr bwMode="auto">
          <a:xfrm>
            <a:off x="6018213" y="5611813"/>
            <a:ext cx="3125787" cy="2490787"/>
            <a:chOff x="3482" y="1353"/>
            <a:chExt cx="1969" cy="1569"/>
          </a:xfrm>
        </p:grpSpPr>
        <p:sp>
          <p:nvSpPr>
            <p:cNvPr id="17419" name="AutoShape 24"/>
            <p:cNvSpPr>
              <a:spLocks noChangeArrowheads="1"/>
            </p:cNvSpPr>
            <p:nvPr/>
          </p:nvSpPr>
          <p:spPr bwMode="auto">
            <a:xfrm rot="2679165">
              <a:off x="3482" y="1353"/>
              <a:ext cx="1969" cy="1569"/>
            </a:xfrm>
            <a:prstGeom prst="irregularSeal2">
              <a:avLst/>
            </a:prstGeom>
            <a:solidFill>
              <a:srgbClr val="FF9933">
                <a:alpha val="69019"/>
              </a:srgbClr>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17420" name="Text Box 25"/>
            <p:cNvSpPr txBox="1">
              <a:spLocks noChangeArrowheads="1"/>
            </p:cNvSpPr>
            <p:nvPr/>
          </p:nvSpPr>
          <p:spPr bwMode="auto">
            <a:xfrm rot="1757870">
              <a:off x="3897" y="1857"/>
              <a:ext cx="1146" cy="192"/>
            </a:xfrm>
            <a:prstGeom prst="rect">
              <a:avLst/>
            </a:prstGeom>
            <a:noFill/>
            <a:ln w="9525">
              <a:noFill/>
              <a:miter lim="800000"/>
              <a:headEnd/>
              <a:tailEnd/>
            </a:ln>
          </p:spPr>
          <p:txBody>
            <a:bodyPr>
              <a:prstTxWarp prst="textNoShape">
                <a:avLst/>
              </a:prstTxWarp>
              <a:spAutoFit/>
            </a:bodyPr>
            <a:lstStyle/>
            <a:p>
              <a:pPr algn="ctr"/>
              <a:r>
                <a:rPr lang="en-GB" sz="1400" dirty="0">
                  <a:solidFill>
                    <a:srgbClr val="FFFFFF"/>
                  </a:solidFill>
                </a:rPr>
                <a:t>Waiter, waiter</a:t>
              </a:r>
              <a:endParaRPr lang="en-US" sz="1400" dirty="0">
                <a:solidFill>
                  <a:srgbClr val="FFFFFF"/>
                </a:solidFill>
              </a:endParaRPr>
            </a:p>
          </p:txBody>
        </p:sp>
      </p:gr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457200" y="274638"/>
            <a:ext cx="8229600" cy="1401762"/>
          </a:xfrm>
        </p:spPr>
        <p:txBody>
          <a:bodyPr/>
          <a:lstStyle/>
          <a:p>
            <a:pPr eaLnBrk="1" hangingPunct="1"/>
            <a:r>
              <a:rPr lang="en-US" sz="4000" smtClean="0"/>
              <a:t>Equivalence Partitioning</a:t>
            </a:r>
          </a:p>
        </p:txBody>
      </p:sp>
      <p:sp>
        <p:nvSpPr>
          <p:cNvPr id="54275" name="Content Placeholder 2"/>
          <p:cNvSpPr>
            <a:spLocks noGrp="1"/>
          </p:cNvSpPr>
          <p:nvPr>
            <p:ph idx="1"/>
          </p:nvPr>
        </p:nvSpPr>
        <p:spPr>
          <a:xfrm>
            <a:off x="457200" y="1600200"/>
            <a:ext cx="8229600" cy="4068763"/>
          </a:xfrm>
        </p:spPr>
        <p:txBody>
          <a:bodyPr/>
          <a:lstStyle/>
          <a:p>
            <a:pPr eaLnBrk="1" hangingPunct="1"/>
            <a:r>
              <a:rPr lang="en-US" sz="2400" smtClean="0"/>
              <a:t>Divide the domain of all possible inputs into classes of equivalent inputs </a:t>
            </a:r>
          </a:p>
          <a:p>
            <a:pPr eaLnBrk="1" hangingPunct="1"/>
            <a:endParaRPr lang="en-US" sz="1400" smtClean="0"/>
          </a:p>
          <a:p>
            <a:pPr eaLnBrk="1" hangingPunct="1"/>
            <a:r>
              <a:rPr lang="en-US" sz="2400" smtClean="0"/>
              <a:t>input conditions</a:t>
            </a:r>
          </a:p>
        </p:txBody>
      </p:sp>
      <p:graphicFrame>
        <p:nvGraphicFramePr>
          <p:cNvPr id="5" name="Table 4"/>
          <p:cNvGraphicFramePr>
            <a:graphicFrameLocks noGrp="1"/>
          </p:cNvGraphicFramePr>
          <p:nvPr>
            <p:extLst>
              <p:ext uri="{D42A27DB-BD31-4B8C-83A1-F6EECF244321}">
                <p14:modId xmlns:p14="http://schemas.microsoft.com/office/powerpoint/2010/main" val="1737787538"/>
              </p:ext>
            </p:extLst>
          </p:nvPr>
        </p:nvGraphicFramePr>
        <p:xfrm>
          <a:off x="1219200" y="3276600"/>
          <a:ext cx="6096000" cy="2943225"/>
        </p:xfrm>
        <a:graphic>
          <a:graphicData uri="http://schemas.openxmlformats.org/drawingml/2006/table">
            <a:tbl>
              <a:tblPr/>
              <a:tblGrid>
                <a:gridCol w="2032000"/>
                <a:gridCol w="2032000"/>
                <a:gridCol w="2032000"/>
              </a:tblGrid>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Arial" pitchFamily="29" charset="0"/>
                          <a:ea typeface="Arial" pitchFamily="29" charset="0"/>
                          <a:cs typeface="Arial" pitchFamily="29" charset="0"/>
                        </a:rPr>
                        <a:t>Type of  input condition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Arial" pitchFamily="29" charset="0"/>
                          <a:ea typeface="Arial" pitchFamily="29" charset="0"/>
                          <a:cs typeface="Arial" pitchFamily="29" charset="0"/>
                        </a:rPr>
                        <a:t>Number of </a:t>
                      </a:r>
                      <a:r>
                        <a:rPr kumimoji="0" lang="en-US" sz="1800" b="0" i="0" u="none" strike="noStrike" cap="none" normalizeH="0" baseline="0" smtClean="0">
                          <a:ln>
                            <a:noFill/>
                          </a:ln>
                          <a:solidFill>
                            <a:srgbClr val="FFFFFF"/>
                          </a:solidFill>
                          <a:effectLst/>
                          <a:latin typeface="Arial" pitchFamily="29" charset="0"/>
                          <a:ea typeface="Arial" pitchFamily="29" charset="0"/>
                          <a:cs typeface="Arial" pitchFamily="29" charset="0"/>
                        </a:rPr>
                        <a:t>Valid </a:t>
                      </a:r>
                      <a:r>
                        <a:rPr kumimoji="0" lang="en-US" sz="1800" b="1" i="0" u="none" strike="noStrike" cap="none" normalizeH="0" baseline="0" smtClean="0">
                          <a:ln>
                            <a:noFill/>
                          </a:ln>
                          <a:solidFill>
                            <a:srgbClr val="FFFFFF"/>
                          </a:solidFill>
                          <a:effectLst/>
                          <a:latin typeface="Arial" pitchFamily="29" charset="0"/>
                          <a:ea typeface="Arial" pitchFamily="29" charset="0"/>
                          <a:cs typeface="Arial" pitchFamily="29" charset="0"/>
                        </a:rPr>
                        <a:t>equivalence classes needed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Arial" pitchFamily="29" charset="0"/>
                          <a:ea typeface="Arial" pitchFamily="29" charset="0"/>
                          <a:cs typeface="Arial" pitchFamily="29" charset="0"/>
                        </a:rPr>
                        <a:t>Number of </a:t>
                      </a:r>
                      <a:r>
                        <a:rPr kumimoji="0" lang="en-US" sz="1800" b="0" i="0" u="none" strike="noStrike" cap="none" normalizeH="0" baseline="0" smtClean="0">
                          <a:ln>
                            <a:noFill/>
                          </a:ln>
                          <a:solidFill>
                            <a:srgbClr val="FFFFFF"/>
                          </a:solidFill>
                          <a:effectLst/>
                          <a:latin typeface="Arial" pitchFamily="29" charset="0"/>
                          <a:ea typeface="Arial" pitchFamily="29" charset="0"/>
                          <a:cs typeface="Arial" pitchFamily="29" charset="0"/>
                        </a:rPr>
                        <a:t>Invalid </a:t>
                      </a:r>
                      <a:r>
                        <a:rPr kumimoji="0" lang="en-US" sz="1800" b="1" i="0" u="none" strike="noStrike" cap="none" normalizeH="0" baseline="0" smtClean="0">
                          <a:ln>
                            <a:noFill/>
                          </a:ln>
                          <a:solidFill>
                            <a:srgbClr val="FFFFFF"/>
                          </a:solidFill>
                          <a:effectLst/>
                          <a:latin typeface="Arial" pitchFamily="29" charset="0"/>
                          <a:ea typeface="Arial" pitchFamily="29" charset="0"/>
                          <a:cs typeface="Arial" pitchFamily="29" charset="0"/>
                        </a:rPr>
                        <a:t>equivalence classes needed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range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value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r>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set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r h="37147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Boolean (true/false)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Arial" pitchFamily="29" charset="0"/>
                          <a:ea typeface="Arial" pitchFamily="29" charset="0"/>
                          <a:cs typeface="Arial" pitchFamily="29"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r>
            </a:tbl>
          </a:graphicData>
        </a:graphic>
      </p:graphicFrame>
      <p:sp>
        <p:nvSpPr>
          <p:cNvPr id="54302" name="TextBox 6"/>
          <p:cNvSpPr txBox="1">
            <a:spLocks noChangeArrowheads="1"/>
          </p:cNvSpPr>
          <p:nvPr/>
        </p:nvSpPr>
        <p:spPr bwMode="auto">
          <a:xfrm>
            <a:off x="457200" y="6248400"/>
            <a:ext cx="8229600" cy="461963"/>
          </a:xfrm>
          <a:prstGeom prst="rect">
            <a:avLst/>
          </a:prstGeom>
          <a:noFill/>
          <a:ln w="9525">
            <a:noFill/>
            <a:miter lim="800000"/>
            <a:headEnd/>
            <a:tailEnd/>
          </a:ln>
        </p:spPr>
        <p:txBody>
          <a:bodyPr>
            <a:prstTxWarp prst="textNoShape">
              <a:avLst/>
            </a:prstTxWarp>
            <a:spAutoFit/>
          </a:bodyPr>
          <a:lstStyle/>
          <a:p>
            <a:pPr>
              <a:buFont typeface="Arial" pitchFamily="29" charset="0"/>
              <a:buChar char="•"/>
            </a:pPr>
            <a:r>
              <a:rPr lang="en-US"/>
              <a:t> 	</a:t>
            </a:r>
            <a:r>
              <a:rPr lang="en-US" sz="2400"/>
              <a:t>Construct one test case for each class</a:t>
            </a: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609600"/>
            <a:ext cx="8229600" cy="850900"/>
          </a:xfrm>
        </p:spPr>
        <p:txBody>
          <a:bodyPr>
            <a:normAutofit/>
          </a:bodyPr>
          <a:lstStyle/>
          <a:p>
            <a:pPr eaLnBrk="1" hangingPunct="1"/>
            <a:r>
              <a:rPr lang="en-GB" sz="3200" dirty="0"/>
              <a:t>Equivalence Partitions – </a:t>
            </a:r>
            <a:r>
              <a:rPr lang="en-GB" sz="3200" b="1" i="1" dirty="0"/>
              <a:t>for value ranges</a:t>
            </a:r>
            <a:endParaRPr lang="en-US" sz="3200" b="1" i="1" dirty="0"/>
          </a:p>
        </p:txBody>
      </p:sp>
      <p:sp>
        <p:nvSpPr>
          <p:cNvPr id="55299" name="Rectangle 3"/>
          <p:cNvSpPr>
            <a:spLocks noGrp="1" noChangeArrowheads="1"/>
          </p:cNvSpPr>
          <p:nvPr>
            <p:ph idx="1"/>
          </p:nvPr>
        </p:nvSpPr>
        <p:spPr>
          <a:xfrm>
            <a:off x="457200" y="2000250"/>
            <a:ext cx="8229600" cy="4400550"/>
          </a:xfrm>
        </p:spPr>
        <p:txBody>
          <a:bodyPr>
            <a:normAutofit/>
          </a:bodyPr>
          <a:lstStyle/>
          <a:p>
            <a:pPr eaLnBrk="1" hangingPunct="1">
              <a:lnSpc>
                <a:spcPct val="80000"/>
              </a:lnSpc>
              <a:spcBef>
                <a:spcPts val="2100"/>
              </a:spcBef>
              <a:spcAft>
                <a:spcPts val="600"/>
              </a:spcAft>
            </a:pPr>
            <a:r>
              <a:rPr lang="en-US" dirty="0"/>
              <a:t>An input has certain ranges which are valid and other ranges which are invalid. </a:t>
            </a:r>
            <a:endParaRPr lang="en-US" dirty="0" smtClean="0"/>
          </a:p>
          <a:p>
            <a:pPr eaLnBrk="1" hangingPunct="1">
              <a:lnSpc>
                <a:spcPct val="80000"/>
              </a:lnSpc>
              <a:spcBef>
                <a:spcPts val="2100"/>
              </a:spcBef>
              <a:spcAft>
                <a:spcPts val="600"/>
              </a:spcAft>
            </a:pPr>
            <a:r>
              <a:rPr lang="en-US" dirty="0" smtClean="0"/>
              <a:t>An example is the value range for the month parameter that we looked at earlier</a:t>
            </a:r>
            <a:endParaRPr lang="en-GB" dirty="0" smtClean="0"/>
          </a:p>
          <a:p>
            <a:pPr eaLnBrk="1" hangingPunct="1">
              <a:lnSpc>
                <a:spcPct val="80000"/>
              </a:lnSpc>
            </a:pPr>
            <a:endParaRPr lang="en-US" dirty="0"/>
          </a:p>
          <a:p>
            <a:pPr lvl="1" eaLnBrk="1" hangingPunct="1">
              <a:lnSpc>
                <a:spcPct val="80000"/>
              </a:lnSpc>
            </a:pPr>
            <a:r>
              <a:rPr lang="en-US" sz="2400" dirty="0"/>
              <a:t>The valid range for the month is 1 to 12, standing for January to December.</a:t>
            </a:r>
            <a:r>
              <a:rPr lang="en-US" sz="2400" dirty="0" smtClean="0"/>
              <a:t>   This is the valid partition</a:t>
            </a:r>
          </a:p>
          <a:p>
            <a:pPr lvl="1" eaLnBrk="1" hangingPunct="1">
              <a:lnSpc>
                <a:spcPct val="80000"/>
              </a:lnSpc>
            </a:pPr>
            <a:endParaRPr lang="en-US" sz="2400" dirty="0" smtClean="0"/>
          </a:p>
          <a:p>
            <a:pPr lvl="1" eaLnBrk="1" hangingPunct="1">
              <a:lnSpc>
                <a:spcPct val="80000"/>
              </a:lnSpc>
            </a:pPr>
            <a:r>
              <a:rPr lang="en-US" sz="2400" dirty="0" smtClean="0"/>
              <a:t>There are 2  invalid ranges</a:t>
            </a:r>
          </a:p>
          <a:p>
            <a:pPr lvl="1">
              <a:lnSpc>
                <a:spcPct val="90000"/>
              </a:lnSpc>
            </a:pPr>
            <a:r>
              <a:rPr lang="en-US" sz="2400" dirty="0"/>
              <a:t> </a:t>
            </a:r>
            <a:r>
              <a:rPr lang="en-US" sz="2400" dirty="0" smtClean="0"/>
              <a:t>these are the invalid partitions: </a:t>
            </a:r>
            <a:r>
              <a:rPr lang="en-US" sz="2400" dirty="0"/>
              <a:t>&lt;= 0 </a:t>
            </a:r>
            <a:r>
              <a:rPr lang="en-US" sz="2400" dirty="0" smtClean="0"/>
              <a:t>and &gt;</a:t>
            </a:r>
            <a:r>
              <a:rPr lang="en-US" sz="2400" dirty="0"/>
              <a:t>= 13</a:t>
            </a:r>
            <a:endParaRPr lang="en-US" sz="2400" dirty="0" smtClean="0"/>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395536" y="476672"/>
            <a:ext cx="8229600" cy="706090"/>
          </a:xfrm>
        </p:spPr>
        <p:txBody>
          <a:bodyPr>
            <a:normAutofit/>
          </a:bodyPr>
          <a:lstStyle/>
          <a:p>
            <a:pPr eaLnBrk="1" hangingPunct="1"/>
            <a:r>
              <a:rPr lang="en-GB" sz="3200" dirty="0"/>
              <a:t>Equivalence Partitions </a:t>
            </a:r>
            <a:r>
              <a:rPr lang="en-GB" sz="3200" b="1" dirty="0"/>
              <a:t>– </a:t>
            </a:r>
            <a:r>
              <a:rPr lang="en-GB" sz="3200" b="1" i="1" dirty="0"/>
              <a:t>for a set</a:t>
            </a:r>
            <a:endParaRPr lang="en-US" sz="3200" b="1" i="1" dirty="0"/>
          </a:p>
        </p:txBody>
      </p:sp>
      <p:sp>
        <p:nvSpPr>
          <p:cNvPr id="57347" name="Rectangle 3"/>
          <p:cNvSpPr>
            <a:spLocks noGrp="1" noChangeArrowheads="1"/>
          </p:cNvSpPr>
          <p:nvPr>
            <p:ph idx="1"/>
          </p:nvPr>
        </p:nvSpPr>
        <p:spPr>
          <a:xfrm>
            <a:off x="0" y="1196752"/>
            <a:ext cx="9144000" cy="5544616"/>
          </a:xfrm>
        </p:spPr>
        <p:txBody>
          <a:bodyPr>
            <a:noAutofit/>
          </a:bodyPr>
          <a:lstStyle/>
          <a:p>
            <a:pPr eaLnBrk="1" hangingPunct="1">
              <a:lnSpc>
                <a:spcPct val="80000"/>
              </a:lnSpc>
            </a:pPr>
            <a:r>
              <a:rPr lang="en-GB" sz="2400" dirty="0"/>
              <a:t>Test particular input item matches a set of values </a:t>
            </a:r>
          </a:p>
          <a:p>
            <a:pPr lvl="1" eaLnBrk="1" hangingPunct="1">
              <a:lnSpc>
                <a:spcPct val="80000"/>
              </a:lnSpc>
              <a:spcBef>
                <a:spcPts val="900"/>
              </a:spcBef>
              <a:spcAft>
                <a:spcPts val="600"/>
              </a:spcAft>
            </a:pPr>
            <a:r>
              <a:rPr lang="en-US" sz="2000" dirty="0" smtClean="0"/>
              <a:t>I</a:t>
            </a:r>
            <a:r>
              <a:rPr lang="en-GB" sz="2000" dirty="0" smtClean="0"/>
              <a:t>f each </a:t>
            </a:r>
            <a:r>
              <a:rPr lang="en-GB" sz="2000" dirty="0"/>
              <a:t>case will be treated the same way</a:t>
            </a:r>
          </a:p>
          <a:p>
            <a:pPr lvl="2" eaLnBrk="1" hangingPunct="1">
              <a:lnSpc>
                <a:spcPct val="80000"/>
              </a:lnSpc>
              <a:spcAft>
                <a:spcPts val="600"/>
              </a:spcAft>
            </a:pPr>
            <a:r>
              <a:rPr lang="en-GB" sz="2000" dirty="0"/>
              <a:t>Identify </a:t>
            </a:r>
            <a:r>
              <a:rPr lang="en-GB" sz="2000" b="1" dirty="0"/>
              <a:t>one valid class </a:t>
            </a:r>
            <a:r>
              <a:rPr lang="en-GB" sz="2000" dirty="0"/>
              <a:t>for values </a:t>
            </a:r>
            <a:r>
              <a:rPr lang="en-GB" sz="2000" b="1" dirty="0"/>
              <a:t>in</a:t>
            </a:r>
            <a:r>
              <a:rPr lang="en-GB" sz="2000" dirty="0"/>
              <a:t> the set </a:t>
            </a:r>
          </a:p>
          <a:p>
            <a:pPr lvl="2" eaLnBrk="1" hangingPunct="1">
              <a:lnSpc>
                <a:spcPct val="80000"/>
              </a:lnSpc>
              <a:spcAft>
                <a:spcPts val="600"/>
              </a:spcAft>
            </a:pPr>
            <a:r>
              <a:rPr lang="en-GB" sz="2000" dirty="0"/>
              <a:t>and </a:t>
            </a:r>
            <a:r>
              <a:rPr lang="en-GB" sz="2000" b="1" dirty="0"/>
              <a:t>one </a:t>
            </a:r>
            <a:r>
              <a:rPr lang="en-GB" sz="2000" b="1" dirty="0" smtClean="0"/>
              <a:t>invalid </a:t>
            </a:r>
            <a:r>
              <a:rPr lang="en-GB" sz="2000" b="1" dirty="0"/>
              <a:t>class </a:t>
            </a:r>
            <a:r>
              <a:rPr lang="en-GB" sz="2000" dirty="0"/>
              <a:t>representing values </a:t>
            </a:r>
            <a:r>
              <a:rPr lang="en-GB" sz="2000" b="1" dirty="0"/>
              <a:t>outside</a:t>
            </a:r>
            <a:r>
              <a:rPr lang="en-GB" sz="2000" dirty="0"/>
              <a:t> the set</a:t>
            </a:r>
          </a:p>
          <a:p>
            <a:pPr lvl="2" eaLnBrk="1" hangingPunct="1">
              <a:lnSpc>
                <a:spcPct val="80000"/>
              </a:lnSpc>
              <a:spcAft>
                <a:spcPts val="600"/>
              </a:spcAft>
            </a:pPr>
            <a:r>
              <a:rPr lang="en-GB" sz="2000" dirty="0" err="1"/>
              <a:t>E.g</a:t>
            </a:r>
            <a:r>
              <a:rPr lang="en-GB" sz="2000" dirty="0"/>
              <a:t> valid course codes  for semester 1 are: </a:t>
            </a:r>
            <a:r>
              <a:rPr lang="en-GB" sz="1800" dirty="0" smtClean="0"/>
              <a:t>(COMP1209, COMP1202, COMP1216, COMP1201)</a:t>
            </a:r>
            <a:endParaRPr lang="en-GB" sz="1800" dirty="0"/>
          </a:p>
          <a:p>
            <a:pPr lvl="2">
              <a:lnSpc>
                <a:spcPct val="80000"/>
              </a:lnSpc>
              <a:spcAft>
                <a:spcPts val="600"/>
              </a:spcAft>
              <a:buNone/>
            </a:pPr>
            <a:r>
              <a:rPr lang="en-GB" sz="1800" b="1" dirty="0"/>
              <a:t>Valid class</a:t>
            </a:r>
            <a:r>
              <a:rPr lang="en-GB" sz="1800" dirty="0"/>
              <a:t>: code </a:t>
            </a:r>
            <a:r>
              <a:rPr lang="en-GB" sz="1800" b="1" i="1" dirty="0"/>
              <a:t>is</a:t>
            </a:r>
            <a:r>
              <a:rPr lang="en-GB" sz="1800" dirty="0"/>
              <a:t> one of </a:t>
            </a:r>
            <a:r>
              <a:rPr lang="en-GB" sz="1200" dirty="0"/>
              <a:t>(COMP1209, COMP1202, COMP1216, </a:t>
            </a:r>
            <a:r>
              <a:rPr lang="en-GB" sz="1200" dirty="0" smtClean="0"/>
              <a:t>COMP1201)</a:t>
            </a:r>
            <a:endParaRPr lang="en-GB" sz="1200" dirty="0"/>
          </a:p>
          <a:p>
            <a:pPr lvl="2">
              <a:lnSpc>
                <a:spcPct val="80000"/>
              </a:lnSpc>
              <a:spcAft>
                <a:spcPts val="600"/>
              </a:spcAft>
              <a:buNone/>
            </a:pPr>
            <a:r>
              <a:rPr lang="en-GB" sz="1800" b="1" dirty="0" smtClean="0"/>
              <a:t>Invalid </a:t>
            </a:r>
            <a:r>
              <a:rPr lang="en-GB" sz="1800" b="1" dirty="0"/>
              <a:t>class</a:t>
            </a:r>
            <a:r>
              <a:rPr lang="en-GB" sz="1800" dirty="0"/>
              <a:t>:  code </a:t>
            </a:r>
            <a:r>
              <a:rPr lang="en-GB" sz="1800" b="1" i="1" dirty="0"/>
              <a:t>not </a:t>
            </a:r>
            <a:r>
              <a:rPr lang="en-GB" sz="1800" i="1" dirty="0"/>
              <a:t>one of</a:t>
            </a:r>
            <a:r>
              <a:rPr lang="en-GB" sz="1600" i="1" dirty="0"/>
              <a:t> </a:t>
            </a:r>
            <a:r>
              <a:rPr lang="en-GB" sz="1200" dirty="0"/>
              <a:t>(COMP1209, COMP1202, COMP1216, </a:t>
            </a:r>
            <a:r>
              <a:rPr lang="en-GB" sz="1200" dirty="0" smtClean="0"/>
              <a:t>COMP1201)</a:t>
            </a:r>
            <a:endParaRPr lang="en-GB" sz="1200" dirty="0"/>
          </a:p>
          <a:p>
            <a:pPr lvl="1" eaLnBrk="1" hangingPunct="1">
              <a:lnSpc>
                <a:spcPct val="80000"/>
              </a:lnSpc>
              <a:spcBef>
                <a:spcPts val="900"/>
              </a:spcBef>
              <a:spcAft>
                <a:spcPts val="600"/>
              </a:spcAft>
            </a:pPr>
            <a:r>
              <a:rPr lang="en-GB" sz="2000" dirty="0" smtClean="0"/>
              <a:t>If </a:t>
            </a:r>
            <a:r>
              <a:rPr lang="en-GB" sz="2000" dirty="0"/>
              <a:t>each case will be treated </a:t>
            </a:r>
            <a:r>
              <a:rPr lang="en-GB" sz="2000" dirty="0" smtClean="0"/>
              <a:t>differently, Identify:</a:t>
            </a:r>
          </a:p>
          <a:p>
            <a:pPr lvl="2">
              <a:lnSpc>
                <a:spcPct val="80000"/>
              </a:lnSpc>
              <a:spcBef>
                <a:spcPts val="900"/>
              </a:spcBef>
              <a:spcAft>
                <a:spcPts val="600"/>
              </a:spcAft>
            </a:pPr>
            <a:r>
              <a:rPr lang="en-GB" sz="1800" dirty="0" smtClean="0"/>
              <a:t> </a:t>
            </a:r>
            <a:r>
              <a:rPr lang="en-GB" sz="1800" b="1" dirty="0" smtClean="0"/>
              <a:t>one </a:t>
            </a:r>
            <a:r>
              <a:rPr lang="en-GB" sz="1800" b="1" dirty="0"/>
              <a:t>valid equivalence class  </a:t>
            </a:r>
            <a:r>
              <a:rPr lang="en-GB" sz="1800" dirty="0"/>
              <a:t>for each element </a:t>
            </a:r>
            <a:r>
              <a:rPr lang="en-GB" sz="1800" dirty="0" smtClean="0"/>
              <a:t>and</a:t>
            </a:r>
          </a:p>
          <a:p>
            <a:pPr lvl="2">
              <a:lnSpc>
                <a:spcPct val="80000"/>
              </a:lnSpc>
              <a:spcBef>
                <a:spcPts val="900"/>
              </a:spcBef>
              <a:spcAft>
                <a:spcPts val="600"/>
              </a:spcAft>
            </a:pPr>
            <a:r>
              <a:rPr lang="en-GB" sz="1800" dirty="0" smtClean="0"/>
              <a:t> </a:t>
            </a:r>
            <a:r>
              <a:rPr lang="en-GB" sz="1800" b="1" dirty="0"/>
              <a:t>one </a:t>
            </a:r>
            <a:r>
              <a:rPr lang="en-GB" sz="1800" b="1" dirty="0" smtClean="0"/>
              <a:t> invalid equivalence class </a:t>
            </a:r>
            <a:r>
              <a:rPr lang="en-GB" sz="1800" dirty="0"/>
              <a:t>for values outside the set</a:t>
            </a:r>
          </a:p>
          <a:p>
            <a:pPr lvl="2" eaLnBrk="1" hangingPunct="1">
              <a:lnSpc>
                <a:spcPct val="80000"/>
              </a:lnSpc>
              <a:spcAft>
                <a:spcPts val="600"/>
              </a:spcAft>
            </a:pPr>
            <a:r>
              <a:rPr lang="en-GB" sz="1800" dirty="0" err="1" smtClean="0"/>
              <a:t>E.g</a:t>
            </a:r>
            <a:r>
              <a:rPr lang="en-GB" sz="1800" dirty="0" smtClean="0"/>
              <a:t> </a:t>
            </a:r>
            <a:r>
              <a:rPr lang="en-GB" sz="1800" dirty="0"/>
              <a:t>valid boat codes are (catamaran, dinghy, rib)</a:t>
            </a:r>
          </a:p>
          <a:p>
            <a:pPr lvl="3" eaLnBrk="1" hangingPunct="1">
              <a:lnSpc>
                <a:spcPct val="80000"/>
              </a:lnSpc>
              <a:spcAft>
                <a:spcPts val="600"/>
              </a:spcAft>
            </a:pPr>
            <a:r>
              <a:rPr lang="en-GB" sz="1800" b="1" dirty="0"/>
              <a:t>Valid class is</a:t>
            </a:r>
            <a:r>
              <a:rPr lang="en-GB" sz="1800" dirty="0"/>
              <a:t> catamaran</a:t>
            </a:r>
          </a:p>
          <a:p>
            <a:pPr lvl="3" eaLnBrk="1" hangingPunct="1">
              <a:lnSpc>
                <a:spcPct val="80000"/>
              </a:lnSpc>
              <a:spcAft>
                <a:spcPts val="600"/>
              </a:spcAft>
            </a:pPr>
            <a:r>
              <a:rPr lang="en-GB" sz="1800" b="1" dirty="0"/>
              <a:t>Valid class is</a:t>
            </a:r>
            <a:r>
              <a:rPr lang="en-GB" sz="1800" dirty="0"/>
              <a:t> dinghy</a:t>
            </a:r>
          </a:p>
          <a:p>
            <a:pPr lvl="3" eaLnBrk="1" hangingPunct="1">
              <a:lnSpc>
                <a:spcPct val="80000"/>
              </a:lnSpc>
              <a:spcAft>
                <a:spcPts val="600"/>
              </a:spcAft>
            </a:pPr>
            <a:r>
              <a:rPr lang="en-GB" sz="1800" b="1" dirty="0"/>
              <a:t>Valid class is</a:t>
            </a:r>
            <a:r>
              <a:rPr lang="en-GB" sz="1800" dirty="0"/>
              <a:t> rib</a:t>
            </a:r>
          </a:p>
          <a:p>
            <a:pPr lvl="3" eaLnBrk="1" hangingPunct="1">
              <a:lnSpc>
                <a:spcPct val="80000"/>
              </a:lnSpc>
              <a:spcAft>
                <a:spcPts val="600"/>
              </a:spcAft>
            </a:pPr>
            <a:r>
              <a:rPr lang="en-GB" sz="1800" b="1" dirty="0"/>
              <a:t>Invalid class </a:t>
            </a:r>
            <a:r>
              <a:rPr lang="en-GB" sz="1800" dirty="0"/>
              <a:t>is </a:t>
            </a:r>
            <a:r>
              <a:rPr lang="en-GB" sz="1800" b="1" dirty="0"/>
              <a:t>not </a:t>
            </a:r>
            <a:r>
              <a:rPr lang="en-GB" sz="1800" dirty="0"/>
              <a:t>one of (catamaran, dinghy, rib)</a:t>
            </a:r>
          </a:p>
          <a:p>
            <a:pPr lvl="3" eaLnBrk="1" hangingPunct="1">
              <a:lnSpc>
                <a:spcPct val="80000"/>
              </a:lnSpc>
              <a:spcAft>
                <a:spcPts val="600"/>
              </a:spcAft>
            </a:pPr>
            <a:endParaRPr lang="en-GB" sz="1800" dirty="0"/>
          </a:p>
          <a:p>
            <a:pPr eaLnBrk="1" hangingPunct="1">
              <a:lnSpc>
                <a:spcPct val="80000"/>
              </a:lnSpc>
            </a:pPr>
            <a:endParaRPr lang="en-GB" i="1" dirty="0"/>
          </a:p>
          <a:p>
            <a:pPr lvl="1" eaLnBrk="1" hangingPunct="1">
              <a:lnSpc>
                <a:spcPct val="80000"/>
              </a:lnSpc>
              <a:buFontTx/>
              <a:buNone/>
            </a:pPr>
            <a:endParaRPr lang="en-GB" sz="1800" i="1" dirty="0"/>
          </a:p>
          <a:p>
            <a:pPr lvl="1" eaLnBrk="1" hangingPunct="1">
              <a:lnSpc>
                <a:spcPct val="80000"/>
              </a:lnSpc>
            </a:pPr>
            <a:endParaRPr lang="en-GB" sz="2400" dirty="0"/>
          </a:p>
          <a:p>
            <a:pPr lvl="1" eaLnBrk="1" hangingPunct="1">
              <a:lnSpc>
                <a:spcPct val="80000"/>
              </a:lnSpc>
            </a:pPr>
            <a:endParaRPr lang="en-US" sz="2800" dirty="0"/>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395536" y="764704"/>
            <a:ext cx="8229600" cy="792088"/>
          </a:xfrm>
        </p:spPr>
        <p:txBody>
          <a:bodyPr>
            <a:noAutofit/>
          </a:bodyPr>
          <a:lstStyle/>
          <a:p>
            <a:r>
              <a:rPr lang="en-US" sz="3200" dirty="0"/>
              <a:t>Boundary </a:t>
            </a:r>
            <a:r>
              <a:rPr lang="en-US" sz="3200" dirty="0" smtClean="0"/>
              <a:t>Value Analysis </a:t>
            </a:r>
            <a:r>
              <a:rPr lang="en-US" sz="2800" dirty="0" smtClean="0"/>
              <a:t>- Selecting </a:t>
            </a:r>
            <a:r>
              <a:rPr lang="en-US" sz="2800" dirty="0" smtClean="0"/>
              <a:t>Values for Test Data for each Equivalence Class</a:t>
            </a:r>
            <a:endParaRPr lang="en-US" sz="2800" dirty="0"/>
          </a:p>
        </p:txBody>
      </p:sp>
      <p:sp>
        <p:nvSpPr>
          <p:cNvPr id="62467" name="Rectangle 3"/>
          <p:cNvSpPr>
            <a:spLocks noGrp="1" noChangeArrowheads="1"/>
          </p:cNvSpPr>
          <p:nvPr>
            <p:ph idx="1"/>
          </p:nvPr>
        </p:nvSpPr>
        <p:spPr>
          <a:xfrm>
            <a:off x="457200" y="1676400"/>
            <a:ext cx="8229600" cy="4898136"/>
          </a:xfrm>
        </p:spPr>
        <p:txBody>
          <a:bodyPr>
            <a:noAutofit/>
          </a:bodyPr>
          <a:lstStyle/>
          <a:p>
            <a:pPr eaLnBrk="1" hangingPunct="1">
              <a:spcBef>
                <a:spcPts val="600"/>
              </a:spcBef>
              <a:spcAft>
                <a:spcPts val="600"/>
              </a:spcAft>
            </a:pPr>
            <a:r>
              <a:rPr lang="en-US" sz="2400" dirty="0"/>
              <a:t>Once equivalence classes (partitions) are identified, we can think about test data </a:t>
            </a:r>
            <a:r>
              <a:rPr lang="en-US" sz="2400" dirty="0" smtClean="0"/>
              <a:t>values</a:t>
            </a:r>
            <a:endParaRPr lang="en-US" sz="2400" dirty="0"/>
          </a:p>
          <a:p>
            <a:pPr lvl="1" eaLnBrk="1" hangingPunct="1">
              <a:spcBef>
                <a:spcPts val="600"/>
              </a:spcBef>
              <a:spcAft>
                <a:spcPts val="600"/>
              </a:spcAft>
            </a:pPr>
            <a:r>
              <a:rPr lang="en-US" sz="2000" dirty="0"/>
              <a:t> We need some values that fall into each </a:t>
            </a:r>
            <a:r>
              <a:rPr lang="en-US" sz="2000" dirty="0" smtClean="0"/>
              <a:t>class</a:t>
            </a:r>
            <a:endParaRPr lang="en-US" sz="2400" dirty="0"/>
          </a:p>
          <a:p>
            <a:pPr eaLnBrk="1" hangingPunct="1">
              <a:spcBef>
                <a:spcPts val="600"/>
              </a:spcBef>
              <a:spcAft>
                <a:spcPts val="600"/>
              </a:spcAft>
            </a:pPr>
            <a:r>
              <a:rPr lang="en-US" sz="2400" dirty="0"/>
              <a:t>Select values at the boundaries and somewhere in the middle of each class</a:t>
            </a:r>
            <a:endParaRPr lang="en-US" sz="2400" dirty="0" smtClean="0"/>
          </a:p>
          <a:p>
            <a:pPr lvl="1" eaLnBrk="1" hangingPunct="1">
              <a:spcBef>
                <a:spcPts val="600"/>
              </a:spcBef>
              <a:spcAft>
                <a:spcPts val="600"/>
              </a:spcAft>
            </a:pPr>
            <a:r>
              <a:rPr lang="en-US" sz="2000" dirty="0" smtClean="0"/>
              <a:t>This called </a:t>
            </a:r>
            <a:r>
              <a:rPr lang="en-US" sz="2000" b="1" dirty="0"/>
              <a:t>Boundary Value </a:t>
            </a:r>
            <a:r>
              <a:rPr lang="en-US" sz="2000" b="1" dirty="0" smtClean="0"/>
              <a:t>Analysis</a:t>
            </a:r>
            <a:endParaRPr lang="en-US" sz="2000" dirty="0"/>
          </a:p>
          <a:p>
            <a:pPr lvl="1" eaLnBrk="1" hangingPunct="1">
              <a:spcBef>
                <a:spcPts val="600"/>
              </a:spcBef>
              <a:spcAft>
                <a:spcPts val="600"/>
              </a:spcAft>
            </a:pPr>
            <a:r>
              <a:rPr lang="en-US" sz="2000" dirty="0"/>
              <a:t>If these data points produce correct results, it is fairly safe to assume that other values will also be correctly </a:t>
            </a:r>
            <a:r>
              <a:rPr lang="en-US" sz="2000" dirty="0" smtClean="0"/>
              <a:t>processed</a:t>
            </a:r>
            <a:endParaRPr lang="en-US" sz="2000" dirty="0"/>
          </a:p>
          <a:p>
            <a:pPr eaLnBrk="1" hangingPunct="1">
              <a:spcBef>
                <a:spcPts val="600"/>
              </a:spcBef>
              <a:spcAft>
                <a:spcPts val="600"/>
              </a:spcAft>
              <a:buFontTx/>
              <a:buNone/>
            </a:pPr>
            <a:r>
              <a:rPr lang="en-US" sz="2400" dirty="0"/>
              <a:t>• NOTE: Correct operation at the other points is not guaranteed but we have to find sensible ways to limit </a:t>
            </a:r>
            <a:r>
              <a:rPr lang="en-US" sz="2400" dirty="0" smtClean="0"/>
              <a:t>testing</a:t>
            </a:r>
            <a:endParaRPr lang="en-US" sz="2400" dirty="0"/>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609600"/>
            <a:ext cx="8229600" cy="1066800"/>
          </a:xfrm>
        </p:spPr>
        <p:txBody>
          <a:bodyPr/>
          <a:lstStyle/>
          <a:p>
            <a:pPr eaLnBrk="1" hangingPunct="1"/>
            <a:r>
              <a:rPr lang="en-US" dirty="0" smtClean="0"/>
              <a:t>Boundary Value Analysis</a:t>
            </a:r>
          </a:p>
        </p:txBody>
      </p:sp>
      <p:sp>
        <p:nvSpPr>
          <p:cNvPr id="63491" name="Content Placeholder 2"/>
          <p:cNvSpPr>
            <a:spLocks noGrp="1"/>
          </p:cNvSpPr>
          <p:nvPr>
            <p:ph idx="1"/>
          </p:nvPr>
        </p:nvSpPr>
        <p:spPr>
          <a:xfrm>
            <a:off x="381000" y="1600200"/>
            <a:ext cx="8229600" cy="4906963"/>
          </a:xfrm>
        </p:spPr>
        <p:txBody>
          <a:bodyPr/>
          <a:lstStyle/>
          <a:p>
            <a:pPr eaLnBrk="1" hangingPunct="1"/>
            <a:r>
              <a:rPr lang="en-US" sz="2400" dirty="0" smtClean="0"/>
              <a:t>Using the domain of all possible inputs and outputs </a:t>
            </a:r>
          </a:p>
          <a:p>
            <a:pPr eaLnBrk="1" hangingPunct="1"/>
            <a:r>
              <a:rPr lang="en-US" sz="2400" dirty="0" smtClean="0"/>
              <a:t>Divide the domain into valid and invalid classes</a:t>
            </a:r>
            <a:endParaRPr lang="en-US" sz="1400" dirty="0" smtClean="0"/>
          </a:p>
          <a:p>
            <a:pPr eaLnBrk="1" hangingPunct="1"/>
            <a:r>
              <a:rPr lang="en-US" sz="2400" dirty="0" smtClean="0"/>
              <a:t>For each boundary: construct test cases with these inputs</a:t>
            </a:r>
          </a:p>
        </p:txBody>
      </p:sp>
      <p:graphicFrame>
        <p:nvGraphicFramePr>
          <p:cNvPr id="5" name="Table 4"/>
          <p:cNvGraphicFramePr>
            <a:graphicFrameLocks noGrp="1"/>
          </p:cNvGraphicFramePr>
          <p:nvPr/>
        </p:nvGraphicFramePr>
        <p:xfrm>
          <a:off x="914400" y="3276600"/>
          <a:ext cx="6172200" cy="2725739"/>
        </p:xfrm>
        <a:graphic>
          <a:graphicData uri="http://schemas.openxmlformats.org/drawingml/2006/table">
            <a:tbl>
              <a:tblPr/>
              <a:tblGrid>
                <a:gridCol w="1289050"/>
                <a:gridCol w="4883150"/>
              </a:tblGrid>
              <a:tr h="6096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Arial" pitchFamily="29" charset="0"/>
                          <a:ea typeface="Arial" pitchFamily="29" charset="0"/>
                          <a:cs typeface="Arial" pitchFamily="29" charset="0"/>
                        </a:rPr>
                        <a:t>Test  case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Arial" pitchFamily="29" charset="0"/>
                          <a:ea typeface="Arial" pitchFamily="29" charset="0"/>
                          <a:cs typeface="Arial" pitchFamily="29" charset="0"/>
                        </a:rPr>
                        <a:t>Test case Inputs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47783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Boundary value as input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r h="68262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Slightly less than boundary value</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r>
              <a:tr h="47783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rPr>
                        <a:t>Slightly less than boundary value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3F4"/>
                    </a:solidFill>
                  </a:tcPr>
                </a:tc>
              </a:tr>
              <a:tr h="477838">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Arial" pitchFamily="29" charset="0"/>
                        <a:ea typeface="Arial" pitchFamily="29" charset="0"/>
                        <a:cs typeface="Arial" pitchFamily="29"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Arial" pitchFamily="29" charset="0"/>
                        <a:ea typeface="Arial" pitchFamily="29" charset="0"/>
                        <a:cs typeface="Arial" pitchFamily="29"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66800"/>
          </a:xfrm>
        </p:spPr>
        <p:txBody>
          <a:bodyPr>
            <a:normAutofit/>
          </a:bodyPr>
          <a:lstStyle/>
          <a:p>
            <a:r>
              <a:rPr lang="en-US" sz="3200" dirty="0" smtClean="0"/>
              <a:t>Test plan for a student enrolment system</a:t>
            </a:r>
            <a:endParaRPr lang="en-US" sz="3200" dirty="0"/>
          </a:p>
        </p:txBody>
      </p:sp>
      <p:sp>
        <p:nvSpPr>
          <p:cNvPr id="3" name="Content Placeholder 2"/>
          <p:cNvSpPr>
            <a:spLocks noGrp="1"/>
          </p:cNvSpPr>
          <p:nvPr>
            <p:ph idx="1"/>
          </p:nvPr>
        </p:nvSpPr>
        <p:spPr>
          <a:xfrm>
            <a:off x="457200" y="1828800"/>
            <a:ext cx="8229600" cy="4745736"/>
          </a:xfrm>
        </p:spPr>
        <p:txBody>
          <a:bodyPr/>
          <a:lstStyle/>
          <a:p>
            <a:pPr>
              <a:buNone/>
            </a:pPr>
            <a:r>
              <a:rPr lang="en-US" sz="2400" dirty="0" smtClean="0"/>
              <a:t>A student enrolment system: </a:t>
            </a:r>
          </a:p>
          <a:p>
            <a:r>
              <a:rPr lang="en-US" sz="2400" dirty="0" smtClean="0"/>
              <a:t>the system accepts students between 16 and 99 years of age</a:t>
            </a:r>
          </a:p>
          <a:p>
            <a:r>
              <a:rPr lang="en-US" sz="2400" dirty="0" smtClean="0"/>
              <a:t>Find the equivalence partitions </a:t>
            </a:r>
          </a:p>
          <a:p>
            <a:r>
              <a:rPr lang="en-US" sz="2400" dirty="0" smtClean="0"/>
              <a:t>Use boundary value analysis to identify values for your test cases</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726051141"/>
              </p:ext>
            </p:extLst>
          </p:nvPr>
        </p:nvGraphicFramePr>
        <p:xfrm>
          <a:off x="1043608" y="4437112"/>
          <a:ext cx="6960096" cy="1752600"/>
        </p:xfrm>
        <a:graphic>
          <a:graphicData uri="http://schemas.openxmlformats.org/drawingml/2006/table">
            <a:tbl>
              <a:tblPr firstRow="1" bandRow="1">
                <a:tableStyleId>{5C22544A-7EE6-4342-B048-85BDC9FD1C3A}</a:tableStyleId>
              </a:tblPr>
              <a:tblGrid>
                <a:gridCol w="1914026"/>
                <a:gridCol w="1996241"/>
                <a:gridCol w="2009212"/>
                <a:gridCol w="1040617"/>
              </a:tblGrid>
              <a:tr h="0">
                <a:tc>
                  <a:txBody>
                    <a:bodyPr/>
                    <a:lstStyle/>
                    <a:p>
                      <a:r>
                        <a:rPr lang="en-US" dirty="0" smtClean="0"/>
                        <a:t>Equivalence  class</a:t>
                      </a:r>
                      <a:endParaRPr lang="en-US" dirty="0"/>
                    </a:p>
                  </a:txBody>
                  <a:tcPr/>
                </a:tc>
                <a:tc>
                  <a:txBody>
                    <a:bodyPr/>
                    <a:lstStyle/>
                    <a:p>
                      <a:r>
                        <a:rPr lang="en-US" dirty="0" smtClean="0"/>
                        <a:t> value (age)</a:t>
                      </a:r>
                      <a:endParaRPr lang="en-US" dirty="0"/>
                    </a:p>
                  </a:txBody>
                  <a:tcPr>
                    <a:lnR w="38100" cap="flat" cmpd="sng" algn="ctr">
                      <a:solidFill>
                        <a:scrgbClr r="0" g="0" b="0"/>
                      </a:solidFill>
                      <a:prstDash val="solid"/>
                      <a:round/>
                      <a:headEnd type="none" w="med" len="med"/>
                      <a:tailEnd type="none" w="med" len="med"/>
                    </a:lnR>
                  </a:tcPr>
                </a:tc>
                <a:tc>
                  <a:txBody>
                    <a:bodyPr/>
                    <a:lstStyle/>
                    <a:p>
                      <a:r>
                        <a:rPr lang="en-US" dirty="0" smtClean="0"/>
                        <a:t>Expected result (message)</a:t>
                      </a:r>
                      <a:endParaRPr lang="en-US" dirty="0"/>
                    </a:p>
                  </a:txBody>
                  <a:tcPr>
                    <a:lnL w="38100" cap="flat" cmpd="sng" algn="ctr">
                      <a:solidFill>
                        <a:scrgbClr r="0" g="0" b="0"/>
                      </a:solidFill>
                      <a:prstDash val="solid"/>
                      <a:round/>
                      <a:headEnd type="none" w="med" len="med"/>
                      <a:tailEnd type="none" w="med" len="med"/>
                    </a:lnL>
                  </a:tcPr>
                </a:tc>
                <a:tc>
                  <a:txBody>
                    <a:bodyPr/>
                    <a:lstStyle/>
                    <a:p>
                      <a:r>
                        <a:rPr lang="en-US" dirty="0" smtClean="0"/>
                        <a:t>Pass/fail</a:t>
                      </a:r>
                      <a:endParaRPr lang="en-US" dirty="0"/>
                    </a:p>
                  </a:txBody>
                  <a:tcPr/>
                </a:tc>
              </a:tr>
              <a:tr h="370840">
                <a:tc>
                  <a:txBody>
                    <a:bodyPr/>
                    <a:lstStyle/>
                    <a:p>
                      <a:endParaRPr lang="en-US"/>
                    </a:p>
                  </a:txBody>
                  <a:tcPr/>
                </a:tc>
                <a:tc>
                  <a:txBody>
                    <a:bodyPr/>
                    <a:lstStyle/>
                    <a:p>
                      <a:endParaRPr lang="en-US"/>
                    </a:p>
                  </a:txBody>
                  <a:tcPr>
                    <a:lnR w="38100" cap="flat" cmpd="sng" algn="ctr">
                      <a:solidFill>
                        <a:scrgbClr r="0" g="0" b="0"/>
                      </a:solidFill>
                      <a:prstDash val="solid"/>
                      <a:round/>
                      <a:headEnd type="none" w="med" len="med"/>
                      <a:tailEnd type="none" w="med" len="med"/>
                    </a:lnR>
                  </a:tcPr>
                </a:tc>
                <a:tc>
                  <a:txBody>
                    <a:bodyPr/>
                    <a:lstStyle/>
                    <a:p>
                      <a:endParaRPr lang="en-US" dirty="0"/>
                    </a:p>
                  </a:txBody>
                  <a:tcPr>
                    <a:lnL w="38100" cap="flat" cmpd="sng" algn="ctr">
                      <a:solidFill>
                        <a:scrgbClr r="0" g="0" b="0"/>
                      </a:solidFill>
                      <a:prstDash val="solid"/>
                      <a:round/>
                      <a:headEnd type="none" w="med" len="med"/>
                      <a:tailEnd type="none" w="med" len="med"/>
                    </a:lnL>
                  </a:tcPr>
                </a:tc>
                <a:tc>
                  <a:txBody>
                    <a:bodyPr/>
                    <a:lstStyle/>
                    <a:p>
                      <a:endParaRPr lang="en-US" dirty="0"/>
                    </a:p>
                  </a:txBody>
                  <a:tcPr/>
                </a:tc>
              </a:tr>
              <a:tr h="370840">
                <a:tc>
                  <a:txBody>
                    <a:bodyPr/>
                    <a:lstStyle/>
                    <a:p>
                      <a:endParaRPr lang="en-US"/>
                    </a:p>
                  </a:txBody>
                  <a:tcPr/>
                </a:tc>
                <a:tc>
                  <a:txBody>
                    <a:bodyPr/>
                    <a:lstStyle/>
                    <a:p>
                      <a:endParaRPr lang="en-US"/>
                    </a:p>
                  </a:txBody>
                  <a:tcPr>
                    <a:lnR w="38100" cap="flat" cmpd="sng" algn="ctr">
                      <a:solidFill>
                        <a:scrgbClr r="0" g="0" b="0"/>
                      </a:solidFill>
                      <a:prstDash val="solid"/>
                      <a:round/>
                      <a:headEnd type="none" w="med" len="med"/>
                      <a:tailEnd type="none" w="med" len="med"/>
                    </a:lnR>
                  </a:tcPr>
                </a:tc>
                <a:tc>
                  <a:txBody>
                    <a:bodyPr/>
                    <a:lstStyle/>
                    <a:p>
                      <a:endParaRPr lang="en-US" dirty="0"/>
                    </a:p>
                  </a:txBody>
                  <a:tcPr>
                    <a:lnL w="38100" cap="flat" cmpd="sng" algn="ctr">
                      <a:solidFill>
                        <a:scrgbClr r="0" g="0" b="0"/>
                      </a:solidFill>
                      <a:prstDash val="solid"/>
                      <a:round/>
                      <a:headEnd type="none" w="med" len="med"/>
                      <a:tailEnd type="none" w="med" len="med"/>
                    </a:lnL>
                  </a:tcPr>
                </a:tc>
                <a:tc>
                  <a:txBody>
                    <a:bodyPr/>
                    <a:lstStyle/>
                    <a:p>
                      <a:endParaRPr lang="en-US"/>
                    </a:p>
                  </a:txBody>
                  <a:tcPr/>
                </a:tc>
              </a:tr>
              <a:tr h="370840">
                <a:tc>
                  <a:txBody>
                    <a:bodyPr/>
                    <a:lstStyle/>
                    <a:p>
                      <a:endParaRPr lang="en-US"/>
                    </a:p>
                  </a:txBody>
                  <a:tcPr/>
                </a:tc>
                <a:tc>
                  <a:txBody>
                    <a:bodyPr/>
                    <a:lstStyle/>
                    <a:p>
                      <a:endParaRPr lang="en-US"/>
                    </a:p>
                  </a:txBody>
                  <a:tcPr>
                    <a:lnR w="38100" cap="flat" cmpd="sng" algn="ctr">
                      <a:solidFill>
                        <a:scrgbClr r="0" g="0" b="0"/>
                      </a:solidFill>
                      <a:prstDash val="solid"/>
                      <a:round/>
                      <a:headEnd type="none" w="med" len="med"/>
                      <a:tailEnd type="none" w="med" len="med"/>
                    </a:lnR>
                  </a:tcPr>
                </a:tc>
                <a:tc>
                  <a:txBody>
                    <a:bodyPr/>
                    <a:lstStyle/>
                    <a:p>
                      <a:endParaRPr lang="en-US"/>
                    </a:p>
                  </a:txBody>
                  <a:tcPr>
                    <a:lnL w="38100" cap="flat" cmpd="sng" algn="ctr">
                      <a:solidFill>
                        <a:scrgbClr r="0" g="0" b="0"/>
                      </a:solidFill>
                      <a:prstDash val="solid"/>
                      <a:round/>
                      <a:headEnd type="none" w="med" len="med"/>
                      <a:tailEnd type="none" w="med" len="med"/>
                    </a:lnL>
                  </a:tcPr>
                </a:tc>
                <a:tc>
                  <a:txBody>
                    <a:bodyPr/>
                    <a:lstStyle/>
                    <a:p>
                      <a:endParaRPr lang="en-US" dirty="0"/>
                    </a:p>
                  </a:txBody>
                  <a:tcPr/>
                </a:tc>
              </a:tr>
            </a:tbl>
          </a:graphicData>
        </a:graphic>
      </p:graphicFrame>
    </p:spTree>
    <p:extLst>
      <p:ext uri="{BB962C8B-B14F-4D97-AF65-F5344CB8AC3E}">
        <p14:creationId xmlns:p14="http://schemas.microsoft.com/office/powerpoint/2010/main" val="35245725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900" decel="100000" fill="hold"/>
                                        <p:tgtEl>
                                          <p:spTgt spid="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a:xfrm>
            <a:off x="457200" y="609600"/>
            <a:ext cx="8229600" cy="944562"/>
          </a:xfrm>
        </p:spPr>
        <p:txBody>
          <a:bodyPr>
            <a:noAutofit/>
          </a:bodyPr>
          <a:lstStyle/>
          <a:p>
            <a:pPr eaLnBrk="1" hangingPunct="1"/>
            <a:r>
              <a:rPr lang="en-US" sz="3200" dirty="0" smtClean="0"/>
              <a:t>Using </a:t>
            </a:r>
            <a:r>
              <a:rPr lang="en-US" sz="3200" b="1" dirty="0" smtClean="0"/>
              <a:t>Equivalence </a:t>
            </a:r>
            <a:r>
              <a:rPr lang="en-US" sz="3200" b="1" dirty="0" smtClean="0"/>
              <a:t>Partitioning &amp; Boundary Value Analysis</a:t>
            </a:r>
            <a:r>
              <a:rPr lang="en-US" sz="3200" dirty="0" smtClean="0"/>
              <a:t> for </a:t>
            </a:r>
            <a:r>
              <a:rPr lang="en-US" sz="3200" dirty="0" smtClean="0"/>
              <a:t>the </a:t>
            </a:r>
            <a:r>
              <a:rPr lang="en-US" sz="3200" dirty="0" err="1" smtClean="0"/>
              <a:t>userID</a:t>
            </a:r>
            <a:r>
              <a:rPr lang="en-US" sz="3200" dirty="0" smtClean="0"/>
              <a:t> problem</a:t>
            </a:r>
          </a:p>
        </p:txBody>
      </p:sp>
      <p:sp>
        <p:nvSpPr>
          <p:cNvPr id="3" name="Content Placeholder 2"/>
          <p:cNvSpPr>
            <a:spLocks noGrp="1"/>
          </p:cNvSpPr>
          <p:nvPr>
            <p:ph idx="1"/>
          </p:nvPr>
        </p:nvSpPr>
        <p:spPr>
          <a:xfrm>
            <a:off x="457200" y="1981200"/>
            <a:ext cx="8229600" cy="4144963"/>
          </a:xfrm>
        </p:spPr>
        <p:txBody>
          <a:bodyPr>
            <a:normAutofit/>
          </a:bodyPr>
          <a:lstStyle/>
          <a:p>
            <a:pPr eaLnBrk="1" hangingPunct="1">
              <a:lnSpc>
                <a:spcPct val="90000"/>
              </a:lnSpc>
            </a:pPr>
            <a:r>
              <a:rPr lang="en-US" sz="2800" dirty="0" smtClean="0"/>
              <a:t>Going back to our first example: A user ID consists of two characters &lt; 1 alpha char&gt; &lt; 1 digit&gt;</a:t>
            </a:r>
          </a:p>
          <a:p>
            <a:pPr lvl="1" eaLnBrk="1" hangingPunct="1">
              <a:lnSpc>
                <a:spcPct val="90000"/>
              </a:lnSpc>
            </a:pPr>
            <a:r>
              <a:rPr lang="en-US" sz="2400" dirty="0" smtClean="0"/>
              <a:t>The &lt; 1 alpha char&gt; consists of the characters A..Z or </a:t>
            </a:r>
            <a:r>
              <a:rPr lang="en-US" sz="2400" dirty="0" err="1" smtClean="0"/>
              <a:t>a..z</a:t>
            </a:r>
            <a:endParaRPr lang="en-US" sz="2400" dirty="0" smtClean="0"/>
          </a:p>
          <a:p>
            <a:pPr lvl="1" eaLnBrk="1" hangingPunct="1">
              <a:lnSpc>
                <a:spcPct val="90000"/>
              </a:lnSpc>
            </a:pPr>
            <a:r>
              <a:rPr lang="en-US" sz="2400" dirty="0" smtClean="0"/>
              <a:t>&lt; 1 digit&gt; consists of the characters 0..9</a:t>
            </a:r>
          </a:p>
          <a:p>
            <a:pPr lvl="1" eaLnBrk="1" hangingPunct="1">
              <a:lnSpc>
                <a:spcPct val="90000"/>
              </a:lnSpc>
              <a:buFontTx/>
              <a:buNone/>
            </a:pPr>
            <a:endParaRPr lang="en-US" sz="1600" dirty="0" smtClean="0"/>
          </a:p>
          <a:p>
            <a:pPr eaLnBrk="1" hangingPunct="1">
              <a:lnSpc>
                <a:spcPct val="90000"/>
              </a:lnSpc>
            </a:pPr>
            <a:r>
              <a:rPr lang="en-US" sz="2800" dirty="0" smtClean="0"/>
              <a:t>What test cases do you think that you might need to ensure that software processes a user ID correctly - using equivalence partitioning (and boundary value analysis?)</a:t>
            </a:r>
          </a:p>
          <a:p>
            <a:pPr lvl="1" eaLnBrk="1" hangingPunct="1">
              <a:lnSpc>
                <a:spcPct val="90000"/>
              </a:lnSpc>
            </a:pPr>
            <a:endParaRPr lang="en-US" sz="2400" dirty="0" smtClean="0"/>
          </a:p>
        </p:txBody>
      </p:sp>
    </p:spTree>
    <p:extLst>
      <p:ext uri="{BB962C8B-B14F-4D97-AF65-F5344CB8AC3E}">
        <p14:creationId xmlns:p14="http://schemas.microsoft.com/office/powerpoint/2010/main" val="743222528"/>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609600"/>
            <a:ext cx="8229600" cy="777875"/>
          </a:xfrm>
        </p:spPr>
        <p:txBody>
          <a:bodyPr>
            <a:normAutofit/>
          </a:bodyPr>
          <a:lstStyle/>
          <a:p>
            <a:pPr eaLnBrk="1" hangingPunct="1"/>
            <a:r>
              <a:rPr lang="en-GB" sz="3600" dirty="0"/>
              <a:t>Loan Interest calculator example</a:t>
            </a:r>
            <a:endParaRPr lang="en-US" sz="3600" dirty="0"/>
          </a:p>
        </p:txBody>
      </p:sp>
      <p:pic>
        <p:nvPicPr>
          <p:cNvPr id="59395" name="Picture 4"/>
          <p:cNvPicPr>
            <a:picLocks noGrp="1" noChangeAspect="1" noChangeArrowheads="1"/>
          </p:cNvPicPr>
          <p:nvPr>
            <p:ph idx="1"/>
          </p:nvPr>
        </p:nvPicPr>
        <p:blipFill>
          <a:blip r:embed="rId2"/>
          <a:srcRect l="-5996" r="-5996"/>
          <a:stretch>
            <a:fillRect/>
          </a:stretch>
        </p:blipFill>
        <p:spPr>
          <a:noFill/>
        </p:spPr>
      </p:pic>
    </p:spTree>
    <p:extLst>
      <p:ext uri="{BB962C8B-B14F-4D97-AF65-F5344CB8AC3E}">
        <p14:creationId xmlns:p14="http://schemas.microsoft.com/office/powerpoint/2010/main" val="1228049118"/>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457200" y="609600"/>
            <a:ext cx="8229600" cy="762000"/>
          </a:xfrm>
        </p:spPr>
        <p:txBody>
          <a:bodyPr>
            <a:normAutofit fontScale="90000"/>
          </a:bodyPr>
          <a:lstStyle/>
          <a:p>
            <a:pPr eaLnBrk="1" hangingPunct="1"/>
            <a:r>
              <a:rPr lang="en-US" sz="3200" b="1" dirty="0"/>
              <a:t>Equivalence Partitions</a:t>
            </a:r>
            <a:r>
              <a:rPr lang="en-US" sz="3200" dirty="0"/>
              <a:t/>
            </a:r>
            <a:br>
              <a:rPr lang="en-US" sz="3200" dirty="0"/>
            </a:br>
            <a:endParaRPr lang="en-US" sz="3200" dirty="0"/>
          </a:p>
        </p:txBody>
      </p:sp>
      <p:pic>
        <p:nvPicPr>
          <p:cNvPr id="60419" name="Picture 4"/>
          <p:cNvPicPr>
            <a:picLocks noGrp="1" noChangeAspect="1" noChangeArrowheads="1"/>
          </p:cNvPicPr>
          <p:nvPr>
            <p:ph idx="1"/>
          </p:nvPr>
        </p:nvPicPr>
        <p:blipFill>
          <a:blip r:embed="rId2"/>
          <a:srcRect/>
          <a:stretch>
            <a:fillRect/>
          </a:stretch>
        </p:blipFill>
        <p:spPr>
          <a:xfrm>
            <a:off x="2209800" y="2667000"/>
            <a:ext cx="4711700" cy="3595688"/>
          </a:xfrm>
          <a:noFill/>
        </p:spPr>
      </p:pic>
      <p:sp>
        <p:nvSpPr>
          <p:cNvPr id="5" name="TextBox 4"/>
          <p:cNvSpPr txBox="1"/>
          <p:nvPr/>
        </p:nvSpPr>
        <p:spPr>
          <a:xfrm>
            <a:off x="1676400" y="1371600"/>
            <a:ext cx="6858000" cy="646331"/>
          </a:xfrm>
          <a:prstGeom prst="rect">
            <a:avLst/>
          </a:prstGeom>
          <a:noFill/>
        </p:spPr>
        <p:txBody>
          <a:bodyPr wrap="square" rtlCol="0">
            <a:spAutoFit/>
          </a:bodyPr>
          <a:lstStyle/>
          <a:p>
            <a:r>
              <a:rPr lang="en-US" dirty="0" smtClean="0"/>
              <a:t>Build a table for your equivalence classes: </a:t>
            </a:r>
          </a:p>
          <a:p>
            <a:r>
              <a:rPr lang="en-US" dirty="0" smtClean="0"/>
              <a:t>showing inputs and expected outputs</a:t>
            </a:r>
            <a:endParaRPr lang="en-US" dirty="0"/>
          </a:p>
        </p:txBody>
      </p:sp>
      <p:grpSp>
        <p:nvGrpSpPr>
          <p:cNvPr id="28" name="Group 27"/>
          <p:cNvGrpSpPr/>
          <p:nvPr/>
        </p:nvGrpSpPr>
        <p:grpSpPr>
          <a:xfrm>
            <a:off x="2895600" y="1905000"/>
            <a:ext cx="1981200" cy="914400"/>
            <a:chOff x="2895600" y="1905000"/>
            <a:chExt cx="1981200" cy="914400"/>
          </a:xfrm>
        </p:grpSpPr>
        <p:cxnSp>
          <p:nvCxnSpPr>
            <p:cNvPr id="7" name="Straight Arrow Connector 6"/>
            <p:cNvCxnSpPr/>
            <p:nvPr/>
          </p:nvCxnSpPr>
          <p:spPr>
            <a:xfrm rot="16200000" flipH="1">
              <a:off x="2857500" y="2171700"/>
              <a:ext cx="838200" cy="457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a:off x="2971800" y="1905000"/>
              <a:ext cx="1219200" cy="838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2895600" y="1905000"/>
              <a:ext cx="1981200" cy="8382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grpSp>
        <p:nvGrpSpPr>
          <p:cNvPr id="33" name="Group 32"/>
          <p:cNvGrpSpPr/>
          <p:nvPr/>
        </p:nvGrpSpPr>
        <p:grpSpPr>
          <a:xfrm>
            <a:off x="4800600" y="1905000"/>
            <a:ext cx="1524000" cy="838200"/>
            <a:chOff x="4800600" y="1905000"/>
            <a:chExt cx="1524000" cy="838200"/>
          </a:xfrm>
        </p:grpSpPr>
        <p:cxnSp>
          <p:nvCxnSpPr>
            <p:cNvPr id="14" name="Straight Arrow Connector 13"/>
            <p:cNvCxnSpPr/>
            <p:nvPr/>
          </p:nvCxnSpPr>
          <p:spPr>
            <a:xfrm rot="16200000" flipH="1">
              <a:off x="4762500" y="1943100"/>
              <a:ext cx="838200" cy="76200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p:nvPr/>
          </p:nvCxnSpPr>
          <p:spPr>
            <a:xfrm>
              <a:off x="4800600" y="1905000"/>
              <a:ext cx="1524000" cy="83820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3318058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381000" y="609600"/>
            <a:ext cx="8229600" cy="706437"/>
          </a:xfrm>
        </p:spPr>
        <p:txBody>
          <a:bodyPr/>
          <a:lstStyle/>
          <a:p>
            <a:pPr eaLnBrk="1" hangingPunct="1"/>
            <a:r>
              <a:rPr lang="en-US" sz="3200" dirty="0">
                <a:solidFill>
                  <a:schemeClr val="tx1"/>
                </a:solidFill>
              </a:rPr>
              <a:t>Selecting Values – Valid Partition</a:t>
            </a:r>
          </a:p>
        </p:txBody>
      </p:sp>
      <p:sp>
        <p:nvSpPr>
          <p:cNvPr id="61443" name="Rectangle 3"/>
          <p:cNvSpPr>
            <a:spLocks noGrp="1" noChangeArrowheads="1"/>
          </p:cNvSpPr>
          <p:nvPr>
            <p:ph idx="1"/>
          </p:nvPr>
        </p:nvSpPr>
        <p:spPr/>
        <p:txBody>
          <a:bodyPr/>
          <a:lstStyle/>
          <a:p>
            <a:pPr eaLnBrk="1" hangingPunct="1"/>
            <a:endParaRPr lang="en-US"/>
          </a:p>
        </p:txBody>
      </p:sp>
      <p:pic>
        <p:nvPicPr>
          <p:cNvPr id="61444" name="Picture 5"/>
          <p:cNvPicPr>
            <a:picLocks noChangeAspect="1" noChangeArrowheads="1"/>
          </p:cNvPicPr>
          <p:nvPr/>
        </p:nvPicPr>
        <p:blipFill>
          <a:blip r:embed="rId2"/>
          <a:srcRect/>
          <a:stretch>
            <a:fillRect/>
          </a:stretch>
        </p:blipFill>
        <p:spPr bwMode="auto">
          <a:xfrm>
            <a:off x="900113" y="2089150"/>
            <a:ext cx="7056437" cy="4041775"/>
          </a:xfrm>
          <a:prstGeom prst="rect">
            <a:avLst/>
          </a:prstGeom>
          <a:noFill/>
          <a:ln w="9525">
            <a:noFill/>
            <a:miter lim="800000"/>
            <a:headEnd/>
            <a:tailEnd/>
          </a:ln>
        </p:spPr>
      </p:pic>
    </p:spTree>
    <p:extLst>
      <p:ext uri="{BB962C8B-B14F-4D97-AF65-F5344CB8AC3E}">
        <p14:creationId xmlns:p14="http://schemas.microsoft.com/office/powerpoint/2010/main" val="265212238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rmAutofit fontScale="90000"/>
          </a:bodyPr>
          <a:lstStyle/>
          <a:p>
            <a:pPr eaLnBrk="1" hangingPunct="1"/>
            <a:r>
              <a:rPr lang="en-US" sz="3600" smtClean="0"/>
              <a:t>So what went wrong and how can we have happiness café?</a:t>
            </a:r>
          </a:p>
        </p:txBody>
      </p:sp>
      <p:grpSp>
        <p:nvGrpSpPr>
          <p:cNvPr id="18435" name="Group 16"/>
          <p:cNvGrpSpPr>
            <a:grpSpLocks/>
          </p:cNvGrpSpPr>
          <p:nvPr/>
        </p:nvGrpSpPr>
        <p:grpSpPr bwMode="auto">
          <a:xfrm>
            <a:off x="4572000" y="2133600"/>
            <a:ext cx="4802188" cy="3633788"/>
            <a:chOff x="3482" y="1353"/>
            <a:chExt cx="1969" cy="1569"/>
          </a:xfrm>
        </p:grpSpPr>
        <p:sp>
          <p:nvSpPr>
            <p:cNvPr id="18440" name="AutoShape 17"/>
            <p:cNvSpPr>
              <a:spLocks noChangeArrowheads="1"/>
            </p:cNvSpPr>
            <p:nvPr/>
          </p:nvSpPr>
          <p:spPr bwMode="auto">
            <a:xfrm rot="2679165">
              <a:off x="3482" y="1353"/>
              <a:ext cx="1969" cy="1569"/>
            </a:xfrm>
            <a:prstGeom prst="irregularSeal2">
              <a:avLst/>
            </a:prstGeom>
            <a:solidFill>
              <a:srgbClr val="FF6600">
                <a:alpha val="69019"/>
              </a:srgbClr>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18441" name="Text Box 18"/>
            <p:cNvSpPr txBox="1">
              <a:spLocks noChangeArrowheads="1"/>
            </p:cNvSpPr>
            <p:nvPr/>
          </p:nvSpPr>
          <p:spPr bwMode="auto">
            <a:xfrm rot="1757870">
              <a:off x="3832" y="1870"/>
              <a:ext cx="1146" cy="399"/>
            </a:xfrm>
            <a:prstGeom prst="rect">
              <a:avLst/>
            </a:prstGeom>
            <a:noFill/>
            <a:ln w="9525">
              <a:noFill/>
              <a:miter lim="800000"/>
              <a:headEnd/>
              <a:tailEnd/>
            </a:ln>
          </p:spPr>
          <p:txBody>
            <a:bodyPr>
              <a:prstTxWarp prst="textNoShape">
                <a:avLst/>
              </a:prstTxWarp>
              <a:spAutoFit/>
            </a:bodyPr>
            <a:lstStyle/>
            <a:p>
              <a:pPr algn="ctr"/>
              <a:r>
                <a:rPr lang="en-GB" dirty="0">
                  <a:solidFill>
                    <a:srgbClr val="FFFFFF"/>
                  </a:solidFill>
                </a:rPr>
                <a:t>Waiter, waiter </a:t>
              </a:r>
              <a:r>
                <a:rPr lang="en-US" dirty="0">
                  <a:solidFill>
                    <a:srgbClr val="FFFFFF"/>
                  </a:solidFill>
                </a:rPr>
                <a:t>–</a:t>
              </a:r>
              <a:r>
                <a:rPr lang="en-GB" dirty="0">
                  <a:solidFill>
                    <a:srgbClr val="FFFFFF"/>
                  </a:solidFill>
                </a:rPr>
                <a:t>this breakfast is perfect - here’s a huge tip</a:t>
              </a:r>
              <a:endParaRPr lang="en-US" dirty="0">
                <a:solidFill>
                  <a:srgbClr val="FFFFFF"/>
                </a:solidFill>
              </a:endParaRPr>
            </a:p>
          </p:txBody>
        </p:sp>
      </p:grpSp>
      <p:pic>
        <p:nvPicPr>
          <p:cNvPr id="18436" name="Picture 4" descr="Bender-waiter"/>
          <p:cNvPicPr>
            <a:picLocks noChangeAspect="1" noChangeArrowheads="1"/>
          </p:cNvPicPr>
          <p:nvPr/>
        </p:nvPicPr>
        <p:blipFill>
          <a:blip r:embed="rId3"/>
          <a:srcRect/>
          <a:stretch>
            <a:fillRect/>
          </a:stretch>
        </p:blipFill>
        <p:spPr bwMode="auto">
          <a:xfrm>
            <a:off x="774700" y="3967162"/>
            <a:ext cx="1335087" cy="2232025"/>
          </a:xfrm>
          <a:prstGeom prst="rect">
            <a:avLst/>
          </a:prstGeom>
          <a:noFill/>
          <a:ln w="9525">
            <a:noFill/>
            <a:miter lim="800000"/>
            <a:headEnd/>
            <a:tailEnd/>
          </a:ln>
        </p:spPr>
      </p:pic>
      <p:sp>
        <p:nvSpPr>
          <p:cNvPr id="18437" name="AutoShape 20"/>
          <p:cNvSpPr>
            <a:spLocks noChangeArrowheads="1"/>
          </p:cNvSpPr>
          <p:nvPr/>
        </p:nvSpPr>
        <p:spPr bwMode="auto">
          <a:xfrm rot="16612725">
            <a:off x="934740" y="2240947"/>
            <a:ext cx="936625" cy="1331913"/>
          </a:xfrm>
          <a:prstGeom prst="cloudCallout">
            <a:avLst>
              <a:gd name="adj1" fmla="val -110333"/>
              <a:gd name="adj2" fmla="val 9528"/>
            </a:avLst>
          </a:prstGeom>
          <a:noFill/>
          <a:ln w="9525">
            <a:solidFill>
              <a:schemeClr val="tx1"/>
            </a:solidFill>
            <a:round/>
            <a:headEnd/>
            <a:tailEnd/>
          </a:ln>
        </p:spPr>
        <p:txBody>
          <a:bodyPr vert="eaVert">
            <a:prstTxWarp prst="textNoShape">
              <a:avLst/>
            </a:prstTxWarp>
          </a:bodyPr>
          <a:lstStyle/>
          <a:p>
            <a:pPr algn="ctr"/>
            <a:endParaRPr lang="en-US"/>
          </a:p>
        </p:txBody>
      </p:sp>
      <p:sp>
        <p:nvSpPr>
          <p:cNvPr id="18438" name="Text Box 21"/>
          <p:cNvSpPr txBox="1">
            <a:spLocks noChangeArrowheads="1"/>
          </p:cNvSpPr>
          <p:nvPr/>
        </p:nvSpPr>
        <p:spPr bwMode="auto">
          <a:xfrm>
            <a:off x="990600" y="2743200"/>
            <a:ext cx="720725" cy="396875"/>
          </a:xfrm>
          <a:prstGeom prst="rect">
            <a:avLst/>
          </a:prstGeom>
          <a:noFill/>
          <a:ln w="9525">
            <a:noFill/>
            <a:miter lim="800000"/>
            <a:headEnd/>
            <a:tailEnd/>
          </a:ln>
        </p:spPr>
        <p:txBody>
          <a:bodyPr>
            <a:prstTxWarp prst="textNoShape">
              <a:avLst/>
            </a:prstTxWarp>
            <a:spAutoFit/>
          </a:bodyPr>
          <a:lstStyle/>
          <a:p>
            <a:pPr>
              <a:spcBef>
                <a:spcPct val="50000"/>
              </a:spcBef>
            </a:pPr>
            <a:r>
              <a:rPr lang="en-GB" sz="2000" dirty="0">
                <a:solidFill>
                  <a:srgbClr val="FF0000"/>
                </a:solidFill>
                <a:latin typeface="Comic Sans MS" pitchFamily="29" charset="0"/>
              </a:rPr>
              <a:t>***!!</a:t>
            </a:r>
            <a:endParaRPr lang="en-US" sz="2000" dirty="0">
              <a:solidFill>
                <a:srgbClr val="FF0000"/>
              </a:solidFill>
              <a:latin typeface="Comic Sans MS" pitchFamily="29" charset="0"/>
            </a:endParaRPr>
          </a:p>
        </p:txBody>
      </p:sp>
      <p:pic>
        <p:nvPicPr>
          <p:cNvPr id="18439" name="Picture 12" descr="bender.jpg"/>
          <p:cNvPicPr>
            <a:picLocks noChangeAspect="1"/>
          </p:cNvPicPr>
          <p:nvPr/>
        </p:nvPicPr>
        <p:blipFill>
          <a:blip r:embed="rId4"/>
          <a:srcRect/>
          <a:stretch>
            <a:fillRect/>
          </a:stretch>
        </p:blipFill>
        <p:spPr bwMode="auto">
          <a:xfrm>
            <a:off x="381000" y="2362200"/>
            <a:ext cx="3800475" cy="3935413"/>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18439"/>
                                        </p:tgtEl>
                                        <p:attrNameLst>
                                          <p:attrName>style.visibility</p:attrName>
                                        </p:attrNameLst>
                                      </p:cBhvr>
                                      <p:to>
                                        <p:strVal val="visible"/>
                                      </p:to>
                                    </p:set>
                                    <p:animEffect transition="in" filter="fade">
                                      <p:cBhvr>
                                        <p:cTn id="7" dur="1000"/>
                                        <p:tgtEl>
                                          <p:spTgt spid="18439"/>
                                        </p:tgtEl>
                                      </p:cBhvr>
                                    </p:animEffect>
                                    <p:anim calcmode="lin" valueType="num">
                                      <p:cBhvr>
                                        <p:cTn id="8" dur="1000" fill="hold"/>
                                        <p:tgtEl>
                                          <p:spTgt spid="18439"/>
                                        </p:tgtEl>
                                        <p:attrNameLst>
                                          <p:attrName>ppt_x</p:attrName>
                                        </p:attrNameLst>
                                      </p:cBhvr>
                                      <p:tavLst>
                                        <p:tav tm="0">
                                          <p:val>
                                            <p:strVal val="#ppt_x"/>
                                          </p:val>
                                        </p:tav>
                                        <p:tav tm="100000">
                                          <p:val>
                                            <p:strVal val="#ppt_x"/>
                                          </p:val>
                                        </p:tav>
                                      </p:tavLst>
                                    </p:anim>
                                    <p:anim calcmode="lin" valueType="num">
                                      <p:cBhvr>
                                        <p:cTn id="9" dur="900" decel="100000" fill="hold"/>
                                        <p:tgtEl>
                                          <p:spTgt spid="18439"/>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8439"/>
                                        </p:tgtEl>
                                        <p:attrNameLst>
                                          <p:attrName>ppt_y</p:attrName>
                                        </p:attrNameLst>
                                      </p:cBhvr>
                                      <p:tavLst>
                                        <p:tav tm="0">
                                          <p:val>
                                            <p:strVal val="#ppt_y-.03"/>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Applause"/>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normAutofit fontScale="90000"/>
          </a:bodyPr>
          <a:lstStyle/>
          <a:p>
            <a:pPr eaLnBrk="1" hangingPunct="1"/>
            <a:r>
              <a:rPr lang="en-US" sz="3200" b="1"/>
              <a:t>Selecting Values – Interest Error</a:t>
            </a:r>
            <a:r>
              <a:rPr lang="en-US" sz="3200"/>
              <a:t/>
            </a:r>
            <a:br>
              <a:rPr lang="en-US" sz="3200"/>
            </a:br>
            <a:endParaRPr lang="en-US" sz="3200"/>
          </a:p>
        </p:txBody>
      </p:sp>
      <p:pic>
        <p:nvPicPr>
          <p:cNvPr id="64516" name="Picture 4"/>
          <p:cNvPicPr>
            <a:picLocks noChangeAspect="1" noChangeArrowheads="1"/>
          </p:cNvPicPr>
          <p:nvPr/>
        </p:nvPicPr>
        <p:blipFill>
          <a:blip r:embed="rId2"/>
          <a:srcRect/>
          <a:stretch>
            <a:fillRect/>
          </a:stretch>
        </p:blipFill>
        <p:spPr bwMode="auto">
          <a:xfrm>
            <a:off x="1042988" y="1844675"/>
            <a:ext cx="6337300" cy="4303713"/>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57200" y="274638"/>
            <a:ext cx="8229600" cy="706437"/>
          </a:xfrm>
        </p:spPr>
        <p:txBody>
          <a:bodyPr/>
          <a:lstStyle/>
          <a:p>
            <a:pPr eaLnBrk="1" hangingPunct="1"/>
            <a:r>
              <a:rPr lang="en-GB" sz="3200"/>
              <a:t>Summary</a:t>
            </a:r>
            <a:endParaRPr lang="en-US" sz="3200"/>
          </a:p>
        </p:txBody>
      </p:sp>
      <p:sp>
        <p:nvSpPr>
          <p:cNvPr id="67587" name="Rectangle 3"/>
          <p:cNvSpPr>
            <a:spLocks noGrp="1" noChangeArrowheads="1"/>
          </p:cNvSpPr>
          <p:nvPr>
            <p:ph idx="1"/>
          </p:nvPr>
        </p:nvSpPr>
        <p:spPr>
          <a:xfrm>
            <a:off x="457200" y="1412776"/>
            <a:ext cx="8229600" cy="5161760"/>
          </a:xfrm>
        </p:spPr>
        <p:txBody>
          <a:bodyPr/>
          <a:lstStyle/>
          <a:p>
            <a:pPr eaLnBrk="1" hangingPunct="1">
              <a:lnSpc>
                <a:spcPct val="90000"/>
              </a:lnSpc>
            </a:pPr>
            <a:endParaRPr lang="en-US" sz="2800" dirty="0" smtClean="0"/>
          </a:p>
          <a:p>
            <a:pPr eaLnBrk="1" hangingPunct="1">
              <a:lnSpc>
                <a:spcPct val="90000"/>
              </a:lnSpc>
            </a:pPr>
            <a:r>
              <a:rPr lang="en-US" sz="2800" dirty="0" smtClean="0"/>
              <a:t>Test </a:t>
            </a:r>
            <a:r>
              <a:rPr lang="en-US" sz="2800" dirty="0"/>
              <a:t>cases are the smallest steps</a:t>
            </a:r>
          </a:p>
          <a:p>
            <a:pPr eaLnBrk="1" hangingPunct="1">
              <a:lnSpc>
                <a:spcPct val="90000"/>
              </a:lnSpc>
            </a:pPr>
            <a:endParaRPr lang="en-US" sz="2000" dirty="0"/>
          </a:p>
          <a:p>
            <a:pPr eaLnBrk="1" hangingPunct="1">
              <a:lnSpc>
                <a:spcPct val="90000"/>
              </a:lnSpc>
            </a:pPr>
            <a:r>
              <a:rPr lang="en-US" sz="2800" dirty="0"/>
              <a:t>Test cases are assembled into scenarios</a:t>
            </a:r>
          </a:p>
          <a:p>
            <a:pPr lvl="1" eaLnBrk="1" hangingPunct="1">
              <a:lnSpc>
                <a:spcPct val="90000"/>
              </a:lnSpc>
            </a:pPr>
            <a:r>
              <a:rPr lang="en-US" sz="2400" dirty="0"/>
              <a:t>Represent a typical usage of the system</a:t>
            </a:r>
          </a:p>
          <a:p>
            <a:pPr lvl="1" eaLnBrk="1" hangingPunct="1">
              <a:lnSpc>
                <a:spcPct val="90000"/>
              </a:lnSpc>
            </a:pPr>
            <a:endParaRPr lang="en-US" sz="1600" dirty="0"/>
          </a:p>
          <a:p>
            <a:pPr eaLnBrk="1" hangingPunct="1">
              <a:lnSpc>
                <a:spcPct val="90000"/>
              </a:lnSpc>
            </a:pPr>
            <a:r>
              <a:rPr lang="en-US" sz="2800" dirty="0"/>
              <a:t>Equivalence Partitioning</a:t>
            </a:r>
          </a:p>
          <a:p>
            <a:pPr lvl="1" eaLnBrk="1" hangingPunct="1">
              <a:lnSpc>
                <a:spcPct val="90000"/>
              </a:lnSpc>
            </a:pPr>
            <a:r>
              <a:rPr lang="en-US" sz="2400" dirty="0"/>
              <a:t>Used to find groups of inputs / outputs that produce similar </a:t>
            </a:r>
            <a:r>
              <a:rPr lang="en-US" sz="2400" dirty="0" err="1"/>
              <a:t>behaviour</a:t>
            </a:r>
            <a:endParaRPr lang="en-US" sz="2400" dirty="0"/>
          </a:p>
          <a:p>
            <a:pPr lvl="1" eaLnBrk="1" hangingPunct="1">
              <a:lnSpc>
                <a:spcPct val="90000"/>
              </a:lnSpc>
            </a:pPr>
            <a:endParaRPr lang="en-US" sz="1800" dirty="0"/>
          </a:p>
          <a:p>
            <a:pPr eaLnBrk="1" hangingPunct="1">
              <a:lnSpc>
                <a:spcPct val="90000"/>
              </a:lnSpc>
            </a:pPr>
            <a:r>
              <a:rPr lang="en-US" sz="2800" dirty="0"/>
              <a:t>Boundary Value Analysis</a:t>
            </a:r>
          </a:p>
          <a:p>
            <a:pPr lvl="1" eaLnBrk="1" hangingPunct="1">
              <a:lnSpc>
                <a:spcPct val="90000"/>
              </a:lnSpc>
            </a:pPr>
            <a:r>
              <a:rPr lang="en-US" sz="2400" dirty="0"/>
              <a:t>Used to select values for each equivalence partition</a:t>
            </a:r>
          </a:p>
          <a:p>
            <a:pPr eaLnBrk="1" hangingPunct="1">
              <a:lnSpc>
                <a:spcPct val="90000"/>
              </a:lnSpc>
            </a:pPr>
            <a:endParaRPr lang="en-US" sz="2800" dirty="0"/>
          </a:p>
        </p:txBody>
      </p:sp>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rmAutofit/>
          </a:bodyPr>
          <a:lstStyle/>
          <a:p>
            <a:pPr eaLnBrk="1" hangingPunct="1"/>
            <a:r>
              <a:rPr lang="en-US" sz="3600" dirty="0" smtClean="0"/>
              <a:t>Happiness café?</a:t>
            </a:r>
          </a:p>
        </p:txBody>
      </p:sp>
      <p:grpSp>
        <p:nvGrpSpPr>
          <p:cNvPr id="18435" name="Group 16"/>
          <p:cNvGrpSpPr>
            <a:grpSpLocks/>
          </p:cNvGrpSpPr>
          <p:nvPr/>
        </p:nvGrpSpPr>
        <p:grpSpPr bwMode="auto">
          <a:xfrm>
            <a:off x="4572000" y="2133600"/>
            <a:ext cx="4802188" cy="3633788"/>
            <a:chOff x="3482" y="1353"/>
            <a:chExt cx="1969" cy="1569"/>
          </a:xfrm>
        </p:grpSpPr>
        <p:sp>
          <p:nvSpPr>
            <p:cNvPr id="18440" name="AutoShape 17"/>
            <p:cNvSpPr>
              <a:spLocks noChangeArrowheads="1"/>
            </p:cNvSpPr>
            <p:nvPr/>
          </p:nvSpPr>
          <p:spPr bwMode="auto">
            <a:xfrm rot="2679165">
              <a:off x="3482" y="1353"/>
              <a:ext cx="1969" cy="1569"/>
            </a:xfrm>
            <a:prstGeom prst="irregularSeal2">
              <a:avLst/>
            </a:prstGeom>
            <a:solidFill>
              <a:srgbClr val="FF6600">
                <a:alpha val="69019"/>
              </a:srgbClr>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18441" name="Text Box 18"/>
            <p:cNvSpPr txBox="1">
              <a:spLocks noChangeArrowheads="1"/>
            </p:cNvSpPr>
            <p:nvPr/>
          </p:nvSpPr>
          <p:spPr bwMode="auto">
            <a:xfrm rot="1757870">
              <a:off x="3832" y="1870"/>
              <a:ext cx="1146" cy="399"/>
            </a:xfrm>
            <a:prstGeom prst="rect">
              <a:avLst/>
            </a:prstGeom>
            <a:noFill/>
            <a:ln w="9525">
              <a:noFill/>
              <a:miter lim="800000"/>
              <a:headEnd/>
              <a:tailEnd/>
            </a:ln>
          </p:spPr>
          <p:txBody>
            <a:bodyPr>
              <a:prstTxWarp prst="textNoShape">
                <a:avLst/>
              </a:prstTxWarp>
              <a:spAutoFit/>
            </a:bodyPr>
            <a:lstStyle/>
            <a:p>
              <a:pPr algn="ctr"/>
              <a:r>
                <a:rPr lang="en-GB" dirty="0">
                  <a:solidFill>
                    <a:srgbClr val="FFFFFF"/>
                  </a:solidFill>
                </a:rPr>
                <a:t>Waiter, waiter </a:t>
              </a:r>
              <a:r>
                <a:rPr lang="en-US" dirty="0">
                  <a:solidFill>
                    <a:srgbClr val="FFFFFF"/>
                  </a:solidFill>
                </a:rPr>
                <a:t>–</a:t>
              </a:r>
              <a:r>
                <a:rPr lang="en-GB" dirty="0">
                  <a:solidFill>
                    <a:srgbClr val="FFFFFF"/>
                  </a:solidFill>
                </a:rPr>
                <a:t>this breakfast is perfect - here’s a huge tip</a:t>
              </a:r>
              <a:endParaRPr lang="en-US" dirty="0">
                <a:solidFill>
                  <a:srgbClr val="FFFFFF"/>
                </a:solidFill>
              </a:endParaRPr>
            </a:p>
          </p:txBody>
        </p:sp>
      </p:grpSp>
      <p:pic>
        <p:nvPicPr>
          <p:cNvPr id="18436" name="Picture 4" descr="Bender-waiter"/>
          <p:cNvPicPr>
            <a:picLocks noChangeAspect="1" noChangeArrowheads="1"/>
          </p:cNvPicPr>
          <p:nvPr/>
        </p:nvPicPr>
        <p:blipFill>
          <a:blip r:embed="rId3"/>
          <a:srcRect/>
          <a:stretch>
            <a:fillRect/>
          </a:stretch>
        </p:blipFill>
        <p:spPr bwMode="auto">
          <a:xfrm>
            <a:off x="774700" y="3967162"/>
            <a:ext cx="1335087" cy="2232025"/>
          </a:xfrm>
          <a:prstGeom prst="rect">
            <a:avLst/>
          </a:prstGeom>
          <a:noFill/>
          <a:ln w="9525">
            <a:noFill/>
            <a:miter lim="800000"/>
            <a:headEnd/>
            <a:tailEnd/>
          </a:ln>
        </p:spPr>
      </p:pic>
      <p:sp>
        <p:nvSpPr>
          <p:cNvPr id="18437" name="AutoShape 20"/>
          <p:cNvSpPr>
            <a:spLocks noChangeArrowheads="1"/>
          </p:cNvSpPr>
          <p:nvPr/>
        </p:nvSpPr>
        <p:spPr bwMode="auto">
          <a:xfrm rot="16612725">
            <a:off x="934740" y="2240947"/>
            <a:ext cx="936625" cy="1331913"/>
          </a:xfrm>
          <a:prstGeom prst="cloudCallout">
            <a:avLst>
              <a:gd name="adj1" fmla="val -110333"/>
              <a:gd name="adj2" fmla="val 9528"/>
            </a:avLst>
          </a:prstGeom>
          <a:noFill/>
          <a:ln w="9525">
            <a:solidFill>
              <a:schemeClr val="tx1"/>
            </a:solidFill>
            <a:round/>
            <a:headEnd/>
            <a:tailEnd/>
          </a:ln>
        </p:spPr>
        <p:txBody>
          <a:bodyPr vert="eaVert">
            <a:prstTxWarp prst="textNoShape">
              <a:avLst/>
            </a:prstTxWarp>
          </a:bodyPr>
          <a:lstStyle/>
          <a:p>
            <a:pPr algn="ctr"/>
            <a:endParaRPr lang="en-US"/>
          </a:p>
        </p:txBody>
      </p:sp>
      <p:sp>
        <p:nvSpPr>
          <p:cNvPr id="18438" name="Text Box 21"/>
          <p:cNvSpPr txBox="1">
            <a:spLocks noChangeArrowheads="1"/>
          </p:cNvSpPr>
          <p:nvPr/>
        </p:nvSpPr>
        <p:spPr bwMode="auto">
          <a:xfrm>
            <a:off x="990600" y="2743200"/>
            <a:ext cx="720725" cy="396875"/>
          </a:xfrm>
          <a:prstGeom prst="rect">
            <a:avLst/>
          </a:prstGeom>
          <a:noFill/>
          <a:ln w="9525">
            <a:noFill/>
            <a:miter lim="800000"/>
            <a:headEnd/>
            <a:tailEnd/>
          </a:ln>
        </p:spPr>
        <p:txBody>
          <a:bodyPr>
            <a:prstTxWarp prst="textNoShape">
              <a:avLst/>
            </a:prstTxWarp>
            <a:spAutoFit/>
          </a:bodyPr>
          <a:lstStyle/>
          <a:p>
            <a:pPr>
              <a:spcBef>
                <a:spcPct val="50000"/>
              </a:spcBef>
            </a:pPr>
            <a:r>
              <a:rPr lang="en-GB" sz="2000" dirty="0">
                <a:solidFill>
                  <a:srgbClr val="FF0000"/>
                </a:solidFill>
                <a:latin typeface="Comic Sans MS" pitchFamily="29" charset="0"/>
              </a:rPr>
              <a:t>***!!</a:t>
            </a:r>
            <a:endParaRPr lang="en-US" sz="2000" dirty="0">
              <a:solidFill>
                <a:srgbClr val="FF0000"/>
              </a:solidFill>
              <a:latin typeface="Comic Sans MS" pitchFamily="29" charset="0"/>
            </a:endParaRPr>
          </a:p>
        </p:txBody>
      </p:sp>
      <p:pic>
        <p:nvPicPr>
          <p:cNvPr id="18439" name="Picture 12" descr="bender.jpg"/>
          <p:cNvPicPr>
            <a:picLocks noChangeAspect="1"/>
          </p:cNvPicPr>
          <p:nvPr/>
        </p:nvPicPr>
        <p:blipFill>
          <a:blip r:embed="rId4"/>
          <a:srcRect/>
          <a:stretch>
            <a:fillRect/>
          </a:stretch>
        </p:blipFill>
        <p:spPr bwMode="auto">
          <a:xfrm>
            <a:off x="381000" y="2362200"/>
            <a:ext cx="3800475" cy="3935413"/>
          </a:xfrm>
          <a:prstGeom prst="rect">
            <a:avLst/>
          </a:prstGeom>
          <a:noFill/>
          <a:ln w="9525">
            <a:noFill/>
            <a:miter lim="800000"/>
            <a:headEnd/>
            <a:tailEnd/>
          </a:ln>
        </p:spPr>
      </p:pic>
    </p:spTree>
    <p:extLst>
      <p:ext uri="{BB962C8B-B14F-4D97-AF65-F5344CB8AC3E}">
        <p14:creationId xmlns:p14="http://schemas.microsoft.com/office/powerpoint/2010/main" val="9257751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18439"/>
                                        </p:tgtEl>
                                        <p:attrNameLst>
                                          <p:attrName>style.visibility</p:attrName>
                                        </p:attrNameLst>
                                      </p:cBhvr>
                                      <p:to>
                                        <p:strVal val="visible"/>
                                      </p:to>
                                    </p:set>
                                    <p:animEffect transition="in" filter="fade">
                                      <p:cBhvr>
                                        <p:cTn id="7" dur="1000"/>
                                        <p:tgtEl>
                                          <p:spTgt spid="18439"/>
                                        </p:tgtEl>
                                      </p:cBhvr>
                                    </p:animEffect>
                                    <p:anim calcmode="lin" valueType="num">
                                      <p:cBhvr>
                                        <p:cTn id="8" dur="1000" fill="hold"/>
                                        <p:tgtEl>
                                          <p:spTgt spid="18439"/>
                                        </p:tgtEl>
                                        <p:attrNameLst>
                                          <p:attrName>ppt_x</p:attrName>
                                        </p:attrNameLst>
                                      </p:cBhvr>
                                      <p:tavLst>
                                        <p:tav tm="0">
                                          <p:val>
                                            <p:strVal val="#ppt_x"/>
                                          </p:val>
                                        </p:tav>
                                        <p:tav tm="100000">
                                          <p:val>
                                            <p:strVal val="#ppt_x"/>
                                          </p:val>
                                        </p:tav>
                                      </p:tavLst>
                                    </p:anim>
                                    <p:anim calcmode="lin" valueType="num">
                                      <p:cBhvr>
                                        <p:cTn id="9" dur="900" decel="100000" fill="hold"/>
                                        <p:tgtEl>
                                          <p:spTgt spid="18439"/>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8439"/>
                                        </p:tgtEl>
                                        <p:attrNameLst>
                                          <p:attrName>ppt_y</p:attrName>
                                        </p:attrNameLst>
                                      </p:cBhvr>
                                      <p:tavLst>
                                        <p:tav tm="0">
                                          <p:val>
                                            <p:strVal val="#ppt_y-.03"/>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Applause"/>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67544" y="836712"/>
            <a:ext cx="8229600" cy="1066800"/>
          </a:xfrm>
        </p:spPr>
        <p:txBody>
          <a:bodyPr>
            <a:normAutofit fontScale="90000"/>
          </a:bodyPr>
          <a:lstStyle/>
          <a:p>
            <a:r>
              <a:rPr lang="en-US" sz="3100" dirty="0"/>
              <a:t>Oh for crying out loud. I never wanted to be a </a:t>
            </a:r>
            <a:r>
              <a:rPr lang="en-US" sz="3100" dirty="0" err="1"/>
              <a:t>dev</a:t>
            </a:r>
            <a:r>
              <a:rPr lang="en-US" sz="3100" dirty="0"/>
              <a:t> anyway. What I *really* want is to be a...tester!</a:t>
            </a:r>
            <a:br>
              <a:rPr lang="en-US" sz="3100" dirty="0"/>
            </a:br>
            <a:endParaRPr lang="en-US" dirty="0"/>
          </a:p>
        </p:txBody>
      </p:sp>
      <p:sp>
        <p:nvSpPr>
          <p:cNvPr id="6" name="Content Placeholder 5"/>
          <p:cNvSpPr>
            <a:spLocks noGrp="1"/>
          </p:cNvSpPr>
          <p:nvPr>
            <p:ph sz="half" idx="1"/>
          </p:nvPr>
        </p:nvSpPr>
        <p:spPr>
          <a:xfrm>
            <a:off x="457200" y="1628800"/>
            <a:ext cx="4038600" cy="5146587"/>
          </a:xfrm>
        </p:spPr>
        <p:txBody>
          <a:bodyPr>
            <a:normAutofit fontScale="70000" lnSpcReduction="20000"/>
          </a:bodyPr>
          <a:lstStyle/>
          <a:p>
            <a:pPr marL="109728" indent="0">
              <a:buNone/>
            </a:pPr>
            <a:r>
              <a:rPr lang="en-US" dirty="0" smtClean="0"/>
              <a:t>I'm </a:t>
            </a:r>
            <a:r>
              <a:rPr lang="en-US" dirty="0"/>
              <a:t>a tester and I'm okay,</a:t>
            </a:r>
          </a:p>
          <a:p>
            <a:pPr marL="109728" indent="0">
              <a:buNone/>
            </a:pPr>
            <a:r>
              <a:rPr lang="en-US" dirty="0"/>
              <a:t>I sleep all night and I work all day.</a:t>
            </a:r>
          </a:p>
          <a:p>
            <a:pPr marL="109728" indent="0">
              <a:buNone/>
            </a:pPr>
            <a:r>
              <a:rPr lang="en-US" dirty="0"/>
              <a:t>(He's a tester and he's okay,</a:t>
            </a:r>
          </a:p>
          <a:p>
            <a:pPr marL="109728" indent="0">
              <a:buNone/>
            </a:pPr>
            <a:r>
              <a:rPr lang="en-US" dirty="0"/>
              <a:t>he sleeps all night and he works all day.)</a:t>
            </a:r>
          </a:p>
          <a:p>
            <a:pPr marL="109728" indent="0">
              <a:buNone/>
            </a:pPr>
            <a:r>
              <a:rPr lang="en-US" dirty="0"/>
              <a:t>I look for bugs, I log those bugs, I do it all with glee.</a:t>
            </a:r>
          </a:p>
          <a:p>
            <a:pPr marL="109728" indent="0">
              <a:buNone/>
            </a:pPr>
            <a:r>
              <a:rPr lang="en-US" dirty="0"/>
              <a:t>And the really good ones, I show off repeatedly.</a:t>
            </a:r>
          </a:p>
          <a:p>
            <a:pPr marL="109728" indent="0">
              <a:buNone/>
            </a:pPr>
            <a:r>
              <a:rPr lang="en-US" dirty="0"/>
              <a:t>(He looks for bugs, he logs those bugs, he does it all with glee.</a:t>
            </a:r>
          </a:p>
          <a:p>
            <a:pPr marL="109728" indent="0">
              <a:buNone/>
            </a:pPr>
            <a:r>
              <a:rPr lang="en-US" dirty="0"/>
              <a:t>And the really good ones, he shows off repeatedly.</a:t>
            </a:r>
            <a:r>
              <a:rPr lang="en-US" dirty="0" smtClean="0"/>
              <a:t>)</a:t>
            </a:r>
          </a:p>
          <a:p>
            <a:pPr marL="109728" indent="0">
              <a:buNone/>
            </a:pPr>
            <a:endParaRPr lang="en-US" dirty="0"/>
          </a:p>
          <a:p>
            <a:pPr marL="109728" indent="0">
              <a:buNone/>
            </a:pPr>
            <a:r>
              <a:rPr lang="en-US" dirty="0"/>
              <a:t>I'm a tester and I'm okay,</a:t>
            </a:r>
          </a:p>
          <a:p>
            <a:pPr marL="109728" indent="0">
              <a:buNone/>
            </a:pPr>
            <a:r>
              <a:rPr lang="en-US" dirty="0"/>
              <a:t>I sleep all night and I work all day.</a:t>
            </a:r>
          </a:p>
          <a:p>
            <a:pPr marL="109728" indent="0">
              <a:buNone/>
            </a:pPr>
            <a:r>
              <a:rPr lang="en-US" dirty="0"/>
              <a:t>(He's a tester and he's okay,</a:t>
            </a:r>
          </a:p>
          <a:p>
            <a:pPr marL="109728" indent="0">
              <a:buNone/>
            </a:pPr>
            <a:r>
              <a:rPr lang="en-US" dirty="0"/>
              <a:t>he sleeps all night and he works all day.</a:t>
            </a:r>
            <a:r>
              <a:rPr lang="en-US" dirty="0" smtClean="0"/>
              <a:t>)</a:t>
            </a:r>
          </a:p>
          <a:p>
            <a:pPr marL="109728" indent="0">
              <a:buNone/>
            </a:pPr>
            <a:endParaRPr lang="en-US" dirty="0" smtClean="0"/>
          </a:p>
          <a:p>
            <a:pPr marL="109728" indent="0">
              <a:buNone/>
            </a:pPr>
            <a:r>
              <a:rPr lang="en-US" dirty="0"/>
              <a:t>I pester PMs, I pester </a:t>
            </a:r>
            <a:r>
              <a:rPr lang="en-US" dirty="0" err="1"/>
              <a:t>devs</a:t>
            </a:r>
            <a:r>
              <a:rPr lang="en-US" dirty="0"/>
              <a:t>, I make them despair and cry.</a:t>
            </a:r>
          </a:p>
          <a:p>
            <a:pPr marL="109728" indent="0">
              <a:buNone/>
            </a:pPr>
            <a:r>
              <a:rPr lang="en-US" dirty="0"/>
              <a:t>I know I've done my job, when I hear them wail "Why oh why?"</a:t>
            </a:r>
          </a:p>
          <a:p>
            <a:pPr marL="109728" indent="0">
              <a:buNone/>
            </a:pPr>
            <a:r>
              <a:rPr lang="en-US" dirty="0"/>
              <a:t>(He pesters PMs, he pesters </a:t>
            </a:r>
            <a:r>
              <a:rPr lang="en-US" dirty="0" err="1"/>
              <a:t>devs</a:t>
            </a:r>
            <a:r>
              <a:rPr lang="en-US" dirty="0"/>
              <a:t>, he makes them despair and cry.</a:t>
            </a:r>
          </a:p>
          <a:p>
            <a:pPr marL="109728" indent="0">
              <a:buNone/>
            </a:pPr>
            <a:r>
              <a:rPr lang="en-US" dirty="0"/>
              <a:t>He knows he's done his job, when he hears them wail "Why oh why?")</a:t>
            </a:r>
          </a:p>
          <a:p>
            <a:pPr marL="109728" indent="0">
              <a:buNone/>
            </a:pPr>
            <a:endParaRPr lang="en-US" dirty="0"/>
          </a:p>
          <a:p>
            <a:pPr marL="109728" indent="0">
              <a:buNone/>
            </a:pPr>
            <a:endParaRPr lang="en-US" dirty="0"/>
          </a:p>
        </p:txBody>
      </p:sp>
      <p:sp>
        <p:nvSpPr>
          <p:cNvPr id="7" name="Content Placeholder 6"/>
          <p:cNvSpPr>
            <a:spLocks noGrp="1"/>
          </p:cNvSpPr>
          <p:nvPr>
            <p:ph sz="half" idx="2"/>
          </p:nvPr>
        </p:nvSpPr>
        <p:spPr>
          <a:xfrm>
            <a:off x="4648200" y="1700808"/>
            <a:ext cx="4038600" cy="5074579"/>
          </a:xfrm>
        </p:spPr>
        <p:txBody>
          <a:bodyPr>
            <a:normAutofit fontScale="70000" lnSpcReduction="20000"/>
          </a:bodyPr>
          <a:lstStyle/>
          <a:p>
            <a:pPr marL="109728" indent="0">
              <a:buNone/>
            </a:pPr>
            <a:r>
              <a:rPr lang="en-US" dirty="0" smtClean="0"/>
              <a:t>I'm </a:t>
            </a:r>
            <a:r>
              <a:rPr lang="en-US" dirty="0"/>
              <a:t>a tester and I'm okay,</a:t>
            </a:r>
          </a:p>
          <a:p>
            <a:pPr marL="109728" indent="0">
              <a:buNone/>
            </a:pPr>
            <a:r>
              <a:rPr lang="en-US" dirty="0"/>
              <a:t>I sleep all night and I work all day.</a:t>
            </a:r>
          </a:p>
          <a:p>
            <a:pPr marL="109728" indent="0">
              <a:buNone/>
            </a:pPr>
            <a:r>
              <a:rPr lang="en-US" dirty="0"/>
              <a:t>(He's a tester and he's okay,</a:t>
            </a:r>
          </a:p>
          <a:p>
            <a:pPr marL="109728" indent="0">
              <a:buNone/>
            </a:pPr>
            <a:r>
              <a:rPr lang="en-US" dirty="0"/>
              <a:t>he sleeps all night and he works all day.)</a:t>
            </a:r>
          </a:p>
          <a:p>
            <a:pPr marL="109728" indent="0">
              <a:buNone/>
            </a:pPr>
            <a:r>
              <a:rPr lang="en-US" dirty="0"/>
              <a:t>I black box test, I white box test, I write docs and PR too.</a:t>
            </a:r>
          </a:p>
          <a:p>
            <a:pPr marL="109728" indent="0">
              <a:buNone/>
            </a:pPr>
            <a:r>
              <a:rPr lang="en-US" dirty="0"/>
              <a:t>I wish I was in marketing, 'cause then I'd rule the roost.</a:t>
            </a:r>
          </a:p>
          <a:p>
            <a:pPr marL="109728" indent="0">
              <a:buNone/>
            </a:pPr>
            <a:r>
              <a:rPr lang="en-US" dirty="0"/>
              <a:t>(He black box tests, he white box tests, he writes docs? and PR too??</a:t>
            </a:r>
          </a:p>
          <a:p>
            <a:pPr marL="109728" indent="0">
              <a:buNone/>
            </a:pPr>
            <a:r>
              <a:rPr lang="en-US" dirty="0"/>
              <a:t>He wishes he was in marketing??? Where's my Nerf gun? Get him!!!</a:t>
            </a:r>
            <a:r>
              <a:rPr lang="en-US" dirty="0" smtClean="0"/>
              <a:t>)</a:t>
            </a:r>
          </a:p>
          <a:p>
            <a:pPr marL="109728" indent="0">
              <a:buNone/>
            </a:pPr>
            <a:endParaRPr lang="en-US" dirty="0"/>
          </a:p>
          <a:p>
            <a:pPr marL="109728" indent="0">
              <a:buNone/>
            </a:pPr>
            <a:r>
              <a:rPr lang="en-US" dirty="0"/>
              <a:t>[The </a:t>
            </a:r>
            <a:r>
              <a:rPr lang="en-US" dirty="0" err="1"/>
              <a:t>dev</a:t>
            </a:r>
            <a:r>
              <a:rPr lang="en-US" dirty="0"/>
              <a:t> runs out, chased by the backup singers who continue to sing:]</a:t>
            </a:r>
          </a:p>
          <a:p>
            <a:pPr marL="109728" indent="0">
              <a:buNone/>
            </a:pPr>
            <a:r>
              <a:rPr lang="en-US" dirty="0"/>
              <a:t>He's a tester and he's okay,</a:t>
            </a:r>
          </a:p>
          <a:p>
            <a:pPr marL="109728" indent="0">
              <a:buNone/>
            </a:pPr>
            <a:r>
              <a:rPr lang="en-US" dirty="0"/>
              <a:t>he sleeps all night and he works all day.</a:t>
            </a:r>
          </a:p>
          <a:p>
            <a:pPr marL="109728" indent="0">
              <a:buNone/>
            </a:pPr>
            <a:r>
              <a:rPr lang="en-US" dirty="0"/>
              <a:t>He's a tester and he's </a:t>
            </a:r>
            <a:r>
              <a:rPr lang="en-US" dirty="0" err="1"/>
              <a:t>okaaaaaaaaaaaaaaaaaay</a:t>
            </a:r>
            <a:r>
              <a:rPr lang="en-US" dirty="0"/>
              <a:t>.....</a:t>
            </a:r>
          </a:p>
          <a:p>
            <a:pPr marL="109728" indent="0">
              <a:buNone/>
            </a:pPr>
            <a:r>
              <a:rPr lang="en-US" dirty="0"/>
              <a:t>he sleeps all night and he works all day.</a:t>
            </a:r>
          </a:p>
          <a:p>
            <a:pPr marL="109728" indent="0">
              <a:buNone/>
            </a:pPr>
            <a:endParaRPr lang="en-US" dirty="0" smtClean="0"/>
          </a:p>
          <a:p>
            <a:pPr marL="109728" indent="0">
              <a:buNone/>
            </a:pPr>
            <a:endParaRPr lang="en-US" dirty="0"/>
          </a:p>
          <a:p>
            <a:pPr marL="109728" indent="0">
              <a:buNone/>
            </a:pPr>
            <a:endParaRPr lang="en-US" dirty="0" smtClean="0"/>
          </a:p>
          <a:p>
            <a:pPr marL="109728" indent="0">
              <a:buNone/>
            </a:pPr>
            <a:r>
              <a:rPr lang="en-US" dirty="0" smtClean="0"/>
              <a:t>The </a:t>
            </a:r>
            <a:r>
              <a:rPr lang="en-US" dirty="0" err="1" smtClean="0"/>
              <a:t>braidy</a:t>
            </a:r>
            <a:r>
              <a:rPr lang="en-US" dirty="0"/>
              <a:t> tester </a:t>
            </a:r>
            <a:endParaRPr lang="en-US" dirty="0" smtClean="0"/>
          </a:p>
          <a:p>
            <a:pPr marL="109728" indent="0">
              <a:buNone/>
            </a:pPr>
            <a:r>
              <a:rPr lang="en-US" dirty="0" smtClean="0">
                <a:hlinkClick r:id="rId2"/>
              </a:rPr>
              <a:t>http</a:t>
            </a:r>
            <a:r>
              <a:rPr lang="en-US" dirty="0">
                <a:hlinkClick r:id="rId2"/>
              </a:rPr>
              <a:t>://</a:t>
            </a:r>
            <a:r>
              <a:rPr lang="en-US" dirty="0" err="1">
                <a:hlinkClick r:id="rId2"/>
              </a:rPr>
              <a:t>www.thebraidytester.com</a:t>
            </a:r>
            <a:r>
              <a:rPr lang="en-US" dirty="0">
                <a:hlinkClick r:id="rId2"/>
              </a:rPr>
              <a:t>/</a:t>
            </a:r>
            <a:r>
              <a:rPr lang="en-US" dirty="0" err="1" smtClean="0">
                <a:hlinkClick r:id="rId2"/>
              </a:rPr>
              <a:t>blogs.html</a:t>
            </a:r>
            <a:r>
              <a:rPr lang="en-US" dirty="0" smtClean="0">
                <a:hlinkClick r:id="rId2"/>
              </a:rPr>
              <a:t> </a:t>
            </a:r>
            <a:endParaRPr lang="en-US" dirty="0"/>
          </a:p>
        </p:txBody>
      </p:sp>
    </p:spTree>
    <p:extLst>
      <p:ext uri="{BB962C8B-B14F-4D97-AF65-F5344CB8AC3E}">
        <p14:creationId xmlns:p14="http://schemas.microsoft.com/office/powerpoint/2010/main" val="113033665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228184" y="2636912"/>
            <a:ext cx="1512168" cy="266429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a:p>
        </p:txBody>
      </p:sp>
      <p:sp>
        <p:nvSpPr>
          <p:cNvPr id="16386" name="Rectangle 2"/>
          <p:cNvSpPr>
            <a:spLocks noGrp="1" noChangeArrowheads="1"/>
          </p:cNvSpPr>
          <p:nvPr>
            <p:ph type="title"/>
          </p:nvPr>
        </p:nvSpPr>
        <p:spPr>
          <a:xfrm>
            <a:off x="258042" y="764704"/>
            <a:ext cx="8229600" cy="1066800"/>
          </a:xfrm>
        </p:spPr>
        <p:txBody>
          <a:bodyPr/>
          <a:lstStyle/>
          <a:p>
            <a:pPr eaLnBrk="1" hangingPunct="1"/>
            <a:r>
              <a:rPr lang="en-GB" dirty="0"/>
              <a:t>Software </a:t>
            </a:r>
            <a:r>
              <a:rPr lang="en-GB" dirty="0" smtClean="0"/>
              <a:t>Engineering: Big Picture</a:t>
            </a:r>
            <a:endParaRPr lang="en-US" dirty="0"/>
          </a:p>
        </p:txBody>
      </p:sp>
      <p:graphicFrame>
        <p:nvGraphicFramePr>
          <p:cNvPr id="12" name="Diagram 11"/>
          <p:cNvGraphicFramePr/>
          <p:nvPr>
            <p:extLst>
              <p:ext uri="{D42A27DB-BD31-4B8C-83A1-F6EECF244321}">
                <p14:modId xmlns:p14="http://schemas.microsoft.com/office/powerpoint/2010/main" val="3239719210"/>
              </p:ext>
            </p:extLst>
          </p:nvPr>
        </p:nvGraphicFramePr>
        <p:xfrm>
          <a:off x="228600" y="2209800"/>
          <a:ext cx="8763000" cy="32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1187624" y="5979587"/>
            <a:ext cx="7803976" cy="707886"/>
          </a:xfrm>
          <a:prstGeom prst="rect">
            <a:avLst/>
          </a:prstGeom>
          <a:noFill/>
        </p:spPr>
        <p:txBody>
          <a:bodyPr wrap="square" rtlCol="0">
            <a:spAutoFit/>
          </a:bodyPr>
          <a:lstStyle/>
          <a:p>
            <a:pPr algn="r"/>
            <a:r>
              <a:rPr lang="en-US" sz="2000" dirty="0" smtClean="0">
                <a:solidFill>
                  <a:schemeClr val="bg1">
                    <a:lumMod val="50000"/>
                  </a:schemeClr>
                </a:solidFill>
              </a:rPr>
              <a:t>This is rarely a straightforward progression – in reality there are lots of iterations and points of feedback</a:t>
            </a:r>
            <a:endParaRPr lang="en-US" sz="2000" dirty="0">
              <a:solidFill>
                <a:schemeClr val="bg1">
                  <a:lumMod val="50000"/>
                </a:schemeClr>
              </a:solidFill>
            </a:endParaRPr>
          </a:p>
        </p:txBody>
      </p:sp>
    </p:spTree>
    <p:extLst>
      <p:ext uri="{BB962C8B-B14F-4D97-AF65-F5344CB8AC3E}">
        <p14:creationId xmlns:p14="http://schemas.microsoft.com/office/powerpoint/2010/main" val="383693803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395536" y="980728"/>
            <a:ext cx="8229600" cy="838200"/>
          </a:xfrm>
        </p:spPr>
        <p:txBody>
          <a:bodyPr>
            <a:normAutofit fontScale="90000"/>
          </a:bodyPr>
          <a:lstStyle/>
          <a:p>
            <a:pPr eaLnBrk="1" hangingPunct="1"/>
            <a:r>
              <a:rPr lang="en-US" sz="3600" dirty="0" smtClean="0"/>
              <a:t>We can do some software engineering</a:t>
            </a:r>
            <a:r>
              <a:rPr lang="en-US" sz="4000" dirty="0" smtClean="0"/>
              <a:t/>
            </a:r>
            <a:br>
              <a:rPr lang="en-US" sz="4000" dirty="0" smtClean="0"/>
            </a:br>
            <a:endParaRPr lang="en-US" sz="4000" dirty="0" smtClean="0"/>
          </a:p>
        </p:txBody>
      </p:sp>
      <p:sp>
        <p:nvSpPr>
          <p:cNvPr id="3" name="Content Placeholder 2"/>
          <p:cNvSpPr>
            <a:spLocks noGrp="1"/>
          </p:cNvSpPr>
          <p:nvPr>
            <p:ph idx="1"/>
          </p:nvPr>
        </p:nvSpPr>
        <p:spPr>
          <a:xfrm>
            <a:off x="467544" y="1844824"/>
            <a:ext cx="8229600" cy="4325112"/>
          </a:xfrm>
        </p:spPr>
        <p:txBody>
          <a:bodyPr/>
          <a:lstStyle/>
          <a:p>
            <a:pPr eaLnBrk="1" hangingPunct="1"/>
            <a:r>
              <a:rPr lang="en-US" dirty="0" smtClean="0"/>
              <a:t>Testing</a:t>
            </a:r>
          </a:p>
          <a:p>
            <a:pPr lvl="1" eaLnBrk="1" hangingPunct="1"/>
            <a:r>
              <a:rPr lang="en-US" i="1" dirty="0" smtClean="0">
                <a:solidFill>
                  <a:srgbClr val="3C8C93"/>
                </a:solidFill>
              </a:rPr>
              <a:t>Used for most software systems</a:t>
            </a:r>
          </a:p>
          <a:p>
            <a:pPr eaLnBrk="1" hangingPunct="1"/>
            <a:r>
              <a:rPr lang="en-US" dirty="0" smtClean="0"/>
              <a:t>Or</a:t>
            </a:r>
          </a:p>
          <a:p>
            <a:pPr lvl="1" eaLnBrk="1" hangingPunct="1"/>
            <a:r>
              <a:rPr lang="en-US" dirty="0" smtClean="0"/>
              <a:t>Formal verification</a:t>
            </a:r>
          </a:p>
          <a:p>
            <a:pPr lvl="2" eaLnBrk="1" hangingPunct="1"/>
            <a:r>
              <a:rPr lang="en-US" dirty="0" smtClean="0"/>
              <a:t>Build a model of the software</a:t>
            </a:r>
          </a:p>
          <a:p>
            <a:pPr lvl="2" eaLnBrk="1" hangingPunct="1"/>
            <a:r>
              <a:rPr lang="en-US" dirty="0" smtClean="0"/>
              <a:t>Use a </a:t>
            </a:r>
            <a:r>
              <a:rPr lang="en-US" dirty="0" err="1" smtClean="0"/>
              <a:t>prover</a:t>
            </a:r>
            <a:r>
              <a:rPr lang="en-US" dirty="0" smtClean="0"/>
              <a:t> to prove that the model is correct</a:t>
            </a:r>
          </a:p>
          <a:p>
            <a:pPr lvl="2" eaLnBrk="1" hangingPunct="1"/>
            <a:r>
              <a:rPr lang="en-US" i="1" dirty="0" smtClean="0">
                <a:solidFill>
                  <a:srgbClr val="3C8C93"/>
                </a:solidFill>
              </a:rPr>
              <a:t>Only a very small proportion of systems are verified this way, mostly safety critical systems</a:t>
            </a:r>
          </a:p>
          <a:p>
            <a:pPr eaLnBrk="1" hangingPunct="1"/>
            <a:r>
              <a:rPr lang="en-US" i="1" dirty="0" smtClean="0"/>
              <a:t>We’re going to talk about testing</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8229600" cy="1066800"/>
          </a:xfrm>
        </p:spPr>
        <p:txBody>
          <a:bodyPr>
            <a:normAutofit fontScale="90000"/>
          </a:bodyPr>
          <a:lstStyle/>
          <a:p>
            <a:r>
              <a:rPr lang="en-US" dirty="0" smtClean="0"/>
              <a:t>Cost of Change Curve </a:t>
            </a:r>
            <a:r>
              <a:rPr lang="en-US" sz="3100" dirty="0" smtClean="0"/>
              <a:t>( </a:t>
            </a:r>
            <a:r>
              <a:rPr lang="en-US" sz="3100" dirty="0"/>
              <a:t>Barry Boehm </a:t>
            </a:r>
            <a:r>
              <a:rPr lang="en-US" sz="3100" dirty="0" smtClean="0"/>
              <a:t>1981)</a:t>
            </a:r>
            <a:endParaRPr lang="en-US" dirty="0"/>
          </a:p>
        </p:txBody>
      </p:sp>
      <p:sp>
        <p:nvSpPr>
          <p:cNvPr id="5" name="Content Placeholder 4"/>
          <p:cNvSpPr>
            <a:spLocks noGrp="1"/>
          </p:cNvSpPr>
          <p:nvPr>
            <p:ph idx="1"/>
          </p:nvPr>
        </p:nvSpPr>
        <p:spPr>
          <a:xfrm>
            <a:off x="395536" y="1844824"/>
            <a:ext cx="8229600" cy="4325112"/>
          </a:xfrm>
        </p:spPr>
        <p:txBody>
          <a:bodyPr>
            <a:normAutofit/>
          </a:bodyPr>
          <a:lstStyle/>
          <a:p>
            <a:pPr marL="457200" indent="-457200"/>
            <a:r>
              <a:rPr lang="en-US" dirty="0" smtClean="0"/>
              <a:t>The </a:t>
            </a:r>
            <a:r>
              <a:rPr lang="en-US" dirty="0"/>
              <a:t>cost to address a defect rises exponentially the longer it takes you to find it.  </a:t>
            </a:r>
          </a:p>
          <a:p>
            <a:pPr marL="457200" indent="-457200"/>
            <a:r>
              <a:rPr lang="en-US" dirty="0"/>
              <a:t>if you inject a defect into your system and find it a few minutes later and fix it, the cost </a:t>
            </a:r>
            <a:r>
              <a:rPr lang="en-US" dirty="0" smtClean="0"/>
              <a:t>is almost </a:t>
            </a:r>
            <a:r>
              <a:rPr lang="en-US" dirty="0"/>
              <a:t>negligible.  </a:t>
            </a:r>
          </a:p>
          <a:p>
            <a:pPr marL="457200" indent="-457200"/>
            <a:r>
              <a:rPr lang="en-US" dirty="0"/>
              <a:t>if you find it three months later the cost of fixing rises exponentially</a:t>
            </a:r>
          </a:p>
          <a:p>
            <a:pPr marL="914400" lvl="1" indent="-457200"/>
            <a:r>
              <a:rPr lang="en-US" dirty="0"/>
              <a:t>to fix the original problem </a:t>
            </a:r>
          </a:p>
          <a:p>
            <a:pPr marL="914400" lvl="1" indent="-457200"/>
            <a:r>
              <a:rPr lang="en-US" dirty="0"/>
              <a:t>to fix any work based on the defect </a:t>
            </a:r>
          </a:p>
          <a:p>
            <a:pPr marL="914400" lvl="1" indent="-457200"/>
            <a:endParaRPr lang="en-US" dirty="0"/>
          </a:p>
        </p:txBody>
      </p:sp>
      <p:sp>
        <p:nvSpPr>
          <p:cNvPr id="6" name="Rectangle 5"/>
          <p:cNvSpPr/>
          <p:nvPr/>
        </p:nvSpPr>
        <p:spPr>
          <a:xfrm>
            <a:off x="2286000" y="751344"/>
            <a:ext cx="4572000" cy="369332"/>
          </a:xfrm>
          <a:prstGeom prst="rect">
            <a:avLst/>
          </a:prstGeom>
        </p:spPr>
        <p:txBody>
          <a:bodyPr>
            <a:spAutoFit/>
          </a:bodyPr>
          <a:lstStyle/>
          <a:p>
            <a:r>
              <a:rPr lang="en-US" dirty="0" smtClean="0"/>
              <a:t>. </a:t>
            </a:r>
            <a:endParaRPr lang="en-US" dirty="0"/>
          </a:p>
        </p:txBody>
      </p:sp>
    </p:spTree>
    <p:extLst>
      <p:ext uri="{BB962C8B-B14F-4D97-AF65-F5344CB8AC3E}">
        <p14:creationId xmlns:p14="http://schemas.microsoft.com/office/powerpoint/2010/main" val="280207029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8229600" cy="1066800"/>
          </a:xfrm>
        </p:spPr>
        <p:txBody>
          <a:bodyPr>
            <a:noAutofit/>
          </a:bodyPr>
          <a:lstStyle/>
          <a:p>
            <a:r>
              <a:rPr lang="en-US" sz="2800" dirty="0" smtClean="0"/>
              <a:t>The Cost of Change Curve: Traditional versus Agile </a:t>
            </a:r>
            <a:endParaRPr lang="en-US" sz="2800" dirty="0"/>
          </a:p>
        </p:txBody>
      </p:sp>
      <p:pic>
        <p:nvPicPr>
          <p:cNvPr id="8" name="Picture 7"/>
          <p:cNvPicPr>
            <a:picLocks noChangeAspect="1"/>
          </p:cNvPicPr>
          <p:nvPr/>
        </p:nvPicPr>
        <p:blipFill>
          <a:blip r:embed="rId2"/>
          <a:stretch>
            <a:fillRect/>
          </a:stretch>
        </p:blipFill>
        <p:spPr>
          <a:xfrm>
            <a:off x="323528" y="2012067"/>
            <a:ext cx="5832648" cy="4515599"/>
          </a:xfrm>
          <a:prstGeom prst="rect">
            <a:avLst/>
          </a:prstGeom>
        </p:spPr>
      </p:pic>
      <p:sp>
        <p:nvSpPr>
          <p:cNvPr id="9" name="TextBox 8"/>
          <p:cNvSpPr txBox="1"/>
          <p:nvPr/>
        </p:nvSpPr>
        <p:spPr>
          <a:xfrm>
            <a:off x="6300192" y="2204864"/>
            <a:ext cx="2726184" cy="3970318"/>
          </a:xfrm>
          <a:prstGeom prst="rect">
            <a:avLst/>
          </a:prstGeom>
          <a:noFill/>
        </p:spPr>
        <p:txBody>
          <a:bodyPr wrap="square" rtlCol="0">
            <a:spAutoFit/>
          </a:bodyPr>
          <a:lstStyle/>
          <a:p>
            <a:pPr marL="285750" indent="-285750">
              <a:buFont typeface="Arial"/>
              <a:buChar char="•"/>
            </a:pPr>
            <a:r>
              <a:rPr lang="en-US" dirty="0"/>
              <a:t>Agile techniques have feedback cycles on the order of minutes or days, </a:t>
            </a:r>
          </a:p>
          <a:p>
            <a:pPr marL="285750" indent="-285750">
              <a:buFont typeface="Arial"/>
              <a:buChar char="•"/>
            </a:pPr>
            <a:r>
              <a:rPr lang="en-US" dirty="0"/>
              <a:t>Traditional techniques have long feedback cycles ( end of development) </a:t>
            </a:r>
          </a:p>
          <a:p>
            <a:pPr marL="285750" indent="-285750">
              <a:buFont typeface="Arial"/>
              <a:buChar char="•"/>
            </a:pPr>
            <a:r>
              <a:rPr lang="en-US" dirty="0" smtClean="0"/>
              <a:t>Traditional </a:t>
            </a:r>
            <a:r>
              <a:rPr lang="en-US" dirty="0"/>
              <a:t>strategies can be effective at finding defects but the cost of fixing them can be much higher</a:t>
            </a:r>
          </a:p>
          <a:p>
            <a:endParaRPr lang="en-US" dirty="0"/>
          </a:p>
        </p:txBody>
      </p:sp>
    </p:spTree>
    <p:extLst>
      <p:ext uri="{BB962C8B-B14F-4D97-AF65-F5344CB8AC3E}">
        <p14:creationId xmlns:p14="http://schemas.microsoft.com/office/powerpoint/2010/main" val="174033519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a:xfrm>
            <a:off x="457200" y="609600"/>
            <a:ext cx="8229600" cy="1066800"/>
          </a:xfrm>
        </p:spPr>
        <p:txBody>
          <a:bodyPr/>
          <a:lstStyle/>
          <a:p>
            <a:pPr eaLnBrk="1" hangingPunct="1"/>
            <a:r>
              <a:rPr lang="en-US" dirty="0" smtClean="0"/>
              <a:t>What are we testing for?</a:t>
            </a:r>
          </a:p>
        </p:txBody>
      </p:sp>
      <p:sp>
        <p:nvSpPr>
          <p:cNvPr id="20482" name="Rectangle 3"/>
          <p:cNvSpPr>
            <a:spLocks noGrp="1" noChangeArrowheads="1"/>
          </p:cNvSpPr>
          <p:nvPr>
            <p:ph idx="1"/>
          </p:nvPr>
        </p:nvSpPr>
        <p:spPr>
          <a:xfrm>
            <a:off x="533400" y="2057400"/>
            <a:ext cx="8229600" cy="4525963"/>
          </a:xfrm>
          <a:noFill/>
        </p:spPr>
        <p:txBody>
          <a:bodyPr/>
          <a:lstStyle/>
          <a:p>
            <a:pPr eaLnBrk="1" hangingPunct="1">
              <a:buNone/>
            </a:pPr>
            <a:r>
              <a:rPr lang="en-US" sz="3200" dirty="0">
                <a:latin typeface="+mj-lt"/>
              </a:rPr>
              <a:t>Which of these might be valid?</a:t>
            </a:r>
          </a:p>
          <a:p>
            <a:pPr eaLnBrk="1" hangingPunct="1">
              <a:spcAft>
                <a:spcPts val="600"/>
              </a:spcAft>
              <a:buFontTx/>
              <a:buNone/>
            </a:pPr>
            <a:r>
              <a:rPr lang="en-US" sz="2800" dirty="0"/>
              <a:t>1. Find bugs?</a:t>
            </a:r>
          </a:p>
          <a:p>
            <a:pPr eaLnBrk="1" hangingPunct="1">
              <a:spcAft>
                <a:spcPts val="600"/>
              </a:spcAft>
              <a:buFontTx/>
              <a:buNone/>
            </a:pPr>
            <a:r>
              <a:rPr lang="en-US" sz="2800" dirty="0"/>
              <a:t>2. Try to break the software?</a:t>
            </a:r>
          </a:p>
          <a:p>
            <a:pPr eaLnBrk="1" hangingPunct="1">
              <a:spcAft>
                <a:spcPts val="600"/>
              </a:spcAft>
              <a:buFontTx/>
              <a:buNone/>
            </a:pPr>
            <a:r>
              <a:rPr lang="en-US" sz="2800" dirty="0"/>
              <a:t>3. Reduce risk?</a:t>
            </a:r>
          </a:p>
          <a:p>
            <a:pPr eaLnBrk="1" hangingPunct="1">
              <a:spcAft>
                <a:spcPts val="600"/>
              </a:spcAft>
              <a:buFontTx/>
              <a:buNone/>
            </a:pPr>
            <a:r>
              <a:rPr lang="en-US" sz="2800" dirty="0"/>
              <a:t>4. Check that performance is OK?</a:t>
            </a:r>
          </a:p>
          <a:p>
            <a:pPr eaLnBrk="1" hangingPunct="1">
              <a:spcAft>
                <a:spcPts val="600"/>
              </a:spcAft>
              <a:buFontTx/>
              <a:buNone/>
            </a:pPr>
            <a:r>
              <a:rPr lang="en-US" sz="2800" dirty="0"/>
              <a:t>5. Prove the software is defect free?</a:t>
            </a:r>
          </a:p>
          <a:p>
            <a:pPr eaLnBrk="1" hangingPunct="1"/>
            <a:endParaRPr lang="en-US" sz="2800" dirty="0"/>
          </a:p>
        </p:txBody>
      </p:sp>
      <p:grpSp>
        <p:nvGrpSpPr>
          <p:cNvPr id="7" name="Group 6"/>
          <p:cNvGrpSpPr/>
          <p:nvPr/>
        </p:nvGrpSpPr>
        <p:grpSpPr>
          <a:xfrm>
            <a:off x="457200" y="4724401"/>
            <a:ext cx="8305800" cy="762000"/>
            <a:chOff x="395288" y="4149725"/>
            <a:chExt cx="8137525" cy="936625"/>
          </a:xfrm>
        </p:grpSpPr>
        <p:sp>
          <p:nvSpPr>
            <p:cNvPr id="20483" name="Rectangle 6"/>
            <p:cNvSpPr>
              <a:spLocks noChangeArrowheads="1"/>
            </p:cNvSpPr>
            <p:nvPr/>
          </p:nvSpPr>
          <p:spPr bwMode="auto">
            <a:xfrm>
              <a:off x="395288" y="4149725"/>
              <a:ext cx="8137525" cy="936625"/>
            </a:xfrm>
            <a:prstGeom prst="rect">
              <a:avLst/>
            </a:prstGeom>
            <a:noFill/>
            <a:ln w="25400">
              <a:solidFill>
                <a:srgbClr val="FF6600"/>
              </a:solidFill>
              <a:miter lim="800000"/>
              <a:headEnd/>
              <a:tailEnd/>
            </a:ln>
          </p:spPr>
          <p:txBody>
            <a:bodyPr wrap="none" anchor="ctr">
              <a:prstTxWarp prst="textNoShape">
                <a:avLst/>
              </a:prstTxWarp>
            </a:bodyPr>
            <a:lstStyle/>
            <a:p>
              <a:endParaRPr lang="en-US"/>
            </a:p>
          </p:txBody>
        </p:sp>
        <p:pic>
          <p:nvPicPr>
            <p:cNvPr id="20485" name="Picture 7"/>
            <p:cNvPicPr>
              <a:picLocks noChangeAspect="1" noChangeArrowheads="1"/>
            </p:cNvPicPr>
            <p:nvPr/>
          </p:nvPicPr>
          <p:blipFill>
            <a:blip r:embed="rId2"/>
            <a:srcRect/>
            <a:stretch>
              <a:fillRect/>
            </a:stretch>
          </p:blipFill>
          <p:spPr bwMode="auto">
            <a:xfrm>
              <a:off x="6948488" y="4292600"/>
              <a:ext cx="593725" cy="555625"/>
            </a:xfrm>
            <a:prstGeom prst="rect">
              <a:avLst/>
            </a:prstGeom>
            <a:solidFill>
              <a:schemeClr val="accent1"/>
            </a:solidFill>
            <a:ln w="9525">
              <a:noFill/>
              <a:miter lim="800000"/>
              <a:headEnd/>
              <a:tailEnd/>
            </a:ln>
          </p:spPr>
        </p:pic>
      </p:grpSp>
      <p:sp>
        <p:nvSpPr>
          <p:cNvPr id="20486" name="Rectangle 8"/>
          <p:cNvSpPr>
            <a:spLocks noChangeArrowheads="1"/>
          </p:cNvSpPr>
          <p:nvPr/>
        </p:nvSpPr>
        <p:spPr bwMode="auto">
          <a:xfrm>
            <a:off x="457200" y="5562600"/>
            <a:ext cx="7848600" cy="1006475"/>
          </a:xfrm>
          <a:prstGeom prst="rect">
            <a:avLst/>
          </a:prstGeom>
          <a:noFill/>
          <a:ln w="9525">
            <a:noFill/>
            <a:miter lim="800000"/>
            <a:headEnd/>
            <a:tailEnd/>
          </a:ln>
        </p:spPr>
        <p:txBody>
          <a:bodyPr>
            <a:prstTxWarp prst="textNoShape">
              <a:avLst/>
            </a:prstTxWarp>
            <a:spAutoFit/>
          </a:bodyPr>
          <a:lstStyle/>
          <a:p>
            <a:pPr algn="ctr"/>
            <a:r>
              <a:rPr lang="en-US" dirty="0"/>
              <a:t>“</a:t>
            </a:r>
            <a:r>
              <a:rPr lang="en-US" sz="2000" i="1" dirty="0"/>
              <a:t>Program testing can be used to show the</a:t>
            </a:r>
          </a:p>
          <a:p>
            <a:pPr algn="ctr"/>
            <a:r>
              <a:rPr lang="en-US" sz="2000" i="1" dirty="0"/>
              <a:t>presence of defects, but never their absence”</a:t>
            </a:r>
          </a:p>
          <a:p>
            <a:pPr algn="ctr"/>
            <a:r>
              <a:rPr lang="en-US" sz="2000" i="1" dirty="0">
                <a:solidFill>
                  <a:srgbClr val="FF0000"/>
                </a:solidFill>
              </a:rPr>
              <a:t>Edgar </a:t>
            </a:r>
            <a:r>
              <a:rPr lang="en-US" sz="2000" i="1" dirty="0" err="1">
                <a:solidFill>
                  <a:srgbClr val="FF0000"/>
                </a:solidFill>
              </a:rPr>
              <a:t>Dijkstra</a:t>
            </a:r>
            <a:endParaRPr lang="en-US" sz="2000" i="1" dirty="0">
              <a:solidFill>
                <a:srgbClr val="FF0000"/>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fo1008">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ＭＳ ゴシック"/>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ＭＳ 明朝"/>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info1008.thmx</Template>
  <TotalTime>6063</TotalTime>
  <Words>3100</Words>
  <Application>Microsoft Macintosh PowerPoint</Application>
  <PresentationFormat>On-screen Show (4:3)</PresentationFormat>
  <Paragraphs>451</Paragraphs>
  <Slides>43</Slides>
  <Notes>7</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info1008</vt:lpstr>
      <vt:lpstr>Testing  Yvonne Howard ymh@ecs.soton.ac.uk</vt:lpstr>
      <vt:lpstr>A Problem</vt:lpstr>
      <vt:lpstr>The all new RoboCafe</vt:lpstr>
      <vt:lpstr>So what went wrong and how can we have happiness café?</vt:lpstr>
      <vt:lpstr>Software Engineering: Big Picture</vt:lpstr>
      <vt:lpstr>We can do some software engineering </vt:lpstr>
      <vt:lpstr>Cost of Change Curve ( Barry Boehm 1981)</vt:lpstr>
      <vt:lpstr>The Cost of Change Curve: Traditional versus Agile </vt:lpstr>
      <vt:lpstr>What are we testing for?</vt:lpstr>
      <vt:lpstr>The goal of testing</vt:lpstr>
      <vt:lpstr>Correct behaviour</vt:lpstr>
      <vt:lpstr>Correct Behaviour</vt:lpstr>
      <vt:lpstr>Level of Confidence</vt:lpstr>
      <vt:lpstr>PowerPoint Presentation</vt:lpstr>
      <vt:lpstr>When do we test?</vt:lpstr>
      <vt:lpstr>Two main types of testing</vt:lpstr>
      <vt:lpstr>Structural (White Box) Testing</vt:lpstr>
      <vt:lpstr>Black box testing</vt:lpstr>
      <vt:lpstr>PowerPoint Presentation</vt:lpstr>
      <vt:lpstr>Strengths and weaknesses of Black Box Testing</vt:lpstr>
      <vt:lpstr>What is meant by a ‘test case’? </vt:lpstr>
      <vt:lpstr>Test Cases Problem</vt:lpstr>
      <vt:lpstr>Some possible test cases - </vt:lpstr>
      <vt:lpstr>Test Scenarios</vt:lpstr>
      <vt:lpstr>Where do we find our test cases and scenarios? </vt:lpstr>
      <vt:lpstr>How Many Tests?</vt:lpstr>
      <vt:lpstr>Equivalence Partition Analysis  </vt:lpstr>
      <vt:lpstr>Equivalence Partition Analysis  </vt:lpstr>
      <vt:lpstr>Equivalence partitions</vt:lpstr>
      <vt:lpstr>Equivalence Partitioning</vt:lpstr>
      <vt:lpstr>Equivalence Partitions – for value ranges</vt:lpstr>
      <vt:lpstr>Equivalence Partitions – for a set</vt:lpstr>
      <vt:lpstr>Boundary Value Analysis - Selecting Values for Test Data for each Equivalence Class</vt:lpstr>
      <vt:lpstr>Boundary Value Analysis</vt:lpstr>
      <vt:lpstr>Test plan for a student enrolment system</vt:lpstr>
      <vt:lpstr>Using Equivalence Partitioning &amp; Boundary Value Analysis for the userID problem</vt:lpstr>
      <vt:lpstr>Loan Interest calculator example</vt:lpstr>
      <vt:lpstr>Equivalence Partitions </vt:lpstr>
      <vt:lpstr>Selecting Values – Valid Partition</vt:lpstr>
      <vt:lpstr>Selecting Values – Interest Error </vt:lpstr>
      <vt:lpstr>Summary</vt:lpstr>
      <vt:lpstr>Happiness café?</vt:lpstr>
      <vt:lpstr>Oh for crying out loud. I never wanted to be a dev anyway. What I *really* want is to be a...tester!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Computational Systems &amp; Problem Solving  INFO1008  Session 8</dc:title>
  <dc:creator>Yvonne Howard</dc:creator>
  <cp:lastModifiedBy>Yvonne Howard</cp:lastModifiedBy>
  <cp:revision>51</cp:revision>
  <dcterms:created xsi:type="dcterms:W3CDTF">2010-01-04T22:48:02Z</dcterms:created>
  <dcterms:modified xsi:type="dcterms:W3CDTF">2012-12-09T17:23:23Z</dcterms:modified>
</cp:coreProperties>
</file>