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9.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1.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2.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13.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14.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5.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6.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17.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18.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19.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20.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21.xml" ContentType="application/vnd.openxmlformats-officedocument.presentationml.tags+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38"/>
  </p:notesMasterIdLst>
  <p:handoutMasterIdLst>
    <p:handoutMasterId r:id="rId139"/>
  </p:handoutMasterIdLst>
  <p:sldIdLst>
    <p:sldId id="256" r:id="rId2"/>
    <p:sldId id="257" r:id="rId3"/>
    <p:sldId id="258" r:id="rId4"/>
    <p:sldId id="306" r:id="rId5"/>
    <p:sldId id="452" r:id="rId6"/>
    <p:sldId id="304" r:id="rId7"/>
    <p:sldId id="385" r:id="rId8"/>
    <p:sldId id="259" r:id="rId9"/>
    <p:sldId id="308" r:id="rId10"/>
    <p:sldId id="309" r:id="rId11"/>
    <p:sldId id="386" r:id="rId12"/>
    <p:sldId id="299" r:id="rId13"/>
    <p:sldId id="482" r:id="rId14"/>
    <p:sldId id="453" r:id="rId15"/>
    <p:sldId id="419" r:id="rId16"/>
    <p:sldId id="468" r:id="rId17"/>
    <p:sldId id="484" r:id="rId18"/>
    <p:sldId id="387" r:id="rId19"/>
    <p:sldId id="454" r:id="rId20"/>
    <p:sldId id="455" r:id="rId21"/>
    <p:sldId id="456" r:id="rId22"/>
    <p:sldId id="469" r:id="rId23"/>
    <p:sldId id="260" r:id="rId24"/>
    <p:sldId id="311" r:id="rId25"/>
    <p:sldId id="312" r:id="rId26"/>
    <p:sldId id="388" r:id="rId27"/>
    <p:sldId id="261" r:id="rId28"/>
    <p:sldId id="314" r:id="rId29"/>
    <p:sldId id="313" r:id="rId30"/>
    <p:sldId id="416" r:id="rId31"/>
    <p:sldId id="457" r:id="rId32"/>
    <p:sldId id="458" r:id="rId33"/>
    <p:sldId id="316" r:id="rId34"/>
    <p:sldId id="421" r:id="rId35"/>
    <p:sldId id="317" r:id="rId36"/>
    <p:sldId id="318" r:id="rId37"/>
    <p:sldId id="389" r:id="rId38"/>
    <p:sldId id="459" r:id="rId39"/>
    <p:sldId id="460" r:id="rId40"/>
    <p:sldId id="320" r:id="rId41"/>
    <p:sldId id="321" r:id="rId42"/>
    <p:sldId id="322" r:id="rId43"/>
    <p:sldId id="323" r:id="rId44"/>
    <p:sldId id="324" r:id="rId45"/>
    <p:sldId id="325" r:id="rId46"/>
    <p:sldId id="326" r:id="rId47"/>
    <p:sldId id="327" r:id="rId48"/>
    <p:sldId id="328" r:id="rId49"/>
    <p:sldId id="422" r:id="rId50"/>
    <p:sldId id="423" r:id="rId51"/>
    <p:sldId id="391" r:id="rId52"/>
    <p:sldId id="297" r:id="rId53"/>
    <p:sldId id="333" r:id="rId54"/>
    <p:sldId id="334" r:id="rId55"/>
    <p:sldId id="440" r:id="rId56"/>
    <p:sldId id="447" r:id="rId57"/>
    <p:sldId id="448" r:id="rId58"/>
    <p:sldId id="449" r:id="rId59"/>
    <p:sldId id="450" r:id="rId60"/>
    <p:sldId id="390" r:id="rId61"/>
    <p:sldId id="301" r:id="rId62"/>
    <p:sldId id="424" r:id="rId63"/>
    <p:sldId id="331" r:id="rId64"/>
    <p:sldId id="332" r:id="rId65"/>
    <p:sldId id="392" r:id="rId66"/>
    <p:sldId id="270" r:id="rId67"/>
    <p:sldId id="335" r:id="rId68"/>
    <p:sldId id="336" r:id="rId69"/>
    <p:sldId id="470" r:id="rId70"/>
    <p:sldId id="405" r:id="rId71"/>
    <p:sldId id="273" r:id="rId72"/>
    <p:sldId id="406" r:id="rId73"/>
    <p:sldId id="407" r:id="rId74"/>
    <p:sldId id="439" r:id="rId75"/>
    <p:sldId id="302" r:id="rId76"/>
    <p:sldId id="485" r:id="rId77"/>
    <p:sldId id="486" r:id="rId78"/>
    <p:sldId id="487" r:id="rId79"/>
    <p:sldId id="488" r:id="rId80"/>
    <p:sldId id="489" r:id="rId81"/>
    <p:sldId id="491" r:id="rId82"/>
    <p:sldId id="492" r:id="rId83"/>
    <p:sldId id="493" r:id="rId84"/>
    <p:sldId id="494" r:id="rId85"/>
    <p:sldId id="378" r:id="rId86"/>
    <p:sldId id="465" r:id="rId87"/>
    <p:sldId id="466" r:id="rId88"/>
    <p:sldId id="472" r:id="rId89"/>
    <p:sldId id="473" r:id="rId90"/>
    <p:sldId id="298" r:id="rId91"/>
    <p:sldId id="376" r:id="rId92"/>
    <p:sldId id="377" r:id="rId93"/>
    <p:sldId id="438" r:id="rId94"/>
    <p:sldId id="379" r:id="rId95"/>
    <p:sldId id="278" r:id="rId96"/>
    <p:sldId id="475" r:id="rId97"/>
    <p:sldId id="467" r:id="rId98"/>
    <p:sldId id="476" r:id="rId99"/>
    <p:sldId id="477" r:id="rId100"/>
    <p:sldId id="382" r:id="rId101"/>
    <p:sldId id="383" r:id="rId102"/>
    <p:sldId id="443" r:id="rId103"/>
    <p:sldId id="444" r:id="rId104"/>
    <p:sldId id="451" r:id="rId105"/>
    <p:sldId id="445" r:id="rId106"/>
    <p:sldId id="478" r:id="rId107"/>
    <p:sldId id="446" r:id="rId108"/>
    <p:sldId id="479" r:id="rId109"/>
    <p:sldId id="480" r:id="rId110"/>
    <p:sldId id="481" r:id="rId111"/>
    <p:sldId id="384" r:id="rId112"/>
    <p:sldId id="268" r:id="rId113"/>
    <p:sldId id="401" r:id="rId114"/>
    <p:sldId id="402" r:id="rId115"/>
    <p:sldId id="403" r:id="rId116"/>
    <p:sldId id="404" r:id="rId117"/>
    <p:sldId id="394" r:id="rId118"/>
    <p:sldId id="417" r:id="rId119"/>
    <p:sldId id="272" r:id="rId120"/>
    <p:sldId id="339" r:id="rId121"/>
    <p:sldId id="340" r:id="rId122"/>
    <p:sldId id="341" r:id="rId123"/>
    <p:sldId id="425" r:id="rId124"/>
    <p:sldId id="342" r:id="rId125"/>
    <p:sldId id="418" r:id="rId126"/>
    <p:sldId id="275" r:id="rId127"/>
    <p:sldId id="343" r:id="rId128"/>
    <p:sldId id="426" r:id="rId129"/>
    <p:sldId id="427" r:id="rId130"/>
    <p:sldId id="344" r:id="rId131"/>
    <p:sldId id="441" r:id="rId132"/>
    <p:sldId id="395" r:id="rId133"/>
    <p:sldId id="276" r:id="rId134"/>
    <p:sldId id="431" r:id="rId135"/>
    <p:sldId id="442" r:id="rId136"/>
    <p:sldId id="291" r:id="rId137"/>
  </p:sldIdLst>
  <p:sldSz cx="9144000" cy="6858000" type="screen4x3"/>
  <p:notesSz cx="6797675" cy="9928225"/>
  <p:custDataLst>
    <p:tags r:id="rId140"/>
  </p:custDataLst>
  <p:defaultTextStyle>
    <a:defPPr>
      <a:defRPr lang="en-GB"/>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0066"/>
    <a:srgbClr val="000000"/>
    <a:srgbClr val="224568"/>
    <a:srgbClr val="FF3399"/>
    <a:srgbClr val="3333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84522" autoAdjust="0"/>
  </p:normalViewPr>
  <p:slideViewPr>
    <p:cSldViewPr>
      <p:cViewPr>
        <p:scale>
          <a:sx n="64" d="100"/>
          <a:sy n="64" d="100"/>
        </p:scale>
        <p:origin x="-468"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468"/>
    </p:cViewPr>
  </p:sorterViewPr>
  <p:notesViewPr>
    <p:cSldViewPr>
      <p:cViewPr>
        <p:scale>
          <a:sx n="68" d="100"/>
          <a:sy n="68" d="100"/>
        </p:scale>
        <p:origin x="-19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419844"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5"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4BD80BB5-D560-4674-90E1-F2C8C87F473C}" type="slidenum">
              <a:rPr lang="en-GB"/>
              <a:pPr>
                <a:defRPr/>
              </a:pPr>
              <a:t>‹#›</a:t>
            </a:fld>
            <a:endParaRPr lang="en-GB"/>
          </a:p>
        </p:txBody>
      </p:sp>
    </p:spTree>
    <p:extLst>
      <p:ext uri="{BB962C8B-B14F-4D97-AF65-F5344CB8AC3E}">
        <p14:creationId xmlns:p14="http://schemas.microsoft.com/office/powerpoint/2010/main" val="368046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1259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9"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DC080E20-7BE3-4208-AE28-8E3DC07DD04F}" type="slidenum">
              <a:rPr lang="en-GB"/>
              <a:pPr>
                <a:defRPr/>
              </a:pPr>
              <a:t>‹#›</a:t>
            </a:fld>
            <a:endParaRPr lang="en-GB"/>
          </a:p>
        </p:txBody>
      </p:sp>
    </p:spTree>
    <p:extLst>
      <p:ext uri="{BB962C8B-B14F-4D97-AF65-F5344CB8AC3E}">
        <p14:creationId xmlns:p14="http://schemas.microsoft.com/office/powerpoint/2010/main" val="3883385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32C0C7-5026-4EF3-A73E-7E692F4607DD}" type="slidenum">
              <a:rPr lang="en-GB"/>
              <a:pPr eaLnBrk="1" hangingPunct="1"/>
              <a:t>1</a:t>
            </a:fld>
            <a:endParaRPr lang="en-GB"/>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GB" dirty="0" smtClean="0"/>
              <a:t>This guide introduces the main features of EndNote.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11A4706-D24A-44B3-8146-A65A357F7AAC}" type="slidenum">
              <a:rPr lang="en-GB"/>
              <a:pPr eaLnBrk="1" hangingPunct="1"/>
              <a:t>10</a:t>
            </a:fld>
            <a:endParaRPr lang="en-GB"/>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GB" dirty="0" smtClean="0"/>
              <a:t>Use the dropdown menu to change the reference type. You can change the reference type at any time.</a:t>
            </a:r>
          </a:p>
          <a:p>
            <a:pPr eaLnBrk="1" hangingPunct="1"/>
            <a:r>
              <a:rPr lang="en-GB" dirty="0" smtClean="0"/>
              <a:t>Choose the 'best fit' for the medium and complete all useful fields.</a:t>
            </a:r>
          </a:p>
          <a:p>
            <a:pPr eaLnBrk="1" hangingPunct="1"/>
            <a:r>
              <a:rPr lang="en-GB" dirty="0" smtClean="0"/>
              <a:t>Reference type definitions in EndNote may not always fit with UK practice, for example in Law.</a:t>
            </a:r>
          </a:p>
          <a:p>
            <a:pPr eaLnBrk="1" hangingPunct="1"/>
            <a:r>
              <a:rPr lang="en-GB" dirty="0" smtClean="0"/>
              <a:t>Custom types are available to create unusual reference types.</a:t>
            </a:r>
          </a:p>
          <a:p>
            <a:pPr eaLnBrk="1" hangingPunct="1"/>
            <a:r>
              <a:rPr lang="en-GB" dirty="0" smtClean="0"/>
              <a:t>When all details are completed, click the record's </a:t>
            </a:r>
            <a:r>
              <a:rPr lang="en-GB" b="1" dirty="0" smtClean="0"/>
              <a:t>Close</a:t>
            </a:r>
            <a:r>
              <a:rPr lang="en-GB" dirty="0" smtClean="0"/>
              <a:t> icon (the red circle)</a:t>
            </a:r>
          </a:p>
          <a:p>
            <a:pPr eaLnBrk="1" hangingPunct="1"/>
            <a:r>
              <a:rPr lang="en-GB" dirty="0" smtClean="0"/>
              <a:t>This will save the record details automatically.</a:t>
            </a:r>
          </a:p>
          <a:p>
            <a:pPr eaLnBrk="1" hangingPunct="1"/>
            <a:endParaRPr lang="en-GB"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100</a:t>
            </a:fld>
            <a:endParaRPr lang="en-GB"/>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r>
              <a:rPr lang="en-GB" dirty="0" smtClean="0"/>
              <a:t>If there are a number of records to be updated, it is helpful to save all the PDFs in a single folder and open this window alongside the EndNote Library. Alternatively, </a:t>
            </a:r>
            <a:r>
              <a:rPr lang="en-GB" dirty="0" smtClean="0"/>
              <a:t>transfer</a:t>
            </a:r>
            <a:r>
              <a:rPr lang="en-GB" baseline="0" dirty="0" smtClean="0"/>
              <a:t> the files directly from Current Downloads.</a:t>
            </a:r>
            <a:endParaRPr lang="en-GB" dirty="0" smtClean="0">
              <a:solidFill>
                <a:srgbClr val="FF0000"/>
              </a:solidFill>
            </a:endParaRPr>
          </a:p>
          <a:p>
            <a:pPr eaLnBrk="1" hangingPunct="1"/>
            <a:r>
              <a:rPr lang="en-GB" dirty="0" smtClean="0"/>
              <a:t>Select the required PDF file and drag it on to the main library record as displayed in the main library view. </a:t>
            </a:r>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101</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symbol displays in the library window.</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In either case, the PDF is added to the </a:t>
            </a:r>
            <a:r>
              <a:rPr lang="en-GB" b="1" dirty="0" smtClean="0"/>
              <a:t>File Attachments </a:t>
            </a:r>
            <a:r>
              <a:rPr lang="en-GB" dirty="0" smtClean="0"/>
              <a:t>field.</a:t>
            </a:r>
          </a:p>
          <a:p>
            <a:pPr eaLnBrk="1" hangingPunct="1"/>
            <a:endParaRPr lang="en-GB" dirty="0" smtClean="0"/>
          </a:p>
          <a:p>
            <a:pPr eaLnBrk="1" hangingPunct="1"/>
            <a:endParaRPr lang="en-GB"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102</a:t>
            </a:fld>
            <a:endParaRPr lang="en-GB"/>
          </a:p>
        </p:txBody>
      </p:sp>
    </p:spTree>
    <p:extLst>
      <p:ext uri="{BB962C8B-B14F-4D97-AF65-F5344CB8AC3E}">
        <p14:creationId xmlns:p14="http://schemas.microsoft.com/office/powerpoint/2010/main" val="7876762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 </a:t>
            </a:r>
            <a:r>
              <a:rPr lang="en-GB" dirty="0" err="1" smtClean="0"/>
              <a:t>pdf</a:t>
            </a:r>
            <a:r>
              <a:rPr lang="en-GB" dirty="0" smtClean="0"/>
              <a:t> file is attached to an Endnote record, the file name will be shown on the </a:t>
            </a:r>
            <a:r>
              <a:rPr lang="en-GB" b="1" dirty="0" smtClean="0"/>
              <a:t>PDF </a:t>
            </a:r>
            <a:r>
              <a:rPr lang="en-GB" dirty="0" smtClean="0"/>
              <a:t>panel. Click the Display icon</a:t>
            </a:r>
            <a:r>
              <a:rPr lang="en-GB" baseline="0" dirty="0" smtClean="0"/>
              <a:t> to view the </a:t>
            </a:r>
            <a:r>
              <a:rPr lang="en-GB" baseline="0" dirty="0" err="1" smtClean="0"/>
              <a:t>pdf</a:t>
            </a:r>
            <a:r>
              <a:rPr lang="en-GB" baseline="0" dirty="0" smtClean="0"/>
              <a:t> in a new browser window</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103</a:t>
            </a:fld>
            <a:endParaRPr lang="en-GB"/>
          </a:p>
        </p:txBody>
      </p:sp>
    </p:spTree>
    <p:extLst>
      <p:ext uri="{BB962C8B-B14F-4D97-AF65-F5344CB8AC3E}">
        <p14:creationId xmlns:p14="http://schemas.microsoft.com/office/powerpoint/2010/main" val="25353448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PDF toolbar</a:t>
            </a:r>
            <a:r>
              <a:rPr lang="en-GB" baseline="0" dirty="0" smtClean="0"/>
              <a:t> to copy, print, scroll through the document pages, magnify or rotate pages.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104</a:t>
            </a:fld>
            <a:endParaRPr lang="en-GB"/>
          </a:p>
        </p:txBody>
      </p:sp>
    </p:spTree>
    <p:extLst>
      <p:ext uri="{BB962C8B-B14F-4D97-AF65-F5344CB8AC3E}">
        <p14:creationId xmlns:p14="http://schemas.microsoft.com/office/powerpoint/2010/main" val="33558172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Sections of the document can be highlighted select</a:t>
            </a:r>
            <a:r>
              <a:rPr lang="en-GB" baseline="0" dirty="0" smtClean="0"/>
              <a:t> and drag over relevant sections,</a:t>
            </a:r>
            <a:r>
              <a:rPr lang="en-GB" dirty="0" smtClean="0"/>
              <a:t> then click on the highlight tool on the PDF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105</a:t>
            </a:fld>
            <a:endParaRPr lang="en-GB"/>
          </a:p>
        </p:txBody>
      </p:sp>
    </p:spTree>
    <p:extLst>
      <p:ext uri="{BB962C8B-B14F-4D97-AF65-F5344CB8AC3E}">
        <p14:creationId xmlns:p14="http://schemas.microsoft.com/office/powerpoint/2010/main" val="20258846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106</a:t>
            </a:fld>
            <a:endParaRPr lang="en-GB"/>
          </a:p>
        </p:txBody>
      </p:sp>
    </p:spTree>
    <p:extLst>
      <p:ext uri="{BB962C8B-B14F-4D97-AF65-F5344CB8AC3E}">
        <p14:creationId xmlns:p14="http://schemas.microsoft.com/office/powerpoint/2010/main" val="28391074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Sticky notes can also be attached: click the sticky note icon in the toolbar</a:t>
            </a:r>
            <a:r>
              <a:rPr lang="en-GB" baseline="0" dirty="0" smtClean="0"/>
              <a:t> and then click the insertion point in the document. A timed and dated Notes window displays. Add further comments at any time.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107</a:t>
            </a:fld>
            <a:endParaRPr lang="en-GB"/>
          </a:p>
        </p:txBody>
      </p:sp>
    </p:spTree>
    <p:extLst>
      <p:ext uri="{BB962C8B-B14F-4D97-AF65-F5344CB8AC3E}">
        <p14:creationId xmlns:p14="http://schemas.microsoft.com/office/powerpoint/2010/main" val="35816154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minimise</a:t>
            </a:r>
            <a:r>
              <a:rPr lang="en-GB" baseline="0" dirty="0" smtClean="0"/>
              <a:t> icon to return to the EndNote library: you will be prompted to change highlight and note changes.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108</a:t>
            </a:fld>
            <a:endParaRPr lang="en-GB"/>
          </a:p>
        </p:txBody>
      </p:sp>
    </p:spTree>
    <p:extLst>
      <p:ext uri="{BB962C8B-B14F-4D97-AF65-F5344CB8AC3E}">
        <p14:creationId xmlns:p14="http://schemas.microsoft.com/office/powerpoint/2010/main" val="38987202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Highlights</a:t>
            </a:r>
            <a:r>
              <a:rPr lang="en-GB" baseline="0" dirty="0" smtClean="0"/>
              <a:t> are saved and can be viewed on screen: they will also show if the document is printed.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109</a:t>
            </a:fld>
            <a:endParaRPr lang="en-GB"/>
          </a:p>
        </p:txBody>
      </p:sp>
    </p:spTree>
    <p:extLst>
      <p:ext uri="{BB962C8B-B14F-4D97-AF65-F5344CB8AC3E}">
        <p14:creationId xmlns:p14="http://schemas.microsoft.com/office/powerpoint/2010/main" val="2318098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a:t>
            </a:fld>
            <a:endParaRPr lang="en-GB"/>
          </a:p>
        </p:txBody>
      </p:sp>
    </p:spTree>
    <p:extLst>
      <p:ext uri="{BB962C8B-B14F-4D97-AF65-F5344CB8AC3E}">
        <p14:creationId xmlns:p14="http://schemas.microsoft.com/office/powerpoint/2010/main" val="17040793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search window to search the EndNote library, PDF text or the content of sticky notes.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110</a:t>
            </a:fld>
            <a:endParaRPr lang="en-GB"/>
          </a:p>
        </p:txBody>
      </p:sp>
    </p:spTree>
    <p:extLst>
      <p:ext uri="{BB962C8B-B14F-4D97-AF65-F5344CB8AC3E}">
        <p14:creationId xmlns:p14="http://schemas.microsoft.com/office/powerpoint/2010/main" val="3615347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111</a:t>
            </a:fld>
            <a:endParaRPr lang="en-GB"/>
          </a:p>
        </p:txBody>
      </p:sp>
    </p:spTree>
    <p:extLst>
      <p:ext uri="{BB962C8B-B14F-4D97-AF65-F5344CB8AC3E}">
        <p14:creationId xmlns:p14="http://schemas.microsoft.com/office/powerpoint/2010/main" val="30345434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045B100-CA4A-4882-8D7D-BBA26250EC6C}" type="slidenum">
              <a:rPr lang="en-GB"/>
              <a:pPr eaLnBrk="1" hangingPunct="1"/>
              <a:t>112</a:t>
            </a:fld>
            <a:endParaRPr lang="en-GB"/>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GB" dirty="0" smtClean="0"/>
              <a:t>Most library catalogues, including Southampton's own, do not have a bibliographic export facility. However the catalogues can be searched and results downloaded by initiating the search via EndNote. Note that this is a less sophisticated search than those commenced from within an individual database.</a:t>
            </a:r>
          </a:p>
          <a:p>
            <a:pPr eaLnBrk="1" hangingPunct="1"/>
            <a:r>
              <a:rPr lang="en-GB" dirty="0" smtClean="0"/>
              <a:t>To make the connection with the University of Southampton catalogue, in the </a:t>
            </a:r>
            <a:r>
              <a:rPr lang="en-GB" b="1" dirty="0" smtClean="0"/>
              <a:t>Online Search</a:t>
            </a:r>
            <a:r>
              <a:rPr lang="en-GB" dirty="0" smtClean="0"/>
              <a:t> section of the </a:t>
            </a:r>
            <a:r>
              <a:rPr lang="en-GB" dirty="0" err="1" smtClean="0"/>
              <a:t>lefthand</a:t>
            </a:r>
            <a:r>
              <a:rPr lang="en-GB" dirty="0" smtClean="0"/>
              <a:t> panel, click </a:t>
            </a:r>
            <a:r>
              <a:rPr lang="en-GB" b="1" dirty="0" smtClean="0"/>
              <a:t>More…</a:t>
            </a:r>
          </a:p>
          <a:p>
            <a:pPr eaLnBrk="1" hangingPunct="1"/>
            <a:r>
              <a:rPr lang="en-GB" dirty="0" smtClean="0"/>
              <a:t>In the </a:t>
            </a:r>
            <a:r>
              <a:rPr lang="en-GB" b="1" dirty="0" smtClean="0"/>
              <a:t>Choose a Connection </a:t>
            </a:r>
            <a:r>
              <a:rPr lang="en-GB" dirty="0" smtClean="0"/>
              <a:t>window, scroll down to select </a:t>
            </a:r>
            <a:r>
              <a:rPr lang="en-GB" b="1" dirty="0" smtClean="0"/>
              <a:t>U Southampton</a:t>
            </a:r>
            <a:r>
              <a:rPr lang="en-GB" dirty="0" smtClean="0"/>
              <a:t> and click </a:t>
            </a:r>
            <a:r>
              <a:rPr lang="en-GB" b="1" dirty="0" smtClean="0"/>
              <a:t>Choose.</a:t>
            </a:r>
          </a:p>
          <a:p>
            <a:pPr eaLnBrk="1" hangingPunct="1"/>
            <a:r>
              <a:rPr lang="en-GB" dirty="0" smtClean="0"/>
              <a:t>Search catalogues of other libraries in the same way.</a:t>
            </a:r>
          </a:p>
          <a:p>
            <a:pPr eaLnBrk="1" hangingPunct="1"/>
            <a:endParaRPr lang="en-GB"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FC27B0E-A618-45AB-832E-1DC699E574CD}" type="slidenum">
              <a:rPr lang="en-GB"/>
              <a:pPr eaLnBrk="1" hangingPunct="1"/>
              <a:t>113</a:t>
            </a:fld>
            <a:endParaRPr lang="en-GB"/>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n-GB" dirty="0" smtClean="0"/>
              <a:t>The new connection will now appear in the </a:t>
            </a:r>
            <a:r>
              <a:rPr lang="en-GB" b="1" dirty="0" smtClean="0"/>
              <a:t>Online Search</a:t>
            </a:r>
            <a:r>
              <a:rPr lang="en-GB" dirty="0" smtClean="0"/>
              <a:t> list.</a:t>
            </a:r>
          </a:p>
          <a:p>
            <a:pPr eaLnBrk="1" hangingPunct="1"/>
            <a:r>
              <a:rPr lang="en-GB" dirty="0" smtClean="0"/>
              <a:t>The search tab </a:t>
            </a:r>
            <a:r>
              <a:rPr lang="en-GB" dirty="0" smtClean="0"/>
              <a:t>above </a:t>
            </a:r>
            <a:r>
              <a:rPr lang="en-GB" dirty="0" smtClean="0"/>
              <a:t>the library pane is directed to the selected library catalogue.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EDF2AF-73FA-4C27-841E-D8285179B25E}" type="slidenum">
              <a:rPr lang="en-GB"/>
              <a:pPr eaLnBrk="1" hangingPunct="1"/>
              <a:t>114</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GB" smtClean="0"/>
              <a:t>A range of search fields, search criteria and search terms can be selected.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05EF38-F809-4F30-A19C-A155851FF437}" type="slidenum">
              <a:rPr lang="en-GB"/>
              <a:pPr eaLnBrk="1" hangingPunct="1"/>
              <a:t>115</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n-GB" dirty="0" smtClean="0"/>
              <a:t>The </a:t>
            </a:r>
            <a:r>
              <a:rPr lang="en-GB" b="1" dirty="0" smtClean="0"/>
              <a:t>Confirm Online Search</a:t>
            </a:r>
            <a:r>
              <a:rPr lang="en-GB" dirty="0" smtClean="0"/>
              <a:t> window shows the number of records retrieved. Refine the search if necessary.</a:t>
            </a:r>
          </a:p>
          <a:p>
            <a:pPr eaLnBrk="1" hangingPunct="1"/>
            <a:r>
              <a:rPr lang="en-GB" dirty="0" smtClean="0"/>
              <a:t>Click</a:t>
            </a:r>
            <a:r>
              <a:rPr lang="en-GB" b="1" dirty="0" smtClean="0"/>
              <a:t> OK</a:t>
            </a:r>
            <a:r>
              <a:rPr lang="en-GB" dirty="0" smtClean="0"/>
              <a:t> to add the retrieved records to the EndNote Library.</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8840C68-21F4-483E-B6B7-EBECFEFF97CC}" type="slidenum">
              <a:rPr lang="en-GB"/>
              <a:pPr eaLnBrk="1" hangingPunct="1"/>
              <a:t>116</a:t>
            </a:fld>
            <a:endParaRPr lang="en-GB"/>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GB" smtClean="0"/>
              <a:t>Imported records display as a temporary group and are also added to the main library.</a:t>
            </a:r>
          </a:p>
          <a:p>
            <a:pPr eaLnBrk="1" hangingPunct="1"/>
            <a:r>
              <a:rPr lang="en-GB" smtClean="0"/>
              <a:t>Double click on any record to view. All fields in the catalogue record will be imported to the EndNote Library.</a:t>
            </a:r>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117</a:t>
            </a:fld>
            <a:endParaRPr lang="en-GB"/>
          </a:p>
        </p:txBody>
      </p:sp>
    </p:spTree>
    <p:extLst>
      <p:ext uri="{BB962C8B-B14F-4D97-AF65-F5344CB8AC3E}">
        <p14:creationId xmlns:p14="http://schemas.microsoft.com/office/powerpoint/2010/main" val="22150582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118</a:t>
            </a:fld>
            <a:endParaRPr lang="en-GB"/>
          </a:p>
        </p:txBody>
      </p:sp>
    </p:spTree>
    <p:extLst>
      <p:ext uri="{BB962C8B-B14F-4D97-AF65-F5344CB8AC3E}">
        <p14:creationId xmlns:p14="http://schemas.microsoft.com/office/powerpoint/2010/main" val="38534907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D094CB-07D2-4210-AC65-93FA925BDD16}" type="slidenum">
              <a:rPr lang="en-GB"/>
              <a:pPr eaLnBrk="1" hangingPunct="1"/>
              <a:t>119</a:t>
            </a:fld>
            <a:endParaRPr lang="en-GB"/>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n-GB" dirty="0" smtClean="0"/>
              <a:t>Always open EndNote first and then Word. This causes the EndNote tab to display in Word. The CWYW option must be enabled in </a:t>
            </a:r>
            <a:r>
              <a:rPr lang="en-GB" dirty="0" smtClean="0"/>
              <a:t>EndnoteX6</a:t>
            </a:r>
            <a:r>
              <a:rPr lang="en-GB" baseline="0" dirty="0" smtClean="0"/>
              <a:t> </a:t>
            </a:r>
            <a:r>
              <a:rPr lang="en-GB" baseline="0" dirty="0" smtClean="0"/>
              <a:t>Customizer</a:t>
            </a:r>
            <a:endParaRPr lang="en-GB" dirty="0" smtClean="0"/>
          </a:p>
          <a:p>
            <a:pPr eaLnBrk="1" hangingPunct="1"/>
            <a:r>
              <a:rPr lang="en-GB" dirty="0" smtClean="0"/>
              <a:t>Some icons occur on both toolbars allowing operation from either window.</a:t>
            </a:r>
          </a:p>
          <a:p>
            <a:pPr eaLnBrk="1" hangingPunct="1"/>
            <a:r>
              <a:rPr lang="en-GB" dirty="0" smtClean="0"/>
              <a:t>The icon with the red down </a:t>
            </a:r>
            <a:r>
              <a:rPr lang="en-GB" dirty="0" smtClean="0"/>
              <a:t>arrow/grey right arrow </a:t>
            </a:r>
            <a:r>
              <a:rPr lang="en-GB" dirty="0" smtClean="0"/>
              <a:t>is used to insert citations, and </a:t>
            </a:r>
            <a:r>
              <a:rPr lang="en-GB" b="1" dirty="0" smtClean="0"/>
              <a:t>CWYW Tools </a:t>
            </a:r>
            <a:r>
              <a:rPr lang="en-GB" dirty="0" smtClean="0"/>
              <a:t>to manage the bibliography.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24EA55-4E5F-45DF-998A-1795FA0EF467}" type="slidenum">
              <a:rPr lang="en-GB"/>
              <a:pPr eaLnBrk="1" hangingPunct="1"/>
              <a:t>12</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GB" dirty="0" smtClean="0"/>
              <a:t>Note some important points about the various record fields: </a:t>
            </a:r>
          </a:p>
          <a:p>
            <a:pPr eaLnBrk="1" hangingPunct="1"/>
            <a:r>
              <a:rPr lang="en-GB" dirty="0" smtClean="0"/>
              <a:t>Use one author or editor per line, as EndNote counts the number of lines in order to establish the number of authors.</a:t>
            </a:r>
          </a:p>
          <a:p>
            <a:pPr eaLnBrk="1" hangingPunct="1"/>
            <a:r>
              <a:rPr lang="en-GB" dirty="0" smtClean="0"/>
              <a:t>Enter the surname, followed by a comma, which is an important character, then first names or initials - EndNote will format this field according to the instructions given. Corporate authors must always be terminated by a comma.</a:t>
            </a:r>
          </a:p>
          <a:p>
            <a:pPr eaLnBrk="1" hangingPunct="1"/>
            <a:r>
              <a:rPr lang="en-GB" dirty="0" smtClean="0"/>
              <a:t>The author, journal title and keywords fields are indexed and displayed in red.</a:t>
            </a:r>
          </a:p>
          <a:p>
            <a:pPr eaLnBrk="1" hangingPunct="1"/>
            <a:r>
              <a:rPr lang="en-GB" dirty="0" smtClean="0"/>
              <a:t>Use only the record fields required: the bibliographic templates can be modified to include additional fields if required.</a:t>
            </a:r>
          </a:p>
          <a:p>
            <a:pPr eaLnBrk="1" hangingPunct="1"/>
            <a:r>
              <a:rPr lang="en-GB" dirty="0" smtClean="0"/>
              <a:t>The URL field provides an automatic hyperlink.</a:t>
            </a:r>
          </a:p>
          <a:p>
            <a:pPr eaLnBrk="1" hangingPunct="1"/>
            <a:r>
              <a:rPr lang="en-GB" dirty="0" smtClean="0"/>
              <a:t>Some fields, such as Notes and Research Notes, are free format and can be used for text or graphics. Files in other formats can also be attached to the records.</a:t>
            </a:r>
          </a:p>
          <a:p>
            <a:pPr eaLnBrk="1" hangingPunct="1"/>
            <a:r>
              <a:rPr lang="en-GB" dirty="0" smtClean="0"/>
              <a:t>It is best to use </a:t>
            </a:r>
            <a:r>
              <a:rPr lang="en-GB" b="1" dirty="0" smtClean="0"/>
              <a:t>Research Notes</a:t>
            </a:r>
            <a:r>
              <a:rPr lang="en-GB" dirty="0"/>
              <a:t> </a:t>
            </a:r>
            <a:r>
              <a:rPr lang="en-GB" dirty="0" smtClean="0"/>
              <a:t>for your own comments </a:t>
            </a:r>
          </a:p>
          <a:p>
            <a:pPr eaLnBrk="1" hangingPunct="1"/>
            <a:r>
              <a:rPr lang="en-GB" dirty="0" smtClean="0"/>
              <a:t>When using the keywords field, terms can be created in advance, to ensure consistency. New terms can be added at any time.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317A02-09C8-4EAA-B059-8F27E2C275C3}" type="slidenum">
              <a:rPr lang="en-GB"/>
              <a:pPr eaLnBrk="1" hangingPunct="1"/>
              <a:t>120</a:t>
            </a:fld>
            <a:endParaRPr lang="en-GB"/>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GB" smtClean="0"/>
              <a:t>EndNote inserts citations and creates a simultaneous bibliography at the end of the text. It is helpful to insert a page break.</a:t>
            </a:r>
          </a:p>
          <a:p>
            <a:pPr eaLnBrk="1" hangingPunct="1"/>
            <a:r>
              <a:rPr lang="en-GB" smtClean="0"/>
              <a:t>In the Word document, select the point in the text to insert the reference.</a:t>
            </a:r>
          </a:p>
          <a:p>
            <a:pPr eaLnBrk="1" hangingPunct="1"/>
            <a:r>
              <a:rPr lang="en-GB" smtClean="0"/>
              <a:t>Go to EndNote to select the required reference.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7016DA-8C90-4E0C-B512-89930C4A62C4}" type="slidenum">
              <a:rPr lang="en-GB"/>
              <a:pPr eaLnBrk="1" hangingPunct="1"/>
              <a:t>121</a:t>
            </a:fld>
            <a:endParaRPr lang="en-GB"/>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r>
              <a:rPr lang="en-GB" dirty="0" smtClean="0"/>
              <a:t>Click to highlight the required reference in the EndNote Library.</a:t>
            </a:r>
          </a:p>
          <a:p>
            <a:pPr eaLnBrk="1" hangingPunct="1"/>
            <a:r>
              <a:rPr lang="en-GB" dirty="0" smtClean="0"/>
              <a:t>Click </a:t>
            </a:r>
            <a:r>
              <a:rPr lang="en-GB" dirty="0" smtClean="0"/>
              <a:t>the right arrow </a:t>
            </a:r>
            <a:r>
              <a:rPr lang="en-GB" dirty="0" smtClean="0"/>
              <a:t>on the EndNote toolbar and then return to Word automatically.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FDD497-97BD-42E8-B986-5FB280F162BC}" type="slidenum">
              <a:rPr lang="en-GB"/>
              <a:pPr eaLnBrk="1" hangingPunct="1"/>
              <a:t>122</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GB" dirty="0" smtClean="0"/>
              <a:t>Alternatively, return to Word and click the red down arrow on the EndNote toolbar there. </a:t>
            </a:r>
          </a:p>
          <a:p>
            <a:pPr eaLnBrk="1" hangingPunct="1"/>
            <a:r>
              <a:rPr lang="en-GB" dirty="0" smtClean="0"/>
              <a:t>The citation is inserted at the selected point in the text, and a full bibliographic record created at the end of the document.</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7CDE36-4FDC-41F9-9FBF-794B54AC781D}" type="slidenum">
              <a:rPr lang="en-GB"/>
              <a:pPr eaLnBrk="1" hangingPunct="1"/>
              <a:t>123</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r>
              <a:rPr lang="en-GB" smtClean="0"/>
              <a:t>EndNote creates a new folder of references cited in the current document.</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63874AD-CC68-40C4-967B-A5929C07A3C6}" type="slidenum">
              <a:rPr lang="en-GB"/>
              <a:pPr eaLnBrk="1" hangingPunct="1"/>
              <a:t>124</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GB" smtClean="0"/>
              <a:t>Multiple references can be inserted at a single point in the text: locate the cursor immediately to the right of the close bracket then select the reference from the EndNote library as before. </a:t>
            </a:r>
          </a:p>
          <a:p>
            <a:pPr eaLnBrk="1" hangingPunct="1"/>
            <a:r>
              <a:rPr lang="en-GB" smtClean="0"/>
              <a:t>The citation will be included within the brackets and the full reference at the appropriate location in the end of document bibliography. Note that the sort order for citations and bibliography is determined by editing parameters in the referencing style.</a:t>
            </a:r>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125</a:t>
            </a:fld>
            <a:endParaRPr lang="en-GB"/>
          </a:p>
        </p:txBody>
      </p:sp>
    </p:spTree>
    <p:extLst>
      <p:ext uri="{BB962C8B-B14F-4D97-AF65-F5344CB8AC3E}">
        <p14:creationId xmlns:p14="http://schemas.microsoft.com/office/powerpoint/2010/main" val="30508865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464819-E119-4463-98F0-F75507F50DD5}" type="slidenum">
              <a:rPr lang="en-GB"/>
              <a:pPr eaLnBrk="1" hangingPunct="1"/>
              <a:t>126</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and Manage Citations</a:t>
            </a:r>
            <a:r>
              <a:rPr lang="en-GB" dirty="0" smtClean="0"/>
              <a: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9FB787-9BFC-46C3-ABA3-D3ACEC98F1D7}" type="slidenum">
              <a:rPr lang="en-GB"/>
              <a:pPr eaLnBrk="1" hangingPunct="1"/>
              <a:t>127</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GB" dirty="0" smtClean="0"/>
              <a:t>Highlight the specific citation to be edited in the top panel.</a:t>
            </a:r>
          </a:p>
          <a:p>
            <a:pPr eaLnBrk="1" hangingPunct="1"/>
            <a:r>
              <a:rPr lang="en-GB" dirty="0" smtClean="0"/>
              <a:t>To include an item in the bibliography without citing in the text, insert in the document, and then edit the citation to </a:t>
            </a:r>
            <a:r>
              <a:rPr lang="en-GB" b="1" dirty="0" smtClean="0"/>
              <a:t>Show Only in Bibliography</a:t>
            </a:r>
            <a:r>
              <a:rPr lang="en-GB" dirty="0" smtClean="0"/>
              <a:t>. Click</a:t>
            </a:r>
            <a:r>
              <a:rPr lang="en-GB" b="1" dirty="0" smtClean="0"/>
              <a:t> OK</a:t>
            </a:r>
            <a:r>
              <a:rPr lang="en-GB" dirty="0" smtClean="0"/>
              <a:t>. The citation disappears from the text but remains in the bibliography. This is useful for example for an edited book, where individual chapters by different authors are cited in the document. There is also an option for Author (Year) format in the text if required.</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36D063-CE27-48C9-A2A6-BD09E7182B83}" type="slidenum">
              <a:rPr lang="en-GB"/>
              <a:pPr eaLnBrk="1" hangingPunct="1"/>
              <a:t>128</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GB" dirty="0" smtClean="0"/>
              <a:t>To remove a record completely, go to </a:t>
            </a:r>
            <a:r>
              <a:rPr lang="en-GB" b="1" dirty="0" smtClean="0"/>
              <a:t>Tools</a:t>
            </a:r>
            <a:r>
              <a:rPr lang="en-GB" b="0" dirty="0" smtClean="0"/>
              <a:t>,</a:t>
            </a:r>
            <a:r>
              <a:rPr lang="en-GB" dirty="0" smtClean="0"/>
              <a:t> select the reference to be removed, click </a:t>
            </a:r>
            <a:r>
              <a:rPr lang="en-GB" b="1" dirty="0" smtClean="0"/>
              <a:t>Remove Citation </a:t>
            </a:r>
            <a:r>
              <a:rPr lang="en-GB" dirty="0" smtClean="0"/>
              <a:t>and then </a:t>
            </a:r>
            <a:r>
              <a:rPr lang="en-GB" b="1" dirty="0" smtClean="0"/>
              <a:t>OK</a:t>
            </a:r>
            <a:r>
              <a:rPr lang="en-GB" dirty="0" smtClean="0"/>
              <a:t>.</a:t>
            </a:r>
          </a:p>
          <a:p>
            <a:pPr eaLnBrk="1" hangingPunct="1"/>
            <a:r>
              <a:rPr lang="en-GB" dirty="0" smtClean="0"/>
              <a:t>Both the citation and the full reference are removed from the document. Note that if the same source is cited elsewhere in the document, it will not be removed from the bibliography.</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F09E1E-4A82-4C18-8573-B3F0F19FCD49}" type="slidenum">
              <a:rPr lang="en-GB"/>
              <a:pPr eaLnBrk="1" hangingPunct="1"/>
              <a:t>129</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GB" smtClean="0"/>
              <a:t>The citation (and reference if not cited elsewhere) is removed together with hidden field codes.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all chosen fields have been completed, Click the RECORD </a:t>
            </a:r>
            <a:r>
              <a:rPr lang="en-GB" b="1" dirty="0" smtClean="0"/>
              <a:t>Close</a:t>
            </a:r>
            <a:r>
              <a:rPr lang="en-GB" dirty="0" smtClean="0"/>
              <a:t> icon - the red circle. </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a:t>
            </a:fld>
            <a:endParaRPr lang="en-GB"/>
          </a:p>
        </p:txBody>
      </p:sp>
    </p:spTree>
    <p:extLst>
      <p:ext uri="{BB962C8B-B14F-4D97-AF65-F5344CB8AC3E}">
        <p14:creationId xmlns:p14="http://schemas.microsoft.com/office/powerpoint/2010/main" val="34063079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431CFD-6704-43D0-9E43-EFA7C352BA0E}" type="slidenum">
              <a:rPr lang="en-GB"/>
              <a:pPr eaLnBrk="1" hangingPunct="1"/>
              <a:t>130</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GB" dirty="0" smtClean="0"/>
              <a:t>To add page numbers to a citation, use the same</a:t>
            </a:r>
            <a:r>
              <a:rPr lang="en-GB" b="1" dirty="0" smtClean="0"/>
              <a:t> Edit &amp; Manage Citations </a:t>
            </a:r>
            <a:r>
              <a:rPr lang="en-GB" dirty="0" smtClean="0"/>
              <a:t>tool.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pPr eaLnBrk="1" hangingPunct="1"/>
            <a:endParaRPr lang="en-GB" dirty="0" smtClean="0"/>
          </a:p>
          <a:p>
            <a:pPr eaLnBrk="1" hangingPunct="1"/>
            <a:endParaRPr lang="en-GB"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suffix text is added to the citation.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131</a:t>
            </a:fld>
            <a:endParaRPr lang="en-GB"/>
          </a:p>
        </p:txBody>
      </p:sp>
    </p:spTree>
    <p:extLst>
      <p:ext uri="{BB962C8B-B14F-4D97-AF65-F5344CB8AC3E}">
        <p14:creationId xmlns:p14="http://schemas.microsoft.com/office/powerpoint/2010/main" val="14946167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132</a:t>
            </a:fld>
            <a:endParaRPr lang="en-GB"/>
          </a:p>
        </p:txBody>
      </p:sp>
    </p:spTree>
    <p:extLst>
      <p:ext uri="{BB962C8B-B14F-4D97-AF65-F5344CB8AC3E}">
        <p14:creationId xmlns:p14="http://schemas.microsoft.com/office/powerpoint/2010/main" val="28033099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F65B1C-5CEA-4D64-9AD7-C6C02DA4A8B2}" type="slidenum">
              <a:rPr lang="en-GB"/>
              <a:pPr eaLnBrk="1" hangingPunct="1"/>
              <a:t>133</a:t>
            </a:fld>
            <a:endParaRPr lang="en-GB"/>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GB" dirty="0" smtClean="0"/>
              <a:t>Use the </a:t>
            </a:r>
            <a:r>
              <a:rPr lang="en-GB" b="1" dirty="0" smtClean="0"/>
              <a:t>CWYW Tools</a:t>
            </a:r>
            <a:r>
              <a:rPr lang="en-GB" b="1" baseline="0" dirty="0" smtClean="0"/>
              <a:t> </a:t>
            </a:r>
            <a:r>
              <a:rPr lang="en-GB" baseline="0" dirty="0" smtClean="0"/>
              <a:t>drop-down menu. Choose </a:t>
            </a:r>
            <a:r>
              <a:rPr lang="en-GB" b="1" baseline="0" dirty="0" smtClean="0"/>
              <a:t>Bibliography </a:t>
            </a:r>
            <a:r>
              <a:rPr lang="en-GB" b="1" baseline="0" dirty="0" smtClean="0"/>
              <a:t>Settings</a:t>
            </a:r>
            <a:r>
              <a:rPr lang="en-GB" baseline="0" dirty="0" smtClean="0"/>
              <a:t>.</a:t>
            </a:r>
            <a:endParaRPr lang="en-GB" dirty="0" smtClean="0"/>
          </a:p>
          <a:p>
            <a:pPr eaLnBrk="1" hangingPunct="1"/>
            <a:endParaRPr lang="en-GB"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75A1F7-4B61-46DB-BC8E-CF1CFE21293B}" type="slidenum">
              <a:rPr lang="en-GB"/>
              <a:pPr eaLnBrk="1" hangingPunct="1"/>
              <a:t>134</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GB" dirty="0" smtClean="0"/>
              <a:t>Use the Layout tab. This </a:t>
            </a:r>
            <a:r>
              <a:rPr lang="en-GB" dirty="0" smtClean="0"/>
              <a:t>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pPr eaLnBrk="1" hangingPunct="1"/>
            <a:endParaRPr lang="en-GB" dirty="0"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135</a:t>
            </a:fld>
            <a:endParaRPr lang="en-GB"/>
          </a:p>
        </p:txBody>
      </p:sp>
    </p:spTree>
    <p:extLst>
      <p:ext uri="{BB962C8B-B14F-4D97-AF65-F5344CB8AC3E}">
        <p14:creationId xmlns:p14="http://schemas.microsoft.com/office/powerpoint/2010/main" val="109866527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2C672C-8A6C-45D1-9BC1-189365D1E263}" type="slidenum">
              <a:rPr lang="en-GB"/>
              <a:pPr eaLnBrk="1" hangingPunct="1"/>
              <a:t>136</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You </a:t>
            </a:r>
            <a:r>
              <a:rPr lang="en-GB" dirty="0" smtClean="0"/>
              <a:t>will </a:t>
            </a:r>
            <a:r>
              <a:rPr lang="en-GB" dirty="0" smtClean="0"/>
              <a:t>be prompted </a:t>
            </a:r>
            <a:r>
              <a:rPr lang="en-GB" dirty="0" smtClean="0"/>
              <a:t>to save</a:t>
            </a:r>
            <a:r>
              <a:rPr lang="en-GB" baseline="0" dirty="0" smtClean="0"/>
              <a:t> any changes to the record, including edits and file attachments etc</a:t>
            </a:r>
            <a:r>
              <a:rPr lang="en-GB" dirty="0" smtClean="0"/>
              <a:t>.</a:t>
            </a:r>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a:t>
            </a:fld>
            <a:endParaRPr lang="en-GB"/>
          </a:p>
        </p:txBody>
      </p:sp>
    </p:spTree>
    <p:extLst>
      <p:ext uri="{BB962C8B-B14F-4D97-AF65-F5344CB8AC3E}">
        <p14:creationId xmlns:p14="http://schemas.microsoft.com/office/powerpoint/2010/main" val="3246913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CBFC0C-2CAA-4004-9000-F5FA093726EE}" type="slidenum">
              <a:rPr lang="en-GB"/>
              <a:pPr eaLnBrk="1" hangingPunct="1"/>
              <a:t>15</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GB" smtClean="0"/>
              <a:t>The record is then added to the library and the bibliographic record displayed in the Preview pane, in accordance with the chosen reference style.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 options for the overall layout of the EndNote Library</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a:t>
            </a:fld>
            <a:endParaRPr lang="en-GB"/>
          </a:p>
        </p:txBody>
      </p:sp>
    </p:spTree>
    <p:extLst>
      <p:ext uri="{BB962C8B-B14F-4D97-AF65-F5344CB8AC3E}">
        <p14:creationId xmlns:p14="http://schemas.microsoft.com/office/powerpoint/2010/main" val="247229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choices according to whether you want to see the preview panel and/or the </a:t>
            </a:r>
            <a:r>
              <a:rPr lang="en-US" dirty="0" err="1" smtClean="0"/>
              <a:t>pdf</a:t>
            </a:r>
            <a:r>
              <a:rPr lang="en-US" dirty="0" smtClean="0"/>
              <a:t> window, and whether you want these displayed below or to the right of the References window.</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a:t>
            </a:fld>
            <a:endParaRPr lang="en-GB"/>
          </a:p>
        </p:txBody>
      </p:sp>
    </p:spTree>
    <p:extLst>
      <p:ext uri="{BB962C8B-B14F-4D97-AF65-F5344CB8AC3E}">
        <p14:creationId xmlns:p14="http://schemas.microsoft.com/office/powerpoint/2010/main" val="2472298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a:t>
            </a:fld>
            <a:endParaRPr lang="en-GB"/>
          </a:p>
        </p:txBody>
      </p:sp>
    </p:spTree>
    <p:extLst>
      <p:ext uri="{BB962C8B-B14F-4D97-AF65-F5344CB8AC3E}">
        <p14:creationId xmlns:p14="http://schemas.microsoft.com/office/powerpoint/2010/main" val="2810532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a:t>
            </a:fld>
            <a:endParaRPr lang="en-GB"/>
          </a:p>
        </p:txBody>
      </p:sp>
    </p:spTree>
    <p:extLst>
      <p:ext uri="{BB962C8B-B14F-4D97-AF65-F5344CB8AC3E}">
        <p14:creationId xmlns:p14="http://schemas.microsoft.com/office/powerpoint/2010/main" val="275511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FCEF0D-06DF-42E7-ABC0-B028335E7733}" type="slidenum">
              <a:rPr lang="en-GB"/>
              <a:pPr eaLnBrk="1" hangingPunct="1"/>
              <a:t>2</a:t>
            </a:fld>
            <a:endParaRPr lang="en-GB"/>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GB" dirty="0" smtClean="0"/>
              <a:t>EndNote is bibliographic management software that allows you to collect all the references from a range of resource types in a single location. </a:t>
            </a:r>
          </a:p>
          <a:p>
            <a:pPr eaLnBrk="1" hangingPunct="1"/>
            <a:r>
              <a:rPr lang="en-GB" dirty="0" smtClean="0"/>
              <a:t>The results of a database search can be automatically exported to EndNote, and other notes, files and graphics can be added to individual records, allowing all information to be stored in a single location.</a:t>
            </a:r>
          </a:p>
          <a:p>
            <a:pPr eaLnBrk="1" hangingPunct="1"/>
            <a:r>
              <a:rPr lang="en-GB" dirty="0" smtClean="0"/>
              <a:t>EndNote works alongside Word, inserts short citations within the text and generates full bibliographic references at the end of the current document. The appearance and management of citations and references is controlled through the EndNote Library.</a:t>
            </a:r>
          </a:p>
          <a:p>
            <a:pPr eaLnBrk="1" hangingPunct="1"/>
            <a:r>
              <a:rPr lang="en-GB" dirty="0" smtClean="0"/>
              <a:t>Using EndNote, a document created with references in one referencing style can be automatically converted to a different referencing style if required.</a:t>
            </a:r>
          </a:p>
          <a:p>
            <a:pPr eaLnBrk="1" hangingPunct="1"/>
            <a:r>
              <a:rPr lang="en-GB" dirty="0" smtClean="0"/>
              <a:t>All features of EndNote can be edited to suit personal preferences.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dirty="0" smtClean="0"/>
              <a:t>EndNote is installed</a:t>
            </a:r>
            <a:r>
              <a:rPr lang="en-US" baseline="0" dirty="0" smtClean="0"/>
              <a:t> </a:t>
            </a:r>
            <a:r>
              <a:rPr lang="en-US" baseline="0" dirty="0" smtClean="0"/>
              <a:t>on a Mac, only a basic set of Styles, Filters, and Connection Files is </a:t>
            </a:r>
            <a:r>
              <a:rPr lang="en-US" dirty="0" smtClean="0"/>
              <a:t>downloaded</a:t>
            </a:r>
            <a:r>
              <a:rPr lang="en-US" baseline="0" dirty="0" smtClean="0"/>
              <a:t>.</a:t>
            </a:r>
            <a:endParaRPr lang="en-US" baseline="0" dirty="0" smtClean="0"/>
          </a:p>
          <a:p>
            <a:r>
              <a:rPr lang="en-US" baseline="0" dirty="0" smtClean="0"/>
              <a:t>To make sure all files are available, go to the EndNote dropdown menu, and choose the </a:t>
            </a:r>
            <a:r>
              <a:rPr lang="en-US" b="1" baseline="0" dirty="0" smtClean="0"/>
              <a:t>Customizer</a:t>
            </a:r>
            <a:r>
              <a:rPr lang="en-US" b="1" dirty="0" smtClean="0"/>
              <a:t> </a:t>
            </a:r>
            <a:r>
              <a:rPr lang="en-US" dirty="0" smtClean="0"/>
              <a:t>o</a:t>
            </a:r>
            <a:r>
              <a:rPr lang="en-US" baseline="0" dirty="0" smtClean="0"/>
              <a:t>ption.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a:t>
            </a:fld>
            <a:endParaRPr lang="en-GB"/>
          </a:p>
        </p:txBody>
      </p:sp>
    </p:spTree>
    <p:extLst>
      <p:ext uri="{BB962C8B-B14F-4D97-AF65-F5344CB8AC3E}">
        <p14:creationId xmlns:p14="http://schemas.microsoft.com/office/powerpoint/2010/main" val="3272471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boxes for </a:t>
            </a:r>
            <a:r>
              <a:rPr lang="en-US" b="1" dirty="0" smtClean="0"/>
              <a:t>Connections,</a:t>
            </a:r>
            <a:r>
              <a:rPr lang="en-US" b="1" baseline="0" dirty="0" smtClean="0"/>
              <a:t> Import Filters </a:t>
            </a:r>
            <a:r>
              <a:rPr lang="en-US" baseline="0" dirty="0" smtClean="0"/>
              <a:t>and</a:t>
            </a:r>
            <a:r>
              <a:rPr lang="en-US" b="1" baseline="0" dirty="0" smtClean="0"/>
              <a:t> Output Styles </a:t>
            </a:r>
            <a:r>
              <a:rPr lang="en-US" baseline="0" dirty="0" smtClean="0"/>
              <a:t>and click </a:t>
            </a:r>
            <a:r>
              <a:rPr lang="en-US" b="1" baseline="0" dirty="0" smtClean="0"/>
              <a:t>Next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21</a:t>
            </a:fld>
            <a:endParaRPr lang="en-GB"/>
          </a:p>
        </p:txBody>
      </p:sp>
    </p:spTree>
    <p:extLst>
      <p:ext uri="{BB962C8B-B14F-4D97-AF65-F5344CB8AC3E}">
        <p14:creationId xmlns:p14="http://schemas.microsoft.com/office/powerpoint/2010/main" val="394171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a:t>
            </a:r>
            <a:r>
              <a:rPr lang="en-GB" b="1" dirty="0" smtClean="0"/>
              <a:t>Next</a:t>
            </a:r>
            <a:r>
              <a:rPr lang="en-GB" dirty="0" smtClean="0"/>
              <a:t> on this window</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22</a:t>
            </a:fld>
            <a:endParaRPr lang="en-GB"/>
          </a:p>
        </p:txBody>
      </p:sp>
    </p:spTree>
    <p:extLst>
      <p:ext uri="{BB962C8B-B14F-4D97-AF65-F5344CB8AC3E}">
        <p14:creationId xmlns:p14="http://schemas.microsoft.com/office/powerpoint/2010/main" val="334293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80B455C-5524-4855-A8E7-5E7983232A68}" type="slidenum">
              <a:rPr lang="en-GB"/>
              <a:pPr eaLnBrk="1" hangingPunct="1"/>
              <a:t>23</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GB" dirty="0" smtClean="0"/>
              <a:t>The default reference style is 'Annotated'</a:t>
            </a:r>
          </a:p>
          <a:p>
            <a:pPr eaLnBrk="1" hangingPunct="1"/>
            <a:r>
              <a:rPr lang="en-GB" dirty="0" smtClean="0"/>
              <a:t>Use this process to select another style - changes can be made at any time.</a:t>
            </a:r>
          </a:p>
          <a:p>
            <a:pPr eaLnBrk="1" hangingPunct="1"/>
            <a:r>
              <a:rPr lang="en-GB" dirty="0" smtClean="0"/>
              <a:t>Go to the dropdown menu beside the current reference style, and choose </a:t>
            </a:r>
            <a:r>
              <a:rPr lang="en-GB" b="1" dirty="0" smtClean="0"/>
              <a:t>Select Another Style.</a:t>
            </a:r>
            <a:r>
              <a:rPr lang="en-GB" dirty="0"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A198BA-DC01-4991-9312-FC48648AA2C0}" type="slidenum">
              <a:rPr lang="en-GB"/>
              <a:pPr eaLnBrk="1" hangingPunct="1"/>
              <a:t>24</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dirty="0" smtClean="0"/>
              <a:t>The</a:t>
            </a:r>
            <a:r>
              <a:rPr lang="en-GB" b="1" dirty="0" smtClean="0"/>
              <a:t> Choose a Style</a:t>
            </a:r>
            <a:r>
              <a:rPr lang="en-GB" dirty="0" smtClean="0"/>
              <a:t> window opens. </a:t>
            </a:r>
          </a:p>
          <a:p>
            <a:pPr eaLnBrk="1" hangingPunct="1"/>
            <a:r>
              <a:rPr lang="en-GB" dirty="0" smtClean="0"/>
              <a:t>There are over 5000 choices, including general reference styles, journal house styles and academic libraries.</a:t>
            </a:r>
          </a:p>
          <a:p>
            <a:pPr eaLnBrk="1" hangingPunct="1"/>
            <a:r>
              <a:rPr lang="en-GB" dirty="0" smtClean="0"/>
              <a:t>Select a new style, in this case </a:t>
            </a:r>
            <a:r>
              <a:rPr lang="en-GB" dirty="0" smtClean="0"/>
              <a:t>'Harvard' </a:t>
            </a:r>
            <a:r>
              <a:rPr lang="en-GB" dirty="0" smtClean="0"/>
              <a:t>and click </a:t>
            </a:r>
            <a:r>
              <a:rPr lang="en-GB" b="1" dirty="0" smtClean="0"/>
              <a:t>Choose.</a:t>
            </a:r>
            <a:endParaRPr lang="en-GB"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0EBCE74-0DC2-46FC-A1AF-710601CC6419}" type="slidenum">
              <a:rPr lang="en-GB"/>
              <a:pPr eaLnBrk="1" hangingPunct="1"/>
              <a:t>25</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dirty="0" smtClean="0"/>
              <a:t>The EndNote Library is displayed in the new reference style.</a:t>
            </a:r>
          </a:p>
          <a:p>
            <a:pPr eaLnBrk="1" hangingPunct="1"/>
            <a:r>
              <a:rPr lang="en-GB" dirty="0" smtClean="0"/>
              <a:t>The reference style can also be modified - changes will be saved to an EndNote</a:t>
            </a:r>
            <a:r>
              <a:rPr lang="en-GB" baseline="0" dirty="0" smtClean="0"/>
              <a:t> folder in 'My Documents' </a:t>
            </a:r>
            <a:r>
              <a:rPr lang="en-GB" dirty="0" smtClean="0"/>
              <a:t>so that they are automatically accessed next time the EndNote library is opened.</a:t>
            </a:r>
          </a:p>
          <a:p>
            <a:pPr eaLnBrk="1" hangingPunct="1"/>
            <a:endParaRPr lang="en-GB" dirty="0" smtClean="0"/>
          </a:p>
          <a:p>
            <a:pPr eaLnBrk="1" hangingPunct="1"/>
            <a:endParaRPr lang="en-GB"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26</a:t>
            </a:fld>
            <a:endParaRPr lang="en-GB"/>
          </a:p>
        </p:txBody>
      </p:sp>
    </p:spTree>
    <p:extLst>
      <p:ext uri="{BB962C8B-B14F-4D97-AF65-F5344CB8AC3E}">
        <p14:creationId xmlns:p14="http://schemas.microsoft.com/office/powerpoint/2010/main" val="2251033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D98F27-E95E-4509-B3E1-7BC5385CE94A}" type="slidenum">
              <a:rPr lang="en-GB"/>
              <a:pPr eaLnBrk="1" hangingPunct="1"/>
              <a:t>27</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dirty="0" smtClean="0"/>
              <a:t>Some faculties</a:t>
            </a:r>
            <a:r>
              <a:rPr lang="en-GB" baseline="0" dirty="0" smtClean="0"/>
              <a:t> </a:t>
            </a:r>
            <a:r>
              <a:rPr lang="en-GB" dirty="0" smtClean="0"/>
              <a:t>require variations to standard referencing styles. Harvard in particular is used in a number of slightly differing formats. </a:t>
            </a:r>
            <a:r>
              <a:rPr lang="en-GB" dirty="0" smtClean="0"/>
              <a:t>There are some Southampton specific </a:t>
            </a:r>
            <a:r>
              <a:rPr lang="en-GB" baseline="0" dirty="0" smtClean="0"/>
              <a:t>EndNote styles: </a:t>
            </a:r>
            <a:r>
              <a:rPr lang="en-GB" baseline="0" dirty="0" smtClean="0"/>
              <a:t>Harvard </a:t>
            </a:r>
            <a:r>
              <a:rPr lang="en-GB" baseline="0" dirty="0" err="1" smtClean="0"/>
              <a:t>SotonHS</a:t>
            </a:r>
            <a:r>
              <a:rPr lang="en-GB" baseline="0" dirty="0" smtClean="0"/>
              <a:t>, Harvard </a:t>
            </a:r>
            <a:r>
              <a:rPr lang="en-GB" baseline="0" dirty="0" err="1" smtClean="0"/>
              <a:t>SotonMANG</a:t>
            </a:r>
            <a:r>
              <a:rPr lang="en-GB" baseline="0" dirty="0" smtClean="0"/>
              <a:t> and Vancouver </a:t>
            </a:r>
            <a:r>
              <a:rPr lang="en-GB" baseline="0" dirty="0" err="1" smtClean="0"/>
              <a:t>SotonMED</a:t>
            </a:r>
            <a:r>
              <a:rPr lang="en-GB" baseline="0" dirty="0" smtClean="0"/>
              <a:t>.</a:t>
            </a:r>
          </a:p>
          <a:p>
            <a:pPr eaLnBrk="1" hangingPunct="1"/>
            <a:r>
              <a:rPr lang="en-GB" baseline="0" dirty="0" smtClean="0"/>
              <a:t>These styles are also available on EndNote Web</a:t>
            </a:r>
            <a:endParaRPr lang="en-GB"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28</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b="1" dirty="0"/>
              <a:t>'</a:t>
            </a:r>
            <a:r>
              <a:rPr lang="en-GB" dirty="0" smtClean="0"/>
              <a:t>, in this case, Harvard.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29</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GB" smtClean="0"/>
              <a:t>This window controls all aspects of the referencing style: there are sections for in-text citation, full bibliographic references, and also for footnotes, which are used by some referencing styles.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C0F85E-CBFB-4FE3-BC2F-3940BEF7713C}" type="slidenum">
              <a:rPr lang="en-GB"/>
              <a:pPr eaLnBrk="1" hangingPunct="1"/>
              <a:t>3</a:t>
            </a:fld>
            <a:endParaRPr 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GB" dirty="0" smtClean="0"/>
          </a:p>
          <a:p>
            <a:pPr eaLnBrk="1" hangingPunct="1"/>
            <a:r>
              <a:rPr lang="en-GB" dirty="0" smtClean="0"/>
              <a:t>Go to the EndNote icon on the taskbar</a:t>
            </a:r>
          </a:p>
          <a:p>
            <a:pPr eaLnBrk="1" hangingPunct="1"/>
            <a:r>
              <a:rPr lang="en-GB" dirty="0" smtClean="0"/>
              <a:t>When you first load EndNote the welcome screen invites you to create a new library or open an existing library.</a:t>
            </a:r>
          </a:p>
          <a:p>
            <a:pPr eaLnBrk="1" hangingPunct="1"/>
            <a:r>
              <a:rPr lang="en-GB" dirty="0" smtClean="0"/>
              <a:t>To create a new library, click on the picture.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30</a:t>
            </a:fld>
            <a:endParaRPr lang="en-GB"/>
          </a:p>
        </p:txBody>
      </p:sp>
    </p:spTree>
    <p:extLst>
      <p:ext uri="{BB962C8B-B14F-4D97-AF65-F5344CB8AC3E}">
        <p14:creationId xmlns:p14="http://schemas.microsoft.com/office/powerpoint/2010/main" val="3872780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31</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b="1" dirty="0"/>
              <a:t>'</a:t>
            </a:r>
            <a:r>
              <a:rPr lang="en-GB" dirty="0" smtClean="0"/>
              <a:t>, in this case, Harvard.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32</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window allows you to edit all aspects of the Endnote bibliographic record. The main groups are </a:t>
            </a:r>
            <a:r>
              <a:rPr lang="en-GB" b="1" dirty="0" smtClean="0"/>
              <a:t>Citations </a:t>
            </a:r>
            <a:r>
              <a:rPr lang="en-GB" dirty="0" smtClean="0"/>
              <a:t>which are the short references within the written text, </a:t>
            </a:r>
            <a:r>
              <a:rPr lang="en-GB" b="1" dirty="0" smtClean="0"/>
              <a:t>Bibliography</a:t>
            </a:r>
            <a:r>
              <a:rPr lang="en-GB" dirty="0" smtClean="0"/>
              <a:t> which is the list of full references at the end of the document, and </a:t>
            </a:r>
            <a:r>
              <a:rPr lang="en-GB" b="1" dirty="0" smtClean="0"/>
              <a:t>Footnotes</a:t>
            </a:r>
            <a:r>
              <a:rPr lang="en-GB" dirty="0"/>
              <a:t>,</a:t>
            </a:r>
            <a:r>
              <a:rPr lang="en-GB" dirty="0" smtClean="0"/>
              <a:t> which are used at the bottom of individual pages in some referencing systems. </a:t>
            </a:r>
          </a:p>
          <a:p>
            <a:pPr eaLnBrk="1" hangingPunct="1"/>
            <a:endParaRPr lang="en-GB"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850BAB5-EEEF-482D-AD19-6EACB3C77886}" type="slidenum">
              <a:rPr lang="en-GB"/>
              <a:pPr eaLnBrk="1" hangingPunct="1"/>
              <a:t>33</a:t>
            </a:fld>
            <a:endParaRPr lang="en-GB"/>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GB" dirty="0" smtClean="0"/>
              <a:t>Click </a:t>
            </a:r>
            <a:r>
              <a:rPr lang="en-GB" b="1" dirty="0" smtClean="0"/>
              <a:t>Citations</a:t>
            </a:r>
            <a:r>
              <a:rPr lang="en-GB" dirty="0" smtClean="0"/>
              <a:t> then </a:t>
            </a:r>
            <a:r>
              <a:rPr lang="en-GB" b="1" dirty="0" smtClean="0"/>
              <a:t>Templates</a:t>
            </a:r>
            <a:r>
              <a:rPr lang="en-GB" dirty="0"/>
              <a:t> </a:t>
            </a:r>
            <a:r>
              <a:rPr lang="en-GB" dirty="0" smtClean="0"/>
              <a:t>to see how this tool works. The operation of other fields is similar to those described in the </a:t>
            </a:r>
            <a:r>
              <a:rPr lang="en-GB" b="1" dirty="0" smtClean="0"/>
              <a:t>Format Bibliography</a:t>
            </a:r>
            <a:r>
              <a:rPr lang="en-GB" dirty="0" smtClean="0"/>
              <a:t> section.</a:t>
            </a:r>
          </a:p>
          <a:p>
            <a:pPr eaLnBrk="1" hangingPunct="1">
              <a:spcBef>
                <a:spcPct val="0"/>
              </a:spcBef>
            </a:pPr>
            <a:r>
              <a:rPr lang="en-GB" dirty="0" smtClean="0">
                <a:solidFill>
                  <a:srgbClr val="000000"/>
                </a:solidFill>
              </a:rPr>
              <a:t>In this example, EndNote picks up the contents of the 'Author' field from the record, adds a comma, then the contents of the 'Year' field and </a:t>
            </a:r>
            <a:r>
              <a:rPr lang="en-GB" dirty="0" smtClean="0"/>
              <a:t>encloses everything in brackets. </a:t>
            </a:r>
          </a:p>
          <a:p>
            <a:pPr eaLnBrk="1" hangingPunct="1">
              <a:spcBef>
                <a:spcPct val="0"/>
              </a:spcBef>
            </a:pPr>
            <a:r>
              <a:rPr lang="en-GB" dirty="0" smtClean="0"/>
              <a:t>The vertical line </a:t>
            </a:r>
            <a:r>
              <a:rPr lang="en-GB" dirty="0" smtClean="0"/>
              <a:t>lines tie </a:t>
            </a:r>
            <a:r>
              <a:rPr lang="en-GB" dirty="0" smtClean="0"/>
              <a:t>the following punctuation to the next field, so that if the field is empty, you do not get stray punctuation in  the record.</a:t>
            </a:r>
          </a:p>
          <a:p>
            <a:pPr eaLnBrk="1" hangingPunct="1"/>
            <a:r>
              <a:rPr lang="en-GB" dirty="0" smtClean="0"/>
              <a:t>Make any changes you require, and then click the close record icon.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7B1454F-9028-4F29-9D9F-53A8D95D3F3D}" type="slidenum">
              <a:rPr lang="en-GB"/>
              <a:pPr eaLnBrk="1" hangingPunct="1"/>
              <a:t>34</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GB" dirty="0" smtClean="0"/>
              <a:t>Use this option to edit the in-text citation sort order.</a:t>
            </a:r>
          </a:p>
          <a:p>
            <a:pPr eaLnBrk="1" hangingPunct="1"/>
            <a:r>
              <a:rPr lang="en-GB" dirty="0" smtClean="0"/>
              <a:t>The default order is 'Don't sort'</a:t>
            </a:r>
          </a:p>
          <a:p>
            <a:pPr eaLnBrk="1" hangingPunct="1"/>
            <a:r>
              <a:rPr lang="en-GB" dirty="0" smtClean="0"/>
              <a:t>If you have multiple citations at single points in the text, you may wish to arrange these either alphabetically or chronologically. Choose the relevant option from the list.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0D6D29-3897-4E29-9C12-C11B4FC0D85C}" type="slidenum">
              <a:rPr lang="en-GB"/>
              <a:pPr eaLnBrk="1" hangingPunct="1"/>
              <a:t>35</a:t>
            </a:fld>
            <a:endParaRPr lang="en-GB"/>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GB" dirty="0" smtClean="0"/>
              <a:t>Click </a:t>
            </a:r>
            <a:r>
              <a:rPr lang="en-GB" b="1" dirty="0" smtClean="0"/>
              <a:t>Save</a:t>
            </a:r>
            <a:r>
              <a:rPr lang="en-GB" dirty="0" smtClean="0"/>
              <a:t> to save the changes.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83202A-B8AE-4E74-91E3-9FF8524DCD41}" type="slidenum">
              <a:rPr lang="en-GB"/>
              <a:pPr eaLnBrk="1" hangingPunct="1"/>
              <a:t>36</a:t>
            </a:fld>
            <a:endParaRPr lang="en-GB"/>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GB" dirty="0" smtClean="0"/>
              <a:t>You will be prompted to save the edited style with a new name. </a:t>
            </a:r>
          </a:p>
          <a:p>
            <a:pPr eaLnBrk="1" hangingPunct="1"/>
            <a:r>
              <a:rPr lang="en-GB" dirty="0" smtClean="0"/>
              <a:t>This edited style will then appear in EndNote's reference style list and can be applied to any EndNote library. This style is stored in your EndNote </a:t>
            </a:r>
            <a:r>
              <a:rPr lang="en-GB" smtClean="0"/>
              <a:t>Styles folder. </a:t>
            </a:r>
            <a:endParaRPr lang="en-GB"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37</a:t>
            </a:fld>
            <a:endParaRPr lang="en-GB"/>
          </a:p>
        </p:txBody>
      </p:sp>
    </p:spTree>
    <p:extLst>
      <p:ext uri="{BB962C8B-B14F-4D97-AF65-F5344CB8AC3E}">
        <p14:creationId xmlns:p14="http://schemas.microsoft.com/office/powerpoint/2010/main" val="2283052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38</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b="1" dirty="0"/>
              <a:t>'</a:t>
            </a:r>
            <a:r>
              <a:rPr lang="en-GB" dirty="0" smtClean="0"/>
              <a:t>, in this case, Harvard.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39</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window allows you to edit all aspects of the Endnote bibliographic record. The main groups are </a:t>
            </a:r>
            <a:r>
              <a:rPr lang="en-GB" b="1" dirty="0" smtClean="0"/>
              <a:t>Citations</a:t>
            </a:r>
            <a:r>
              <a:rPr lang="en-GB" dirty="0" smtClean="0"/>
              <a:t> which are the short references within the written text, </a:t>
            </a:r>
            <a:r>
              <a:rPr lang="en-GB" b="1" dirty="0" smtClean="0"/>
              <a:t>Bibliography</a:t>
            </a:r>
            <a:r>
              <a:rPr lang="en-GB" dirty="0"/>
              <a:t> </a:t>
            </a:r>
            <a:r>
              <a:rPr lang="en-GB" dirty="0" smtClean="0"/>
              <a:t>which is the list of full references at the end of the document, and </a:t>
            </a:r>
            <a:r>
              <a:rPr lang="en-GB" b="1" dirty="0" smtClean="0"/>
              <a:t>Footnotes</a:t>
            </a:r>
            <a:r>
              <a:rPr lang="en-GB" dirty="0"/>
              <a:t>,</a:t>
            </a:r>
            <a:r>
              <a:rPr lang="en-GB" dirty="0" smtClean="0"/>
              <a:t> which are used at the bottom of individual pages in some referencing systems. </a:t>
            </a:r>
          </a:p>
          <a:p>
            <a:pPr eaLnBrk="1" hangingPunct="1"/>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01EFE0-7F7E-475F-9C82-91C71E93187D}" type="slidenum">
              <a:rPr lang="en-GB"/>
              <a:pPr eaLnBrk="1" hangingPunct="1"/>
              <a:t>4</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GB" dirty="0" smtClean="0"/>
              <a:t>The system will ask you where to save the new library: it is best to create a new folder called </a:t>
            </a:r>
            <a:r>
              <a:rPr lang="en-GB" b="1" dirty="0" smtClean="0"/>
              <a:t>EndNote or EndNote </a:t>
            </a:r>
            <a:r>
              <a:rPr lang="en-GB" b="1" dirty="0" smtClean="0"/>
              <a:t>X6</a:t>
            </a:r>
            <a:r>
              <a:rPr lang="en-GB" dirty="0" smtClean="0"/>
              <a:t> </a:t>
            </a:r>
            <a:r>
              <a:rPr lang="en-GB" dirty="0" smtClean="0"/>
              <a:t>and save the library within that.</a:t>
            </a:r>
          </a:p>
          <a:p>
            <a:pPr eaLnBrk="1" hangingPunct="1"/>
            <a:endParaRPr lang="en-GB"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F61C737-A7A5-47B5-8FD1-A0270C51ED8D}" type="slidenum">
              <a:rPr lang="en-GB"/>
              <a:pPr eaLnBrk="1" hangingPunct="1"/>
              <a:t>40</a:t>
            </a:fld>
            <a:endParaRPr lang="en-GB"/>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GB" dirty="0" smtClean="0"/>
              <a:t>The </a:t>
            </a:r>
            <a:r>
              <a:rPr lang="en-GB" b="1" dirty="0" smtClean="0"/>
              <a:t>Author Lists </a:t>
            </a:r>
            <a:r>
              <a:rPr lang="en-GB" dirty="0" smtClean="0"/>
              <a:t>section allows you to control how many authors are displayed, and the separating punctuation.</a:t>
            </a:r>
          </a:p>
          <a:p>
            <a:pPr eaLnBrk="1" hangingPunct="1"/>
            <a:r>
              <a:rPr lang="en-GB" dirty="0" smtClean="0"/>
              <a:t>Any changes to</a:t>
            </a:r>
            <a:r>
              <a:rPr lang="en-GB" b="1" dirty="0" smtClean="0"/>
              <a:t> Author Lists</a:t>
            </a:r>
            <a:r>
              <a:rPr lang="en-GB" dirty="0" smtClean="0"/>
              <a:t> must be replicated in </a:t>
            </a:r>
            <a:r>
              <a:rPr lang="en-GB" b="1" dirty="0" smtClean="0"/>
              <a:t>Editor Lists</a:t>
            </a:r>
            <a:r>
              <a:rPr lang="en-GB" dirty="0" smtClean="0"/>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4BAFC4-1672-47EF-A073-7DFD792F2048}" type="slidenum">
              <a:rPr lang="en-GB"/>
              <a:pPr eaLnBrk="1" hangingPunct="1"/>
              <a:t>41</a:t>
            </a:fld>
            <a:endParaRPr lang="en-GB"/>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p>
          <a:p>
            <a:pPr eaLnBrk="1" hangingPunct="1"/>
            <a:r>
              <a:rPr lang="en-GB" dirty="0" smtClean="0"/>
              <a:t>These windows allow you to make choices about capitalisation - the default is </a:t>
            </a:r>
            <a:r>
              <a:rPr lang="en-GB" b="1" dirty="0" smtClean="0"/>
              <a:t>All Uppercase</a:t>
            </a:r>
            <a:r>
              <a:rPr lang="en-GB" b="1" dirty="0"/>
              <a:t>.</a:t>
            </a:r>
            <a:r>
              <a:rPr lang="en-GB" dirty="0" smtClean="0"/>
              <a:t> Choose </a:t>
            </a:r>
            <a:r>
              <a:rPr lang="en-GB" b="1" dirty="0" smtClean="0"/>
              <a:t>Normal</a:t>
            </a:r>
            <a:r>
              <a:rPr lang="en-GB" b="1" baseline="0" dirty="0" smtClean="0"/>
              <a:t> </a:t>
            </a:r>
            <a:r>
              <a:rPr lang="en-GB" dirty="0" smtClean="0"/>
              <a:t>for </a:t>
            </a:r>
            <a:r>
              <a:rPr lang="en-GB" dirty="0" smtClean="0"/>
              <a:t>names in lower case but with initial capital letters.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6CB5B4-6D34-4FEA-AEB5-E6D77FD2FF1E}" type="slidenum">
              <a:rPr lang="en-GB"/>
              <a:pPr eaLnBrk="1" hangingPunct="1"/>
              <a:t>42</a:t>
            </a:fld>
            <a:endParaRPr lang="en-GB"/>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dirty="0" smtClean="0"/>
              <a:t>Choices can also be made about the display of initials: with or without full-stops, with or without spaces between.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0D6BDAE-B530-4656-893D-08C3D6158A8B}" type="slidenum">
              <a:rPr lang="en-GB"/>
              <a:pPr eaLnBrk="1" hangingPunct="1"/>
              <a:t>43</a:t>
            </a:fld>
            <a:endParaRPr lang="en-GB"/>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spcBef>
                <a:spcPts val="432"/>
              </a:spcBef>
            </a:pPr>
            <a:r>
              <a:rPr lang="en-GB" dirty="0" smtClean="0"/>
              <a:t>Control the order in which bibliographic records are displayed -this is normally by author, year, title, but it is possible to sort according to any field in the EndNote record. To do this, click</a:t>
            </a:r>
            <a:r>
              <a:rPr lang="en-GB" b="1" dirty="0" smtClean="0"/>
              <a:t> Other.</a:t>
            </a:r>
            <a:endParaRPr lang="en-GB"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3073ABA-E7A1-4137-8028-E331EEA601FC}" type="slidenum">
              <a:rPr lang="en-GB"/>
              <a:pPr eaLnBrk="1" hangingPunct="1"/>
              <a:t>44</a:t>
            </a:fld>
            <a:endParaRPr lang="en-GB"/>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r>
              <a:rPr lang="en-GB" dirty="0" smtClean="0"/>
              <a:t>In the </a:t>
            </a:r>
            <a:r>
              <a:rPr lang="en-GB" b="1" dirty="0" smtClean="0"/>
              <a:t>Sort Options </a:t>
            </a:r>
            <a:r>
              <a:rPr lang="en-GB" dirty="0" smtClean="0"/>
              <a:t>window, choose the sorting field from the dropdown. </a:t>
            </a:r>
          </a:p>
          <a:p>
            <a:pPr eaLnBrk="1" hangingPunct="1"/>
            <a:endParaRPr lang="en-GB"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CA5603C-7CD6-4228-82E8-8D0E542EECBC}" type="slidenum">
              <a:rPr lang="en-GB"/>
              <a:pPr eaLnBrk="1" hangingPunct="1"/>
              <a:t>45</a:t>
            </a:fld>
            <a:endParaRPr lang="en-GB"/>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GB" dirty="0" smtClean="0"/>
              <a:t>To divide the bibliography into sections, the easiest way is to put the relevant section headings in the </a:t>
            </a:r>
            <a:r>
              <a:rPr lang="en-GB" b="1" dirty="0" smtClean="0"/>
              <a:t>Keyword </a:t>
            </a:r>
            <a:r>
              <a:rPr lang="en-GB" dirty="0" smtClean="0"/>
              <a:t>field and then choose to sort by keyword, author, year, title in that order.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4FA912-24BA-42E3-B9D2-774FB99A01E1}" type="slidenum">
              <a:rPr lang="en-GB"/>
              <a:pPr eaLnBrk="1" hangingPunct="1"/>
              <a:t>46</a:t>
            </a:fld>
            <a:endParaRPr lang="en-GB"/>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GB" smtClean="0"/>
              <a:t>Choose the style for primary title capitalisation - Headline style will capitalise all major words, Sentence style will capitalise the initial word only.</a:t>
            </a:r>
          </a:p>
          <a:p>
            <a:pPr eaLnBrk="1" hangingPunct="1"/>
            <a:r>
              <a:rPr lang="en-GB" smtClean="0"/>
              <a:t>Note that the same style will be applied to all records in the library: if the conventions for book titles and journal article titles differ, you may wish to leave titles as entered.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EC9CC8-BD36-4273-8705-9A3A80D30329}" type="slidenum">
              <a:rPr lang="en-GB"/>
              <a:pPr eaLnBrk="1" hangingPunct="1"/>
              <a:t>47</a:t>
            </a:fld>
            <a:endParaRPr lang="en-GB"/>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GB" dirty="0" smtClean="0"/>
              <a:t>The </a:t>
            </a:r>
            <a:r>
              <a:rPr lang="en-GB" b="1" dirty="0" smtClean="0"/>
              <a:t>Templates </a:t>
            </a:r>
            <a:r>
              <a:rPr lang="en-GB" dirty="0" smtClean="0"/>
              <a:t>window shows how the bibliographic record will be displayed for a wide range of reference types. More can be added, by clicking the </a:t>
            </a:r>
            <a:r>
              <a:rPr lang="en-GB" b="1" dirty="0" smtClean="0"/>
              <a:t>Reference Types </a:t>
            </a:r>
            <a:r>
              <a:rPr lang="en-GB" dirty="0" smtClean="0"/>
              <a:t>button and creating a template on the principles of existing types.</a:t>
            </a:r>
          </a:p>
          <a:p>
            <a:pPr eaLnBrk="1" hangingPunct="1"/>
            <a:endParaRPr lang="en-GB" dirty="0" smtClean="0"/>
          </a:p>
          <a:p>
            <a:pPr eaLnBrk="1" hangingPunct="1"/>
            <a:r>
              <a:rPr lang="en-GB" dirty="0" smtClean="0"/>
              <a:t>Generic is used for any reference type which does not have a specific template.</a:t>
            </a:r>
          </a:p>
          <a:p>
            <a:pPr eaLnBrk="1" hangingPunct="1"/>
            <a:endParaRPr lang="en-GB" dirty="0" smtClean="0"/>
          </a:p>
          <a:p>
            <a:pPr eaLnBrk="1" hangingPunct="1"/>
            <a:r>
              <a:rPr lang="en-GB" dirty="0" smtClean="0"/>
              <a:t>In the templates, where the name of an EndNote record field appears, this will be replaced by the contents of that field, according to the format in the template (bold, italic </a:t>
            </a:r>
            <a:r>
              <a:rPr lang="en-GB" dirty="0" err="1" smtClean="0"/>
              <a:t>etc</a:t>
            </a:r>
            <a:r>
              <a:rPr lang="en-GB" dirty="0" smtClean="0"/>
              <a:t>) Other characters are displayed as typed. Field Names are case-sensitive. </a:t>
            </a:r>
          </a:p>
          <a:p>
            <a:pPr eaLnBrk="1" hangingPunct="1"/>
            <a:r>
              <a:rPr lang="en-GB" dirty="0" smtClean="0"/>
              <a:t>The vertical bar links punctuation to the next field, so that if there is no data in a given record field, stray punctuation is eliminated. The ^ means that Endnote will choose whether to display the singular or plural option according to  the number of authors/editors.</a:t>
            </a:r>
          </a:p>
          <a:p>
            <a:pPr eaLnBrk="1" hangingPunct="1"/>
            <a:endParaRPr lang="en-GB"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E479231-189C-4C8A-82E9-BF4C48B80190}" type="slidenum">
              <a:rPr lang="en-GB"/>
              <a:pPr eaLnBrk="1" hangingPunct="1"/>
              <a:t>48</a:t>
            </a:fld>
            <a:endParaRPr lang="en-GB"/>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GB" dirty="0" smtClean="0"/>
              <a:t>Existing reference type templates can be edited, for example, displaying the year in brackets or inserting the issue number in the journal article template.</a:t>
            </a:r>
          </a:p>
          <a:p>
            <a:pPr eaLnBrk="1" hangingPunct="1"/>
            <a:r>
              <a:rPr lang="en-GB" dirty="0" smtClean="0"/>
              <a:t>It is not necessary to edit Reference Types that will not be used, but Generic must always be included.</a:t>
            </a:r>
          </a:p>
          <a:p>
            <a:pPr eaLnBrk="1" hangingPunct="1"/>
            <a:r>
              <a:rPr lang="en-GB" dirty="0" smtClean="0"/>
              <a:t>In this case the Year field has been edited for some Reference types.</a:t>
            </a:r>
          </a:p>
          <a:p>
            <a:pPr eaLnBrk="1" hangingPunct="1"/>
            <a:r>
              <a:rPr lang="en-GB" dirty="0" smtClean="0"/>
              <a:t>When all changes have been made, click the record </a:t>
            </a:r>
            <a:r>
              <a:rPr lang="en-GB" b="1" dirty="0" smtClean="0"/>
              <a:t>Close</a:t>
            </a:r>
            <a:r>
              <a:rPr lang="en-GB" dirty="0" smtClean="0"/>
              <a:t> icon. </a:t>
            </a:r>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403F88-9ABD-4C65-AD58-494ECF46E526}" type="slidenum">
              <a:rPr lang="en-GB"/>
              <a:pPr eaLnBrk="1" hangingPunct="1"/>
              <a:t>49</a:t>
            </a:fld>
            <a:endParaRPr lang="en-GB"/>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Endnote library is saved in two parts: a data folder, and a library file with a .</a:t>
            </a:r>
            <a:r>
              <a:rPr lang="en-US" dirty="0" err="1" smtClean="0"/>
              <a:t>enl</a:t>
            </a:r>
            <a:r>
              <a:rPr lang="en-US" dirty="0" smtClean="0"/>
              <a:t> extension. Choosing the ‘Save as package’ option combines these two into a single file with a .</a:t>
            </a:r>
            <a:r>
              <a:rPr lang="en-US" dirty="0" err="1" smtClean="0"/>
              <a:t>enlp</a:t>
            </a:r>
            <a:r>
              <a:rPr lang="en-US" dirty="0" smtClean="0"/>
              <a:t> extension</a:t>
            </a:r>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a:t>
            </a:fld>
            <a:endParaRPr lang="en-GB"/>
          </a:p>
        </p:txBody>
      </p:sp>
    </p:spTree>
    <p:extLst>
      <p:ext uri="{BB962C8B-B14F-4D97-AF65-F5344CB8AC3E}">
        <p14:creationId xmlns:p14="http://schemas.microsoft.com/office/powerpoint/2010/main" val="780579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1D7CF67-4A57-4ACB-ADA7-EBBEC799B973}" type="slidenum">
              <a:rPr lang="en-GB"/>
              <a:pPr eaLnBrk="1" hangingPunct="1"/>
              <a:t>50</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My Documents, so can be accessed at any time.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51</a:t>
            </a:fld>
            <a:endParaRPr lang="en-GB"/>
          </a:p>
        </p:txBody>
      </p:sp>
    </p:spTree>
    <p:extLst>
      <p:ext uri="{BB962C8B-B14F-4D97-AF65-F5344CB8AC3E}">
        <p14:creationId xmlns:p14="http://schemas.microsoft.com/office/powerpoint/2010/main" val="416325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6C480E-5590-4A0E-9B2B-80873B79123E}" type="slidenum">
              <a:rPr lang="en-GB"/>
              <a:pPr eaLnBrk="1" hangingPunct="1"/>
              <a:t>52</a:t>
            </a:fld>
            <a:endParaRPr lang="en-GB"/>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GB" dirty="0" smtClean="0"/>
              <a:t>Bibliographic templates control the display of records when EndNote is used with Word documents for citations and references.</a:t>
            </a:r>
          </a:p>
          <a:p>
            <a:pPr eaLnBrk="1" hangingPunct="1"/>
            <a:r>
              <a:rPr lang="en-GB" dirty="0" smtClean="0"/>
              <a:t>Depending on the Reference Style, there are already a number of templates created.</a:t>
            </a:r>
          </a:p>
          <a:p>
            <a:pPr eaLnBrk="1" hangingPunct="1"/>
            <a:r>
              <a:rPr lang="en-GB" dirty="0" smtClean="0"/>
              <a:t>Additional templates can be created by choosing from the </a:t>
            </a:r>
            <a:r>
              <a:rPr lang="en-GB" b="1" dirty="0" smtClean="0"/>
              <a:t>Reference Types </a:t>
            </a:r>
            <a:r>
              <a:rPr lang="en-GB" dirty="0" smtClean="0"/>
              <a:t>list.</a:t>
            </a:r>
          </a:p>
          <a:p>
            <a:pPr eaLnBrk="1" hangingPunct="1"/>
            <a:r>
              <a:rPr lang="en-GB" dirty="0" smtClean="0"/>
              <a:t>'Generic' is used when a specific template has not been created for a Reference Type that has been used to create an EndNote record.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A56D4D-279A-46C9-A904-908F5F8B65C6}" type="slidenum">
              <a:rPr lang="en-GB"/>
              <a:pPr eaLnBrk="1" hangingPunct="1"/>
              <a:t>53</a:t>
            </a:fld>
            <a:endParaRPr lang="en-GB"/>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r>
              <a:rPr lang="en-GB" dirty="0" smtClean="0"/>
              <a:t>Templates are created on the basis of Field Names: wherever a Field Name appears, it is replaced by the contents of that field in the bibliographic record. Words or characters that are not field names are displayed 'as is'.</a:t>
            </a:r>
          </a:p>
          <a:p>
            <a:pPr eaLnBrk="1" hangingPunct="1"/>
            <a:r>
              <a:rPr lang="en-GB" dirty="0" smtClean="0"/>
              <a:t>If a template field contains no data, it is omitted from the record: the vertical lines tie the punctuation to the following field so that stray commas and colons do not appear.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F03ADF-12BF-4526-B474-F315E5A255A5}" type="slidenum">
              <a:rPr lang="en-GB"/>
              <a:pPr eaLnBrk="1" hangingPunct="1"/>
              <a:t>54</a:t>
            </a:fld>
            <a:endParaRPr lang="en-GB"/>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GB" dirty="0" smtClean="0"/>
              <a:t>Bold, Italic, Underline, Superscript or Subscript may be required formats within a citation or bibliographic template. To change the format, go to </a:t>
            </a:r>
            <a:r>
              <a:rPr lang="en-GB" b="1" dirty="0" smtClean="0"/>
              <a:t>Edit, Font…</a:t>
            </a:r>
          </a:p>
          <a:p>
            <a:pPr eaLnBrk="1" hangingPunct="1"/>
            <a:r>
              <a:rPr lang="en-GB" dirty="0" smtClean="0"/>
              <a:t>A field is displayed in the format used for the Field Name - hence </a:t>
            </a:r>
            <a:r>
              <a:rPr lang="en-GB" i="1" dirty="0" smtClean="0"/>
              <a:t>Journal</a:t>
            </a:r>
            <a:r>
              <a:rPr lang="en-GB" dirty="0" smtClean="0"/>
              <a:t> and </a:t>
            </a:r>
            <a:r>
              <a:rPr lang="en-GB" i="1" dirty="0" smtClean="0"/>
              <a:t>Title</a:t>
            </a:r>
            <a:r>
              <a:rPr lang="en-GB" dirty="0" smtClean="0"/>
              <a:t> often appear in italics within the templates.</a:t>
            </a:r>
          </a:p>
          <a:p>
            <a:pPr eaLnBrk="1" hangingPunct="1"/>
            <a:r>
              <a:rPr lang="en-GB" dirty="0" smtClean="0"/>
              <a:t>When an item has editors, EndNote will choose between singular and plural: the circumflex is used.</a:t>
            </a:r>
          </a:p>
          <a:p>
            <a:pPr eaLnBrk="1" hangingPunct="1"/>
            <a:r>
              <a:rPr lang="en-GB" dirty="0" smtClean="0"/>
              <a:t>Templates can be edited at any stage, and the edited reference style applied to the EndNote Library and relevant Word documents.</a:t>
            </a:r>
          </a:p>
          <a:p>
            <a:pPr eaLnBrk="1" hangingPunct="1"/>
            <a:endParaRPr lang="en-GB" dirty="0" smtClean="0"/>
          </a:p>
          <a:p>
            <a:pPr eaLnBrk="1" hangingPunct="1"/>
            <a:endParaRPr lang="en-GB"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of the templates contain special characters: these are needed for example to avoid</a:t>
            </a:r>
            <a:r>
              <a:rPr lang="en-GB" baseline="0" dirty="0" smtClean="0"/>
              <a:t> stray punctuation in bibliographic records or to manage different numbers of authors/editors.</a:t>
            </a:r>
          </a:p>
          <a:p>
            <a:r>
              <a:rPr lang="en-GB" baseline="0" dirty="0" smtClean="0"/>
              <a:t>Use keyboard characters or go to the </a:t>
            </a:r>
            <a:r>
              <a:rPr lang="en-GB" b="1" baseline="0" dirty="0" smtClean="0"/>
              <a:t>Insert Field </a:t>
            </a:r>
            <a:r>
              <a:rPr lang="en-GB" baseline="0" dirty="0" smtClean="0"/>
              <a:t>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55</a:t>
            </a:fld>
            <a:endParaRPr lang="en-GB"/>
          </a:p>
        </p:txBody>
      </p:sp>
    </p:spTree>
    <p:extLst>
      <p:ext uri="{BB962C8B-B14F-4D97-AF65-F5344CB8AC3E}">
        <p14:creationId xmlns:p14="http://schemas.microsoft.com/office/powerpoint/2010/main" val="2723855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forced separation</a:t>
            </a:r>
            <a:r>
              <a:rPr lang="en-GB" baseline="0" dirty="0" smtClean="0"/>
              <a:t> to tie punctuation to the following field: if this field is empty in the EndNote record, the punctuation will not be displayed: in this example, no publisher, no comma.</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56</a:t>
            </a:fld>
            <a:endParaRPr lang="en-GB"/>
          </a:p>
        </p:txBody>
      </p:sp>
    </p:spTree>
    <p:extLst>
      <p:ext uri="{BB962C8B-B14F-4D97-AF65-F5344CB8AC3E}">
        <p14:creationId xmlns:p14="http://schemas.microsoft.com/office/powerpoint/2010/main" val="673813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diamond</a:t>
            </a:r>
            <a:r>
              <a:rPr lang="en-GB" baseline="0" dirty="0" smtClean="0"/>
              <a:t> ties plain text to the next field: in this example, the words 'Type to' will only appear if there are details in the Recipient field. The grave accents indicate a phrase to be tied to the following field rather than a single character or word or a word that could be mistaken for a Field name.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57</a:t>
            </a:fld>
            <a:endParaRPr lang="en-GB"/>
          </a:p>
        </p:txBody>
      </p:sp>
    </p:spTree>
    <p:extLst>
      <p:ext uri="{BB962C8B-B14F-4D97-AF65-F5344CB8AC3E}">
        <p14:creationId xmlns:p14="http://schemas.microsoft.com/office/powerpoint/2010/main" val="779637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circumflex ^ is used to allow a choice between text linked to the associated field, in this case dependent on the number of entries in the </a:t>
            </a:r>
            <a:r>
              <a:rPr lang="en-GB" b="1" dirty="0" smtClean="0"/>
              <a:t>Editor</a:t>
            </a:r>
            <a:r>
              <a:rPr lang="en-GB" dirty="0" smtClean="0"/>
              <a:t> 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58</a:t>
            </a:fld>
            <a:endParaRPr lang="en-GB"/>
          </a:p>
        </p:txBody>
      </p:sp>
    </p:spTree>
    <p:extLst>
      <p:ext uri="{BB962C8B-B14F-4D97-AF65-F5344CB8AC3E}">
        <p14:creationId xmlns:p14="http://schemas.microsoft.com/office/powerpoint/2010/main" val="2034667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Accents grave are used to identify phrases which need to be linked to preceding or following fields, and also to ensure that any text which also appears</a:t>
            </a:r>
            <a:r>
              <a:rPr lang="en-GB" baseline="0" dirty="0" smtClean="0"/>
              <a:t> in an EndNote record as a field name is displayed in the bibliographic record 'as 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59</a:t>
            </a:fld>
            <a:endParaRPr lang="en-GB"/>
          </a:p>
        </p:txBody>
      </p:sp>
    </p:spTree>
    <p:extLst>
      <p:ext uri="{BB962C8B-B14F-4D97-AF65-F5344CB8AC3E}">
        <p14:creationId xmlns:p14="http://schemas.microsoft.com/office/powerpoint/2010/main" val="37782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6</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option, which is described later.</a:t>
            </a:r>
          </a:p>
          <a:p>
            <a:pPr eaLnBrk="1" hangingPunct="1"/>
            <a:endParaRPr lang="en-GB"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60</a:t>
            </a:fld>
            <a:endParaRPr lang="en-GB"/>
          </a:p>
        </p:txBody>
      </p:sp>
    </p:spTree>
    <p:extLst>
      <p:ext uri="{BB962C8B-B14F-4D97-AF65-F5344CB8AC3E}">
        <p14:creationId xmlns:p14="http://schemas.microsoft.com/office/powerpoint/2010/main" val="2682288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A73DC58-7B38-4DD1-AFB5-F999B29C74C8}" type="slidenum">
              <a:rPr lang="en-GB"/>
              <a:pPr eaLnBrk="1" hangingPunct="1"/>
              <a:t>61</a:t>
            </a:fld>
            <a:endParaRPr lang="en-GB"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en-GB" dirty="0" smtClean="0"/>
              <a:t>Changes to the Referencing Style are not automatically applied to the EndNote Library.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t>
            </a:r>
            <a:r>
              <a:rPr lang="en-GB" dirty="0"/>
              <a:t>apply changes, go to the Reference Style dropdown menu and choose </a:t>
            </a:r>
            <a:r>
              <a:rPr lang="en-GB" b="1" dirty="0"/>
              <a:t>Select another </a:t>
            </a:r>
            <a:r>
              <a:rPr lang="en-GB" b="1" dirty="0" smtClean="0"/>
              <a:t>Style</a:t>
            </a:r>
            <a:r>
              <a:rPr lang="en-GB" b="1" dirty="0"/>
              <a:t>.</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62</a:t>
            </a:fld>
            <a:endParaRPr lang="en-GB"/>
          </a:p>
        </p:txBody>
      </p:sp>
    </p:spTree>
    <p:extLst>
      <p:ext uri="{BB962C8B-B14F-4D97-AF65-F5344CB8AC3E}">
        <p14:creationId xmlns:p14="http://schemas.microsoft.com/office/powerpoint/2010/main" val="2863966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3EED4EA-9DCB-4A79-8078-F0C5E7C1B734}" type="slidenum">
              <a:rPr lang="en-GB"/>
              <a:pPr eaLnBrk="1" hangingPunct="1"/>
              <a:t>63</a:t>
            </a:fld>
            <a:endParaRPr lang="en-GB"/>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GB" dirty="0" smtClean="0"/>
              <a:t>The edited style is now one of the choices - select and click </a:t>
            </a:r>
            <a:r>
              <a:rPr lang="en-GB" b="1" dirty="0" smtClean="0"/>
              <a:t>Choose</a:t>
            </a:r>
            <a:r>
              <a:rPr lang="en-GB" dirty="0"/>
              <a:t>.</a:t>
            </a:r>
            <a:endParaRPr lang="en-GB"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D73843B-0DB1-4D05-A7F4-FC680C715857}" type="slidenum">
              <a:rPr lang="en-GB"/>
              <a:pPr eaLnBrk="1" hangingPunct="1"/>
              <a:t>64</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GB" dirty="0" smtClean="0"/>
              <a:t>The edits are now applied to the EndNote Library.</a:t>
            </a:r>
          </a:p>
          <a:p>
            <a:pPr eaLnBrk="1" hangingPunct="1"/>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option in Word.</a:t>
            </a:r>
          </a:p>
          <a:p>
            <a:pPr eaLnBrk="1" hangingPunct="1"/>
            <a:endParaRPr lang="en-GB" dirty="0" smtClean="0"/>
          </a:p>
          <a:p>
            <a:pPr eaLnBrk="1" hangingPunct="1"/>
            <a:endParaRPr lang="en-GB"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65</a:t>
            </a:fld>
            <a:endParaRPr lang="en-GB"/>
          </a:p>
        </p:txBody>
      </p:sp>
    </p:spTree>
    <p:extLst>
      <p:ext uri="{BB962C8B-B14F-4D97-AF65-F5344CB8AC3E}">
        <p14:creationId xmlns:p14="http://schemas.microsoft.com/office/powerpoint/2010/main" val="2319008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66</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1" dirty="0" smtClean="0"/>
              <a:t>Preferences</a:t>
            </a:r>
            <a:r>
              <a:rPr lang="en-GB" dirty="0"/>
              <a:t> </a:t>
            </a:r>
            <a:r>
              <a:rPr lang="en-GB" dirty="0" smtClean="0"/>
              <a:t>controls how the EndNote Library itself appears, rather than the individual records. To see the options, go to </a:t>
            </a:r>
            <a:r>
              <a:rPr lang="en-GB" b="1" dirty="0" smtClean="0"/>
              <a:t>EndNote</a:t>
            </a:r>
            <a:r>
              <a:rPr lang="en-GB" b="1" baseline="0" dirty="0" smtClean="0"/>
              <a:t> </a:t>
            </a:r>
            <a:r>
              <a:rPr lang="en-GB" b="1" baseline="0" dirty="0" smtClean="0"/>
              <a:t>X6</a:t>
            </a:r>
            <a:r>
              <a:rPr lang="en-GB" b="1" dirty="0" smtClean="0"/>
              <a:t>, </a:t>
            </a:r>
            <a:r>
              <a:rPr lang="en-GB" b="1" dirty="0" smtClean="0"/>
              <a:t>Preferences</a:t>
            </a:r>
            <a:r>
              <a:rPr lang="en-GB" dirty="0" smtClean="0"/>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1C8F2D-BB70-4480-8074-40BB53591A7A}" type="slidenum">
              <a:rPr lang="en-GB"/>
              <a:pPr eaLnBrk="1" hangingPunct="1"/>
              <a:t>67</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GB" dirty="0" smtClean="0"/>
              <a:t>Various preferences can be set: </a:t>
            </a:r>
            <a:r>
              <a:rPr lang="en-GB" b="1" dirty="0" smtClean="0"/>
              <a:t>Display Fields</a:t>
            </a:r>
            <a:r>
              <a:rPr lang="en-GB" dirty="0" smtClean="0"/>
              <a:t> allows the selection and ordering of significant fields from the record: the columns can be renamed if required.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9CA6B4-461E-44B8-AE70-8FA71AC9740E}" type="slidenum">
              <a:rPr lang="en-GB"/>
              <a:pPr eaLnBrk="1" hangingPunct="1"/>
              <a:t>68</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GB" dirty="0" smtClean="0"/>
              <a:t>The </a:t>
            </a:r>
            <a:r>
              <a:rPr lang="en-GB" b="1" dirty="0" smtClean="0"/>
              <a:t>Change </a:t>
            </a:r>
            <a:r>
              <a:rPr lang="en-GB" b="1" dirty="0" smtClean="0"/>
              <a:t>Case</a:t>
            </a:r>
            <a:r>
              <a:rPr lang="en-GB" b="0" baseline="0" dirty="0" smtClean="0"/>
              <a:t> </a:t>
            </a:r>
            <a:r>
              <a:rPr lang="en-GB" dirty="0" smtClean="0"/>
              <a:t>option </a:t>
            </a:r>
            <a:r>
              <a:rPr lang="en-GB" dirty="0" smtClean="0"/>
              <a:t>is an important tool: it permits the general rules for bibliographic display to be overridden in special cases e.g. abbreviations, non-English language names and characters. Any character string added to the list will be displayed 'as is' wherever it occurs.</a:t>
            </a:r>
          </a:p>
          <a:p>
            <a:pPr eaLnBrk="1" hangingPunct="1"/>
            <a:endParaRPr lang="en-GB" dirty="0" smtClean="0"/>
          </a:p>
          <a:p>
            <a:pPr eaLnBrk="1" hangingPunct="1"/>
            <a:endParaRPr lang="en-GB"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ensure maximum retrieval of full text journal articles when searching databases, make sure the </a:t>
            </a:r>
            <a:r>
              <a:rPr lang="en-GB" b="1" dirty="0" smtClean="0"/>
              <a:t>PubMed </a:t>
            </a:r>
            <a:r>
              <a:rPr lang="en-GB" b="1" dirty="0" err="1" smtClean="0"/>
              <a:t>LinkOut</a:t>
            </a:r>
            <a:r>
              <a:rPr lang="en-GB" b="1" dirty="0" smtClean="0"/>
              <a:t> </a:t>
            </a:r>
            <a:r>
              <a:rPr lang="en-GB" dirty="0" smtClean="0"/>
              <a:t>option</a:t>
            </a:r>
            <a:r>
              <a:rPr lang="en-GB" baseline="0" dirty="0" smtClean="0"/>
              <a:t> is checked in Find Full Text preferences.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69</a:t>
            </a:fld>
            <a:endParaRPr lang="en-GB"/>
          </a:p>
        </p:txBody>
      </p:sp>
    </p:spTree>
    <p:extLst>
      <p:ext uri="{BB962C8B-B14F-4D97-AF65-F5344CB8AC3E}">
        <p14:creationId xmlns:p14="http://schemas.microsoft.com/office/powerpoint/2010/main" val="371526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a:t>
            </a:fld>
            <a:endParaRPr lang="en-GB"/>
          </a:p>
        </p:txBody>
      </p:sp>
    </p:spTree>
    <p:extLst>
      <p:ext uri="{BB962C8B-B14F-4D97-AF65-F5344CB8AC3E}">
        <p14:creationId xmlns:p14="http://schemas.microsoft.com/office/powerpoint/2010/main" val="3958751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70</a:t>
            </a:fld>
            <a:endParaRPr lang="en-GB"/>
          </a:p>
        </p:txBody>
      </p:sp>
    </p:spTree>
    <p:extLst>
      <p:ext uri="{BB962C8B-B14F-4D97-AF65-F5344CB8AC3E}">
        <p14:creationId xmlns:p14="http://schemas.microsoft.com/office/powerpoint/2010/main" val="33693333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71</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a:t>
            </a:r>
            <a:r>
              <a:rPr lang="en-GB" dirty="0" err="1" smtClean="0"/>
              <a:t>sublibraries</a:t>
            </a:r>
            <a:r>
              <a:rPr lang="en-GB" dirty="0" smtClean="0"/>
              <a:t>, or groups. Up to </a:t>
            </a:r>
            <a:r>
              <a:rPr lang="en-GB" dirty="0" smtClean="0"/>
              <a:t>5000 </a:t>
            </a:r>
            <a:r>
              <a:rPr lang="en-GB" dirty="0" smtClean="0"/>
              <a:t>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a:t>
            </a:r>
            <a:r>
              <a:rPr lang="en-GB" dirty="0" smtClean="0"/>
              <a:t>However, deleting an item from a</a:t>
            </a:r>
            <a:r>
              <a:rPr lang="en-GB" baseline="0" dirty="0" smtClean="0"/>
              <a:t> Smart group will also remove it from All References</a:t>
            </a:r>
            <a:endParaRPr lang="en-GB" dirty="0" smtClean="0"/>
          </a:p>
          <a:p>
            <a:pPr eaLnBrk="1" hangingPunct="1">
              <a:lnSpc>
                <a:spcPct val="90000"/>
              </a:lnSpc>
            </a:pPr>
            <a:r>
              <a:rPr lang="en-GB" dirty="0" smtClean="0"/>
              <a:t>To create a Custom group, go to </a:t>
            </a:r>
            <a:r>
              <a:rPr lang="en-GB" b="1" dirty="0" smtClean="0"/>
              <a:t>Groups, Create Group</a:t>
            </a:r>
            <a:r>
              <a:rPr lang="en-GB" dirty="0" smtClean="0"/>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72</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with ctrl +click.</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73</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n-GB" dirty="0" smtClean="0"/>
              <a:t>Select the records to be added to the group, and drag on to the group name. Make multiple selections with '</a:t>
            </a:r>
            <a:r>
              <a:rPr lang="en-GB" dirty="0" err="1" smtClean="0"/>
              <a:t>cmd</a:t>
            </a:r>
            <a:r>
              <a:rPr lang="en-GB" dirty="0" smtClean="0"/>
              <a:t> + click'</a:t>
            </a:r>
          </a:p>
          <a:p>
            <a:pPr eaLnBrk="1" hangingPunct="1"/>
            <a:endParaRPr lang="en-GB" dirty="0" smtClean="0"/>
          </a:p>
          <a:p>
            <a:pPr eaLnBrk="1" hangingPunct="1"/>
            <a:endParaRPr lang="en-GB"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74</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5399ED-F4F4-4769-9905-76213DE9E620}" type="slidenum">
              <a:rPr lang="en-GB"/>
              <a:pPr eaLnBrk="1" hangingPunct="1"/>
              <a:t>75</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GB" dirty="0" smtClean="0"/>
              <a:t>Information can be exported directly from many databases into a new or existing library or group. The information from the database will populate the relevant fields in the EndNote record. This can include the abstract, and in many cases a URL link to the original database entry.</a:t>
            </a:r>
          </a:p>
          <a:p>
            <a:pPr eaLnBrk="1" hangingPunct="1"/>
            <a:r>
              <a:rPr lang="en-GB" dirty="0" smtClean="0"/>
              <a:t>The EndNote export process uses connection files and import filters: all these are installed on public workstations. If you have purchased a copy of EndNote then additional files and filters can be downloaded from the supplier's website. </a:t>
            </a:r>
            <a:r>
              <a:rPr lang="en-GB" dirty="0" smtClean="0"/>
              <a:t>Use Firefox as the internet browser - most databases will download automatically into EndNote. With</a:t>
            </a:r>
            <a:r>
              <a:rPr lang="en-GB" baseline="0" dirty="0" smtClean="0"/>
              <a:t> Safari it is a two stage process, and for some platforms this browser does not work at all.</a:t>
            </a:r>
            <a:endParaRPr lang="en-GB" dirty="0" smtClean="0"/>
          </a:p>
          <a:p>
            <a:pPr eaLnBrk="1" hangingPunct="1"/>
            <a:r>
              <a:rPr lang="en-GB" dirty="0" smtClean="0"/>
              <a:t>Some databases will provide automatic hyperlinks back to the original database record.</a:t>
            </a:r>
          </a:p>
          <a:p>
            <a:pPr eaLnBrk="1" hangingPunct="1"/>
            <a:r>
              <a:rPr lang="en-GB" dirty="0" smtClean="0"/>
              <a:t>Every database operates on a 'platform' - all databases on a given platform export records in the same way.</a:t>
            </a:r>
          </a:p>
          <a:p>
            <a:pPr eaLnBrk="1" hangingPunct="1"/>
            <a:r>
              <a:rPr lang="en-GB" dirty="0" smtClean="0"/>
              <a:t>Bibliographic information can also be downloaded from library catalogues including University of Southampton and this uses a slightly different process -see the separate section.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76</a:t>
            </a:fld>
            <a:endParaRPr lang="en-GB"/>
          </a:p>
        </p:txBody>
      </p:sp>
    </p:spTree>
    <p:extLst>
      <p:ext uri="{BB962C8B-B14F-4D97-AF65-F5344CB8AC3E}">
        <p14:creationId xmlns:p14="http://schemas.microsoft.com/office/powerpoint/2010/main" val="38561104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dirty="0" smtClean="0"/>
              <a:t>This procedure applies to any database on the Web of Knowledge platform. </a:t>
            </a:r>
          </a:p>
          <a:p>
            <a:pPr eaLnBrk="1" hangingPunct="1">
              <a:lnSpc>
                <a:spcPct val="90000"/>
              </a:lnSpc>
            </a:pPr>
            <a:r>
              <a:rPr lang="en-GB" dirty="0" smtClean="0"/>
              <a:t>It is best, but not essential, to open the EndNote library before starting the search.</a:t>
            </a:r>
          </a:p>
          <a:p>
            <a:pPr eaLnBrk="1" hangingPunct="1">
              <a:lnSpc>
                <a:spcPct val="90000"/>
              </a:lnSpc>
            </a:pPr>
            <a:r>
              <a:rPr lang="en-GB" dirty="0" smtClean="0"/>
              <a:t>Use the library website to access the Web of Knowledge platform. In this case a Web of Science database search has been chosen. </a:t>
            </a:r>
          </a:p>
          <a:p>
            <a:pPr eaLnBrk="1" hangingPunct="1">
              <a:lnSpc>
                <a:spcPct val="90000"/>
              </a:lnSpc>
            </a:pPr>
            <a:r>
              <a:rPr lang="en-GB" dirty="0" smtClean="0"/>
              <a:t>The instructions here are for exporting required articles to EndNote rather than conducting an effective search strategy.</a:t>
            </a:r>
          </a:p>
          <a:p>
            <a:pPr eaLnBrk="1" hangingPunct="1">
              <a:lnSpc>
                <a:spcPct val="90000"/>
              </a:lnSpc>
            </a:pPr>
            <a:r>
              <a:rPr lang="en-GB" dirty="0" smtClean="0"/>
              <a:t>Enter a search term, in this case 'diabetes' and click </a:t>
            </a:r>
            <a:r>
              <a:rPr lang="en-GB" b="1" dirty="0" smtClean="0"/>
              <a:t>Search</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77</a:t>
            </a:fld>
            <a:endParaRPr lang="en-GB"/>
          </a:p>
        </p:txBody>
      </p:sp>
    </p:spTree>
    <p:extLst>
      <p:ext uri="{BB962C8B-B14F-4D97-AF65-F5344CB8AC3E}">
        <p14:creationId xmlns:p14="http://schemas.microsoft.com/office/powerpoint/2010/main" val="3959937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When the search process is complete, click on the number of results to display the records. Check the boxes for any required records, and add to the marked</a:t>
            </a:r>
            <a:r>
              <a:rPr lang="en-GB" baseline="0" dirty="0" smtClean="0"/>
              <a:t> list.</a:t>
            </a:r>
          </a:p>
          <a:p>
            <a:pPr eaLnBrk="1" hangingPunct="1"/>
            <a:r>
              <a:rPr lang="en-GB" dirty="0" smtClean="0"/>
              <a:t>Added items will be denoted by a red tick, and the total number of entries on the marked list shown.</a:t>
            </a:r>
          </a:p>
          <a:p>
            <a:pPr eaLnBrk="1" hangingPunct="1"/>
            <a:r>
              <a:rPr lang="en-GB" dirty="0" smtClean="0"/>
              <a:t>Click the </a:t>
            </a:r>
            <a:r>
              <a:rPr lang="en-GB" b="1" dirty="0" smtClean="0"/>
              <a:t>Marked List </a:t>
            </a:r>
            <a:r>
              <a:rPr lang="en-GB" dirty="0" smtClean="0"/>
              <a:t>tab to view at any time.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78</a:t>
            </a:fld>
            <a:endParaRPr lang="en-GB"/>
          </a:p>
        </p:txBody>
      </p:sp>
    </p:spTree>
    <p:extLst>
      <p:ext uri="{BB962C8B-B14F-4D97-AF65-F5344CB8AC3E}">
        <p14:creationId xmlns:p14="http://schemas.microsoft.com/office/powerpoint/2010/main" val="677825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Select the fields to be included in the output (check the 'abstract' box as well) and then click the</a:t>
            </a:r>
            <a:r>
              <a:rPr lang="en-GB" baseline="0" dirty="0" smtClean="0"/>
              <a:t> </a:t>
            </a:r>
            <a:r>
              <a:rPr lang="en-GB" b="1" baseline="0" dirty="0" smtClean="0"/>
              <a:t>EndNote </a:t>
            </a:r>
            <a:r>
              <a:rPr lang="en-GB" baseline="0" dirty="0" smtClean="0"/>
              <a:t>option</a:t>
            </a:r>
            <a:r>
              <a:rPr lang="en-GB" dirty="0" smtClean="0"/>
              <a:t>. </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79</a:t>
            </a:fld>
            <a:endParaRPr lang="en-GB"/>
          </a:p>
        </p:txBody>
      </p:sp>
    </p:spTree>
    <p:extLst>
      <p:ext uri="{BB962C8B-B14F-4D97-AF65-F5344CB8AC3E}">
        <p14:creationId xmlns:p14="http://schemas.microsoft.com/office/powerpoint/2010/main" val="414536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13B0F3F-3819-4B80-99B6-8F8B231A543B}" type="slidenum">
              <a:rPr lang="en-GB"/>
              <a:pPr eaLnBrk="1" hangingPunct="1"/>
              <a:t>8</a:t>
            </a:fld>
            <a:endParaRPr 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GB" dirty="0" smtClean="0"/>
              <a:t>To add a new reference, click on the </a:t>
            </a:r>
            <a:r>
              <a:rPr lang="en-GB" b="1" dirty="0" smtClean="0"/>
              <a:t>New Reference</a:t>
            </a:r>
            <a:r>
              <a:rPr lang="en-GB" dirty="0"/>
              <a:t> </a:t>
            </a:r>
            <a:r>
              <a:rPr lang="en-GB" dirty="0" smtClean="0"/>
              <a:t>icon on the toolbar, or go to </a:t>
            </a:r>
            <a:r>
              <a:rPr lang="en-GB" b="1" dirty="0" smtClean="0"/>
              <a:t>New Reference…</a:t>
            </a:r>
            <a:r>
              <a:rPr lang="en-GB" dirty="0" smtClean="0"/>
              <a:t> on the </a:t>
            </a:r>
            <a:r>
              <a:rPr lang="en-GB" b="1" dirty="0" smtClean="0"/>
              <a:t>References</a:t>
            </a:r>
            <a:r>
              <a:rPr lang="en-GB" dirty="0" smtClean="0"/>
              <a:t> dropdown menu.</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time you export from this platform</a:t>
            </a:r>
            <a:r>
              <a:rPr lang="en-GB" baseline="0" dirty="0" smtClean="0"/>
              <a:t> you will be asked to set preferences in Firefox. Click </a:t>
            </a:r>
            <a:r>
              <a:rPr lang="en-GB" b="1" baseline="0" dirty="0" smtClean="0"/>
              <a:t>Choose</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80</a:t>
            </a:fld>
            <a:endParaRPr lang="en-GB"/>
          </a:p>
        </p:txBody>
      </p:sp>
    </p:spTree>
    <p:extLst>
      <p:ext uri="{BB962C8B-B14F-4D97-AF65-F5344CB8AC3E}">
        <p14:creationId xmlns:p14="http://schemas.microsoft.com/office/powerpoint/2010/main" val="17314907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to </a:t>
            </a:r>
            <a:r>
              <a:rPr lang="en-GB" b="1" dirty="0" smtClean="0"/>
              <a:t>Applications, EndNote X6, EndNote X6 </a:t>
            </a:r>
            <a:r>
              <a:rPr lang="en-GB" dirty="0" smtClean="0"/>
              <a:t>and click </a:t>
            </a:r>
            <a:r>
              <a:rPr lang="en-GB" b="1" dirty="0" smtClean="0"/>
              <a:t>Open</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81</a:t>
            </a:fld>
            <a:endParaRPr lang="en-GB"/>
          </a:p>
        </p:txBody>
      </p:sp>
    </p:spTree>
    <p:extLst>
      <p:ext uri="{BB962C8B-B14F-4D97-AF65-F5344CB8AC3E}">
        <p14:creationId xmlns:p14="http://schemas.microsoft.com/office/powerpoint/2010/main" val="41204752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the box</a:t>
            </a:r>
            <a:r>
              <a:rPr lang="en-GB" baseline="0" dirty="0" smtClean="0"/>
              <a:t> to save the preferences for future searches on the Web of Knowledge platform. Click </a:t>
            </a:r>
            <a:r>
              <a:rPr lang="en-GB" b="1" baseline="0" dirty="0" smtClean="0"/>
              <a:t>OK</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82</a:t>
            </a:fld>
            <a:endParaRPr lang="en-GB"/>
          </a:p>
        </p:txBody>
      </p:sp>
    </p:spTree>
    <p:extLst>
      <p:ext uri="{BB962C8B-B14F-4D97-AF65-F5344CB8AC3E}">
        <p14:creationId xmlns:p14="http://schemas.microsoft.com/office/powerpoint/2010/main" val="27891683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dirty="0" smtClean="0"/>
              <a:t>Double click on any of the imported references to view.</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83</a:t>
            </a:fld>
            <a:endParaRPr lang="en-GB"/>
          </a:p>
        </p:txBody>
      </p:sp>
    </p:spTree>
    <p:extLst>
      <p:ext uri="{BB962C8B-B14F-4D97-AF65-F5344CB8AC3E}">
        <p14:creationId xmlns:p14="http://schemas.microsoft.com/office/powerpoint/2010/main" val="25760472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link in the URL field</a:t>
            </a:r>
            <a:r>
              <a:rPr lang="en-GB" baseline="0" dirty="0" smtClean="0"/>
              <a:t> goes to the database entry in Web of Science.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84</a:t>
            </a:fld>
            <a:endParaRPr lang="en-GB"/>
          </a:p>
        </p:txBody>
      </p:sp>
    </p:spTree>
    <p:extLst>
      <p:ext uri="{BB962C8B-B14F-4D97-AF65-F5344CB8AC3E}">
        <p14:creationId xmlns:p14="http://schemas.microsoft.com/office/powerpoint/2010/main" val="3545207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85</a:t>
            </a:fld>
            <a:endParaRPr lang="en-GB"/>
          </a:p>
        </p:txBody>
      </p:sp>
    </p:spTree>
    <p:extLst>
      <p:ext uri="{BB962C8B-B14F-4D97-AF65-F5344CB8AC3E}">
        <p14:creationId xmlns:p14="http://schemas.microsoft.com/office/powerpoint/2010/main" val="1275562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86</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0" dirty="0" smtClean="0"/>
              <a:t>To</a:t>
            </a:r>
            <a:r>
              <a:rPr lang="en-GB" b="0" baseline="0" dirty="0" smtClean="0"/>
              <a:t> use the 'Find Full Text' option, the links must be enabled. Go to </a:t>
            </a:r>
            <a:r>
              <a:rPr lang="en-GB" b="1" baseline="0" dirty="0" smtClean="0"/>
              <a:t>EndNote </a:t>
            </a:r>
            <a:r>
              <a:rPr lang="en-GB" b="1" baseline="0" dirty="0" smtClean="0"/>
              <a:t>X6, </a:t>
            </a:r>
            <a:r>
              <a:rPr lang="en-GB" b="1" baseline="0" dirty="0" smtClean="0"/>
              <a:t>Customizer…</a:t>
            </a:r>
            <a:endParaRPr lang="en-GB" b="1"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Services for Mac OS X </a:t>
            </a:r>
            <a:r>
              <a:rPr lang="en-US" dirty="0" smtClean="0"/>
              <a:t>must be enabled. Check the box and click </a:t>
            </a:r>
            <a:r>
              <a:rPr lang="en-US" b="1" dirty="0" smtClean="0"/>
              <a:t>Next</a:t>
            </a:r>
            <a:r>
              <a:rPr lang="en-US" dirty="0" smtClean="0"/>
              <a:t> to install.</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87</a:t>
            </a:fld>
            <a:endParaRPr lang="en-GB"/>
          </a:p>
        </p:txBody>
      </p:sp>
    </p:spTree>
    <p:extLst>
      <p:ext uri="{BB962C8B-B14F-4D97-AF65-F5344CB8AC3E}">
        <p14:creationId xmlns:p14="http://schemas.microsoft.com/office/powerpoint/2010/main" val="23951519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also parameters to be set in EndNote.</a:t>
            </a:r>
            <a:r>
              <a:rPr lang="en-GB" baseline="0" dirty="0" smtClean="0"/>
              <a:t> Go to </a:t>
            </a:r>
            <a:r>
              <a:rPr lang="en-GB" b="1" baseline="0" dirty="0" smtClean="0"/>
              <a:t>EndNote X6, Preferences </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88</a:t>
            </a:fld>
            <a:endParaRPr lang="en-GB"/>
          </a:p>
        </p:txBody>
      </p:sp>
    </p:spTree>
    <p:extLst>
      <p:ext uri="{BB962C8B-B14F-4D97-AF65-F5344CB8AC3E}">
        <p14:creationId xmlns:p14="http://schemas.microsoft.com/office/powerpoint/2010/main" val="24778064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the Find Full Text window, check all the searching options to enable maximum PDF retrieval. Note that the university may have subscription access to individual journals, so check via </a:t>
            </a:r>
            <a:r>
              <a:rPr lang="en-GB" baseline="0" dirty="0" err="1" smtClean="0"/>
              <a:t>TDNet</a:t>
            </a:r>
            <a:r>
              <a:rPr lang="en-GB" baseline="0" dirty="0" smtClean="0"/>
              <a:t> for any PDFs not found by this method.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89</a:t>
            </a:fld>
            <a:endParaRPr lang="en-GB"/>
          </a:p>
        </p:txBody>
      </p:sp>
    </p:spTree>
    <p:extLst>
      <p:ext uri="{BB962C8B-B14F-4D97-AF65-F5344CB8AC3E}">
        <p14:creationId xmlns:p14="http://schemas.microsoft.com/office/powerpoint/2010/main" val="1789971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990E757-C560-4785-AF53-A13F83B5DB1D}" type="slidenum">
              <a:rPr lang="en-GB"/>
              <a:pPr eaLnBrk="1" hangingPunct="1"/>
              <a:t>9</a:t>
            </a:fld>
            <a:endParaRPr 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GB" smtClean="0"/>
              <a:t>EndNote records are constructed from many fields - scroll down to see more of these.</a:t>
            </a:r>
          </a:p>
          <a:p>
            <a:pPr eaLnBrk="1" hangingPunct="1"/>
            <a:r>
              <a:rPr lang="en-GB" smtClean="0"/>
              <a:t>Selection and order of fields is determined by the reference type.</a:t>
            </a:r>
          </a:p>
          <a:p>
            <a:pPr eaLnBrk="1" hangingPunct="1"/>
            <a:r>
              <a:rPr lang="en-GB" smtClean="0"/>
              <a:t>Check the appearance of the bibliographic record.</a:t>
            </a:r>
          </a:p>
          <a:p>
            <a:pPr eaLnBrk="1" hangingPunct="1"/>
            <a:r>
              <a:rPr lang="en-GB" smtClean="0"/>
              <a:t>Changes can be made at any time.</a:t>
            </a:r>
          </a:p>
          <a:p>
            <a:pPr eaLnBrk="1" hangingPunct="1"/>
            <a:r>
              <a:rPr lang="en-GB" smtClean="0"/>
              <a:t>To edit an existing record, double click on the EndNote library entry.</a:t>
            </a:r>
          </a:p>
          <a:p>
            <a:pPr eaLnBrk="1" hangingPunct="1"/>
            <a:endParaRPr lang="en-GB"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93F0D2-DA9B-4B57-A2AF-8AB3771F5EF3}" type="slidenum">
              <a:rPr lang="en-GB"/>
              <a:pPr eaLnBrk="1" hangingPunct="1"/>
              <a:t>90</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r>
              <a:rPr lang="en-GB" dirty="0" smtClean="0"/>
              <a:t>The</a:t>
            </a:r>
            <a:r>
              <a:rPr lang="en-GB" b="1" dirty="0" smtClean="0"/>
              <a:t> Find Full Text</a:t>
            </a:r>
            <a:r>
              <a:rPr lang="en-GB" dirty="0" smtClean="0"/>
              <a:t> option currently works between EndNote and Web of Knowledge/PubMed to automatically download PDF files and attach these to the EndNote record for any papers which are either publicly available, or supplied free of charge through the database platform. This does not currently include papers from journals for which the university pays a subscription.</a:t>
            </a:r>
          </a:p>
          <a:p>
            <a:pPr eaLnBrk="1" hangingPunct="1"/>
            <a:r>
              <a:rPr lang="en-GB" dirty="0" smtClean="0"/>
              <a:t>To search all records in the EndNote Library, select one entry, then go to </a:t>
            </a:r>
            <a:r>
              <a:rPr lang="en-GB" b="1" dirty="0" smtClean="0"/>
              <a:t>Edit, Select All.</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20BCCB-F60A-4751-82A6-95490ACB808E}" type="slidenum">
              <a:rPr lang="en-GB"/>
              <a:pPr eaLnBrk="1" hangingPunct="1"/>
              <a:t>91</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GB" dirty="0" smtClean="0"/>
              <a:t>In the dropdown menu, select </a:t>
            </a:r>
            <a:r>
              <a:rPr lang="en-GB" b="1" dirty="0" smtClean="0"/>
              <a:t>Find Full Text</a:t>
            </a:r>
            <a:r>
              <a:rPr lang="en-GB" dirty="0" smtClean="0"/>
              <a:t>, then </a:t>
            </a:r>
            <a:r>
              <a:rPr lang="en-GB" b="1" dirty="0" smtClean="0"/>
              <a:t>Find Full Text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2035A15-C0CD-4CBC-B24B-B1D2EDB19E74}" type="slidenum">
              <a:rPr lang="en-GB"/>
              <a:pPr eaLnBrk="1" hangingPunct="1"/>
              <a:t>92</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GB" dirty="0" smtClean="0"/>
              <a:t>EndNote works through the library, searching for full text and reports progress in the left hand pane. Any full text PDFs located are automatically attached to the </a:t>
            </a:r>
            <a:r>
              <a:rPr lang="en-GB" b="1" dirty="0" smtClean="0"/>
              <a:t>File Attachments </a:t>
            </a:r>
            <a:r>
              <a:rPr lang="en-GB" dirty="0" smtClean="0"/>
              <a:t>field of the individual EndNote record and denoted by a paperclip in the library or group window.</a:t>
            </a:r>
          </a:p>
          <a:p>
            <a:pPr eaLnBrk="1" hangingPunct="1"/>
            <a:endParaRPr lang="en-GB" dirty="0" smtClean="0"/>
          </a:p>
          <a:p>
            <a:pPr eaLnBrk="1" hangingPunct="1"/>
            <a:endParaRPr lang="en-GB"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74B7EB-47CE-41FA-AEC1-29E2DFC9B663}" type="slidenum">
              <a:rPr lang="en-GB"/>
              <a:pPr eaLnBrk="1" hangingPunct="1"/>
              <a:t>93</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GB" smtClean="0"/>
              <a:t>Access the full text directly from the EndNote Library record.</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94</a:t>
            </a:fld>
            <a:endParaRPr lang="en-GB"/>
          </a:p>
        </p:txBody>
      </p:sp>
    </p:spTree>
    <p:extLst>
      <p:ext uri="{BB962C8B-B14F-4D97-AF65-F5344CB8AC3E}">
        <p14:creationId xmlns:p14="http://schemas.microsoft.com/office/powerpoint/2010/main" val="28006795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95</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 Open the required record.</a:t>
            </a:r>
          </a:p>
          <a:p>
            <a:pPr eaLnBrk="1" hangingPunct="1"/>
            <a:r>
              <a:rPr lang="en-GB" dirty="0" smtClean="0"/>
              <a:t>On the 'References' dropdown menu, go to </a:t>
            </a:r>
            <a:r>
              <a:rPr lang="en-GB" b="1" dirty="0" smtClean="0"/>
              <a:t>File Attachments, Attach File.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Browse to locate a previously saved PDF file. Click </a:t>
            </a:r>
            <a:r>
              <a:rPr lang="en-GB" b="1" dirty="0" smtClean="0"/>
              <a:t>Open</a:t>
            </a:r>
            <a:r>
              <a:rPr lang="en-GB" dirty="0" smtClean="0"/>
              <a:t>.</a:t>
            </a:r>
          </a:p>
          <a:p>
            <a:pPr eaLnBrk="1" hangingPunct="1"/>
            <a:r>
              <a:rPr lang="en-GB" dirty="0" smtClean="0"/>
              <a:t>Note that it is helpful to rename PDF files when saving from online resources so that they can be more readily identified for addition to the EndNote records.</a:t>
            </a:r>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96</a:t>
            </a:fld>
            <a:endParaRPr lang="en-GB"/>
          </a:p>
        </p:txBody>
      </p:sp>
    </p:spTree>
    <p:extLst>
      <p:ext uri="{BB962C8B-B14F-4D97-AF65-F5344CB8AC3E}">
        <p14:creationId xmlns:p14="http://schemas.microsoft.com/office/powerpoint/2010/main" val="349756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pdf</a:t>
            </a:r>
            <a:r>
              <a:rPr lang="en-US" dirty="0" smtClean="0"/>
              <a:t> </a:t>
            </a:r>
            <a:r>
              <a:rPr lang="en-US" dirty="0" smtClean="0"/>
              <a:t>is attached to the record</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97</a:t>
            </a:fld>
            <a:endParaRPr lang="en-GB"/>
          </a:p>
        </p:txBody>
      </p:sp>
    </p:spTree>
    <p:extLst>
      <p:ext uri="{BB962C8B-B14F-4D97-AF65-F5344CB8AC3E}">
        <p14:creationId xmlns:p14="http://schemas.microsoft.com/office/powerpoint/2010/main" val="26618119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you close the record you will be prompted to save changes.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98</a:t>
            </a:fld>
            <a:endParaRPr lang="en-GB"/>
          </a:p>
        </p:txBody>
      </p:sp>
    </p:spTree>
    <p:extLst>
      <p:ext uri="{BB962C8B-B14F-4D97-AF65-F5344CB8AC3E}">
        <p14:creationId xmlns:p14="http://schemas.microsoft.com/office/powerpoint/2010/main" val="41968512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pdf</a:t>
            </a:r>
            <a:r>
              <a:rPr lang="en-GB" dirty="0" smtClean="0"/>
              <a:t> is shown in the </a:t>
            </a:r>
            <a:r>
              <a:rPr lang="en-GB" b="1" dirty="0" smtClean="0"/>
              <a:t>File Attachments</a:t>
            </a:r>
            <a:r>
              <a:rPr lang="en-GB" b="1" baseline="0" dirty="0" smtClean="0"/>
              <a:t> </a:t>
            </a:r>
            <a:r>
              <a:rPr lang="en-GB" baseline="0" dirty="0" smtClean="0"/>
              <a:t>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99</a:t>
            </a:fld>
            <a:endParaRPr lang="en-GB"/>
          </a:p>
        </p:txBody>
      </p:sp>
    </p:spTree>
    <p:extLst>
      <p:ext uri="{BB962C8B-B14F-4D97-AF65-F5344CB8AC3E}">
        <p14:creationId xmlns:p14="http://schemas.microsoft.com/office/powerpoint/2010/main" val="319448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9"/>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3200" b="1" dirty="0" err="1">
                <a:solidFill>
                  <a:schemeClr val="tx2"/>
                </a:solidFill>
                <a:latin typeface="Lucida Sans" pitchFamily="34" charset="0"/>
              </a:rPr>
              <a:t>UoS</a:t>
            </a:r>
            <a:r>
              <a:rPr lang="en-GB" sz="3200" b="1" dirty="0">
                <a:solidFill>
                  <a:schemeClr val="tx2"/>
                </a:solidFill>
                <a:latin typeface="Lucida Sans" pitchFamily="34" charset="0"/>
              </a:rPr>
              <a:t> Libraries</a:t>
            </a:r>
          </a:p>
          <a:p>
            <a:pPr algn="l" eaLnBrk="1" hangingPunct="1"/>
            <a:r>
              <a:rPr lang="en-GB" sz="3200" b="1" dirty="0" smtClean="0">
                <a:solidFill>
                  <a:schemeClr val="tx2"/>
                </a:solidFill>
                <a:latin typeface="Lucida Sans" pitchFamily="34" charset="0"/>
              </a:rPr>
              <a:t>2012</a:t>
            </a:r>
            <a:endParaRPr lang="en-GB" sz="3200" b="1" dirty="0">
              <a:latin typeface="Lucida Sans" pitchFamily="34" charset="0"/>
            </a:endParaRPr>
          </a:p>
        </p:txBody>
      </p:sp>
      <p:sp>
        <p:nvSpPr>
          <p:cNvPr id="5122"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93342537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A5322E-1030-4016-9E27-5054C441CEF1}" type="slidenum">
              <a:rPr lang="en-GB"/>
              <a:pPr>
                <a:defRPr/>
              </a:pPr>
              <a:t>‹#›</a:t>
            </a:fld>
            <a:endParaRPr lang="en-GB"/>
          </a:p>
        </p:txBody>
      </p:sp>
    </p:spTree>
    <p:extLst>
      <p:ext uri="{BB962C8B-B14F-4D97-AF65-F5344CB8AC3E}">
        <p14:creationId xmlns:p14="http://schemas.microsoft.com/office/powerpoint/2010/main" val="146620668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B106E4-E4FD-43A4-B2E8-F09690725153}" type="slidenum">
              <a:rPr lang="en-GB"/>
              <a:pPr>
                <a:defRPr/>
              </a:pPr>
              <a:t>‹#›</a:t>
            </a:fld>
            <a:endParaRPr lang="en-GB"/>
          </a:p>
        </p:txBody>
      </p:sp>
    </p:spTree>
    <p:extLst>
      <p:ext uri="{BB962C8B-B14F-4D97-AF65-F5344CB8AC3E}">
        <p14:creationId xmlns:p14="http://schemas.microsoft.com/office/powerpoint/2010/main" val="15419194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67F4B6-871E-4C77-B175-DE993B74D00D}" type="slidenum">
              <a:rPr lang="en-GB"/>
              <a:pPr>
                <a:defRPr/>
              </a:pPr>
              <a:t>‹#›</a:t>
            </a:fld>
            <a:endParaRPr lang="en-GB"/>
          </a:p>
        </p:txBody>
      </p:sp>
    </p:spTree>
    <p:extLst>
      <p:ext uri="{BB962C8B-B14F-4D97-AF65-F5344CB8AC3E}">
        <p14:creationId xmlns:p14="http://schemas.microsoft.com/office/powerpoint/2010/main" val="8742739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717D17-95F8-48EF-ADCB-15697ED7ADB8}" type="slidenum">
              <a:rPr lang="en-GB"/>
              <a:pPr>
                <a:defRPr/>
              </a:pPr>
              <a:t>‹#›</a:t>
            </a:fld>
            <a:endParaRPr lang="en-GB"/>
          </a:p>
        </p:txBody>
      </p:sp>
    </p:spTree>
    <p:extLst>
      <p:ext uri="{BB962C8B-B14F-4D97-AF65-F5344CB8AC3E}">
        <p14:creationId xmlns:p14="http://schemas.microsoft.com/office/powerpoint/2010/main" val="393146432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7C8834-DD93-4E8C-BC4A-0E0490ACA6EE}" type="slidenum">
              <a:rPr lang="en-GB"/>
              <a:pPr>
                <a:defRPr/>
              </a:pPr>
              <a:t>‹#›</a:t>
            </a:fld>
            <a:endParaRPr lang="en-GB"/>
          </a:p>
        </p:txBody>
      </p:sp>
    </p:spTree>
    <p:extLst>
      <p:ext uri="{BB962C8B-B14F-4D97-AF65-F5344CB8AC3E}">
        <p14:creationId xmlns:p14="http://schemas.microsoft.com/office/powerpoint/2010/main" val="174832430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427D82-9651-46D3-B3A4-25BBB08BF2BA}" type="slidenum">
              <a:rPr lang="en-GB"/>
              <a:pPr>
                <a:defRPr/>
              </a:pPr>
              <a:t>‹#›</a:t>
            </a:fld>
            <a:endParaRPr lang="en-GB"/>
          </a:p>
        </p:txBody>
      </p:sp>
    </p:spTree>
    <p:extLst>
      <p:ext uri="{BB962C8B-B14F-4D97-AF65-F5344CB8AC3E}">
        <p14:creationId xmlns:p14="http://schemas.microsoft.com/office/powerpoint/2010/main" val="8185520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AC4024C-E8CB-4A36-A0F9-7DCC4A757B5E}" type="slidenum">
              <a:rPr lang="en-GB"/>
              <a:pPr>
                <a:defRPr/>
              </a:pPr>
              <a:t>‹#›</a:t>
            </a:fld>
            <a:endParaRPr lang="en-GB"/>
          </a:p>
        </p:txBody>
      </p:sp>
    </p:spTree>
    <p:extLst>
      <p:ext uri="{BB962C8B-B14F-4D97-AF65-F5344CB8AC3E}">
        <p14:creationId xmlns:p14="http://schemas.microsoft.com/office/powerpoint/2010/main" val="1152309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7E42E9-B338-4384-82FA-00A65C816292}" type="slidenum">
              <a:rPr lang="en-GB"/>
              <a:pPr>
                <a:defRPr/>
              </a:pPr>
              <a:t>‹#›</a:t>
            </a:fld>
            <a:endParaRPr lang="en-GB"/>
          </a:p>
        </p:txBody>
      </p:sp>
    </p:spTree>
    <p:extLst>
      <p:ext uri="{BB962C8B-B14F-4D97-AF65-F5344CB8AC3E}">
        <p14:creationId xmlns:p14="http://schemas.microsoft.com/office/powerpoint/2010/main" val="21271805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8066EB-35C6-4AFB-9172-34A46BFA3624}" type="slidenum">
              <a:rPr lang="en-GB"/>
              <a:pPr>
                <a:defRPr/>
              </a:pPr>
              <a:t>‹#›</a:t>
            </a:fld>
            <a:endParaRPr lang="en-GB"/>
          </a:p>
        </p:txBody>
      </p:sp>
    </p:spTree>
    <p:extLst>
      <p:ext uri="{BB962C8B-B14F-4D97-AF65-F5344CB8AC3E}">
        <p14:creationId xmlns:p14="http://schemas.microsoft.com/office/powerpoint/2010/main" val="40955333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6494E2-7A72-4142-B8CD-03BACF1EA159}" type="slidenum">
              <a:rPr lang="en-GB"/>
              <a:pPr>
                <a:defRPr/>
              </a:pPr>
              <a:t>‹#›</a:t>
            </a:fld>
            <a:endParaRPr lang="en-GB"/>
          </a:p>
        </p:txBody>
      </p:sp>
    </p:spTree>
    <p:extLst>
      <p:ext uri="{BB962C8B-B14F-4D97-AF65-F5344CB8AC3E}">
        <p14:creationId xmlns:p14="http://schemas.microsoft.com/office/powerpoint/2010/main" val="6491637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smtClean="0">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smtClean="0">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smtClean="0">
                <a:latin typeface="+mn-lt"/>
                <a:ea typeface="+mn-ea"/>
              </a:defRPr>
            </a:lvl1pPr>
          </a:lstStyle>
          <a:p>
            <a:pPr>
              <a:defRPr/>
            </a:pPr>
            <a:fld id="{0BD8513D-59E5-4338-9335-6F9A227D6BF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87.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93.png"/></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00.png"/><Relationship Id="rId4" Type="http://schemas.openxmlformats.org/officeDocument/2006/relationships/image" Target="../media/image99.png"/></Relationships>
</file>

<file path=ppt/slides/_rels/slide1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hyperlink" Target="http://www.edshare.soton.ac.uk/" TargetMode="External"/><Relationship Id="rId4" Type="http://schemas.openxmlformats.org/officeDocument/2006/relationships/hyperlink" Target="http://www.soton.ac.uk/library/infoskills/bibliographic/endnote/endnotetrainin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850" y="2349500"/>
            <a:ext cx="8426450" cy="1873250"/>
          </a:xfrm>
        </p:spPr>
        <p:txBody>
          <a:bodyPr/>
          <a:lstStyle/>
          <a:p>
            <a:pPr eaLnBrk="1" hangingPunct="1"/>
            <a:r>
              <a:rPr lang="en-GB" sz="5400" b="1" dirty="0" smtClean="0"/>
              <a:t>EndNote X6 - basic graduate session - Mac</a:t>
            </a:r>
          </a:p>
        </p:txBody>
      </p:sp>
    </p:spTree>
    <p:custDataLst>
      <p:tags r:id="rId1"/>
    </p:custData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2 at 10.37.43.png"/>
          <p:cNvPicPr>
            <a:picLocks noChangeAspect="1"/>
          </p:cNvPicPr>
          <p:nvPr/>
        </p:nvPicPr>
        <p:blipFill rotWithShape="1">
          <a:blip r:embed="rId3">
            <a:extLst>
              <a:ext uri="{28A0092B-C50C-407E-A947-70E740481C1C}">
                <a14:useLocalDpi xmlns:a14="http://schemas.microsoft.com/office/drawing/2010/main" val="0"/>
              </a:ext>
            </a:extLst>
          </a:blip>
          <a:srcRect r="26302"/>
          <a:stretch/>
        </p:blipFill>
        <p:spPr>
          <a:xfrm>
            <a:off x="3661466" y="501524"/>
            <a:ext cx="5082290" cy="5791200"/>
          </a:xfrm>
          <a:prstGeom prst="rect">
            <a:avLst/>
          </a:prstGeom>
          <a:ln>
            <a:solidFill>
              <a:srgbClr val="000066"/>
            </a:solidFill>
          </a:ln>
        </p:spPr>
      </p:pic>
      <p:pic>
        <p:nvPicPr>
          <p:cNvPr id="4" name="Picture 3" descr="Screen Shot 2012-04-03 at 11.30.48.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6620" y="1412776"/>
            <a:ext cx="2293645" cy="4976652"/>
          </a:xfrm>
          <a:prstGeom prst="rect">
            <a:avLst/>
          </a:prstGeom>
          <a:ln>
            <a:solidFill>
              <a:srgbClr val="000090"/>
            </a:solidFill>
          </a:ln>
        </p:spPr>
      </p:pic>
      <p:sp>
        <p:nvSpPr>
          <p:cNvPr id="90122" name="Line 10"/>
          <p:cNvSpPr>
            <a:spLocks noChangeShapeType="1"/>
          </p:cNvSpPr>
          <p:nvPr/>
        </p:nvSpPr>
        <p:spPr bwMode="auto">
          <a:xfrm flipV="1">
            <a:off x="2123728" y="620688"/>
            <a:ext cx="1537738" cy="14401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1" name="Text Box 9"/>
          <p:cNvSpPr txBox="1">
            <a:spLocks noChangeArrowheads="1"/>
          </p:cNvSpPr>
          <p:nvPr/>
        </p:nvSpPr>
        <p:spPr bwMode="auto">
          <a:xfrm>
            <a:off x="228466" y="218826"/>
            <a:ext cx="2771799" cy="107721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1600" b="1" dirty="0">
                <a:solidFill>
                  <a:srgbClr val="000000"/>
                </a:solidFill>
                <a:latin typeface="Lucida Sans" pitchFamily="34" charset="0"/>
              </a:rPr>
              <a:t>Click the record's 'close' icon to save the completed or edited record automatically</a:t>
            </a:r>
          </a:p>
        </p:txBody>
      </p:sp>
      <p:sp>
        <p:nvSpPr>
          <p:cNvPr id="90123" name="Text Box 11"/>
          <p:cNvSpPr txBox="1">
            <a:spLocks noChangeArrowheads="1"/>
          </p:cNvSpPr>
          <p:nvPr/>
        </p:nvSpPr>
        <p:spPr bwMode="auto">
          <a:xfrm>
            <a:off x="4932040" y="3469059"/>
            <a:ext cx="338296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reference type can be changed at any time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a:t>
            </a:fld>
            <a:endParaRPr lang="en-GB"/>
          </a:p>
        </p:txBody>
      </p:sp>
      <p:sp>
        <p:nvSpPr>
          <p:cNvPr id="10" name="Line 10"/>
          <p:cNvSpPr>
            <a:spLocks noChangeShapeType="1"/>
          </p:cNvSpPr>
          <p:nvPr/>
        </p:nvSpPr>
        <p:spPr bwMode="auto">
          <a:xfrm flipH="1" flipV="1">
            <a:off x="5889008" y="1077218"/>
            <a:ext cx="627207" cy="13436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0" name="Text Box 8"/>
          <p:cNvSpPr txBox="1">
            <a:spLocks noChangeArrowheads="1"/>
          </p:cNvSpPr>
          <p:nvPr/>
        </p:nvSpPr>
        <p:spPr bwMode="auto">
          <a:xfrm>
            <a:off x="4895527" y="1812875"/>
            <a:ext cx="34559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the reference type from the dropdown menu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fade">
                                      <p:cBhvr>
                                        <p:cTn id="7" dur="2000"/>
                                        <p:tgtEl>
                                          <p:spTgt spid="901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0123"/>
                                        </p:tgtEl>
                                        <p:attrNameLst>
                                          <p:attrName>style.visibility</p:attrName>
                                        </p:attrNameLst>
                                      </p:cBhvr>
                                      <p:to>
                                        <p:strVal val="visible"/>
                                      </p:to>
                                    </p:set>
                                    <p:animEffect transition="in" filter="fade">
                                      <p:cBhvr>
                                        <p:cTn id="15" dur="2000"/>
                                        <p:tgtEl>
                                          <p:spTgt spid="9012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0121"/>
                                        </p:tgtEl>
                                        <p:attrNameLst>
                                          <p:attrName>style.visibility</p:attrName>
                                        </p:attrNameLst>
                                      </p:cBhvr>
                                      <p:to>
                                        <p:strVal val="visible"/>
                                      </p:to>
                                    </p:set>
                                    <p:animEffect transition="in" filter="fade">
                                      <p:cBhvr>
                                        <p:cTn id="19" dur="2000"/>
                                        <p:tgtEl>
                                          <p:spTgt spid="90121"/>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90122"/>
                                        </p:tgtEl>
                                        <p:attrNameLst>
                                          <p:attrName>style.visibility</p:attrName>
                                        </p:attrNameLst>
                                      </p:cBhvr>
                                      <p:to>
                                        <p:strVal val="visible"/>
                                      </p:to>
                                    </p:set>
                                    <p:animEffect transition="in" filter="fade">
                                      <p:cBhvr>
                                        <p:cTn id="23" dur="20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P spid="90121" grpId="0" animBg="1"/>
      <p:bldP spid="90123" grpId="0" animBg="1"/>
      <p:bldP spid="10" grpId="0" animBg="1"/>
      <p:bldP spid="901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16.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 y="332656"/>
            <a:ext cx="9144000" cy="5871055"/>
          </a:xfrm>
          <a:prstGeom prst="rect">
            <a:avLst/>
          </a:prstGeom>
          <a:ln>
            <a:solidFill>
              <a:srgbClr val="000066"/>
            </a:solidFill>
          </a:ln>
        </p:spPr>
      </p:pic>
      <p:sp>
        <p:nvSpPr>
          <p:cNvPr id="165893" name="Line 5"/>
          <p:cNvSpPr>
            <a:spLocks noChangeShapeType="1"/>
          </p:cNvSpPr>
          <p:nvPr/>
        </p:nvSpPr>
        <p:spPr bwMode="auto">
          <a:xfrm flipV="1">
            <a:off x="3996485" y="5589239"/>
            <a:ext cx="2663747" cy="61447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971600" y="5373216"/>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H="1" flipV="1">
            <a:off x="3707903" y="1916833"/>
            <a:ext cx="2952328" cy="3456383"/>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1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4712567"/>
          </a:xfrm>
          <a:prstGeom prst="rect">
            <a:avLst/>
          </a:prstGeom>
          <a:ln>
            <a:solidFill>
              <a:srgbClr val="000066"/>
            </a:solidFill>
          </a:ln>
        </p:spPr>
      </p:pic>
      <p:sp>
        <p:nvSpPr>
          <p:cNvPr id="166917" name="Line 5"/>
          <p:cNvSpPr>
            <a:spLocks noChangeShapeType="1"/>
          </p:cNvSpPr>
          <p:nvPr/>
        </p:nvSpPr>
        <p:spPr bwMode="auto">
          <a:xfrm flipH="1">
            <a:off x="1259631" y="1766217"/>
            <a:ext cx="2592287" cy="10801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131840" y="1262162"/>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PDF viewer</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102</a:t>
            </a:fld>
            <a:endParaRPr lang="en-GB"/>
          </a:p>
        </p:txBody>
      </p:sp>
    </p:spTree>
    <p:extLst>
      <p:ext uri="{BB962C8B-B14F-4D97-AF65-F5344CB8AC3E}">
        <p14:creationId xmlns:p14="http://schemas.microsoft.com/office/powerpoint/2010/main" val="2764201593"/>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1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9118"/>
            <a:ext cx="9144000" cy="4712567"/>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103</a:t>
            </a:fld>
            <a:endParaRPr lang="en-GB"/>
          </a:p>
        </p:txBody>
      </p:sp>
      <p:sp>
        <p:nvSpPr>
          <p:cNvPr id="5" name="Line 9"/>
          <p:cNvSpPr>
            <a:spLocks noChangeShapeType="1"/>
          </p:cNvSpPr>
          <p:nvPr/>
        </p:nvSpPr>
        <p:spPr bwMode="auto">
          <a:xfrm flipV="1">
            <a:off x="4083624" y="1124744"/>
            <a:ext cx="2432592" cy="25202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Line 9"/>
          <p:cNvSpPr>
            <a:spLocks noChangeShapeType="1"/>
          </p:cNvSpPr>
          <p:nvPr/>
        </p:nvSpPr>
        <p:spPr bwMode="auto">
          <a:xfrm flipH="1" flipV="1">
            <a:off x="3851920" y="2924944"/>
            <a:ext cx="360040" cy="9721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1259632" y="3645024"/>
            <a:ext cx="439248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Select the required record </a:t>
            </a:r>
            <a:r>
              <a:rPr lang="en-GB" sz="2400" b="1" dirty="0" smtClean="0">
                <a:solidFill>
                  <a:srgbClr val="000000"/>
                </a:solidFill>
                <a:latin typeface="Lucida Sans" pitchFamily="34" charset="0"/>
              </a:rPr>
              <a:t>click to view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in new window</a:t>
            </a:r>
            <a:endParaRPr lang="en-GB" sz="2400" b="1" dirty="0">
              <a:latin typeface="Lucida Sans" pitchFamily="34" charset="0"/>
            </a:endParaRPr>
          </a:p>
        </p:txBody>
      </p:sp>
    </p:spTree>
    <p:extLst>
      <p:ext uri="{BB962C8B-B14F-4D97-AF65-F5344CB8AC3E}">
        <p14:creationId xmlns:p14="http://schemas.microsoft.com/office/powerpoint/2010/main" val="201820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3.18.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9725"/>
            <a:ext cx="7895968" cy="6858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104</a:t>
            </a:fld>
            <a:endParaRPr lang="en-GB"/>
          </a:p>
        </p:txBody>
      </p:sp>
      <p:sp>
        <p:nvSpPr>
          <p:cNvPr id="4" name="Line 9"/>
          <p:cNvSpPr>
            <a:spLocks noChangeShapeType="1"/>
          </p:cNvSpPr>
          <p:nvPr/>
        </p:nvSpPr>
        <p:spPr bwMode="auto">
          <a:xfrm flipH="1" flipV="1">
            <a:off x="1691680" y="404664"/>
            <a:ext cx="1872208" cy="21123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2123728" y="1700808"/>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PDF toolbar to navigate and annotate the document </a:t>
            </a:r>
            <a:endParaRPr lang="en-GB" sz="2400" b="1" dirty="0">
              <a:latin typeface="Lucida Sans" pitchFamily="34" charset="0"/>
            </a:endParaRPr>
          </a:p>
        </p:txBody>
      </p:sp>
    </p:spTree>
    <p:extLst>
      <p:ext uri="{BB962C8B-B14F-4D97-AF65-F5344CB8AC3E}">
        <p14:creationId xmlns:p14="http://schemas.microsoft.com/office/powerpoint/2010/main" val="2761211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2 at 13.1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92" y="0"/>
            <a:ext cx="7904513" cy="6858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105</a:t>
            </a:fld>
            <a:endParaRPr lang="en-GB"/>
          </a:p>
        </p:txBody>
      </p:sp>
      <p:sp>
        <p:nvSpPr>
          <p:cNvPr id="4" name="Line 9"/>
          <p:cNvSpPr>
            <a:spLocks noChangeShapeType="1"/>
          </p:cNvSpPr>
          <p:nvPr/>
        </p:nvSpPr>
        <p:spPr bwMode="auto">
          <a:xfrm flipH="1" flipV="1">
            <a:off x="1691680" y="404664"/>
            <a:ext cx="2232248" cy="164250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Line 9"/>
          <p:cNvSpPr>
            <a:spLocks noChangeShapeType="1"/>
          </p:cNvSpPr>
          <p:nvPr/>
        </p:nvSpPr>
        <p:spPr bwMode="auto">
          <a:xfrm flipH="1">
            <a:off x="4127948" y="2047168"/>
            <a:ext cx="228028" cy="23899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3354004" y="1631669"/>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Highlight sections of the document</a:t>
            </a:r>
            <a:endParaRPr lang="en-GB" sz="2400" b="1" dirty="0">
              <a:latin typeface="Lucida Sans" pitchFamily="34" charset="0"/>
            </a:endParaRPr>
          </a:p>
        </p:txBody>
      </p:sp>
    </p:spTree>
    <p:extLst>
      <p:ext uri="{BB962C8B-B14F-4D97-AF65-F5344CB8AC3E}">
        <p14:creationId xmlns:p14="http://schemas.microsoft.com/office/powerpoint/2010/main" val="3405601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106</a:t>
            </a:fld>
            <a:endParaRPr lang="en-GB"/>
          </a:p>
        </p:txBody>
      </p:sp>
      <p:pic>
        <p:nvPicPr>
          <p:cNvPr id="3" name="Picture 2" descr="Screen Shot 2012-11-12 at 13.19.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7903382" cy="6858000"/>
          </a:xfrm>
          <a:prstGeom prst="rect">
            <a:avLst/>
          </a:prstGeom>
          <a:ln>
            <a:solidFill>
              <a:srgbClr val="000066"/>
            </a:solidFill>
          </a:ln>
        </p:spPr>
      </p:pic>
    </p:spTree>
    <p:extLst>
      <p:ext uri="{BB962C8B-B14F-4D97-AF65-F5344CB8AC3E}">
        <p14:creationId xmlns:p14="http://schemas.microsoft.com/office/powerpoint/2010/main" val="1689297132"/>
      </p:ext>
    </p:extLst>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2 at 13.20.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28" y="0"/>
            <a:ext cx="7878932" cy="6858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107</a:t>
            </a:fld>
            <a:endParaRPr lang="en-GB"/>
          </a:p>
        </p:txBody>
      </p:sp>
      <p:sp>
        <p:nvSpPr>
          <p:cNvPr id="4" name="Line 9"/>
          <p:cNvSpPr>
            <a:spLocks noChangeShapeType="1"/>
          </p:cNvSpPr>
          <p:nvPr/>
        </p:nvSpPr>
        <p:spPr bwMode="auto">
          <a:xfrm flipH="1" flipV="1">
            <a:off x="1907704" y="460122"/>
            <a:ext cx="2304256" cy="138470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Line 9"/>
          <p:cNvSpPr>
            <a:spLocks noChangeShapeType="1"/>
          </p:cNvSpPr>
          <p:nvPr/>
        </p:nvSpPr>
        <p:spPr bwMode="auto">
          <a:xfrm flipH="1">
            <a:off x="3635896" y="2348879"/>
            <a:ext cx="1048072" cy="309634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3059832" y="1700808"/>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a sticky note at the selected location</a:t>
            </a:r>
            <a:endParaRPr lang="en-GB" sz="2400" b="1" dirty="0">
              <a:latin typeface="Lucida Sans" pitchFamily="34" charset="0"/>
            </a:endParaRPr>
          </a:p>
        </p:txBody>
      </p:sp>
    </p:spTree>
    <p:extLst>
      <p:ext uri="{BB962C8B-B14F-4D97-AF65-F5344CB8AC3E}">
        <p14:creationId xmlns:p14="http://schemas.microsoft.com/office/powerpoint/2010/main" val="3924120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108</a:t>
            </a:fld>
            <a:endParaRPr lang="en-GB"/>
          </a:p>
        </p:txBody>
      </p:sp>
      <p:pic>
        <p:nvPicPr>
          <p:cNvPr id="3" name="Picture 2" descr="Screen Shot 2012-11-12 at 13.2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14" y="0"/>
            <a:ext cx="7865222" cy="6858000"/>
          </a:xfrm>
          <a:prstGeom prst="rect">
            <a:avLst/>
          </a:prstGeom>
          <a:ln>
            <a:solidFill>
              <a:srgbClr val="000066"/>
            </a:solidFill>
          </a:ln>
        </p:spPr>
      </p:pic>
      <p:sp>
        <p:nvSpPr>
          <p:cNvPr id="4" name="Line 9"/>
          <p:cNvSpPr>
            <a:spLocks noChangeShapeType="1"/>
          </p:cNvSpPr>
          <p:nvPr/>
        </p:nvSpPr>
        <p:spPr bwMode="auto">
          <a:xfrm flipH="1" flipV="1">
            <a:off x="1187623" y="404663"/>
            <a:ext cx="1911641" cy="325690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1475128" y="3013501"/>
            <a:ext cx="48250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to save changes and return to the EndNote Library</a:t>
            </a:r>
            <a:endParaRPr lang="en-GB" sz="2400" b="1" dirty="0">
              <a:latin typeface="Lucida Sans" pitchFamily="34" charset="0"/>
            </a:endParaRPr>
          </a:p>
        </p:txBody>
      </p:sp>
    </p:spTree>
    <p:extLst>
      <p:ext uri="{BB962C8B-B14F-4D97-AF65-F5344CB8AC3E}">
        <p14:creationId xmlns:p14="http://schemas.microsoft.com/office/powerpoint/2010/main" val="1577837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109</a:t>
            </a:fld>
            <a:endParaRPr lang="en-GB"/>
          </a:p>
        </p:txBody>
      </p:sp>
      <p:pic>
        <p:nvPicPr>
          <p:cNvPr id="3" name="Picture 2" descr="Screen Shot 2012-11-12 at 13.21.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144000" cy="4698272"/>
          </a:xfrm>
          <a:prstGeom prst="rect">
            <a:avLst/>
          </a:prstGeom>
          <a:ln>
            <a:solidFill>
              <a:srgbClr val="000066"/>
            </a:solidFill>
          </a:ln>
        </p:spPr>
      </p:pic>
    </p:spTree>
    <p:extLst>
      <p:ext uri="{BB962C8B-B14F-4D97-AF65-F5344CB8AC3E}">
        <p14:creationId xmlns:p14="http://schemas.microsoft.com/office/powerpoint/2010/main" val="92711904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t>More about record fields</a:t>
            </a:r>
          </a:p>
        </p:txBody>
      </p:sp>
      <p:sp>
        <p:nvSpPr>
          <p:cNvPr id="13315"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a:t>
            </a:fld>
            <a:endParaRPr lang="en-GB"/>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110</a:t>
            </a:fld>
            <a:endParaRPr lang="en-GB"/>
          </a:p>
        </p:txBody>
      </p:sp>
      <p:pic>
        <p:nvPicPr>
          <p:cNvPr id="3" name="Picture 2" descr="Screen Shot 2012-11-12 at 13.2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9481"/>
            <a:ext cx="9144000" cy="3335311"/>
          </a:xfrm>
          <a:prstGeom prst="rect">
            <a:avLst/>
          </a:prstGeom>
          <a:ln>
            <a:solidFill>
              <a:srgbClr val="000066"/>
            </a:solidFill>
          </a:ln>
        </p:spPr>
      </p:pic>
      <p:sp>
        <p:nvSpPr>
          <p:cNvPr id="7" name="Text Box 8"/>
          <p:cNvSpPr txBox="1">
            <a:spLocks noChangeArrowheads="1"/>
          </p:cNvSpPr>
          <p:nvPr/>
        </p:nvSpPr>
        <p:spPr bwMode="auto">
          <a:xfrm>
            <a:off x="3203848" y="5085184"/>
            <a:ext cx="453650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search function 'PDF Notes' to view sticky notes content</a:t>
            </a:r>
            <a:endParaRPr lang="en-GB" sz="2400" b="1" dirty="0">
              <a:latin typeface="Lucida Sans" pitchFamily="34" charset="0"/>
            </a:endParaRPr>
          </a:p>
        </p:txBody>
      </p:sp>
    </p:spTree>
    <p:extLst>
      <p:ext uri="{BB962C8B-B14F-4D97-AF65-F5344CB8AC3E}">
        <p14:creationId xmlns:p14="http://schemas.microsoft.com/office/powerpoint/2010/main" val="6480678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GB" smtClean="0"/>
              <a:t>Search and export from library catalogues</a:t>
            </a:r>
          </a:p>
        </p:txBody>
      </p:sp>
      <p:sp>
        <p:nvSpPr>
          <p:cNvPr id="99331"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111</a:t>
            </a:fld>
            <a:endParaRPr lang="en-GB"/>
          </a:p>
        </p:txBody>
      </p:sp>
    </p:spTree>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09.56.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3081"/>
            <a:ext cx="8843211" cy="6858000"/>
          </a:xfrm>
          <a:prstGeom prst="rect">
            <a:avLst/>
          </a:prstGeom>
        </p:spPr>
      </p:pic>
      <p:sp>
        <p:nvSpPr>
          <p:cNvPr id="16389" name="Line 5"/>
          <p:cNvSpPr>
            <a:spLocks noChangeShapeType="1"/>
          </p:cNvSpPr>
          <p:nvPr/>
        </p:nvSpPr>
        <p:spPr bwMode="auto">
          <a:xfrm flipH="1" flipV="1">
            <a:off x="827584" y="3140967"/>
            <a:ext cx="143966" cy="5444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0" name="Text Box 6"/>
          <p:cNvSpPr txBox="1">
            <a:spLocks noChangeArrowheads="1"/>
          </p:cNvSpPr>
          <p:nvPr/>
        </p:nvSpPr>
        <p:spPr bwMode="auto">
          <a:xfrm>
            <a:off x="179512" y="3573016"/>
            <a:ext cx="367240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 the 'Online Search' pane, click 'more'</a:t>
            </a:r>
            <a:endParaRPr lang="en-GB" sz="2400" b="1" dirty="0">
              <a:latin typeface="Lucida Sans" pitchFamily="34" charset="0"/>
            </a:endParaRPr>
          </a:p>
        </p:txBody>
      </p:sp>
      <p:sp>
        <p:nvSpPr>
          <p:cNvPr id="16414" name="Line 30"/>
          <p:cNvSpPr>
            <a:spLocks noChangeShapeType="1"/>
          </p:cNvSpPr>
          <p:nvPr/>
        </p:nvSpPr>
        <p:spPr bwMode="auto">
          <a:xfrm flipH="1">
            <a:off x="5330462" y="2542624"/>
            <a:ext cx="1728117" cy="103039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15" name="Text Box 31"/>
          <p:cNvSpPr txBox="1">
            <a:spLocks noChangeArrowheads="1"/>
          </p:cNvSpPr>
          <p:nvPr/>
        </p:nvSpPr>
        <p:spPr bwMode="auto">
          <a:xfrm>
            <a:off x="6493497" y="1752050"/>
            <a:ext cx="2520950"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'U Southampton' and click 'Choose'</a:t>
            </a:r>
            <a:endParaRPr lang="en-GB" sz="2400" b="1" dirty="0">
              <a:latin typeface="Lucida Sans" pitchFamily="34" charset="0"/>
            </a:endParaRPr>
          </a:p>
        </p:txBody>
      </p:sp>
      <p:sp>
        <p:nvSpPr>
          <p:cNvPr id="16416" name="Text Box 32"/>
          <p:cNvSpPr txBox="1">
            <a:spLocks noChangeArrowheads="1"/>
          </p:cNvSpPr>
          <p:nvPr/>
        </p:nvSpPr>
        <p:spPr bwMode="auto">
          <a:xfrm>
            <a:off x="179512" y="5458296"/>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same procedure for other library catalogues</a:t>
            </a:r>
            <a:endParaRPr lang="en-GB" sz="2400" b="1" dirty="0">
              <a:latin typeface="Lucida Sans" pitchFamily="34" charset="0"/>
            </a:endParaRPr>
          </a:p>
        </p:txBody>
      </p:sp>
      <p:sp>
        <p:nvSpPr>
          <p:cNvPr id="16417" name="Oval 33"/>
          <p:cNvSpPr>
            <a:spLocks noChangeArrowheads="1"/>
          </p:cNvSpPr>
          <p:nvPr/>
        </p:nvSpPr>
        <p:spPr bwMode="auto">
          <a:xfrm>
            <a:off x="7816363" y="4509120"/>
            <a:ext cx="935038" cy="4318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2000"/>
                                        <p:tgtEl>
                                          <p:spTgt spid="163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fade">
                                      <p:cBhvr>
                                        <p:cTn id="11" dur="2000"/>
                                        <p:tgtEl>
                                          <p:spTgt spid="1638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415"/>
                                        </p:tgtEl>
                                        <p:attrNameLst>
                                          <p:attrName>style.visibility</p:attrName>
                                        </p:attrNameLst>
                                      </p:cBhvr>
                                      <p:to>
                                        <p:strVal val="visible"/>
                                      </p:to>
                                    </p:set>
                                    <p:animEffect transition="in" filter="fade">
                                      <p:cBhvr>
                                        <p:cTn id="15" dur="2000"/>
                                        <p:tgtEl>
                                          <p:spTgt spid="16415"/>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6414"/>
                                        </p:tgtEl>
                                        <p:attrNameLst>
                                          <p:attrName>style.visibility</p:attrName>
                                        </p:attrNameLst>
                                      </p:cBhvr>
                                      <p:to>
                                        <p:strVal val="visible"/>
                                      </p:to>
                                    </p:set>
                                    <p:animEffect transition="in" filter="fade">
                                      <p:cBhvr>
                                        <p:cTn id="19" dur="2000"/>
                                        <p:tgtEl>
                                          <p:spTgt spid="16414"/>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6417"/>
                                        </p:tgtEl>
                                        <p:attrNameLst>
                                          <p:attrName>style.visibility</p:attrName>
                                        </p:attrNameLst>
                                      </p:cBhvr>
                                      <p:to>
                                        <p:strVal val="visible"/>
                                      </p:to>
                                    </p:set>
                                    <p:animEffect transition="in" filter="fade">
                                      <p:cBhvr>
                                        <p:cTn id="23" dur="2000"/>
                                        <p:tgtEl>
                                          <p:spTgt spid="16417"/>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6416"/>
                                        </p:tgtEl>
                                        <p:attrNameLst>
                                          <p:attrName>style.visibility</p:attrName>
                                        </p:attrNameLst>
                                      </p:cBhvr>
                                      <p:to>
                                        <p:strVal val="visible"/>
                                      </p:to>
                                    </p:set>
                                    <p:animEffect transition="in" filter="fade">
                                      <p:cBhvr>
                                        <p:cTn id="27" dur="2000"/>
                                        <p:tgtEl>
                                          <p:spTgt spid="16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16414" grpId="0" animBg="1"/>
      <p:bldP spid="16415" grpId="0" animBg="1"/>
      <p:bldP spid="16416" grpId="0" animBg="1"/>
      <p:bldP spid="164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09.56.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7" y="1"/>
            <a:ext cx="8978519" cy="6858000"/>
          </a:xfrm>
          <a:prstGeom prst="rect">
            <a:avLst/>
          </a:prstGeom>
        </p:spPr>
      </p:pic>
      <p:sp>
        <p:nvSpPr>
          <p:cNvPr id="185349" name="Line 5"/>
          <p:cNvSpPr>
            <a:spLocks noChangeShapeType="1"/>
          </p:cNvSpPr>
          <p:nvPr/>
        </p:nvSpPr>
        <p:spPr bwMode="auto">
          <a:xfrm flipH="1" flipV="1">
            <a:off x="3491879" y="332655"/>
            <a:ext cx="1440160" cy="214368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350" name="Line 6"/>
          <p:cNvSpPr>
            <a:spLocks noChangeShapeType="1"/>
          </p:cNvSpPr>
          <p:nvPr/>
        </p:nvSpPr>
        <p:spPr bwMode="auto">
          <a:xfrm flipH="1">
            <a:off x="1259632" y="2476345"/>
            <a:ext cx="3384376" cy="30458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351" name="Text Box 7"/>
          <p:cNvSpPr txBox="1">
            <a:spLocks noChangeArrowheads="1"/>
          </p:cNvSpPr>
          <p:nvPr/>
        </p:nvSpPr>
        <p:spPr bwMode="auto">
          <a:xfrm>
            <a:off x="3347864" y="2060848"/>
            <a:ext cx="547305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Search tab is now linked to the library </a:t>
            </a:r>
            <a:r>
              <a:rPr lang="en-GB" sz="2400" b="1" dirty="0" smtClean="0">
                <a:solidFill>
                  <a:srgbClr val="000000"/>
                </a:solidFill>
                <a:latin typeface="Lucida Sans" pitchFamily="34" charset="0"/>
              </a:rPr>
              <a:t>catalogue and appears in the Online Search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fade">
                                      <p:cBhvr>
                                        <p:cTn id="7" dur="2000"/>
                                        <p:tgtEl>
                                          <p:spTgt spid="18535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5350"/>
                                        </p:tgtEl>
                                        <p:attrNameLst>
                                          <p:attrName>style.visibility</p:attrName>
                                        </p:attrNameLst>
                                      </p:cBhvr>
                                      <p:to>
                                        <p:strVal val="visible"/>
                                      </p:to>
                                    </p:set>
                                    <p:animEffect transition="in" filter="fade">
                                      <p:cBhvr>
                                        <p:cTn id="11" dur="2000"/>
                                        <p:tgtEl>
                                          <p:spTgt spid="18535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5349"/>
                                        </p:tgtEl>
                                        <p:attrNameLst>
                                          <p:attrName>style.visibility</p:attrName>
                                        </p:attrNameLst>
                                      </p:cBhvr>
                                      <p:to>
                                        <p:strVal val="visible"/>
                                      </p:to>
                                    </p:set>
                                    <p:animEffect transition="in" filter="fade">
                                      <p:cBhvr>
                                        <p:cTn id="15" dur="2000"/>
                                        <p:tgtEl>
                                          <p:spTgt spid="185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p:bldP spid="185350" grpId="0" animBg="1"/>
      <p:bldP spid="18535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09.57.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5" y="0"/>
            <a:ext cx="8836269" cy="6858000"/>
          </a:xfrm>
          <a:prstGeom prst="rect">
            <a:avLst/>
          </a:prstGeom>
        </p:spPr>
      </p:pic>
      <p:sp>
        <p:nvSpPr>
          <p:cNvPr id="186373" name="Line 5"/>
          <p:cNvSpPr>
            <a:spLocks noChangeShapeType="1"/>
          </p:cNvSpPr>
          <p:nvPr/>
        </p:nvSpPr>
        <p:spPr bwMode="auto">
          <a:xfrm flipH="1" flipV="1">
            <a:off x="6228184" y="908719"/>
            <a:ext cx="1224136" cy="21602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374" name="Text Box 6"/>
          <p:cNvSpPr txBox="1">
            <a:spLocks noChangeArrowheads="1"/>
          </p:cNvSpPr>
          <p:nvPr/>
        </p:nvSpPr>
        <p:spPr bwMode="auto">
          <a:xfrm>
            <a:off x="3563888" y="2415125"/>
            <a:ext cx="504031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as many search fields, criteria and search terms as required. More lines can be added if necessary</a:t>
            </a:r>
            <a:endParaRPr lang="en-GB" sz="2400" b="1" dirty="0">
              <a:latin typeface="Lucida Sans" pitchFamily="34" charset="0"/>
            </a:endParaRPr>
          </a:p>
        </p:txBody>
      </p:sp>
      <p:sp>
        <p:nvSpPr>
          <p:cNvPr id="186375" name="Line 7"/>
          <p:cNvSpPr>
            <a:spLocks noChangeShapeType="1"/>
          </p:cNvSpPr>
          <p:nvPr/>
        </p:nvSpPr>
        <p:spPr bwMode="auto">
          <a:xfrm flipV="1">
            <a:off x="1007988" y="407999"/>
            <a:ext cx="647700" cy="15808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376" name="Text Box 8"/>
          <p:cNvSpPr txBox="1">
            <a:spLocks noChangeArrowheads="1"/>
          </p:cNvSpPr>
          <p:nvPr/>
        </p:nvSpPr>
        <p:spPr bwMode="auto">
          <a:xfrm>
            <a:off x="179513" y="1745951"/>
            <a:ext cx="26642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carry out </a:t>
            </a:r>
            <a:r>
              <a:rPr lang="en-GB" sz="2400" b="1" dirty="0" smtClean="0">
                <a:solidFill>
                  <a:srgbClr val="000000"/>
                </a:solidFill>
                <a:latin typeface="Lucida Sans" pitchFamily="34" charset="0"/>
              </a:rPr>
              <a:t>the search</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374"/>
                                        </p:tgtEl>
                                        <p:attrNameLst>
                                          <p:attrName>style.visibility</p:attrName>
                                        </p:attrNameLst>
                                      </p:cBhvr>
                                      <p:to>
                                        <p:strVal val="visible"/>
                                      </p:to>
                                    </p:set>
                                    <p:animEffect transition="in" filter="fade">
                                      <p:cBhvr>
                                        <p:cTn id="7" dur="2000"/>
                                        <p:tgtEl>
                                          <p:spTgt spid="1863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6373"/>
                                        </p:tgtEl>
                                        <p:attrNameLst>
                                          <p:attrName>style.visibility</p:attrName>
                                        </p:attrNameLst>
                                      </p:cBhvr>
                                      <p:to>
                                        <p:strVal val="visible"/>
                                      </p:to>
                                    </p:set>
                                    <p:animEffect transition="in" filter="fade">
                                      <p:cBhvr>
                                        <p:cTn id="11" dur="2000"/>
                                        <p:tgtEl>
                                          <p:spTgt spid="18637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6376"/>
                                        </p:tgtEl>
                                        <p:attrNameLst>
                                          <p:attrName>style.visibility</p:attrName>
                                        </p:attrNameLst>
                                      </p:cBhvr>
                                      <p:to>
                                        <p:strVal val="visible"/>
                                      </p:to>
                                    </p:set>
                                    <p:animEffect transition="in" filter="fade">
                                      <p:cBhvr>
                                        <p:cTn id="15" dur="2000"/>
                                        <p:tgtEl>
                                          <p:spTgt spid="1863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6375"/>
                                        </p:tgtEl>
                                        <p:attrNameLst>
                                          <p:attrName>style.visibility</p:attrName>
                                        </p:attrNameLst>
                                      </p:cBhvr>
                                      <p:to>
                                        <p:strVal val="visible"/>
                                      </p:to>
                                    </p:set>
                                    <p:animEffect transition="in" filter="fade">
                                      <p:cBhvr>
                                        <p:cTn id="19" dur="2000"/>
                                        <p:tgtEl>
                                          <p:spTgt spid="186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animBg="1"/>
      <p:bldP spid="186374" grpId="0" animBg="1"/>
      <p:bldP spid="186375" grpId="0" animBg="1"/>
      <p:bldP spid="18637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09.58.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060674"/>
            <a:ext cx="5969000" cy="2501900"/>
          </a:xfrm>
          <a:prstGeom prst="rect">
            <a:avLst/>
          </a:prstGeom>
          <a:ln>
            <a:solidFill>
              <a:srgbClr val="000066"/>
            </a:solidFill>
          </a:ln>
        </p:spPr>
      </p:pic>
      <p:sp>
        <p:nvSpPr>
          <p:cNvPr id="187397" name="Line 5"/>
          <p:cNvSpPr>
            <a:spLocks noChangeShapeType="1"/>
          </p:cNvSpPr>
          <p:nvPr/>
        </p:nvSpPr>
        <p:spPr bwMode="auto">
          <a:xfrm flipH="1">
            <a:off x="6228184" y="1268413"/>
            <a:ext cx="1152104" cy="15845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398" name="Text Box 6"/>
          <p:cNvSpPr txBox="1">
            <a:spLocks noChangeArrowheads="1"/>
          </p:cNvSpPr>
          <p:nvPr/>
        </p:nvSpPr>
        <p:spPr bwMode="auto">
          <a:xfrm>
            <a:off x="3491880" y="476672"/>
            <a:ext cx="46815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If the number of hits is too large, it may be necessary to refine the search</a:t>
            </a:r>
            <a:endParaRPr lang="en-GB" sz="2400" b="1" dirty="0">
              <a:latin typeface="Lucida Sans" pitchFamily="34" charset="0"/>
            </a:endParaRPr>
          </a:p>
        </p:txBody>
      </p:sp>
      <p:sp>
        <p:nvSpPr>
          <p:cNvPr id="187399" name="Line 7"/>
          <p:cNvSpPr>
            <a:spLocks noChangeShapeType="1"/>
          </p:cNvSpPr>
          <p:nvPr/>
        </p:nvSpPr>
        <p:spPr bwMode="auto">
          <a:xfrm flipH="1" flipV="1">
            <a:off x="6947123" y="4293096"/>
            <a:ext cx="865237" cy="792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400" name="Text Box 8"/>
          <p:cNvSpPr txBox="1">
            <a:spLocks noChangeArrowheads="1"/>
          </p:cNvSpPr>
          <p:nvPr/>
        </p:nvSpPr>
        <p:spPr bwMode="auto">
          <a:xfrm>
            <a:off x="4067175" y="4868863"/>
            <a:ext cx="41052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to add the retrieved records to the EndNote Library</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fade">
                                      <p:cBhvr>
                                        <p:cTn id="7" dur="2000"/>
                                        <p:tgtEl>
                                          <p:spTgt spid="18739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7397"/>
                                        </p:tgtEl>
                                        <p:attrNameLst>
                                          <p:attrName>style.visibility</p:attrName>
                                        </p:attrNameLst>
                                      </p:cBhvr>
                                      <p:to>
                                        <p:strVal val="visible"/>
                                      </p:to>
                                    </p:set>
                                    <p:animEffect transition="in" filter="fade">
                                      <p:cBhvr>
                                        <p:cTn id="11" dur="2000"/>
                                        <p:tgtEl>
                                          <p:spTgt spid="18739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7400"/>
                                        </p:tgtEl>
                                        <p:attrNameLst>
                                          <p:attrName>style.visibility</p:attrName>
                                        </p:attrNameLst>
                                      </p:cBhvr>
                                      <p:to>
                                        <p:strVal val="visible"/>
                                      </p:to>
                                    </p:set>
                                    <p:animEffect transition="in" filter="fade">
                                      <p:cBhvr>
                                        <p:cTn id="15" dur="2000"/>
                                        <p:tgtEl>
                                          <p:spTgt spid="18740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7399"/>
                                        </p:tgtEl>
                                        <p:attrNameLst>
                                          <p:attrName>style.visibility</p:attrName>
                                        </p:attrNameLst>
                                      </p:cBhvr>
                                      <p:to>
                                        <p:strVal val="visible"/>
                                      </p:to>
                                    </p:set>
                                    <p:animEffect transition="in" filter="fade">
                                      <p:cBhvr>
                                        <p:cTn id="19" dur="2000"/>
                                        <p:tgtEl>
                                          <p:spTgt spid="187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8" grpId="0" animBg="1"/>
      <p:bldP spid="187399" grpId="0" animBg="1"/>
      <p:bldP spid="18740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09.59.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3" y="0"/>
            <a:ext cx="8827335" cy="6858000"/>
          </a:xfrm>
          <a:prstGeom prst="rect">
            <a:avLst/>
          </a:prstGeom>
        </p:spPr>
      </p:pic>
      <p:sp>
        <p:nvSpPr>
          <p:cNvPr id="188421" name="Line 5"/>
          <p:cNvSpPr>
            <a:spLocks noChangeShapeType="1"/>
          </p:cNvSpPr>
          <p:nvPr/>
        </p:nvSpPr>
        <p:spPr bwMode="auto">
          <a:xfrm flipH="1" flipV="1">
            <a:off x="1403647" y="2924944"/>
            <a:ext cx="2738139" cy="35959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422" name="Text Box 6"/>
          <p:cNvSpPr txBox="1">
            <a:spLocks noChangeArrowheads="1"/>
          </p:cNvSpPr>
          <p:nvPr/>
        </p:nvSpPr>
        <p:spPr bwMode="auto">
          <a:xfrm>
            <a:off x="3059832" y="2636912"/>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Imported records display as a temporary group and are also added to the main library</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fade">
                                      <p:cBhvr>
                                        <p:cTn id="7" dur="2000"/>
                                        <p:tgtEl>
                                          <p:spTgt spid="1884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8421"/>
                                        </p:tgtEl>
                                        <p:attrNameLst>
                                          <p:attrName>style.visibility</p:attrName>
                                        </p:attrNameLst>
                                      </p:cBhvr>
                                      <p:to>
                                        <p:strVal val="visible"/>
                                      </p:to>
                                    </p:set>
                                    <p:animEffect transition="in" filter="fade">
                                      <p:cBhvr>
                                        <p:cTn id="11" dur="2000"/>
                                        <p:tgtEl>
                                          <p:spTgt spid="188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P spid="1884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GB" smtClean="0"/>
              <a:t>Use EndNote with Word</a:t>
            </a:r>
          </a:p>
        </p:txBody>
      </p:sp>
      <p:sp>
        <p:nvSpPr>
          <p:cNvPr id="105475"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117</a:t>
            </a:fld>
            <a:endParaRPr lang="en-GB"/>
          </a:p>
        </p:txBody>
      </p:sp>
    </p:spTree>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Insert citations in a document</a:t>
            </a:r>
          </a:p>
        </p:txBody>
      </p:sp>
      <p:sp>
        <p:nvSpPr>
          <p:cNvPr id="10649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118</a:t>
            </a:fld>
            <a:endParaRPr lang="en-GB"/>
          </a:p>
        </p:txBody>
      </p:sp>
    </p:spTree>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58775" y="0"/>
            <a:ext cx="3708400" cy="1341438"/>
          </a:xfrm>
        </p:spPr>
        <p:txBody>
          <a:bodyPr/>
          <a:lstStyle/>
          <a:p>
            <a:pPr eaLnBrk="1" hangingPunct="1"/>
            <a:r>
              <a:rPr lang="en-GB" smtClean="0"/>
              <a:t>Use EndNote with Word</a:t>
            </a:r>
          </a:p>
        </p:txBody>
      </p:sp>
      <p:sp>
        <p:nvSpPr>
          <p:cNvPr id="20485" name="Text Box 5"/>
          <p:cNvSpPr txBox="1">
            <a:spLocks noChangeArrowheads="1"/>
          </p:cNvSpPr>
          <p:nvPr/>
        </p:nvSpPr>
        <p:spPr bwMode="auto">
          <a:xfrm>
            <a:off x="5652120" y="620688"/>
            <a:ext cx="2808287" cy="6699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EndNote toolbar is displayed in Word</a:t>
            </a:r>
          </a:p>
        </p:txBody>
      </p:sp>
      <p:sp>
        <p:nvSpPr>
          <p:cNvPr id="20488" name="Line 8"/>
          <p:cNvSpPr>
            <a:spLocks noChangeShapeType="1"/>
          </p:cNvSpPr>
          <p:nvPr/>
        </p:nvSpPr>
        <p:spPr bwMode="auto">
          <a:xfrm>
            <a:off x="6516215" y="3717032"/>
            <a:ext cx="0" cy="122413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7" name="Line 7"/>
          <p:cNvSpPr>
            <a:spLocks noChangeShapeType="1"/>
          </p:cNvSpPr>
          <p:nvPr/>
        </p:nvSpPr>
        <p:spPr bwMode="auto">
          <a:xfrm flipH="1" flipV="1">
            <a:off x="2123728" y="2252551"/>
            <a:ext cx="3096344" cy="11764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9" name="Text Box 9"/>
          <p:cNvSpPr txBox="1">
            <a:spLocks noChangeArrowheads="1"/>
          </p:cNvSpPr>
          <p:nvPr/>
        </p:nvSpPr>
        <p:spPr bwMode="auto">
          <a:xfrm>
            <a:off x="4644008" y="3212976"/>
            <a:ext cx="2592388"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Insert </a:t>
            </a:r>
            <a:r>
              <a:rPr lang="en-GB" b="1" dirty="0" smtClean="0">
                <a:solidFill>
                  <a:srgbClr val="000000"/>
                </a:solidFill>
                <a:latin typeface="Lucida Sans" pitchFamily="34" charset="0"/>
              </a:rPr>
              <a:t>citations from </a:t>
            </a:r>
            <a:r>
              <a:rPr lang="en-GB" b="1" dirty="0">
                <a:solidFill>
                  <a:srgbClr val="000000"/>
                </a:solidFill>
                <a:latin typeface="Lucida Sans" pitchFamily="34" charset="0"/>
              </a:rPr>
              <a:t>either toolbar</a:t>
            </a:r>
            <a:endParaRPr lang="en-GB" b="1" dirty="0">
              <a:latin typeface="Lucida Sans" pitchFamily="34" charset="0"/>
            </a:endParaRPr>
          </a:p>
        </p:txBody>
      </p:sp>
      <p:sp>
        <p:nvSpPr>
          <p:cNvPr id="20495" name="Line 15"/>
          <p:cNvSpPr>
            <a:spLocks noChangeShapeType="1"/>
          </p:cNvSpPr>
          <p:nvPr/>
        </p:nvSpPr>
        <p:spPr bwMode="auto">
          <a:xfrm flipV="1">
            <a:off x="1259632" y="2276872"/>
            <a:ext cx="144016" cy="10801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Text Box 11"/>
          <p:cNvSpPr txBox="1">
            <a:spLocks noChangeArrowheads="1"/>
          </p:cNvSpPr>
          <p:nvPr/>
        </p:nvSpPr>
        <p:spPr bwMode="auto">
          <a:xfrm>
            <a:off x="467544" y="3140968"/>
            <a:ext cx="2592387"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Move from the Word document to the Endnote library</a:t>
            </a:r>
            <a:endParaRPr lang="en-GB"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119</a:t>
            </a:fld>
            <a:endParaRPr lang="en-GB"/>
          </a:p>
        </p:txBody>
      </p:sp>
      <p:pic>
        <p:nvPicPr>
          <p:cNvPr id="5" name="Picture 4" descr="Screen Shot 2012-11-13 at 12.34.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9" y="1782651"/>
            <a:ext cx="6426200" cy="469900"/>
          </a:xfrm>
          <a:prstGeom prst="rect">
            <a:avLst/>
          </a:prstGeom>
          <a:ln>
            <a:solidFill>
              <a:srgbClr val="000066"/>
            </a:solidFill>
          </a:ln>
        </p:spPr>
      </p:pic>
      <p:pic>
        <p:nvPicPr>
          <p:cNvPr id="6" name="Picture 5" descr="Screen Shot 2012-11-13 at 12.35.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2" y="4943906"/>
            <a:ext cx="7603323" cy="501318"/>
          </a:xfrm>
          <a:prstGeom prst="rect">
            <a:avLst/>
          </a:prstGeom>
          <a:ln>
            <a:solidFill>
              <a:srgbClr val="000066"/>
            </a:solidFill>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2000"/>
                                        <p:tgtEl>
                                          <p:spTgt spid="204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91"/>
                                        </p:tgtEl>
                                        <p:attrNameLst>
                                          <p:attrName>style.visibility</p:attrName>
                                        </p:attrNameLst>
                                      </p:cBhvr>
                                      <p:to>
                                        <p:strVal val="visible"/>
                                      </p:to>
                                    </p:set>
                                    <p:animEffect transition="in" filter="fade">
                                      <p:cBhvr>
                                        <p:cTn id="11" dur="2000"/>
                                        <p:tgtEl>
                                          <p:spTgt spid="2049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495"/>
                                        </p:tgtEl>
                                        <p:attrNameLst>
                                          <p:attrName>style.visibility</p:attrName>
                                        </p:attrNameLst>
                                      </p:cBhvr>
                                      <p:to>
                                        <p:strVal val="visible"/>
                                      </p:to>
                                    </p:set>
                                    <p:animEffect transition="in" filter="fade">
                                      <p:cBhvr>
                                        <p:cTn id="14" dur="2000"/>
                                        <p:tgtEl>
                                          <p:spTgt spid="20495"/>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0489"/>
                                        </p:tgtEl>
                                        <p:attrNameLst>
                                          <p:attrName>style.visibility</p:attrName>
                                        </p:attrNameLst>
                                      </p:cBhvr>
                                      <p:to>
                                        <p:strVal val="visible"/>
                                      </p:to>
                                    </p:set>
                                    <p:animEffect transition="in" filter="fade">
                                      <p:cBhvr>
                                        <p:cTn id="18" dur="2000"/>
                                        <p:tgtEl>
                                          <p:spTgt spid="20489"/>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0487"/>
                                        </p:tgtEl>
                                        <p:attrNameLst>
                                          <p:attrName>style.visibility</p:attrName>
                                        </p:attrNameLst>
                                      </p:cBhvr>
                                      <p:to>
                                        <p:strVal val="visible"/>
                                      </p:to>
                                    </p:set>
                                    <p:animEffect transition="in" filter="fade">
                                      <p:cBhvr>
                                        <p:cTn id="22" dur="2000"/>
                                        <p:tgtEl>
                                          <p:spTgt spid="2048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88"/>
                                        </p:tgtEl>
                                        <p:attrNameLst>
                                          <p:attrName>style.visibility</p:attrName>
                                        </p:attrNameLst>
                                      </p:cBhvr>
                                      <p:to>
                                        <p:strVal val="visible"/>
                                      </p:to>
                                    </p:set>
                                    <p:animEffect transition="in" filter="fade">
                                      <p:cBhvr>
                                        <p:cTn id="25"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8" grpId="0" animBg="1"/>
      <p:bldP spid="20487" grpId="0" animBg="1"/>
      <p:bldP spid="20489" grpId="0" animBg="1"/>
      <p:bldP spid="20495" grpId="0" animBg="1"/>
      <p:bldP spid="204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0.37.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9795"/>
            <a:ext cx="8142863" cy="6838205"/>
          </a:xfrm>
          <a:prstGeom prst="rect">
            <a:avLst/>
          </a:prstGeom>
          <a:ln>
            <a:solidFill>
              <a:srgbClr val="000066"/>
            </a:solidFill>
          </a:ln>
        </p:spPr>
      </p:pic>
      <p:sp>
        <p:nvSpPr>
          <p:cNvPr id="48138" name="Text Box 10"/>
          <p:cNvSpPr txBox="1">
            <a:spLocks noChangeArrowheads="1"/>
          </p:cNvSpPr>
          <p:nvPr/>
        </p:nvSpPr>
        <p:spPr bwMode="auto">
          <a:xfrm>
            <a:off x="3635375" y="2565400"/>
            <a:ext cx="43926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one author per line, surname first, followed by a comma</a:t>
            </a:r>
            <a:endParaRPr lang="en-GB" dirty="0"/>
          </a:p>
        </p:txBody>
      </p:sp>
      <p:sp>
        <p:nvSpPr>
          <p:cNvPr id="48142" name="Text Box 14"/>
          <p:cNvSpPr txBox="1">
            <a:spLocks noChangeArrowheads="1"/>
          </p:cNvSpPr>
          <p:nvPr/>
        </p:nvSpPr>
        <p:spPr bwMode="auto">
          <a:xfrm>
            <a:off x="2916238" y="4365625"/>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Author, Journal and Keyword fields are indexed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2000"/>
                                        <p:tgtEl>
                                          <p:spTgt spid="481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8142"/>
                                        </p:tgtEl>
                                        <p:attrNameLst>
                                          <p:attrName>style.visibility</p:attrName>
                                        </p:attrNameLst>
                                      </p:cBhvr>
                                      <p:to>
                                        <p:strVal val="visible"/>
                                      </p:to>
                                    </p:set>
                                    <p:animEffect transition="in" filter="fade">
                                      <p:cBhvr>
                                        <p:cTn id="11" dur="2000"/>
                                        <p:tgtEl>
                                          <p:spTgt spid="48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autoUpdateAnimBg="0"/>
      <p:bldP spid="4814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37.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624"/>
            <a:ext cx="9144000" cy="6396736"/>
          </a:xfrm>
          <a:prstGeom prst="rect">
            <a:avLst/>
          </a:prstGeom>
          <a:ln>
            <a:solidFill>
              <a:srgbClr val="000066"/>
            </a:solidFill>
          </a:ln>
        </p:spPr>
      </p:pic>
      <p:sp>
        <p:nvSpPr>
          <p:cNvPr id="121861" name="Line 5"/>
          <p:cNvSpPr>
            <a:spLocks noChangeShapeType="1"/>
          </p:cNvSpPr>
          <p:nvPr/>
        </p:nvSpPr>
        <p:spPr bwMode="auto">
          <a:xfrm flipH="1" flipV="1">
            <a:off x="3059832" y="3076708"/>
            <a:ext cx="2724620" cy="10723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2" name="Text Box 6"/>
          <p:cNvSpPr txBox="1">
            <a:spLocks noChangeArrowheads="1"/>
          </p:cNvSpPr>
          <p:nvPr/>
        </p:nvSpPr>
        <p:spPr bwMode="auto">
          <a:xfrm>
            <a:off x="4063005" y="3789040"/>
            <a:ext cx="3442894"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Identify the point in the text to insert a citation</a:t>
            </a:r>
            <a:endParaRPr lang="en-GB" dirty="0"/>
          </a:p>
        </p:txBody>
      </p:sp>
      <p:sp>
        <p:nvSpPr>
          <p:cNvPr id="121863" name="Line 7"/>
          <p:cNvSpPr>
            <a:spLocks noChangeShapeType="1"/>
          </p:cNvSpPr>
          <p:nvPr/>
        </p:nvSpPr>
        <p:spPr bwMode="auto">
          <a:xfrm flipV="1">
            <a:off x="3059831" y="1953492"/>
            <a:ext cx="1872209"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4" name="Text Box 8"/>
          <p:cNvSpPr txBox="1">
            <a:spLocks noChangeArrowheads="1"/>
          </p:cNvSpPr>
          <p:nvPr/>
        </p:nvSpPr>
        <p:spPr bwMode="auto">
          <a:xfrm>
            <a:off x="166666" y="1052736"/>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EndNote icon to go to the EndNote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fade">
                                      <p:cBhvr>
                                        <p:cTn id="7" dur="2000"/>
                                        <p:tgtEl>
                                          <p:spTgt spid="1218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1861"/>
                                        </p:tgtEl>
                                        <p:attrNameLst>
                                          <p:attrName>style.visibility</p:attrName>
                                        </p:attrNameLst>
                                      </p:cBhvr>
                                      <p:to>
                                        <p:strVal val="visible"/>
                                      </p:to>
                                    </p:set>
                                    <p:animEffect transition="in" filter="fade">
                                      <p:cBhvr>
                                        <p:cTn id="11" dur="2000"/>
                                        <p:tgtEl>
                                          <p:spTgt spid="12186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1864"/>
                                        </p:tgtEl>
                                        <p:attrNameLst>
                                          <p:attrName>style.visibility</p:attrName>
                                        </p:attrNameLst>
                                      </p:cBhvr>
                                      <p:to>
                                        <p:strVal val="visible"/>
                                      </p:to>
                                    </p:set>
                                    <p:animEffect transition="in" filter="fade">
                                      <p:cBhvr>
                                        <p:cTn id="15" dur="2000"/>
                                        <p:tgtEl>
                                          <p:spTgt spid="12186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1863"/>
                                        </p:tgtEl>
                                        <p:attrNameLst>
                                          <p:attrName>style.visibility</p:attrName>
                                        </p:attrNameLst>
                                      </p:cBhvr>
                                      <p:to>
                                        <p:strVal val="visible"/>
                                      </p:to>
                                    </p:set>
                                    <p:animEffect transition="in" filter="fade">
                                      <p:cBhvr>
                                        <p:cTn id="19" dur="20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nimBg="1"/>
      <p:bldP spid="121862" grpId="0" animBg="1"/>
      <p:bldP spid="121863" grpId="0" animBg="1"/>
      <p:bldP spid="12186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54.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 y="188640"/>
            <a:ext cx="9144000" cy="6144616"/>
          </a:xfrm>
          <a:prstGeom prst="rect">
            <a:avLst/>
          </a:prstGeom>
          <a:ln>
            <a:solidFill>
              <a:srgbClr val="000066"/>
            </a:solidFill>
          </a:ln>
        </p:spPr>
      </p:pic>
      <p:sp>
        <p:nvSpPr>
          <p:cNvPr id="122885" name="Line 5"/>
          <p:cNvSpPr>
            <a:spLocks noChangeShapeType="1"/>
          </p:cNvSpPr>
          <p:nvPr/>
        </p:nvSpPr>
        <p:spPr bwMode="auto">
          <a:xfrm flipH="1" flipV="1">
            <a:off x="6444928" y="1989138"/>
            <a:ext cx="1152525" cy="17287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6" name="Text Box 6"/>
          <p:cNvSpPr txBox="1">
            <a:spLocks noChangeArrowheads="1"/>
          </p:cNvSpPr>
          <p:nvPr/>
        </p:nvSpPr>
        <p:spPr bwMode="auto">
          <a:xfrm>
            <a:off x="4932040" y="3429000"/>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highlight the required reference</a:t>
            </a:r>
            <a:endParaRPr lang="en-GB" dirty="0"/>
          </a:p>
        </p:txBody>
      </p:sp>
      <p:sp>
        <p:nvSpPr>
          <p:cNvPr id="122888" name="Line 8"/>
          <p:cNvSpPr>
            <a:spLocks noChangeShapeType="1"/>
          </p:cNvSpPr>
          <p:nvPr/>
        </p:nvSpPr>
        <p:spPr bwMode="auto">
          <a:xfrm flipV="1">
            <a:off x="1657695" y="1412776"/>
            <a:ext cx="1978202" cy="20341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9" name="Text Box 9"/>
          <p:cNvSpPr txBox="1">
            <a:spLocks noChangeArrowheads="1"/>
          </p:cNvSpPr>
          <p:nvPr/>
        </p:nvSpPr>
        <p:spPr bwMode="auto">
          <a:xfrm>
            <a:off x="505170" y="3302426"/>
            <a:ext cx="338417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the reference from this </a:t>
            </a:r>
            <a:r>
              <a:rPr lang="en-GB" sz="2400" b="1" dirty="0" smtClean="0">
                <a:solidFill>
                  <a:srgbClr val="000000"/>
                </a:solidFill>
                <a:latin typeface="Lucida Sans" pitchFamily="34" charset="0"/>
              </a:rPr>
              <a:t>toolbar</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2000"/>
                                        <p:tgtEl>
                                          <p:spTgt spid="1228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885"/>
                                        </p:tgtEl>
                                        <p:attrNameLst>
                                          <p:attrName>style.visibility</p:attrName>
                                        </p:attrNameLst>
                                      </p:cBhvr>
                                      <p:to>
                                        <p:strVal val="visible"/>
                                      </p:to>
                                    </p:set>
                                    <p:animEffect transition="in" filter="fade">
                                      <p:cBhvr>
                                        <p:cTn id="11" dur="2000"/>
                                        <p:tgtEl>
                                          <p:spTgt spid="1228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2889"/>
                                        </p:tgtEl>
                                        <p:attrNameLst>
                                          <p:attrName>style.visibility</p:attrName>
                                        </p:attrNameLst>
                                      </p:cBhvr>
                                      <p:to>
                                        <p:strVal val="visible"/>
                                      </p:to>
                                    </p:set>
                                    <p:animEffect transition="in" filter="fade">
                                      <p:cBhvr>
                                        <p:cTn id="15" dur="2000"/>
                                        <p:tgtEl>
                                          <p:spTgt spid="1228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888"/>
                                        </p:tgtEl>
                                        <p:attrNameLst>
                                          <p:attrName>style.visibility</p:attrName>
                                        </p:attrNameLst>
                                      </p:cBhvr>
                                      <p:to>
                                        <p:strVal val="visible"/>
                                      </p:to>
                                    </p:set>
                                    <p:animEffect transition="in" filter="fade">
                                      <p:cBhvr>
                                        <p:cTn id="18" dur="20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6" grpId="0" animBg="1"/>
      <p:bldP spid="122888" grpId="0" animBg="1"/>
      <p:bldP spid="12288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5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8035492" cy="6858000"/>
          </a:xfrm>
          <a:prstGeom prst="rect">
            <a:avLst/>
          </a:prstGeom>
          <a:ln>
            <a:solidFill>
              <a:srgbClr val="000066"/>
            </a:solidFill>
          </a:ln>
        </p:spPr>
      </p:pic>
      <p:sp>
        <p:nvSpPr>
          <p:cNvPr id="123909" name="Line 5"/>
          <p:cNvSpPr>
            <a:spLocks noChangeShapeType="1"/>
          </p:cNvSpPr>
          <p:nvPr/>
        </p:nvSpPr>
        <p:spPr bwMode="auto">
          <a:xfrm flipH="1" flipV="1">
            <a:off x="5436095" y="1556788"/>
            <a:ext cx="1345085" cy="28803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0" name="Text Box 6"/>
          <p:cNvSpPr txBox="1">
            <a:spLocks noChangeArrowheads="1"/>
          </p:cNvSpPr>
          <p:nvPr/>
        </p:nvSpPr>
        <p:spPr bwMode="auto">
          <a:xfrm>
            <a:off x="5269090" y="4109283"/>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return to Word and click to insert the citation</a:t>
            </a:r>
            <a:endParaRPr lang="en-GB" dirty="0"/>
          </a:p>
        </p:txBody>
      </p:sp>
      <p:sp>
        <p:nvSpPr>
          <p:cNvPr id="123911" name="Text Box 7"/>
          <p:cNvSpPr txBox="1">
            <a:spLocks noChangeArrowheads="1"/>
          </p:cNvSpPr>
          <p:nvPr/>
        </p:nvSpPr>
        <p:spPr bwMode="auto">
          <a:xfrm>
            <a:off x="696350" y="4725144"/>
            <a:ext cx="4175893"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is displayed in the text, with the full reference at the end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fade">
                                      <p:cBhvr>
                                        <p:cTn id="7" dur="2000"/>
                                        <p:tgtEl>
                                          <p:spTgt spid="1239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3909"/>
                                        </p:tgtEl>
                                        <p:attrNameLst>
                                          <p:attrName>style.visibility</p:attrName>
                                        </p:attrNameLst>
                                      </p:cBhvr>
                                      <p:to>
                                        <p:strVal val="visible"/>
                                      </p:to>
                                    </p:set>
                                    <p:animEffect transition="in" filter="fade">
                                      <p:cBhvr>
                                        <p:cTn id="11" dur="2000"/>
                                        <p:tgtEl>
                                          <p:spTgt spid="1239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3911"/>
                                        </p:tgtEl>
                                        <p:attrNameLst>
                                          <p:attrName>style.visibility</p:attrName>
                                        </p:attrNameLst>
                                      </p:cBhvr>
                                      <p:to>
                                        <p:strVal val="visible"/>
                                      </p:to>
                                    </p:set>
                                    <p:animEffect transition="in" filter="fade">
                                      <p:cBhvr>
                                        <p:cTn id="15"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P spid="123910" grpId="0" animBg="1"/>
      <p:bldP spid="12391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56.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322"/>
            <a:ext cx="9144000" cy="6106569"/>
          </a:xfrm>
          <a:prstGeom prst="rect">
            <a:avLst/>
          </a:prstGeom>
          <a:ln>
            <a:solidFill>
              <a:srgbClr val="000066"/>
            </a:solidFill>
          </a:ln>
        </p:spPr>
      </p:pic>
      <p:sp>
        <p:nvSpPr>
          <p:cNvPr id="305157" name="Line 5"/>
          <p:cNvSpPr>
            <a:spLocks noChangeShapeType="1"/>
          </p:cNvSpPr>
          <p:nvPr/>
        </p:nvSpPr>
        <p:spPr bwMode="auto">
          <a:xfrm flipH="1" flipV="1">
            <a:off x="1259632" y="1196752"/>
            <a:ext cx="3312368"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158" name="Text Box 6"/>
          <p:cNvSpPr txBox="1">
            <a:spLocks noChangeArrowheads="1"/>
          </p:cNvSpPr>
          <p:nvPr/>
        </p:nvSpPr>
        <p:spPr bwMode="auto">
          <a:xfrm>
            <a:off x="3059832" y="2060848"/>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document citation folder is created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fade">
                                      <p:cBhvr>
                                        <p:cTn id="7" dur="2000"/>
                                        <p:tgtEl>
                                          <p:spTgt spid="305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5157"/>
                                        </p:tgtEl>
                                        <p:attrNameLst>
                                          <p:attrName>style.visibility</p:attrName>
                                        </p:attrNameLst>
                                      </p:cBhvr>
                                      <p:to>
                                        <p:strVal val="visible"/>
                                      </p:to>
                                    </p:set>
                                    <p:animEffect transition="in" filter="fade">
                                      <p:cBhvr>
                                        <p:cTn id="11" dur="2000"/>
                                        <p:tgtEl>
                                          <p:spTgt spid="305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animBg="1"/>
      <p:bldP spid="30515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5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0208"/>
            <a:ext cx="8012881" cy="6858000"/>
          </a:xfrm>
          <a:prstGeom prst="rect">
            <a:avLst/>
          </a:prstGeom>
          <a:ln>
            <a:solidFill>
              <a:srgbClr val="000066"/>
            </a:solidFill>
          </a:ln>
        </p:spPr>
      </p:pic>
      <p:sp>
        <p:nvSpPr>
          <p:cNvPr id="124933" name="Text Box 5"/>
          <p:cNvSpPr txBox="1">
            <a:spLocks noChangeArrowheads="1"/>
          </p:cNvSpPr>
          <p:nvPr/>
        </p:nvSpPr>
        <p:spPr bwMode="auto">
          <a:xfrm>
            <a:off x="1305557" y="4797425"/>
            <a:ext cx="61928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Citations and references are displayed according to choices made within the edited reference style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fade">
                                      <p:cBhvr>
                                        <p:cTn id="7" dur="20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GB" smtClean="0"/>
              <a:t>Edit citations</a:t>
            </a:r>
          </a:p>
        </p:txBody>
      </p:sp>
      <p:sp>
        <p:nvSpPr>
          <p:cNvPr id="113667"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125</a:t>
            </a:fld>
            <a:endParaRPr lang="en-GB"/>
          </a:p>
        </p:txBody>
      </p:sp>
    </p:spTree>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59.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5704"/>
            <a:ext cx="8045099" cy="6858000"/>
          </a:xfrm>
          <a:prstGeom prst="rect">
            <a:avLst/>
          </a:prstGeom>
          <a:ln>
            <a:solidFill>
              <a:srgbClr val="000066"/>
            </a:solidFill>
          </a:ln>
        </p:spPr>
      </p:pic>
      <p:sp>
        <p:nvSpPr>
          <p:cNvPr id="23557" name="Line 5"/>
          <p:cNvSpPr>
            <a:spLocks noChangeShapeType="1"/>
          </p:cNvSpPr>
          <p:nvPr/>
        </p:nvSpPr>
        <p:spPr bwMode="auto">
          <a:xfrm flipV="1">
            <a:off x="5076055" y="1628800"/>
            <a:ext cx="216025" cy="3528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9" name="Line 7"/>
          <p:cNvSpPr>
            <a:spLocks noChangeShapeType="1"/>
          </p:cNvSpPr>
          <p:nvPr/>
        </p:nvSpPr>
        <p:spPr bwMode="auto">
          <a:xfrm flipH="1" flipV="1">
            <a:off x="4931568" y="2620542"/>
            <a:ext cx="144487" cy="210460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8" name="Text Box 6"/>
          <p:cNvSpPr txBox="1">
            <a:spLocks noChangeArrowheads="1"/>
          </p:cNvSpPr>
          <p:nvPr/>
        </p:nvSpPr>
        <p:spPr bwMode="auto">
          <a:xfrm>
            <a:off x="2915444" y="4725144"/>
            <a:ext cx="38877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in the citation to highlight and then go to 'Edit and Manage </a:t>
            </a:r>
            <a:r>
              <a:rPr lang="en-GB" sz="2400" b="1" dirty="0" smtClean="0">
                <a:solidFill>
                  <a:srgbClr val="000000"/>
                </a:solidFill>
                <a:latin typeface="Lucida Sans" pitchFamily="34" charset="0"/>
              </a:rPr>
              <a:t>Citations</a:t>
            </a:r>
            <a:r>
              <a:rPr lang="en-GB" sz="2400" b="1" dirty="0">
                <a:solidFill>
                  <a:srgbClr val="000000"/>
                </a:solidFill>
                <a:latin typeface="Lucida Sans" pitchFamily="34" charset="0"/>
              </a:rPr>
              <a: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126</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2000"/>
                                        <p:tgtEl>
                                          <p:spTgt spid="2355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P spid="23558"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2.59.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64" y="32118"/>
            <a:ext cx="6920120" cy="6858000"/>
          </a:xfrm>
          <a:prstGeom prst="rect">
            <a:avLst/>
          </a:prstGeom>
          <a:ln>
            <a:solidFill>
              <a:srgbClr val="000066"/>
            </a:solidFill>
          </a:ln>
        </p:spPr>
      </p:pic>
      <p:sp>
        <p:nvSpPr>
          <p:cNvPr id="125957" name="Line 5"/>
          <p:cNvSpPr>
            <a:spLocks noChangeShapeType="1"/>
          </p:cNvSpPr>
          <p:nvPr/>
        </p:nvSpPr>
        <p:spPr bwMode="auto">
          <a:xfrm flipV="1">
            <a:off x="1872655" y="1053108"/>
            <a:ext cx="10795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8" name="Text Box 6"/>
          <p:cNvSpPr txBox="1">
            <a:spLocks noChangeArrowheads="1"/>
          </p:cNvSpPr>
          <p:nvPr/>
        </p:nvSpPr>
        <p:spPr bwMode="auto">
          <a:xfrm>
            <a:off x="1691680" y="1700808"/>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Highlight the specific citation</a:t>
            </a:r>
            <a:endParaRPr lang="en-GB" dirty="0"/>
          </a:p>
        </p:txBody>
      </p:sp>
      <p:sp>
        <p:nvSpPr>
          <p:cNvPr id="125959" name="Line 7"/>
          <p:cNvSpPr>
            <a:spLocks noChangeShapeType="1"/>
          </p:cNvSpPr>
          <p:nvPr/>
        </p:nvSpPr>
        <p:spPr bwMode="auto">
          <a:xfrm flipH="1">
            <a:off x="3563887" y="3716338"/>
            <a:ext cx="1368475" cy="5767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0" name="Text Box 8"/>
          <p:cNvSpPr txBox="1">
            <a:spLocks noChangeArrowheads="1"/>
          </p:cNvSpPr>
          <p:nvPr/>
        </p:nvSpPr>
        <p:spPr bwMode="auto">
          <a:xfrm>
            <a:off x="4499992" y="2780928"/>
            <a:ext cx="446405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Change selection to </a:t>
            </a:r>
            <a:r>
              <a:rPr lang="en-GB" sz="2400" b="1" dirty="0">
                <a:solidFill>
                  <a:srgbClr val="000000"/>
                </a:solidFill>
                <a:latin typeface="Lucida Sans" pitchFamily="34" charset="0"/>
              </a:rPr>
              <a:t>remove author </a:t>
            </a:r>
            <a:r>
              <a:rPr lang="en-GB" sz="2400" b="1" dirty="0" smtClean="0">
                <a:solidFill>
                  <a:srgbClr val="000000"/>
                </a:solidFill>
                <a:latin typeface="Lucida Sans" pitchFamily="34" charset="0"/>
              </a:rPr>
              <a:t>or </a:t>
            </a:r>
            <a:r>
              <a:rPr lang="en-GB" sz="2400" b="1" dirty="0">
                <a:solidFill>
                  <a:srgbClr val="000000"/>
                </a:solidFill>
                <a:latin typeface="Lucida Sans" pitchFamily="34" charset="0"/>
              </a:rPr>
              <a:t>year from the </a:t>
            </a:r>
            <a:r>
              <a:rPr lang="en-GB" sz="2400" b="1" dirty="0" smtClean="0">
                <a:solidFill>
                  <a:srgbClr val="000000"/>
                </a:solidFill>
                <a:latin typeface="Lucida Sans" pitchFamily="34" charset="0"/>
              </a:rPr>
              <a:t>citation or show only in the bibliography</a:t>
            </a:r>
            <a:endParaRPr lang="en-GB" dirty="0"/>
          </a:p>
        </p:txBody>
      </p:sp>
      <p:sp>
        <p:nvSpPr>
          <p:cNvPr id="125963" name="Line 11"/>
          <p:cNvSpPr>
            <a:spLocks noChangeShapeType="1"/>
          </p:cNvSpPr>
          <p:nvPr/>
        </p:nvSpPr>
        <p:spPr bwMode="auto">
          <a:xfrm flipH="1">
            <a:off x="6948263" y="5734050"/>
            <a:ext cx="504054" cy="5032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4" name="Text Box 12"/>
          <p:cNvSpPr txBox="1">
            <a:spLocks noChangeArrowheads="1"/>
          </p:cNvSpPr>
          <p:nvPr/>
        </p:nvSpPr>
        <p:spPr bwMode="auto">
          <a:xfrm>
            <a:off x="5364088" y="4941168"/>
            <a:ext cx="36007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OK to complete the action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fade">
                                      <p:cBhvr>
                                        <p:cTn id="7" dur="2000"/>
                                        <p:tgtEl>
                                          <p:spTgt spid="1259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5957"/>
                                        </p:tgtEl>
                                        <p:attrNameLst>
                                          <p:attrName>style.visibility</p:attrName>
                                        </p:attrNameLst>
                                      </p:cBhvr>
                                      <p:to>
                                        <p:strVal val="visible"/>
                                      </p:to>
                                    </p:set>
                                    <p:animEffect transition="in" filter="fade">
                                      <p:cBhvr>
                                        <p:cTn id="11" dur="2000"/>
                                        <p:tgtEl>
                                          <p:spTgt spid="125957"/>
                                        </p:tgtEl>
                                      </p:cBhvr>
                                    </p:animEffect>
                                  </p:childTnLst>
                                </p:cTn>
                              </p:par>
                            </p:childTnLst>
                          </p:cTn>
                        </p:par>
                        <p:par>
                          <p:cTn id="12" fill="hold" nodeType="with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5960"/>
                                        </p:tgtEl>
                                        <p:attrNameLst>
                                          <p:attrName>style.visibility</p:attrName>
                                        </p:attrNameLst>
                                      </p:cBhvr>
                                      <p:to>
                                        <p:strVal val="visible"/>
                                      </p:to>
                                    </p:set>
                                    <p:animEffect transition="in" filter="fade">
                                      <p:cBhvr>
                                        <p:cTn id="15" dur="2000"/>
                                        <p:tgtEl>
                                          <p:spTgt spid="12596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5959"/>
                                        </p:tgtEl>
                                        <p:attrNameLst>
                                          <p:attrName>style.visibility</p:attrName>
                                        </p:attrNameLst>
                                      </p:cBhvr>
                                      <p:to>
                                        <p:strVal val="visible"/>
                                      </p:to>
                                    </p:set>
                                    <p:animEffect transition="in" filter="fade">
                                      <p:cBhvr>
                                        <p:cTn id="19" dur="2000"/>
                                        <p:tgtEl>
                                          <p:spTgt spid="125959"/>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25964"/>
                                        </p:tgtEl>
                                        <p:attrNameLst>
                                          <p:attrName>style.visibility</p:attrName>
                                        </p:attrNameLst>
                                      </p:cBhvr>
                                      <p:to>
                                        <p:strVal val="visible"/>
                                      </p:to>
                                    </p:set>
                                    <p:animEffect transition="in" filter="fade">
                                      <p:cBhvr>
                                        <p:cTn id="23" dur="2000"/>
                                        <p:tgtEl>
                                          <p:spTgt spid="125964"/>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5963"/>
                                        </p:tgtEl>
                                        <p:attrNameLst>
                                          <p:attrName>style.visibility</p:attrName>
                                        </p:attrNameLst>
                                      </p:cBhvr>
                                      <p:to>
                                        <p:strVal val="visible"/>
                                      </p:to>
                                    </p:set>
                                    <p:animEffect transition="in" filter="fade">
                                      <p:cBhvr>
                                        <p:cTn id="27" dur="20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8" grpId="0" animBg="1" autoUpdateAnimBg="0"/>
      <p:bldP spid="125959" grpId="0" animBg="1"/>
      <p:bldP spid="125960" grpId="0" animBg="1"/>
      <p:bldP spid="125963" grpId="0" animBg="1"/>
      <p:bldP spid="12596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3 at 13.01.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547652" cy="6858000"/>
          </a:xfrm>
          <a:prstGeom prst="rect">
            <a:avLst/>
          </a:prstGeom>
          <a:ln>
            <a:solidFill>
              <a:srgbClr val="000066"/>
            </a:solidFill>
          </a:ln>
        </p:spPr>
      </p:pic>
      <p:sp>
        <p:nvSpPr>
          <p:cNvPr id="307204" name="Line 4"/>
          <p:cNvSpPr>
            <a:spLocks noChangeShapeType="1"/>
          </p:cNvSpPr>
          <p:nvPr/>
        </p:nvSpPr>
        <p:spPr bwMode="auto">
          <a:xfrm flipV="1">
            <a:off x="4931073" y="1341016"/>
            <a:ext cx="1584325" cy="574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05" name="Text Box 5"/>
          <p:cNvSpPr txBox="1">
            <a:spLocks noChangeArrowheads="1"/>
          </p:cNvSpPr>
          <p:nvPr/>
        </p:nvSpPr>
        <p:spPr bwMode="auto">
          <a:xfrm>
            <a:off x="1403648" y="1772816"/>
            <a:ext cx="39608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remove a reference from the document, go to </a:t>
            </a:r>
            <a:r>
              <a:rPr lang="en-GB" sz="2400" b="1" dirty="0" smtClean="0">
                <a:solidFill>
                  <a:srgbClr val="000000"/>
                </a:solidFill>
                <a:latin typeface="Lucida Sans" pitchFamily="34" charset="0"/>
              </a:rPr>
              <a:t>'Tools' </a:t>
            </a:r>
            <a:r>
              <a:rPr lang="en-GB" sz="2400" b="1" dirty="0">
                <a:solidFill>
                  <a:srgbClr val="000000"/>
                </a:solidFill>
                <a:latin typeface="Lucida Sans" pitchFamily="34" charset="0"/>
              </a:rPr>
              <a:t>and 'Remove Citation'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fade">
                                      <p:cBhvr>
                                        <p:cTn id="7" dur="2000"/>
                                        <p:tgtEl>
                                          <p:spTgt spid="3072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204"/>
                                        </p:tgtEl>
                                        <p:attrNameLst>
                                          <p:attrName>style.visibility</p:attrName>
                                        </p:attrNameLst>
                                      </p:cBhvr>
                                      <p:to>
                                        <p:strVal val="visible"/>
                                      </p:to>
                                    </p:set>
                                    <p:animEffect transition="in" filter="fade">
                                      <p:cBhvr>
                                        <p:cTn id="11" dur="20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nimBg="1"/>
      <p:bldP spid="30720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3 at 13.0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5" y="0"/>
            <a:ext cx="9010511" cy="6858000"/>
          </a:xfrm>
          <a:prstGeom prst="rect">
            <a:avLst/>
          </a:prstGeom>
        </p:spPr>
      </p:pic>
      <p:sp>
        <p:nvSpPr>
          <p:cNvPr id="309253" name="Text Box 5"/>
          <p:cNvSpPr txBox="1">
            <a:spLocks noChangeArrowheads="1"/>
          </p:cNvSpPr>
          <p:nvPr/>
        </p:nvSpPr>
        <p:spPr bwMode="auto">
          <a:xfrm>
            <a:off x="2915816" y="4221163"/>
            <a:ext cx="45354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and end of text reference are removed from the document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fade">
                                      <p:cBhvr>
                                        <p:cTn id="7" dur="20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a:t>
            </a:fld>
            <a:endParaRPr lang="en-GB"/>
          </a:p>
        </p:txBody>
      </p:sp>
      <p:pic>
        <p:nvPicPr>
          <p:cNvPr id="3" name="Picture 2" descr="Screen Shot 2012-11-12 at 10.37.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9795"/>
            <a:ext cx="8142863" cy="6838205"/>
          </a:xfrm>
          <a:prstGeom prst="rect">
            <a:avLst/>
          </a:prstGeom>
          <a:ln>
            <a:solidFill>
              <a:srgbClr val="000066"/>
            </a:solidFill>
          </a:ln>
        </p:spPr>
      </p:pic>
      <p:sp>
        <p:nvSpPr>
          <p:cNvPr id="4" name="Line 15"/>
          <p:cNvSpPr>
            <a:spLocks noChangeShapeType="1"/>
          </p:cNvSpPr>
          <p:nvPr/>
        </p:nvSpPr>
        <p:spPr bwMode="auto">
          <a:xfrm flipH="1" flipV="1">
            <a:off x="683567" y="332655"/>
            <a:ext cx="2304257" cy="24823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12"/>
          <p:cNvSpPr txBox="1">
            <a:spLocks noChangeArrowheads="1"/>
          </p:cNvSpPr>
          <p:nvPr/>
        </p:nvSpPr>
        <p:spPr bwMode="auto">
          <a:xfrm flipH="1">
            <a:off x="2844819" y="2636912"/>
            <a:ext cx="47513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When all chosen fields have been completed, click the record close icon</a:t>
            </a:r>
            <a:endParaRPr lang="en-GB" dirty="0"/>
          </a:p>
        </p:txBody>
      </p:sp>
    </p:spTree>
    <p:extLst>
      <p:ext uri="{BB962C8B-B14F-4D97-AF65-F5344CB8AC3E}">
        <p14:creationId xmlns:p14="http://schemas.microsoft.com/office/powerpoint/2010/main" val="506731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03.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
            <a:ext cx="6907606" cy="6858000"/>
          </a:xfrm>
          <a:prstGeom prst="rect">
            <a:avLst/>
          </a:prstGeom>
          <a:ln>
            <a:solidFill>
              <a:srgbClr val="000066"/>
            </a:solidFill>
          </a:ln>
        </p:spPr>
      </p:pic>
      <p:sp>
        <p:nvSpPr>
          <p:cNvPr id="126981" name="Line 5"/>
          <p:cNvSpPr>
            <a:spLocks noChangeShapeType="1"/>
          </p:cNvSpPr>
          <p:nvPr/>
        </p:nvSpPr>
        <p:spPr bwMode="auto">
          <a:xfrm>
            <a:off x="6444208" y="2708920"/>
            <a:ext cx="720080" cy="34563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2" name="Line 6"/>
          <p:cNvSpPr>
            <a:spLocks noChangeShapeType="1"/>
          </p:cNvSpPr>
          <p:nvPr/>
        </p:nvSpPr>
        <p:spPr bwMode="auto">
          <a:xfrm flipH="1">
            <a:off x="3419872" y="3428999"/>
            <a:ext cx="3168352" cy="180020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3" name="Text Box 7"/>
          <p:cNvSpPr txBox="1">
            <a:spLocks noChangeArrowheads="1"/>
          </p:cNvSpPr>
          <p:nvPr/>
        </p:nvSpPr>
        <p:spPr bwMode="auto">
          <a:xfrm>
            <a:off x="5003800" y="1484313"/>
            <a:ext cx="38877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add page numbers to a citation, type the exact letter string required in the SUFFIX box, then click 'OK'</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2000"/>
                                        <p:tgtEl>
                                          <p:spTgt spid="12698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82"/>
                                        </p:tgtEl>
                                        <p:attrNameLst>
                                          <p:attrName>style.visibility</p:attrName>
                                        </p:attrNameLst>
                                      </p:cBhvr>
                                      <p:to>
                                        <p:strVal val="visible"/>
                                      </p:to>
                                    </p:set>
                                    <p:animEffect transition="in" filter="fade">
                                      <p:cBhvr>
                                        <p:cTn id="11" dur="2000"/>
                                        <p:tgtEl>
                                          <p:spTgt spid="12698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6981"/>
                                        </p:tgtEl>
                                        <p:attrNameLst>
                                          <p:attrName>style.visibility</p:attrName>
                                        </p:attrNameLst>
                                      </p:cBhvr>
                                      <p:to>
                                        <p:strVal val="visible"/>
                                      </p:to>
                                    </p:set>
                                    <p:animEffect transition="in" filter="fade">
                                      <p:cBhvr>
                                        <p:cTn id="15" dur="20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animBg="1"/>
      <p:bldP spid="12698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03.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2" y="0"/>
            <a:ext cx="8979694"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131</a:t>
            </a:fld>
            <a:endParaRPr lang="en-GB"/>
          </a:p>
        </p:txBody>
      </p:sp>
      <p:sp>
        <p:nvSpPr>
          <p:cNvPr id="4" name="Text Box 5"/>
          <p:cNvSpPr txBox="1">
            <a:spLocks noChangeArrowheads="1"/>
          </p:cNvSpPr>
          <p:nvPr/>
        </p:nvSpPr>
        <p:spPr bwMode="auto">
          <a:xfrm>
            <a:off x="2278905" y="4730601"/>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383642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GB" smtClean="0"/>
              <a:t>Manage the bibliography layout</a:t>
            </a:r>
          </a:p>
        </p:txBody>
      </p:sp>
      <p:sp>
        <p:nvSpPr>
          <p:cNvPr id="12185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132</a:t>
            </a:fld>
            <a:endParaRPr lang="en-GB"/>
          </a:p>
        </p:txBody>
      </p:sp>
    </p:spTree>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1 at 13.28.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5372"/>
            <a:ext cx="8930702" cy="6858000"/>
          </a:xfrm>
          <a:prstGeom prst="rect">
            <a:avLst/>
          </a:prstGeom>
          <a:ln>
            <a:solidFill>
              <a:srgbClr val="002060"/>
            </a:solidFill>
          </a:ln>
        </p:spPr>
      </p:pic>
      <p:sp>
        <p:nvSpPr>
          <p:cNvPr id="24588" name="Text Box 12"/>
          <p:cNvSpPr txBox="1">
            <a:spLocks noChangeArrowheads="1"/>
          </p:cNvSpPr>
          <p:nvPr/>
        </p:nvSpPr>
        <p:spPr bwMode="auto">
          <a:xfrm>
            <a:off x="4283968" y="3717032"/>
            <a:ext cx="446405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Go to 'CWYW Tools' </a:t>
            </a:r>
            <a:r>
              <a:rPr lang="en-GB" sz="2400" b="1" dirty="0" smtClean="0">
                <a:solidFill>
                  <a:srgbClr val="000000"/>
                </a:solidFill>
                <a:latin typeface="Lucida Sans" pitchFamily="34" charset="0"/>
                <a:sym typeface="Wingdings 3" pitchFamily="18" charset="2"/>
              </a:rPr>
              <a:t> 'Bibliography Settings…'</a:t>
            </a:r>
            <a:endParaRPr lang="en-GB" sz="2400"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133</a:t>
            </a:fld>
            <a:endParaRPr lang="en-GB"/>
          </a:p>
        </p:txBody>
      </p:sp>
      <p:pic>
        <p:nvPicPr>
          <p:cNvPr id="4" name="Picture 3" descr="Screen Shot 2012-11-13 at 13.05.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86838" cy="6858000"/>
          </a:xfrm>
          <a:prstGeom prst="rect">
            <a:avLst/>
          </a:prstGeom>
        </p:spPr>
      </p:pic>
      <p:sp>
        <p:nvSpPr>
          <p:cNvPr id="5" name="Oval 4"/>
          <p:cNvSpPr/>
          <p:nvPr/>
        </p:nvSpPr>
        <p:spPr bwMode="auto">
          <a:xfrm>
            <a:off x="5076056" y="1412776"/>
            <a:ext cx="2664296"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20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05.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692696"/>
            <a:ext cx="6908800" cy="5257800"/>
          </a:xfrm>
          <a:prstGeom prst="rect">
            <a:avLst/>
          </a:prstGeom>
          <a:ln>
            <a:solidFill>
              <a:srgbClr val="000066"/>
            </a:solidFill>
          </a:ln>
        </p:spPr>
      </p:pic>
      <p:sp>
        <p:nvSpPr>
          <p:cNvPr id="315398" name="Line 6"/>
          <p:cNvSpPr>
            <a:spLocks noChangeShapeType="1"/>
          </p:cNvSpPr>
          <p:nvPr/>
        </p:nvSpPr>
        <p:spPr bwMode="auto">
          <a:xfrm flipH="1">
            <a:off x="5863478" y="2036109"/>
            <a:ext cx="1368425" cy="28889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9" name="Text Box 7"/>
          <p:cNvSpPr txBox="1">
            <a:spLocks noChangeArrowheads="1"/>
          </p:cNvSpPr>
          <p:nvPr/>
        </p:nvSpPr>
        <p:spPr bwMode="auto">
          <a:xfrm>
            <a:off x="4279154" y="138840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a line space between references if required …</a:t>
            </a:r>
            <a:endParaRPr lang="en-GB" dirty="0"/>
          </a:p>
        </p:txBody>
      </p:sp>
      <p:sp>
        <p:nvSpPr>
          <p:cNvPr id="315400" name="Line 8"/>
          <p:cNvSpPr>
            <a:spLocks noChangeShapeType="1"/>
          </p:cNvSpPr>
          <p:nvPr/>
        </p:nvSpPr>
        <p:spPr bwMode="auto">
          <a:xfrm>
            <a:off x="1474591" y="2116791"/>
            <a:ext cx="1369218" cy="26803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1" name="Text Box 9"/>
          <p:cNvSpPr txBox="1">
            <a:spLocks noChangeArrowheads="1"/>
          </p:cNvSpPr>
          <p:nvPr/>
        </p:nvSpPr>
        <p:spPr bwMode="auto">
          <a:xfrm>
            <a:off x="539552" y="1469091"/>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remove the hanging indent</a:t>
            </a:r>
            <a:endParaRPr lang="en-GB" dirty="0"/>
          </a:p>
        </p:txBody>
      </p:sp>
      <p:sp>
        <p:nvSpPr>
          <p:cNvPr id="315402" name="Text Box 10"/>
          <p:cNvSpPr txBox="1">
            <a:spLocks noChangeArrowheads="1"/>
          </p:cNvSpPr>
          <p:nvPr/>
        </p:nvSpPr>
        <p:spPr bwMode="auto">
          <a:xfrm>
            <a:off x="1043608" y="5373216"/>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Effect transition="in" filter="fade">
                                      <p:cBhvr>
                                        <p:cTn id="7" dur="2000"/>
                                        <p:tgtEl>
                                          <p:spTgt spid="31539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5398"/>
                                        </p:tgtEl>
                                        <p:attrNameLst>
                                          <p:attrName>style.visibility</p:attrName>
                                        </p:attrNameLst>
                                      </p:cBhvr>
                                      <p:to>
                                        <p:strVal val="visible"/>
                                      </p:to>
                                    </p:set>
                                    <p:animEffect transition="in" filter="fade">
                                      <p:cBhvr>
                                        <p:cTn id="11" dur="2000"/>
                                        <p:tgtEl>
                                          <p:spTgt spid="315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15401"/>
                                        </p:tgtEl>
                                        <p:attrNameLst>
                                          <p:attrName>style.visibility</p:attrName>
                                        </p:attrNameLst>
                                      </p:cBhvr>
                                      <p:to>
                                        <p:strVal val="visible"/>
                                      </p:to>
                                    </p:set>
                                    <p:animEffect transition="in" filter="fade">
                                      <p:cBhvr>
                                        <p:cTn id="15" dur="2000"/>
                                        <p:tgtEl>
                                          <p:spTgt spid="31540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5400"/>
                                        </p:tgtEl>
                                        <p:attrNameLst>
                                          <p:attrName>style.visibility</p:attrName>
                                        </p:attrNameLst>
                                      </p:cBhvr>
                                      <p:to>
                                        <p:strVal val="visible"/>
                                      </p:to>
                                    </p:set>
                                    <p:animEffect transition="in" filter="fade">
                                      <p:cBhvr>
                                        <p:cTn id="19" dur="2000"/>
                                        <p:tgtEl>
                                          <p:spTgt spid="315400"/>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5402"/>
                                        </p:tgtEl>
                                        <p:attrNameLst>
                                          <p:attrName>style.visibility</p:attrName>
                                        </p:attrNameLst>
                                      </p:cBhvr>
                                      <p:to>
                                        <p:strVal val="visible"/>
                                      </p:to>
                                    </p:set>
                                    <p:animEffect transition="in" filter="fade">
                                      <p:cBhvr>
                                        <p:cTn id="23" dur="2000"/>
                                        <p:tgtEl>
                                          <p:spTgt spid="31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p:bldP spid="315399" grpId="0" animBg="1"/>
      <p:bldP spid="315400" grpId="0" animBg="1"/>
      <p:bldP spid="315401" grpId="0" animBg="1"/>
      <p:bldP spid="31540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135</a:t>
            </a:fld>
            <a:endParaRPr lang="en-GB"/>
          </a:p>
        </p:txBody>
      </p:sp>
      <p:pic>
        <p:nvPicPr>
          <p:cNvPr id="4" name="Picture 3" descr="Screen Shot 2012-11-13 at 13.06.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9003360" cy="6858000"/>
          </a:xfrm>
          <a:prstGeom prst="rect">
            <a:avLst/>
          </a:prstGeom>
        </p:spPr>
      </p:pic>
    </p:spTree>
    <p:extLst>
      <p:ext uri="{BB962C8B-B14F-4D97-AF65-F5344CB8AC3E}">
        <p14:creationId xmlns:p14="http://schemas.microsoft.com/office/powerpoint/2010/main" val="1160411139"/>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GB" smtClean="0"/>
              <a:t>Get more help</a:t>
            </a:r>
          </a:p>
        </p:txBody>
      </p:sp>
      <p:sp>
        <p:nvSpPr>
          <p:cNvPr id="124931"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(Word and Presenter) for PC and Mac at</a:t>
            </a:r>
          </a:p>
          <a:p>
            <a:pPr eaLnBrk="1" hangingPunct="1">
              <a:buFont typeface="Wingdings" pitchFamily="2" charset="2"/>
              <a:buNone/>
            </a:pPr>
            <a:r>
              <a:rPr lang="en-GB" sz="2600" dirty="0" smtClean="0"/>
              <a:t>http://</a:t>
            </a:r>
            <a:r>
              <a:rPr lang="en-GB" sz="2600" dirty="0" smtClean="0">
                <a:hlinkClick r:id="rId4"/>
              </a:rPr>
              <a:t>www.soton.ac.uk/library/infoskills/bibliographic/endnote/endnotetraining.html</a:t>
            </a:r>
            <a:endParaRPr lang="en-GB" sz="2600" dirty="0" smtClean="0"/>
          </a:p>
          <a:p>
            <a:pPr eaLnBrk="1" hangingPunct="1"/>
            <a:r>
              <a:rPr lang="en-GB" sz="2600" dirty="0" smtClean="0">
                <a:hlinkClick r:id="rId5"/>
              </a:rPr>
              <a:t>www.edshare.soton.ac.uk</a:t>
            </a:r>
            <a:endParaRPr lang="en-GB" sz="2600" dirty="0" smtClean="0"/>
          </a:p>
          <a:p>
            <a:pPr eaLnBrk="1" hangingPunct="1"/>
            <a:r>
              <a:rPr lang="en-GB" sz="2600" dirty="0" smtClean="0"/>
              <a:t>EndNote Help pages</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136</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1-12 at 10.38.16.png"/>
          <p:cNvPicPr>
            <a:picLocks noChangeAspect="1"/>
          </p:cNvPicPr>
          <p:nvPr/>
        </p:nvPicPr>
        <p:blipFill rotWithShape="1">
          <a:blip r:embed="rId3">
            <a:extLst>
              <a:ext uri="{28A0092B-C50C-407E-A947-70E740481C1C}">
                <a14:useLocalDpi xmlns:a14="http://schemas.microsoft.com/office/drawing/2010/main" val="0"/>
              </a:ext>
            </a:extLst>
          </a:blip>
          <a:srcRect l="4527" r="3866" b="60219"/>
          <a:stretch/>
        </p:blipFill>
        <p:spPr>
          <a:xfrm>
            <a:off x="683568" y="1052736"/>
            <a:ext cx="7525063" cy="272821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a:t>
            </a:fld>
            <a:endParaRPr lang="en-GB"/>
          </a:p>
        </p:txBody>
      </p:sp>
      <p:sp>
        <p:nvSpPr>
          <p:cNvPr id="7" name="Text Box 12"/>
          <p:cNvSpPr txBox="1">
            <a:spLocks noChangeArrowheads="1"/>
          </p:cNvSpPr>
          <p:nvPr/>
        </p:nvSpPr>
        <p:spPr bwMode="auto">
          <a:xfrm flipH="1">
            <a:off x="1979712" y="4509120"/>
            <a:ext cx="47513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'Save' to confirm any changes to the record</a:t>
            </a:r>
            <a:endParaRPr lang="en-GB" dirty="0"/>
          </a:p>
        </p:txBody>
      </p:sp>
    </p:spTree>
    <p:extLst>
      <p:ext uri="{BB962C8B-B14F-4D97-AF65-F5344CB8AC3E}">
        <p14:creationId xmlns:p14="http://schemas.microsoft.com/office/powerpoint/2010/main" val="3045669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0.41.39.png"/>
          <p:cNvPicPr>
            <a:picLocks noChangeAspect="1"/>
          </p:cNvPicPr>
          <p:nvPr/>
        </p:nvPicPr>
        <p:blipFill rotWithShape="1">
          <a:blip r:embed="rId3">
            <a:extLst>
              <a:ext uri="{28A0092B-C50C-407E-A947-70E740481C1C}">
                <a14:useLocalDpi xmlns:a14="http://schemas.microsoft.com/office/drawing/2010/main" val="0"/>
              </a:ext>
            </a:extLst>
          </a:blip>
          <a:srcRect b="8423"/>
          <a:stretch/>
        </p:blipFill>
        <p:spPr>
          <a:xfrm>
            <a:off x="36512" y="631041"/>
            <a:ext cx="9144000" cy="4710263"/>
          </a:xfrm>
          <a:prstGeom prst="rect">
            <a:avLst/>
          </a:prstGeom>
          <a:ln>
            <a:solidFill>
              <a:srgbClr val="000066"/>
            </a:solidFill>
          </a:ln>
        </p:spPr>
      </p:pic>
      <p:sp>
        <p:nvSpPr>
          <p:cNvPr id="292869" name="Text Box 5"/>
          <p:cNvSpPr txBox="1">
            <a:spLocks noChangeArrowheads="1"/>
          </p:cNvSpPr>
          <p:nvPr/>
        </p:nvSpPr>
        <p:spPr bwMode="auto">
          <a:xfrm>
            <a:off x="4915593" y="1556792"/>
            <a:ext cx="34575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record is added to the library</a:t>
            </a:r>
            <a:endParaRPr lang="en-GB" dirty="0"/>
          </a:p>
        </p:txBody>
      </p:sp>
      <p:sp>
        <p:nvSpPr>
          <p:cNvPr id="292870" name="Text Box 6"/>
          <p:cNvSpPr txBox="1">
            <a:spLocks noChangeArrowheads="1"/>
          </p:cNvSpPr>
          <p:nvPr/>
        </p:nvSpPr>
        <p:spPr bwMode="auto">
          <a:xfrm>
            <a:off x="3275856" y="4869160"/>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Preview pane shows the full bibliographic reference in the chosen reference style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fade">
                                      <p:cBhvr>
                                        <p:cTn id="7" dur="2000"/>
                                        <p:tgtEl>
                                          <p:spTgt spid="29286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2870"/>
                                        </p:tgtEl>
                                        <p:attrNameLst>
                                          <p:attrName>style.visibility</p:attrName>
                                        </p:attrNameLst>
                                      </p:cBhvr>
                                      <p:to>
                                        <p:strVal val="visible"/>
                                      </p:to>
                                    </p:set>
                                    <p:animEffect transition="in" filter="fade">
                                      <p:cBhvr>
                                        <p:cTn id="11" dur="2000"/>
                                        <p:tgtEl>
                                          <p:spTgt spid="29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p:bldP spid="2928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a:t>
            </a:fld>
            <a:endParaRPr lang="en-GB"/>
          </a:p>
        </p:txBody>
      </p:sp>
      <p:pic>
        <p:nvPicPr>
          <p:cNvPr id="4" name="Picture 3" descr="Screen Shot 2012-11-12 at 10.30.15.png"/>
          <p:cNvPicPr>
            <a:picLocks noChangeAspect="1"/>
          </p:cNvPicPr>
          <p:nvPr/>
        </p:nvPicPr>
        <p:blipFill rotWithShape="1">
          <a:blip r:embed="rId3">
            <a:extLst>
              <a:ext uri="{28A0092B-C50C-407E-A947-70E740481C1C}">
                <a14:useLocalDpi xmlns:a14="http://schemas.microsoft.com/office/drawing/2010/main" val="0"/>
              </a:ext>
            </a:extLst>
          </a:blip>
          <a:srcRect b="9068"/>
          <a:stretch/>
        </p:blipFill>
        <p:spPr>
          <a:xfrm>
            <a:off x="0" y="404597"/>
            <a:ext cx="9144000" cy="4677069"/>
          </a:xfrm>
          <a:prstGeom prst="rect">
            <a:avLst/>
          </a:prstGeom>
          <a:ln>
            <a:solidFill>
              <a:srgbClr val="000066"/>
            </a:solidFill>
          </a:ln>
        </p:spPr>
      </p:pic>
      <p:sp>
        <p:nvSpPr>
          <p:cNvPr id="6" name="Line 15"/>
          <p:cNvSpPr>
            <a:spLocks noChangeShapeType="1"/>
          </p:cNvSpPr>
          <p:nvPr/>
        </p:nvSpPr>
        <p:spPr bwMode="auto">
          <a:xfrm flipV="1">
            <a:off x="5652119" y="4924617"/>
            <a:ext cx="2232247"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12"/>
          <p:cNvSpPr txBox="1">
            <a:spLocks noChangeArrowheads="1"/>
          </p:cNvSpPr>
          <p:nvPr/>
        </p:nvSpPr>
        <p:spPr bwMode="auto">
          <a:xfrm flipH="1">
            <a:off x="1979712" y="4509120"/>
            <a:ext cx="47513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these icons to control the library layout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78813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a:t>
            </a:fld>
            <a:endParaRPr lang="en-GB"/>
          </a:p>
        </p:txBody>
      </p:sp>
      <p:pic>
        <p:nvPicPr>
          <p:cNvPr id="4" name="Picture 3" descr="Screen Shot 2012-11-12 at 10.30.15.png"/>
          <p:cNvPicPr>
            <a:picLocks noChangeAspect="1"/>
          </p:cNvPicPr>
          <p:nvPr/>
        </p:nvPicPr>
        <p:blipFill rotWithShape="1">
          <a:blip r:embed="rId3">
            <a:extLst>
              <a:ext uri="{28A0092B-C50C-407E-A947-70E740481C1C}">
                <a14:useLocalDpi xmlns:a14="http://schemas.microsoft.com/office/drawing/2010/main" val="0"/>
              </a:ext>
            </a:extLst>
          </a:blip>
          <a:srcRect l="87634" t="87562" r="541" b="9635"/>
          <a:stretch/>
        </p:blipFill>
        <p:spPr>
          <a:xfrm>
            <a:off x="1692007" y="2780928"/>
            <a:ext cx="4946754" cy="659567"/>
          </a:xfrm>
          <a:prstGeom prst="rect">
            <a:avLst/>
          </a:prstGeom>
          <a:ln>
            <a:solidFill>
              <a:srgbClr val="000066"/>
            </a:solidFill>
          </a:ln>
        </p:spPr>
      </p:pic>
      <p:sp>
        <p:nvSpPr>
          <p:cNvPr id="6" name="Line 15"/>
          <p:cNvSpPr>
            <a:spLocks noChangeShapeType="1"/>
          </p:cNvSpPr>
          <p:nvPr/>
        </p:nvSpPr>
        <p:spPr bwMode="auto">
          <a:xfrm flipH="1" flipV="1">
            <a:off x="6111930" y="3398856"/>
            <a:ext cx="376524" cy="147030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 name="Text Box 12"/>
          <p:cNvSpPr txBox="1">
            <a:spLocks noChangeArrowheads="1"/>
          </p:cNvSpPr>
          <p:nvPr/>
        </p:nvSpPr>
        <p:spPr bwMode="auto">
          <a:xfrm flipH="1">
            <a:off x="5956919" y="4670176"/>
            <a:ext cx="1876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Right split view</a:t>
            </a:r>
            <a:endParaRPr lang="en-GB" sz="2400" b="1" dirty="0">
              <a:solidFill>
                <a:srgbClr val="000000"/>
              </a:solidFill>
              <a:latin typeface="Lucida Sans" pitchFamily="34" charset="0"/>
            </a:endParaRPr>
          </a:p>
        </p:txBody>
      </p:sp>
      <p:sp>
        <p:nvSpPr>
          <p:cNvPr id="7" name="Line 15"/>
          <p:cNvSpPr>
            <a:spLocks noChangeShapeType="1"/>
          </p:cNvSpPr>
          <p:nvPr/>
        </p:nvSpPr>
        <p:spPr bwMode="auto">
          <a:xfrm flipV="1">
            <a:off x="4314443" y="3440494"/>
            <a:ext cx="1097328" cy="164517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 Box 12"/>
          <p:cNvSpPr txBox="1">
            <a:spLocks noChangeArrowheads="1"/>
          </p:cNvSpPr>
          <p:nvPr/>
        </p:nvSpPr>
        <p:spPr bwMode="auto">
          <a:xfrm flipH="1">
            <a:off x="3284523" y="4643229"/>
            <a:ext cx="186354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Bottom split view</a:t>
            </a:r>
            <a:endParaRPr lang="en-GB" sz="2400" b="1" dirty="0">
              <a:solidFill>
                <a:srgbClr val="000000"/>
              </a:solidFill>
              <a:latin typeface="Lucida Sans" pitchFamily="34" charset="0"/>
            </a:endParaRPr>
          </a:p>
        </p:txBody>
      </p:sp>
      <p:sp>
        <p:nvSpPr>
          <p:cNvPr id="9" name="Line 15"/>
          <p:cNvSpPr>
            <a:spLocks noChangeShapeType="1"/>
          </p:cNvSpPr>
          <p:nvPr/>
        </p:nvSpPr>
        <p:spPr bwMode="auto">
          <a:xfrm flipV="1">
            <a:off x="2555776" y="3440493"/>
            <a:ext cx="1999015" cy="163586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Text Box 12"/>
          <p:cNvSpPr txBox="1">
            <a:spLocks noChangeArrowheads="1"/>
          </p:cNvSpPr>
          <p:nvPr/>
        </p:nvSpPr>
        <p:spPr bwMode="auto">
          <a:xfrm flipH="1">
            <a:off x="899677" y="4660862"/>
            <a:ext cx="2015569"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References only view</a:t>
            </a:r>
            <a:endParaRPr lang="en-GB" sz="2400" b="1" dirty="0">
              <a:solidFill>
                <a:srgbClr val="000000"/>
              </a:solidFill>
              <a:latin typeface="Lucida Sans" pitchFamily="34" charset="0"/>
            </a:endParaRPr>
          </a:p>
        </p:txBody>
      </p:sp>
      <p:sp>
        <p:nvSpPr>
          <p:cNvPr id="11" name="Line 15"/>
          <p:cNvSpPr>
            <a:spLocks noChangeShapeType="1"/>
          </p:cNvSpPr>
          <p:nvPr/>
        </p:nvSpPr>
        <p:spPr bwMode="auto">
          <a:xfrm flipH="1">
            <a:off x="3680762" y="980729"/>
            <a:ext cx="2619429" cy="18463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 Box 12"/>
          <p:cNvSpPr txBox="1">
            <a:spLocks noChangeArrowheads="1"/>
          </p:cNvSpPr>
          <p:nvPr/>
        </p:nvSpPr>
        <p:spPr bwMode="auto">
          <a:xfrm flipH="1">
            <a:off x="5956919" y="409240"/>
            <a:ext cx="237569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Preview panel not visible</a:t>
            </a:r>
            <a:endParaRPr lang="en-GB" sz="2400" b="1" dirty="0">
              <a:solidFill>
                <a:srgbClr val="000000"/>
              </a:solidFill>
              <a:latin typeface="Lucida Sans" pitchFamily="34" charset="0"/>
            </a:endParaRPr>
          </a:p>
        </p:txBody>
      </p:sp>
      <p:sp>
        <p:nvSpPr>
          <p:cNvPr id="13" name="Line 15"/>
          <p:cNvSpPr>
            <a:spLocks noChangeShapeType="1"/>
          </p:cNvSpPr>
          <p:nvPr/>
        </p:nvSpPr>
        <p:spPr bwMode="auto">
          <a:xfrm flipH="1">
            <a:off x="3132125" y="1066272"/>
            <a:ext cx="719510" cy="181234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Text Box 12"/>
          <p:cNvSpPr txBox="1">
            <a:spLocks noChangeArrowheads="1"/>
          </p:cNvSpPr>
          <p:nvPr/>
        </p:nvSpPr>
        <p:spPr bwMode="auto">
          <a:xfrm flipH="1">
            <a:off x="3276424" y="404664"/>
            <a:ext cx="1871639"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All panels visible</a:t>
            </a:r>
            <a:endParaRPr lang="en-GB" sz="2400" b="1" dirty="0">
              <a:solidFill>
                <a:srgbClr val="000000"/>
              </a:solidFill>
              <a:latin typeface="Lucida Sans" pitchFamily="34" charset="0"/>
            </a:endParaRPr>
          </a:p>
        </p:txBody>
      </p:sp>
      <p:sp>
        <p:nvSpPr>
          <p:cNvPr id="15" name="Line 15"/>
          <p:cNvSpPr>
            <a:spLocks noChangeShapeType="1"/>
          </p:cNvSpPr>
          <p:nvPr/>
        </p:nvSpPr>
        <p:spPr bwMode="auto">
          <a:xfrm>
            <a:off x="1619673" y="980728"/>
            <a:ext cx="647787"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Text Box 12"/>
          <p:cNvSpPr txBox="1">
            <a:spLocks noChangeArrowheads="1"/>
          </p:cNvSpPr>
          <p:nvPr/>
        </p:nvSpPr>
        <p:spPr bwMode="auto">
          <a:xfrm flipH="1">
            <a:off x="539551" y="404664"/>
            <a:ext cx="2375695"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PDF panel not visible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28843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par>
                          <p:cTn id="40" fill="hold">
                            <p:stCondLst>
                              <p:cond delay="18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childTnLst>
                                </p:cTn>
                              </p:par>
                            </p:childTnLst>
                          </p:cTn>
                        </p:par>
                        <p:par>
                          <p:cTn id="44" fill="hold">
                            <p:stCondLst>
                              <p:cond delay="20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childTnLst>
                          </p:cTn>
                        </p:par>
                        <p:par>
                          <p:cTn id="48" fill="hold">
                            <p:stCondLst>
                              <p:cond delay="22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autoUpdateAnimBg="0"/>
      <p:bldP spid="7" grpId="0" animBg="1"/>
      <p:bldP spid="8" grpId="0" animBg="1" autoUpdateAnimBg="0"/>
      <p:bldP spid="9" grpId="0" animBg="1"/>
      <p:bldP spid="10" grpId="0" animBg="1" autoUpdateAnimBg="0"/>
      <p:bldP spid="11" grpId="0" animBg="1"/>
      <p:bldP spid="12" grpId="0" animBg="1" autoUpdateAnimBg="0"/>
      <p:bldP spid="13" grpId="0" animBg="1"/>
      <p:bldP spid="14" grpId="0" animBg="1" autoUpdateAnimBg="0"/>
      <p:bldP spid="15" grpId="0" animBg="1"/>
      <p:bldP spid="1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Change the reference style</a:t>
            </a:r>
          </a:p>
        </p:txBody>
      </p:sp>
      <p:sp>
        <p:nvSpPr>
          <p:cNvPr id="16387"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18</a:t>
            </a:fld>
            <a:endParaRPr lang="en-GB"/>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all styles to the list</a:t>
            </a:r>
            <a:endParaRPr lang="en-US"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19</a:t>
            </a:fld>
            <a:endParaRPr lang="en-GB"/>
          </a:p>
        </p:txBody>
      </p:sp>
    </p:spTree>
    <p:extLst>
      <p:ext uri="{BB962C8B-B14F-4D97-AF65-F5344CB8AC3E}">
        <p14:creationId xmlns:p14="http://schemas.microsoft.com/office/powerpoint/2010/main" val="425479557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smtClean="0"/>
              <a:t>What is EndNote for?</a:t>
            </a:r>
          </a:p>
        </p:txBody>
      </p:sp>
      <p:sp>
        <p:nvSpPr>
          <p:cNvPr id="3075" name="Rectangle 3"/>
          <p:cNvSpPr>
            <a:spLocks noGrp="1" noChangeArrowheads="1"/>
          </p:cNvSpPr>
          <p:nvPr>
            <p:ph type="body" idx="1"/>
          </p:nvPr>
        </p:nvSpPr>
        <p:spPr>
          <a:xfrm>
            <a:off x="323850" y="2205038"/>
            <a:ext cx="8426450" cy="3744912"/>
          </a:xfrm>
        </p:spPr>
        <p:txBody>
          <a:bodyPr/>
          <a:lstStyle/>
          <a:p>
            <a:pPr eaLnBrk="1" hangingPunct="1">
              <a:spcBef>
                <a:spcPct val="0"/>
              </a:spcBef>
            </a:pPr>
            <a:r>
              <a:rPr lang="en-GB" smtClean="0"/>
              <a:t>Build a personal reference library</a:t>
            </a:r>
          </a:p>
          <a:p>
            <a:pPr eaLnBrk="1" hangingPunct="1">
              <a:spcBef>
                <a:spcPct val="0"/>
              </a:spcBef>
              <a:buFont typeface="Wingdings" pitchFamily="2" charset="2"/>
              <a:buNone/>
            </a:pPr>
            <a:endParaRPr lang="en-GB" smtClean="0"/>
          </a:p>
          <a:p>
            <a:pPr eaLnBrk="1" hangingPunct="1">
              <a:spcBef>
                <a:spcPct val="0"/>
              </a:spcBef>
            </a:pPr>
            <a:r>
              <a:rPr lang="en-GB" smtClean="0"/>
              <a:t>Search databases and export references</a:t>
            </a:r>
          </a:p>
          <a:p>
            <a:pPr eaLnBrk="1" hangingPunct="1">
              <a:spcBef>
                <a:spcPct val="0"/>
              </a:spcBef>
              <a:buFont typeface="Wingdings" pitchFamily="2" charset="2"/>
              <a:buNone/>
            </a:pPr>
            <a:endParaRPr lang="en-GB" smtClean="0"/>
          </a:p>
          <a:p>
            <a:pPr eaLnBrk="1" hangingPunct="1">
              <a:spcBef>
                <a:spcPct val="0"/>
              </a:spcBef>
            </a:pPr>
            <a:r>
              <a:rPr lang="en-GB" smtClean="0"/>
              <a:t>Customise EndNote</a:t>
            </a:r>
          </a:p>
          <a:p>
            <a:pPr eaLnBrk="1" hangingPunct="1">
              <a:spcBef>
                <a:spcPct val="0"/>
              </a:spcBef>
            </a:pPr>
            <a:endParaRPr lang="en-GB" smtClean="0"/>
          </a:p>
          <a:p>
            <a:pPr eaLnBrk="1" hangingPunct="1">
              <a:spcBef>
                <a:spcPct val="0"/>
              </a:spcBef>
            </a:pPr>
            <a:r>
              <a:rPr lang="en-GB" smtClean="0"/>
              <a:t>Insert citations and build bibliography</a:t>
            </a:r>
          </a:p>
          <a:p>
            <a:pPr eaLnBrk="1" hangingPunct="1">
              <a:spcBef>
                <a:spcPct val="0"/>
              </a:spcBef>
              <a:buFont typeface="Wingdings" pitchFamily="2" charset="2"/>
              <a:buNone/>
            </a:pPr>
            <a:endParaRPr lang="en-GB" smtClean="0"/>
          </a:p>
          <a:p>
            <a:pPr eaLnBrk="1" hangingPunct="1">
              <a:spcBef>
                <a:spcPct val="0"/>
              </a:spcBef>
            </a:pPr>
            <a:endParaRPr lang="en-GB" smtClean="0"/>
          </a:p>
          <a:p>
            <a:pPr eaLnBrk="1" hangingPunct="1">
              <a:spcBef>
                <a:spcPct val="0"/>
              </a:spcBef>
              <a:buFont typeface="Wingdings" pitchFamily="2" charset="2"/>
              <a:buNone/>
            </a:pPr>
            <a:endParaRPr lang="en-GB" smtClean="0"/>
          </a:p>
          <a:p>
            <a:pPr eaLnBrk="1" hangingPunct="1">
              <a:spcBef>
                <a:spcPct val="0"/>
              </a:spcBef>
            </a:pPr>
            <a:endParaRPr lang="en-GB"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Effect transition="in" filter="fade">
                                      <p:cBhvr>
                                        <p:cTn id="11" dur="2000"/>
                                        <p:tgtEl>
                                          <p:spTgt spid="3075">
                                            <p:txEl>
                                              <p:pRg st="2" end="2"/>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animEffect transition="in" filter="fade">
                                      <p:cBhvr>
                                        <p:cTn id="15" dur="2000"/>
                                        <p:tgtEl>
                                          <p:spTgt spid="3075">
                                            <p:txEl>
                                              <p:pRg st="4" end="4"/>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Effect transition="in" filter="fade">
                                      <p:cBhvr>
                                        <p:cTn id="19"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a:t>
            </a:fld>
            <a:endParaRPr lang="en-GB"/>
          </a:p>
        </p:txBody>
      </p:sp>
      <p:sp>
        <p:nvSpPr>
          <p:cNvPr id="5" name="Line 17"/>
          <p:cNvSpPr>
            <a:spLocks noChangeShapeType="1"/>
          </p:cNvSpPr>
          <p:nvPr/>
        </p:nvSpPr>
        <p:spPr bwMode="auto">
          <a:xfrm flipH="1" flipV="1">
            <a:off x="3998404" y="1844822"/>
            <a:ext cx="2517812" cy="309555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10"/>
          <p:cNvSpPr txBox="1">
            <a:spLocks noChangeArrowheads="1"/>
          </p:cNvSpPr>
          <p:nvPr/>
        </p:nvSpPr>
        <p:spPr bwMode="auto">
          <a:xfrm>
            <a:off x="3275856" y="4149080"/>
            <a:ext cx="4897438"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a:t>
            </a:r>
            <a:r>
              <a:rPr lang="en-GB" sz="2400" b="1" dirty="0" smtClean="0">
                <a:solidFill>
                  <a:srgbClr val="000000"/>
                </a:solidFill>
                <a:latin typeface="Lucida Sans" pitchFamily="34" charset="0"/>
              </a:rPr>
              <a:t>Endnote </a:t>
            </a:r>
            <a:r>
              <a:rPr lang="en-GB" sz="2400" b="1" dirty="0" smtClean="0">
                <a:solidFill>
                  <a:srgbClr val="000000"/>
                </a:solidFill>
                <a:latin typeface="Lucida Sans" pitchFamily="34" charset="0"/>
              </a:rPr>
              <a:t>X6 </a:t>
            </a:r>
            <a:r>
              <a:rPr lang="en-GB" sz="2400" b="1" dirty="0" smtClean="0">
                <a:solidFill>
                  <a:srgbClr val="000000"/>
                </a:solidFill>
                <a:latin typeface="Lucida Sans" pitchFamily="34" charset="0"/>
              </a:rPr>
              <a:t>dropdown </a:t>
            </a:r>
            <a:r>
              <a:rPr lang="en-GB" sz="2400" b="1" dirty="0">
                <a:solidFill>
                  <a:srgbClr val="000000"/>
                </a:solidFill>
                <a:latin typeface="Lucida Sans" pitchFamily="34" charset="0"/>
              </a:rPr>
              <a:t>menu and choose </a:t>
            </a:r>
            <a:r>
              <a:rPr lang="en-GB" sz="2400" b="1" dirty="0" smtClean="0">
                <a:solidFill>
                  <a:srgbClr val="000000"/>
                </a:solidFill>
                <a:latin typeface="Lucida Sans" pitchFamily="34" charset="0"/>
              </a:rPr>
              <a:t>'Customizer'</a:t>
            </a:r>
            <a:endParaRPr lang="en-GB" sz="2400" b="1" dirty="0">
              <a:solidFill>
                <a:srgbClr val="000000"/>
              </a:solidFill>
              <a:latin typeface="Lucida Sans" pitchFamily="34" charset="0"/>
            </a:endParaRPr>
          </a:p>
        </p:txBody>
      </p:sp>
      <p:pic>
        <p:nvPicPr>
          <p:cNvPr id="7" name="Picture 6" descr="Screen Shot 2012-11-12 at 10.4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04" y="854943"/>
            <a:ext cx="3009900" cy="2933700"/>
          </a:xfrm>
          <a:prstGeom prst="rect">
            <a:avLst/>
          </a:prstGeom>
          <a:ln>
            <a:solidFill>
              <a:srgbClr val="000066"/>
            </a:solidFill>
          </a:ln>
        </p:spPr>
      </p:pic>
    </p:spTree>
    <p:extLst>
      <p:ext uri="{BB962C8B-B14F-4D97-AF65-F5344CB8AC3E}">
        <p14:creationId xmlns:p14="http://schemas.microsoft.com/office/powerpoint/2010/main" val="3116610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2 at 10.50.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46" y="332656"/>
            <a:ext cx="8724900" cy="61341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21</a:t>
            </a:fld>
            <a:endParaRPr lang="en-GB"/>
          </a:p>
        </p:txBody>
      </p:sp>
      <p:sp>
        <p:nvSpPr>
          <p:cNvPr id="4" name="Line 17"/>
          <p:cNvSpPr>
            <a:spLocks noChangeShapeType="1"/>
          </p:cNvSpPr>
          <p:nvPr/>
        </p:nvSpPr>
        <p:spPr bwMode="auto">
          <a:xfrm>
            <a:off x="6084168" y="4437112"/>
            <a:ext cx="1872208" cy="15121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10"/>
          <p:cNvSpPr txBox="1">
            <a:spLocks noChangeArrowheads="1"/>
          </p:cNvSpPr>
          <p:nvPr/>
        </p:nvSpPr>
        <p:spPr bwMode="auto">
          <a:xfrm>
            <a:off x="3059832" y="3785508"/>
            <a:ext cx="4177358"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Check the boxes for 'Connections, Import Filters and Output Styles' and choose </a:t>
            </a:r>
            <a:r>
              <a:rPr lang="en-GB" sz="2400" b="1" dirty="0" smtClean="0">
                <a:solidFill>
                  <a:srgbClr val="000000"/>
                </a:solidFill>
                <a:latin typeface="Lucida Sans" pitchFamily="34" charset="0"/>
              </a:rPr>
              <a:t>'Next'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728596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22</a:t>
            </a:fld>
            <a:endParaRPr lang="en-GB"/>
          </a:p>
        </p:txBody>
      </p:sp>
      <p:pic>
        <p:nvPicPr>
          <p:cNvPr id="3" name="Picture 2" descr="Screen Shot 2012-11-12 at 10.51.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01" y="329595"/>
            <a:ext cx="8724900" cy="6134100"/>
          </a:xfrm>
          <a:prstGeom prst="rect">
            <a:avLst/>
          </a:prstGeom>
          <a:ln>
            <a:solidFill>
              <a:srgbClr val="000066"/>
            </a:solidFill>
          </a:ln>
        </p:spPr>
      </p:pic>
    </p:spTree>
    <p:extLst>
      <p:ext uri="{BB962C8B-B14F-4D97-AF65-F5344CB8AC3E}">
        <p14:creationId xmlns:p14="http://schemas.microsoft.com/office/powerpoint/2010/main" val="145169824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0.56.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5847"/>
            <a:ext cx="9144000" cy="3892670"/>
          </a:xfrm>
          <a:prstGeom prst="rect">
            <a:avLst/>
          </a:prstGeom>
          <a:ln>
            <a:solidFill>
              <a:srgbClr val="000066"/>
            </a:solidFill>
          </a:ln>
        </p:spPr>
      </p:pic>
      <p:sp>
        <p:nvSpPr>
          <p:cNvPr id="8209" name="Line 17"/>
          <p:cNvSpPr>
            <a:spLocks noChangeShapeType="1"/>
          </p:cNvSpPr>
          <p:nvPr/>
        </p:nvSpPr>
        <p:spPr bwMode="auto">
          <a:xfrm flipH="1" flipV="1">
            <a:off x="1691680" y="2242182"/>
            <a:ext cx="1151681" cy="24936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0" name="Text Box 18"/>
          <p:cNvSpPr txBox="1">
            <a:spLocks noChangeArrowheads="1"/>
          </p:cNvSpPr>
          <p:nvPr/>
        </p:nvSpPr>
        <p:spPr bwMode="auto">
          <a:xfrm>
            <a:off x="5292080" y="826847"/>
            <a:ext cx="33845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default style is 'Annotated'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23</a:t>
            </a:fld>
            <a:endParaRPr lang="en-GB"/>
          </a:p>
        </p:txBody>
      </p:sp>
      <p:sp>
        <p:nvSpPr>
          <p:cNvPr id="9" name="Line 17"/>
          <p:cNvSpPr>
            <a:spLocks noChangeShapeType="1"/>
          </p:cNvSpPr>
          <p:nvPr/>
        </p:nvSpPr>
        <p:spPr bwMode="auto">
          <a:xfrm flipV="1">
            <a:off x="2627784" y="2564904"/>
            <a:ext cx="3064130" cy="232333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2" name="Text Box 10"/>
          <p:cNvSpPr txBox="1">
            <a:spLocks noChangeArrowheads="1"/>
          </p:cNvSpPr>
          <p:nvPr/>
        </p:nvSpPr>
        <p:spPr bwMode="auto">
          <a:xfrm>
            <a:off x="394642" y="4725144"/>
            <a:ext cx="48974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dropdown menu and choose 'Select Another Style'</a:t>
            </a:r>
          </a:p>
        </p:txBody>
      </p:sp>
      <p:pic>
        <p:nvPicPr>
          <p:cNvPr id="5" name="Picture 4" descr="Screen Shot 2012-11-12 at 10.57.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915" y="2423025"/>
            <a:ext cx="2032000" cy="3289300"/>
          </a:xfrm>
          <a:prstGeom prst="rect">
            <a:avLst/>
          </a:prstGeom>
          <a:ln>
            <a:solidFill>
              <a:srgbClr val="000066"/>
            </a:solidFill>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2000"/>
                                        <p:tgtEl>
                                          <p:spTgt spid="820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09"/>
                                        </p:tgtEl>
                                        <p:attrNameLst>
                                          <p:attrName>style.visibility</p:attrName>
                                        </p:attrNameLst>
                                      </p:cBhvr>
                                      <p:to>
                                        <p:strVal val="visible"/>
                                      </p:to>
                                    </p:set>
                                    <p:animEffect transition="in" filter="fade">
                                      <p:cBhvr>
                                        <p:cTn id="15" dur="2000"/>
                                        <p:tgtEl>
                                          <p:spTgt spid="820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10" grpId="0" animBg="1"/>
      <p:bldP spid="9" grpId="0" animBg="1"/>
      <p:bldP spid="820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1.00.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 y="0"/>
            <a:ext cx="5973792" cy="6858000"/>
          </a:xfrm>
          <a:prstGeom prst="rect">
            <a:avLst/>
          </a:prstGeom>
          <a:ln>
            <a:solidFill>
              <a:srgbClr val="000066"/>
            </a:solidFill>
          </a:ln>
        </p:spPr>
      </p:pic>
      <p:sp>
        <p:nvSpPr>
          <p:cNvPr id="92164" name="Line 4"/>
          <p:cNvSpPr>
            <a:spLocks noChangeShapeType="1"/>
          </p:cNvSpPr>
          <p:nvPr/>
        </p:nvSpPr>
        <p:spPr bwMode="auto">
          <a:xfrm flipV="1">
            <a:off x="4716016" y="4869160"/>
            <a:ext cx="1800200" cy="513292"/>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Line 4"/>
          <p:cNvSpPr>
            <a:spLocks noChangeShapeType="1"/>
          </p:cNvSpPr>
          <p:nvPr/>
        </p:nvSpPr>
        <p:spPr bwMode="auto">
          <a:xfrm flipV="1">
            <a:off x="5149376" y="4365104"/>
            <a:ext cx="1656185" cy="1728192"/>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5" name="Text Box 5"/>
          <p:cNvSpPr txBox="1">
            <a:spLocks noChangeArrowheads="1"/>
          </p:cNvSpPr>
          <p:nvPr/>
        </p:nvSpPr>
        <p:spPr bwMode="auto">
          <a:xfrm>
            <a:off x="6156325" y="3068638"/>
            <a:ext cx="2592388"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select the required reference style and click 'Choose'</a:t>
            </a:r>
          </a:p>
        </p:txBody>
      </p:sp>
      <p:sp>
        <p:nvSpPr>
          <p:cNvPr id="92166" name="Text Box 6"/>
          <p:cNvSpPr txBox="1">
            <a:spLocks noChangeArrowheads="1"/>
          </p:cNvSpPr>
          <p:nvPr/>
        </p:nvSpPr>
        <p:spPr bwMode="auto">
          <a:xfrm>
            <a:off x="6156325" y="908050"/>
            <a:ext cx="25923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has over </a:t>
            </a:r>
            <a:r>
              <a:rPr lang="en-GB" sz="2400" b="1" dirty="0" smtClean="0">
                <a:solidFill>
                  <a:srgbClr val="000000"/>
                </a:solidFill>
                <a:latin typeface="Lucida Sans" pitchFamily="34" charset="0"/>
              </a:rPr>
              <a:t>5000 </a:t>
            </a:r>
            <a:r>
              <a:rPr lang="en-GB" sz="2400" b="1" dirty="0">
                <a:solidFill>
                  <a:srgbClr val="000000"/>
                </a:solidFill>
                <a:latin typeface="Lucida Sans" pitchFamily="34" charset="0"/>
              </a:rPr>
              <a:t>reference styles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2000"/>
                                        <p:tgtEl>
                                          <p:spTgt spid="9216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5"/>
                                        </p:tgtEl>
                                        <p:attrNameLst>
                                          <p:attrName>style.visibility</p:attrName>
                                        </p:attrNameLst>
                                      </p:cBhvr>
                                      <p:to>
                                        <p:strVal val="visible"/>
                                      </p:to>
                                    </p:set>
                                    <p:animEffect transition="in" filter="fade">
                                      <p:cBhvr>
                                        <p:cTn id="11" dur="2000"/>
                                        <p:tgtEl>
                                          <p:spTgt spid="9216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8" grpId="0" animBg="1"/>
      <p:bldP spid="92165" grpId="0" animBg="1"/>
      <p:bldP spid="921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Text Box 5"/>
          <p:cNvSpPr txBox="1">
            <a:spLocks noChangeArrowheads="1"/>
          </p:cNvSpPr>
          <p:nvPr/>
        </p:nvSpPr>
        <p:spPr bwMode="auto">
          <a:xfrm>
            <a:off x="2915816" y="1988840"/>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library is now formatted in the selected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25</a:t>
            </a:fld>
            <a:endParaRPr lang="en-GB"/>
          </a:p>
        </p:txBody>
      </p:sp>
      <p:pic>
        <p:nvPicPr>
          <p:cNvPr id="3" name="Picture 2" descr="Screen Shot 2012-11-12 at 11.0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475"/>
            <a:ext cx="9144000" cy="3877314"/>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smtClean="0"/>
              <a:t>Edit the reference style</a:t>
            </a:r>
          </a:p>
        </p:txBody>
      </p:sp>
      <p:sp>
        <p:nvSpPr>
          <p:cNvPr id="20483"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26</a:t>
            </a:fld>
            <a:endParaRPr lang="en-GB"/>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1.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3877314"/>
          </a:xfrm>
          <a:prstGeom prst="rect">
            <a:avLst/>
          </a:prstGeom>
          <a:ln>
            <a:solidFill>
              <a:srgbClr val="000066"/>
            </a:solidFill>
          </a:ln>
        </p:spPr>
      </p:pic>
      <p:sp>
        <p:nvSpPr>
          <p:cNvPr id="9227" name="Text Box 11"/>
          <p:cNvSpPr txBox="1">
            <a:spLocks noChangeArrowheads="1"/>
          </p:cNvSpPr>
          <p:nvPr/>
        </p:nvSpPr>
        <p:spPr bwMode="auto">
          <a:xfrm>
            <a:off x="2987824" y="378244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2.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8" y="116632"/>
            <a:ext cx="5384800" cy="6502400"/>
          </a:xfrm>
          <a:prstGeom prst="rect">
            <a:avLst/>
          </a:prstGeom>
          <a:ln>
            <a:solidFill>
              <a:srgbClr val="000066"/>
            </a:solidFill>
          </a:ln>
        </p:spPr>
      </p:pic>
      <p:sp>
        <p:nvSpPr>
          <p:cNvPr id="96262" name="Text Box 6"/>
          <p:cNvSpPr txBox="1">
            <a:spLocks noChangeArrowheads="1"/>
          </p:cNvSpPr>
          <p:nvPr/>
        </p:nvSpPr>
        <p:spPr bwMode="auto">
          <a:xfrm>
            <a:off x="4355976" y="1341438"/>
            <a:ext cx="453719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28</a:t>
            </a:fld>
            <a:endParaRPr lang="en-GB"/>
          </a:p>
        </p:txBody>
      </p:sp>
      <p:sp>
        <p:nvSpPr>
          <p:cNvPr id="96261" name="Oval 5"/>
          <p:cNvSpPr>
            <a:spLocks noChangeArrowheads="1"/>
          </p:cNvSpPr>
          <p:nvPr/>
        </p:nvSpPr>
        <p:spPr bwMode="auto">
          <a:xfrm>
            <a:off x="259308" y="4509120"/>
            <a:ext cx="5680844" cy="100811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2000"/>
                                        <p:tgtEl>
                                          <p:spTgt spid="9626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fade">
                                      <p:cBhvr>
                                        <p:cTn id="11" dur="20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3.33.png"/>
          <p:cNvPicPr>
            <a:picLocks noChangeAspect="1"/>
          </p:cNvPicPr>
          <p:nvPr/>
        </p:nvPicPr>
        <p:blipFill rotWithShape="1">
          <a:blip r:embed="rId3">
            <a:extLst>
              <a:ext uri="{28A0092B-C50C-407E-A947-70E740481C1C}">
                <a14:useLocalDpi xmlns:a14="http://schemas.microsoft.com/office/drawing/2010/main" val="0"/>
              </a:ext>
            </a:extLst>
          </a:blip>
          <a:srcRect r="31931" b="9749"/>
          <a:stretch/>
        </p:blipFill>
        <p:spPr>
          <a:xfrm>
            <a:off x="91732" y="116632"/>
            <a:ext cx="8800748" cy="6563640"/>
          </a:xfrm>
          <a:prstGeom prst="rect">
            <a:avLst/>
          </a:prstGeom>
          <a:ln>
            <a:solidFill>
              <a:srgbClr val="000066"/>
            </a:solidFill>
          </a:ln>
        </p:spPr>
      </p:pic>
      <p:sp>
        <p:nvSpPr>
          <p:cNvPr id="95237" name="Line 5"/>
          <p:cNvSpPr>
            <a:spLocks noChangeShapeType="1"/>
          </p:cNvSpPr>
          <p:nvPr/>
        </p:nvSpPr>
        <p:spPr bwMode="auto">
          <a:xfrm>
            <a:off x="1331640" y="1628800"/>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Line 6"/>
          <p:cNvSpPr>
            <a:spLocks noChangeShapeType="1"/>
          </p:cNvSpPr>
          <p:nvPr/>
        </p:nvSpPr>
        <p:spPr bwMode="auto">
          <a:xfrm>
            <a:off x="1331640" y="2780928"/>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Line 7"/>
          <p:cNvSpPr>
            <a:spLocks noChangeShapeType="1"/>
          </p:cNvSpPr>
          <p:nvPr/>
        </p:nvSpPr>
        <p:spPr bwMode="auto">
          <a:xfrm>
            <a:off x="1331640" y="4005064"/>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Text Box 8"/>
          <p:cNvSpPr txBox="1">
            <a:spLocks noChangeArrowheads="1"/>
          </p:cNvSpPr>
          <p:nvPr/>
        </p:nvSpPr>
        <p:spPr bwMode="auto">
          <a:xfrm>
            <a:off x="3203848" y="2780928"/>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This window controls all aspects of the referencing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2000"/>
                                        <p:tgtEl>
                                          <p:spTgt spid="952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7"/>
                                        </p:tgtEl>
                                        <p:attrNameLst>
                                          <p:attrName>style.visibility</p:attrName>
                                        </p:attrNameLst>
                                      </p:cBhvr>
                                      <p:to>
                                        <p:strVal val="visible"/>
                                      </p:to>
                                    </p:set>
                                    <p:animEffect transition="in" filter="fade">
                                      <p:cBhvr>
                                        <p:cTn id="11" dur="2000"/>
                                        <p:tgtEl>
                                          <p:spTgt spid="952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5238"/>
                                        </p:tgtEl>
                                        <p:attrNameLst>
                                          <p:attrName>style.visibility</p:attrName>
                                        </p:attrNameLst>
                                      </p:cBhvr>
                                      <p:to>
                                        <p:strVal val="visible"/>
                                      </p:to>
                                    </p:set>
                                    <p:animEffect transition="in" filter="fade">
                                      <p:cBhvr>
                                        <p:cTn id="14" dur="2000"/>
                                        <p:tgtEl>
                                          <p:spTgt spid="952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5239"/>
                                        </p:tgtEl>
                                        <p:attrNameLst>
                                          <p:attrName>style.visibility</p:attrName>
                                        </p:attrNameLst>
                                      </p:cBhvr>
                                      <p:to>
                                        <p:strVal val="visible"/>
                                      </p:to>
                                    </p:set>
                                    <p:animEffect transition="in" filter="fade">
                                      <p:cBhvr>
                                        <p:cTn id="17"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P spid="95238" grpId="0" animBg="1"/>
      <p:bldP spid="95239" grpId="0" animBg="1"/>
      <p:bldP spid="952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Create or open a library</a:t>
            </a:r>
          </a:p>
        </p:txBody>
      </p:sp>
      <p:sp>
        <p:nvSpPr>
          <p:cNvPr id="6147" name="Rectangle 3"/>
          <p:cNvSpPr>
            <a:spLocks noGrp="1" noChangeArrowheads="1"/>
          </p:cNvSpPr>
          <p:nvPr>
            <p:ph type="body" idx="1"/>
          </p:nvPr>
        </p:nvSpPr>
        <p:spPr>
          <a:xfrm>
            <a:off x="395536" y="2636912"/>
            <a:ext cx="3997325" cy="1799456"/>
          </a:xfrm>
        </p:spPr>
        <p:txBody>
          <a:bodyPr/>
          <a:lstStyle/>
          <a:p>
            <a:pPr eaLnBrk="1" hangingPunct="1">
              <a:buFont typeface="Wingdings" pitchFamily="2" charset="2"/>
              <a:buNone/>
            </a:pPr>
            <a:r>
              <a:rPr lang="en-GB" dirty="0" smtClean="0"/>
              <a:t>Go to the Endnote icon on the taskbar</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a:t>
            </a:fld>
            <a:endParaRPr lang="en-GB"/>
          </a:p>
        </p:txBody>
      </p:sp>
      <p:pic>
        <p:nvPicPr>
          <p:cNvPr id="3" name="Picture 2" descr="Screen Shot 2012-04-03 at 10.00.28.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98344" y="2704274"/>
            <a:ext cx="1693832" cy="1660829"/>
          </a:xfrm>
          <a:prstGeom prst="rect">
            <a:avLst/>
          </a:prstGeom>
          <a:ln>
            <a:solidFill>
              <a:srgbClr val="000090"/>
            </a:solidFill>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smtClean="0"/>
              <a:t>Edit the reference style - citations</a:t>
            </a:r>
          </a:p>
        </p:txBody>
      </p:sp>
      <p:sp>
        <p:nvSpPr>
          <p:cNvPr id="2457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30</a:t>
            </a:fld>
            <a:endParaRPr lang="en-GB"/>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2.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16632"/>
            <a:ext cx="5384800" cy="6502400"/>
          </a:xfrm>
          <a:prstGeom prst="rect">
            <a:avLst/>
          </a:prstGeom>
          <a:ln>
            <a:solidFill>
              <a:srgbClr val="000066"/>
            </a:solidFill>
          </a:ln>
        </p:spPr>
      </p:pic>
      <p:sp>
        <p:nvSpPr>
          <p:cNvPr id="96262" name="Text Box 6"/>
          <p:cNvSpPr txBox="1">
            <a:spLocks noChangeArrowheads="1"/>
          </p:cNvSpPr>
          <p:nvPr/>
        </p:nvSpPr>
        <p:spPr bwMode="auto">
          <a:xfrm>
            <a:off x="4355976" y="2516932"/>
            <a:ext cx="453719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31</a:t>
            </a:fld>
            <a:endParaRPr lang="en-GB"/>
          </a:p>
        </p:txBody>
      </p:sp>
      <p:sp>
        <p:nvSpPr>
          <p:cNvPr id="96261" name="Oval 5"/>
          <p:cNvSpPr>
            <a:spLocks noChangeArrowheads="1"/>
          </p:cNvSpPr>
          <p:nvPr/>
        </p:nvSpPr>
        <p:spPr bwMode="auto">
          <a:xfrm>
            <a:off x="323528" y="4437112"/>
            <a:ext cx="5832648" cy="115212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508477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2000"/>
                                        <p:tgtEl>
                                          <p:spTgt spid="9626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fade">
                                      <p:cBhvr>
                                        <p:cTn id="11" dur="20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03 at 13.09.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0998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32</a:t>
            </a:fld>
            <a:endParaRPr lang="en-GB"/>
          </a:p>
        </p:txBody>
      </p:sp>
      <p:sp>
        <p:nvSpPr>
          <p:cNvPr id="8" name="Text Box 5"/>
          <p:cNvSpPr txBox="1">
            <a:spLocks noChangeArrowheads="1"/>
          </p:cNvSpPr>
          <p:nvPr/>
        </p:nvSpPr>
        <p:spPr bwMode="auto">
          <a:xfrm>
            <a:off x="4427984" y="4437112"/>
            <a:ext cx="43195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Any element of the citation, bibliographic record or footnote can be edited using this page </a:t>
            </a:r>
            <a:endParaRPr lang="en-GB" sz="2400" b="1" dirty="0">
              <a:solidFill>
                <a:srgbClr val="000000"/>
              </a:solidFill>
              <a:latin typeface="Lucida Sans" pitchFamily="34" charset="0"/>
              <a:sym typeface="Wingdings 3" pitchFamily="18" charset="2"/>
            </a:endParaRPr>
          </a:p>
        </p:txBody>
      </p:sp>
    </p:spTree>
    <p:extLst>
      <p:ext uri="{BB962C8B-B14F-4D97-AF65-F5344CB8AC3E}">
        <p14:creationId xmlns:p14="http://schemas.microsoft.com/office/powerpoint/2010/main" val="24922909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3.54.png"/>
          <p:cNvPicPr>
            <a:picLocks noChangeAspect="1"/>
          </p:cNvPicPr>
          <p:nvPr/>
        </p:nvPicPr>
        <p:blipFill rotWithShape="1">
          <a:blip r:embed="rId3">
            <a:extLst>
              <a:ext uri="{28A0092B-C50C-407E-A947-70E740481C1C}">
                <a14:useLocalDpi xmlns:a14="http://schemas.microsoft.com/office/drawing/2010/main" val="0"/>
              </a:ext>
            </a:extLst>
          </a:blip>
          <a:srcRect l="-1" r="43442" b="60874"/>
          <a:stretch/>
        </p:blipFill>
        <p:spPr>
          <a:xfrm>
            <a:off x="0" y="764704"/>
            <a:ext cx="9024155" cy="4725144"/>
          </a:xfrm>
          <a:prstGeom prst="rect">
            <a:avLst/>
          </a:prstGeom>
          <a:ln>
            <a:solidFill>
              <a:srgbClr val="000066"/>
            </a:solidFill>
          </a:ln>
        </p:spPr>
      </p:pic>
      <p:sp>
        <p:nvSpPr>
          <p:cNvPr id="98310" name="Text Box 6"/>
          <p:cNvSpPr txBox="1">
            <a:spLocks noChangeArrowheads="1"/>
          </p:cNvSpPr>
          <p:nvPr/>
        </p:nvSpPr>
        <p:spPr bwMode="auto">
          <a:xfrm>
            <a:off x="251520" y="404095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When all changes have been made, click the record 'close' icon</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33</a:t>
            </a:fld>
            <a:endParaRPr lang="en-GB"/>
          </a:p>
        </p:txBody>
      </p:sp>
      <p:sp>
        <p:nvSpPr>
          <p:cNvPr id="5" name="Oval 4"/>
          <p:cNvSpPr/>
          <p:nvPr/>
        </p:nvSpPr>
        <p:spPr bwMode="auto">
          <a:xfrm>
            <a:off x="0" y="764704"/>
            <a:ext cx="899592" cy="72008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fade">
                                      <p:cBhvr>
                                        <p:cTn id="7" dur="20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4.33.png"/>
          <p:cNvPicPr>
            <a:picLocks noChangeAspect="1"/>
          </p:cNvPicPr>
          <p:nvPr/>
        </p:nvPicPr>
        <p:blipFill rotWithShape="1">
          <a:blip r:embed="rId3">
            <a:extLst>
              <a:ext uri="{28A0092B-C50C-407E-A947-70E740481C1C}">
                <a14:useLocalDpi xmlns:a14="http://schemas.microsoft.com/office/drawing/2010/main" val="0"/>
              </a:ext>
            </a:extLst>
          </a:blip>
          <a:srcRect r="39417" b="50000"/>
          <a:stretch/>
        </p:blipFill>
        <p:spPr>
          <a:xfrm>
            <a:off x="0" y="332656"/>
            <a:ext cx="9044272" cy="5661248"/>
          </a:xfrm>
          <a:prstGeom prst="rect">
            <a:avLst/>
          </a:prstGeom>
          <a:ln>
            <a:solidFill>
              <a:srgbClr val="000066"/>
            </a:solidFill>
          </a:ln>
        </p:spPr>
      </p:pic>
      <p:sp>
        <p:nvSpPr>
          <p:cNvPr id="295941" name="Line 5"/>
          <p:cNvSpPr>
            <a:spLocks noChangeShapeType="1"/>
          </p:cNvSpPr>
          <p:nvPr/>
        </p:nvSpPr>
        <p:spPr bwMode="auto">
          <a:xfrm flipH="1" flipV="1">
            <a:off x="2807803" y="3700961"/>
            <a:ext cx="1656185" cy="86409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5942" name="Text Box 6"/>
          <p:cNvSpPr txBox="1">
            <a:spLocks noChangeArrowheads="1"/>
          </p:cNvSpPr>
          <p:nvPr/>
        </p:nvSpPr>
        <p:spPr bwMode="auto">
          <a:xfrm>
            <a:off x="3815916" y="4277025"/>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preferred citation sort order here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5942"/>
                                        </p:tgtEl>
                                        <p:attrNameLst>
                                          <p:attrName>style.visibility</p:attrName>
                                        </p:attrNameLst>
                                      </p:cBhvr>
                                      <p:to>
                                        <p:strVal val="visible"/>
                                      </p:to>
                                    </p:set>
                                    <p:animEffect transition="in" filter="fade">
                                      <p:cBhvr>
                                        <p:cTn id="7" dur="2000"/>
                                        <p:tgtEl>
                                          <p:spTgt spid="2959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5941"/>
                                        </p:tgtEl>
                                        <p:attrNameLst>
                                          <p:attrName>style.visibility</p:attrName>
                                        </p:attrNameLst>
                                      </p:cBhvr>
                                      <p:to>
                                        <p:strVal val="visible"/>
                                      </p:to>
                                    </p:set>
                                    <p:animEffect transition="in" filter="fade">
                                      <p:cBhvr>
                                        <p:cTn id="11" dur="20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P spid="29594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1.12.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257176"/>
            <a:ext cx="5740400" cy="1955800"/>
          </a:xfrm>
          <a:prstGeom prst="rect">
            <a:avLst/>
          </a:prstGeom>
          <a:ln>
            <a:solidFill>
              <a:srgbClr val="000066"/>
            </a:solidFill>
          </a:ln>
        </p:spPr>
      </p:pic>
      <p:sp>
        <p:nvSpPr>
          <p:cNvPr id="99335" name="Line 7"/>
          <p:cNvSpPr>
            <a:spLocks noChangeShapeType="1"/>
          </p:cNvSpPr>
          <p:nvPr/>
        </p:nvSpPr>
        <p:spPr bwMode="auto">
          <a:xfrm flipV="1">
            <a:off x="5220072" y="2996951"/>
            <a:ext cx="720080" cy="15844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36" name="Text Box 8"/>
          <p:cNvSpPr txBox="1">
            <a:spLocks noChangeArrowheads="1"/>
          </p:cNvSpPr>
          <p:nvPr/>
        </p:nvSpPr>
        <p:spPr bwMode="auto">
          <a:xfrm>
            <a:off x="4572000" y="4365104"/>
            <a:ext cx="216078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fade">
                                      <p:cBhvr>
                                        <p:cTn id="7" dur="2000"/>
                                        <p:tgtEl>
                                          <p:spTgt spid="993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9335"/>
                                        </p:tgtEl>
                                        <p:attrNameLst>
                                          <p:attrName>style.visibility</p:attrName>
                                        </p:attrNameLst>
                                      </p:cBhvr>
                                      <p:to>
                                        <p:strVal val="visible"/>
                                      </p:to>
                                    </p:set>
                                    <p:animEffect transition="in" filter="fade">
                                      <p:cBhvr>
                                        <p:cTn id="11" dur="2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P spid="993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1187624" y="378904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Save with the default Style name or use your own</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36</a:t>
            </a:fld>
            <a:endParaRPr lang="en-GB"/>
          </a:p>
        </p:txBody>
      </p:sp>
      <p:pic>
        <p:nvPicPr>
          <p:cNvPr id="4" name="Picture 3" descr="Screen Shot 2012-11-12 at 11.13.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623252"/>
            <a:ext cx="6134100" cy="1727200"/>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fade">
                                      <p:cBhvr>
                                        <p:cTn id="7" dur="20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smtClean="0"/>
              <a:t>Edit the reference style - bibliography</a:t>
            </a:r>
          </a:p>
        </p:txBody>
      </p:sp>
      <p:sp>
        <p:nvSpPr>
          <p:cNvPr id="31747"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37</a:t>
            </a:fld>
            <a:endParaRPr lang="en-GB"/>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2.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0"/>
            <a:ext cx="5384800" cy="6502400"/>
          </a:xfrm>
          <a:prstGeom prst="rect">
            <a:avLst/>
          </a:prstGeom>
          <a:ln>
            <a:solidFill>
              <a:srgbClr val="000066"/>
            </a:solidFill>
          </a:ln>
        </p:spPr>
      </p:pic>
      <p:sp>
        <p:nvSpPr>
          <p:cNvPr id="96262" name="Text Box 6"/>
          <p:cNvSpPr txBox="1">
            <a:spLocks noChangeArrowheads="1"/>
          </p:cNvSpPr>
          <p:nvPr/>
        </p:nvSpPr>
        <p:spPr bwMode="auto">
          <a:xfrm>
            <a:off x="4304844" y="2484724"/>
            <a:ext cx="453719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38</a:t>
            </a:fld>
            <a:endParaRPr lang="en-GB"/>
          </a:p>
        </p:txBody>
      </p:sp>
      <p:sp>
        <p:nvSpPr>
          <p:cNvPr id="96261" name="Oval 5"/>
          <p:cNvSpPr>
            <a:spLocks noChangeArrowheads="1"/>
          </p:cNvSpPr>
          <p:nvPr/>
        </p:nvSpPr>
        <p:spPr bwMode="auto">
          <a:xfrm>
            <a:off x="395536" y="4293096"/>
            <a:ext cx="6177907" cy="115212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6866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2000"/>
                                        <p:tgtEl>
                                          <p:spTgt spid="9626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fade">
                                      <p:cBhvr>
                                        <p:cTn id="11" dur="20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03.33.png"/>
          <p:cNvPicPr>
            <a:picLocks noChangeAspect="1"/>
          </p:cNvPicPr>
          <p:nvPr/>
        </p:nvPicPr>
        <p:blipFill rotWithShape="1">
          <a:blip r:embed="rId3">
            <a:extLst>
              <a:ext uri="{28A0092B-C50C-407E-A947-70E740481C1C}">
                <a14:useLocalDpi xmlns:a14="http://schemas.microsoft.com/office/drawing/2010/main" val="0"/>
              </a:ext>
            </a:extLst>
          </a:blip>
          <a:srcRect r="32459" b="8784"/>
          <a:stretch/>
        </p:blipFill>
        <p:spPr>
          <a:xfrm>
            <a:off x="35496" y="17956"/>
            <a:ext cx="9003903" cy="6840044"/>
          </a:xfrm>
          <a:prstGeom prst="rect">
            <a:avLst/>
          </a:prstGeom>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39</a:t>
            </a:fld>
            <a:endParaRPr lang="en-GB"/>
          </a:p>
        </p:txBody>
      </p:sp>
      <p:sp>
        <p:nvSpPr>
          <p:cNvPr id="8" name="Text Box 5"/>
          <p:cNvSpPr txBox="1">
            <a:spLocks noChangeArrowheads="1"/>
          </p:cNvSpPr>
          <p:nvPr/>
        </p:nvSpPr>
        <p:spPr bwMode="auto">
          <a:xfrm>
            <a:off x="3203848" y="3068960"/>
            <a:ext cx="43195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Any element of the citation, bibliographic record or footnote can be edited using this page </a:t>
            </a:r>
            <a:endParaRPr lang="en-GB" sz="2400" b="1" dirty="0">
              <a:solidFill>
                <a:srgbClr val="000000"/>
              </a:solidFill>
              <a:latin typeface="Lucida Sans" pitchFamily="34" charset="0"/>
              <a:sym typeface="Wingdings 3" pitchFamily="18" charset="2"/>
            </a:endParaRPr>
          </a:p>
        </p:txBody>
      </p:sp>
    </p:spTree>
    <p:extLst>
      <p:ext uri="{BB962C8B-B14F-4D97-AF65-F5344CB8AC3E}">
        <p14:creationId xmlns:p14="http://schemas.microsoft.com/office/powerpoint/2010/main" val="3767398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6" name="Text Box 6"/>
          <p:cNvSpPr txBox="1">
            <a:spLocks noChangeArrowheads="1"/>
          </p:cNvSpPr>
          <p:nvPr/>
        </p:nvSpPr>
        <p:spPr bwMode="auto">
          <a:xfrm>
            <a:off x="5383125" y="3091433"/>
            <a:ext cx="2880320"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best to save all libraries in a folder called 'EndNote' or 'EndNote </a:t>
            </a:r>
            <a:r>
              <a:rPr lang="en-GB" sz="2400" b="1" dirty="0" smtClean="0">
                <a:solidFill>
                  <a:srgbClr val="000000"/>
                </a:solidFill>
                <a:latin typeface="Lucida Sans" pitchFamily="34" charset="0"/>
              </a:rPr>
              <a:t>X6'</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a:t>
            </a:fld>
            <a:endParaRPr lang="en-GB"/>
          </a:p>
        </p:txBody>
      </p:sp>
      <p:sp>
        <p:nvSpPr>
          <p:cNvPr id="8" name="Text Box 6"/>
          <p:cNvSpPr txBox="1">
            <a:spLocks noChangeArrowheads="1"/>
          </p:cNvSpPr>
          <p:nvPr/>
        </p:nvSpPr>
        <p:spPr bwMode="auto">
          <a:xfrm>
            <a:off x="4211960" y="1052736"/>
            <a:ext cx="4102993"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Go to 'File</a:t>
            </a:r>
            <a:r>
              <a:rPr lang="en-GB" sz="2400" b="1" dirty="0">
                <a:solidFill>
                  <a:srgbClr val="000000"/>
                </a:solidFill>
                <a:latin typeface="Lucida Sans" pitchFamily="34" charset="0"/>
              </a:rPr>
              <a:t>'</a:t>
            </a:r>
            <a:r>
              <a:rPr lang="en-GB" sz="2400" b="1" dirty="0" smtClean="0">
                <a:solidFill>
                  <a:srgbClr val="000000"/>
                </a:solidFill>
                <a:latin typeface="Lucida Sans" pitchFamily="34" charset="0"/>
              </a:rPr>
              <a:t> and choose 'New</a:t>
            </a:r>
            <a:r>
              <a:rPr lang="en-GB" sz="2400" b="1" dirty="0">
                <a:solidFill>
                  <a:srgbClr val="000000"/>
                </a:solidFill>
                <a:latin typeface="Lucida Sans" pitchFamily="34" charset="0"/>
              </a:rPr>
              <a:t>'</a:t>
            </a:r>
          </a:p>
        </p:txBody>
      </p:sp>
      <p:grpSp>
        <p:nvGrpSpPr>
          <p:cNvPr id="21" name="Group 20"/>
          <p:cNvGrpSpPr/>
          <p:nvPr/>
        </p:nvGrpSpPr>
        <p:grpSpPr>
          <a:xfrm>
            <a:off x="323528" y="1052736"/>
            <a:ext cx="3310508" cy="1113961"/>
            <a:chOff x="323528" y="1052736"/>
            <a:chExt cx="3310508" cy="1113961"/>
          </a:xfrm>
        </p:grpSpPr>
        <p:pic>
          <p:nvPicPr>
            <p:cNvPr id="3" name="Picture 2" descr="Screen Shot 2012-04-03 at 10.30.47.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536" y="1052736"/>
              <a:ext cx="3238500" cy="1113961"/>
            </a:xfrm>
            <a:prstGeom prst="rect">
              <a:avLst/>
            </a:prstGeom>
            <a:ln>
              <a:solidFill>
                <a:srgbClr val="000090"/>
              </a:solidFill>
            </a:ln>
          </p:spPr>
        </p:pic>
        <p:sp>
          <p:nvSpPr>
            <p:cNvPr id="87045" name="Oval 5"/>
            <p:cNvSpPr>
              <a:spLocks noChangeArrowheads="1"/>
            </p:cNvSpPr>
            <p:nvPr/>
          </p:nvSpPr>
          <p:spPr bwMode="auto">
            <a:xfrm>
              <a:off x="323528" y="1268760"/>
              <a:ext cx="1079500"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 name="Oval 17"/>
          <p:cNvSpPr/>
          <p:nvPr/>
        </p:nvSpPr>
        <p:spPr bwMode="auto">
          <a:xfrm>
            <a:off x="2627784" y="4869160"/>
            <a:ext cx="1224136" cy="576064"/>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Oval 18"/>
          <p:cNvSpPr/>
          <p:nvPr/>
        </p:nvSpPr>
        <p:spPr bwMode="auto">
          <a:xfrm>
            <a:off x="5364088" y="5373216"/>
            <a:ext cx="1368152" cy="792088"/>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4" name="Picture 3" descr="Screen Shot 2012-11-12 at 10.26.43.png"/>
          <p:cNvPicPr>
            <a:picLocks noChangeAspect="1"/>
          </p:cNvPicPr>
          <p:nvPr/>
        </p:nvPicPr>
        <p:blipFill rotWithShape="1">
          <a:blip r:embed="rId4">
            <a:extLst>
              <a:ext uri="{28A0092B-C50C-407E-A947-70E740481C1C}">
                <a14:useLocalDpi xmlns:a14="http://schemas.microsoft.com/office/drawing/2010/main" val="0"/>
              </a:ext>
            </a:extLst>
          </a:blip>
          <a:srcRect r="24553"/>
          <a:stretch/>
        </p:blipFill>
        <p:spPr>
          <a:xfrm>
            <a:off x="395536" y="3091433"/>
            <a:ext cx="4522580" cy="1625600"/>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6"/>
                                        </p:tgtEl>
                                        <p:attrNameLst>
                                          <p:attrName>style.visibility</p:attrName>
                                        </p:attrNameLst>
                                      </p:cBhvr>
                                      <p:to>
                                        <p:strVal val="visible"/>
                                      </p:to>
                                    </p:set>
                                    <p:animEffect transition="in" filter="fade">
                                      <p:cBhvr>
                                        <p:cTn id="11" dur="2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1.15.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 y="0"/>
            <a:ext cx="9065332" cy="6858000"/>
          </a:xfrm>
          <a:prstGeom prst="rect">
            <a:avLst/>
          </a:prstGeom>
        </p:spPr>
      </p:pic>
      <p:sp>
        <p:nvSpPr>
          <p:cNvPr id="102405" name="Text Box 5"/>
          <p:cNvSpPr txBox="1">
            <a:spLocks noChangeArrowheads="1"/>
          </p:cNvSpPr>
          <p:nvPr/>
        </p:nvSpPr>
        <p:spPr bwMode="auto">
          <a:xfrm>
            <a:off x="4067944" y="3933056"/>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Lists' lets you control how many authors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fade">
                                      <p:cBhvr>
                                        <p:cTn id="7" dur="20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5.44.png"/>
          <p:cNvPicPr>
            <a:picLocks noChangeAspect="1"/>
          </p:cNvPicPr>
          <p:nvPr/>
        </p:nvPicPr>
        <p:blipFill rotWithShape="1">
          <a:blip r:embed="rId3">
            <a:extLst>
              <a:ext uri="{28A0092B-C50C-407E-A947-70E740481C1C}">
                <a14:useLocalDpi xmlns:a14="http://schemas.microsoft.com/office/drawing/2010/main" val="0"/>
              </a:ext>
            </a:extLst>
          </a:blip>
          <a:srcRect r="19269" b="23311"/>
          <a:stretch/>
        </p:blipFill>
        <p:spPr>
          <a:xfrm>
            <a:off x="25924" y="0"/>
            <a:ext cx="9073232" cy="6525344"/>
          </a:xfrm>
          <a:prstGeom prst="rect">
            <a:avLst/>
          </a:prstGeom>
        </p:spPr>
      </p:pic>
      <p:sp>
        <p:nvSpPr>
          <p:cNvPr id="103429" name="Text Box 5"/>
          <p:cNvSpPr txBox="1">
            <a:spLocks noChangeArrowheads="1"/>
          </p:cNvSpPr>
          <p:nvPr/>
        </p:nvSpPr>
        <p:spPr bwMode="auto">
          <a:xfrm>
            <a:off x="3843368" y="2708920"/>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fade">
                                      <p:cBhvr>
                                        <p:cTn id="7" dur="2000"/>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6.14.png"/>
          <p:cNvPicPr>
            <a:picLocks noChangeAspect="1"/>
          </p:cNvPicPr>
          <p:nvPr/>
        </p:nvPicPr>
        <p:blipFill rotWithShape="1">
          <a:blip r:embed="rId3">
            <a:extLst>
              <a:ext uri="{28A0092B-C50C-407E-A947-70E740481C1C}">
                <a14:useLocalDpi xmlns:a14="http://schemas.microsoft.com/office/drawing/2010/main" val="0"/>
              </a:ext>
            </a:extLst>
          </a:blip>
          <a:srcRect r="35180" b="39235"/>
          <a:stretch/>
        </p:blipFill>
        <p:spPr>
          <a:xfrm>
            <a:off x="-1" y="0"/>
            <a:ext cx="9099667" cy="6453336"/>
          </a:xfrm>
          <a:prstGeom prst="rect">
            <a:avLst/>
          </a:prstGeom>
        </p:spPr>
      </p:pic>
      <p:sp>
        <p:nvSpPr>
          <p:cNvPr id="104453" name="Text Box 5"/>
          <p:cNvSpPr txBox="1">
            <a:spLocks noChangeArrowheads="1"/>
          </p:cNvSpPr>
          <p:nvPr/>
        </p:nvSpPr>
        <p:spPr bwMode="auto">
          <a:xfrm>
            <a:off x="4211638" y="3504733"/>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fade">
                                      <p:cBhvr>
                                        <p:cTn id="7" dur="2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6.57.png"/>
          <p:cNvPicPr>
            <a:picLocks noChangeAspect="1"/>
          </p:cNvPicPr>
          <p:nvPr/>
        </p:nvPicPr>
        <p:blipFill rotWithShape="1">
          <a:blip r:embed="rId3">
            <a:extLst>
              <a:ext uri="{28A0092B-C50C-407E-A947-70E740481C1C}">
                <a14:useLocalDpi xmlns:a14="http://schemas.microsoft.com/office/drawing/2010/main" val="0"/>
              </a:ext>
            </a:extLst>
          </a:blip>
          <a:srcRect r="38397" b="39016"/>
          <a:stretch/>
        </p:blipFill>
        <p:spPr>
          <a:xfrm>
            <a:off x="32740" y="0"/>
            <a:ext cx="9150385" cy="6858000"/>
          </a:xfrm>
          <a:prstGeom prst="rect">
            <a:avLst/>
          </a:prstGeom>
        </p:spPr>
      </p:pic>
      <p:sp>
        <p:nvSpPr>
          <p:cNvPr id="105477" name="Text Box 5"/>
          <p:cNvSpPr txBox="1">
            <a:spLocks noChangeArrowheads="1"/>
          </p:cNvSpPr>
          <p:nvPr/>
        </p:nvSpPr>
        <p:spPr bwMode="auto">
          <a:xfrm>
            <a:off x="4427983" y="4797152"/>
            <a:ext cx="41036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the order in which bibliographic records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fade">
                                      <p:cBhvr>
                                        <p:cTn id="7" dur="20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7.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04664"/>
            <a:ext cx="5744638" cy="5904656"/>
          </a:xfrm>
          <a:prstGeom prst="rect">
            <a:avLst/>
          </a:prstGeom>
          <a:ln>
            <a:solidFill>
              <a:srgbClr val="000066"/>
            </a:solidFill>
          </a:ln>
        </p:spPr>
      </p:pic>
      <p:sp>
        <p:nvSpPr>
          <p:cNvPr id="106501" name="Text Box 5"/>
          <p:cNvSpPr txBox="1">
            <a:spLocks noChangeArrowheads="1"/>
          </p:cNvSpPr>
          <p:nvPr/>
        </p:nvSpPr>
        <p:spPr bwMode="auto">
          <a:xfrm>
            <a:off x="5004047" y="4149080"/>
            <a:ext cx="38877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this window to sort e.g. by media type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fade">
                                      <p:cBhvr>
                                        <p:cTn id="7" dur="20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7.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6" y="29475"/>
            <a:ext cx="9120155" cy="6738954"/>
          </a:xfrm>
          <a:prstGeom prst="rect">
            <a:avLst/>
          </a:prstGeom>
        </p:spPr>
      </p:pic>
      <p:sp>
        <p:nvSpPr>
          <p:cNvPr id="107525" name="Text Box 5"/>
          <p:cNvSpPr txBox="1">
            <a:spLocks noChangeArrowheads="1"/>
          </p:cNvSpPr>
          <p:nvPr/>
        </p:nvSpPr>
        <p:spPr bwMode="auto">
          <a:xfrm>
            <a:off x="467544" y="5117132"/>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dropdown menus to select up to five criteria for sorting</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20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8.33.png"/>
          <p:cNvPicPr>
            <a:picLocks noChangeAspect="1"/>
          </p:cNvPicPr>
          <p:nvPr/>
        </p:nvPicPr>
        <p:blipFill rotWithShape="1">
          <a:blip r:embed="rId3">
            <a:extLst>
              <a:ext uri="{28A0092B-C50C-407E-A947-70E740481C1C}">
                <a14:useLocalDpi xmlns:a14="http://schemas.microsoft.com/office/drawing/2010/main" val="0"/>
              </a:ext>
            </a:extLst>
          </a:blip>
          <a:srcRect r="29529" b="31699"/>
          <a:stretch/>
        </p:blipFill>
        <p:spPr>
          <a:xfrm>
            <a:off x="0" y="548680"/>
            <a:ext cx="9108021" cy="5445224"/>
          </a:xfrm>
          <a:prstGeom prst="rect">
            <a:avLst/>
          </a:prstGeom>
          <a:ln>
            <a:solidFill>
              <a:srgbClr val="000066"/>
            </a:solidFill>
          </a:ln>
        </p:spPr>
      </p:pic>
      <p:sp>
        <p:nvSpPr>
          <p:cNvPr id="108549" name="Text Box 5"/>
          <p:cNvSpPr txBox="1">
            <a:spLocks noChangeArrowheads="1"/>
          </p:cNvSpPr>
          <p:nvPr/>
        </p:nvSpPr>
        <p:spPr bwMode="auto">
          <a:xfrm>
            <a:off x="4499992" y="2276872"/>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Title Capitalization control applies to all primary titles in the EndNote Library</a:t>
            </a:r>
          </a:p>
        </p:txBody>
      </p:sp>
      <p:sp>
        <p:nvSpPr>
          <p:cNvPr id="108550" name="Text Box 6"/>
          <p:cNvSpPr txBox="1">
            <a:spLocks noChangeArrowheads="1"/>
          </p:cNvSpPr>
          <p:nvPr/>
        </p:nvSpPr>
        <p:spPr bwMode="auto">
          <a:xfrm>
            <a:off x="2915816" y="4149080"/>
            <a:ext cx="5471963"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'Headline Style' to capitalize major words, 'Sentence Style' for initial words only, or leave titles as they were typed in.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fade">
                                      <p:cBhvr>
                                        <p:cTn id="7" dur="2000"/>
                                        <p:tgtEl>
                                          <p:spTgt spid="1085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8550"/>
                                        </p:tgtEl>
                                        <p:attrNameLst>
                                          <p:attrName>style.visibility</p:attrName>
                                        </p:attrNameLst>
                                      </p:cBhvr>
                                      <p:to>
                                        <p:strVal val="visible"/>
                                      </p:to>
                                    </p:set>
                                    <p:animEffect transition="in" filter="fade">
                                      <p:cBhvr>
                                        <p:cTn id="11" dur="2000"/>
                                        <p:tgtEl>
                                          <p:spTgt spid="10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19.30.png"/>
          <p:cNvPicPr>
            <a:picLocks noChangeAspect="1"/>
          </p:cNvPicPr>
          <p:nvPr/>
        </p:nvPicPr>
        <p:blipFill rotWithShape="1">
          <a:blip r:embed="rId3">
            <a:extLst>
              <a:ext uri="{28A0092B-C50C-407E-A947-70E740481C1C}">
                <a14:useLocalDpi xmlns:a14="http://schemas.microsoft.com/office/drawing/2010/main" val="0"/>
              </a:ext>
            </a:extLst>
          </a:blip>
          <a:srcRect r="10068" b="31549"/>
          <a:stretch/>
        </p:blipFill>
        <p:spPr>
          <a:xfrm>
            <a:off x="33522" y="476672"/>
            <a:ext cx="9080127" cy="5121225"/>
          </a:xfrm>
          <a:prstGeom prst="rect">
            <a:avLst/>
          </a:prstGeom>
          <a:ln>
            <a:solidFill>
              <a:srgbClr val="000066"/>
            </a:solidFill>
          </a:ln>
        </p:spPr>
      </p:pic>
      <p:sp>
        <p:nvSpPr>
          <p:cNvPr id="109573" name="Text Box 5"/>
          <p:cNvSpPr txBox="1">
            <a:spLocks noChangeArrowheads="1"/>
          </p:cNvSpPr>
          <p:nvPr/>
        </p:nvSpPr>
        <p:spPr bwMode="auto">
          <a:xfrm>
            <a:off x="323528" y="5792410"/>
            <a:ext cx="8569325"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templates show which fields will be used from the EndNote record, and how they will be displayed, for a range of Reference Types</a:t>
            </a:r>
          </a:p>
        </p:txBody>
      </p:sp>
      <p:sp>
        <p:nvSpPr>
          <p:cNvPr id="109574" name="Text Box 6"/>
          <p:cNvSpPr txBox="1">
            <a:spLocks noChangeArrowheads="1"/>
          </p:cNvSpPr>
          <p:nvPr/>
        </p:nvSpPr>
        <p:spPr bwMode="auto">
          <a:xfrm>
            <a:off x="4428803" y="906979"/>
            <a:ext cx="4464050"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'Generic' is used for any Reference Type without a specific template</a:t>
            </a:r>
          </a:p>
        </p:txBody>
      </p:sp>
      <p:sp>
        <p:nvSpPr>
          <p:cNvPr id="109575" name="Text Box 7"/>
          <p:cNvSpPr txBox="1">
            <a:spLocks noChangeArrowheads="1"/>
          </p:cNvSpPr>
          <p:nvPr/>
        </p:nvSpPr>
        <p:spPr bwMode="auto">
          <a:xfrm>
            <a:off x="3923928" y="4509120"/>
            <a:ext cx="4967784"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Further Reference Type templates can be created, or existing templates edited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fade">
                                      <p:cBhvr>
                                        <p:cTn id="7" dur="2000"/>
                                        <p:tgtEl>
                                          <p:spTgt spid="1095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fade">
                                      <p:cBhvr>
                                        <p:cTn id="11" dur="2000"/>
                                        <p:tgtEl>
                                          <p:spTgt spid="1095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9575"/>
                                        </p:tgtEl>
                                        <p:attrNameLst>
                                          <p:attrName>style.visibility</p:attrName>
                                        </p:attrNameLst>
                                      </p:cBhvr>
                                      <p:to>
                                        <p:strVal val="visible"/>
                                      </p:to>
                                    </p:set>
                                    <p:animEffect transition="in" filter="fade">
                                      <p:cBhvr>
                                        <p:cTn id="15" dur="2000"/>
                                        <p:tgtEl>
                                          <p:spTgt spid="10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animBg="1"/>
      <p:bldP spid="10957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1.27.png"/>
          <p:cNvPicPr>
            <a:picLocks noChangeAspect="1"/>
          </p:cNvPicPr>
          <p:nvPr/>
        </p:nvPicPr>
        <p:blipFill rotWithShape="1">
          <a:blip r:embed="rId3">
            <a:extLst>
              <a:ext uri="{28A0092B-C50C-407E-A947-70E740481C1C}">
                <a14:useLocalDpi xmlns:a14="http://schemas.microsoft.com/office/drawing/2010/main" val="0"/>
              </a:ext>
            </a:extLst>
          </a:blip>
          <a:srcRect r="17643" b="16389"/>
          <a:stretch/>
        </p:blipFill>
        <p:spPr>
          <a:xfrm>
            <a:off x="0" y="-48653"/>
            <a:ext cx="9144000" cy="6898306"/>
          </a:xfrm>
          <a:prstGeom prst="rect">
            <a:avLst/>
          </a:prstGeom>
        </p:spPr>
      </p:pic>
      <p:sp>
        <p:nvSpPr>
          <p:cNvPr id="110597" name="Text Box 5"/>
          <p:cNvSpPr txBox="1">
            <a:spLocks noChangeArrowheads="1"/>
          </p:cNvSpPr>
          <p:nvPr/>
        </p:nvSpPr>
        <p:spPr bwMode="auto">
          <a:xfrm>
            <a:off x="3600475" y="2361654"/>
            <a:ext cx="5543525"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Here the Year field has been edited to include brackets for all Reference Types, including Generic, likely to be used</a:t>
            </a:r>
          </a:p>
        </p:txBody>
      </p:sp>
      <p:sp>
        <p:nvSpPr>
          <p:cNvPr id="110598" name="Line 6"/>
          <p:cNvSpPr>
            <a:spLocks noChangeShapeType="1"/>
          </p:cNvSpPr>
          <p:nvPr/>
        </p:nvSpPr>
        <p:spPr bwMode="auto">
          <a:xfrm flipH="1" flipV="1">
            <a:off x="251520" y="188640"/>
            <a:ext cx="3096344" cy="3600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599" name="Text Box 7"/>
          <p:cNvSpPr txBox="1">
            <a:spLocks noChangeArrowheads="1"/>
          </p:cNvSpPr>
          <p:nvPr/>
        </p:nvSpPr>
        <p:spPr bwMode="auto">
          <a:xfrm>
            <a:off x="2915816" y="260648"/>
            <a:ext cx="4104456"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Click the record's 'close' icon </a:t>
            </a:r>
            <a:r>
              <a:rPr lang="en-GB" b="1" dirty="0" smtClean="0">
                <a:solidFill>
                  <a:srgbClr val="000000"/>
                </a:solidFill>
                <a:latin typeface="Lucida Sans" pitchFamily="34" charset="0"/>
              </a:rPr>
              <a:t>to </a:t>
            </a:r>
            <a:r>
              <a:rPr lang="en-GB" b="1" dirty="0">
                <a:solidFill>
                  <a:srgbClr val="000000"/>
                </a:solidFill>
                <a:latin typeface="Lucida Sans" pitchFamily="34" charset="0"/>
              </a:rPr>
              <a:t>save the changes automatically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fade">
                                      <p:cBhvr>
                                        <p:cTn id="7" dur="2000"/>
                                        <p:tgtEl>
                                          <p:spTgt spid="110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9"/>
                                        </p:tgtEl>
                                        <p:attrNameLst>
                                          <p:attrName>style.visibility</p:attrName>
                                        </p:attrNameLst>
                                      </p:cBhvr>
                                      <p:to>
                                        <p:strVal val="visible"/>
                                      </p:to>
                                    </p:set>
                                    <p:animEffect transition="in" filter="fade">
                                      <p:cBhvr>
                                        <p:cTn id="11" dur="2000"/>
                                        <p:tgtEl>
                                          <p:spTgt spid="11059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fade">
                                      <p:cBhvr>
                                        <p:cTn id="15" dur="20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p:bldP spid="110598" grpId="0" animBg="1"/>
      <p:bldP spid="1105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1.12.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803028"/>
            <a:ext cx="5740400" cy="1955800"/>
          </a:xfrm>
          <a:prstGeom prst="rect">
            <a:avLst/>
          </a:prstGeom>
          <a:ln>
            <a:solidFill>
              <a:srgbClr val="000066"/>
            </a:solidFill>
          </a:ln>
        </p:spPr>
      </p:pic>
      <p:sp>
        <p:nvSpPr>
          <p:cNvPr id="297987" name="Line 3"/>
          <p:cNvSpPr>
            <a:spLocks noChangeShapeType="1"/>
          </p:cNvSpPr>
          <p:nvPr/>
        </p:nvSpPr>
        <p:spPr bwMode="auto">
          <a:xfrm flipV="1">
            <a:off x="6012160" y="3573016"/>
            <a:ext cx="2159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88" name="Text Box 4"/>
          <p:cNvSpPr txBox="1">
            <a:spLocks noChangeArrowheads="1"/>
          </p:cNvSpPr>
          <p:nvPr/>
        </p:nvSpPr>
        <p:spPr bwMode="auto">
          <a:xfrm>
            <a:off x="4211960" y="4797152"/>
            <a:ext cx="201677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 </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fade">
                                      <p:cBhvr>
                                        <p:cTn id="7" dur="2000"/>
                                        <p:tgtEl>
                                          <p:spTgt spid="2979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7987"/>
                                        </p:tgtEl>
                                        <p:attrNameLst>
                                          <p:attrName>style.visibility</p:attrName>
                                        </p:attrNameLst>
                                      </p:cBhvr>
                                      <p:to>
                                        <p:strVal val="visible"/>
                                      </p:to>
                                    </p:set>
                                    <p:animEffect transition="in" filter="fade">
                                      <p:cBhvr>
                                        <p:cTn id="11" dur="2000"/>
                                        <p:tgtEl>
                                          <p:spTgt spid="29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nimBg="1"/>
      <p:bldP spid="2979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5</a:t>
            </a:fld>
            <a:endParaRPr lang="en-GB"/>
          </a:p>
        </p:txBody>
      </p:sp>
      <p:pic>
        <p:nvPicPr>
          <p:cNvPr id="5" name="Picture 4" descr="Screen Shot 2012-04-03 at 10.36.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4966"/>
            <a:ext cx="7848872" cy="6844324"/>
          </a:xfrm>
          <a:prstGeom prst="rect">
            <a:avLst/>
          </a:prstGeom>
          <a:ln>
            <a:solidFill>
              <a:srgbClr val="000066"/>
            </a:solidFill>
          </a:ln>
        </p:spPr>
      </p:pic>
      <p:cxnSp>
        <p:nvCxnSpPr>
          <p:cNvPr id="6" name="Straight Arrow Connector 5"/>
          <p:cNvCxnSpPr/>
          <p:nvPr/>
        </p:nvCxnSpPr>
        <p:spPr bwMode="auto">
          <a:xfrm flipH="1">
            <a:off x="2483768" y="3933056"/>
            <a:ext cx="2304256" cy="108012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 name="Text Box 6"/>
          <p:cNvSpPr txBox="1">
            <a:spLocks noChangeArrowheads="1"/>
          </p:cNvSpPr>
          <p:nvPr/>
        </p:nvSpPr>
        <p:spPr bwMode="auto">
          <a:xfrm>
            <a:off x="3707904" y="3284984"/>
            <a:ext cx="532859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Choose the 'Save as Package' option to combine both elements of the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578759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3.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537320"/>
            <a:ext cx="6134100" cy="1727200"/>
          </a:xfrm>
          <a:prstGeom prst="rect">
            <a:avLst/>
          </a:prstGeom>
          <a:ln>
            <a:solidFill>
              <a:srgbClr val="000066"/>
            </a:solidFill>
          </a:ln>
        </p:spPr>
      </p:pic>
      <p:sp>
        <p:nvSpPr>
          <p:cNvPr id="300034" name="Text Box 2"/>
          <p:cNvSpPr txBox="1">
            <a:spLocks noChangeArrowheads="1"/>
          </p:cNvSpPr>
          <p:nvPr/>
        </p:nvSpPr>
        <p:spPr bwMode="auto">
          <a:xfrm>
            <a:off x="3001244" y="3861048"/>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Save with the default Style name or use your own</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fade">
                                      <p:cBhvr>
                                        <p:cTn id="7" dur="20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GB" smtClean="0"/>
              <a:t>Templates - how they work</a:t>
            </a:r>
          </a:p>
        </p:txBody>
      </p:sp>
      <p:sp>
        <p:nvSpPr>
          <p:cNvPr id="46083"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51</a:t>
            </a:fld>
            <a:endParaRPr lang="en-GB"/>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9.30.png"/>
          <p:cNvPicPr>
            <a:picLocks noChangeAspect="1"/>
          </p:cNvPicPr>
          <p:nvPr/>
        </p:nvPicPr>
        <p:blipFill rotWithShape="1">
          <a:blip r:embed="rId4">
            <a:extLst>
              <a:ext uri="{28A0092B-C50C-407E-A947-70E740481C1C}">
                <a14:useLocalDpi xmlns:a14="http://schemas.microsoft.com/office/drawing/2010/main" val="0"/>
              </a:ext>
            </a:extLst>
          </a:blip>
          <a:srcRect r="18196" b="23852"/>
          <a:stretch/>
        </p:blipFill>
        <p:spPr>
          <a:xfrm>
            <a:off x="0" y="-32899"/>
            <a:ext cx="9144000" cy="6307248"/>
          </a:xfrm>
          <a:prstGeom prst="rect">
            <a:avLst/>
          </a:prstGeom>
          <a:ln>
            <a:solidFill>
              <a:srgbClr val="000066"/>
            </a:solidFill>
          </a:ln>
        </p:spPr>
      </p:pic>
      <p:sp>
        <p:nvSpPr>
          <p:cNvPr id="46085" name="Text Box 5"/>
          <p:cNvSpPr txBox="1">
            <a:spLocks noChangeArrowheads="1"/>
          </p:cNvSpPr>
          <p:nvPr/>
        </p:nvSpPr>
        <p:spPr bwMode="auto">
          <a:xfrm>
            <a:off x="4716463" y="2205038"/>
            <a:ext cx="4248025"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A number of templates are already created: use the Reference Types list to create others</a:t>
            </a:r>
            <a:endParaRPr lang="en-GB" dirty="0"/>
          </a:p>
        </p:txBody>
      </p:sp>
      <p:sp>
        <p:nvSpPr>
          <p:cNvPr id="46086" name="Text Box 6"/>
          <p:cNvSpPr txBox="1">
            <a:spLocks noChangeArrowheads="1"/>
          </p:cNvSpPr>
          <p:nvPr/>
        </p:nvSpPr>
        <p:spPr bwMode="auto">
          <a:xfrm>
            <a:off x="4333262" y="4149080"/>
            <a:ext cx="460851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Generic is used if there is no template for a given reference type</a:t>
            </a:r>
            <a:endParaRPr lang="en-GB" dirty="0"/>
          </a:p>
        </p:txBody>
      </p:sp>
      <p:sp>
        <p:nvSpPr>
          <p:cNvPr id="46092" name="Text Box 12"/>
          <p:cNvSpPr txBox="1">
            <a:spLocks noChangeArrowheads="1"/>
          </p:cNvSpPr>
          <p:nvPr/>
        </p:nvSpPr>
        <p:spPr bwMode="auto">
          <a:xfrm>
            <a:off x="4716463" y="476250"/>
            <a:ext cx="4248025"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Templates control the appearance of the bibliographic record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fade">
                                      <p:cBhvr>
                                        <p:cTn id="7" dur="2000"/>
                                        <p:tgtEl>
                                          <p:spTgt spid="4609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5"/>
                                        </p:tgtEl>
                                        <p:attrNameLst>
                                          <p:attrName>style.visibility</p:attrName>
                                        </p:attrNameLst>
                                      </p:cBhvr>
                                      <p:to>
                                        <p:strVal val="visible"/>
                                      </p:to>
                                    </p:set>
                                    <p:animEffect transition="in" filter="fade">
                                      <p:cBhvr>
                                        <p:cTn id="11" dur="2000"/>
                                        <p:tgtEl>
                                          <p:spTgt spid="460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fade">
                                      <p:cBhvr>
                                        <p:cTn id="15"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1.21.27.png"/>
          <p:cNvPicPr>
            <a:picLocks noChangeAspect="1"/>
          </p:cNvPicPr>
          <p:nvPr/>
        </p:nvPicPr>
        <p:blipFill rotWithShape="1">
          <a:blip r:embed="rId3">
            <a:extLst>
              <a:ext uri="{28A0092B-C50C-407E-A947-70E740481C1C}">
                <a14:useLocalDpi xmlns:a14="http://schemas.microsoft.com/office/drawing/2010/main" val="0"/>
              </a:ext>
            </a:extLst>
          </a:blip>
          <a:srcRect t="-1" r="29736" b="29491"/>
          <a:stretch/>
        </p:blipFill>
        <p:spPr>
          <a:xfrm>
            <a:off x="0" y="0"/>
            <a:ext cx="9196849" cy="6858000"/>
          </a:xfrm>
          <a:prstGeom prst="rect">
            <a:avLst/>
          </a:prstGeom>
        </p:spPr>
      </p:pic>
      <p:sp>
        <p:nvSpPr>
          <p:cNvPr id="115717" name="Text Box 5"/>
          <p:cNvSpPr txBox="1">
            <a:spLocks noChangeArrowheads="1"/>
          </p:cNvSpPr>
          <p:nvPr/>
        </p:nvSpPr>
        <p:spPr bwMode="auto">
          <a:xfrm>
            <a:off x="3285513" y="764704"/>
            <a:ext cx="561687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a:solidFill>
                  <a:srgbClr val="000000"/>
                </a:solidFill>
                <a:latin typeface="Lucida Sans" pitchFamily="34" charset="0"/>
              </a:rPr>
              <a:t>Field Names are replaced by the contents of that field in the individual EndNote record</a:t>
            </a:r>
            <a:endParaRPr lang="en-GB"/>
          </a:p>
        </p:txBody>
      </p:sp>
      <p:sp>
        <p:nvSpPr>
          <p:cNvPr id="115718" name="Text Box 6"/>
          <p:cNvSpPr txBox="1">
            <a:spLocks noChangeArrowheads="1"/>
          </p:cNvSpPr>
          <p:nvPr/>
        </p:nvSpPr>
        <p:spPr bwMode="auto">
          <a:xfrm>
            <a:off x="4067944" y="4869160"/>
            <a:ext cx="4680198" cy="36933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Other characters are displayed 'as is'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20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30626" cy="6858000"/>
          </a:xfrm>
          <a:prstGeom prst="rect">
            <a:avLst/>
          </a:prstGeom>
        </p:spPr>
      </p:pic>
      <p:sp>
        <p:nvSpPr>
          <p:cNvPr id="116741" name="Text Box 5"/>
          <p:cNvSpPr txBox="1">
            <a:spLocks noChangeArrowheads="1"/>
          </p:cNvSpPr>
          <p:nvPr/>
        </p:nvSpPr>
        <p:spPr bwMode="auto">
          <a:xfrm>
            <a:off x="4787900" y="46529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Fields are displayed with the format used for the Field Name</a:t>
            </a:r>
            <a:endParaRPr lang="en-GB"/>
          </a:p>
        </p:txBody>
      </p:sp>
      <p:sp>
        <p:nvSpPr>
          <p:cNvPr id="116742" name="Line 6"/>
          <p:cNvSpPr>
            <a:spLocks noChangeShapeType="1"/>
          </p:cNvSpPr>
          <p:nvPr/>
        </p:nvSpPr>
        <p:spPr bwMode="auto">
          <a:xfrm flipH="1" flipV="1">
            <a:off x="1835696" y="2204864"/>
            <a:ext cx="0" cy="30963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3" name="Text Box 7"/>
          <p:cNvSpPr txBox="1">
            <a:spLocks noChangeArrowheads="1"/>
          </p:cNvSpPr>
          <p:nvPr/>
        </p:nvSpPr>
        <p:spPr bwMode="auto">
          <a:xfrm>
            <a:off x="323528" y="4293096"/>
            <a:ext cx="3887787"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Apply Bold, Italic Underline, Superscript or Subscript to the Field Name using </a:t>
            </a:r>
            <a:r>
              <a:rPr lang="en-GB" sz="2400" b="1" dirty="0" smtClean="0">
                <a:solidFill>
                  <a:srgbClr val="000000"/>
                </a:solidFill>
                <a:latin typeface="Lucida Sans" pitchFamily="34" charset="0"/>
              </a:rPr>
              <a:t>'Edit </a:t>
            </a:r>
            <a:r>
              <a:rPr lang="en-GB" sz="2400" b="1" dirty="0">
                <a:solidFill>
                  <a:srgbClr val="000000"/>
                </a:solidFill>
                <a:latin typeface="Lucida Sans" pitchFamily="34" charset="0"/>
                <a:sym typeface="Wingdings 3" pitchFamily="18" charset="2"/>
              </a:rPr>
              <a:t></a:t>
            </a:r>
            <a:r>
              <a:rPr lang="en-GB" sz="2400" b="1" dirty="0" smtClean="0">
                <a:solidFill>
                  <a:srgbClr val="000000"/>
                </a:solidFill>
                <a:latin typeface="Lucida Sans" pitchFamily="34" charset="0"/>
              </a:rPr>
              <a:t> Font …</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fade">
                                      <p:cBhvr>
                                        <p:cTn id="7" dur="2000"/>
                                        <p:tgtEl>
                                          <p:spTgt spid="1167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fade">
                                      <p:cBhvr>
                                        <p:cTn id="11" dur="2000"/>
                                        <p:tgtEl>
                                          <p:spTgt spid="116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6742"/>
                                        </p:tgtEl>
                                        <p:attrNameLst>
                                          <p:attrName>style.visibility</p:attrName>
                                        </p:attrNameLst>
                                      </p:cBhvr>
                                      <p:to>
                                        <p:strVal val="visible"/>
                                      </p:to>
                                    </p:set>
                                    <p:animEffect transition="in" filter="fade">
                                      <p:cBhvr>
                                        <p:cTn id="15"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P spid="116742" grpId="0" animBg="1"/>
      <p:bldP spid="1167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Special characters in templates</a:t>
            </a:r>
            <a:endParaRPr lang="en-GB" dirty="0"/>
          </a:p>
        </p:txBody>
      </p:sp>
      <p:sp>
        <p:nvSpPr>
          <p:cNvPr id="3" name="Content Placeholder 2"/>
          <p:cNvSpPr>
            <a:spLocks noGrp="1"/>
          </p:cNvSpPr>
          <p:nvPr>
            <p:ph idx="1"/>
          </p:nvPr>
        </p:nvSpPr>
        <p:spPr/>
        <p:txBody>
          <a:bodyPr/>
          <a:lstStyle/>
          <a:p>
            <a:r>
              <a:rPr lang="en-GB" dirty="0" smtClean="0"/>
              <a:t>EndNote uses special characters to force particular actions within templates</a:t>
            </a:r>
          </a:p>
          <a:p>
            <a:r>
              <a:rPr lang="en-GB" dirty="0" smtClean="0"/>
              <a:t>These can be found on the keyboard, or accessed from the 'Insert Field' dropdown menu</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55</a:t>
            </a:fld>
            <a:endParaRPr lang="en-GB"/>
          </a:p>
        </p:txBody>
      </p:sp>
      <p:pic>
        <p:nvPicPr>
          <p:cNvPr id="8" name="Picture 7" descr="Screen Shot 2012-04-04 at 11.02.20.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512" y="4581128"/>
            <a:ext cx="8568329" cy="1477054"/>
          </a:xfrm>
          <a:prstGeom prst="rect">
            <a:avLst/>
          </a:prstGeom>
          <a:ln>
            <a:solidFill>
              <a:srgbClr val="000090"/>
            </a:solidFill>
          </a:ln>
        </p:spPr>
      </p:pic>
      <p:sp>
        <p:nvSpPr>
          <p:cNvPr id="7" name="Line 6"/>
          <p:cNvSpPr>
            <a:spLocks noChangeShapeType="1"/>
          </p:cNvSpPr>
          <p:nvPr/>
        </p:nvSpPr>
        <p:spPr bwMode="auto">
          <a:xfrm flipV="1">
            <a:off x="5076056" y="5733256"/>
            <a:ext cx="151216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93143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52"/>
            <a:ext cx="9144000" cy="67756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56</a:t>
            </a:fld>
            <a:endParaRPr lang="en-GB"/>
          </a:p>
        </p:txBody>
      </p:sp>
      <p:pic>
        <p:nvPicPr>
          <p:cNvPr id="8" name="Picture 7" descr="Screen Shot 2012-11-12 at 11.24.34.png"/>
          <p:cNvPicPr>
            <a:picLocks noChangeAspect="1"/>
          </p:cNvPicPr>
          <p:nvPr/>
        </p:nvPicPr>
        <p:blipFill rotWithShape="1">
          <a:blip r:embed="rId3">
            <a:extLst>
              <a:ext uri="{28A0092B-C50C-407E-A947-70E740481C1C}">
                <a14:useLocalDpi xmlns:a14="http://schemas.microsoft.com/office/drawing/2010/main" val="0"/>
              </a:ext>
            </a:extLst>
          </a:blip>
          <a:srcRect l="22789" t="18519" r="54422" b="76171"/>
          <a:stretch/>
        </p:blipFill>
        <p:spPr>
          <a:xfrm>
            <a:off x="2024406" y="514240"/>
            <a:ext cx="5356776" cy="924815"/>
          </a:xfrm>
          <a:prstGeom prst="rect">
            <a:avLst/>
          </a:prstGeom>
          <a:ln>
            <a:solidFill>
              <a:srgbClr val="000000"/>
            </a:solidFill>
          </a:ln>
        </p:spPr>
      </p:pic>
      <p:sp>
        <p:nvSpPr>
          <p:cNvPr id="5" name="Line 6"/>
          <p:cNvSpPr>
            <a:spLocks noChangeShapeType="1"/>
          </p:cNvSpPr>
          <p:nvPr/>
        </p:nvSpPr>
        <p:spPr bwMode="auto">
          <a:xfrm flipV="1">
            <a:off x="5004048" y="1268760"/>
            <a:ext cx="720080" cy="29523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5148064" y="1268760"/>
            <a:ext cx="2628292" cy="232073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015854" y="3589495"/>
            <a:ext cx="460851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A forced separation  |  ties following punctuation to the next field</a:t>
            </a:r>
            <a:endParaRPr lang="en-GB" dirty="0"/>
          </a:p>
        </p:txBody>
      </p:sp>
    </p:spTree>
    <p:extLst>
      <p:ext uri="{BB962C8B-B14F-4D97-AF65-F5344CB8AC3E}">
        <p14:creationId xmlns:p14="http://schemas.microsoft.com/office/powerpoint/2010/main" val="792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 y="0"/>
            <a:ext cx="9144000" cy="67756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57</a:t>
            </a:fld>
            <a:endParaRPr lang="en-GB"/>
          </a:p>
        </p:txBody>
      </p:sp>
      <p:sp>
        <p:nvSpPr>
          <p:cNvPr id="5" name="Line 6"/>
          <p:cNvSpPr>
            <a:spLocks noChangeShapeType="1"/>
          </p:cNvSpPr>
          <p:nvPr/>
        </p:nvSpPr>
        <p:spPr bwMode="auto">
          <a:xfrm flipH="1" flipV="1">
            <a:off x="5148063" y="1798221"/>
            <a:ext cx="1800199" cy="29496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6588224" y="1320604"/>
            <a:ext cx="1152128" cy="36004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843808" y="4344940"/>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'Link Adjacent Text'  </a:t>
            </a:r>
            <a:r>
              <a:rPr lang="en-GB" sz="2400" b="1" dirty="0" smtClean="0">
                <a:solidFill>
                  <a:srgbClr val="000000"/>
                </a:solidFill>
                <a:latin typeface="Lucida Sans" pitchFamily="34" charset="0"/>
                <a:sym typeface="Wingdings 2"/>
              </a:rPr>
              <a:t>  to tie a word or phrase to the following field</a:t>
            </a:r>
            <a:endParaRPr lang="en-GB" dirty="0"/>
          </a:p>
        </p:txBody>
      </p:sp>
      <p:pic>
        <p:nvPicPr>
          <p:cNvPr id="8" name="Picture 7" descr="Screen Shot 2012-11-12 at 11.24.34.png"/>
          <p:cNvPicPr>
            <a:picLocks noChangeAspect="1"/>
          </p:cNvPicPr>
          <p:nvPr/>
        </p:nvPicPr>
        <p:blipFill rotWithShape="1">
          <a:blip r:embed="rId3">
            <a:extLst>
              <a:ext uri="{28A0092B-C50C-407E-A947-70E740481C1C}">
                <a14:useLocalDpi xmlns:a14="http://schemas.microsoft.com/office/drawing/2010/main" val="0"/>
              </a:ext>
            </a:extLst>
          </a:blip>
          <a:srcRect l="22914" t="32042" r="53198" b="62870"/>
          <a:stretch/>
        </p:blipFill>
        <p:spPr>
          <a:xfrm>
            <a:off x="1865169" y="1052736"/>
            <a:ext cx="4723055" cy="745486"/>
          </a:xfrm>
          <a:prstGeom prst="rect">
            <a:avLst/>
          </a:prstGeom>
          <a:ln>
            <a:solidFill>
              <a:srgbClr val="000000"/>
            </a:solidFill>
          </a:ln>
        </p:spPr>
      </p:pic>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 y="-27842"/>
            <a:ext cx="9144000" cy="67756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58</a:t>
            </a:fld>
            <a:endParaRPr lang="en-GB"/>
          </a:p>
        </p:txBody>
      </p:sp>
      <p:pic>
        <p:nvPicPr>
          <p:cNvPr id="9" name="Picture 8" descr="Screen Shot 2012-11-12 at 11.24.34.png"/>
          <p:cNvPicPr>
            <a:picLocks noChangeAspect="1"/>
          </p:cNvPicPr>
          <p:nvPr/>
        </p:nvPicPr>
        <p:blipFill rotWithShape="1">
          <a:blip r:embed="rId3">
            <a:extLst>
              <a:ext uri="{28A0092B-C50C-407E-A947-70E740481C1C}">
                <a14:useLocalDpi xmlns:a14="http://schemas.microsoft.com/office/drawing/2010/main" val="0"/>
              </a:ext>
            </a:extLst>
          </a:blip>
          <a:srcRect l="22874" t="44179" r="49925" b="50000"/>
          <a:stretch/>
        </p:blipFill>
        <p:spPr>
          <a:xfrm>
            <a:off x="2248525" y="3117953"/>
            <a:ext cx="4231687" cy="671087"/>
          </a:xfrm>
          <a:prstGeom prst="rect">
            <a:avLst/>
          </a:prstGeom>
          <a:ln>
            <a:solidFill>
              <a:srgbClr val="000000"/>
            </a:solidFill>
          </a:ln>
        </p:spPr>
      </p:pic>
      <p:sp>
        <p:nvSpPr>
          <p:cNvPr id="5" name="Line 6"/>
          <p:cNvSpPr>
            <a:spLocks noChangeShapeType="1"/>
          </p:cNvSpPr>
          <p:nvPr/>
        </p:nvSpPr>
        <p:spPr bwMode="auto">
          <a:xfrm flipH="1">
            <a:off x="3203847" y="1498141"/>
            <a:ext cx="2304255" cy="186185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5148064" y="1412776"/>
            <a:ext cx="2664296" cy="8536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123728" y="548680"/>
            <a:ext cx="410445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Singular/Plural ^ to choose text for editors or pages</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2 at 11.21.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4" y="0"/>
            <a:ext cx="9144000" cy="679489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59</a:t>
            </a:fld>
            <a:endParaRPr lang="en-GB"/>
          </a:p>
        </p:txBody>
      </p:sp>
      <p:pic>
        <p:nvPicPr>
          <p:cNvPr id="9" name="Picture 8" descr="Screen Shot 2012-11-12 at 11.21.27.png"/>
          <p:cNvPicPr>
            <a:picLocks noChangeAspect="1"/>
          </p:cNvPicPr>
          <p:nvPr/>
        </p:nvPicPr>
        <p:blipFill rotWithShape="1">
          <a:blip r:embed="rId3">
            <a:extLst>
              <a:ext uri="{28A0092B-C50C-407E-A947-70E740481C1C}">
                <a14:useLocalDpi xmlns:a14="http://schemas.microsoft.com/office/drawing/2010/main" val="0"/>
              </a:ext>
            </a:extLst>
          </a:blip>
          <a:srcRect l="22511" t="62175" r="39128" b="32751"/>
          <a:stretch/>
        </p:blipFill>
        <p:spPr>
          <a:xfrm>
            <a:off x="1641929" y="2492896"/>
            <a:ext cx="6593425" cy="648072"/>
          </a:xfrm>
          <a:prstGeom prst="rect">
            <a:avLst/>
          </a:prstGeom>
        </p:spPr>
      </p:pic>
      <p:sp>
        <p:nvSpPr>
          <p:cNvPr id="5" name="Line 6"/>
          <p:cNvSpPr>
            <a:spLocks noChangeShapeType="1"/>
          </p:cNvSpPr>
          <p:nvPr/>
        </p:nvSpPr>
        <p:spPr bwMode="auto">
          <a:xfrm flipH="1" flipV="1">
            <a:off x="4427984" y="2996951"/>
            <a:ext cx="1440160" cy="264010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3563888" y="5175394"/>
            <a:ext cx="4608512"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Use accent grave  `  at start and end of text which might be confused with a field name</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Text Box 5"/>
          <p:cNvSpPr txBox="1">
            <a:spLocks noChangeArrowheads="1"/>
          </p:cNvSpPr>
          <p:nvPr/>
        </p:nvSpPr>
        <p:spPr bwMode="auto">
          <a:xfrm>
            <a:off x="3635896" y="2996952"/>
            <a:ext cx="49672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usually best to keep all references in one main library</a:t>
            </a:r>
          </a:p>
        </p:txBody>
      </p:sp>
      <p:sp>
        <p:nvSpPr>
          <p:cNvPr id="84998" name="Text Box 6"/>
          <p:cNvSpPr txBox="1">
            <a:spLocks noChangeArrowheads="1"/>
          </p:cNvSpPr>
          <p:nvPr/>
        </p:nvSpPr>
        <p:spPr bwMode="auto">
          <a:xfrm>
            <a:off x="1258888" y="5157788"/>
            <a:ext cx="74168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Smaller libraries for particular topics can be created using the 'Groups' option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a:t>
            </a:fld>
            <a:endParaRPr lang="en-GB"/>
          </a:p>
        </p:txBody>
      </p:sp>
      <p:pic>
        <p:nvPicPr>
          <p:cNvPr id="4" name="Picture 3" descr="Screen Shot 2012-11-12 at 10.30.15.png"/>
          <p:cNvPicPr>
            <a:picLocks noChangeAspect="1"/>
          </p:cNvPicPr>
          <p:nvPr/>
        </p:nvPicPr>
        <p:blipFill rotWithShape="1">
          <a:blip r:embed="rId3">
            <a:extLst>
              <a:ext uri="{28A0092B-C50C-407E-A947-70E740481C1C}">
                <a14:useLocalDpi xmlns:a14="http://schemas.microsoft.com/office/drawing/2010/main" val="0"/>
              </a:ext>
            </a:extLst>
          </a:blip>
          <a:srcRect b="8791"/>
          <a:stretch/>
        </p:blipFill>
        <p:spPr>
          <a:xfrm>
            <a:off x="0" y="260648"/>
            <a:ext cx="9144000" cy="4691313"/>
          </a:xfrm>
          <a:prstGeom prst="rect">
            <a:avLst/>
          </a:prstGeom>
          <a:ln>
            <a:solidFill>
              <a:srgbClr val="000066"/>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2000"/>
                                        <p:tgtEl>
                                          <p:spTgt spid="849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fade">
                                      <p:cBhvr>
                                        <p:cTn id="11"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P spid="849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smtClean="0"/>
              <a:t>Apply an edited reference style</a:t>
            </a:r>
          </a:p>
        </p:txBody>
      </p:sp>
      <p:sp>
        <p:nvSpPr>
          <p:cNvPr id="5017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60</a:t>
            </a:fld>
            <a:endParaRPr lang="en-GB"/>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5.46.png"/>
          <p:cNvPicPr>
            <a:picLocks noChangeAspect="1"/>
          </p:cNvPicPr>
          <p:nvPr/>
        </p:nvPicPr>
        <p:blipFill rotWithShape="1">
          <a:blip r:embed="rId4">
            <a:extLst>
              <a:ext uri="{28A0092B-C50C-407E-A947-70E740481C1C}">
                <a14:useLocalDpi xmlns:a14="http://schemas.microsoft.com/office/drawing/2010/main" val="0"/>
              </a:ext>
            </a:extLst>
          </a:blip>
          <a:srcRect r="24582" b="8533"/>
          <a:stretch/>
        </p:blipFill>
        <p:spPr>
          <a:xfrm>
            <a:off x="0" y="331015"/>
            <a:ext cx="9139945" cy="6235275"/>
          </a:xfrm>
          <a:prstGeom prst="rect">
            <a:avLst/>
          </a:prstGeom>
          <a:ln>
            <a:solidFill>
              <a:srgbClr val="000066"/>
            </a:solidFill>
          </a:ln>
        </p:spPr>
      </p:pic>
      <p:sp>
        <p:nvSpPr>
          <p:cNvPr id="53253" name="Text Box 5"/>
          <p:cNvSpPr txBox="1">
            <a:spLocks noChangeArrowheads="1"/>
          </p:cNvSpPr>
          <p:nvPr/>
        </p:nvSpPr>
        <p:spPr bwMode="auto">
          <a:xfrm>
            <a:off x="4355976" y="378904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Changes to a Reference Style are not automatically applied: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61</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20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62</a:t>
            </a:fld>
            <a:endParaRPr lang="en-GB"/>
          </a:p>
        </p:txBody>
      </p:sp>
      <p:pic>
        <p:nvPicPr>
          <p:cNvPr id="3" name="Picture 2" descr="Screen Shot 2012-11-12 at 11.26.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44000" cy="3006000"/>
          </a:xfrm>
          <a:prstGeom prst="rect">
            <a:avLst/>
          </a:prstGeom>
          <a:ln>
            <a:solidFill>
              <a:srgbClr val="000066"/>
            </a:solidFill>
          </a:ln>
        </p:spPr>
      </p:pic>
      <p:cxnSp>
        <p:nvCxnSpPr>
          <p:cNvPr id="6" name="Straight Arrow Connector 5"/>
          <p:cNvCxnSpPr/>
          <p:nvPr/>
        </p:nvCxnSpPr>
        <p:spPr bwMode="auto">
          <a:xfrm flipH="1" flipV="1">
            <a:off x="3059832" y="2699752"/>
            <a:ext cx="2880320" cy="23134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2085" name="Text Box 5"/>
          <p:cNvSpPr txBox="1">
            <a:spLocks noChangeArrowheads="1"/>
          </p:cNvSpPr>
          <p:nvPr/>
        </p:nvSpPr>
        <p:spPr bwMode="auto">
          <a:xfrm>
            <a:off x="4139952" y="4509120"/>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Reference Style dropdown menu and choose 'Select Another Style'</a:t>
            </a:r>
            <a:endParaRPr lang="en-GB" dirty="0"/>
          </a:p>
        </p:txBody>
      </p:sp>
      <p:sp>
        <p:nvSpPr>
          <p:cNvPr id="4" name="Oval 3"/>
          <p:cNvSpPr/>
          <p:nvPr/>
        </p:nvSpPr>
        <p:spPr bwMode="auto">
          <a:xfrm>
            <a:off x="1187624" y="1412776"/>
            <a:ext cx="2016224" cy="28350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2085"/>
                                        </p:tgtEl>
                                        <p:attrNameLst>
                                          <p:attrName>style.visibility</p:attrName>
                                        </p:attrNameLst>
                                      </p:cBhvr>
                                      <p:to>
                                        <p:strVal val="visible"/>
                                      </p:to>
                                    </p:set>
                                    <p:animEffect transition="in" filter="fade">
                                      <p:cBhvr>
                                        <p:cTn id="7" dur="2000"/>
                                        <p:tgtEl>
                                          <p:spTgt spid="30208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04 at 13.15.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647" y="0"/>
            <a:ext cx="5940000" cy="6858000"/>
          </a:xfrm>
          <a:prstGeom prst="rect">
            <a:avLst/>
          </a:prstGeom>
          <a:ln>
            <a:solidFill>
              <a:srgbClr val="000090"/>
            </a:solidFill>
          </a:ln>
        </p:spPr>
      </p:pic>
      <p:sp>
        <p:nvSpPr>
          <p:cNvPr id="113669" name="Line 5"/>
          <p:cNvSpPr>
            <a:spLocks noChangeShapeType="1"/>
          </p:cNvSpPr>
          <p:nvPr/>
        </p:nvSpPr>
        <p:spPr bwMode="auto">
          <a:xfrm flipH="1" flipV="1">
            <a:off x="3923927" y="3356991"/>
            <a:ext cx="2736303"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70" name="Text Box 6"/>
          <p:cNvSpPr txBox="1">
            <a:spLocks noChangeArrowheads="1"/>
          </p:cNvSpPr>
          <p:nvPr/>
        </p:nvSpPr>
        <p:spPr bwMode="auto">
          <a:xfrm>
            <a:off x="4139952" y="260648"/>
            <a:ext cx="48238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edited reference style now appears in the Style list</a:t>
            </a:r>
            <a:endParaRPr lang="en-GB" dirty="0"/>
          </a:p>
        </p:txBody>
      </p:sp>
      <p:sp>
        <p:nvSpPr>
          <p:cNvPr id="113671" name="Text Box 7"/>
          <p:cNvSpPr txBox="1">
            <a:spLocks noChangeArrowheads="1"/>
          </p:cNvSpPr>
          <p:nvPr/>
        </p:nvSpPr>
        <p:spPr bwMode="auto">
          <a:xfrm>
            <a:off x="5580112" y="4149080"/>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the style and click 'Choose'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2000"/>
                                        <p:tgtEl>
                                          <p:spTgt spid="11367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71"/>
                                        </p:tgtEl>
                                        <p:attrNameLst>
                                          <p:attrName>style.visibility</p:attrName>
                                        </p:attrNameLst>
                                      </p:cBhvr>
                                      <p:to>
                                        <p:strVal val="visible"/>
                                      </p:to>
                                    </p:set>
                                    <p:animEffect transition="in" filter="fade">
                                      <p:cBhvr>
                                        <p:cTn id="11" dur="2000"/>
                                        <p:tgtEl>
                                          <p:spTgt spid="11367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3669"/>
                                        </p:tgtEl>
                                        <p:attrNameLst>
                                          <p:attrName>style.visibility</p:attrName>
                                        </p:attrNameLst>
                                      </p:cBhvr>
                                      <p:to>
                                        <p:strVal val="visible"/>
                                      </p:to>
                                    </p:set>
                                    <p:animEffect transition="in" filter="fade">
                                      <p:cBhvr>
                                        <p:cTn id="15" dur="20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animBg="1"/>
      <p:bldP spid="113670" grpId="0" animBg="1"/>
      <p:bldP spid="11367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6.54.png"/>
          <p:cNvPicPr>
            <a:picLocks noChangeAspect="1"/>
          </p:cNvPicPr>
          <p:nvPr/>
        </p:nvPicPr>
        <p:blipFill rotWithShape="1">
          <a:blip r:embed="rId3">
            <a:extLst>
              <a:ext uri="{28A0092B-C50C-407E-A947-70E740481C1C}">
                <a14:useLocalDpi xmlns:a14="http://schemas.microsoft.com/office/drawing/2010/main" val="0"/>
              </a:ext>
            </a:extLst>
          </a:blip>
          <a:srcRect l="16394" t="58202"/>
          <a:stretch/>
        </p:blipFill>
        <p:spPr>
          <a:xfrm>
            <a:off x="64984" y="1113184"/>
            <a:ext cx="8971512" cy="4260031"/>
          </a:xfrm>
          <a:prstGeom prst="rect">
            <a:avLst/>
          </a:prstGeom>
          <a:ln>
            <a:solidFill>
              <a:srgbClr val="000066"/>
            </a:solidFill>
          </a:ln>
        </p:spPr>
      </p:pic>
      <p:sp>
        <p:nvSpPr>
          <p:cNvPr id="114693" name="Text Box 5"/>
          <p:cNvSpPr txBox="1">
            <a:spLocks noChangeArrowheads="1"/>
          </p:cNvSpPr>
          <p:nvPr/>
        </p:nvSpPr>
        <p:spPr bwMode="auto">
          <a:xfrm>
            <a:off x="3923927" y="1556792"/>
            <a:ext cx="460786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Changes to the Referencing Style are applied</a:t>
            </a:r>
            <a:endParaRPr lang="en-GB" dirty="0"/>
          </a:p>
        </p:txBody>
      </p:sp>
      <p:sp>
        <p:nvSpPr>
          <p:cNvPr id="114694" name="Text Box 6"/>
          <p:cNvSpPr txBox="1">
            <a:spLocks noChangeArrowheads="1"/>
          </p:cNvSpPr>
          <p:nvPr/>
        </p:nvSpPr>
        <p:spPr bwMode="auto">
          <a:xfrm>
            <a:off x="3888889" y="3645024"/>
            <a:ext cx="460786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Further edits to the style can be made at any time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fade">
                                      <p:cBhvr>
                                        <p:cTn id="7" dur="2000"/>
                                        <p:tgtEl>
                                          <p:spTgt spid="114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4694"/>
                                        </p:tgtEl>
                                        <p:attrNameLst>
                                          <p:attrName>style.visibility</p:attrName>
                                        </p:attrNameLst>
                                      </p:cBhvr>
                                      <p:to>
                                        <p:strVal val="visible"/>
                                      </p:to>
                                    </p:set>
                                    <p:animEffect transition="in" filter="fade">
                                      <p:cBhvr>
                                        <p:cTn id="11" dur="2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nimBg="1"/>
      <p:bldP spid="11469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smtClean="0"/>
              <a:t>Set some EndNote preferences</a:t>
            </a:r>
          </a:p>
        </p:txBody>
      </p:sp>
      <p:sp>
        <p:nvSpPr>
          <p:cNvPr id="5529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65</a:t>
            </a:fld>
            <a:endParaRPr lang="en-GB"/>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7.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401" y="908720"/>
            <a:ext cx="5372100" cy="2933700"/>
          </a:xfrm>
          <a:prstGeom prst="rect">
            <a:avLst/>
          </a:prstGeom>
          <a:ln>
            <a:solidFill>
              <a:srgbClr val="000066"/>
            </a:solidFill>
          </a:ln>
        </p:spPr>
      </p:pic>
      <p:sp>
        <p:nvSpPr>
          <p:cNvPr id="18437" name="Oval 5"/>
          <p:cNvSpPr>
            <a:spLocks noChangeArrowheads="1"/>
          </p:cNvSpPr>
          <p:nvPr/>
        </p:nvSpPr>
        <p:spPr bwMode="auto">
          <a:xfrm>
            <a:off x="1331640" y="1484784"/>
            <a:ext cx="3168352"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3707904" y="4869160"/>
            <a:ext cx="4895899"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manage the appearance of the EndNote Library, go to </a:t>
            </a:r>
            <a:r>
              <a:rPr lang="en-GB" sz="2400" b="1" dirty="0" smtClean="0">
                <a:solidFill>
                  <a:srgbClr val="000000"/>
                </a:solidFill>
                <a:latin typeface="Lucida Sans" pitchFamily="34" charset="0"/>
              </a:rPr>
              <a:t>EndNote X6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66</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8.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76"/>
            <a:ext cx="9144000" cy="6583180"/>
          </a:xfrm>
          <a:prstGeom prst="rect">
            <a:avLst/>
          </a:prstGeom>
          <a:ln>
            <a:solidFill>
              <a:srgbClr val="000066"/>
            </a:solidFill>
          </a:ln>
        </p:spPr>
      </p:pic>
      <p:sp>
        <p:nvSpPr>
          <p:cNvPr id="117765" name="Text Box 5"/>
          <p:cNvSpPr txBox="1">
            <a:spLocks noChangeArrowheads="1"/>
          </p:cNvSpPr>
          <p:nvPr/>
        </p:nvSpPr>
        <p:spPr bwMode="auto">
          <a:xfrm>
            <a:off x="251520" y="5301208"/>
            <a:ext cx="597696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'Display Fields' option controls the order and selection for display within the EndNote library</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67</a:t>
            </a:fld>
            <a:endParaRPr lang="en-GB"/>
          </a:p>
        </p:txBody>
      </p:sp>
      <p:sp>
        <p:nvSpPr>
          <p:cNvPr id="6" name="Oval 5"/>
          <p:cNvSpPr>
            <a:spLocks noChangeArrowheads="1"/>
          </p:cNvSpPr>
          <p:nvPr/>
        </p:nvSpPr>
        <p:spPr bwMode="auto">
          <a:xfrm>
            <a:off x="107504" y="692696"/>
            <a:ext cx="2592288"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8.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601216"/>
          </a:xfrm>
          <a:prstGeom prst="rect">
            <a:avLst/>
          </a:prstGeom>
          <a:ln>
            <a:solidFill>
              <a:srgbClr val="000066"/>
            </a:solidFill>
          </a:ln>
        </p:spPr>
      </p:pic>
      <p:sp>
        <p:nvSpPr>
          <p:cNvPr id="118789" name="Text Box 5"/>
          <p:cNvSpPr txBox="1">
            <a:spLocks noChangeArrowheads="1"/>
          </p:cNvSpPr>
          <p:nvPr/>
        </p:nvSpPr>
        <p:spPr bwMode="auto">
          <a:xfrm>
            <a:off x="107504" y="5445224"/>
            <a:ext cx="7848872" cy="10156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000" b="1" dirty="0">
                <a:solidFill>
                  <a:srgbClr val="000000"/>
                </a:solidFill>
                <a:latin typeface="Lucida Sans" pitchFamily="34" charset="0"/>
              </a:rPr>
              <a:t>Use the 'Change Case' option to keep abbreviations in all upper case, or for any names with irregular characters or non-standard capitalisation</a:t>
            </a:r>
            <a:endParaRPr lang="en-GB" sz="2000"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68</a:t>
            </a:fld>
            <a:endParaRPr lang="en-GB"/>
          </a:p>
        </p:txBody>
      </p:sp>
      <p:sp>
        <p:nvSpPr>
          <p:cNvPr id="6" name="Oval 5"/>
          <p:cNvSpPr>
            <a:spLocks noChangeArrowheads="1"/>
          </p:cNvSpPr>
          <p:nvPr/>
        </p:nvSpPr>
        <p:spPr bwMode="auto">
          <a:xfrm>
            <a:off x="134448" y="473935"/>
            <a:ext cx="1944216" cy="504056"/>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fade">
                                      <p:cBhvr>
                                        <p:cTn id="7" dur="2000"/>
                                        <p:tgtEl>
                                          <p:spTgt spid="1187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69</a:t>
            </a:fld>
            <a:endParaRPr lang="en-GB"/>
          </a:p>
        </p:txBody>
      </p:sp>
      <p:pic>
        <p:nvPicPr>
          <p:cNvPr id="3" name="Picture 2" descr="Screen Shot 2012-11-12 at 11.2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8640"/>
            <a:ext cx="9144000" cy="6572642"/>
          </a:xfrm>
          <a:prstGeom prst="rect">
            <a:avLst/>
          </a:prstGeom>
        </p:spPr>
      </p:pic>
      <p:sp>
        <p:nvSpPr>
          <p:cNvPr id="4" name="Oval 3"/>
          <p:cNvSpPr/>
          <p:nvPr/>
        </p:nvSpPr>
        <p:spPr bwMode="auto">
          <a:xfrm>
            <a:off x="107504" y="1484784"/>
            <a:ext cx="2736304" cy="64807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334069702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Add a new reference</a:t>
            </a:r>
          </a:p>
        </p:txBody>
      </p:sp>
      <p:sp>
        <p:nvSpPr>
          <p:cNvPr id="921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a:t>
            </a:fld>
            <a:endParaRPr lang="en-GB"/>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59395"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70</a:t>
            </a:fld>
            <a:endParaRPr lang="en-GB"/>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476250"/>
            <a:ext cx="9144000" cy="4140279"/>
          </a:xfrm>
          <a:prstGeom prst="rect">
            <a:avLst/>
          </a:prstGeom>
          <a:ln>
            <a:solidFill>
              <a:srgbClr val="000066"/>
            </a:solidFill>
          </a:ln>
        </p:spPr>
      </p:pic>
      <p:sp>
        <p:nvSpPr>
          <p:cNvPr id="21510" name="Line 6"/>
          <p:cNvSpPr>
            <a:spLocks noChangeShapeType="1"/>
          </p:cNvSpPr>
          <p:nvPr/>
        </p:nvSpPr>
        <p:spPr bwMode="auto">
          <a:xfrm flipH="1" flipV="1">
            <a:off x="3203848" y="777003"/>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4643710" y="1713628"/>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Create a Custom Group</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71</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2.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809557"/>
            <a:ext cx="6388987" cy="4880476"/>
          </a:xfrm>
          <a:prstGeom prst="rect">
            <a:avLst/>
          </a:prstGeom>
          <a:ln>
            <a:solidFill>
              <a:srgbClr val="000066"/>
            </a:solidFill>
          </a:ln>
        </p:spPr>
      </p:pic>
      <p:sp>
        <p:nvSpPr>
          <p:cNvPr id="190469" name="Line 5"/>
          <p:cNvSpPr>
            <a:spLocks noChangeShapeType="1"/>
          </p:cNvSpPr>
          <p:nvPr/>
        </p:nvSpPr>
        <p:spPr bwMode="auto">
          <a:xfrm flipH="1" flipV="1">
            <a:off x="2051720" y="1916832"/>
            <a:ext cx="432048" cy="20882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176829" y="400506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smtClean="0">
                <a:solidFill>
                  <a:srgbClr val="000000"/>
                </a:solidFill>
                <a:latin typeface="Lucida Sans" pitchFamily="34" charset="0"/>
              </a:rPr>
              <a:t>ctrl + click</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3.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13"/>
            <a:ext cx="9144000" cy="6476181"/>
          </a:xfrm>
          <a:prstGeom prst="rect">
            <a:avLst/>
          </a:prstGeom>
          <a:ln>
            <a:solidFill>
              <a:srgbClr val="000066"/>
            </a:solidFill>
          </a:ln>
        </p:spPr>
      </p:pic>
      <p:sp>
        <p:nvSpPr>
          <p:cNvPr id="191493" name="Line 5"/>
          <p:cNvSpPr>
            <a:spLocks noChangeShapeType="1"/>
          </p:cNvSpPr>
          <p:nvPr/>
        </p:nvSpPr>
        <p:spPr bwMode="auto">
          <a:xfrm flipH="1" flipV="1">
            <a:off x="2915816" y="1988840"/>
            <a:ext cx="2448272" cy="15121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896" y="3068960"/>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1115615" y="1700808"/>
            <a:ext cx="1656183" cy="360040"/>
          </a:xfrm>
          <a:prstGeom prst="line">
            <a:avLst/>
          </a:prstGeom>
          <a:noFill/>
          <a:ln w="57150">
            <a:solidFill>
              <a:srgbClr val="FF3399"/>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4.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 y="1045916"/>
            <a:ext cx="9144000" cy="423874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74</a:t>
            </a:fld>
            <a:endParaRPr lang="en-GB"/>
          </a:p>
        </p:txBody>
      </p:sp>
      <p:sp>
        <p:nvSpPr>
          <p:cNvPr id="6" name="Text Box 5"/>
          <p:cNvSpPr txBox="1">
            <a:spLocks noChangeArrowheads="1"/>
          </p:cNvSpPr>
          <p:nvPr/>
        </p:nvSpPr>
        <p:spPr bwMode="auto">
          <a:xfrm>
            <a:off x="2771800" y="3573015"/>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smtClean="0"/>
              <a:t>Export database information to EndNote</a:t>
            </a:r>
          </a:p>
        </p:txBody>
      </p:sp>
      <p:sp>
        <p:nvSpPr>
          <p:cNvPr id="66564" name="Rectangle 4"/>
          <p:cNvSpPr>
            <a:spLocks noGrp="1" noChangeArrowheads="1"/>
          </p:cNvSpPr>
          <p:nvPr>
            <p:ph type="body" idx="1"/>
          </p:nvPr>
        </p:nvSpPr>
        <p:spPr/>
        <p:txBody>
          <a:bodyPr/>
          <a:lstStyle/>
          <a:p>
            <a:pPr eaLnBrk="1" hangingPunct="1">
              <a:lnSpc>
                <a:spcPct val="90000"/>
              </a:lnSpc>
              <a:spcBef>
                <a:spcPct val="45000"/>
              </a:spcBef>
            </a:pPr>
            <a:r>
              <a:rPr lang="en-GB" sz="2400" dirty="0" smtClean="0"/>
              <a:t>Export references to a new or existing library or group</a:t>
            </a:r>
          </a:p>
          <a:p>
            <a:pPr eaLnBrk="1" hangingPunct="1">
              <a:lnSpc>
                <a:spcPct val="90000"/>
              </a:lnSpc>
              <a:spcBef>
                <a:spcPct val="45000"/>
              </a:spcBef>
            </a:pPr>
            <a:r>
              <a:rPr lang="en-GB" sz="2400" dirty="0" smtClean="0"/>
              <a:t>Use Firefox to export </a:t>
            </a:r>
            <a:r>
              <a:rPr lang="en-GB" sz="2400" dirty="0" smtClean="0"/>
              <a:t>directly to </a:t>
            </a:r>
            <a:r>
              <a:rPr lang="en-GB" sz="2400" dirty="0" smtClean="0"/>
              <a:t>EndNote - it is a more complex two-stage process in Safari</a:t>
            </a:r>
            <a:endParaRPr lang="en-GB" sz="2400" dirty="0" smtClean="0"/>
          </a:p>
          <a:p>
            <a:pPr eaLnBrk="1" hangingPunct="1">
              <a:lnSpc>
                <a:spcPct val="90000"/>
              </a:lnSpc>
              <a:spcBef>
                <a:spcPct val="45000"/>
              </a:spcBef>
            </a:pPr>
            <a:r>
              <a:rPr lang="en-GB" sz="2400" dirty="0" smtClean="0"/>
              <a:t>A number of databases export URL links as part of the record</a:t>
            </a:r>
          </a:p>
          <a:p>
            <a:pPr eaLnBrk="1" hangingPunct="1">
              <a:lnSpc>
                <a:spcPct val="90000"/>
              </a:lnSpc>
              <a:spcBef>
                <a:spcPct val="45000"/>
              </a:spcBef>
            </a:pPr>
            <a:r>
              <a:rPr lang="en-GB" sz="2400" dirty="0" smtClean="0"/>
              <a:t>The export process is common to all databases on a given platform</a:t>
            </a:r>
          </a:p>
          <a:p>
            <a:pPr eaLnBrk="1" hangingPunct="1">
              <a:lnSpc>
                <a:spcPct val="90000"/>
              </a:lnSpc>
              <a:spcBef>
                <a:spcPct val="45000"/>
              </a:spcBef>
            </a:pPr>
            <a:r>
              <a:rPr lang="en-GB" sz="2400" dirty="0" smtClean="0"/>
              <a:t>There is a separate process for searching any library catalogue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fade">
                                      <p:cBhvr>
                                        <p:cTn id="7" dur="2000"/>
                                        <p:tgtEl>
                                          <p:spTgt spid="6656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animEffect transition="in" filter="fade">
                                      <p:cBhvr>
                                        <p:cTn id="11" dur="2000"/>
                                        <p:tgtEl>
                                          <p:spTgt spid="66564">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animEffect transition="in" filter="fade">
                                      <p:cBhvr>
                                        <p:cTn id="15" dur="2000"/>
                                        <p:tgtEl>
                                          <p:spTgt spid="66564">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6564">
                                            <p:txEl>
                                              <p:pRg st="3" end="3"/>
                                            </p:txEl>
                                          </p:spTgt>
                                        </p:tgtEl>
                                        <p:attrNameLst>
                                          <p:attrName>style.visibility</p:attrName>
                                        </p:attrNameLst>
                                      </p:cBhvr>
                                      <p:to>
                                        <p:strVal val="visible"/>
                                      </p:to>
                                    </p:set>
                                    <p:animEffect transition="in" filter="fade">
                                      <p:cBhvr>
                                        <p:cTn id="19" dur="2000"/>
                                        <p:tgtEl>
                                          <p:spTgt spid="66564">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6564">
                                            <p:txEl>
                                              <p:pRg st="4" end="4"/>
                                            </p:txEl>
                                          </p:spTgt>
                                        </p:tgtEl>
                                        <p:attrNameLst>
                                          <p:attrName>style.visibility</p:attrName>
                                        </p:attrNameLst>
                                      </p:cBhvr>
                                      <p:to>
                                        <p:strVal val="visible"/>
                                      </p:to>
                                    </p:set>
                                    <p:animEffect transition="in" filter="fade">
                                      <p:cBhvr>
                                        <p:cTn id="23" dur="2000"/>
                                        <p:tgtEl>
                                          <p:spTgt spid="665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Web of Knowledge</a:t>
            </a:r>
            <a:endParaRPr lang="en-US"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76</a:t>
            </a:fld>
            <a:endParaRPr lang="en-GB"/>
          </a:p>
        </p:txBody>
      </p:sp>
    </p:spTree>
    <p:extLst>
      <p:ext uri="{BB962C8B-B14F-4D97-AF65-F5344CB8AC3E}">
        <p14:creationId xmlns:p14="http://schemas.microsoft.com/office/powerpoint/2010/main" val="3580042807"/>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77</a:t>
            </a:fld>
            <a:endParaRPr lang="en-GB"/>
          </a:p>
        </p:txBody>
      </p:sp>
      <p:pic>
        <p:nvPicPr>
          <p:cNvPr id="3" name="Picture 2" descr="Screen Shot 2012-11-16 at 14.58.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3"/>
            <a:ext cx="9144000" cy="6147335"/>
          </a:xfrm>
          <a:prstGeom prst="rect">
            <a:avLst/>
          </a:prstGeom>
          <a:ln>
            <a:solidFill>
              <a:srgbClr val="000066"/>
            </a:solidFill>
          </a:ln>
        </p:spPr>
      </p:pic>
      <p:sp>
        <p:nvSpPr>
          <p:cNvPr id="4" name="Text Box 5"/>
          <p:cNvSpPr txBox="1">
            <a:spLocks noChangeArrowheads="1"/>
          </p:cNvSpPr>
          <p:nvPr/>
        </p:nvSpPr>
        <p:spPr bwMode="auto">
          <a:xfrm>
            <a:off x="5238461" y="1005872"/>
            <a:ext cx="2879725"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This is the Web of </a:t>
            </a:r>
            <a:r>
              <a:rPr lang="en-GB" sz="2400" b="1" dirty="0" smtClean="0">
                <a:solidFill>
                  <a:srgbClr val="000000"/>
                </a:solidFill>
                <a:latin typeface="Lucida Sans" pitchFamily="34" charset="0"/>
              </a:rPr>
              <a:t>Science </a:t>
            </a:r>
            <a:r>
              <a:rPr lang="en-GB" sz="2400" b="1" dirty="0">
                <a:solidFill>
                  <a:srgbClr val="000000"/>
                </a:solidFill>
                <a:latin typeface="Lucida Sans" pitchFamily="34" charset="0"/>
              </a:rPr>
              <a:t>home page</a:t>
            </a:r>
            <a:endParaRPr lang="en-GB" sz="2400" b="1" dirty="0">
              <a:latin typeface="Lucida Sans" pitchFamily="34" charset="0"/>
            </a:endParaRPr>
          </a:p>
        </p:txBody>
      </p:sp>
      <p:sp>
        <p:nvSpPr>
          <p:cNvPr id="5" name="Line 6"/>
          <p:cNvSpPr>
            <a:spLocks noChangeShapeType="1"/>
          </p:cNvSpPr>
          <p:nvPr/>
        </p:nvSpPr>
        <p:spPr bwMode="auto">
          <a:xfrm flipH="1" flipV="1">
            <a:off x="1331638" y="2818055"/>
            <a:ext cx="2234035" cy="7922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Line 7"/>
          <p:cNvSpPr>
            <a:spLocks noChangeShapeType="1"/>
          </p:cNvSpPr>
          <p:nvPr/>
        </p:nvSpPr>
        <p:spPr bwMode="auto">
          <a:xfrm flipH="1">
            <a:off x="1476524" y="3321418"/>
            <a:ext cx="2089150" cy="2889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2944489" y="2996258"/>
            <a:ext cx="36718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a search term - in this case 'diabetes' and click 'Search'</a:t>
            </a:r>
            <a:endParaRPr lang="en-GB" sz="2400" b="1" dirty="0">
              <a:latin typeface="Lucida Sans" pitchFamily="34" charset="0"/>
            </a:endParaRPr>
          </a:p>
        </p:txBody>
      </p:sp>
    </p:spTree>
    <p:extLst>
      <p:ext uri="{BB962C8B-B14F-4D97-AF65-F5344CB8AC3E}">
        <p14:creationId xmlns:p14="http://schemas.microsoft.com/office/powerpoint/2010/main" val="2828975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78</a:t>
            </a:fld>
            <a:endParaRPr lang="en-GB"/>
          </a:p>
        </p:txBody>
      </p:sp>
      <p:pic>
        <p:nvPicPr>
          <p:cNvPr id="3" name="Picture 2" descr="Screen Shot 2012-11-16 at 14.59.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53752"/>
          </a:xfrm>
          <a:prstGeom prst="rect">
            <a:avLst/>
          </a:prstGeom>
          <a:ln>
            <a:solidFill>
              <a:srgbClr val="000066"/>
            </a:solidFill>
          </a:ln>
        </p:spPr>
      </p:pic>
      <p:sp>
        <p:nvSpPr>
          <p:cNvPr id="4" name="Line 5"/>
          <p:cNvSpPr>
            <a:spLocks noChangeShapeType="1"/>
          </p:cNvSpPr>
          <p:nvPr/>
        </p:nvSpPr>
        <p:spPr bwMode="auto">
          <a:xfrm flipH="1" flipV="1">
            <a:off x="2514561" y="3245260"/>
            <a:ext cx="2144843" cy="131600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flipH="1" flipV="1">
            <a:off x="2267742" y="3573015"/>
            <a:ext cx="2648787" cy="108011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Line 7"/>
          <p:cNvSpPr>
            <a:spLocks noChangeShapeType="1"/>
          </p:cNvSpPr>
          <p:nvPr/>
        </p:nvSpPr>
        <p:spPr bwMode="auto">
          <a:xfrm flipH="1">
            <a:off x="2267741" y="4365104"/>
            <a:ext cx="2952229" cy="46433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4427984" y="3933056"/>
            <a:ext cx="4464050"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On the Results pages, click required items, then </a:t>
            </a:r>
            <a:r>
              <a:rPr lang="en-GB" sz="2400" b="1" dirty="0" smtClean="0">
                <a:solidFill>
                  <a:srgbClr val="000000"/>
                </a:solidFill>
                <a:latin typeface="Lucida Sans" pitchFamily="34" charset="0"/>
              </a:rPr>
              <a:t>add to marked list</a:t>
            </a:r>
            <a:endParaRPr lang="en-GB" sz="2400" b="1" dirty="0">
              <a:latin typeface="Lucida Sans" pitchFamily="34" charset="0"/>
            </a:endParaRPr>
          </a:p>
        </p:txBody>
      </p:sp>
      <p:sp>
        <p:nvSpPr>
          <p:cNvPr id="8" name="Line 6"/>
          <p:cNvSpPr>
            <a:spLocks noChangeShapeType="1"/>
          </p:cNvSpPr>
          <p:nvPr/>
        </p:nvSpPr>
        <p:spPr bwMode="auto">
          <a:xfrm flipH="1" flipV="1">
            <a:off x="4427984" y="1196752"/>
            <a:ext cx="1656184" cy="10322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ext Box 5"/>
          <p:cNvSpPr txBox="1">
            <a:spLocks noChangeArrowheads="1"/>
          </p:cNvSpPr>
          <p:nvPr/>
        </p:nvSpPr>
        <p:spPr bwMode="auto">
          <a:xfrm>
            <a:off x="5219970" y="1628800"/>
            <a:ext cx="3671888"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Open the Marked list to view the selected records</a:t>
            </a:r>
            <a:endParaRPr lang="en-GB" sz="2400" b="1" dirty="0">
              <a:latin typeface="Lucida Sans" pitchFamily="34" charset="0"/>
            </a:endParaRPr>
          </a:p>
        </p:txBody>
      </p:sp>
    </p:spTree>
    <p:extLst>
      <p:ext uri="{BB962C8B-B14F-4D97-AF65-F5344CB8AC3E}">
        <p14:creationId xmlns:p14="http://schemas.microsoft.com/office/powerpoint/2010/main" val="2921910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79</a:t>
            </a:fld>
            <a:endParaRPr lang="en-GB"/>
          </a:p>
        </p:txBody>
      </p:sp>
      <p:pic>
        <p:nvPicPr>
          <p:cNvPr id="3" name="Picture 2" descr="Screen Shot 2012-11-16 at 15.0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847"/>
            <a:ext cx="9144000" cy="6266876"/>
          </a:xfrm>
          <a:prstGeom prst="rect">
            <a:avLst/>
          </a:prstGeom>
          <a:ln>
            <a:solidFill>
              <a:srgbClr val="000066"/>
            </a:solidFill>
          </a:ln>
        </p:spPr>
      </p:pic>
      <p:sp>
        <p:nvSpPr>
          <p:cNvPr id="4" name="Line 5"/>
          <p:cNvSpPr>
            <a:spLocks noChangeShapeType="1"/>
          </p:cNvSpPr>
          <p:nvPr/>
        </p:nvSpPr>
        <p:spPr bwMode="auto">
          <a:xfrm flipH="1" flipV="1">
            <a:off x="4932040" y="3133437"/>
            <a:ext cx="1359220" cy="236908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6"/>
          <p:cNvSpPr txBox="1">
            <a:spLocks noChangeArrowheads="1"/>
          </p:cNvSpPr>
          <p:nvPr/>
        </p:nvSpPr>
        <p:spPr bwMode="auto">
          <a:xfrm>
            <a:off x="4562472" y="4997700"/>
            <a:ext cx="40322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fields to be included in output, then click </a:t>
            </a:r>
            <a:r>
              <a:rPr lang="en-GB" sz="2400" b="1" dirty="0" smtClean="0">
                <a:solidFill>
                  <a:srgbClr val="000000"/>
                </a:solidFill>
                <a:latin typeface="Lucida Sans" pitchFamily="34" charset="0"/>
              </a:rPr>
              <a:t>'EndNote'</a:t>
            </a:r>
            <a:endParaRPr lang="en-GB" sz="2400" b="1" dirty="0">
              <a:latin typeface="Lucida Sans" pitchFamily="34" charset="0"/>
            </a:endParaRPr>
          </a:p>
        </p:txBody>
      </p:sp>
      <p:sp>
        <p:nvSpPr>
          <p:cNvPr id="6" name="Line 7"/>
          <p:cNvSpPr>
            <a:spLocks noChangeShapeType="1"/>
          </p:cNvSpPr>
          <p:nvPr/>
        </p:nvSpPr>
        <p:spPr bwMode="auto">
          <a:xfrm flipH="1">
            <a:off x="1115616" y="1916834"/>
            <a:ext cx="432048" cy="20882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611560" y="1196753"/>
            <a:ext cx="33480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helpful to include the abstract in exported records</a:t>
            </a:r>
            <a:endParaRPr lang="en-GB" sz="2400" b="1" dirty="0">
              <a:latin typeface="Lucida Sans" pitchFamily="34" charset="0"/>
            </a:endParaRPr>
          </a:p>
        </p:txBody>
      </p:sp>
    </p:spTree>
    <p:extLst>
      <p:ext uri="{BB962C8B-B14F-4D97-AF65-F5344CB8AC3E}">
        <p14:creationId xmlns:p14="http://schemas.microsoft.com/office/powerpoint/2010/main" val="1777637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0.32.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81" y="1627070"/>
            <a:ext cx="7921369" cy="577794"/>
          </a:xfrm>
          <a:prstGeom prst="rect">
            <a:avLst/>
          </a:prstGeom>
          <a:ln>
            <a:solidFill>
              <a:srgbClr val="000066"/>
            </a:solidFill>
          </a:ln>
        </p:spPr>
      </p:pic>
      <p:pic>
        <p:nvPicPr>
          <p:cNvPr id="6" name="Picture 5" descr="Screen Shot 2012-04-03 at 11.24.46.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520" y="2996951"/>
            <a:ext cx="2808312" cy="2826817"/>
          </a:xfrm>
          <a:prstGeom prst="rect">
            <a:avLst/>
          </a:prstGeom>
          <a:ln>
            <a:solidFill>
              <a:srgbClr val="000090"/>
            </a:solidFill>
          </a:ln>
        </p:spPr>
      </p:pic>
      <p:sp>
        <p:nvSpPr>
          <p:cNvPr id="10244" name="Rectangle 2"/>
          <p:cNvSpPr>
            <a:spLocks noGrp="1" noChangeArrowheads="1"/>
          </p:cNvSpPr>
          <p:nvPr>
            <p:ph type="title"/>
          </p:nvPr>
        </p:nvSpPr>
        <p:spPr/>
        <p:txBody>
          <a:bodyPr/>
          <a:lstStyle/>
          <a:p>
            <a:pPr eaLnBrk="1" hangingPunct="1"/>
            <a:r>
              <a:rPr lang="en-GB" smtClean="0"/>
              <a:t>Add a new reference</a:t>
            </a:r>
          </a:p>
        </p:txBody>
      </p:sp>
      <p:sp>
        <p:nvSpPr>
          <p:cNvPr id="7174" name="Line 6"/>
          <p:cNvSpPr>
            <a:spLocks noChangeShapeType="1"/>
          </p:cNvSpPr>
          <p:nvPr/>
        </p:nvSpPr>
        <p:spPr bwMode="auto">
          <a:xfrm flipH="1" flipV="1">
            <a:off x="1259632" y="2060848"/>
            <a:ext cx="3888432" cy="13006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5" name="Text Box 7"/>
          <p:cNvSpPr txBox="1">
            <a:spLocks noChangeArrowheads="1"/>
          </p:cNvSpPr>
          <p:nvPr/>
        </p:nvSpPr>
        <p:spPr bwMode="auto">
          <a:xfrm>
            <a:off x="4787900" y="2936009"/>
            <a:ext cx="38163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on the 'New Reference' icon…</a:t>
            </a:r>
          </a:p>
        </p:txBody>
      </p:sp>
      <p:sp>
        <p:nvSpPr>
          <p:cNvPr id="7176" name="Text Box 8"/>
          <p:cNvSpPr txBox="1">
            <a:spLocks noChangeArrowheads="1"/>
          </p:cNvSpPr>
          <p:nvPr/>
        </p:nvSpPr>
        <p:spPr bwMode="auto">
          <a:xfrm>
            <a:off x="4787900" y="4076700"/>
            <a:ext cx="30241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 or go to 'New Reference' on the dropdown menu</a:t>
            </a:r>
          </a:p>
        </p:txBody>
      </p:sp>
      <p:sp>
        <p:nvSpPr>
          <p:cNvPr id="7177" name="Oval 9"/>
          <p:cNvSpPr>
            <a:spLocks noChangeArrowheads="1"/>
          </p:cNvSpPr>
          <p:nvPr/>
        </p:nvSpPr>
        <p:spPr bwMode="auto">
          <a:xfrm>
            <a:off x="323528" y="3068960"/>
            <a:ext cx="2736850" cy="64928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2000"/>
                                        <p:tgtEl>
                                          <p:spTgt spid="7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2000"/>
                                        <p:tgtEl>
                                          <p:spTgt spid="71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2000"/>
                                        <p:tgtEl>
                                          <p:spTgt spid="71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20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80</a:t>
            </a:fld>
            <a:endParaRPr lang="en-GB"/>
          </a:p>
        </p:txBody>
      </p:sp>
      <p:pic>
        <p:nvPicPr>
          <p:cNvPr id="3" name="Picture 2" descr="Screen Shot 2012-11-16 at 15.00.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980728"/>
            <a:ext cx="5638800" cy="4330700"/>
          </a:xfrm>
          <a:prstGeom prst="rect">
            <a:avLst/>
          </a:prstGeom>
          <a:ln>
            <a:solidFill>
              <a:srgbClr val="000066"/>
            </a:solidFill>
          </a:ln>
        </p:spPr>
      </p:pic>
      <p:sp>
        <p:nvSpPr>
          <p:cNvPr id="4" name="Line 7"/>
          <p:cNvSpPr>
            <a:spLocks noChangeShapeType="1"/>
          </p:cNvSpPr>
          <p:nvPr/>
        </p:nvSpPr>
        <p:spPr bwMode="auto">
          <a:xfrm flipH="1">
            <a:off x="4283968" y="1916835"/>
            <a:ext cx="1944216" cy="12292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8"/>
          <p:cNvSpPr txBox="1">
            <a:spLocks noChangeArrowheads="1"/>
          </p:cNvSpPr>
          <p:nvPr/>
        </p:nvSpPr>
        <p:spPr bwMode="auto">
          <a:xfrm>
            <a:off x="5292080" y="1658418"/>
            <a:ext cx="24482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'Choose'</a:t>
            </a:r>
            <a:endParaRPr lang="en-GB" sz="2400" b="1" dirty="0">
              <a:latin typeface="Lucida Sans" pitchFamily="34" charset="0"/>
            </a:endParaRPr>
          </a:p>
        </p:txBody>
      </p:sp>
    </p:spTree>
    <p:extLst>
      <p:ext uri="{BB962C8B-B14F-4D97-AF65-F5344CB8AC3E}">
        <p14:creationId xmlns:p14="http://schemas.microsoft.com/office/powerpoint/2010/main" val="1402032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81</a:t>
            </a:fld>
            <a:endParaRPr lang="en-GB"/>
          </a:p>
        </p:txBody>
      </p:sp>
      <p:pic>
        <p:nvPicPr>
          <p:cNvPr id="3" name="Picture 2" descr="Screen Shot 2012-11-16 at 15.0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9479"/>
            <a:ext cx="9144000" cy="4349637"/>
          </a:xfrm>
          <a:prstGeom prst="rect">
            <a:avLst/>
          </a:prstGeom>
          <a:ln>
            <a:solidFill>
              <a:srgbClr val="000066"/>
            </a:solidFill>
          </a:ln>
        </p:spPr>
      </p:pic>
      <p:sp>
        <p:nvSpPr>
          <p:cNvPr id="5" name="Text Box 8"/>
          <p:cNvSpPr txBox="1">
            <a:spLocks noChangeArrowheads="1"/>
          </p:cNvSpPr>
          <p:nvPr/>
        </p:nvSpPr>
        <p:spPr bwMode="auto">
          <a:xfrm>
            <a:off x="1943708" y="5445224"/>
            <a:ext cx="52565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In the Applications folder, go to EndNote X6, and click 'Open'</a:t>
            </a:r>
            <a:endParaRPr lang="en-GB" sz="2400" b="1" dirty="0">
              <a:latin typeface="Lucida Sans" pitchFamily="34" charset="0"/>
            </a:endParaRPr>
          </a:p>
        </p:txBody>
      </p:sp>
      <p:sp>
        <p:nvSpPr>
          <p:cNvPr id="6" name="Oval 5"/>
          <p:cNvSpPr/>
          <p:nvPr/>
        </p:nvSpPr>
        <p:spPr bwMode="auto">
          <a:xfrm>
            <a:off x="7812360" y="4437112"/>
            <a:ext cx="1331640" cy="792088"/>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682336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82</a:t>
            </a:fld>
            <a:endParaRPr lang="en-GB"/>
          </a:p>
        </p:txBody>
      </p:sp>
      <p:pic>
        <p:nvPicPr>
          <p:cNvPr id="3" name="Picture 2" descr="Screen Shot 2012-11-16 at 15.0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836712"/>
            <a:ext cx="5664200" cy="4762500"/>
          </a:xfrm>
          <a:prstGeom prst="rect">
            <a:avLst/>
          </a:prstGeom>
          <a:ln>
            <a:solidFill>
              <a:srgbClr val="000066"/>
            </a:solidFill>
          </a:ln>
        </p:spPr>
      </p:pic>
      <p:sp>
        <p:nvSpPr>
          <p:cNvPr id="4" name="Line 7"/>
          <p:cNvSpPr>
            <a:spLocks noChangeShapeType="1"/>
          </p:cNvSpPr>
          <p:nvPr/>
        </p:nvSpPr>
        <p:spPr bwMode="auto">
          <a:xfrm flipH="1">
            <a:off x="2339752" y="2060848"/>
            <a:ext cx="3528392"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8"/>
          <p:cNvSpPr txBox="1">
            <a:spLocks noChangeArrowheads="1"/>
          </p:cNvSpPr>
          <p:nvPr/>
        </p:nvSpPr>
        <p:spPr bwMode="auto">
          <a:xfrm>
            <a:off x="5652120" y="1357318"/>
            <a:ext cx="23042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to save choices</a:t>
            </a:r>
            <a:endParaRPr lang="en-GB" sz="2400" b="1" dirty="0">
              <a:latin typeface="Lucida Sans" pitchFamily="34" charset="0"/>
            </a:endParaRPr>
          </a:p>
        </p:txBody>
      </p:sp>
      <p:sp>
        <p:nvSpPr>
          <p:cNvPr id="6" name="Oval 5"/>
          <p:cNvSpPr/>
          <p:nvPr/>
        </p:nvSpPr>
        <p:spPr bwMode="auto">
          <a:xfrm>
            <a:off x="5868144" y="4869160"/>
            <a:ext cx="1415728" cy="730052"/>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519022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83</a:t>
            </a:fld>
            <a:endParaRPr lang="en-GB"/>
          </a:p>
        </p:txBody>
      </p:sp>
      <p:pic>
        <p:nvPicPr>
          <p:cNvPr id="3" name="Picture 2" descr="Screen Shot 2012-11-16 at 15.0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623"/>
            <a:ext cx="9144000" cy="6354751"/>
          </a:xfrm>
          <a:prstGeom prst="rect">
            <a:avLst/>
          </a:prstGeom>
          <a:ln>
            <a:solidFill>
              <a:srgbClr val="000066"/>
            </a:solidFill>
          </a:ln>
        </p:spPr>
      </p:pic>
      <p:sp>
        <p:nvSpPr>
          <p:cNvPr id="4" name="Text Box 5"/>
          <p:cNvSpPr txBox="1">
            <a:spLocks noChangeArrowheads="1"/>
          </p:cNvSpPr>
          <p:nvPr/>
        </p:nvSpPr>
        <p:spPr bwMode="auto">
          <a:xfrm>
            <a:off x="468313" y="3357563"/>
            <a:ext cx="42481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temporary group 'Imported References' is created. The references have already been added to the main library</a:t>
            </a:r>
            <a:endParaRPr lang="en-GB" sz="2400" b="1" dirty="0">
              <a:latin typeface="Lucida Sans" pitchFamily="34" charset="0"/>
            </a:endParaRPr>
          </a:p>
        </p:txBody>
      </p:sp>
      <p:sp>
        <p:nvSpPr>
          <p:cNvPr id="5" name="Text Box 6"/>
          <p:cNvSpPr txBox="1">
            <a:spLocks noChangeArrowheads="1"/>
          </p:cNvSpPr>
          <p:nvPr/>
        </p:nvSpPr>
        <p:spPr bwMode="auto">
          <a:xfrm>
            <a:off x="5148263" y="4076700"/>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Selected references are imported to the open EndNote Library</a:t>
            </a:r>
            <a:endParaRPr lang="en-GB" sz="2400" b="1">
              <a:latin typeface="Lucida Sans" pitchFamily="34" charset="0"/>
            </a:endParaRPr>
          </a:p>
        </p:txBody>
      </p:sp>
      <p:sp>
        <p:nvSpPr>
          <p:cNvPr id="6" name="Line 7"/>
          <p:cNvSpPr>
            <a:spLocks noChangeShapeType="1"/>
          </p:cNvSpPr>
          <p:nvPr/>
        </p:nvSpPr>
        <p:spPr bwMode="auto">
          <a:xfrm flipH="1" flipV="1">
            <a:off x="3059832" y="1988839"/>
            <a:ext cx="3240956" cy="14401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8"/>
          <p:cNvSpPr txBox="1">
            <a:spLocks noChangeArrowheads="1"/>
          </p:cNvSpPr>
          <p:nvPr/>
        </p:nvSpPr>
        <p:spPr bwMode="auto">
          <a:xfrm>
            <a:off x="5148263" y="2420938"/>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on any imported reference to view details of the record</a:t>
            </a:r>
            <a:endParaRPr lang="en-GB" sz="2400" b="1">
              <a:latin typeface="Lucida Sans" pitchFamily="34" charset="0"/>
            </a:endParaRPr>
          </a:p>
        </p:txBody>
      </p:sp>
    </p:spTree>
    <p:extLst>
      <p:ext uri="{BB962C8B-B14F-4D97-AF65-F5344CB8AC3E}">
        <p14:creationId xmlns:p14="http://schemas.microsoft.com/office/powerpoint/2010/main" val="542963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84</a:t>
            </a:fld>
            <a:endParaRPr lang="en-GB"/>
          </a:p>
        </p:txBody>
      </p:sp>
      <p:pic>
        <p:nvPicPr>
          <p:cNvPr id="3" name="Picture 2" descr="Screen Shot 2012-11-16 at 15.03.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88735"/>
            <a:ext cx="6959600" cy="5803900"/>
          </a:xfrm>
          <a:prstGeom prst="rect">
            <a:avLst/>
          </a:prstGeom>
          <a:ln>
            <a:solidFill>
              <a:srgbClr val="000066"/>
            </a:solidFill>
          </a:ln>
        </p:spPr>
      </p:pic>
    </p:spTree>
    <p:extLst>
      <p:ext uri="{BB962C8B-B14F-4D97-AF65-F5344CB8AC3E}">
        <p14:creationId xmlns:p14="http://schemas.microsoft.com/office/powerpoint/2010/main" val="2375146890"/>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Find full text of articles</a:t>
            </a:r>
          </a:p>
        </p:txBody>
      </p:sp>
      <p:sp>
        <p:nvSpPr>
          <p:cNvPr id="7577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85</a:t>
            </a:fld>
            <a:endParaRPr lang="en-GB"/>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2.54.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73" y="764704"/>
            <a:ext cx="6654800" cy="3657600"/>
          </a:xfrm>
          <a:prstGeom prst="rect">
            <a:avLst/>
          </a:prstGeom>
          <a:ln>
            <a:solidFill>
              <a:srgbClr val="000066"/>
            </a:solidFill>
          </a:ln>
        </p:spPr>
      </p:pic>
      <p:sp>
        <p:nvSpPr>
          <p:cNvPr id="18437" name="Oval 5"/>
          <p:cNvSpPr>
            <a:spLocks noChangeArrowheads="1"/>
          </p:cNvSpPr>
          <p:nvPr/>
        </p:nvSpPr>
        <p:spPr bwMode="auto">
          <a:xfrm>
            <a:off x="899592" y="1592411"/>
            <a:ext cx="3168352"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3707905" y="4869160"/>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sym typeface="Wingdings 3" pitchFamily="18" charset="2"/>
              </a:rPr>
              <a:t>Go to ' EndNote </a:t>
            </a:r>
            <a:r>
              <a:rPr lang="en-GB" sz="2400" b="1" dirty="0" smtClean="0">
                <a:solidFill>
                  <a:srgbClr val="000000"/>
                </a:solidFill>
                <a:latin typeface="Lucida Sans" pitchFamily="34" charset="0"/>
                <a:sym typeface="Wingdings 3" pitchFamily="18" charset="2"/>
              </a:rPr>
              <a:t>X6 </a:t>
            </a:r>
            <a:r>
              <a:rPr lang="en-GB" sz="2400" b="1" dirty="0">
                <a:solidFill>
                  <a:srgbClr val="000000"/>
                </a:solidFill>
                <a:latin typeface="Lucida Sans" pitchFamily="34" charset="0"/>
                <a:sym typeface="Wingdings 3" pitchFamily="18" charset="2"/>
              </a:rPr>
              <a:t></a:t>
            </a:r>
            <a:r>
              <a:rPr lang="en-GB" sz="2400" b="1" dirty="0" smtClean="0">
                <a:solidFill>
                  <a:srgbClr val="000000"/>
                </a:solidFill>
                <a:latin typeface="Lucida Sans" pitchFamily="34" charset="0"/>
                <a:sym typeface="Wingdings 3" pitchFamily="18" charset="2"/>
              </a:rPr>
              <a:t>   Customizer…'</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86</a:t>
            </a:fld>
            <a:endParaRPr lang="en-GB"/>
          </a:p>
        </p:txBody>
      </p:sp>
    </p:spTree>
    <p:custDataLst>
      <p:tags r:id="rId1"/>
    </p:custDataLst>
    <p:extLst>
      <p:ext uri="{BB962C8B-B14F-4D97-AF65-F5344CB8AC3E}">
        <p14:creationId xmlns:p14="http://schemas.microsoft.com/office/powerpoint/2010/main" val="1844168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2.55.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89"/>
            <a:ext cx="9144000" cy="6443579"/>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87</a:t>
            </a:fld>
            <a:endParaRPr lang="en-GB"/>
          </a:p>
        </p:txBody>
      </p:sp>
      <p:sp>
        <p:nvSpPr>
          <p:cNvPr id="3" name="Text Box 6"/>
          <p:cNvSpPr txBox="1">
            <a:spLocks noChangeArrowheads="1"/>
          </p:cNvSpPr>
          <p:nvPr/>
        </p:nvSpPr>
        <p:spPr bwMode="auto">
          <a:xfrm>
            <a:off x="2915816" y="4293096"/>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sym typeface="Wingdings 3" pitchFamily="18" charset="2"/>
              </a:rPr>
              <a:t>Check 'Services' and follow 'Next'</a:t>
            </a:r>
            <a:endParaRPr lang="en-GB" dirty="0">
              <a:sym typeface="Wingdings 3" pitchFamily="18" charset="2"/>
            </a:endParaRPr>
          </a:p>
        </p:txBody>
      </p:sp>
    </p:spTree>
    <p:extLst>
      <p:ext uri="{BB962C8B-B14F-4D97-AF65-F5344CB8AC3E}">
        <p14:creationId xmlns:p14="http://schemas.microsoft.com/office/powerpoint/2010/main" val="2257422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88</a:t>
            </a:fld>
            <a:endParaRPr lang="en-GB"/>
          </a:p>
        </p:txBody>
      </p:sp>
      <p:pic>
        <p:nvPicPr>
          <p:cNvPr id="3" name="Picture 2" descr="Screen Shot 2012-11-12 at 12.55.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268760"/>
            <a:ext cx="5829300" cy="3568700"/>
          </a:xfrm>
          <a:prstGeom prst="rect">
            <a:avLst/>
          </a:prstGeom>
          <a:ln>
            <a:solidFill>
              <a:srgbClr val="000066"/>
            </a:solidFill>
          </a:ln>
        </p:spPr>
      </p:pic>
      <p:sp>
        <p:nvSpPr>
          <p:cNvPr id="4" name="TextBox 3"/>
          <p:cNvSpPr txBox="1"/>
          <p:nvPr/>
        </p:nvSpPr>
        <p:spPr bwMode="auto">
          <a:xfrm>
            <a:off x="3624125" y="5301208"/>
            <a:ext cx="38850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Then go to 'EndNote X6 </a:t>
            </a:r>
            <a:r>
              <a:rPr lang="en-GB" sz="2400" b="1" dirty="0" smtClean="0">
                <a:solidFill>
                  <a:srgbClr val="000000"/>
                </a:solidFill>
                <a:latin typeface="Lucida Sans" pitchFamily="34" charset="0"/>
                <a:sym typeface="Wingdings"/>
              </a:rPr>
              <a:t> Preferences'</a:t>
            </a:r>
            <a:endParaRPr lang="en-GB" sz="2400" b="1" dirty="0" smtClean="0">
              <a:solidFill>
                <a:srgbClr val="000000"/>
              </a:solidFill>
              <a:latin typeface="Lucida Sans" pitchFamily="34" charset="0"/>
            </a:endParaRPr>
          </a:p>
        </p:txBody>
      </p:sp>
      <p:sp>
        <p:nvSpPr>
          <p:cNvPr id="5" name="Oval 4"/>
          <p:cNvSpPr/>
          <p:nvPr/>
        </p:nvSpPr>
        <p:spPr bwMode="auto">
          <a:xfrm>
            <a:off x="1907704" y="1772816"/>
            <a:ext cx="3168352" cy="720080"/>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666487386"/>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2.5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80"/>
            <a:ext cx="9144000" cy="655111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89</a:t>
            </a:fld>
            <a:endParaRPr lang="en-GB"/>
          </a:p>
        </p:txBody>
      </p:sp>
      <p:sp>
        <p:nvSpPr>
          <p:cNvPr id="4" name="TextBox 3"/>
          <p:cNvSpPr txBox="1"/>
          <p:nvPr/>
        </p:nvSpPr>
        <p:spPr bwMode="auto">
          <a:xfrm>
            <a:off x="3059832" y="3645024"/>
            <a:ext cx="54006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Use the 'Find Full Text' option and check all the boxes</a:t>
            </a:r>
          </a:p>
        </p:txBody>
      </p:sp>
    </p:spTree>
    <p:extLst>
      <p:ext uri="{BB962C8B-B14F-4D97-AF65-F5344CB8AC3E}">
        <p14:creationId xmlns:p14="http://schemas.microsoft.com/office/powerpoint/2010/main" val="199641937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0.34.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000" y="0"/>
            <a:ext cx="8214527" cy="6858000"/>
          </a:xfrm>
          <a:prstGeom prst="rect">
            <a:avLst/>
          </a:prstGeom>
          <a:ln>
            <a:solidFill>
              <a:srgbClr val="000066"/>
            </a:solidFill>
          </a:ln>
        </p:spPr>
      </p:pic>
      <p:sp>
        <p:nvSpPr>
          <p:cNvPr id="89093" name="Text Box 5"/>
          <p:cNvSpPr txBox="1">
            <a:spLocks noChangeArrowheads="1"/>
          </p:cNvSpPr>
          <p:nvPr/>
        </p:nvSpPr>
        <p:spPr bwMode="auto">
          <a:xfrm>
            <a:off x="4788024" y="3716338"/>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Scroll down to see more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fade">
                                      <p:cBhvr>
                                        <p:cTn id="7" dur="20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2.56.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 y="293532"/>
            <a:ext cx="9144000" cy="5696262"/>
          </a:xfrm>
          <a:prstGeom prst="rect">
            <a:avLst/>
          </a:prstGeom>
          <a:ln>
            <a:solidFill>
              <a:srgbClr val="000066"/>
            </a:solidFill>
          </a:ln>
        </p:spPr>
      </p:pic>
      <p:sp>
        <p:nvSpPr>
          <p:cNvPr id="47109" name="Line 5"/>
          <p:cNvSpPr>
            <a:spLocks noChangeShapeType="1"/>
          </p:cNvSpPr>
          <p:nvPr/>
        </p:nvSpPr>
        <p:spPr bwMode="auto">
          <a:xfrm flipH="1" flipV="1">
            <a:off x="3275856" y="2420887"/>
            <a:ext cx="1656184" cy="14399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0" name="Text Box 6"/>
          <p:cNvSpPr txBox="1">
            <a:spLocks noChangeArrowheads="1"/>
          </p:cNvSpPr>
          <p:nvPr/>
        </p:nvSpPr>
        <p:spPr bwMode="auto">
          <a:xfrm>
            <a:off x="4140200" y="3141663"/>
            <a:ext cx="468153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search the whole library for free full text, select a single item, then go to 'Edit </a:t>
            </a:r>
            <a:r>
              <a:rPr lang="en-GB" sz="2400" b="1">
                <a:solidFill>
                  <a:srgbClr val="000000"/>
                </a:solidFill>
                <a:latin typeface="Lucida Sans" pitchFamily="34" charset="0"/>
                <a:sym typeface="Wingdings 3" pitchFamily="18" charset="2"/>
              </a:rPr>
              <a:t> Select All'</a:t>
            </a:r>
            <a:endParaRPr lang="en-GB" sz="2400" b="1">
              <a:latin typeface="Lucida Sans" pitchFamily="34" charset="0"/>
              <a:sym typeface="Wingdings 3" pitchFamily="18" charset="2"/>
            </a:endParaRPr>
          </a:p>
        </p:txBody>
      </p:sp>
      <p:sp>
        <p:nvSpPr>
          <p:cNvPr id="47111" name="Oval 7"/>
          <p:cNvSpPr>
            <a:spLocks noChangeArrowheads="1"/>
          </p:cNvSpPr>
          <p:nvPr/>
        </p:nvSpPr>
        <p:spPr bwMode="auto">
          <a:xfrm>
            <a:off x="827584" y="1088926"/>
            <a:ext cx="1944688" cy="467866"/>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2000"/>
                                        <p:tgtEl>
                                          <p:spTgt spid="471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109"/>
                                        </p:tgtEl>
                                        <p:attrNameLst>
                                          <p:attrName>style.visibility</p:attrName>
                                        </p:attrNameLst>
                                      </p:cBhvr>
                                      <p:to>
                                        <p:strVal val="visible"/>
                                      </p:to>
                                    </p:set>
                                    <p:animEffect transition="in" filter="fade">
                                      <p:cBhvr>
                                        <p:cTn id="11" dur="2000"/>
                                        <p:tgtEl>
                                          <p:spTgt spid="471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7111"/>
                                        </p:tgtEl>
                                        <p:attrNameLst>
                                          <p:attrName>style.visibility</p:attrName>
                                        </p:attrNameLst>
                                      </p:cBhvr>
                                      <p:to>
                                        <p:strVal val="visible"/>
                                      </p:to>
                                    </p:set>
                                    <p:animEffect transition="in" filter="fade">
                                      <p:cBhvr>
                                        <p:cTn id="15" dur="2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P spid="471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2.57.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284422"/>
          </a:xfrm>
          <a:prstGeom prst="rect">
            <a:avLst/>
          </a:prstGeom>
        </p:spPr>
      </p:pic>
      <p:sp>
        <p:nvSpPr>
          <p:cNvPr id="159749" name="Text Box 5"/>
          <p:cNvSpPr txBox="1">
            <a:spLocks noChangeArrowheads="1"/>
          </p:cNvSpPr>
          <p:nvPr/>
        </p:nvSpPr>
        <p:spPr bwMode="auto">
          <a:xfrm>
            <a:off x="4067944" y="4077072"/>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'Find Full Text </a:t>
            </a:r>
            <a:r>
              <a:rPr lang="en-GB" sz="2400" b="1" dirty="0">
                <a:solidFill>
                  <a:srgbClr val="000000"/>
                </a:solidFill>
                <a:latin typeface="Lucida Sans" pitchFamily="34" charset="0"/>
                <a:sym typeface="Wingdings 3" pitchFamily="18" charset="2"/>
              </a:rPr>
              <a:t> Find Full Text </a:t>
            </a:r>
            <a:r>
              <a:rPr lang="en-GB" sz="2400" b="1" dirty="0" smtClean="0">
                <a:solidFill>
                  <a:srgbClr val="000000"/>
                </a:solidFill>
                <a:latin typeface="Lucida Sans" pitchFamily="34" charset="0"/>
                <a:sym typeface="Wingdings 3" pitchFamily="18" charset="2"/>
              </a:rPr>
              <a:t>…'</a:t>
            </a:r>
            <a:endParaRPr lang="en-GB" sz="2400" b="1" dirty="0">
              <a:latin typeface="Lucida Sans" pitchFamily="34" charset="0"/>
              <a:sym typeface="Wingdings 3" pitchFamily="18" charset="2"/>
            </a:endParaRPr>
          </a:p>
        </p:txBody>
      </p:sp>
      <p:sp>
        <p:nvSpPr>
          <p:cNvPr id="159750" name="Oval 6"/>
          <p:cNvSpPr>
            <a:spLocks noChangeArrowheads="1"/>
          </p:cNvSpPr>
          <p:nvPr/>
        </p:nvSpPr>
        <p:spPr bwMode="auto">
          <a:xfrm>
            <a:off x="611560" y="2204864"/>
            <a:ext cx="4680520" cy="57596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fade">
                                      <p:cBhvr>
                                        <p:cTn id="7" dur="2000"/>
                                        <p:tgtEl>
                                          <p:spTgt spid="1597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9750"/>
                                        </p:tgtEl>
                                        <p:attrNameLst>
                                          <p:attrName>style.visibility</p:attrName>
                                        </p:attrNameLst>
                                      </p:cBhvr>
                                      <p:to>
                                        <p:strVal val="visible"/>
                                      </p:to>
                                    </p:set>
                                    <p:animEffect transition="in" filter="fade">
                                      <p:cBhvr>
                                        <p:cTn id="11" dur="2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15975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2.5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7801"/>
            <a:ext cx="9144000" cy="5561162"/>
          </a:xfrm>
          <a:prstGeom prst="rect">
            <a:avLst/>
          </a:prstGeom>
          <a:ln>
            <a:solidFill>
              <a:srgbClr val="000066"/>
            </a:solidFill>
          </a:ln>
        </p:spPr>
      </p:pic>
      <p:sp>
        <p:nvSpPr>
          <p:cNvPr id="160774" name="Line 6"/>
          <p:cNvSpPr>
            <a:spLocks noChangeShapeType="1"/>
          </p:cNvSpPr>
          <p:nvPr/>
        </p:nvSpPr>
        <p:spPr bwMode="auto">
          <a:xfrm flipH="1">
            <a:off x="1475655" y="1484784"/>
            <a:ext cx="3744415" cy="7200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5" name="Text Box 7"/>
          <p:cNvSpPr txBox="1">
            <a:spLocks noChangeArrowheads="1"/>
          </p:cNvSpPr>
          <p:nvPr/>
        </p:nvSpPr>
        <p:spPr bwMode="auto">
          <a:xfrm>
            <a:off x="4283968" y="836712"/>
            <a:ext cx="4429546"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EndNote searches Web of Knowledge for full text and attaches items found to the individual records</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2000"/>
                                        <p:tgtEl>
                                          <p:spTgt spid="1607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0774"/>
                                        </p:tgtEl>
                                        <p:attrNameLst>
                                          <p:attrName>style.visibility</p:attrName>
                                        </p:attrNameLst>
                                      </p:cBhvr>
                                      <p:to>
                                        <p:strVal val="visible"/>
                                      </p:to>
                                    </p:set>
                                    <p:animEffect transition="in" filter="fade">
                                      <p:cBhvr>
                                        <p:cTn id="10" dur="20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4" grpId="0" animBg="1"/>
      <p:bldP spid="16077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0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3" y="580891"/>
            <a:ext cx="9144000" cy="5577437"/>
          </a:xfrm>
          <a:prstGeom prst="rect">
            <a:avLst/>
          </a:prstGeom>
          <a:ln>
            <a:solidFill>
              <a:srgbClr val="000066"/>
            </a:solidFill>
          </a:ln>
        </p:spPr>
      </p:pic>
      <p:sp>
        <p:nvSpPr>
          <p:cNvPr id="330758" name="Text Box 6"/>
          <p:cNvSpPr txBox="1">
            <a:spLocks noChangeArrowheads="1"/>
          </p:cNvSpPr>
          <p:nvPr/>
        </p:nvSpPr>
        <p:spPr bwMode="auto">
          <a:xfrm>
            <a:off x="3419872" y="1052736"/>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.pdf file appears in the 'File Attachments' field</a:t>
            </a:r>
            <a:endParaRPr lang="en-GB" sz="2400" b="1">
              <a:latin typeface="Lucida Sans" pitchFamily="34" charset="0"/>
              <a:sym typeface="Wingdings 3" pitchFamily="18" charset="2"/>
            </a:endParaRPr>
          </a:p>
        </p:txBody>
      </p:sp>
      <p:sp>
        <p:nvSpPr>
          <p:cNvPr id="330759" name="Line 7"/>
          <p:cNvSpPr>
            <a:spLocks noChangeShapeType="1"/>
          </p:cNvSpPr>
          <p:nvPr/>
        </p:nvSpPr>
        <p:spPr bwMode="auto">
          <a:xfrm flipH="1">
            <a:off x="2699792" y="4509120"/>
            <a:ext cx="108108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58"/>
                                        </p:tgtEl>
                                        <p:attrNameLst>
                                          <p:attrName>style.visibility</p:attrName>
                                        </p:attrNameLst>
                                      </p:cBhvr>
                                      <p:to>
                                        <p:strVal val="visible"/>
                                      </p:to>
                                    </p:set>
                                    <p:animEffect transition="in" filter="fade">
                                      <p:cBhvr>
                                        <p:cTn id="7" dur="2000"/>
                                        <p:tgtEl>
                                          <p:spTgt spid="3307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0759"/>
                                        </p:tgtEl>
                                        <p:attrNameLst>
                                          <p:attrName>style.visibility</p:attrName>
                                        </p:attrNameLst>
                                      </p:cBhvr>
                                      <p:to>
                                        <p:strVal val="visible"/>
                                      </p:to>
                                    </p:set>
                                    <p:animEffect transition="in" filter="fade">
                                      <p:cBhvr>
                                        <p:cTn id="11" dur="20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8" grpId="0" animBg="1"/>
      <p:bldP spid="33075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GB" smtClean="0"/>
              <a:t>Attach PDF files to records</a:t>
            </a:r>
          </a:p>
        </p:txBody>
      </p:sp>
      <p:sp>
        <p:nvSpPr>
          <p:cNvPr id="80899"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94</a:t>
            </a:fld>
            <a:endParaRPr lang="en-GB"/>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01.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4664"/>
            <a:ext cx="9144000" cy="5319252"/>
          </a:xfrm>
          <a:prstGeom prst="rect">
            <a:avLst/>
          </a:prstGeom>
          <a:ln>
            <a:solidFill>
              <a:srgbClr val="000066"/>
            </a:solidFill>
          </a:ln>
        </p:spPr>
      </p:pic>
      <p:sp>
        <p:nvSpPr>
          <p:cNvPr id="26643" name="Oval 19"/>
          <p:cNvSpPr>
            <a:spLocks noChangeArrowheads="1"/>
          </p:cNvSpPr>
          <p:nvPr/>
        </p:nvSpPr>
        <p:spPr bwMode="auto">
          <a:xfrm>
            <a:off x="1835298" y="1772816"/>
            <a:ext cx="5400997" cy="43204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419475" y="3284538"/>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'File </a:t>
            </a:r>
            <a:r>
              <a:rPr lang="en-GB" sz="2400" b="1" dirty="0" smtClean="0">
                <a:solidFill>
                  <a:srgbClr val="000000"/>
                </a:solidFill>
                <a:latin typeface="Lucida Sans" pitchFamily="34" charset="0"/>
              </a:rPr>
              <a:t>Attachments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Attach </a:t>
            </a:r>
            <a:r>
              <a:rPr lang="en-GB" sz="2400" b="1" dirty="0">
                <a:solidFill>
                  <a:srgbClr val="000000"/>
                </a:solidFill>
                <a:latin typeface="Lucida Sans" pitchFamily="34" charset="0"/>
                <a:sym typeface="Wingdings 3" pitchFamily="18" charset="2"/>
              </a:rPr>
              <a:t>File…'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96</a:t>
            </a:fld>
            <a:endParaRPr lang="en-GB"/>
          </a:p>
        </p:txBody>
      </p:sp>
      <p:pic>
        <p:nvPicPr>
          <p:cNvPr id="3" name="Picture 2" descr="Screen Shot 2012-11-12 at 13.09.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9144000" cy="5586153"/>
          </a:xfrm>
          <a:prstGeom prst="rect">
            <a:avLst/>
          </a:prstGeom>
          <a:ln>
            <a:solidFill>
              <a:srgbClr val="000066"/>
            </a:solidFill>
          </a:ln>
        </p:spPr>
      </p:pic>
    </p:spTree>
    <p:extLst>
      <p:ext uri="{BB962C8B-B14F-4D97-AF65-F5344CB8AC3E}">
        <p14:creationId xmlns:p14="http://schemas.microsoft.com/office/powerpoint/2010/main" val="1261088721"/>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3.1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16632"/>
            <a:ext cx="7882253" cy="6597417"/>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97</a:t>
            </a:fld>
            <a:endParaRPr lang="en-GB"/>
          </a:p>
        </p:txBody>
      </p:sp>
    </p:spTree>
    <p:extLst>
      <p:ext uri="{BB962C8B-B14F-4D97-AF65-F5344CB8AC3E}">
        <p14:creationId xmlns:p14="http://schemas.microsoft.com/office/powerpoint/2010/main" val="1047526735"/>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98</a:t>
            </a:fld>
            <a:endParaRPr lang="en-GB"/>
          </a:p>
        </p:txBody>
      </p:sp>
      <p:pic>
        <p:nvPicPr>
          <p:cNvPr id="3" name="Picture 2" descr="Screen Shot 2012-11-12 at 13.13.04.png"/>
          <p:cNvPicPr>
            <a:picLocks noChangeAspect="1"/>
          </p:cNvPicPr>
          <p:nvPr/>
        </p:nvPicPr>
        <p:blipFill rotWithShape="1">
          <a:blip r:embed="rId3">
            <a:extLst>
              <a:ext uri="{28A0092B-C50C-407E-A947-70E740481C1C}">
                <a14:useLocalDpi xmlns:a14="http://schemas.microsoft.com/office/drawing/2010/main" val="0"/>
              </a:ext>
            </a:extLst>
          </a:blip>
          <a:srcRect l="4449" r="4756" b="60397"/>
          <a:stretch/>
        </p:blipFill>
        <p:spPr>
          <a:xfrm>
            <a:off x="1547664" y="1146747"/>
            <a:ext cx="6295868" cy="2293495"/>
          </a:xfrm>
          <a:prstGeom prst="rect">
            <a:avLst/>
          </a:prstGeom>
          <a:ln>
            <a:solidFill>
              <a:srgbClr val="000066"/>
            </a:solidFill>
          </a:ln>
        </p:spPr>
      </p:pic>
    </p:spTree>
    <p:extLst>
      <p:ext uri="{BB962C8B-B14F-4D97-AF65-F5344CB8AC3E}">
        <p14:creationId xmlns:p14="http://schemas.microsoft.com/office/powerpoint/2010/main" val="2571826994"/>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99</a:t>
            </a:fld>
            <a:endParaRPr lang="en-GB"/>
          </a:p>
        </p:txBody>
      </p:sp>
      <p:pic>
        <p:nvPicPr>
          <p:cNvPr id="3" name="Picture 2" descr="Screen Shot 2012-11-12 at 13.13.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0"/>
            <a:ext cx="6964161" cy="6858000"/>
          </a:xfrm>
          <a:prstGeom prst="rect">
            <a:avLst/>
          </a:prstGeom>
          <a:ln>
            <a:solidFill>
              <a:srgbClr val="000066"/>
            </a:solidFill>
          </a:ln>
        </p:spPr>
      </p:pic>
    </p:spTree>
    <p:extLst>
      <p:ext uri="{BB962C8B-B14F-4D97-AF65-F5344CB8AC3E}">
        <p14:creationId xmlns:p14="http://schemas.microsoft.com/office/powerpoint/2010/main" val="84348517"/>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EwLGZhbHNlLGZhbHNlLGZhbHNlIi8+DQoJPC9icmFuZGluZz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PC9jb25maWd1cmF0aW9uPg0K"/>
  <p:tag name="ARTICULATE_PROJECT_OPEN" val="0"/>
  <p:tag name="MMPROD_UIDATA" val="&lt;database version=&quot;7.0&quot;&gt;&lt;object type=&quot;1&quot; unique_id=&quot;10001&quot;&gt;&lt;property id=&quot;20141&quot; value=&quot;EndNote X3&quot;/&gt;&lt;property id=&quot;20144&quot; value=&quot;1&quot;/&gt;&lt;property id=&quot;20146&quot; value=&quot;0&quot;/&gt;&lt;property id=&quot;20147&quot; value=&quot;0&quot;/&gt;&lt;property id=&quot;20148&quot; value=&quot;5&quot;/&gt;&lt;property id=&quot;20184&quot; value=&quot;7&quot;/&gt;&lt;object type=&quot;8&quot; unique_id=&quot;10287&quot;&gt;&lt;/object&gt;&lt;object type=&quot;2&quot; unique_id=&quot;10288&quot;&gt;&lt;object type=&quot;3&quot; unique_id=&quot;10289&quot;&gt;&lt;property id=&quot;20148&quot; value=&quot;5&quot;/&gt;&lt;property id=&quot;20300&quot; value=&quot;Slide 1 - &amp;quot;EndNote X6 - basic graduate session - Mac&amp;quot;&quot;/&gt;&lt;property id=&quot;20303&quot; value=&quot;-1&quot;/&gt;&lt;property id=&quot;20307&quot; value=&quot;256&quot;/&gt;&lt;/object&gt;&lt;object type=&quot;3&quot; unique_id=&quot;10290&quot;&gt;&lt;property id=&quot;20148&quot; value=&quot;5&quot;/&gt;&lt;property id=&quot;20300&quot; value=&quot;Slide 2 - &amp;quot;What is EndNote for?&amp;quot;&quot;/&gt;&lt;property id=&quot;20303&quot; value=&quot;-1&quot;/&gt;&lt;property id=&quot;20307&quot; value=&quot;257&quot;/&gt;&lt;/object&gt;&lt;object type=&quot;3&quot; unique_id=&quot;10479&quot;&gt;&lt;property id=&quot;20148&quot; value=&quot;5&quot;/&gt;&lt;property id=&quot;20300&quot; value=&quot;Slide 3 - &amp;quot;Create or open a library&amp;quot;&quot;/&gt;&lt;property id=&quot;20303&quot; value=&quot;-1&quot;/&gt;&lt;property id=&quot;20307&quot; value=&quot;258&quot;/&gt;&lt;/object&gt;&lt;object type=&quot;3&quot; unique_id=&quot;10480&quot;&gt;&lt;property id=&quot;20148&quot; value=&quot;5&quot;/&gt;&lt;property id=&quot;20300&quot; value=&quot;Slide 8 - &amp;quot;Add a new reference&amp;quot;&quot;/&gt;&lt;property id=&quot;20303&quot; value=&quot;-1&quot;/&gt;&lt;property id=&quot;20307&quot; value=&quot;259&quot;/&gt;&lt;/object&gt;&lt;object type=&quot;3&quot; unique_id=&quot;10481&quot;&gt;&lt;property id=&quot;20148&quot; value=&quot;5&quot;/&gt;&lt;property id=&quot;20300&quot; value=&quot;Slide 23&quot;/&gt;&lt;property id=&quot;20303&quot; value=&quot;-1&quot;/&gt;&lt;property id=&quot;20307&quot; value=&quot;260&quot;/&gt;&lt;/object&gt;&lt;object type=&quot;3&quot; unique_id=&quot;10482&quot;&gt;&lt;property id=&quot;20148&quot; value=&quot;5&quot;/&gt;&lt;property id=&quot;20300&quot; value=&quot;Slide 27&quot;/&gt;&lt;property id=&quot;20303&quot; value=&quot;-1&quot;/&gt;&lt;property id=&quot;20307&quot; value=&quot;261&quot;/&gt;&lt;/object&gt;&lt;object type=&quot;3&quot; unique_id=&quot;10485&quot;&gt;&lt;property id=&quot;20148&quot; value=&quot;5&quot;/&gt;&lt;property id=&quot;20300&quot; value=&quot;Slide 52&quot;/&gt;&lt;property id=&quot;20303&quot; value=&quot;-1&quot;/&gt;&lt;property id=&quot;20307&quot; value=&quot;297&quot;/&gt;&lt;/object&gt;&lt;object type=&quot;3&quot; unique_id=&quot;10486&quot;&gt;&lt;property id=&quot;20148&quot; value=&quot;5&quot;/&gt;&lt;property id=&quot;20300&quot; value=&quot;Slide 66&quot;/&gt;&lt;property id=&quot;20303&quot; value=&quot;-1&quot;/&gt;&lt;property id=&quot;20307&quot; value=&quot;270&quot;/&gt;&lt;/object&gt;&lt;object type=&quot;3&quot; unique_id=&quot;10488&quot;&gt;&lt;property id=&quot;20148&quot; value=&quot;5&quot;/&gt;&lt;property id=&quot;20300&quot; value=&quot;Slide 71&quot;/&gt;&lt;property id=&quot;20303&quot; value=&quot;-1&quot;/&gt;&lt;property id=&quot;20307&quot; value=&quot;273&quot;/&gt;&lt;/object&gt;&lt;object type=&quot;3&quot; unique_id=&quot;10490&quot;&gt;&lt;property id=&quot;20148&quot; value=&quot;5&quot;/&gt;&lt;property id=&quot;20300&quot; value=&quot;Slide 119 - &amp;quot;Use EndNote with Word&amp;quot;&quot;/&gt;&lt;property id=&quot;20303&quot; value=&quot;-1&quot;/&gt;&lt;property id=&quot;20307&quot; value=&quot;272&quot;/&gt;&lt;/object&gt;&lt;object type=&quot;3&quot; unique_id=&quot;10491&quot;&gt;&lt;property id=&quot;20148&quot; value=&quot;5&quot;/&gt;&lt;property id=&quot;20300&quot; value=&quot;Slide 126&quot;/&gt;&lt;property id=&quot;20303&quot; value=&quot;-1&quot;/&gt;&lt;property id=&quot;20307&quot; value=&quot;275&quot;/&gt;&lt;/object&gt;&lt;object type=&quot;3&quot; unique_id=&quot;10493&quot;&gt;&lt;property id=&quot;20148&quot; value=&quot;5&quot;/&gt;&lt;property id=&quot;20300&quot; value=&quot;Slide 133&quot;/&gt;&lt;property id=&quot;20303&quot; value=&quot;-1&quot;/&gt;&lt;property id=&quot;20307&quot; value=&quot;276&quot;/&gt;&lt;/object&gt;&lt;object type=&quot;3&quot; unique_id=&quot;10498&quot;&gt;&lt;property id=&quot;20148&quot; value=&quot;5&quot;/&gt;&lt;property id=&quot;20300&quot; value=&quot;Slide 112&quot;/&gt;&lt;property id=&quot;20303&quot; value=&quot;-1&quot;/&gt;&lt;property id=&quot;20307&quot; value=&quot;268&quot;/&gt;&lt;/object&gt;&lt;object type=&quot;3&quot; unique_id=&quot;10499&quot;&gt;&lt;property id=&quot;20148&quot; value=&quot;5&quot;/&gt;&lt;property id=&quot;20300&quot; value=&quot;Slide 90&quot;/&gt;&lt;property id=&quot;20303&quot; value=&quot;-1&quot;/&gt;&lt;property id=&quot;20307&quot; value=&quot;298&quot;/&gt;&lt;/object&gt;&lt;object type=&quot;3&quot; unique_id=&quot;10500&quot;&gt;&lt;property id=&quot;20148&quot; value=&quot;5&quot;/&gt;&lt;property id=&quot;20300&quot; value=&quot;Slide 95&quot;/&gt;&lt;property id=&quot;20303&quot; value=&quot;-1&quot;/&gt;&lt;property id=&quot;20307&quot; value=&quot;278&quot;/&gt;&lt;/object&gt;&lt;object type=&quot;3&quot; unique_id=&quot;10502&quot;&gt;&lt;property id=&quot;20148&quot; value=&quot;5&quot;/&gt;&lt;property id=&quot;20300&quot; value=&quot;Slide 136 - &amp;quot;Get more help&amp;quot;&quot;/&gt;&lt;property id=&quot;20303&quot; value=&quot;-1&quot;/&gt;&lt;property id=&quot;20307&quot; value=&quot;291&quot;/&gt;&lt;/object&gt;&lt;object type=&quot;3&quot; unique_id=&quot;10531&quot;&gt;&lt;property id=&quot;20148&quot; value=&quot;5&quot;/&gt;&lt;property id=&quot;20300&quot; value=&quot;Slide 12&quot;/&gt;&lt;property id=&quot;20303&quot; value=&quot;-1&quot;/&gt;&lt;property id=&quot;20307&quot; value=&quot;299&quot;/&gt;&lt;/object&gt;&lt;object type=&quot;3&quot; unique_id=&quot;10534&quot;&gt;&lt;property id=&quot;20148&quot; value=&quot;5&quot;/&gt;&lt;property id=&quot;20300&quot; value=&quot;Slide 61&quot;/&gt;&lt;property id=&quot;20303&quot; value=&quot;-1&quot;/&gt;&lt;property id=&quot;20307&quot; value=&quot;301&quot;/&gt;&lt;/object&gt;&lt;object type=&quot;3&quot; unique_id=&quot;11664&quot;&gt;&lt;property id=&quot;20148&quot; value=&quot;5&quot;/&gt;&lt;property id=&quot;20300&quot; value=&quot;Slide 75 - &amp;quot;Export database information to EndNote&amp;quot;&quot;/&gt;&lt;property id=&quot;20303&quot; value=&quot;-1&quot;/&gt;&lt;property id=&quot;20307&quot; value=&quot;302&quot;/&gt;&lt;/object&gt;&lt;object type=&quot;3&quot; unique_id=&quot;12142&quot;&gt;&lt;property id=&quot;20148&quot; value=&quot;5&quot;/&gt;&lt;property id=&quot;20300&quot; value=&quot;Slide 4&quot;/&gt;&lt;property id=&quot;20307&quot; value=&quot;306&quot;/&gt;&lt;/object&gt;&lt;object type=&quot;3&quot; unique_id=&quot;12144&quot;&gt;&lt;property id=&quot;20148&quot; value=&quot;5&quot;/&gt;&lt;property id=&quot;20300&quot; value=&quot;Slide 6&quot;/&gt;&lt;property id=&quot;20307&quot; value=&quot;304&quot;/&gt;&lt;/object&gt;&lt;object type=&quot;3&quot; unique_id=&quot;12146&quot;&gt;&lt;property id=&quot;20148&quot; value=&quot;5&quot;/&gt;&lt;property id=&quot;20300&quot; value=&quot;Slide 9&quot;/&gt;&lt;property id=&quot;20307&quot; value=&quot;308&quot;/&gt;&lt;/object&gt;&lt;object type=&quot;3&quot; unique_id=&quot;12147&quot;&gt;&lt;property id=&quot;20148&quot; value=&quot;5&quot;/&gt;&lt;property id=&quot;20300&quot; value=&quot;Slide 10&quot;/&gt;&lt;property id=&quot;20307&quot; value=&quot;309&quot;/&gt;&lt;/object&gt;&lt;object type=&quot;3&quot; unique_id=&quot;13109&quot;&gt;&lt;property id=&quot;20148&quot; value=&quot;5&quot;/&gt;&lt;property id=&quot;20300&quot; value=&quot;Slide 24&quot;/&gt;&lt;property id=&quot;20307&quot; value=&quot;311&quot;/&gt;&lt;/object&gt;&lt;object type=&quot;3&quot; unique_id=&quot;13110&quot;&gt;&lt;property id=&quot;20148&quot; value=&quot;5&quot;/&gt;&lt;property id=&quot;20300&quot; value=&quot;Slide 25&quot;/&gt;&lt;property id=&quot;20307&quot; value=&quot;312&quot;/&gt;&lt;/object&gt;&lt;object type=&quot;3&quot; unique_id=&quot;13111&quot;&gt;&lt;property id=&quot;20148&quot; value=&quot;5&quot;/&gt;&lt;property id=&quot;20300&quot; value=&quot;Slide 28&quot;/&gt;&lt;property id=&quot;20307&quot; value=&quot;314&quot;/&gt;&lt;/object&gt;&lt;object type=&quot;3&quot; unique_id=&quot;13112&quot;&gt;&lt;property id=&quot;20148&quot; value=&quot;5&quot;/&gt;&lt;property id=&quot;20300&quot; value=&quot;Slide 29&quot;/&gt;&lt;property id=&quot;20307&quot; value=&quot;313&quot;/&gt;&lt;/object&gt;&lt;object type=&quot;3&quot; unique_id=&quot;13114&quot;&gt;&lt;property id=&quot;20148&quot; value=&quot;5&quot;/&gt;&lt;property id=&quot;20300&quot; value=&quot;Slide 33&quot;/&gt;&lt;property id=&quot;20307&quot; value=&quot;316&quot;/&gt;&lt;/object&gt;&lt;object type=&quot;3&quot; unique_id=&quot;13115&quot;&gt;&lt;property id=&quot;20148&quot; value=&quot;5&quot;/&gt;&lt;property id=&quot;20300&quot; value=&quot;Slide 35&quot;/&gt;&lt;property id=&quot;20307&quot; value=&quot;317&quot;/&gt;&lt;/object&gt;&lt;object type=&quot;3&quot; unique_id=&quot;13116&quot;&gt;&lt;property id=&quot;20148&quot; value=&quot;5&quot;/&gt;&lt;property id=&quot;20300&quot; value=&quot;Slide 36&quot;/&gt;&lt;property id=&quot;20307&quot; value=&quot;318&quot;/&gt;&lt;/object&gt;&lt;object type=&quot;3&quot; unique_id=&quot;13118&quot;&gt;&lt;property id=&quot;20148&quot; value=&quot;5&quot;/&gt;&lt;property id=&quot;20300&quot; value=&quot;Slide 40&quot;/&gt;&lt;property id=&quot;20307&quot; value=&quot;320&quot;/&gt;&lt;/object&gt;&lt;object type=&quot;3&quot; unique_id=&quot;13119&quot;&gt;&lt;property id=&quot;20148&quot; value=&quot;5&quot;/&gt;&lt;property id=&quot;20300&quot; value=&quot;Slide 41&quot;/&gt;&lt;property id=&quot;20307&quot; value=&quot;321&quot;/&gt;&lt;/object&gt;&lt;object type=&quot;3&quot; unique_id=&quot;13120&quot;&gt;&lt;property id=&quot;20148&quot; value=&quot;5&quot;/&gt;&lt;property id=&quot;20300&quot; value=&quot;Slide 42&quot;/&gt;&lt;property id=&quot;20307&quot; value=&quot;322&quot;/&gt;&lt;/object&gt;&lt;object type=&quot;3&quot; unique_id=&quot;13121&quot;&gt;&lt;property id=&quot;20148&quot; value=&quot;5&quot;/&gt;&lt;property id=&quot;20300&quot; value=&quot;Slide 43&quot;/&gt;&lt;property id=&quot;20307&quot; value=&quot;323&quot;/&gt;&lt;/object&gt;&lt;object type=&quot;3&quot; unique_id=&quot;13122&quot;&gt;&lt;property id=&quot;20148&quot; value=&quot;5&quot;/&gt;&lt;property id=&quot;20300&quot; value=&quot;Slide 44&quot;/&gt;&lt;property id=&quot;20307&quot; value=&quot;324&quot;/&gt;&lt;/object&gt;&lt;object type=&quot;3&quot; unique_id=&quot;13123&quot;&gt;&lt;property id=&quot;20148&quot; value=&quot;5&quot;/&gt;&lt;property id=&quot;20300&quot; value=&quot;Slide 45&quot;/&gt;&lt;property id=&quot;20307&quot; value=&quot;325&quot;/&gt;&lt;/object&gt;&lt;object type=&quot;3&quot; unique_id=&quot;13124&quot;&gt;&lt;property id=&quot;20148&quot; value=&quot;5&quot;/&gt;&lt;property id=&quot;20300&quot; value=&quot;Slide 46&quot;/&gt;&lt;property id=&quot;20307&quot; value=&quot;326&quot;/&gt;&lt;/object&gt;&lt;object type=&quot;3&quot; unique_id=&quot;13125&quot;&gt;&lt;property id=&quot;20148&quot; value=&quot;5&quot;/&gt;&lt;property id=&quot;20300&quot; value=&quot;Slide 47&quot;/&gt;&lt;property id=&quot;20307&quot; value=&quot;327&quot;/&gt;&lt;/object&gt;&lt;object type=&quot;3&quot; unique_id=&quot;13126&quot;&gt;&lt;property id=&quot;20148&quot; value=&quot;5&quot;/&gt;&lt;property id=&quot;20300&quot; value=&quot;Slide 48&quot;/&gt;&lt;property id=&quot;20307&quot; value=&quot;328&quot;/&gt;&lt;/object&gt;&lt;object type=&quot;3&quot; unique_id=&quot;13132&quot;&gt;&lt;property id=&quot;20148&quot; value=&quot;5&quot;/&gt;&lt;property id=&quot;20300&quot; value=&quot;Slide 7 - &amp;quot;Add a new reference&amp;quot;&quot;/&gt;&lt;property id=&quot;20307&quot; value=&quot;385&quot;/&gt;&lt;/object&gt;&lt;object type=&quot;3&quot; unique_id=&quot;13133&quot;&gt;&lt;property id=&quot;20148&quot; value=&quot;5&quot;/&gt;&lt;property id=&quot;20300&quot; value=&quot;Slide 11 - &amp;quot;More about record fields&amp;quot;&quot;/&gt;&lt;property id=&quot;20307&quot; value=&quot;386&quot;/&gt;&lt;/object&gt;&lt;object type=&quot;3&quot; unique_id=&quot;13134&quot;&gt;&lt;property id=&quot;20148&quot; value=&quot;5&quot;/&gt;&lt;property id=&quot;20300&quot; value=&quot;Slide 18 - &amp;quot;Change the reference style&amp;quot;&quot;/&gt;&lt;property id=&quot;20307&quot; value=&quot;387&quot;/&gt;&lt;/object&gt;&lt;object type=&quot;3&quot; unique_id=&quot;13135&quot;&gt;&lt;property id=&quot;20148&quot; value=&quot;5&quot;/&gt;&lt;property id=&quot;20300&quot; value=&quot;Slide 26 - &amp;quot;Edit the reference style&amp;quot;&quot;/&gt;&lt;property id=&quot;20307&quot; value=&quot;388&quot;/&gt;&lt;/object&gt;&lt;object type=&quot;3&quot; unique_id=&quot;13136&quot;&gt;&lt;property id=&quot;20148&quot; value=&quot;5&quot;/&gt;&lt;property id=&quot;20300&quot; value=&quot;Slide 30 - &amp;quot;Edit the reference style - citations&amp;quot;&quot;/&gt;&lt;property id=&quot;20307&quot; value=&quot;416&quot;/&gt;&lt;/object&gt;&lt;object type=&quot;3&quot; unique_id=&quot;13137&quot;&gt;&lt;property id=&quot;20148&quot; value=&quot;5&quot;/&gt;&lt;property id=&quot;20300&quot; value=&quot;Slide 37 - &amp;quot;Edit the reference style - bibliography&amp;quot;&quot;/&gt;&lt;property id=&quot;20307&quot; value=&quot;389&quot;/&gt;&lt;/object&gt;&lt;object type=&quot;3&quot; unique_id=&quot;13138&quot;&gt;&lt;property id=&quot;20148&quot; value=&quot;5&quot;/&gt;&lt;property id=&quot;20300&quot; value=&quot;Slide 60 - &amp;quot;Apply an edited reference style&amp;quot;&quot;/&gt;&lt;property id=&quot;20307&quot; value=&quot;390&quot;/&gt;&lt;/object&gt;&lt;object type=&quot;3&quot; unique_id=&quot;13139&quot;&gt;&lt;property id=&quot;20148&quot; value=&quot;5&quot;/&gt;&lt;property id=&quot;20300&quot; value=&quot;Slide 63&quot;/&gt;&lt;property id=&quot;20307&quot; value=&quot;331&quot;/&gt;&lt;/object&gt;&lt;object type=&quot;3&quot; unique_id=&quot;13140&quot;&gt;&lt;property id=&quot;20148&quot; value=&quot;5&quot;/&gt;&lt;property id=&quot;20300&quot; value=&quot;Slide 64&quot;/&gt;&lt;property id=&quot;20307&quot; value=&quot;332&quot;/&gt;&lt;/object&gt;&lt;object type=&quot;3&quot; unique_id=&quot;13141&quot;&gt;&lt;property id=&quot;20148&quot; value=&quot;5&quot;/&gt;&lt;property id=&quot;20300&quot; value=&quot;Slide 51 - &amp;quot;Templates - how they work&amp;quot;&quot;/&gt;&lt;property id=&quot;20307&quot; value=&quot;391&quot;/&gt;&lt;/object&gt;&lt;object type=&quot;3&quot; unique_id=&quot;13142&quot;&gt;&lt;property id=&quot;20148&quot; value=&quot;5&quot;/&gt;&lt;property id=&quot;20300&quot; value=&quot;Slide 53&quot;/&gt;&lt;property id=&quot;20307&quot; value=&quot;333&quot;/&gt;&lt;/object&gt;&lt;object type=&quot;3&quot; unique_id=&quot;13143&quot;&gt;&lt;property id=&quot;20148&quot; value=&quot;5&quot;/&gt;&lt;property id=&quot;20300&quot; value=&quot;Slide 54&quot;/&gt;&lt;property id=&quot;20307&quot; value=&quot;334&quot;/&gt;&lt;/object&gt;&lt;object type=&quot;3&quot; unique_id=&quot;13144&quot;&gt;&lt;property id=&quot;20148&quot; value=&quot;5&quot;/&gt;&lt;property id=&quot;20300&quot; value=&quot;Slide 65 - &amp;quot;Set some EndNote preferences&amp;quot;&quot;/&gt;&lt;property id=&quot;20307&quot; value=&quot;392&quot;/&gt;&lt;/object&gt;&lt;object type=&quot;3&quot; unique_id=&quot;13145&quot;&gt;&lt;property id=&quot;20148&quot; value=&quot;5&quot;/&gt;&lt;property id=&quot;20300&quot; value=&quot;Slide 67&quot;/&gt;&lt;property id=&quot;20307&quot; value=&quot;335&quot;/&gt;&lt;/object&gt;&lt;object type=&quot;3&quot; unique_id=&quot;13146&quot;&gt;&lt;property id=&quot;20148&quot; value=&quot;5&quot;/&gt;&lt;property id=&quot;20300&quot; value=&quot;Slide 68&quot;/&gt;&lt;property id=&quot;20307&quot; value=&quot;336&quot;/&gt;&lt;/object&gt;&lt;object type=&quot;3&quot; unique_id=&quot;13149&quot;&gt;&lt;property id=&quot;20148&quot; value=&quot;5&quot;/&gt;&lt;property id=&quot;20300&quot; value=&quot;Slide 117 - &amp;quot;Use EndNote with Word&amp;quot;&quot;/&gt;&lt;property id=&quot;20307&quot; value=&quot;394&quot;/&gt;&lt;/object&gt;&lt;object type=&quot;3&quot; unique_id=&quot;13150&quot;&gt;&lt;property id=&quot;20148&quot; value=&quot;5&quot;/&gt;&lt;property id=&quot;20300&quot; value=&quot;Slide 120&quot;/&gt;&lt;property id=&quot;20307&quot; value=&quot;339&quot;/&gt;&lt;/object&gt;&lt;object type=&quot;3&quot; unique_id=&quot;13151&quot;&gt;&lt;property id=&quot;20148&quot; value=&quot;5&quot;/&gt;&lt;property id=&quot;20300&quot; value=&quot;Slide 121&quot;/&gt;&lt;property id=&quot;20307&quot; value=&quot;340&quot;/&gt;&lt;/object&gt;&lt;object type=&quot;3&quot; unique_id=&quot;13152&quot;&gt;&lt;property id=&quot;20148&quot; value=&quot;5&quot;/&gt;&lt;property id=&quot;20300&quot; value=&quot;Slide 122&quot;/&gt;&lt;property id=&quot;20307&quot; value=&quot;341&quot;/&gt;&lt;/object&gt;&lt;object type=&quot;3&quot; unique_id=&quot;13153&quot;&gt;&lt;property id=&quot;20148&quot; value=&quot;5&quot;/&gt;&lt;property id=&quot;20300&quot; value=&quot;Slide 124&quot;/&gt;&lt;property id=&quot;20307&quot; value=&quot;342&quot;/&gt;&lt;/object&gt;&lt;object type=&quot;3&quot; unique_id=&quot;13154&quot;&gt;&lt;property id=&quot;20148&quot; value=&quot;5&quot;/&gt;&lt;property id=&quot;20300&quot; value=&quot;Slide 127&quot;/&gt;&lt;property id=&quot;20307&quot; value=&quot;343&quot;/&gt;&lt;/object&gt;&lt;object type=&quot;3&quot; unique_id=&quot;13155&quot;&gt;&lt;property id=&quot;20148&quot; value=&quot;5&quot;/&gt;&lt;property id=&quot;20300&quot; value=&quot;Slide 130&quot;/&gt;&lt;property id=&quot;20307&quot; value=&quot;344&quot;/&gt;&lt;/object&gt;&lt;object type=&quot;3&quot; unique_id=&quot;13157&quot;&gt;&lt;property id=&quot;20148&quot; value=&quot;5&quot;/&gt;&lt;property id=&quot;20300&quot; value=&quot;Slide 132 - &amp;quot;Manage the bibliography layout&amp;quot;&quot;/&gt;&lt;property id=&quot;20307&quot; value=&quot;395&quot;/&gt;&lt;/object&gt;&lt;object type=&quot;3&quot; unique_id=&quot;13192&quot;&gt;&lt;property id=&quot;20148&quot; value=&quot;5&quot;/&gt;&lt;property id=&quot;20300&quot; value=&quot;Slide 85 - &amp;quot;Find full text of articles&amp;quot;&quot;/&gt;&lt;property id=&quot;20307&quot; value=&quot;378&quot;/&gt;&lt;/object&gt;&lt;object type=&quot;3&quot; unique_id=&quot;13193&quot;&gt;&lt;property id=&quot;20148&quot; value=&quot;5&quot;/&gt;&lt;property id=&quot;20300&quot; value=&quot;Slide 91&quot;/&gt;&lt;property id=&quot;20307&quot; value=&quot;376&quot;/&gt;&lt;/object&gt;&lt;object type=&quot;3&quot; unique_id=&quot;13194&quot;&gt;&lt;property id=&quot;20148&quot; value=&quot;5&quot;/&gt;&lt;property id=&quot;20300&quot; value=&quot;Slide 92&quot;/&gt;&lt;property id=&quot;20307&quot; value=&quot;377&quot;/&gt;&lt;/object&gt;&lt;object type=&quot;3&quot; unique_id=&quot;13195&quot;&gt;&lt;property id=&quot;20148&quot; value=&quot;5&quot;/&gt;&lt;property id=&quot;20300&quot; value=&quot;Slide 94 - &amp;quot;Attach PDF files to records&amp;quot;&quot;/&gt;&lt;property id=&quot;20307&quot; value=&quot;379&quot;/&gt;&lt;/object&gt;&lt;object type=&quot;3&quot; unique_id=&quot;13198&quot;&gt;&lt;property id=&quot;20148&quot; value=&quot;5&quot;/&gt;&lt;property id=&quot;20300&quot; value=&quot;Slide 100&quot;/&gt;&lt;property id=&quot;20307&quot; value=&quot;382&quot;/&gt;&lt;/object&gt;&lt;object type=&quot;3&quot; unique_id=&quot;13199&quot;&gt;&lt;property id=&quot;20148&quot; value=&quot;5&quot;/&gt;&lt;property id=&quot;20300&quot; value=&quot;Slide 101&quot;/&gt;&lt;property id=&quot;20307&quot; value=&quot;383&quot;/&gt;&lt;/object&gt;&lt;object type=&quot;3&quot; unique_id=&quot;13200&quot;&gt;&lt;property id=&quot;20148&quot; value=&quot;5&quot;/&gt;&lt;property id=&quot;20300&quot; value=&quot;Slide 111 - &amp;quot;Search and export from library catalogues&amp;quot;&quot;/&gt;&lt;property id=&quot;20307&quot; value=&quot;384&quot;/&gt;&lt;/object&gt;&lt;object type=&quot;3&quot; unique_id=&quot;13202&quot;&gt;&lt;property id=&quot;20148&quot; value=&quot;5&quot;/&gt;&lt;property id=&quot;20300&quot; value=&quot;Slide 113&quot;/&gt;&lt;property id=&quot;20307&quot; value=&quot;401&quot;/&gt;&lt;/object&gt;&lt;object type=&quot;3&quot; unique_id=&quot;13203&quot;&gt;&lt;property id=&quot;20148&quot; value=&quot;5&quot;/&gt;&lt;property id=&quot;20300&quot; value=&quot;Slide 114&quot;/&gt;&lt;property id=&quot;20307&quot; value=&quot;402&quot;/&gt;&lt;/object&gt;&lt;object type=&quot;3&quot; unique_id=&quot;13204&quot;&gt;&lt;property id=&quot;20148&quot; value=&quot;5&quot;/&gt;&lt;property id=&quot;20300&quot; value=&quot;Slide 115&quot;/&gt;&lt;property id=&quot;20307&quot; value=&quot;403&quot;/&gt;&lt;/object&gt;&lt;object type=&quot;3&quot; unique_id=&quot;13205&quot;&gt;&lt;property id=&quot;20148&quot; value=&quot;5&quot;/&gt;&lt;property id=&quot;20300&quot; value=&quot;Slide 116&quot;/&gt;&lt;property id=&quot;20307&quot; value=&quot;404&quot;/&gt;&lt;/object&gt;&lt;object type=&quot;3&quot; unique_id=&quot;13206&quot;&gt;&lt;property id=&quot;20148&quot; value=&quot;5&quot;/&gt;&lt;property id=&quot;20300&quot; value=&quot;Slide 70 - &amp;quot;Sort references into groups&amp;quot;&quot;/&gt;&lt;property id=&quot;20307&quot; value=&quot;405&quot;/&gt;&lt;/object&gt;&lt;object type=&quot;3&quot; unique_id=&quot;13207&quot;&gt;&lt;property id=&quot;20148&quot; value=&quot;5&quot;/&gt;&lt;property id=&quot;20300&quot; value=&quot;Slide 72&quot;/&gt;&lt;property id=&quot;20307&quot; value=&quot;406&quot;/&gt;&lt;/object&gt;&lt;object type=&quot;3&quot; unique_id=&quot;13208&quot;&gt;&lt;property id=&quot;20148&quot; value=&quot;5&quot;/&gt;&lt;property id=&quot;20300&quot; value=&quot;Slide 73&quot;/&gt;&lt;property id=&quot;20307&quot; value=&quot;407&quot;/&gt;&lt;/object&gt;&lt;object type=&quot;3&quot; unique_id=&quot;14522&quot;&gt;&lt;property id=&quot;20148&quot; value=&quot;5&quot;/&gt;&lt;property id=&quot;20300&quot; value=&quot;Slide 118 - &amp;quot;Insert citations in a document&amp;quot;&quot;/&gt;&lt;property id=&quot;20307&quot; value=&quot;417&quot;/&gt;&lt;/object&gt;&lt;object type=&quot;3&quot; unique_id=&quot;14523&quot;&gt;&lt;property id=&quot;20148&quot; value=&quot;5&quot;/&gt;&lt;property id=&quot;20300&quot; value=&quot;Slide 125 - &amp;quot;Edit citations&amp;quot;&quot;/&gt;&lt;property id=&quot;20307&quot; value=&quot;418&quot;/&gt;&lt;/object&gt;&lt;object type=&quot;3&quot; unique_id=&quot;16438&quot;&gt;&lt;property id=&quot;20148&quot; value=&quot;5&quot;/&gt;&lt;property id=&quot;20300&quot; value=&quot;Slide 15&quot;/&gt;&lt;property id=&quot;20307&quot; value=&quot;419&quot;/&gt;&lt;/object&gt;&lt;object type=&quot;3&quot; unique_id=&quot;16440&quot;&gt;&lt;property id=&quot;20148&quot; value=&quot;5&quot;/&gt;&lt;property id=&quot;20300&quot; value=&quot;Slide 34&quot;/&gt;&lt;property id=&quot;20307&quot; value=&quot;421&quot;/&gt;&lt;/object&gt;&lt;object type=&quot;3&quot; unique_id=&quot;17775&quot;&gt;&lt;property id=&quot;20148&quot; value=&quot;5&quot;/&gt;&lt;property id=&quot;20300&quot; value=&quot;Slide 49&quot;/&gt;&lt;property id=&quot;20307&quot; value=&quot;422&quot;/&gt;&lt;/object&gt;&lt;object type=&quot;3&quot; unique_id=&quot;17776&quot;&gt;&lt;property id=&quot;20148&quot; value=&quot;5&quot;/&gt;&lt;property id=&quot;20300&quot; value=&quot;Slide 50&quot;/&gt;&lt;property id=&quot;20307&quot; value=&quot;423&quot;/&gt;&lt;/object&gt;&lt;object type=&quot;3&quot; unique_id=&quot;17777&quot;&gt;&lt;property id=&quot;20148&quot; value=&quot;5&quot;/&gt;&lt;property id=&quot;20300&quot; value=&quot;Slide 62&quot;/&gt;&lt;property id=&quot;20307&quot; value=&quot;424&quot;/&gt;&lt;/object&gt;&lt;object type=&quot;3&quot; unique_id=&quot;19718&quot;&gt;&lt;property id=&quot;20148&quot; value=&quot;5&quot;/&gt;&lt;property id=&quot;20300&quot; value=&quot;Slide 123&quot;/&gt;&lt;property id=&quot;20307&quot; value=&quot;425&quot;/&gt;&lt;/object&gt;&lt;object type=&quot;3&quot; unique_id=&quot;19719&quot;&gt;&lt;property id=&quot;20148&quot; value=&quot;5&quot;/&gt;&lt;property id=&quot;20300&quot; value=&quot;Slide 128&quot;/&gt;&lt;property id=&quot;20307&quot; value=&quot;426&quot;/&gt;&lt;/object&gt;&lt;object type=&quot;3&quot; unique_id=&quot;19720&quot;&gt;&lt;property id=&quot;20148&quot; value=&quot;5&quot;/&gt;&lt;property id=&quot;20300&quot; value=&quot;Slide 129&quot;/&gt;&lt;property id=&quot;20307&quot; value=&quot;427&quot;/&gt;&lt;/object&gt;&lt;object type=&quot;3&quot; unique_id=&quot;19722&quot;&gt;&lt;property id=&quot;20148&quot; value=&quot;5&quot;/&gt;&lt;property id=&quot;20300&quot; value=&quot;Slide 134&quot;/&gt;&lt;property id=&quot;20307&quot; value=&quot;431&quot;/&gt;&lt;/object&gt;&lt;object type=&quot;3&quot; unique_id=&quot;21750&quot;&gt;&lt;property id=&quot;20148&quot; value=&quot;5&quot;/&gt;&lt;property id=&quot;20300&quot; value=&quot;Slide 93&quot;/&gt;&lt;property id=&quot;20307&quot; value=&quot;438&quot;/&gt;&lt;/object&gt;&lt;object type=&quot;3&quot; unique_id=&quot;24615&quot;&gt;&lt;property id=&quot;20148&quot; value=&quot;5&quot;/&gt;&lt;property id=&quot;20300&quot; value=&quot;Slide 74&quot;/&gt;&lt;property id=&quot;20307&quot; value=&quot;439&quot;/&gt;&lt;/object&gt;&lt;object type=&quot;3&quot; unique_id=&quot;28078&quot;&gt;&lt;property id=&quot;20148&quot; value=&quot;5&quot;/&gt;&lt;property id=&quot;20300&quot; value=&quot;Slide 55 - &amp;quot;Special characters in templates&amp;quot;&quot;/&gt;&lt;property id=&quot;20307&quot; value=&quot;440&quot;/&gt;&lt;/object&gt;&lt;object type=&quot;3&quot; unique_id=&quot;28337&quot;&gt;&lt;property id=&quot;20148&quot; value=&quot;5&quot;/&gt;&lt;property id=&quot;20300&quot; value=&quot;Slide 131&quot;/&gt;&lt;property id=&quot;20307&quot; value=&quot;441&quot;/&gt;&lt;/object&gt;&lt;object type=&quot;3&quot; unique_id=&quot;28338&quot;&gt;&lt;property id=&quot;20148&quot; value=&quot;5&quot;/&gt;&lt;property id=&quot;20300&quot; value=&quot;Slide 135&quot;/&gt;&lt;property id=&quot;20307&quot; value=&quot;442&quot;/&gt;&lt;/object&gt;&lt;object type=&quot;3&quot; unique_id=&quot;28859&quot;&gt;&lt;property id=&quot;20148&quot; value=&quot;5&quot;/&gt;&lt;property id=&quot;20300&quot; value=&quot;Slide 102 - &amp;quot;Use the PDF viewer&amp;quot;&quot;/&gt;&lt;property id=&quot;20307&quot; value=&quot;443&quot;/&gt;&lt;/object&gt;&lt;object type=&quot;3&quot; unique_id=&quot;28860&quot;&gt;&lt;property id=&quot;20148&quot; value=&quot;5&quot;/&gt;&lt;property id=&quot;20300&quot; value=&quot;Slide 103&quot;/&gt;&lt;property id=&quot;20307&quot; value=&quot;444&quot;/&gt;&lt;/object&gt;&lt;object type=&quot;3&quot; unique_id=&quot;28861&quot;&gt;&lt;property id=&quot;20148&quot; value=&quot;5&quot;/&gt;&lt;property id=&quot;20300&quot; value=&quot;Slide 105&quot;/&gt;&lt;property id=&quot;20307&quot; value=&quot;445&quot;/&gt;&lt;/object&gt;&lt;object type=&quot;3&quot; unique_id=&quot;28862&quot;&gt;&lt;property id=&quot;20148&quot; value=&quot;5&quot;/&gt;&lt;property id=&quot;20300&quot; value=&quot;Slide 107&quot;/&gt;&lt;property id=&quot;20307&quot; value=&quot;446&quot;/&gt;&lt;/object&gt;&lt;object type=&quot;3&quot; unique_id=&quot;30596&quot;&gt;&lt;property id=&quot;20148&quot; value=&quot;5&quot;/&gt;&lt;property id=&quot;20300&quot; value=&quot;Slide 56&quot;/&gt;&lt;property id=&quot;20307&quot; value=&quot;447&quot;/&gt;&lt;/object&gt;&lt;object type=&quot;3&quot; unique_id=&quot;31267&quot;&gt;&lt;property id=&quot;20148&quot; value=&quot;5&quot;/&gt;&lt;property id=&quot;20300&quot; value=&quot;Slide 57&quot;/&gt;&lt;property id=&quot;20307&quot; value=&quot;448&quot;/&gt;&lt;/object&gt;&lt;object type=&quot;3&quot; unique_id=&quot;31268&quot;&gt;&lt;property id=&quot;20148&quot; value=&quot;5&quot;/&gt;&lt;property id=&quot;20300&quot; value=&quot;Slide 58&quot;/&gt;&lt;property id=&quot;20307&quot; value=&quot;449&quot;/&gt;&lt;/object&gt;&lt;object type=&quot;3&quot; unique_id=&quot;31269&quot;&gt;&lt;property id=&quot;20148&quot; value=&quot;5&quot;/&gt;&lt;property id=&quot;20300&quot; value=&quot;Slide 59&quot;/&gt;&lt;property id=&quot;20307&quot; value=&quot;450&quot;/&gt;&lt;/object&gt;&lt;object type=&quot;3&quot; unique_id=&quot;31411&quot;&gt;&lt;property id=&quot;20148&quot; value=&quot;5&quot;/&gt;&lt;property id=&quot;20300&quot; value=&quot;Slide 104&quot;/&gt;&lt;property id=&quot;20307&quot; value=&quot;451&quot;/&gt;&lt;/object&gt;&lt;object type=&quot;3&quot; unique_id=&quot;31416&quot;&gt;&lt;property id=&quot;20148&quot; value=&quot;5&quot;/&gt;&lt;property id=&quot;20300&quot; value=&quot;Slide 5&quot;/&gt;&lt;property id=&quot;20307&quot; value=&quot;452&quot;/&gt;&lt;/object&gt;&lt;object type=&quot;3&quot; unique_id=&quot;31417&quot;&gt;&lt;property id=&quot;20148&quot; value=&quot;5&quot;/&gt;&lt;property id=&quot;20300&quot; value=&quot;Slide 14&quot;/&gt;&lt;property id=&quot;20307&quot; value=&quot;453&quot;/&gt;&lt;/object&gt;&lt;object type=&quot;3&quot; unique_id=&quot;31418&quot;&gt;&lt;property id=&quot;20148&quot; value=&quot;5&quot;/&gt;&lt;property id=&quot;20300&quot; value=&quot;Slide 19 - &amp;quot;Add all styles to the list&amp;quot;&quot;/&gt;&lt;property id=&quot;20307&quot; value=&quot;454&quot;/&gt;&lt;/object&gt;&lt;object type=&quot;3&quot; unique_id=&quot;31419&quot;&gt;&lt;property id=&quot;20148&quot; value=&quot;5&quot;/&gt;&lt;property id=&quot;20300&quot; value=&quot;Slide 20&quot;/&gt;&lt;property id=&quot;20307&quot; value=&quot;455&quot;/&gt;&lt;/object&gt;&lt;object type=&quot;3&quot; unique_id=&quot;31420&quot;&gt;&lt;property id=&quot;20148&quot; value=&quot;5&quot;/&gt;&lt;property id=&quot;20300&quot; value=&quot;Slide 21&quot;/&gt;&lt;property id=&quot;20307&quot; value=&quot;456&quot;/&gt;&lt;/object&gt;&lt;object type=&quot;3&quot; unique_id=&quot;31421&quot;&gt;&lt;property id=&quot;20148&quot; value=&quot;5&quot;/&gt;&lt;property id=&quot;20300&quot; value=&quot;Slide 31&quot;/&gt;&lt;property id=&quot;20307&quot; value=&quot;457&quot;/&gt;&lt;/object&gt;&lt;object type=&quot;3&quot; unique_id=&quot;31422&quot;&gt;&lt;property id=&quot;20148&quot; value=&quot;5&quot;/&gt;&lt;property id=&quot;20300&quot; value=&quot;Slide 32&quot;/&gt;&lt;property id=&quot;20307&quot; value=&quot;458&quot;/&gt;&lt;/object&gt;&lt;object type=&quot;3&quot; unique_id=&quot;31423&quot;&gt;&lt;property id=&quot;20148&quot; value=&quot;5&quot;/&gt;&lt;property id=&quot;20300&quot; value=&quot;Slide 38&quot;/&gt;&lt;property id=&quot;20307&quot; value=&quot;459&quot;/&gt;&lt;/object&gt;&lt;object type=&quot;3&quot; unique_id=&quot;31424&quot;&gt;&lt;property id=&quot;20148&quot; value=&quot;5&quot;/&gt;&lt;property id=&quot;20300&quot; value=&quot;Slide 39&quot;/&gt;&lt;property id=&quot;20307&quot; value=&quot;460&quot;/&gt;&lt;/object&gt;&lt;object type=&quot;3&quot; unique_id=&quot;31429&quot;&gt;&lt;property id=&quot;20148&quot; value=&quot;5&quot;/&gt;&lt;property id=&quot;20300&quot; value=&quot;Slide 86&quot;/&gt;&lt;property id=&quot;20307&quot; value=&quot;465&quot;/&gt;&lt;/object&gt;&lt;object type=&quot;3&quot; unique_id=&quot;31430&quot;&gt;&lt;property id=&quot;20148&quot; value=&quot;5&quot;/&gt;&lt;property id=&quot;20300&quot; value=&quot;Slide 87&quot;/&gt;&lt;property id=&quot;20307&quot; value=&quot;466&quot;/&gt;&lt;/object&gt;&lt;object type=&quot;3&quot; unique_id=&quot;31431&quot;&gt;&lt;property id=&quot;20148&quot; value=&quot;5&quot;/&gt;&lt;property id=&quot;20300&quot; value=&quot;Slide 97&quot;/&gt;&lt;property id=&quot;20307&quot; value=&quot;467&quot;/&gt;&lt;/object&gt;&lt;object type=&quot;3&quot; unique_id=&quot;31829&quot;&gt;&lt;property id=&quot;20148&quot; value=&quot;5&quot;/&gt;&lt;property id=&quot;20300&quot; value=&quot;Slide 13&quot;/&gt;&lt;property id=&quot;20307&quot; value=&quot;482&quot;/&gt;&lt;/object&gt;&lt;object type=&quot;3&quot; unique_id=&quot;31830&quot;&gt;&lt;property id=&quot;20148&quot; value=&quot;5&quot;/&gt;&lt;property id=&quot;20300&quot; value=&quot;Slide 16&quot;/&gt;&lt;property id=&quot;20307&quot; value=&quot;468&quot;/&gt;&lt;/object&gt;&lt;object type=&quot;3&quot; unique_id=&quot;31831&quot;&gt;&lt;property id=&quot;20148&quot; value=&quot;5&quot;/&gt;&lt;property id=&quot;20300&quot; value=&quot;Slide 17&quot;/&gt;&lt;property id=&quot;20307&quot; value=&quot;484&quot;/&gt;&lt;/object&gt;&lt;object type=&quot;3&quot; unique_id=&quot;31832&quot;&gt;&lt;property id=&quot;20148&quot; value=&quot;5&quot;/&gt;&lt;property id=&quot;20300&quot; value=&quot;Slide 22&quot;/&gt;&lt;property id=&quot;20307&quot; value=&quot;469&quot;/&gt;&lt;/object&gt;&lt;object type=&quot;3&quot; unique_id=&quot;31833&quot;&gt;&lt;property id=&quot;20148&quot; value=&quot;5&quot;/&gt;&lt;property id=&quot;20300&quot; value=&quot;Slide 69&quot;/&gt;&lt;property id=&quot;20307&quot; value=&quot;470&quot;/&gt;&lt;/object&gt;&lt;object type=&quot;3&quot; unique_id=&quot;31835&quot;&gt;&lt;property id=&quot;20148&quot; value=&quot;5&quot;/&gt;&lt;property id=&quot;20300&quot; value=&quot;Slide 88&quot;/&gt;&lt;property id=&quot;20307&quot; value=&quot;472&quot;/&gt;&lt;/object&gt;&lt;object type=&quot;3&quot; unique_id=&quot;31836&quot;&gt;&lt;property id=&quot;20148&quot; value=&quot;5&quot;/&gt;&lt;property id=&quot;20300&quot; value=&quot;Slide 89&quot;/&gt;&lt;property id=&quot;20307&quot; value=&quot;473&quot;/&gt;&lt;/object&gt;&lt;object type=&quot;3&quot; unique_id=&quot;31838&quot;&gt;&lt;property id=&quot;20148&quot; value=&quot;5&quot;/&gt;&lt;property id=&quot;20300&quot; value=&quot;Slide 96&quot;/&gt;&lt;property id=&quot;20307&quot; value=&quot;475&quot;/&gt;&lt;/object&gt;&lt;object type=&quot;3&quot; unique_id=&quot;31839&quot;&gt;&lt;property id=&quot;20148&quot; value=&quot;5&quot;/&gt;&lt;property id=&quot;20300&quot; value=&quot;Slide 98&quot;/&gt;&lt;property id=&quot;20307&quot; value=&quot;476&quot;/&gt;&lt;/object&gt;&lt;object type=&quot;3&quot; unique_id=&quot;31840&quot;&gt;&lt;property id=&quot;20148&quot; value=&quot;5&quot;/&gt;&lt;property id=&quot;20300&quot; value=&quot;Slide 99&quot;/&gt;&lt;property id=&quot;20307&quot; value=&quot;477&quot;/&gt;&lt;/object&gt;&lt;object type=&quot;3&quot; unique_id=&quot;31841&quot;&gt;&lt;property id=&quot;20148&quot; value=&quot;5&quot;/&gt;&lt;property id=&quot;20300&quot; value=&quot;Slide 106&quot;/&gt;&lt;property id=&quot;20307&quot; value=&quot;478&quot;/&gt;&lt;/object&gt;&lt;object type=&quot;3&quot; unique_id=&quot;31842&quot;&gt;&lt;property id=&quot;20148&quot; value=&quot;5&quot;/&gt;&lt;property id=&quot;20300&quot; value=&quot;Slide 108&quot;/&gt;&lt;property id=&quot;20307&quot; value=&quot;479&quot;/&gt;&lt;/object&gt;&lt;object type=&quot;3&quot; unique_id=&quot;31843&quot;&gt;&lt;property id=&quot;20148&quot; value=&quot;5&quot;/&gt;&lt;property id=&quot;20300&quot; value=&quot;Slide 109&quot;/&gt;&lt;property id=&quot;20307&quot; value=&quot;480&quot;/&gt;&lt;/object&gt;&lt;object type=&quot;3&quot; unique_id=&quot;31844&quot;&gt;&lt;property id=&quot;20148&quot; value=&quot;5&quot;/&gt;&lt;property id=&quot;20300&quot; value=&quot;Slide 110&quot;/&gt;&lt;property id=&quot;20307&quot; value=&quot;481&quot;/&gt;&lt;/object&gt;&lt;object type=&quot;3&quot; unique_id=&quot;34591&quot;&gt;&lt;property id=&quot;20148&quot; value=&quot;5&quot;/&gt;&lt;property id=&quot;20300&quot; value=&quot;Slide 76 - &amp;quot;Search Web of Knowledge&amp;quot;&quot;/&gt;&lt;property id=&quot;20307&quot; value=&quot;485&quot;/&gt;&lt;/object&gt;&lt;object type=&quot;3&quot; unique_id=&quot;34592&quot;&gt;&lt;property id=&quot;20148&quot; value=&quot;5&quot;/&gt;&lt;property id=&quot;20300&quot; value=&quot;Slide 77&quot;/&gt;&lt;property id=&quot;20307&quot; value=&quot;486&quot;/&gt;&lt;/object&gt;&lt;object type=&quot;3&quot; unique_id=&quot;34593&quot;&gt;&lt;property id=&quot;20148&quot; value=&quot;5&quot;/&gt;&lt;property id=&quot;20300&quot; value=&quot;Slide 78&quot;/&gt;&lt;property id=&quot;20307&quot; value=&quot;487&quot;/&gt;&lt;/object&gt;&lt;object type=&quot;3&quot; unique_id=&quot;34594&quot;&gt;&lt;property id=&quot;20148&quot; value=&quot;5&quot;/&gt;&lt;property id=&quot;20300&quot; value=&quot;Slide 79&quot;/&gt;&lt;property id=&quot;20307&quot; value=&quot;488&quot;/&gt;&lt;/object&gt;&lt;object type=&quot;3&quot; unique_id=&quot;34595&quot;&gt;&lt;property id=&quot;20148&quot; value=&quot;5&quot;/&gt;&lt;property id=&quot;20300&quot; value=&quot;Slide 80&quot;/&gt;&lt;property id=&quot;20307&quot; value=&quot;489&quot;/&gt;&lt;/object&gt;&lt;object type=&quot;3&quot; unique_id=&quot;34596&quot;&gt;&lt;property id=&quot;20148&quot; value=&quot;5&quot;/&gt;&lt;property id=&quot;20300&quot; value=&quot;Slide 81&quot;/&gt;&lt;property id=&quot;20307&quot; value=&quot;491&quot;/&gt;&lt;/object&gt;&lt;object type=&quot;3&quot; unique_id=&quot;34597&quot;&gt;&lt;property id=&quot;20148&quot; value=&quot;5&quot;/&gt;&lt;property id=&quot;20300&quot; value=&quot;Slide 82&quot;/&gt;&lt;property id=&quot;20307&quot; value=&quot;492&quot;/&gt;&lt;/object&gt;&lt;object type=&quot;3&quot; unique_id=&quot;34598&quot;&gt;&lt;property id=&quot;20148&quot; value=&quot;5&quot;/&gt;&lt;property id=&quot;20300&quot; value=&quot;Slide 83&quot;/&gt;&lt;property id=&quot;20307&quot; value=&quot;493&quot;/&gt;&lt;/object&gt;&lt;object type=&quot;3&quot; unique_id=&quot;34599&quot;&gt;&lt;property id=&quot;20148&quot; value=&quot;5&quot;/&gt;&lt;property id=&quot;20300&quot; value=&quot;Slide 84&quot;/&gt;&lt;property id=&quot;20307&quot; value=&quot;494&quot;/&gt;&lt;/object&gt;&lt;/object&gt;&lt;object type=&quot;4&quot; unique_id=&quot;11065&quot;&gt;&lt;/object&gt;&lt;object type=&quot;10&quot; unique_id=&quot;11698&quot;&gt;&lt;object type=&quot;11&quot; unique_id=&quot;11699&quot;&gt;&lt;property id=&quot;20180&quot; value=&quot;1&quot;/&gt;&lt;property id=&quot;20181&quot; value=&quot;1&quot;/&gt;&lt;property id=&quot;20182&quot; value=&quot;0&quot;/&gt;&lt;property id=&quot;20183&quot; value=&quot;1&quot;/&gt;&lt;/object&gt;&lt;object type=&quot;12&quot; unique_id=&quot;2744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9,577094040,C:\My backup_docs\MAC resources\EndNote_X6_basic_graduate_mac_working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0,577094040,C:\My backup_docs\MAC resources\EndNote_X6_basic_graduate_mac_working_pptx\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1,577094040,C:\My backup_docs\MAC resources\EndNote_X6_basic_graduate_mac_working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2,577094040,C:\My backup_docs\MAC resources\EndNote_X6_basic_graduate_mac_working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4,577094040,C:\My backup_docs\MAC resources\EndNote_X6_basic_graduate_mac_working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5,577094040,C:\My backup_docs\MAC resources\EndNote_X6_basic_graduate_mac_working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6,577094040,C:\My backup_docs\MAC resources\EndNote_X6_basic_graduate_mac_working_pptx\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7,577094040,C:\My backup_docs\MAC resources\EndNote_X6_basic_graduate_mac_working_pptx\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8,577094040,C:\My backup_docs\MAC resources\EndNote_X6_basic_graduate_mac_working_pptx\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9,577094040,C:\My backup_docs\MAC resources\EndNote_X6_basic_graduate_mac_working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577094040,C:\My backup_docs\MAC resources\EndNote_X6_basic_graduate_mac_working_pptx\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0,577094040,C:\My backup_docs\MAC resources\EndNote_X6_basic_graduate_mac_working_pptx\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21,577094040,C:\My backup_docs\MAC resources\EndNote_X6_basic_graduate_mac_working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577094040,C:\My backup_docs\MAC resources\EndNote_X6_basic_graduate_mac_working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577094040,C:\My backup_docs\MAC resources\EndNote_X6_basic_graduate_mac_working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577094040,C:\My backup_docs\MAC resources\EndNote_X6_basic_graduate_mac_working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577094040,C:\My backup_docs\MAC resources\EndNote_X6_basic_graduate_mac_working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577094040,C:\My backup_docs\MAC resources\EndNote_X6_basic_graduate_mac_working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7,577094040,C:\My backup_docs\MAC resources\EndNote_X6_basic_graduate_mac_working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8,577094040,C:\My backup_docs\MAC resources\EndNote_X6_basic_graduate_mac_working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algn="l" eaLnBrk="1" hangingPunct="1">
          <a:defRPr sz="2400" b="1" dirty="0" smtClean="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21646</TotalTime>
  <Words>7031</Words>
  <Application>Microsoft Office PowerPoint</Application>
  <PresentationFormat>On-screen Show (4:3)</PresentationFormat>
  <Paragraphs>682</Paragraphs>
  <Slides>136</Slides>
  <Notes>136</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Presentation master linda new brand</vt:lpstr>
      <vt:lpstr>EndNote X6 - basic graduate session - Mac</vt:lpstr>
      <vt:lpstr>What is EndNote for?</vt:lpstr>
      <vt:lpstr>Create or open a library</vt:lpstr>
      <vt:lpstr>PowerPoint Presentation</vt:lpstr>
      <vt:lpstr>PowerPoint Presentation</vt:lpstr>
      <vt:lpstr>PowerPoint Presentation</vt:lpstr>
      <vt:lpstr>Add a new reference</vt:lpstr>
      <vt:lpstr>Add a new reference</vt:lpstr>
      <vt:lpstr>PowerPoint Presentation</vt:lpstr>
      <vt:lpstr>PowerPoint Presentation</vt:lpstr>
      <vt:lpstr>More about record fields</vt:lpstr>
      <vt:lpstr>PowerPoint Presentation</vt:lpstr>
      <vt:lpstr>PowerPoint Presentation</vt:lpstr>
      <vt:lpstr>PowerPoint Presentation</vt:lpstr>
      <vt:lpstr>PowerPoint Presentation</vt:lpstr>
      <vt:lpstr>PowerPoint Presentation</vt:lpstr>
      <vt:lpstr>PowerPoint Presentation</vt:lpstr>
      <vt:lpstr>Change the reference style</vt:lpstr>
      <vt:lpstr>Add all styles to the list</vt:lpstr>
      <vt:lpstr>PowerPoint Presentation</vt:lpstr>
      <vt:lpstr>PowerPoint Presentation</vt:lpstr>
      <vt:lpstr>PowerPoint Presentation</vt:lpstr>
      <vt:lpstr>PowerPoint Presentation</vt:lpstr>
      <vt:lpstr>PowerPoint Presentation</vt:lpstr>
      <vt:lpstr>PowerPoint Presentation</vt:lpstr>
      <vt:lpstr>Edit the reference style</vt:lpstr>
      <vt:lpstr>PowerPoint Presentation</vt:lpstr>
      <vt:lpstr>PowerPoint Presentation</vt:lpstr>
      <vt:lpstr>PowerPoint Presentation</vt:lpstr>
      <vt:lpstr>Edit the reference style - citations</vt:lpstr>
      <vt:lpstr>PowerPoint Presentation</vt:lpstr>
      <vt:lpstr>PowerPoint Presentation</vt:lpstr>
      <vt:lpstr>PowerPoint Presentation</vt:lpstr>
      <vt:lpstr>PowerPoint Presentation</vt:lpstr>
      <vt:lpstr>PowerPoint Presentation</vt:lpstr>
      <vt:lpstr>PowerPoint Presentation</vt:lpstr>
      <vt:lpstr>Edit the reference style -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Templates - how they work</vt:lpstr>
      <vt:lpstr>PowerPoint Presentation</vt:lpstr>
      <vt:lpstr>PowerPoint Presentation</vt:lpstr>
      <vt:lpstr>PowerPoint Presentation</vt:lpstr>
      <vt:lpstr>Special characters in templates</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Sort references into groups</vt:lpstr>
      <vt:lpstr>PowerPoint Presentation</vt:lpstr>
      <vt:lpstr>PowerPoint Presentation</vt:lpstr>
      <vt:lpstr>PowerPoint Presentation</vt:lpstr>
      <vt:lpstr>PowerPoint Presentation</vt:lpstr>
      <vt:lpstr>Export database information to EndNote</vt:lpstr>
      <vt:lpstr>Search Web of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full text of 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the PDF viewer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and export from library catalogues</vt:lpstr>
      <vt:lpstr>PowerPoint Presentation</vt:lpstr>
      <vt:lpstr>PowerPoint Presentation</vt:lpstr>
      <vt:lpstr>PowerPoint Presentation</vt:lpstr>
      <vt:lpstr>PowerPoint Presentation</vt:lpstr>
      <vt:lpstr>PowerPoint Presentation</vt:lpstr>
      <vt:lpstr>Use EndNote with Word</vt:lpstr>
      <vt:lpstr>Insert citations in a document</vt:lpstr>
      <vt:lpstr>Use EndNote with Word</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lmr</dc:creator>
  <cp:lastModifiedBy>Robertson L.M.</cp:lastModifiedBy>
  <cp:revision>385</cp:revision>
  <dcterms:created xsi:type="dcterms:W3CDTF">2010-02-10T12:51:35Z</dcterms:created>
  <dcterms:modified xsi:type="dcterms:W3CDTF">2012-11-20T14:31:05Z</dcterms:modified>
</cp:coreProperties>
</file>