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8" r:id="rId3"/>
    <p:sldId id="321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319" r:id="rId15"/>
    <p:sldId id="320" r:id="rId16"/>
    <p:sldId id="275" r:id="rId17"/>
    <p:sldId id="276" r:id="rId18"/>
    <p:sldId id="278" r:id="rId19"/>
    <p:sldId id="279" r:id="rId20"/>
    <p:sldId id="280" r:id="rId21"/>
    <p:sldId id="282" r:id="rId22"/>
    <p:sldId id="283" r:id="rId23"/>
    <p:sldId id="284" r:id="rId24"/>
    <p:sldId id="286" r:id="rId25"/>
    <p:sldId id="322" r:id="rId26"/>
    <p:sldId id="287" r:id="rId27"/>
    <p:sldId id="288" r:id="rId28"/>
    <p:sldId id="290" r:id="rId29"/>
    <p:sldId id="323" r:id="rId30"/>
    <p:sldId id="292" r:id="rId31"/>
    <p:sldId id="324" r:id="rId32"/>
    <p:sldId id="293" r:id="rId33"/>
    <p:sldId id="294" r:id="rId34"/>
    <p:sldId id="325" r:id="rId35"/>
    <p:sldId id="297" r:id="rId36"/>
    <p:sldId id="298" r:id="rId37"/>
    <p:sldId id="300" r:id="rId38"/>
    <p:sldId id="301" r:id="rId39"/>
    <p:sldId id="328" r:id="rId40"/>
    <p:sldId id="303" r:id="rId41"/>
    <p:sldId id="326" r:id="rId42"/>
    <p:sldId id="304" r:id="rId43"/>
    <p:sldId id="305" r:id="rId44"/>
    <p:sldId id="307" r:id="rId45"/>
    <p:sldId id="309" r:id="rId46"/>
    <p:sldId id="311" r:id="rId47"/>
    <p:sldId id="327" r:id="rId48"/>
    <p:sldId id="313" r:id="rId49"/>
    <p:sldId id="315" r:id="rId50"/>
    <p:sldId id="316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6" d="100"/>
          <a:sy n="86" d="100"/>
        </p:scale>
        <p:origin x="-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3F1771-4FA5-FF45-98FA-CD1BA6FBEF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9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44" r:id="rId8"/>
    <p:sldLayoutId id="2147483745" r:id="rId9"/>
    <p:sldLayoutId id="2147483753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COMP6017 Topics on Web Services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Certificates and Certificate Authorities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 authentication, need to guarantee public key corresponds to correct private key</a:t>
            </a:r>
          </a:p>
          <a:p>
            <a:r>
              <a:rPr lang="en-US" smtClean="0"/>
              <a:t>Certificate is a digital document that certifies a public key belongs to a specific user with an identity</a:t>
            </a:r>
          </a:p>
          <a:p>
            <a:r>
              <a:rPr lang="en-US" smtClean="0"/>
              <a:t>Certificate is signed by a trusted third party – Certificate Authority (CA) with its private key</a:t>
            </a:r>
          </a:p>
          <a:p>
            <a:r>
              <a:rPr lang="en-US" smtClean="0"/>
              <a:t>Public key of CA distributed widely in standard applications (e.g. Web browsers)</a:t>
            </a:r>
          </a:p>
          <a:p>
            <a:r>
              <a:rPr lang="en-US" smtClean="0"/>
              <a:t>Well known CAs: Verisign, Thawte, GlobalSign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25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Certificate</a:t>
            </a:r>
          </a:p>
        </p:txBody>
      </p:sp>
      <p:pic>
        <p:nvPicPr>
          <p:cNvPr id="29700" name="Picture 4" descr="digitalc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43150"/>
            <a:ext cx="38100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176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Hierarchy of CAs</a:t>
            </a:r>
          </a:p>
        </p:txBody>
      </p:sp>
      <p:pic>
        <p:nvPicPr>
          <p:cNvPr id="31748" name="Picture 4" descr="hi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57150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248400" y="61722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Root CA</a:t>
            </a:r>
          </a:p>
        </p:txBody>
      </p:sp>
    </p:spTree>
    <p:extLst>
      <p:ext uri="{BB962C8B-B14F-4D97-AF65-F5344CB8AC3E}">
        <p14:creationId xmlns:p14="http://schemas.microsoft.com/office/powerpoint/2010/main" val="418424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 Key Infrastructure (PKI)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Infrastructure through which certificates are managed</a:t>
            </a:r>
          </a:p>
          <a:p>
            <a:r>
              <a:rPr lang="en-US" dirty="0" smtClean="0"/>
              <a:t>Involves:</a:t>
            </a:r>
          </a:p>
          <a:p>
            <a:pPr lvl="1"/>
            <a:r>
              <a:rPr lang="en-US" dirty="0" smtClean="0"/>
              <a:t>Generation of new certificates and private keys</a:t>
            </a:r>
          </a:p>
          <a:p>
            <a:pPr lvl="1"/>
            <a:r>
              <a:rPr lang="en-US" dirty="0" smtClean="0"/>
              <a:t>Storage of certificates</a:t>
            </a:r>
          </a:p>
          <a:p>
            <a:pPr lvl="1"/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Revocation </a:t>
            </a:r>
          </a:p>
          <a:p>
            <a:pPr lvl="1"/>
            <a:r>
              <a:rPr lang="en-US" dirty="0" smtClean="0"/>
              <a:t>Archival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681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 Key Infrastructure (PKI)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Widely used standard for certificates in PKI: X.509 v3</a:t>
            </a:r>
          </a:p>
          <a:p>
            <a:pPr lvl="1"/>
            <a:r>
              <a:rPr lang="en-US" dirty="0" smtClean="0"/>
              <a:t>User identities are represented as Distinguished Names (DNs)</a:t>
            </a:r>
          </a:p>
          <a:p>
            <a:pPr lvl="1"/>
            <a:r>
              <a:rPr lang="en-US" dirty="0" smtClean="0"/>
              <a:t>These include: Organization (O), Organizational Unit (OU), Common Name (CN), Country (C)</a:t>
            </a:r>
          </a:p>
          <a:p>
            <a:pPr lvl="1"/>
            <a:r>
              <a:rPr lang="en-US" dirty="0" smtClean="0"/>
              <a:t>Example: O=University of Southampton, OU=Department of Electronics and Computer Science, CN=</a:t>
            </a:r>
            <a:r>
              <a:rPr lang="en-US" dirty="0" err="1" smtClean="0"/>
              <a:t>Mr</a:t>
            </a:r>
            <a:r>
              <a:rPr lang="en-US" dirty="0" smtClean="0"/>
              <a:t> Anderson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1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 Security Specifications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556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protocol-map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14575" y="49213"/>
            <a:ext cx="4543425" cy="6580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715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Web Services security specifications</a:t>
            </a:r>
          </a:p>
        </p:txBody>
      </p:sp>
      <p:grpSp>
        <p:nvGrpSpPr>
          <p:cNvPr id="37904" name="Group 16"/>
          <p:cNvGrpSpPr>
            <a:grpSpLocks/>
          </p:cNvGrpSpPr>
          <p:nvPr/>
        </p:nvGrpSpPr>
        <p:grpSpPr bwMode="auto">
          <a:xfrm>
            <a:off x="1346200" y="1851025"/>
            <a:ext cx="6807200" cy="4168775"/>
            <a:chOff x="679" y="1056"/>
            <a:chExt cx="4288" cy="2626"/>
          </a:xfrm>
        </p:grpSpPr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688" y="2734"/>
              <a:ext cx="4279" cy="4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b="1"/>
                <a:t>SOAP Foundation</a:t>
              </a: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685" y="2182"/>
              <a:ext cx="4279" cy="4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b="1"/>
                <a:t>WS-Security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682" y="1626"/>
              <a:ext cx="1308" cy="4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600" b="1"/>
                <a:t>WS-Policy / </a:t>
              </a:r>
            </a:p>
            <a:p>
              <a:pPr algn="ctr" eaLnBrk="0" hangingPunct="0"/>
              <a:r>
                <a:rPr lang="en-US" sz="1600" b="1"/>
                <a:t>WS-Security Policy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2159" y="1626"/>
              <a:ext cx="1308" cy="4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b="1"/>
                <a:t>WS-Trust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3637" y="1626"/>
              <a:ext cx="1308" cy="4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b="1"/>
                <a:t>WS-Privacy</a:t>
              </a:r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679" y="1056"/>
              <a:ext cx="1308" cy="4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b="1"/>
                <a:t>WS-Secure </a:t>
              </a:r>
              <a:br>
                <a:rPr lang="en-US" sz="2400" b="1"/>
              </a:br>
              <a:r>
                <a:rPr lang="en-US" sz="2400" b="1"/>
                <a:t>Conversation</a:t>
              </a:r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2156" y="1056"/>
              <a:ext cx="1308" cy="4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b="1"/>
                <a:t>WS-</a:t>
              </a:r>
              <a:br>
                <a:rPr lang="en-US" sz="2400" b="1"/>
              </a:br>
              <a:r>
                <a:rPr lang="en-US" sz="2400" b="1"/>
                <a:t>Federation</a:t>
              </a:r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auto">
            <a:xfrm>
              <a:off x="3634" y="1056"/>
              <a:ext cx="1308" cy="4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b="1"/>
                <a:t>WS-</a:t>
              </a:r>
              <a:br>
                <a:rPr lang="en-US" sz="2400" b="1"/>
              </a:br>
              <a:r>
                <a:rPr lang="en-US" sz="2400" b="1"/>
                <a:t>Authorization</a:t>
              </a:r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auto">
            <a:xfrm>
              <a:off x="703" y="3364"/>
              <a:ext cx="771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600" b="1"/>
                <a:t>Standards</a:t>
              </a:r>
              <a:br>
                <a:rPr lang="en-US" sz="1600" b="1"/>
              </a:br>
              <a:r>
                <a:rPr lang="en-US" sz="1600" b="1"/>
                <a:t>Body</a:t>
              </a:r>
            </a:p>
          </p:txBody>
        </p:sp>
        <p:sp>
          <p:nvSpPr>
            <p:cNvPr id="37902" name="Rectangle 14"/>
            <p:cNvSpPr>
              <a:spLocks noChangeArrowheads="1"/>
            </p:cNvSpPr>
            <p:nvPr/>
          </p:nvSpPr>
          <p:spPr bwMode="auto">
            <a:xfrm>
              <a:off x="1519" y="3364"/>
              <a:ext cx="771" cy="3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600" b="1"/>
                <a:t>Published</a:t>
              </a:r>
              <a:br>
                <a:rPr lang="en-US" sz="1600" b="1"/>
              </a:br>
              <a:r>
                <a:rPr lang="en-US" sz="1600" b="1"/>
                <a:t>Specs</a:t>
              </a:r>
            </a:p>
          </p:txBody>
        </p:sp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2381" y="3364"/>
              <a:ext cx="816" cy="3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600" b="1"/>
                <a:t>Unpublished</a:t>
              </a:r>
              <a:br>
                <a:rPr lang="en-US" sz="1600" b="1"/>
              </a:br>
              <a:r>
                <a:rPr lang="en-US" sz="1600" b="1"/>
                <a:t>Specs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4326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WS-Security (WSS)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Defines a format for including security tokens and mechanisms to protect SOAP messages</a:t>
            </a:r>
          </a:p>
          <a:p>
            <a:r>
              <a:rPr lang="en-US" smtClean="0"/>
              <a:t>Supports signatures and encryption, based on W3C XML-Encryption and XML-Digital Signature standards</a:t>
            </a:r>
          </a:p>
          <a:p>
            <a:pPr lvl="1"/>
            <a:r>
              <a:rPr lang="en-US" smtClean="0"/>
              <a:t>XML-Digital Signature needs canonicalization (i.e. standard form for different but logically equivalent XML documents)</a:t>
            </a:r>
          </a:p>
          <a:p>
            <a:pPr lvl="1"/>
            <a:r>
              <a:rPr lang="en-US" smtClean="0"/>
              <a:t>XML-Encryption applied on contents of SOAP ssmessage – message level encryption (as opposed to SSL).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94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WSS in SOAP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448300" y="1771650"/>
            <a:ext cx="3467100" cy="4781550"/>
          </a:xfrm>
          <a:noFill/>
          <a:ln/>
        </p:spPr>
        <p:txBody>
          <a:bodyPr/>
          <a:lstStyle/>
          <a:p>
            <a:r>
              <a:rPr lang="en-US" sz="1800"/>
              <a:t>WSS information stored in SOAP security header</a:t>
            </a:r>
          </a:p>
          <a:p>
            <a:r>
              <a:rPr lang="en-US" sz="1800"/>
              <a:t>One or more security tokens carried in header to identify the transaction </a:t>
            </a:r>
          </a:p>
          <a:p>
            <a:r>
              <a:rPr lang="en-US" sz="1800"/>
              <a:t>XML Signature blocks provide integrity and link the identity to the transaction</a:t>
            </a:r>
          </a:p>
          <a:p>
            <a:pPr lvl="1"/>
            <a:r>
              <a:rPr lang="en-US" sz="1800"/>
              <a:t>Key information within the security token may be used</a:t>
            </a:r>
          </a:p>
          <a:p>
            <a:r>
              <a:rPr lang="en-US" sz="1800"/>
              <a:t>Privacy provided using XML encryption  </a:t>
            </a:r>
          </a:p>
        </p:txBody>
      </p:sp>
      <p:grpSp>
        <p:nvGrpSpPr>
          <p:cNvPr id="46085" name="Group 5"/>
          <p:cNvGrpSpPr>
            <a:grpSpLocks/>
          </p:cNvGrpSpPr>
          <p:nvPr/>
        </p:nvGrpSpPr>
        <p:grpSpPr bwMode="auto">
          <a:xfrm>
            <a:off x="533400" y="1905000"/>
            <a:ext cx="2590800" cy="4191000"/>
            <a:chOff x="696" y="864"/>
            <a:chExt cx="1848" cy="2640"/>
          </a:xfrm>
        </p:grpSpPr>
        <p:sp>
          <p:nvSpPr>
            <p:cNvPr id="46086" name="Rectangle 6"/>
            <p:cNvSpPr>
              <a:spLocks noChangeArrowheads="1"/>
            </p:cNvSpPr>
            <p:nvPr/>
          </p:nvSpPr>
          <p:spPr bwMode="auto">
            <a:xfrm>
              <a:off x="696" y="864"/>
              <a:ext cx="1848" cy="2640"/>
            </a:xfrm>
            <a:prstGeom prst="rect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>
              <a:off x="834" y="1100"/>
              <a:ext cx="1612" cy="631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834" y="1770"/>
              <a:ext cx="1612" cy="1576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952" y="2007"/>
              <a:ext cx="1376" cy="1261"/>
            </a:xfrm>
            <a:prstGeom prst="rect">
              <a:avLst/>
            </a:prstGeom>
            <a:solidFill>
              <a:srgbClr val="89E9FF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912" y="1297"/>
              <a:ext cx="1455" cy="28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b="1"/>
                <a:t>Security Header</a:t>
              </a:r>
            </a:p>
          </p:txBody>
        </p:sp>
        <p:sp>
          <p:nvSpPr>
            <p:cNvPr id="46091" name="Text Box 11"/>
            <p:cNvSpPr txBox="1">
              <a:spLocks noChangeArrowheads="1"/>
            </p:cNvSpPr>
            <p:nvPr/>
          </p:nvSpPr>
          <p:spPr bwMode="auto">
            <a:xfrm>
              <a:off x="834" y="904"/>
              <a:ext cx="161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/>
                <a:t>SOAP Envelope</a:t>
              </a:r>
              <a:endParaRPr lang="en-US" b="1" dirty="0"/>
            </a:p>
          </p:txBody>
        </p:sp>
        <p:sp>
          <p:nvSpPr>
            <p:cNvPr id="46092" name="Text Box 12"/>
            <p:cNvSpPr txBox="1">
              <a:spLocks noChangeArrowheads="1"/>
            </p:cNvSpPr>
            <p:nvPr/>
          </p:nvSpPr>
          <p:spPr bwMode="auto">
            <a:xfrm>
              <a:off x="912" y="1100"/>
              <a:ext cx="14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SOAP Header</a:t>
              </a:r>
            </a:p>
          </p:txBody>
        </p:sp>
        <p:sp>
          <p:nvSpPr>
            <p:cNvPr id="46093" name="Text Box 13"/>
            <p:cNvSpPr txBox="1">
              <a:spLocks noChangeArrowheads="1"/>
            </p:cNvSpPr>
            <p:nvPr/>
          </p:nvSpPr>
          <p:spPr bwMode="auto">
            <a:xfrm>
              <a:off x="934" y="1817"/>
              <a:ext cx="14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SOAP Body</a:t>
              </a:r>
            </a:p>
          </p:txBody>
        </p:sp>
        <p:sp>
          <p:nvSpPr>
            <p:cNvPr id="46094" name="Text Box 14"/>
            <p:cNvSpPr txBox="1">
              <a:spLocks noChangeArrowheads="1"/>
            </p:cNvSpPr>
            <p:nvPr/>
          </p:nvSpPr>
          <p:spPr bwMode="auto">
            <a:xfrm>
              <a:off x="951" y="2480"/>
              <a:ext cx="141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Message</a:t>
              </a:r>
              <a:br>
                <a:rPr lang="en-US" sz="1600" b="1"/>
              </a:br>
              <a:r>
                <a:rPr lang="en-US" sz="1600" b="1"/>
                <a:t>Body</a:t>
              </a:r>
            </a:p>
          </p:txBody>
        </p:sp>
      </p:grp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3657600" y="2286000"/>
            <a:ext cx="1752600" cy="21336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657600" y="25146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wsse: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657600" y="2909888"/>
            <a:ext cx="190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security token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657600" y="3900488"/>
            <a:ext cx="190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signature 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581400" y="3214688"/>
            <a:ext cx="190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key info</a:t>
            </a:r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 flipV="1">
            <a:off x="2895600" y="2286000"/>
            <a:ext cx="7620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>
            <a:off x="2895600" y="3048000"/>
            <a:ext cx="762000" cy="1371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>
            <a:off x="4876800" y="3352800"/>
            <a:ext cx="3048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03" name="Line 23"/>
          <p:cNvSpPr>
            <a:spLocks noChangeShapeType="1"/>
          </p:cNvSpPr>
          <p:nvPr/>
        </p:nvSpPr>
        <p:spPr bwMode="auto">
          <a:xfrm>
            <a:off x="4876800" y="4100513"/>
            <a:ext cx="3048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 flipV="1">
            <a:off x="5181600" y="3352800"/>
            <a:ext cx="0" cy="76200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 flipH="1">
            <a:off x="2438400" y="4114800"/>
            <a:ext cx="1295400" cy="1066800"/>
          </a:xfrm>
          <a:prstGeom prst="line">
            <a:avLst/>
          </a:prstGeom>
          <a:noFill/>
          <a:ln w="57150">
            <a:solidFill>
              <a:srgbClr val="FF3300"/>
            </a:solidFill>
            <a:prstDash val="dash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36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Background</a:t>
            </a:r>
          </a:p>
          <a:p>
            <a:pPr lvl="1"/>
            <a:r>
              <a:rPr lang="en-US"/>
              <a:t>Primary network security issues</a:t>
            </a:r>
          </a:p>
          <a:p>
            <a:pPr lvl="1"/>
            <a:r>
              <a:rPr lang="en-US"/>
              <a:t>Cryptographic fundamentals</a:t>
            </a:r>
          </a:p>
          <a:p>
            <a:pPr lvl="1"/>
            <a:r>
              <a:rPr lang="en-US"/>
              <a:t>Well known security protocols</a:t>
            </a:r>
          </a:p>
          <a:p>
            <a:r>
              <a:rPr lang="en-US"/>
              <a:t>Web Services security specifications</a:t>
            </a:r>
          </a:p>
          <a:p>
            <a:pPr lvl="1"/>
            <a:r>
              <a:rPr lang="en-US"/>
              <a:t>For primary network security issues</a:t>
            </a:r>
          </a:p>
          <a:p>
            <a:pPr lvl="1"/>
            <a:r>
              <a:rPr lang="en-US"/>
              <a:t>Federation and single sign on</a:t>
            </a:r>
          </a:p>
          <a:p>
            <a:pPr lvl="1"/>
            <a:r>
              <a:rPr lang="en-US"/>
              <a:t>Other Related specifications</a:t>
            </a:r>
          </a:p>
          <a:p>
            <a:r>
              <a:rPr lang="en-US"/>
              <a:t>Conclusion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85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WSS Security Tokens</a:t>
            </a: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Username/password</a:t>
            </a:r>
          </a:p>
          <a:p>
            <a:r>
              <a:rPr lang="en-US" smtClean="0"/>
              <a:t>Binary Security Tokens</a:t>
            </a:r>
          </a:p>
          <a:p>
            <a:pPr lvl="1"/>
            <a:r>
              <a:rPr lang="en-US" smtClean="0"/>
              <a:t>X.509 certificates</a:t>
            </a:r>
          </a:p>
          <a:p>
            <a:pPr lvl="1"/>
            <a:r>
              <a:rPr lang="en-US" smtClean="0"/>
              <a:t>Kerberos tickets</a:t>
            </a:r>
          </a:p>
          <a:p>
            <a:r>
              <a:rPr lang="en-US" smtClean="0"/>
              <a:t>XML Tokens</a:t>
            </a:r>
          </a:p>
          <a:p>
            <a:pPr lvl="1"/>
            <a:r>
              <a:rPr lang="en-US" smtClean="0"/>
              <a:t>SAML</a:t>
            </a:r>
          </a:p>
          <a:p>
            <a:pPr lvl="1"/>
            <a:r>
              <a:rPr lang="en-US" smtClean="0"/>
              <a:t>XRML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3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WS-Trust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Defines how to request and issue security tokens</a:t>
            </a:r>
          </a:p>
          <a:p>
            <a:r>
              <a:rPr lang="en-US" smtClean="0"/>
              <a:t>A Security Token Service (STS) issues tokens that can be used in WSS</a:t>
            </a:r>
          </a:p>
          <a:p>
            <a:r>
              <a:rPr lang="en-US" smtClean="0"/>
              <a:t>Token issuance, exchange and validation are handled by an STS</a:t>
            </a:r>
          </a:p>
          <a:p>
            <a:r>
              <a:rPr lang="en-US" smtClean="0"/>
              <a:t>The services of an STS may be required by web services and their clients</a:t>
            </a:r>
          </a:p>
          <a:p>
            <a:r>
              <a:rPr lang="en-US" smtClean="0"/>
              <a:t>Examples of STS:</a:t>
            </a:r>
          </a:p>
          <a:p>
            <a:pPr lvl="1"/>
            <a:r>
              <a:rPr lang="en-US" smtClean="0"/>
              <a:t>CA (PKI)</a:t>
            </a:r>
          </a:p>
          <a:p>
            <a:pPr lvl="1"/>
            <a:r>
              <a:rPr lang="en-US" smtClean="0"/>
              <a:t>KDC (Kerberos)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7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STS in WS-Trust</a:t>
            </a: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A Security Token Service allows:</a:t>
            </a:r>
            <a:endParaRPr lang="en-US"/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609600" y="2438400"/>
            <a:ext cx="77724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0"/>
              <a:buChar char="n"/>
            </a:pPr>
            <a:endParaRPr lang="en-US" sz="2400" dirty="0">
              <a:cs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0"/>
              <a:buChar char="n"/>
            </a:pPr>
            <a:r>
              <a:rPr lang="en-US" sz="2400" dirty="0">
                <a:cs typeface="Times New Roman" charset="0"/>
              </a:rPr>
              <a:t>Token Exchange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0"/>
              <a:buChar char="n"/>
            </a:pPr>
            <a:endParaRPr lang="en-US" sz="2400" dirty="0">
              <a:cs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0"/>
              <a:buChar char="n"/>
            </a:pPr>
            <a:r>
              <a:rPr lang="en-US" sz="2400" dirty="0">
                <a:cs typeface="Times New Roman" charset="0"/>
              </a:rPr>
              <a:t>Token Issuance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0"/>
              <a:buChar char="n"/>
            </a:pPr>
            <a:endParaRPr lang="en-US" sz="2400" dirty="0">
              <a:cs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0"/>
              <a:buChar char="n"/>
            </a:pPr>
            <a:r>
              <a:rPr lang="en-US" sz="2400" dirty="0">
                <a:cs typeface="Times New Roman" charset="0"/>
              </a:rPr>
              <a:t>Token Validation</a:t>
            </a:r>
          </a:p>
        </p:txBody>
      </p:sp>
      <p:pic>
        <p:nvPicPr>
          <p:cNvPr id="74758" name="Picture 6" descr="mod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667000"/>
            <a:ext cx="4876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735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Request-challenge operation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914400" y="1905000"/>
            <a:ext cx="1447800" cy="46672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Client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6858000" y="1905000"/>
            <a:ext cx="1447800" cy="46672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STS</a:t>
            </a: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1600200" y="2362200"/>
            <a:ext cx="0" cy="3505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7543800" y="2362200"/>
            <a:ext cx="0" cy="3505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1600200" y="3200400"/>
            <a:ext cx="594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H="1">
            <a:off x="1600200" y="3886200"/>
            <a:ext cx="594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1905000" y="2819400"/>
            <a:ext cx="410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charset="0"/>
              </a:rPr>
              <a:t>Client </a:t>
            </a:r>
            <a:r>
              <a:rPr lang="en-US" sz="2400">
                <a:latin typeface="Times New Roman" charset="0"/>
                <a:cs typeface="Times New Roman" charset="0"/>
              </a:rPr>
              <a:t>requests token from STS 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1905000" y="3505200"/>
            <a:ext cx="404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charset="0"/>
                <a:cs typeface="Times New Roman" charset="0"/>
              </a:rPr>
              <a:t>STS sends a challenge to </a:t>
            </a:r>
            <a:r>
              <a:rPr lang="en-US" sz="2400">
                <a:latin typeface="Times New Roman" charset="0"/>
              </a:rPr>
              <a:t>Client</a:t>
            </a: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1600200" y="4572000"/>
            <a:ext cx="594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 flipH="1">
            <a:off x="1600200" y="5181600"/>
            <a:ext cx="594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1905000" y="4191000"/>
            <a:ext cx="3975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charset="0"/>
              </a:rPr>
              <a:t>Client </a:t>
            </a:r>
            <a:r>
              <a:rPr lang="en-US" sz="2400">
                <a:latin typeface="Times New Roman" charset="0"/>
                <a:cs typeface="Times New Roman" charset="0"/>
              </a:rPr>
              <a:t>sends an answer to STS </a:t>
            </a: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1905000" y="4800600"/>
            <a:ext cx="367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charset="0"/>
                <a:cs typeface="Times New Roman" charset="0"/>
              </a:rPr>
              <a:t>STS sends token(s) to </a:t>
            </a:r>
            <a:r>
              <a:rPr lang="en-US" sz="2400">
                <a:latin typeface="Times New Roman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293477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/>
      <p:bldP spid="75785" grpId="0" animBg="1"/>
      <p:bldP spid="75786" grpId="0"/>
      <p:bldP spid="75787" grpId="0"/>
      <p:bldP spid="75788" grpId="0" animBg="1"/>
      <p:bldP spid="75789" grpId="0" animBg="1"/>
      <p:bldP spid="75790" grpId="0"/>
      <p:bldP spid="7579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WS-Policy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Framework for defining policies that affect web services</a:t>
            </a:r>
          </a:p>
          <a:p>
            <a:r>
              <a:rPr lang="en-US" dirty="0" smtClean="0"/>
              <a:t>Policy is defined as a series of assertions</a:t>
            </a:r>
          </a:p>
          <a:p>
            <a:r>
              <a:rPr lang="en-US" dirty="0" smtClean="0"/>
              <a:t>Each has a usage (required, optional, rejected </a:t>
            </a:r>
            <a:r>
              <a:rPr lang="en-US" dirty="0" err="1" smtClean="0"/>
              <a:t>etc</a:t>
            </a:r>
            <a:r>
              <a:rPr lang="en-US" dirty="0" smtClean="0"/>
              <a:t>) and preference (ranking of this assertion)</a:t>
            </a:r>
          </a:p>
          <a:p>
            <a:pPr lvl="1"/>
            <a:r>
              <a:rPr lang="en-US" dirty="0" smtClean="0"/>
              <a:t>WS-</a:t>
            </a:r>
            <a:r>
              <a:rPr lang="en-US" dirty="0" err="1" smtClean="0"/>
              <a:t>PolicyAttachment</a:t>
            </a:r>
            <a:r>
              <a:rPr lang="en-US" dirty="0" smtClean="0"/>
              <a:t> describes how policies are associated with a resource (WSDL definition, UDDI entity,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WS-</a:t>
            </a:r>
            <a:r>
              <a:rPr lang="en-US" dirty="0" err="1" smtClean="0"/>
              <a:t>PolicyAssertions</a:t>
            </a:r>
            <a:r>
              <a:rPr lang="en-US" dirty="0" smtClean="0"/>
              <a:t> defines a common set of assertion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87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WS-Policy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Establishes a mechanism for exchanging requirements between a web services provider and client</a:t>
            </a:r>
          </a:p>
          <a:p>
            <a:r>
              <a:rPr lang="en-US" dirty="0" smtClean="0"/>
              <a:t>Provides machine readable policy statements that describe the operational parameters for interactions between a service and a client</a:t>
            </a:r>
          </a:p>
          <a:p>
            <a:r>
              <a:rPr lang="en-US" dirty="0" smtClean="0"/>
              <a:t>Supports negotiation of the parameters defined within a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31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WS-SecurityPolicy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Defines policy assertions for the security properties for Web services. </a:t>
            </a:r>
          </a:p>
          <a:p>
            <a:r>
              <a:rPr lang="en-US" smtClean="0"/>
              <a:t>Designed to represent the characteristics defined in WSS, WS-Trust and WS-SecureConversation </a:t>
            </a:r>
          </a:p>
          <a:p>
            <a:r>
              <a:rPr lang="en-US" smtClean="0"/>
              <a:t>Looks at assertions that represent common ways to describe how securing messages on a communication path. </a:t>
            </a:r>
          </a:p>
          <a:p>
            <a:r>
              <a:rPr lang="en-US" smtClean="0"/>
              <a:t>Leverage the WS-Policy framework as far as possible</a:t>
            </a:r>
          </a:p>
          <a:p>
            <a:endParaRPr lang="en-US" smtClean="0"/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73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WS-SecurityPolicy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SecurityToken identifies </a:t>
            </a:r>
          </a:p>
          <a:p>
            <a:pPr lvl="1"/>
            <a:r>
              <a:rPr lang="en-US" smtClean="0"/>
              <a:t>Types of security tokens accepted</a:t>
            </a:r>
          </a:p>
          <a:p>
            <a:pPr lvl="1"/>
            <a:r>
              <a:rPr lang="en-US" smtClean="0"/>
              <a:t>Issuer of the token</a:t>
            </a:r>
          </a:p>
          <a:p>
            <a:pPr lvl="1"/>
            <a:r>
              <a:rPr lang="en-US" smtClean="0"/>
              <a:t>Optional details about particular token types (e.g. what set of user names are supported)</a:t>
            </a:r>
          </a:p>
          <a:p>
            <a:r>
              <a:rPr lang="en-US" smtClean="0"/>
              <a:t>Integrity</a:t>
            </a:r>
          </a:p>
          <a:p>
            <a:pPr lvl="1"/>
            <a:r>
              <a:rPr lang="en-US" smtClean="0"/>
              <a:t>What parts of a message are signed</a:t>
            </a:r>
          </a:p>
          <a:p>
            <a:pPr lvl="1"/>
            <a:r>
              <a:rPr lang="en-US" smtClean="0"/>
              <a:t>XML signature algorithms used</a:t>
            </a:r>
          </a:p>
          <a:p>
            <a:pPr lvl="1"/>
            <a:r>
              <a:rPr lang="en-US" smtClean="0"/>
              <a:t>Parameters defining how the algorithm should be executed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2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WS-SecureConversation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Targets performance issues</a:t>
            </a:r>
          </a:p>
          <a:p>
            <a:r>
              <a:rPr lang="en-US" dirty="0" smtClean="0"/>
              <a:t>Uses security context idea in SSL / TLS</a:t>
            </a:r>
          </a:p>
          <a:p>
            <a:pPr lvl="1"/>
            <a:r>
              <a:rPr lang="en-US" dirty="0" smtClean="0"/>
              <a:t>First establish security context via handshake protocol</a:t>
            </a:r>
          </a:p>
          <a:p>
            <a:pPr lvl="1"/>
            <a:r>
              <a:rPr lang="en-US" dirty="0" smtClean="0"/>
              <a:t>Use security context for subsequent interactions</a:t>
            </a:r>
          </a:p>
          <a:p>
            <a:pPr lvl="1"/>
            <a:r>
              <a:rPr lang="en-US" dirty="0" smtClean="0"/>
              <a:t>E.g. use public key encryption to exchange secrets to initially establish secret key, then use secret key for encrypting and integrity</a:t>
            </a:r>
          </a:p>
          <a:p>
            <a:r>
              <a:rPr lang="en-US" dirty="0" smtClean="0"/>
              <a:t>Eliminates the overhead of carrying and validating authentication information in each message through mutually authenticated security context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765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WS-SecureConversation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Like SSL,  it provides a session oriented authenticated and encrypted data pipe</a:t>
            </a:r>
          </a:p>
          <a:p>
            <a:r>
              <a:rPr lang="en-US" dirty="0" smtClean="0"/>
              <a:t>Creates an end-to-end secured channel at the application layer unlike SSL (restricted to point-to-point sessions between intermediate nodes)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595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4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Access Control Markup Language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XACML describes both an XML-based authorization policy language and a request/response language. </a:t>
            </a:r>
          </a:p>
          <a:p>
            <a:pPr lvl="1"/>
            <a:r>
              <a:rPr lang="en-US" dirty="0" smtClean="0"/>
              <a:t>The policy language is used to express authorization policies and rules</a:t>
            </a:r>
          </a:p>
          <a:p>
            <a:pPr lvl="1"/>
            <a:r>
              <a:rPr lang="en-US" dirty="0" smtClean="0"/>
              <a:t>The request/response language expresses queries about whether a particular access should be allowed (requests) and describes answers to those queries (responses). </a:t>
            </a:r>
          </a:p>
          <a:p>
            <a:r>
              <a:rPr lang="en-US" dirty="0" smtClean="0"/>
              <a:t>Support of role based access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07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Access Control Markup Language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XACML provides for fine-grained control of activities (such as read, write, copy, delete) based on criteria like:</a:t>
            </a:r>
          </a:p>
          <a:p>
            <a:pPr lvl="1"/>
            <a:r>
              <a:rPr lang="en-US" dirty="0" smtClean="0"/>
              <a:t>Attributes of the user requesting access (e.g., "Only division managers and above can view this document.") </a:t>
            </a:r>
          </a:p>
          <a:p>
            <a:pPr lvl="1"/>
            <a:r>
              <a:rPr lang="en-US" dirty="0" smtClean="0"/>
              <a:t>The protocol over which the request is made (e.g., "This data can be viewed only if it is accessed over HTTPS.")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408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XACML rules</a:t>
            </a: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language and schema support include data types and functions, which allow complex  rules to be defined </a:t>
            </a:r>
          </a:p>
          <a:p>
            <a:r>
              <a:rPr lang="en-US" smtClean="0"/>
              <a:t>Combining logic to combine rules in different ways to provide response to an access control request</a:t>
            </a:r>
          </a:p>
          <a:p>
            <a:endParaRPr lang="en-US"/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3124200" y="3962400"/>
            <a:ext cx="3276600" cy="17637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 b="1"/>
              <a:t>Rules</a:t>
            </a:r>
          </a:p>
          <a:p>
            <a:pPr>
              <a:spcBef>
                <a:spcPct val="50000"/>
              </a:spcBef>
            </a:pPr>
            <a:r>
              <a:rPr lang="en-US" sz="1200"/>
              <a:t>1. Bob can read file X</a:t>
            </a:r>
          </a:p>
          <a:p>
            <a:pPr>
              <a:spcBef>
                <a:spcPct val="50000"/>
              </a:spcBef>
            </a:pPr>
            <a:r>
              <a:rPr lang="en-US" sz="1200"/>
              <a:t>2. Anyone from group Admin can read file X</a:t>
            </a:r>
          </a:p>
          <a:p>
            <a:pPr>
              <a:spcBef>
                <a:spcPct val="50000"/>
              </a:spcBef>
            </a:pPr>
            <a:r>
              <a:rPr lang="en-US" sz="1200"/>
              <a:t>3. Anyone from group Users cannot read any files</a:t>
            </a:r>
          </a:p>
          <a:p>
            <a:pPr>
              <a:spcBef>
                <a:spcPct val="50000"/>
              </a:spcBef>
            </a:pPr>
            <a:r>
              <a:rPr lang="en-US" sz="1200"/>
              <a:t>Rule combining logic: Ordered-permit-overrides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990600" y="4191000"/>
            <a:ext cx="12192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Alice (belonging to group Users and Admin) wants to read file X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914400" y="3810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Request</a:t>
            </a:r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>
            <a:off x="2286000" y="4876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6629400" y="4876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7391400" y="3810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Response</a:t>
            </a: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7620000" y="46482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Permit</a:t>
            </a:r>
          </a:p>
        </p:txBody>
      </p:sp>
    </p:spTree>
    <p:extLst>
      <p:ext uri="{BB962C8B-B14F-4D97-AF65-F5344CB8AC3E}">
        <p14:creationId xmlns:p14="http://schemas.microsoft.com/office/powerpoint/2010/main" val="3789878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XACML architecture</a:t>
            </a:r>
            <a:endParaRPr lang="en-US"/>
          </a:p>
        </p:txBody>
      </p:sp>
      <p:pic>
        <p:nvPicPr>
          <p:cNvPr id="81924" name="Picture 4" descr="XACM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5" y="1666875"/>
            <a:ext cx="474345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45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9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Tying it together - Example scenario</a:t>
            </a:r>
          </a:p>
        </p:txBody>
      </p:sp>
      <p:grpSp>
        <p:nvGrpSpPr>
          <p:cNvPr id="87043" name="Group 3"/>
          <p:cNvGrpSpPr>
            <a:grpSpLocks/>
          </p:cNvGrpSpPr>
          <p:nvPr/>
        </p:nvGrpSpPr>
        <p:grpSpPr bwMode="auto">
          <a:xfrm>
            <a:off x="1066800" y="3810000"/>
            <a:ext cx="1143000" cy="533400"/>
            <a:chOff x="1296" y="2064"/>
            <a:chExt cx="720" cy="336"/>
          </a:xfrm>
        </p:grpSpPr>
        <p:sp>
          <p:nvSpPr>
            <p:cNvPr id="87044" name="Oval 4"/>
            <p:cNvSpPr>
              <a:spLocks noChangeArrowheads="1"/>
            </p:cNvSpPr>
            <p:nvPr/>
          </p:nvSpPr>
          <p:spPr bwMode="auto">
            <a:xfrm>
              <a:off x="1296" y="2064"/>
              <a:ext cx="720" cy="33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5" name="Text Box 5"/>
            <p:cNvSpPr txBox="1">
              <a:spLocks noChangeArrowheads="1"/>
            </p:cNvSpPr>
            <p:nvPr/>
          </p:nvSpPr>
          <p:spPr bwMode="auto">
            <a:xfrm>
              <a:off x="1440" y="2140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Buyer</a:t>
              </a:r>
            </a:p>
          </p:txBody>
        </p:sp>
      </p:grpSp>
      <p:grpSp>
        <p:nvGrpSpPr>
          <p:cNvPr id="87046" name="Group 6"/>
          <p:cNvGrpSpPr>
            <a:grpSpLocks/>
          </p:cNvGrpSpPr>
          <p:nvPr/>
        </p:nvGrpSpPr>
        <p:grpSpPr bwMode="auto">
          <a:xfrm>
            <a:off x="3886200" y="3810000"/>
            <a:ext cx="1295400" cy="609600"/>
            <a:chOff x="2208" y="2592"/>
            <a:chExt cx="816" cy="384"/>
          </a:xfrm>
        </p:grpSpPr>
        <p:sp>
          <p:nvSpPr>
            <p:cNvPr id="87047" name="Oval 7"/>
            <p:cNvSpPr>
              <a:spLocks noChangeArrowheads="1"/>
            </p:cNvSpPr>
            <p:nvPr/>
          </p:nvSpPr>
          <p:spPr bwMode="auto">
            <a:xfrm>
              <a:off x="2208" y="2592"/>
              <a:ext cx="816" cy="384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8" name="Text Box 8"/>
            <p:cNvSpPr txBox="1">
              <a:spLocks noChangeArrowheads="1"/>
            </p:cNvSpPr>
            <p:nvPr/>
          </p:nvSpPr>
          <p:spPr bwMode="auto">
            <a:xfrm>
              <a:off x="2256" y="2688"/>
              <a:ext cx="6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Company</a:t>
              </a:r>
            </a:p>
          </p:txBody>
        </p:sp>
      </p:grpSp>
      <p:grpSp>
        <p:nvGrpSpPr>
          <p:cNvPr id="87049" name="Group 9"/>
          <p:cNvGrpSpPr>
            <a:grpSpLocks/>
          </p:cNvGrpSpPr>
          <p:nvPr/>
        </p:nvGrpSpPr>
        <p:grpSpPr bwMode="auto">
          <a:xfrm>
            <a:off x="6934200" y="3810000"/>
            <a:ext cx="1295400" cy="609600"/>
            <a:chOff x="2784" y="3216"/>
            <a:chExt cx="816" cy="384"/>
          </a:xfrm>
        </p:grpSpPr>
        <p:sp>
          <p:nvSpPr>
            <p:cNvPr id="87050" name="Oval 10"/>
            <p:cNvSpPr>
              <a:spLocks noChangeArrowheads="1"/>
            </p:cNvSpPr>
            <p:nvPr/>
          </p:nvSpPr>
          <p:spPr bwMode="auto">
            <a:xfrm>
              <a:off x="2784" y="3216"/>
              <a:ext cx="816" cy="384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1" name="Text Box 11"/>
            <p:cNvSpPr txBox="1">
              <a:spLocks noChangeArrowheads="1"/>
            </p:cNvSpPr>
            <p:nvPr/>
          </p:nvSpPr>
          <p:spPr bwMode="auto">
            <a:xfrm>
              <a:off x="2880" y="3292"/>
              <a:ext cx="6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Supplier</a:t>
              </a:r>
            </a:p>
          </p:txBody>
        </p:sp>
      </p:grpSp>
      <p:grpSp>
        <p:nvGrpSpPr>
          <p:cNvPr id="87052" name="Group 12"/>
          <p:cNvGrpSpPr>
            <a:grpSpLocks/>
          </p:cNvGrpSpPr>
          <p:nvPr/>
        </p:nvGrpSpPr>
        <p:grpSpPr bwMode="auto">
          <a:xfrm>
            <a:off x="4343400" y="5867400"/>
            <a:ext cx="990600" cy="609600"/>
            <a:chOff x="2832" y="3264"/>
            <a:chExt cx="624" cy="384"/>
          </a:xfrm>
        </p:grpSpPr>
        <p:sp>
          <p:nvSpPr>
            <p:cNvPr id="87053" name="Oval 13"/>
            <p:cNvSpPr>
              <a:spLocks noChangeArrowheads="1"/>
            </p:cNvSpPr>
            <p:nvPr/>
          </p:nvSpPr>
          <p:spPr bwMode="auto">
            <a:xfrm>
              <a:off x="2832" y="3264"/>
              <a:ext cx="624" cy="384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4" name="Text Box 14"/>
            <p:cNvSpPr txBox="1">
              <a:spLocks noChangeArrowheads="1"/>
            </p:cNvSpPr>
            <p:nvPr/>
          </p:nvSpPr>
          <p:spPr bwMode="auto">
            <a:xfrm>
              <a:off x="2928" y="3340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Bank</a:t>
              </a:r>
            </a:p>
          </p:txBody>
        </p:sp>
      </p:grpSp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2209800" y="3886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>
            <a:off x="4572000" y="4495800"/>
            <a:ext cx="1524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>
            <a:off x="5257800" y="4114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>
            <a:off x="2286000" y="4267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9" name="Text Box 19"/>
          <p:cNvSpPr txBox="1">
            <a:spLocks noChangeArrowheads="1"/>
          </p:cNvSpPr>
          <p:nvPr/>
        </p:nvSpPr>
        <p:spPr bwMode="auto">
          <a:xfrm>
            <a:off x="2133600" y="34290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1. Purchase order</a:t>
            </a:r>
          </a:p>
        </p:txBody>
      </p:sp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5257800" y="35814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2. Stock check </a:t>
            </a: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4724400" y="4876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3. Credit check</a:t>
            </a:r>
          </a:p>
        </p:txBody>
      </p:sp>
      <p:sp>
        <p:nvSpPr>
          <p:cNvPr id="87062" name="Text Box 22"/>
          <p:cNvSpPr txBox="1">
            <a:spLocks noChangeArrowheads="1"/>
          </p:cNvSpPr>
          <p:nvPr/>
        </p:nvSpPr>
        <p:spPr bwMode="auto">
          <a:xfrm>
            <a:off x="2286000" y="438785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4. Invoice</a:t>
            </a:r>
          </a:p>
        </p:txBody>
      </p:sp>
      <p:sp>
        <p:nvSpPr>
          <p:cNvPr id="87063" name="Text Box 23"/>
          <p:cNvSpPr txBox="1">
            <a:spLocks noChangeArrowheads="1"/>
          </p:cNvSpPr>
          <p:nvPr/>
        </p:nvSpPr>
        <p:spPr bwMode="auto">
          <a:xfrm>
            <a:off x="914400" y="1519238"/>
            <a:ext cx="71628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/>
              <a:t>Requirements</a:t>
            </a:r>
          </a:p>
          <a:p>
            <a:pPr lvl="1">
              <a:buFontTx/>
              <a:buChar char="•"/>
            </a:pPr>
            <a:r>
              <a:rPr lang="en-US" sz="1600"/>
              <a:t>Encryption – to protect messages,  particularly credit card details</a:t>
            </a:r>
          </a:p>
          <a:p>
            <a:pPr lvl="1">
              <a:buFontTx/>
              <a:buChar char="•"/>
            </a:pPr>
            <a:r>
              <a:rPr lang="en-US" sz="1600"/>
              <a:t>Non-repudiation – ensure buyer cannot deny making an order</a:t>
            </a:r>
          </a:p>
          <a:p>
            <a:pPr lvl="1">
              <a:buFontTx/>
              <a:buChar char="•"/>
            </a:pPr>
            <a:r>
              <a:rPr lang="en-US" sz="1600"/>
              <a:t>Authentication – all entities must be sure of their identities before exchanging information</a:t>
            </a:r>
          </a:p>
          <a:p>
            <a:pPr lvl="1">
              <a:buFontTx/>
              <a:buChar char="•"/>
            </a:pPr>
            <a:r>
              <a:rPr lang="en-US" sz="1600"/>
              <a:t>Access control – ensure specific types of buyers are only permitted to make specific types of orders</a:t>
            </a:r>
          </a:p>
        </p:txBody>
      </p:sp>
    </p:spTree>
    <p:extLst>
      <p:ext uri="{BB962C8B-B14F-4D97-AF65-F5344CB8AC3E}">
        <p14:creationId xmlns:p14="http://schemas.microsoft.com/office/powerpoint/2010/main" val="3970048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scenario</a:t>
            </a:r>
          </a:p>
        </p:txBody>
      </p:sp>
      <p:grpSp>
        <p:nvGrpSpPr>
          <p:cNvPr id="88067" name="Group 3"/>
          <p:cNvGrpSpPr>
            <a:grpSpLocks/>
          </p:cNvGrpSpPr>
          <p:nvPr/>
        </p:nvGrpSpPr>
        <p:grpSpPr bwMode="auto">
          <a:xfrm>
            <a:off x="1219200" y="3505200"/>
            <a:ext cx="1143000" cy="533400"/>
            <a:chOff x="1296" y="2064"/>
            <a:chExt cx="720" cy="336"/>
          </a:xfrm>
        </p:grpSpPr>
        <p:sp>
          <p:nvSpPr>
            <p:cNvPr id="88068" name="Oval 4"/>
            <p:cNvSpPr>
              <a:spLocks noChangeArrowheads="1"/>
            </p:cNvSpPr>
            <p:nvPr/>
          </p:nvSpPr>
          <p:spPr bwMode="auto">
            <a:xfrm>
              <a:off x="1296" y="2064"/>
              <a:ext cx="720" cy="33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69" name="Text Box 5"/>
            <p:cNvSpPr txBox="1">
              <a:spLocks noChangeArrowheads="1"/>
            </p:cNvSpPr>
            <p:nvPr/>
          </p:nvSpPr>
          <p:spPr bwMode="auto">
            <a:xfrm>
              <a:off x="1440" y="2140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Buyer</a:t>
              </a:r>
            </a:p>
          </p:txBody>
        </p:sp>
      </p:grpSp>
      <p:grpSp>
        <p:nvGrpSpPr>
          <p:cNvPr id="88070" name="Group 6"/>
          <p:cNvGrpSpPr>
            <a:grpSpLocks/>
          </p:cNvGrpSpPr>
          <p:nvPr/>
        </p:nvGrpSpPr>
        <p:grpSpPr bwMode="auto">
          <a:xfrm>
            <a:off x="4038600" y="3505200"/>
            <a:ext cx="1295400" cy="609600"/>
            <a:chOff x="2208" y="2592"/>
            <a:chExt cx="816" cy="384"/>
          </a:xfrm>
        </p:grpSpPr>
        <p:sp>
          <p:nvSpPr>
            <p:cNvPr id="88071" name="Oval 7"/>
            <p:cNvSpPr>
              <a:spLocks noChangeArrowheads="1"/>
            </p:cNvSpPr>
            <p:nvPr/>
          </p:nvSpPr>
          <p:spPr bwMode="auto">
            <a:xfrm>
              <a:off x="2208" y="2592"/>
              <a:ext cx="816" cy="384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2" name="Text Box 8"/>
            <p:cNvSpPr txBox="1">
              <a:spLocks noChangeArrowheads="1"/>
            </p:cNvSpPr>
            <p:nvPr/>
          </p:nvSpPr>
          <p:spPr bwMode="auto">
            <a:xfrm>
              <a:off x="2256" y="2688"/>
              <a:ext cx="6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Company</a:t>
              </a:r>
            </a:p>
          </p:txBody>
        </p:sp>
      </p:grpSp>
      <p:grpSp>
        <p:nvGrpSpPr>
          <p:cNvPr id="88073" name="Group 9"/>
          <p:cNvGrpSpPr>
            <a:grpSpLocks/>
          </p:cNvGrpSpPr>
          <p:nvPr/>
        </p:nvGrpSpPr>
        <p:grpSpPr bwMode="auto">
          <a:xfrm>
            <a:off x="7086600" y="3505200"/>
            <a:ext cx="1295400" cy="609600"/>
            <a:chOff x="2784" y="3216"/>
            <a:chExt cx="816" cy="384"/>
          </a:xfrm>
        </p:grpSpPr>
        <p:sp>
          <p:nvSpPr>
            <p:cNvPr id="88074" name="Oval 10"/>
            <p:cNvSpPr>
              <a:spLocks noChangeArrowheads="1"/>
            </p:cNvSpPr>
            <p:nvPr/>
          </p:nvSpPr>
          <p:spPr bwMode="auto">
            <a:xfrm>
              <a:off x="2784" y="3216"/>
              <a:ext cx="816" cy="384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5" name="Text Box 11"/>
            <p:cNvSpPr txBox="1">
              <a:spLocks noChangeArrowheads="1"/>
            </p:cNvSpPr>
            <p:nvPr/>
          </p:nvSpPr>
          <p:spPr bwMode="auto">
            <a:xfrm>
              <a:off x="2880" y="3292"/>
              <a:ext cx="6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Supplier</a:t>
              </a:r>
            </a:p>
          </p:txBody>
        </p:sp>
      </p:grpSp>
      <p:grpSp>
        <p:nvGrpSpPr>
          <p:cNvPr id="88076" name="Group 12"/>
          <p:cNvGrpSpPr>
            <a:grpSpLocks/>
          </p:cNvGrpSpPr>
          <p:nvPr/>
        </p:nvGrpSpPr>
        <p:grpSpPr bwMode="auto">
          <a:xfrm>
            <a:off x="4495800" y="5943600"/>
            <a:ext cx="990600" cy="609600"/>
            <a:chOff x="2832" y="3264"/>
            <a:chExt cx="624" cy="384"/>
          </a:xfrm>
        </p:grpSpPr>
        <p:sp>
          <p:nvSpPr>
            <p:cNvPr id="88077" name="Oval 13"/>
            <p:cNvSpPr>
              <a:spLocks noChangeArrowheads="1"/>
            </p:cNvSpPr>
            <p:nvPr/>
          </p:nvSpPr>
          <p:spPr bwMode="auto">
            <a:xfrm>
              <a:off x="2832" y="3264"/>
              <a:ext cx="624" cy="384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8" name="Text Box 14"/>
            <p:cNvSpPr txBox="1">
              <a:spLocks noChangeArrowheads="1"/>
            </p:cNvSpPr>
            <p:nvPr/>
          </p:nvSpPr>
          <p:spPr bwMode="auto">
            <a:xfrm>
              <a:off x="2928" y="3340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Bank</a:t>
              </a:r>
            </a:p>
          </p:txBody>
        </p:sp>
      </p:grpSp>
      <p:sp>
        <p:nvSpPr>
          <p:cNvPr id="88079" name="Line 15"/>
          <p:cNvSpPr>
            <a:spLocks noChangeShapeType="1"/>
          </p:cNvSpPr>
          <p:nvPr/>
        </p:nvSpPr>
        <p:spPr bwMode="auto">
          <a:xfrm>
            <a:off x="2362200" y="3581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>
            <a:off x="4724400" y="4191000"/>
            <a:ext cx="1524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1" name="Line 17"/>
          <p:cNvSpPr>
            <a:spLocks noChangeShapeType="1"/>
          </p:cNvSpPr>
          <p:nvPr/>
        </p:nvSpPr>
        <p:spPr bwMode="auto">
          <a:xfrm>
            <a:off x="5410200" y="38100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2" name="Line 18"/>
          <p:cNvSpPr>
            <a:spLocks noChangeShapeType="1"/>
          </p:cNvSpPr>
          <p:nvPr/>
        </p:nvSpPr>
        <p:spPr bwMode="auto">
          <a:xfrm>
            <a:off x="2438400" y="3962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2286000" y="31242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1. Purchase order</a:t>
            </a:r>
          </a:p>
        </p:txBody>
      </p:sp>
      <p:sp>
        <p:nvSpPr>
          <p:cNvPr id="88084" name="Text Box 20"/>
          <p:cNvSpPr txBox="1">
            <a:spLocks noChangeArrowheads="1"/>
          </p:cNvSpPr>
          <p:nvPr/>
        </p:nvSpPr>
        <p:spPr bwMode="auto">
          <a:xfrm>
            <a:off x="5410200" y="32766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2. Stock check </a:t>
            </a:r>
          </a:p>
        </p:txBody>
      </p:sp>
      <p:sp>
        <p:nvSpPr>
          <p:cNvPr id="88085" name="Text Box 21"/>
          <p:cNvSpPr txBox="1">
            <a:spLocks noChangeArrowheads="1"/>
          </p:cNvSpPr>
          <p:nvPr/>
        </p:nvSpPr>
        <p:spPr bwMode="auto">
          <a:xfrm>
            <a:off x="4953000" y="5257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3. Credit check</a:t>
            </a:r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2438400" y="408305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4. Invoice</a:t>
            </a:r>
          </a:p>
        </p:txBody>
      </p:sp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2057400" y="2590800"/>
            <a:ext cx="3505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66"/>
                </a:solidFill>
              </a:rPr>
              <a:t>WS-Security: Encryption (card details)</a:t>
            </a:r>
          </a:p>
        </p:txBody>
      </p:sp>
      <p:sp>
        <p:nvSpPr>
          <p:cNvPr id="88088" name="Text Box 24"/>
          <p:cNvSpPr txBox="1">
            <a:spLocks noChangeArrowheads="1"/>
          </p:cNvSpPr>
          <p:nvPr/>
        </p:nvSpPr>
        <p:spPr bwMode="auto">
          <a:xfrm>
            <a:off x="2057400" y="2895600"/>
            <a:ext cx="3505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66"/>
                </a:solidFill>
              </a:rPr>
              <a:t>WS-Security: Signature (order)</a:t>
            </a:r>
          </a:p>
        </p:txBody>
      </p:sp>
      <p:sp>
        <p:nvSpPr>
          <p:cNvPr id="88089" name="Text Box 25"/>
          <p:cNvSpPr txBox="1">
            <a:spLocks noChangeArrowheads="1"/>
          </p:cNvSpPr>
          <p:nvPr/>
        </p:nvSpPr>
        <p:spPr bwMode="auto">
          <a:xfrm>
            <a:off x="5410200" y="2971800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66"/>
                </a:solidFill>
              </a:rPr>
              <a:t>WS-SecureConversation</a:t>
            </a:r>
          </a:p>
        </p:txBody>
      </p:sp>
      <p:sp>
        <p:nvSpPr>
          <p:cNvPr id="88090" name="Text Box 26"/>
          <p:cNvSpPr txBox="1">
            <a:spLocks noChangeArrowheads="1"/>
          </p:cNvSpPr>
          <p:nvPr/>
        </p:nvSpPr>
        <p:spPr bwMode="auto">
          <a:xfrm>
            <a:off x="4876800" y="3962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66"/>
                </a:solidFill>
              </a:rPr>
              <a:t>XACML</a:t>
            </a:r>
          </a:p>
        </p:txBody>
      </p:sp>
      <p:sp>
        <p:nvSpPr>
          <p:cNvPr id="88091" name="Text Box 27"/>
          <p:cNvSpPr txBox="1">
            <a:spLocks noChangeArrowheads="1"/>
          </p:cNvSpPr>
          <p:nvPr/>
        </p:nvSpPr>
        <p:spPr bwMode="auto">
          <a:xfrm>
            <a:off x="2362200" y="4419600"/>
            <a:ext cx="1447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66"/>
                </a:solidFill>
              </a:rPr>
              <a:t>WS-Security: Signature (invoice)</a:t>
            </a:r>
          </a:p>
        </p:txBody>
      </p:sp>
      <p:grpSp>
        <p:nvGrpSpPr>
          <p:cNvPr id="88092" name="Group 28"/>
          <p:cNvGrpSpPr>
            <a:grpSpLocks/>
          </p:cNvGrpSpPr>
          <p:nvPr/>
        </p:nvGrpSpPr>
        <p:grpSpPr bwMode="auto">
          <a:xfrm>
            <a:off x="1600200" y="5715000"/>
            <a:ext cx="1295400" cy="762000"/>
            <a:chOff x="1008" y="3504"/>
            <a:chExt cx="816" cy="480"/>
          </a:xfrm>
        </p:grpSpPr>
        <p:sp>
          <p:nvSpPr>
            <p:cNvPr id="88093" name="AutoShape 29"/>
            <p:cNvSpPr>
              <a:spLocks noChangeArrowheads="1"/>
            </p:cNvSpPr>
            <p:nvPr/>
          </p:nvSpPr>
          <p:spPr bwMode="auto">
            <a:xfrm>
              <a:off x="1008" y="3504"/>
              <a:ext cx="816" cy="480"/>
            </a:xfrm>
            <a:prstGeom prst="hexagon">
              <a:avLst>
                <a:gd name="adj" fmla="val 42500"/>
                <a:gd name="vf" fmla="val 115470"/>
              </a:avLst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4" name="Text Box 30"/>
            <p:cNvSpPr txBox="1">
              <a:spLocks noChangeArrowheads="1"/>
            </p:cNvSpPr>
            <p:nvPr/>
          </p:nvSpPr>
          <p:spPr bwMode="auto">
            <a:xfrm>
              <a:off x="1152" y="3552"/>
              <a:ext cx="62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STS A (CA)</a:t>
              </a:r>
            </a:p>
          </p:txBody>
        </p:sp>
      </p:grpSp>
      <p:sp>
        <p:nvSpPr>
          <p:cNvPr id="88095" name="Text Box 31"/>
          <p:cNvSpPr txBox="1">
            <a:spLocks noChangeArrowheads="1"/>
          </p:cNvSpPr>
          <p:nvPr/>
        </p:nvSpPr>
        <p:spPr bwMode="auto">
          <a:xfrm>
            <a:off x="4953000" y="5486400"/>
            <a:ext cx="3505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66"/>
                </a:solidFill>
              </a:rPr>
              <a:t>WS-Security: Encryption (card details)</a:t>
            </a:r>
          </a:p>
        </p:txBody>
      </p:sp>
      <p:sp>
        <p:nvSpPr>
          <p:cNvPr id="88096" name="Text Box 32"/>
          <p:cNvSpPr txBox="1">
            <a:spLocks noChangeArrowheads="1"/>
          </p:cNvSpPr>
          <p:nvPr/>
        </p:nvSpPr>
        <p:spPr bwMode="auto">
          <a:xfrm>
            <a:off x="4800600" y="4206875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66"/>
                </a:solidFill>
              </a:rPr>
              <a:t>WS-Policy / WS-SecurityPolicy</a:t>
            </a:r>
          </a:p>
        </p:txBody>
      </p:sp>
      <p:sp>
        <p:nvSpPr>
          <p:cNvPr id="88097" name="Line 33"/>
          <p:cNvSpPr>
            <a:spLocks noChangeShapeType="1"/>
          </p:cNvSpPr>
          <p:nvPr/>
        </p:nvSpPr>
        <p:spPr bwMode="auto">
          <a:xfrm>
            <a:off x="1524000" y="4114800"/>
            <a:ext cx="152400" cy="16764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8" name="Line 34"/>
          <p:cNvSpPr>
            <a:spLocks noChangeShapeType="1"/>
          </p:cNvSpPr>
          <p:nvPr/>
        </p:nvSpPr>
        <p:spPr bwMode="auto">
          <a:xfrm flipH="1">
            <a:off x="2819400" y="4191000"/>
            <a:ext cx="1447800" cy="1524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9" name="Text Box 35"/>
          <p:cNvSpPr txBox="1">
            <a:spLocks noChangeArrowheads="1"/>
          </p:cNvSpPr>
          <p:nvPr/>
        </p:nvSpPr>
        <p:spPr bwMode="auto">
          <a:xfrm>
            <a:off x="3048000" y="54102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WS-Trust</a:t>
            </a:r>
          </a:p>
        </p:txBody>
      </p:sp>
      <p:sp>
        <p:nvSpPr>
          <p:cNvPr id="88100" name="Text Box 36"/>
          <p:cNvSpPr txBox="1">
            <a:spLocks noChangeArrowheads="1"/>
          </p:cNvSpPr>
          <p:nvPr/>
        </p:nvSpPr>
        <p:spPr bwMode="auto">
          <a:xfrm>
            <a:off x="533400" y="48006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WS-Trust</a:t>
            </a:r>
          </a:p>
        </p:txBody>
      </p:sp>
      <p:grpSp>
        <p:nvGrpSpPr>
          <p:cNvPr id="88101" name="Group 37"/>
          <p:cNvGrpSpPr>
            <a:grpSpLocks/>
          </p:cNvGrpSpPr>
          <p:nvPr/>
        </p:nvGrpSpPr>
        <p:grpSpPr bwMode="auto">
          <a:xfrm>
            <a:off x="5943600" y="1676400"/>
            <a:ext cx="1524000" cy="762000"/>
            <a:chOff x="1008" y="3504"/>
            <a:chExt cx="816" cy="480"/>
          </a:xfrm>
        </p:grpSpPr>
        <p:sp>
          <p:nvSpPr>
            <p:cNvPr id="88102" name="AutoShape 38"/>
            <p:cNvSpPr>
              <a:spLocks noChangeArrowheads="1"/>
            </p:cNvSpPr>
            <p:nvPr/>
          </p:nvSpPr>
          <p:spPr bwMode="auto">
            <a:xfrm>
              <a:off x="1008" y="3504"/>
              <a:ext cx="816" cy="480"/>
            </a:xfrm>
            <a:prstGeom prst="hexagon">
              <a:avLst>
                <a:gd name="adj" fmla="val 42500"/>
                <a:gd name="vf" fmla="val 115470"/>
              </a:avLst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3" name="Text Box 39"/>
            <p:cNvSpPr txBox="1">
              <a:spLocks noChangeArrowheads="1"/>
            </p:cNvSpPr>
            <p:nvPr/>
          </p:nvSpPr>
          <p:spPr bwMode="auto">
            <a:xfrm>
              <a:off x="1152" y="3552"/>
              <a:ext cx="62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STS B (Kerberos)</a:t>
              </a:r>
            </a:p>
          </p:txBody>
        </p:sp>
      </p:grpSp>
      <p:sp>
        <p:nvSpPr>
          <p:cNvPr id="88104" name="Line 40"/>
          <p:cNvSpPr>
            <a:spLocks noChangeShapeType="1"/>
          </p:cNvSpPr>
          <p:nvPr/>
        </p:nvSpPr>
        <p:spPr bwMode="auto">
          <a:xfrm flipH="1">
            <a:off x="5029200" y="2286000"/>
            <a:ext cx="990600" cy="1143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05" name="Line 41"/>
          <p:cNvSpPr>
            <a:spLocks noChangeShapeType="1"/>
          </p:cNvSpPr>
          <p:nvPr/>
        </p:nvSpPr>
        <p:spPr bwMode="auto">
          <a:xfrm>
            <a:off x="7467600" y="2209800"/>
            <a:ext cx="457200" cy="1219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06" name="Text Box 42"/>
          <p:cNvSpPr txBox="1">
            <a:spLocks noChangeArrowheads="1"/>
          </p:cNvSpPr>
          <p:nvPr/>
        </p:nvSpPr>
        <p:spPr bwMode="auto">
          <a:xfrm>
            <a:off x="4724400" y="21336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WS-Trust</a:t>
            </a:r>
          </a:p>
        </p:txBody>
      </p:sp>
      <p:sp>
        <p:nvSpPr>
          <p:cNvPr id="88107" name="Text Box 43"/>
          <p:cNvSpPr txBox="1">
            <a:spLocks noChangeArrowheads="1"/>
          </p:cNvSpPr>
          <p:nvPr/>
        </p:nvSpPr>
        <p:spPr bwMode="auto">
          <a:xfrm>
            <a:off x="7620000" y="23622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WS-Trust</a:t>
            </a:r>
          </a:p>
        </p:txBody>
      </p:sp>
    </p:spTree>
    <p:extLst>
      <p:ext uri="{BB962C8B-B14F-4D97-AF65-F5344CB8AC3E}">
        <p14:creationId xmlns:p14="http://schemas.microsoft.com/office/powerpoint/2010/main" val="2937949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Federation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Each security infrastructure has scope of management in terms of participant and resources – security domain</a:t>
            </a:r>
          </a:p>
          <a:p>
            <a:pPr>
              <a:lnSpc>
                <a:spcPct val="90000"/>
              </a:lnSpc>
            </a:pPr>
            <a:r>
              <a:rPr lang="en-US" sz="2400"/>
              <a:t>Examples: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multiple root CAs in a PKI; certificates with different root CAs cannot trust each other.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online accounts with Ebay and Amazon; each account has different login credentials and identity information</a:t>
            </a:r>
          </a:p>
          <a:p>
            <a:pPr>
              <a:lnSpc>
                <a:spcPct val="90000"/>
              </a:lnSpc>
            </a:pPr>
            <a:r>
              <a:rPr lang="en-US" sz="2400"/>
              <a:t>Useful to share security information (e.g. identity, attributes) between different domains to allow flexible use of applications that access resources across domains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95508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Single Sign On (SSO)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 idea is to sign on once (e.g. username/password) and gain access to resources in different domains</a:t>
            </a:r>
          </a:p>
          <a:p>
            <a:r>
              <a:rPr lang="en-US" dirty="0" smtClean="0"/>
              <a:t>Targets ease of application use when performing a transaction with inter domain access as part of a cross enterprise integration</a:t>
            </a:r>
          </a:p>
        </p:txBody>
      </p:sp>
    </p:spTree>
    <p:extLst>
      <p:ext uri="{BB962C8B-B14F-4D97-AF65-F5344CB8AC3E}">
        <p14:creationId xmlns:p14="http://schemas.microsoft.com/office/powerpoint/2010/main" val="390364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Single Sign On (SSO)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planning a trip at a tourism site requires interaction with an airline, hotel and a car sites; all in different domains</a:t>
            </a:r>
          </a:p>
          <a:p>
            <a:pPr lvl="1"/>
            <a:r>
              <a:rPr lang="en-US" dirty="0" smtClean="0"/>
              <a:t>shopping portal that provides a front end to various vendors</a:t>
            </a:r>
          </a:p>
          <a:p>
            <a:r>
              <a:rPr lang="en-US" dirty="0" smtClean="0"/>
              <a:t>Usually relies on federation of identity in some manner</a:t>
            </a:r>
          </a:p>
          <a:p>
            <a:pPr lvl="1"/>
            <a:r>
              <a:rPr lang="en-US" dirty="0" smtClean="0"/>
              <a:t>Identity information can be centralized (e.g. Microsoft Passport)</a:t>
            </a:r>
          </a:p>
          <a:p>
            <a:pPr lvl="1"/>
            <a:r>
              <a:rPr lang="en-US" dirty="0" smtClean="0"/>
              <a:t>Identity information can be distributed and maintained independently by each domain administrator</a:t>
            </a:r>
          </a:p>
          <a:p>
            <a:r>
              <a:rPr lang="en-US" dirty="0" smtClean="0"/>
              <a:t>For second case, there needs to be mechanisms for sharing and managing identity information between domains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78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network security issues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Confidentiality </a:t>
            </a:r>
            <a:r>
              <a:rPr lang="en-US" sz="2400"/>
              <a:t>– messages exchanged across network remains private</a:t>
            </a:r>
          </a:p>
          <a:p>
            <a:r>
              <a:rPr lang="en-US" sz="2400" b="1"/>
              <a:t>Integrity </a:t>
            </a:r>
            <a:r>
              <a:rPr lang="en-US" sz="2400"/>
              <a:t>– contents of messages are not modified while in transit</a:t>
            </a:r>
          </a:p>
          <a:p>
            <a:r>
              <a:rPr lang="en-US" sz="2400" b="1"/>
              <a:t>Authentication </a:t>
            </a:r>
            <a:r>
              <a:rPr lang="en-US" sz="2400"/>
              <a:t>– determining the identity of entities involved in message exchanges</a:t>
            </a:r>
          </a:p>
          <a:p>
            <a:r>
              <a:rPr lang="en-US" sz="2400" b="1"/>
              <a:t>Authorization / Access control </a:t>
            </a:r>
            <a:r>
              <a:rPr lang="en-US" sz="2400"/>
              <a:t>– determining the resources that an entities are allowed to access and in what manner</a:t>
            </a:r>
          </a:p>
          <a:p>
            <a:r>
              <a:rPr lang="en-US" sz="2400" b="1"/>
              <a:t>Non-repudiation </a:t>
            </a:r>
            <a:r>
              <a:rPr lang="en-US" sz="2400"/>
              <a:t>– ensures that parties cannot deny having sent  messages.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78447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Assertions Markup Language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XML-based specification that provides a common language for three kinds of assertions:</a:t>
            </a:r>
          </a:p>
          <a:p>
            <a:pPr lvl="1"/>
            <a:r>
              <a:rPr lang="en-US" dirty="0" smtClean="0"/>
              <a:t>Authentication assertions: declarations about a user's identity </a:t>
            </a:r>
          </a:p>
          <a:p>
            <a:pPr lvl="1"/>
            <a:r>
              <a:rPr lang="en-US" dirty="0" smtClean="0"/>
              <a:t>Attribute assertions: declarations about a user's details (credit line, citizenship,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Authorization decision assertions: specify what the user is allowed to do at a particular site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55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Assertions Markup Language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Assertions </a:t>
            </a:r>
            <a:r>
              <a:rPr lang="en-US" dirty="0" smtClean="0"/>
              <a:t>are issued by SAML authorities: </a:t>
            </a:r>
          </a:p>
          <a:p>
            <a:pPr lvl="1"/>
            <a:r>
              <a:rPr lang="en-US" dirty="0" smtClean="0"/>
              <a:t>authentication authorities </a:t>
            </a:r>
          </a:p>
          <a:p>
            <a:pPr lvl="1"/>
            <a:r>
              <a:rPr lang="en-US" dirty="0" smtClean="0"/>
              <a:t>attribute authorities </a:t>
            </a:r>
          </a:p>
          <a:p>
            <a:pPr lvl="1"/>
            <a:r>
              <a:rPr lang="en-US" dirty="0" smtClean="0"/>
              <a:t>policy decision points. </a:t>
            </a:r>
          </a:p>
          <a:p>
            <a:r>
              <a:rPr lang="en-US" dirty="0" smtClean="0"/>
              <a:t>Primary specification used for communication between  different domains in the Web Services world for SSO and federated identity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02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SAML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SAML defines a request/response protocol which defines the way that SAML requests and receives assertions. </a:t>
            </a:r>
          </a:p>
          <a:p>
            <a:pPr>
              <a:lnSpc>
                <a:spcPct val="90000"/>
              </a:lnSpc>
            </a:pPr>
            <a:r>
              <a:rPr lang="en-US" sz="2400"/>
              <a:t>While SAML makes assertions about credentials, it doesn't actually authenticate or authorize users. </a:t>
            </a:r>
          </a:p>
          <a:p>
            <a:pPr>
              <a:lnSpc>
                <a:spcPct val="90000"/>
              </a:lnSpc>
            </a:pPr>
            <a:r>
              <a:rPr lang="en-US" sz="2400"/>
              <a:t>When a subject (person or computer) successfully requests access to a protected resource, a SAML authority issues a digitally signed token that the subject can use for further requests without re-authenticating within any domain that trusts the issuer of the token. </a:t>
            </a:r>
          </a:p>
          <a:p>
            <a:pPr>
              <a:lnSpc>
                <a:spcPct val="90000"/>
              </a:lnSpc>
            </a:pPr>
            <a:r>
              <a:rPr lang="en-US" sz="2400"/>
              <a:t>Some overlap with XACML (authorizations)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423523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SAML bindings and profiles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where SAML itself gets made secure</a:t>
            </a:r>
          </a:p>
          <a:p>
            <a:pPr lvl="1"/>
            <a:r>
              <a:rPr lang="en-US"/>
              <a:t>A binding is a way to transport SAML requests and responses</a:t>
            </a:r>
          </a:p>
          <a:p>
            <a:pPr lvl="1"/>
            <a:r>
              <a:rPr lang="en-US"/>
              <a:t>SOAP-over-HTTP binding is a baseline</a:t>
            </a:r>
          </a:p>
          <a:p>
            <a:r>
              <a:rPr lang="en-US"/>
              <a:t>A profile is a pattern for how to make assertions about other information</a:t>
            </a:r>
          </a:p>
          <a:p>
            <a:pPr lvl="1"/>
            <a:r>
              <a:rPr lang="en-US"/>
              <a:t>Web browser profile for SSO</a:t>
            </a:r>
          </a:p>
          <a:p>
            <a:pPr lvl="1"/>
            <a:r>
              <a:rPr lang="en-US"/>
              <a:t>SOAP profile for securing SOAP payloads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WS-Federation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Primary goal is to enable federation of identity, attribute, authentication, and authorization information. </a:t>
            </a:r>
          </a:p>
          <a:p>
            <a:pPr>
              <a:lnSpc>
                <a:spcPct val="80000"/>
              </a:lnSpc>
            </a:pPr>
            <a:r>
              <a:rPr lang="en-US" sz="2400"/>
              <a:t>Brokering of trust and security token exchange </a:t>
            </a:r>
          </a:p>
          <a:p>
            <a:pPr>
              <a:lnSpc>
                <a:spcPct val="80000"/>
              </a:lnSpc>
            </a:pPr>
            <a:r>
              <a:rPr lang="en-US" sz="2400"/>
              <a:t>Describes how models defined in WS-Security, WS-Trust and WS-Policy can be combined and extended to support federation 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Extends the WS-Trust model to allow attributes and pseudonyms to be integrated into the token issuance mechanism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Tokens issued by one domains STS are used to request a new security token from the STS of another domain</a:t>
            </a:r>
          </a:p>
          <a:p>
            <a:pPr>
              <a:lnSpc>
                <a:spcPct val="80000"/>
              </a:lnSpc>
            </a:pPr>
            <a:r>
              <a:rPr lang="en-US" sz="2400"/>
              <a:t>Uses SAML in certain standards (Liberty Alliance)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037767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 security related specifications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WS Authorization</a:t>
            </a:r>
          </a:p>
          <a:p>
            <a:pPr lvl="1"/>
            <a:r>
              <a:rPr lang="en-US" smtClean="0"/>
              <a:t>Defines security tokens for authorization</a:t>
            </a:r>
          </a:p>
          <a:p>
            <a:pPr lvl="1"/>
            <a:r>
              <a:rPr lang="en-US" smtClean="0"/>
              <a:t>Defines how Web services manage authorization data and policies.</a:t>
            </a:r>
          </a:p>
          <a:p>
            <a:r>
              <a:rPr lang="en-US" smtClean="0"/>
              <a:t>WS Privacy</a:t>
            </a:r>
          </a:p>
          <a:p>
            <a:pPr lvl="1"/>
            <a:r>
              <a:rPr lang="en-US" smtClean="0"/>
              <a:t>Specifies privacy policy dictating the nature and use of information</a:t>
            </a:r>
          </a:p>
          <a:p>
            <a:pPr lvl="1"/>
            <a:r>
              <a:rPr lang="en-US" smtClean="0"/>
              <a:t>Related to WS Policy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26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Extensible Rights Markup Language 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Used for specifying and managing rights and conditions associated with all kinds of resources including digital content as well as services</a:t>
            </a:r>
          </a:p>
          <a:p>
            <a:r>
              <a:rPr lang="en-US" dirty="0" smtClean="0"/>
              <a:t>Intended to accelerate digital content distribution and Web Services initiatives by enabling interoperability in the distribution value chain for digital goods or services</a:t>
            </a:r>
          </a:p>
          <a:p>
            <a:r>
              <a:rPr lang="en-US" dirty="0" smtClean="0"/>
              <a:t>Supports standards such as XSLT,  </a:t>
            </a:r>
            <a:r>
              <a:rPr lang="en-US" dirty="0" err="1" smtClean="0"/>
              <a:t>XPath</a:t>
            </a:r>
            <a:r>
              <a:rPr lang="en-US" dirty="0" smtClean="0"/>
              <a:t>, XML Signature and XML Encryption for authentication and protection of the rights expressions</a:t>
            </a:r>
          </a:p>
        </p:txBody>
      </p:sp>
    </p:spTree>
    <p:extLst>
      <p:ext uri="{BB962C8B-B14F-4D97-AF65-F5344CB8AC3E}">
        <p14:creationId xmlns:p14="http://schemas.microsoft.com/office/powerpoint/2010/main" val="345382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Extensible Rights Markup Language 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Rights and conditions can be securely assigned at varying levels of granularity to individuals as well as groups of individuals </a:t>
            </a:r>
          </a:p>
          <a:p>
            <a:r>
              <a:rPr lang="en-US" dirty="0" smtClean="0"/>
              <a:t>Example of </a:t>
            </a:r>
            <a:r>
              <a:rPr lang="en-US" dirty="0" err="1" smtClean="0"/>
              <a:t>XrML</a:t>
            </a:r>
            <a:r>
              <a:rPr lang="en-US" dirty="0" smtClean="0"/>
              <a:t> rules:</a:t>
            </a:r>
          </a:p>
          <a:p>
            <a:pPr lvl="1"/>
            <a:r>
              <a:rPr lang="en-US" dirty="0" smtClean="0"/>
              <a:t>Consumer can view film 6 times within 6 months</a:t>
            </a:r>
          </a:p>
          <a:p>
            <a:pPr lvl="1"/>
            <a:r>
              <a:rPr lang="en-US" dirty="0" smtClean="0"/>
              <a:t>Consumer can view any content in super subscription plan for 1 month</a:t>
            </a:r>
          </a:p>
          <a:p>
            <a:pPr lvl="1"/>
            <a:r>
              <a:rPr lang="en-US" dirty="0" smtClean="0"/>
              <a:t>Consumer can listen to audio track X on the devices P, Q, R.</a:t>
            </a:r>
          </a:p>
          <a:p>
            <a:pPr lvl="1"/>
            <a:r>
              <a:rPr lang="en-US" dirty="0" smtClean="0"/>
              <a:t>Content Owner can define distributors and their respective rights on the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14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XML Key Management </a:t>
            </a:r>
            <a:r>
              <a:rPr lang="en-US" sz="3800" dirty="0" smtClean="0"/>
              <a:t>Specification</a:t>
            </a:r>
            <a:endParaRPr lang="en-US" sz="38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Defines concrete operations for key  management operations in a PKI through a WS interface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Two main protocols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XML Key Information Service Specification (XKISS) -  used for obtaining cryptographic key information and validating bindings between keys and names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XML Key Registration Service Specification (XKRSS) - used for registration of keys, as well as revocation and recovery.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Some functionality overlap with WS-Trust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WS-Trust = XKISS + other things (Kerberos, </a:t>
            </a:r>
            <a:r>
              <a:rPr lang="en-US" sz="2200" dirty="0" err="1"/>
              <a:t>etc</a:t>
            </a:r>
            <a:r>
              <a:rPr lang="en-US" sz="22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WS-Trust does not do XKRSS</a:t>
            </a:r>
          </a:p>
        </p:txBody>
      </p:sp>
    </p:spTree>
    <p:extLst>
      <p:ext uri="{BB962C8B-B14F-4D97-AF65-F5344CB8AC3E}">
        <p14:creationId xmlns:p14="http://schemas.microsoft.com/office/powerpoint/2010/main" val="4125384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Confidentiality </a:t>
            </a:r>
            <a:r>
              <a:rPr lang="en-US" sz="2400"/>
              <a:t>– WSS (encryption), WS-SecureConversation</a:t>
            </a:r>
          </a:p>
          <a:p>
            <a:r>
              <a:rPr lang="en-US" sz="2400" b="1"/>
              <a:t>Integrity </a:t>
            </a:r>
            <a:r>
              <a:rPr lang="en-US" sz="2400"/>
              <a:t>– WSS (signatures, encryption, Kerberos), WS-SecureConversation</a:t>
            </a:r>
          </a:p>
          <a:p>
            <a:r>
              <a:rPr lang="en-US" sz="2400" b="1"/>
              <a:t>Authentication </a:t>
            </a:r>
            <a:r>
              <a:rPr lang="en-US" sz="2400"/>
              <a:t>– WSS (signatures, encryption, Kerberos, usernames), WS-SecureConversation, SAML</a:t>
            </a:r>
          </a:p>
          <a:p>
            <a:r>
              <a:rPr lang="en-US" sz="2400" b="1"/>
              <a:t>Authorization / Access control </a:t>
            </a:r>
            <a:r>
              <a:rPr lang="en-US" sz="2400"/>
              <a:t>– SAML, XACML</a:t>
            </a:r>
          </a:p>
          <a:p>
            <a:r>
              <a:rPr lang="en-US" sz="2400" b="1"/>
              <a:t>Non-repudiation </a:t>
            </a:r>
            <a:r>
              <a:rPr lang="en-US" sz="2400"/>
              <a:t>– WSS (signatures)</a:t>
            </a:r>
          </a:p>
          <a:p>
            <a:r>
              <a:rPr lang="en-US" sz="2400" b="1"/>
              <a:t>Federation / SSO </a:t>
            </a:r>
            <a:r>
              <a:rPr lang="en-US" sz="2400"/>
              <a:t>– SAML, WS-Federation, WS-Trust</a:t>
            </a:r>
          </a:p>
          <a:p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37562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Encryption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Addresses confidentiality</a:t>
            </a:r>
          </a:p>
          <a:p>
            <a:r>
              <a:rPr lang="en-US" smtClean="0"/>
              <a:t>Uses an encryption algorithm and an encryption key</a:t>
            </a:r>
          </a:p>
          <a:p>
            <a:r>
              <a:rPr lang="en-US" smtClean="0"/>
              <a:t>For a given plain text message, encrypted version will differ for different key sequences</a:t>
            </a:r>
            <a:endParaRPr lang="en-US"/>
          </a:p>
        </p:txBody>
      </p:sp>
      <p:pic>
        <p:nvPicPr>
          <p:cNvPr id="14340" name="Picture 4" descr="keybas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038600"/>
            <a:ext cx="36671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138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Many standards, sometimes overlapping functionalities. E.g. SAML / XACML, WS-Trust / XKMS</a:t>
            </a:r>
          </a:p>
          <a:p>
            <a:r>
              <a:rPr lang="en-US" sz="2400"/>
              <a:t>Modular architecture, standards designed to build on top of each other</a:t>
            </a:r>
          </a:p>
          <a:p>
            <a:r>
              <a:rPr lang="en-US" sz="2400"/>
              <a:t>Federation is likely to be the next big driver in the area of emerging standards</a:t>
            </a:r>
          </a:p>
          <a:p>
            <a:r>
              <a:rPr lang="en-US" sz="2400"/>
              <a:t>Performance is still an issue; public key technologies incur significant cost</a:t>
            </a:r>
          </a:p>
          <a:p>
            <a:r>
              <a:rPr lang="en-US" sz="2400"/>
              <a:t>However, Web Services without security is dead on arrival !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78846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Same key used for encrypting and decrypting</a:t>
            </a:r>
          </a:p>
          <a:p>
            <a:r>
              <a:rPr lang="en-US" smtClean="0"/>
              <a:t>Fast and simple to implement</a:t>
            </a:r>
          </a:p>
          <a:p>
            <a:r>
              <a:rPr lang="en-US" smtClean="0"/>
              <a:t>Both sender and receiver must agree on same key </a:t>
            </a:r>
          </a:p>
          <a:p>
            <a:r>
              <a:rPr lang="en-US" smtClean="0"/>
              <a:t>Examples: 3DES, AES, RC4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Symmetric encryption</a:t>
            </a:r>
            <a:endParaRPr lang="en-US"/>
          </a:p>
        </p:txBody>
      </p:sp>
      <p:pic>
        <p:nvPicPr>
          <p:cNvPr id="15364" name="Picture 4" descr="symmk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058" y="2697419"/>
            <a:ext cx="4868276" cy="190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1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Two types of keys: public and private</a:t>
            </a:r>
          </a:p>
          <a:p>
            <a:r>
              <a:rPr lang="en-US" smtClean="0"/>
              <a:t>Private key only known to entity, public key is distributed</a:t>
            </a:r>
          </a:p>
          <a:p>
            <a:r>
              <a:rPr lang="en-US" smtClean="0"/>
              <a:t>Encryption by public key, decryption by private key or vice versa</a:t>
            </a:r>
          </a:p>
          <a:p>
            <a:r>
              <a:rPr lang="en-US" smtClean="0"/>
              <a:t>Generating public key from private key computationally trivial, but not vice versa</a:t>
            </a:r>
          </a:p>
          <a:p>
            <a:r>
              <a:rPr lang="en-US" smtClean="0"/>
              <a:t>Not as efficient as symmetric encryption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Asymmetric encryption</a:t>
            </a:r>
            <a:endParaRPr lang="en-US"/>
          </a:p>
        </p:txBody>
      </p:sp>
      <p:pic>
        <p:nvPicPr>
          <p:cNvPr id="16389" name="Picture 5" descr="asym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680" y="2616845"/>
            <a:ext cx="4644632" cy="281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440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Most common use for asymmetric encryption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Piece of data attached to a message to guarantee integrity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Involves the use of digests and hashing functions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 hashing function takes data as  input and produces a smaller piece of data (digest) as output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If original input data changes slightly, digest is different 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Assurances: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Message had been created/accessed by the holder of the private key (authentication)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Holder of private key cannot deny having created/accessed the message which has been signed (non-repudiation)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Message has not been tampered with (integrity)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Does not provide confidentiality as message is sent in the clear</a:t>
            </a:r>
          </a:p>
          <a:p>
            <a:pPr>
              <a:lnSpc>
                <a:spcPct val="90000"/>
              </a:lnSpc>
            </a:pPr>
            <a:r>
              <a:rPr lang="en-US" dirty="0"/>
              <a:t>Example algorithms: RSA, DSA, </a:t>
            </a:r>
            <a:r>
              <a:rPr lang="en-US" dirty="0" smtClean="0"/>
              <a:t>ECDSA</a:t>
            </a:r>
            <a:endParaRPr 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2551410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6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signatures </a:t>
            </a:r>
          </a:p>
        </p:txBody>
      </p:sp>
      <p:pic>
        <p:nvPicPr>
          <p:cNvPr id="18458" name="Picture 26" descr="digsignatu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236" y="1637005"/>
            <a:ext cx="6191250" cy="435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64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953</TotalTime>
  <Words>2550</Words>
  <Application>Microsoft Macintosh PowerPoint</Application>
  <PresentationFormat>On-screen Show (4:3)</PresentationFormat>
  <Paragraphs>323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ECS</vt:lpstr>
      <vt:lpstr>Security</vt:lpstr>
      <vt:lpstr>Overview</vt:lpstr>
      <vt:lpstr>Background</vt:lpstr>
      <vt:lpstr>Primary network security issues</vt:lpstr>
      <vt:lpstr>Encryption</vt:lpstr>
      <vt:lpstr>Symmetric encryption</vt:lpstr>
      <vt:lpstr>Asymmetric encryption</vt:lpstr>
      <vt:lpstr>Digital signatures</vt:lpstr>
      <vt:lpstr>Digital signatures </vt:lpstr>
      <vt:lpstr>Certificates and Certificate Authorities</vt:lpstr>
      <vt:lpstr>Digital Certificate</vt:lpstr>
      <vt:lpstr>Hierarchy of CAs</vt:lpstr>
      <vt:lpstr>Public Key Infrastructure (PKI)</vt:lpstr>
      <vt:lpstr>Public Key Infrastructure (PKI)</vt:lpstr>
      <vt:lpstr>Web Services Security Specifications</vt:lpstr>
      <vt:lpstr>PowerPoint Presentation</vt:lpstr>
      <vt:lpstr>Web Services security specifications</vt:lpstr>
      <vt:lpstr>WS-Security (WSS)</vt:lpstr>
      <vt:lpstr>WSS in SOAP</vt:lpstr>
      <vt:lpstr>WSS Security Tokens</vt:lpstr>
      <vt:lpstr>WS-Trust</vt:lpstr>
      <vt:lpstr>STS in WS-Trust</vt:lpstr>
      <vt:lpstr>Request-challenge operation</vt:lpstr>
      <vt:lpstr>WS-Policy</vt:lpstr>
      <vt:lpstr>WS-Policy</vt:lpstr>
      <vt:lpstr>WS-SecurityPolicy</vt:lpstr>
      <vt:lpstr>WS-SecurityPolicy</vt:lpstr>
      <vt:lpstr>WS-SecureConversation</vt:lpstr>
      <vt:lpstr>WS-SecureConversation</vt:lpstr>
      <vt:lpstr>Extensible Access Control Markup Language</vt:lpstr>
      <vt:lpstr>Extensible Access Control Markup Language</vt:lpstr>
      <vt:lpstr>XACML rules</vt:lpstr>
      <vt:lpstr>XACML architecture</vt:lpstr>
      <vt:lpstr>Example Scenario</vt:lpstr>
      <vt:lpstr>Tying it together - Example scenario</vt:lpstr>
      <vt:lpstr>Example scenario</vt:lpstr>
      <vt:lpstr>Federation</vt:lpstr>
      <vt:lpstr>Single Sign On (SSO)</vt:lpstr>
      <vt:lpstr>Single Sign On (SSO)</vt:lpstr>
      <vt:lpstr>Security Assertions Markup Language</vt:lpstr>
      <vt:lpstr>Security Assertions Markup Language</vt:lpstr>
      <vt:lpstr>SAML</vt:lpstr>
      <vt:lpstr>SAML bindings and profiles</vt:lpstr>
      <vt:lpstr>WS-Federation</vt:lpstr>
      <vt:lpstr>WS security related specifications</vt:lpstr>
      <vt:lpstr>Extensible Rights Markup Language </vt:lpstr>
      <vt:lpstr>Extensible Rights Markup Language </vt:lpstr>
      <vt:lpstr>XML Key Management Specification</vt:lpstr>
      <vt:lpstr>Summary</vt:lpstr>
      <vt:lpstr>Conclusion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</dc:title>
  <dc:creator>Nicholas Gibbins</dc:creator>
  <cp:lastModifiedBy>Nicholas Gibbins</cp:lastModifiedBy>
  <cp:revision>7</cp:revision>
  <dcterms:created xsi:type="dcterms:W3CDTF">2012-10-29T16:38:15Z</dcterms:created>
  <dcterms:modified xsi:type="dcterms:W3CDTF">2012-11-06T08:43:38Z</dcterms:modified>
</cp:coreProperties>
</file>