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1" r:id="rId3"/>
    <p:sldId id="350" r:id="rId4"/>
    <p:sldId id="296" r:id="rId5"/>
    <p:sldId id="335" r:id="rId6"/>
    <p:sldId id="359" r:id="rId7"/>
    <p:sldId id="360" r:id="rId8"/>
    <p:sldId id="347" r:id="rId9"/>
    <p:sldId id="348" r:id="rId10"/>
    <p:sldId id="349" r:id="rId11"/>
    <p:sldId id="356" r:id="rId12"/>
    <p:sldId id="358" r:id="rId13"/>
    <p:sldId id="357" r:id="rId14"/>
    <p:sldId id="352" r:id="rId15"/>
    <p:sldId id="351" r:id="rId16"/>
    <p:sldId id="353" r:id="rId17"/>
    <p:sldId id="354" r:id="rId18"/>
    <p:sldId id="355" r:id="rId19"/>
    <p:sldId id="338" r:id="rId20"/>
    <p:sldId id="346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FFD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fld id="{58B215F3-01D9-6F49-BEC5-60F2E4B7100F}" type="datetime1">
              <a:rPr lang="en-GB"/>
              <a:pPr>
                <a:defRPr/>
              </a:pPr>
              <a:t>10/10/2012</a:t>
            </a:fld>
            <a:endParaRPr lang="en-GB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-105" charset="0"/>
              </a:defRPr>
            </a:lvl1pPr>
          </a:lstStyle>
          <a:p>
            <a:pPr>
              <a:defRPr/>
            </a:pPr>
            <a:r>
              <a:rPr lang="en-GB"/>
              <a:t>COMP3013 Multimedia Systems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fld id="{14925E23-22BF-CA49-8B2E-FB0E340734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78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fld id="{DE4A05DB-ABFA-C14E-9A20-35AAD25D3CDF}" type="datetime1">
              <a:rPr lang="en-GB"/>
              <a:pPr>
                <a:defRPr/>
              </a:pPr>
              <a:t>10/10/2012</a:t>
            </a:fld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-105" charset="0"/>
              </a:defRPr>
            </a:lvl1pPr>
          </a:lstStyle>
          <a:p>
            <a:pPr>
              <a:defRPr/>
            </a:pPr>
            <a:r>
              <a:rPr lang="en-GB"/>
              <a:t>COMP3013 Multimedia Systems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5" charset="0"/>
              </a:defRPr>
            </a:lvl1pPr>
          </a:lstStyle>
          <a:p>
            <a:pPr>
              <a:defRPr/>
            </a:pPr>
            <a:fld id="{B5938336-DC65-E34D-BA94-6C9B674532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5278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6DF99F-F5B2-AB47-9708-4207F66EF4B3}" type="datetime6">
              <a:rPr lang="en-GB">
                <a:latin typeface="Times New Roman" pitchFamily="-110" charset="0"/>
              </a:rPr>
              <a:pPr/>
              <a:t>October 12</a:t>
            </a:fld>
            <a:endParaRPr lang="en-GB" dirty="0">
              <a:latin typeface="Times New Roman" pitchFamily="-110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>
                <a:latin typeface="Times New Roman" pitchFamily="-110" charset="0"/>
              </a:rPr>
              <a:t>COMP3013 Multimedia Systems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BA20A-1878-8448-AB8A-9AEC45EFE5B7}" type="slidenum">
              <a:rPr lang="en-GB">
                <a:latin typeface="Times New Roman" pitchFamily="-110" charset="0"/>
              </a:rPr>
              <a:pPr/>
              <a:t>1</a:t>
            </a:fld>
            <a:endParaRPr lang="en-GB" dirty="0">
              <a:latin typeface="Times New Roman" pitchFamily="-110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First half includes activities for students to help them understand</a:t>
            </a:r>
            <a:r>
              <a:rPr lang="en-US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the scope of the module, and to think about how they will make it part of their 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B5D9672-6CBA-0B4B-B772-5B83EB5A23CB}" type="datetime6">
              <a:rPr lang="en-GB">
                <a:latin typeface="Times New Roman" pitchFamily="-110" charset="0"/>
              </a:rPr>
              <a:pPr/>
              <a:t>October 12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10" charset="0"/>
              </a:rPr>
              <a:t>COMP3013 Multimedia Systems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221E6-80EE-0C43-AD3F-ADBA952FA42E}" type="slidenum">
              <a:rPr lang="en-GB">
                <a:latin typeface="Times New Roman" pitchFamily="-110" charset="0"/>
              </a:rPr>
              <a:pPr/>
              <a:t>4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C68FE2-FBAB-E644-81ED-3F4D51493F8A}" type="datetime6">
              <a:rPr lang="en-GB">
                <a:latin typeface="Times New Roman" pitchFamily="-110" charset="0"/>
              </a:rPr>
              <a:pPr/>
              <a:t>October 12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10" charset="0"/>
              </a:rPr>
              <a:t>COMP3013 Multimedia Systems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25E91-E068-224F-9830-90AA91F670DB}" type="slidenum">
              <a:rPr lang="en-GB">
                <a:latin typeface="Times New Roman" pitchFamily="-110" charset="0"/>
              </a:rPr>
              <a:pPr/>
              <a:t>5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DD01BAC-7E8D-6341-96F1-96D9E49CD5C8}" type="datetime6">
              <a:rPr lang="en-GB">
                <a:latin typeface="Times New Roman" pitchFamily="-110" charset="0"/>
              </a:rPr>
              <a:pPr/>
              <a:t>October 12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10" charset="0"/>
              </a:rPr>
              <a:t>COMP3013 Multimedia Systems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4540C-49F7-4F4C-93B2-DB3A66C38613}" type="slidenum">
              <a:rPr lang="en-GB">
                <a:latin typeface="Times New Roman" pitchFamily="-110" charset="0"/>
              </a:rPr>
              <a:pPr/>
              <a:t>19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1F6EF2-9847-5943-98C0-05C43FB0B36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ECC471-24C7-8744-8157-9B2E5546397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79388"/>
            <a:ext cx="2117725" cy="54006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3" y="179388"/>
            <a:ext cx="6200775" cy="54006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A2B3FC-1AA6-ED4D-89D7-D7F992DDA36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6124575" cy="9683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1638" y="1277938"/>
            <a:ext cx="4094162" cy="43021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7938"/>
            <a:ext cx="4094163" cy="43021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01943D-7BF1-5046-B8D8-B70A77FF656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3D540-96D6-A945-A1E3-8A48990B084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EAD2CF-06A0-3241-BD4F-C611A35D777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638" y="1277938"/>
            <a:ext cx="4094162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7938"/>
            <a:ext cx="4094163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D30E0D-75EC-9A45-89E5-8271EB08050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1CFB91-BAB5-2043-98EE-9CDCA55409A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EA6E0C-60AD-8F49-80E9-EA1A72D2B30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60AA0-F504-A04D-B2EB-872FEE16FCA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F6BD34-1849-0E4D-93B2-25638D8D5E9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4161D-E7E6-0D4D-928A-C7064008DE7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79388"/>
            <a:ext cx="6124575" cy="968375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vert="horz" wrap="square" lIns="283986" tIns="43940" rIns="87878" bIns="439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277938"/>
            <a:ext cx="8340725" cy="4302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600">
              <a:latin typeface="Wingdings" pitchFamily="-109" charset="2"/>
            </a:endParaRPr>
          </a:p>
        </p:txBody>
      </p:sp>
      <p:sp>
        <p:nvSpPr>
          <p:cNvPr id="2135" name="Line 8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57150">
            <a:solidFill>
              <a:srgbClr val="01435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600">
              <a:latin typeface="Wingdings" pitchFamily="-109" charset="2"/>
            </a:endParaRPr>
          </a:p>
        </p:txBody>
      </p:sp>
      <p:pic>
        <p:nvPicPr>
          <p:cNvPr id="1030" name="Picture 7" descr="electronics_computer_science_cmyk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24638" y="179388"/>
            <a:ext cx="23129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5963" y="6289675"/>
            <a:ext cx="189071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147" tIns="40074" rIns="80147" bIns="4007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14359"/>
                </a:solidFill>
                <a:latin typeface="Verdana" pitchFamily="-105" charset="0"/>
              </a:defRPr>
            </a:lvl1pPr>
          </a:lstStyle>
          <a:p>
            <a:pPr>
              <a:defRPr/>
            </a:pPr>
            <a:r>
              <a:rPr lang="en-GB" smtClean="0"/>
              <a:t>October 2010, Week 2</a:t>
            </a:r>
            <a:endParaRPr lang="en-US" dirty="0">
              <a:latin typeface="Wingdings" pitchFamily="-105" charset="2"/>
            </a:endParaRPr>
          </a:p>
        </p:txBody>
      </p:sp>
      <p:sp>
        <p:nvSpPr>
          <p:cNvPr id="214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8488" y="6289675"/>
            <a:ext cx="28670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14359"/>
                </a:solidFill>
                <a:latin typeface="Verdana" pitchFamily="-105" charset="0"/>
              </a:defRPr>
            </a:lvl1pPr>
          </a:lstStyle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40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1775" y="6289675"/>
            <a:ext cx="18891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23D43"/>
                </a:solidFill>
                <a:latin typeface="Verdana" pitchFamily="-105" charset="0"/>
              </a:defRPr>
            </a:lvl1pPr>
          </a:lstStyle>
          <a:p>
            <a:pPr>
              <a:defRPr/>
            </a:pPr>
            <a:fld id="{956B70A8-F884-944E-9E66-28A56D176B8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marL="169863" indent="-169863" algn="l" defTabSz="8731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169863" indent="-169863" algn="l" defTabSz="8731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marL="169863" indent="-169863" algn="l" defTabSz="8731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marL="169863" indent="-169863" algn="l" defTabSz="8731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marL="169863" indent="-169863" algn="l" defTabSz="8731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627063" indent="-169863" algn="l" defTabSz="8731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6pPr>
      <a:lvl7pPr marL="1084263" indent="-169863" algn="l" defTabSz="8731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7pPr>
      <a:lvl8pPr marL="1541463" indent="-169863" algn="l" defTabSz="8731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8pPr>
      <a:lvl9pPr marL="1998663" indent="-169863" algn="l" defTabSz="873125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lr>
          <a:srgbClr val="014359"/>
        </a:buClr>
        <a:buSzPct val="80000"/>
        <a:buFont typeface="Wingdings" pitchFamily="-110" charset="2"/>
        <a:buChar char="è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09613" indent="-273050" algn="l" defTabSz="873125" rtl="0" eaLnBrk="0" fontAlgn="base" hangingPunct="0">
        <a:spcBef>
          <a:spcPct val="20000"/>
        </a:spcBef>
        <a:spcAft>
          <a:spcPct val="0"/>
        </a:spcAft>
        <a:buClr>
          <a:srgbClr val="007275"/>
        </a:buClr>
        <a:buSzPct val="80000"/>
        <a:buFont typeface="Wingdings" pitchFamily="-110" charset="2"/>
        <a:buChar char="è"/>
        <a:defRPr sz="2000" b="1">
          <a:solidFill>
            <a:schemeClr val="bg2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lr>
          <a:srgbClr val="0A96A9"/>
        </a:buClr>
        <a:buSzPct val="80000"/>
        <a:buFont typeface="Wingdings" pitchFamily="-110" charset="2"/>
        <a:buChar char="è"/>
        <a:defRPr sz="2000">
          <a:solidFill>
            <a:schemeClr val="bg2"/>
          </a:solidFill>
          <a:latin typeface="+mn-lt"/>
          <a:ea typeface="+mn-ea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lr>
          <a:srgbClr val="323D43"/>
        </a:buClr>
        <a:buSzPct val="80000"/>
        <a:buFont typeface="Lucida Grande" pitchFamily="-110" charset="0"/>
        <a:buChar char="➔"/>
        <a:defRPr sz="1600" b="1">
          <a:solidFill>
            <a:schemeClr val="bg2"/>
          </a:solidFill>
          <a:latin typeface="+mn-lt"/>
          <a:ea typeface="+mn-ea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lr>
          <a:srgbClr val="9999A6"/>
        </a:buClr>
        <a:buSzPct val="80000"/>
        <a:buFont typeface="Lucida Grande" pitchFamily="-110" charset="0"/>
        <a:buChar char="➔"/>
        <a:defRPr sz="1600">
          <a:solidFill>
            <a:schemeClr val="bg2"/>
          </a:solidFill>
          <a:latin typeface="+mn-lt"/>
          <a:ea typeface="+mn-ea"/>
        </a:defRPr>
      </a:lvl5pPr>
      <a:lvl6pPr marL="2420938" indent="-219075" algn="l" defTabSz="873125" rtl="0" eaLnBrk="0" fontAlgn="base" hangingPunct="0">
        <a:spcBef>
          <a:spcPct val="20000"/>
        </a:spcBef>
        <a:spcAft>
          <a:spcPct val="0"/>
        </a:spcAft>
        <a:buClr>
          <a:srgbClr val="9999A6"/>
        </a:buClr>
        <a:buSzPct val="80000"/>
        <a:buFont typeface="Lucida Grande" pitchFamily="-65" charset="0"/>
        <a:buChar char="➔"/>
        <a:defRPr>
          <a:solidFill>
            <a:schemeClr val="bg2"/>
          </a:solidFill>
          <a:latin typeface="+mn-lt"/>
          <a:ea typeface="+mn-ea"/>
        </a:defRPr>
      </a:lvl6pPr>
      <a:lvl7pPr marL="2878138" indent="-219075" algn="l" defTabSz="873125" rtl="0" eaLnBrk="0" fontAlgn="base" hangingPunct="0">
        <a:spcBef>
          <a:spcPct val="20000"/>
        </a:spcBef>
        <a:spcAft>
          <a:spcPct val="0"/>
        </a:spcAft>
        <a:buClr>
          <a:srgbClr val="9999A6"/>
        </a:buClr>
        <a:buSzPct val="80000"/>
        <a:buFont typeface="Lucida Grande" pitchFamily="-65" charset="0"/>
        <a:buChar char="➔"/>
        <a:defRPr>
          <a:solidFill>
            <a:schemeClr val="bg2"/>
          </a:solidFill>
          <a:latin typeface="+mn-lt"/>
          <a:ea typeface="+mn-ea"/>
        </a:defRPr>
      </a:lvl7pPr>
      <a:lvl8pPr marL="3335338" indent="-219075" algn="l" defTabSz="873125" rtl="0" eaLnBrk="0" fontAlgn="base" hangingPunct="0">
        <a:spcBef>
          <a:spcPct val="20000"/>
        </a:spcBef>
        <a:spcAft>
          <a:spcPct val="0"/>
        </a:spcAft>
        <a:buClr>
          <a:srgbClr val="9999A6"/>
        </a:buClr>
        <a:buSzPct val="80000"/>
        <a:buFont typeface="Lucida Grande" pitchFamily="-65" charset="0"/>
        <a:buChar char="➔"/>
        <a:defRPr>
          <a:solidFill>
            <a:schemeClr val="bg2"/>
          </a:solidFill>
          <a:latin typeface="+mn-lt"/>
          <a:ea typeface="+mn-ea"/>
        </a:defRPr>
      </a:lvl8pPr>
      <a:lvl9pPr marL="3792538" indent="-219075" algn="l" defTabSz="873125" rtl="0" eaLnBrk="0" fontAlgn="base" hangingPunct="0">
        <a:spcBef>
          <a:spcPct val="20000"/>
        </a:spcBef>
        <a:spcAft>
          <a:spcPct val="0"/>
        </a:spcAft>
        <a:buClr>
          <a:srgbClr val="9999A6"/>
        </a:buClr>
        <a:buSzPct val="80000"/>
        <a:buFont typeface="Lucida Grande" pitchFamily="-65" charset="0"/>
        <a:buChar char="➔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ait.ecs.soton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801688"/>
            <a:r>
              <a:rPr lang="en-US" smtClean="0">
                <a:latin typeface="Verdana" pitchFamily="-110" charset="0"/>
              </a:rPr>
              <a:t>INFO2009 Professional and Legal Issues </a:t>
            </a:r>
            <a:endParaRPr lang="en-US" dirty="0">
              <a:solidFill>
                <a:schemeClr val="bg1"/>
              </a:solidFill>
              <a:latin typeface="Verdana" pitchFamily="-110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68413"/>
            <a:ext cx="7777163" cy="3024187"/>
          </a:xfrm>
        </p:spPr>
        <p:txBody>
          <a:bodyPr/>
          <a:lstStyle/>
          <a:p>
            <a:pPr marL="0" indent="0"/>
            <a:r>
              <a:rPr lang="en-GB" sz="2800" dirty="0"/>
              <a:t>Professional and Legal </a:t>
            </a:r>
            <a:r>
              <a:rPr lang="en-GB" sz="2800" dirty="0" smtClean="0"/>
              <a:t>Issues</a:t>
            </a:r>
            <a:br>
              <a:rPr lang="en-GB" sz="2800" dirty="0" smtClean="0"/>
            </a:br>
            <a:r>
              <a:rPr lang="en-GB" sz="2800" dirty="0" smtClean="0"/>
              <a:t>Academic Integrity in an Ethical Context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600" b="0" i="1" dirty="0" smtClean="0"/>
              <a:t>2012-13</a:t>
            </a: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1400" dirty="0"/>
              <a:t>INFO2009 (Professional and Legal Issues) </a:t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http://</a:t>
            </a:r>
            <a:r>
              <a:rPr lang="en-GB" sz="1400" dirty="0" err="1"/>
              <a:t>www.edshare.soton.ac.uk</a:t>
            </a:r>
            <a:r>
              <a:rPr lang="en-GB" sz="1400" dirty="0"/>
              <a:t>/6003/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797425"/>
            <a:ext cx="6400800" cy="2060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 White</a:t>
            </a:r>
            <a:r>
              <a:rPr lang="en-GB" dirty="0" smtClean="0"/>
              <a:t> </a:t>
            </a:r>
            <a:r>
              <a:rPr lang="en-GB" dirty="0"/>
              <a:t>(saw)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GB" sz="2000" dirty="0" smtClean="0"/>
              <a:t>You can expect to find some questions relating to independent study activities in the stage test</a:t>
            </a:r>
          </a:p>
          <a:p>
            <a:r>
              <a:rPr lang="en-GB" sz="2000" dirty="0" smtClean="0"/>
              <a:t>Understanding of Academic integrity is something which is very easy to include in an online multiple choice question test</a:t>
            </a:r>
          </a:p>
        </p:txBody>
      </p:sp>
      <p:pic>
        <p:nvPicPr>
          <p:cNvPr id="7" name="Content Placeholder 6" descr="Picture 63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977" b="-5977"/>
          <a:stretch>
            <a:fillRect/>
          </a:stretch>
        </p:blipFill>
        <p:spPr>
          <a:xfrm>
            <a:off x="4648201" y="1277939"/>
            <a:ext cx="2627212" cy="276066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4419600"/>
            <a:ext cx="4572000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 smtClean="0">
                <a:latin typeface="+mn-lt"/>
              </a:rPr>
              <a:t>You are strongly advised to find time for this activity </a:t>
            </a:r>
            <a:r>
              <a:rPr lang="en-US" sz="1600" dirty="0" err="1" smtClean="0">
                <a:latin typeface="+mn-lt"/>
                <a:sym typeface="Wingdings"/>
              </a:rPr>
              <a:t>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Resources</a:t>
            </a:r>
            <a:endParaRPr lang="en-GB" dirty="0"/>
          </a:p>
        </p:txBody>
      </p:sp>
      <p:pic>
        <p:nvPicPr>
          <p:cNvPr id="9" name="Content Placeholder 8" descr="Screen Shot 2012-10-08 at 15.23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24" b="-22424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0614"/>
      </p:ext>
    </p:extLst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scenarios</a:t>
            </a:r>
            <a:endParaRPr lang="en-GB" dirty="0"/>
          </a:p>
        </p:txBody>
      </p:sp>
      <p:pic>
        <p:nvPicPr>
          <p:cNvPr id="6" name="Content Placeholder 5" descr="Screen Shot 2012-10-08 at 15.39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5" b="1559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17232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http://</a:t>
            </a:r>
            <a:r>
              <a:rPr lang="en-GB" dirty="0" err="1"/>
              <a:t>www.edshare.soton.ac.uk</a:t>
            </a:r>
            <a:r>
              <a:rPr lang="en-GB" dirty="0"/>
              <a:t>/3493/</a:t>
            </a:r>
          </a:p>
        </p:txBody>
      </p:sp>
    </p:spTree>
    <p:extLst>
      <p:ext uri="{BB962C8B-B14F-4D97-AF65-F5344CB8AC3E}">
        <p14:creationId xmlns:p14="http://schemas.microsoft.com/office/powerpoint/2010/main" val="1476267379"/>
      </p:ext>
    </p:extLst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Academic Integrity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Arial"/>
                <a:cs typeface="Arial"/>
              </a:rPr>
              <a:t>Academic Integrity</a:t>
            </a:r>
            <a:endParaRPr lang="en-GB" dirty="0" smtClean="0">
              <a:latin typeface="Arial"/>
              <a:cs typeface="Arial"/>
            </a:endParaRPr>
          </a:p>
          <a:p>
            <a:pPr lvl="0"/>
            <a:r>
              <a:rPr lang="en-GB" dirty="0" smtClean="0">
                <a:latin typeface="Arial"/>
                <a:cs typeface="Arial"/>
              </a:rPr>
              <a:t>Read </a:t>
            </a:r>
            <a:r>
              <a:rPr lang="en-GB" dirty="0">
                <a:latin typeface="Arial"/>
                <a:cs typeface="Arial"/>
              </a:rPr>
              <a:t>the general guidance </a:t>
            </a: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http</a:t>
            </a:r>
            <a:r>
              <a:rPr lang="en-GB" dirty="0">
                <a:latin typeface="Arial"/>
                <a:cs typeface="Arial"/>
              </a:rPr>
              <a:t>://</a:t>
            </a:r>
            <a:r>
              <a:rPr lang="en-GB" dirty="0" err="1">
                <a:latin typeface="Arial"/>
                <a:cs typeface="Arial"/>
              </a:rPr>
              <a:t>www.studyskills.soton.ac.uk</a:t>
            </a:r>
            <a:r>
              <a:rPr lang="en-GB" dirty="0">
                <a:latin typeface="Arial"/>
                <a:cs typeface="Arial"/>
              </a:rPr>
              <a:t>/integrity</a:t>
            </a:r>
            <a:r>
              <a:rPr lang="en-GB" dirty="0" smtClean="0">
                <a:latin typeface="Arial"/>
                <a:cs typeface="Arial"/>
              </a:rPr>
              <a:t>/</a:t>
            </a:r>
            <a:endParaRPr lang="en-GB" dirty="0">
              <a:latin typeface="Arial"/>
              <a:cs typeface="Arial"/>
            </a:endParaRPr>
          </a:p>
          <a:p>
            <a:pPr lvl="0"/>
            <a:r>
              <a:rPr lang="en-GB" dirty="0">
                <a:latin typeface="Arial"/>
                <a:cs typeface="Arial"/>
              </a:rPr>
              <a:t>Work through the ECS academic integrity tutorial </a:t>
            </a: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http</a:t>
            </a:r>
            <a:r>
              <a:rPr lang="en-GB" dirty="0">
                <a:latin typeface="Arial"/>
                <a:cs typeface="Arial"/>
              </a:rPr>
              <a:t>://</a:t>
            </a:r>
            <a:r>
              <a:rPr lang="en-GB" dirty="0" err="1">
                <a:latin typeface="Arial"/>
                <a:cs typeface="Arial"/>
              </a:rPr>
              <a:t>www.ait.ecs.soton.ac.uk</a:t>
            </a:r>
            <a:r>
              <a:rPr lang="en-GB" dirty="0">
                <a:latin typeface="Arial"/>
                <a:cs typeface="Arial"/>
              </a:rPr>
              <a:t>/</a:t>
            </a:r>
          </a:p>
          <a:p>
            <a:pPr lvl="0"/>
            <a:r>
              <a:rPr lang="en-GB" dirty="0">
                <a:latin typeface="Arial"/>
                <a:cs typeface="Arial"/>
              </a:rPr>
              <a:t>See the rules and regulations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http://</a:t>
            </a:r>
            <a:r>
              <a:rPr lang="en-GB" dirty="0" err="1">
                <a:latin typeface="Arial"/>
                <a:cs typeface="Arial"/>
              </a:rPr>
              <a:t>www.calendar.soton.ac.uk</a:t>
            </a:r>
            <a:r>
              <a:rPr lang="en-GB" dirty="0">
                <a:latin typeface="Arial"/>
                <a:cs typeface="Arial"/>
              </a:rPr>
              <a:t>/</a:t>
            </a:r>
            <a:r>
              <a:rPr lang="en-GB" dirty="0" err="1">
                <a:latin typeface="Arial"/>
                <a:cs typeface="Arial"/>
              </a:rPr>
              <a:t>sectionIV</a:t>
            </a:r>
            <a:r>
              <a:rPr lang="en-GB" dirty="0">
                <a:latin typeface="Arial"/>
                <a:cs typeface="Arial"/>
              </a:rPr>
              <a:t>/academic-integrity-</a:t>
            </a:r>
            <a:r>
              <a:rPr lang="en-GB" dirty="0" err="1">
                <a:latin typeface="Arial"/>
                <a:cs typeface="Arial"/>
              </a:rPr>
              <a:t>procedures.html</a:t>
            </a:r>
            <a:endParaRPr lang="en-GB" dirty="0">
              <a:latin typeface="Arial"/>
              <a:cs typeface="Arial"/>
            </a:endParaRPr>
          </a:p>
          <a:p>
            <a:pPr lvl="0"/>
            <a:r>
              <a:rPr lang="en-US" dirty="0">
                <a:latin typeface="Arial"/>
                <a:cs typeface="Arial"/>
              </a:rPr>
              <a:t>They are also explained in the ECS student handbook https://</a:t>
            </a:r>
            <a:r>
              <a:rPr lang="en-US" dirty="0" err="1">
                <a:latin typeface="Arial"/>
                <a:cs typeface="Arial"/>
              </a:rPr>
              <a:t>secure.ecs.soton.ac.uk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ug</a:t>
            </a:r>
            <a:r>
              <a:rPr lang="en-US" dirty="0">
                <a:latin typeface="Arial"/>
                <a:cs typeface="Arial"/>
              </a:rPr>
              <a:t>/handbook/0809/SectionA07DM3.doc</a:t>
            </a: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540"/>
      </p:ext>
    </p:extLst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ethical context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GB" dirty="0" smtClean="0"/>
              <a:t>Academic integrity in the bigger picture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Professional Integrity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Codes of conduct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Scenario: group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>
                <a:latin typeface="Arial"/>
                <a:cs typeface="Arial"/>
              </a:rPr>
              <a:t>You discover a fellow student has been using rent a coder to solve programming assignments</a:t>
            </a:r>
          </a:p>
          <a:p>
            <a:pPr lvl="1">
              <a:spcAft>
                <a:spcPts val="2400"/>
              </a:spcAft>
            </a:pPr>
            <a:r>
              <a:rPr lang="en-US" sz="1800" b="0" dirty="0" smtClean="0">
                <a:latin typeface="Arial"/>
                <a:cs typeface="Arial"/>
              </a:rPr>
              <a:t>What are their possible motivations?</a:t>
            </a:r>
          </a:p>
          <a:p>
            <a:pPr lvl="1">
              <a:spcAft>
                <a:spcPts val="2400"/>
              </a:spcAft>
            </a:pPr>
            <a:r>
              <a:rPr lang="en-US" sz="1800" b="0" dirty="0" smtClean="0">
                <a:latin typeface="Arial"/>
                <a:cs typeface="Arial"/>
              </a:rPr>
              <a:t>How would you describe this person's character? </a:t>
            </a:r>
          </a:p>
          <a:p>
            <a:pPr lvl="1">
              <a:spcAft>
                <a:spcPts val="2400"/>
              </a:spcAft>
            </a:pPr>
            <a:r>
              <a:rPr lang="en-US" sz="1800" b="0" dirty="0" smtClean="0">
                <a:latin typeface="Arial"/>
                <a:cs typeface="Arial"/>
              </a:rPr>
              <a:t>How would you describe this person's capabilities? </a:t>
            </a:r>
          </a:p>
          <a:p>
            <a:pPr lvl="1">
              <a:spcAft>
                <a:spcPts val="2400"/>
              </a:spcAft>
            </a:pPr>
            <a:r>
              <a:rPr lang="en-US" sz="1800" b="0" dirty="0" smtClean="0">
                <a:latin typeface="Arial"/>
                <a:cs typeface="Arial"/>
              </a:rPr>
              <a:t>What kind of employee do you think this person will be when they enter the professional workplace?</a:t>
            </a:r>
          </a:p>
          <a:p>
            <a:pPr lvl="1">
              <a:spcAft>
                <a:spcPts val="2400"/>
              </a:spcAft>
            </a:pPr>
            <a:r>
              <a:rPr lang="en-US" sz="1800" b="0" dirty="0" smtClean="0">
                <a:latin typeface="Arial"/>
                <a:cs typeface="Arial"/>
              </a:rPr>
              <a:t>What would or could you do? Does your group agree?</a:t>
            </a:r>
            <a:endParaRPr lang="en-GB" sz="1800" b="0" dirty="0"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Sophocles…</a:t>
            </a:r>
            <a:endParaRPr lang="en-GB" dirty="0"/>
          </a:p>
        </p:txBody>
      </p:sp>
      <p:pic>
        <p:nvPicPr>
          <p:cNvPr id="6" name="Content Placeholder 5" descr="Picture 6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1933" r="-10193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436291" y="2350925"/>
            <a:ext cx="822960" cy="457200"/>
          </a:xfrm>
          <a:prstGeom prst="wedgeEllipse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val Callout 7"/>
          <p:cNvSpPr/>
          <p:nvPr/>
        </p:nvSpPr>
        <p:spPr>
          <a:xfrm>
            <a:off x="5562600" y="1447800"/>
            <a:ext cx="3048000" cy="1447800"/>
          </a:xfrm>
          <a:prstGeom prst="wedgeEllipseCallout">
            <a:avLst>
              <a:gd name="adj1" fmla="val -77010"/>
              <a:gd name="adj2" fmla="val 5500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800" dirty="0" smtClean="0"/>
              <a:t>Rather fail with </a:t>
            </a:r>
            <a:r>
              <a:rPr lang="en-US" sz="1800" dirty="0" err="1" smtClean="0"/>
              <a:t>honour</a:t>
            </a:r>
            <a:r>
              <a:rPr lang="en-US" sz="1800" dirty="0" smtClean="0"/>
              <a:t> than succeed by fraud</a:t>
            </a:r>
            <a:endParaRPr lang="en-GB" sz="1800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Dishonesty in the workplace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>
                <a:latin typeface="Arial"/>
                <a:cs typeface="Arial"/>
              </a:rPr>
              <a:t>There are many different types of potential dishonesty in the workplace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latin typeface="Arial"/>
                <a:cs typeface="Arial"/>
              </a:rPr>
              <a:t>In your groups (2/3) write a list </a:t>
            </a:r>
            <a:br>
              <a:rPr lang="en-GB" dirty="0" smtClean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(interim feedback/check options)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latin typeface="Arial"/>
                <a:cs typeface="Arial"/>
              </a:rPr>
              <a:t>Rank the activities in order (least to most offensive)</a:t>
            </a:r>
          </a:p>
          <a:p>
            <a:pPr lvl="2">
              <a:spcAft>
                <a:spcPts val="600"/>
              </a:spcAft>
            </a:pPr>
            <a:r>
              <a:rPr lang="en-GB" dirty="0" smtClean="0">
                <a:latin typeface="Arial"/>
                <a:cs typeface="Arial"/>
              </a:rPr>
              <a:t>What makes things appear least offensive?</a:t>
            </a:r>
          </a:p>
          <a:p>
            <a:pPr lvl="2">
              <a:spcAft>
                <a:spcPts val="600"/>
              </a:spcAft>
            </a:pPr>
            <a:r>
              <a:rPr lang="en-GB" dirty="0" smtClean="0">
                <a:latin typeface="Arial"/>
                <a:cs typeface="Arial"/>
              </a:rPr>
              <a:t>What makes things appear most offensive?</a:t>
            </a:r>
          </a:p>
          <a:p>
            <a:pPr lvl="2">
              <a:spcAft>
                <a:spcPts val="600"/>
              </a:spcAft>
            </a:pPr>
            <a:r>
              <a:rPr lang="en-GB" dirty="0" smtClean="0">
                <a:latin typeface="Arial"/>
                <a:cs typeface="Arial"/>
              </a:rPr>
              <a:t>Can you identify any flaws in this type of argument?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Picture 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25144"/>
            <a:ext cx="8382000" cy="1388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/>
                <a:cs typeface="Arial"/>
              </a:rPr>
              <a:t>We will return to personal ethics and the workplace later in the course </a:t>
            </a:r>
          </a:p>
          <a:p>
            <a:pPr lvl="1"/>
            <a:r>
              <a:rPr lang="en-GB" dirty="0" smtClean="0">
                <a:latin typeface="Arial"/>
                <a:cs typeface="Arial"/>
              </a:rPr>
              <a:t>when we look at workplace contexts</a:t>
            </a:r>
          </a:p>
          <a:p>
            <a:pPr lvl="1"/>
            <a:r>
              <a:rPr lang="en-GB" dirty="0" smtClean="0">
                <a:latin typeface="Arial"/>
                <a:cs typeface="Arial"/>
              </a:rPr>
              <a:t>Law which protects those who report crimes and misconduct (</a:t>
            </a:r>
            <a:r>
              <a:rPr lang="en-GB" dirty="0" err="1" smtClean="0">
                <a:latin typeface="Arial"/>
                <a:cs typeface="Arial"/>
              </a:rPr>
              <a:t>whistleblowing</a:t>
            </a:r>
            <a:r>
              <a:rPr lang="en-GB" dirty="0" smtClean="0">
                <a:latin typeface="Arial"/>
                <a:cs typeface="Arial"/>
              </a:rPr>
              <a:t>, industrial tribunals)</a:t>
            </a:r>
          </a:p>
          <a:p>
            <a:pPr lvl="1"/>
            <a:r>
              <a:rPr lang="en-GB" dirty="0" smtClean="0">
                <a:latin typeface="Arial"/>
                <a:cs typeface="Arial"/>
              </a:rPr>
              <a:t>Codes of conduct which guide workers (BCS, IET)</a:t>
            </a:r>
          </a:p>
          <a:p>
            <a:pPr lvl="1"/>
            <a:r>
              <a:rPr lang="en-GB" dirty="0" smtClean="0">
                <a:latin typeface="Arial"/>
                <a:cs typeface="Arial"/>
              </a:rPr>
              <a:t>Organisations which provide legal support for workers (trades unions)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:-)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>
                <a:latin typeface="Arial"/>
                <a:cs typeface="Arial"/>
              </a:rPr>
              <a:t>Over the next week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Think </a:t>
            </a:r>
            <a:r>
              <a:rPr lang="en-US" sz="2400" dirty="0" smtClean="0">
                <a:latin typeface="Arial"/>
                <a:cs typeface="Arial"/>
              </a:rPr>
              <a:t>about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 </a:t>
            </a:r>
            <a:r>
              <a:rPr lang="en-US" sz="2000" dirty="0" smtClean="0">
                <a:latin typeface="Arial"/>
                <a:cs typeface="Arial"/>
              </a:rPr>
              <a:t>topics which are within INFO2009</a:t>
            </a:r>
          </a:p>
          <a:p>
            <a:pPr lvl="2">
              <a:spcAft>
                <a:spcPts val="0"/>
              </a:spcAft>
            </a:pPr>
            <a:r>
              <a:rPr lang="en-US" sz="1600" dirty="0" smtClean="0">
                <a:latin typeface="Arial"/>
                <a:cs typeface="Arial"/>
              </a:rPr>
              <a:t>For your bibliography</a:t>
            </a:r>
          </a:p>
          <a:p>
            <a:pPr lvl="2">
              <a:spcAft>
                <a:spcPts val="0"/>
              </a:spcAft>
            </a:pPr>
            <a:r>
              <a:rPr lang="en-US" sz="1600" dirty="0" smtClean="0">
                <a:latin typeface="Arial"/>
                <a:cs typeface="Arial"/>
              </a:rPr>
              <a:t>For your group project	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latin typeface="Arial"/>
                <a:cs typeface="Arial"/>
              </a:rPr>
              <a:t>Careers Fairs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latin typeface="Arial"/>
                <a:cs typeface="Arial"/>
              </a:rPr>
              <a:t>Internships and other vacation employment</a:t>
            </a:r>
          </a:p>
          <a:p>
            <a:pPr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3" name="Content Placeholder 2" descr="careersfair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r="14313"/>
          <a:stretch>
            <a:fillRect/>
          </a:stretch>
        </p:blipFill>
        <p:spPr/>
      </p:pic>
      <p:sp>
        <p:nvSpPr>
          <p:cNvPr id="5325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801688"/>
            <a:r>
              <a:rPr lang="en-US" smtClean="0">
                <a:latin typeface="Verdana" pitchFamily="-110" charset="0"/>
              </a:rPr>
              <a:t>INFO2009 Professional and Legal Issues </a:t>
            </a:r>
            <a:endParaRPr lang="en-US">
              <a:solidFill>
                <a:schemeClr val="bg1"/>
              </a:solidFill>
              <a:latin typeface="Verdana" pitchFamily="-11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for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Independent Study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Academic integrity tutorial – W3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Academic Integrity in an Ethical Context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Academic integrity in the bigger picture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Professional Integrity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ref...</a:t>
            </a:r>
            <a:endParaRPr lang="en-GB" dirty="0"/>
          </a:p>
        </p:txBody>
      </p:sp>
      <p:pic>
        <p:nvPicPr>
          <p:cNvPr id="14" name="Content Placeholder 13" descr="Screen Shot 2012-10-08 at 15.34.43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20" b="-29720"/>
          <a:stretch>
            <a:fillRect/>
          </a:stretch>
        </p:blipFill>
        <p:spPr>
          <a:xfrm>
            <a:off x="4355976" y="908720"/>
            <a:ext cx="4962451" cy="521451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Content Placeholder 12" descr="Screen Shot 2012-10-08 at 15.34.19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40" b="-2074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view</a:t>
            </a:r>
            <a:endParaRPr lang="en-GB" dirty="0"/>
          </a:p>
        </p:txBody>
      </p:sp>
      <p:pic>
        <p:nvPicPr>
          <p:cNvPr id="9" name="Content Placeholder 8" descr="Picture 6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36" r="-3636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801688"/>
            <a:r>
              <a:rPr lang="en-US" smtClean="0">
                <a:latin typeface="Verdana" pitchFamily="-110" charset="0"/>
              </a:rPr>
              <a:t>INFO2009 Professional and Legal Issues </a:t>
            </a:r>
            <a:endParaRPr lang="en-US">
              <a:solidFill>
                <a:schemeClr val="bg1"/>
              </a:solidFill>
              <a:latin typeface="Verdana" pitchFamily="-110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Times New Roman" pitchFamily="-110" charset="0"/>
                <a:cs typeface="Times New Roman" pitchFamily="-110" charset="0"/>
              </a:rPr>
              <a:t>Review: Assessments</a:t>
            </a:r>
            <a:endParaRPr lang="en-GB" dirty="0"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458200" cy="3962400"/>
          </a:xfrm>
        </p:spPr>
        <p:txBody>
          <a:bodyPr/>
          <a:lstStyle/>
          <a:p>
            <a:r>
              <a:rPr lang="en-GB" dirty="0">
                <a:ea typeface="Arial" pitchFamily="-110" charset="0"/>
                <a:cs typeface="Arial" pitchFamily="-110" charset="0"/>
              </a:rPr>
              <a:t>Prepare an annotated bibliography</a:t>
            </a:r>
            <a:r>
              <a:rPr lang="en-GB" dirty="0" smtClean="0">
                <a:ea typeface="Arial" pitchFamily="-110" charset="0"/>
                <a:cs typeface="Arial" pitchFamily="-110" charset="0"/>
              </a:rPr>
              <a:t>          10</a:t>
            </a:r>
            <a:r>
              <a:rPr lang="en-GB" dirty="0">
                <a:ea typeface="Arial" pitchFamily="-110" charset="0"/>
                <a:cs typeface="Arial" pitchFamily="-110" charset="0"/>
              </a:rPr>
              <a:t>%</a:t>
            </a:r>
          </a:p>
          <a:p>
            <a:r>
              <a:rPr lang="en-GB" dirty="0">
                <a:ea typeface="Arial" pitchFamily="-110" charset="0"/>
                <a:cs typeface="Arial" pitchFamily="-110" charset="0"/>
              </a:rPr>
              <a:t>Produce and present a resource		45%</a:t>
            </a:r>
          </a:p>
          <a:p>
            <a:r>
              <a:rPr lang="en-GB" dirty="0">
                <a:ea typeface="Arial" pitchFamily="-110" charset="0"/>
                <a:cs typeface="Arial" pitchFamily="-110" charset="0"/>
              </a:rPr>
              <a:t>Complete a stage test				20%</a:t>
            </a:r>
          </a:p>
          <a:p>
            <a:r>
              <a:rPr lang="en-GB" dirty="0">
                <a:ea typeface="Arial" pitchFamily="-110" charset="0"/>
                <a:cs typeface="Arial" pitchFamily="-110" charset="0"/>
              </a:rPr>
              <a:t>Answer a case study				25%</a:t>
            </a:r>
          </a:p>
          <a:p>
            <a:pPr>
              <a:buFont typeface="Wingdings" pitchFamily="-110" charset="2"/>
              <a:buNone/>
            </a:pPr>
            <a:endParaRPr lang="en-GB" sz="1800" b="1" dirty="0">
              <a:ea typeface="Arial" pitchFamily="-110" charset="0"/>
              <a:cs typeface="Arial" pitchFamily="-110" charset="0"/>
            </a:endParaRPr>
          </a:p>
          <a:p>
            <a:pPr>
              <a:buFont typeface="Wingdings" pitchFamily="-110" charset="2"/>
              <a:buNone/>
            </a:pPr>
            <a:endParaRPr lang="en-GB" sz="1800" b="1" dirty="0">
              <a:ea typeface="Arial" pitchFamily="-110" charset="0"/>
              <a:cs typeface="Arial" pitchFamily="-110" charset="0"/>
            </a:endParaRPr>
          </a:p>
          <a:p>
            <a:pPr>
              <a:buNone/>
            </a:pPr>
            <a:r>
              <a:rPr lang="en-GB" sz="1800" b="1" dirty="0">
                <a:ea typeface="Arial" pitchFamily="-110" charset="0"/>
                <a:cs typeface="Arial" pitchFamily="-110" charset="0"/>
              </a:rPr>
              <a:t>See</a:t>
            </a:r>
            <a:r>
              <a:rPr lang="en-GB" sz="1800" b="1" dirty="0" smtClean="0">
                <a:ea typeface="Arial" pitchFamily="-110" charset="0"/>
                <a:cs typeface="Arial" pitchFamily="-110" charset="0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https://secure.ecs.soton.ac.uk/module/1213/INFO2009/</a:t>
            </a:r>
            <a:r>
              <a:rPr lang="en-GB" sz="1800" b="1" dirty="0" smtClean="0"/>
              <a:t>for </a:t>
            </a:r>
            <a:r>
              <a:rPr lang="en-GB" sz="1800" b="1" dirty="0"/>
              <a:t>details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801688"/>
            <a:r>
              <a:rPr lang="en-US" smtClean="0">
                <a:latin typeface="Verdana" pitchFamily="-110" charset="0"/>
              </a:rPr>
              <a:t>INFO2009 Professional and Legal Issues </a:t>
            </a:r>
            <a:endParaRPr lang="en-US">
              <a:solidFill>
                <a:schemeClr val="bg1"/>
              </a:solidFill>
              <a:latin typeface="Verdana" pitchFamily="-110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task – wiki edit</a:t>
            </a:r>
            <a:endParaRPr lang="en-US" dirty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did it… mostly ;-)</a:t>
            </a:r>
            <a:endParaRPr lang="en-US" dirty="0"/>
          </a:p>
        </p:txBody>
      </p:sp>
      <p:pic>
        <p:nvPicPr>
          <p:cNvPr id="6" name="Picture 5" descr="Picture 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921" y="2286000"/>
            <a:ext cx="4965079" cy="3098413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1447800" y="2057400"/>
            <a:ext cx="3048000" cy="25146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Leave the number part empty</a:t>
            </a:r>
            <a:endParaRPr lang="en-GB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move them onto the sub page please!</a:t>
            </a:r>
          </a:p>
          <a:p>
            <a:pPr marL="0" indent="0">
              <a:buNone/>
            </a:pPr>
            <a:r>
              <a:rPr lang="en-GB" dirty="0" smtClean="0"/>
              <a:t>Well done to the one set of folk who did!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Screen Shot 2012-10-08 at 15.44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876256" cy="3635310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 rot="11993798">
            <a:off x="169868" y="2670465"/>
            <a:ext cx="936104" cy="1800200"/>
          </a:xfrm>
          <a:prstGeom prst="curvedLeftArrow">
            <a:avLst>
              <a:gd name="adj1" fmla="val 19486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2483768" y="3212976"/>
            <a:ext cx="1368152" cy="2996952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94484"/>
      </p:ext>
    </p:extLst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 really want </a:t>
            </a:r>
            <a:r>
              <a:rPr lang="en-GB" dirty="0" smtClean="0">
                <a:sym typeface="Wingdings"/>
              </a:rPr>
              <a:t></a:t>
            </a:r>
            <a:endParaRPr lang="en-GB" dirty="0"/>
          </a:p>
        </p:txBody>
      </p:sp>
      <p:pic>
        <p:nvPicPr>
          <p:cNvPr id="6" name="Content Placeholder 5" descr="Screen Shot 2012-10-08 at 15.47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6" b="-236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059832" y="2708920"/>
            <a:ext cx="2304256" cy="1800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484428"/>
      </p:ext>
    </p:extLst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got – mostly there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October 2010, Week 2</a:t>
            </a:r>
            <a:endParaRPr lang="en-US">
              <a:solidFill>
                <a:schemeClr val="tx1"/>
              </a:solidFill>
              <a:latin typeface="Wingdings" pitchFamily="-105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867400"/>
            <a:ext cx="7696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/>
              <a:t>https://secure.ecs.soton.ac.uk/module/1011/INFO2009/wiki</a:t>
            </a:r>
            <a:endParaRPr lang="en-GB" sz="1800" dirty="0"/>
          </a:p>
        </p:txBody>
      </p:sp>
      <p:pic>
        <p:nvPicPr>
          <p:cNvPr id="9" name="Content Placeholder 8" descr="Picture 6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9831" r="-2983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week…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Independent Study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INFO2009 Professional and Legal Issues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Picture 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153400" cy="3462006"/>
          </a:xfrm>
          <a:prstGeom prst="rect">
            <a:avLst/>
          </a:prstGeom>
        </p:spPr>
      </p:pic>
      <p:sp>
        <p:nvSpPr>
          <p:cNvPr id="7" name="Rectangle 6">
            <a:hlinkClick r:id="rId3"/>
          </p:cNvPr>
          <p:cNvSpPr/>
          <p:nvPr/>
        </p:nvSpPr>
        <p:spPr>
          <a:xfrm>
            <a:off x="2133600" y="5791200"/>
            <a:ext cx="481610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www.ait.ecs.soton.ac.uk</a:t>
            </a:r>
            <a:r>
              <a:rPr lang="en-US" dirty="0" smtClean="0"/>
              <a:t>/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SlidesCorporate">
  <a:themeElements>
    <a:clrScheme name="TeachingSlidesCorporat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TeachingSlidesCorporate">
      <a:majorFont>
        <a:latin typeface="Lucida Sans"/>
        <a:ea typeface="ＭＳ Ｐゴシック"/>
        <a:cs typeface="ＭＳ Ｐゴシック"/>
      </a:majorFont>
      <a:minorFont>
        <a:latin typeface="Futur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achingSlidesCorporat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chingSlidesCorporat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chingSlidesCorporat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Templates:TeachingSlidesCorporate.pot</Template>
  <TotalTime>20608</TotalTime>
  <Words>562</Words>
  <Application>Microsoft Macintosh PowerPoint</Application>
  <PresentationFormat>On-screen Show (4:3)</PresentationFormat>
  <Paragraphs>111</Paragraphs>
  <Slides>20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TeachingSlidesCorporate</vt:lpstr>
      <vt:lpstr>Professional and Legal Issues Academic Integrity in an Ethical Context   2012-13 INFO2009 (Professional and Legal Issues)   http://www.edshare.soton.ac.uk/6003/</vt:lpstr>
      <vt:lpstr>Plan for today</vt:lpstr>
      <vt:lpstr>Another view</vt:lpstr>
      <vt:lpstr>Review: Assessments</vt:lpstr>
      <vt:lpstr>Review: task – wiki edit</vt:lpstr>
      <vt:lpstr>PowerPoint Presentation</vt:lpstr>
      <vt:lpstr>What I really want </vt:lpstr>
      <vt:lpstr>What we got – mostly there</vt:lpstr>
      <vt:lpstr>This week…</vt:lpstr>
      <vt:lpstr>expectations</vt:lpstr>
      <vt:lpstr>University Resources</vt:lpstr>
      <vt:lpstr>Look at the scenarios</vt:lpstr>
      <vt:lpstr>Academic Integrity links</vt:lpstr>
      <vt:lpstr>An ethical context</vt:lpstr>
      <vt:lpstr>Scenario: group discussion</vt:lpstr>
      <vt:lpstr>Sophocles…</vt:lpstr>
      <vt:lpstr>Dishonesty in the workplace</vt:lpstr>
      <vt:lpstr>Where next?</vt:lpstr>
      <vt:lpstr>Thank You :-)</vt:lpstr>
      <vt:lpstr>For ref...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 White</dc:creator>
  <cp:lastModifiedBy>Su White</cp:lastModifiedBy>
  <cp:revision>97</cp:revision>
  <cp:lastPrinted>2010-10-05T21:46:00Z</cp:lastPrinted>
  <dcterms:created xsi:type="dcterms:W3CDTF">2010-10-20T09:06:33Z</dcterms:created>
  <dcterms:modified xsi:type="dcterms:W3CDTF">2012-10-09T23:20:59Z</dcterms:modified>
</cp:coreProperties>
</file>