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3.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4.xml" ContentType="application/vnd.openxmlformats-officedocument.presentationml.tags+xml"/>
  <Override PartName="/ppt/notesSlides/notesSlide54.xml" ContentType="application/vnd.openxmlformats-officedocument.presentationml.notesSlide+xml"/>
  <Override PartName="/ppt/tags/tag15.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6.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7.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8.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19.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20.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21.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22.xml" ContentType="application/vnd.openxmlformats-officedocument.presentationml.tags+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32"/>
  </p:notesMasterIdLst>
  <p:handoutMasterIdLst>
    <p:handoutMasterId r:id="rId133"/>
  </p:handoutMasterIdLst>
  <p:sldIdLst>
    <p:sldId id="256" r:id="rId2"/>
    <p:sldId id="257" r:id="rId3"/>
    <p:sldId id="258" r:id="rId4"/>
    <p:sldId id="306" r:id="rId5"/>
    <p:sldId id="303" r:id="rId6"/>
    <p:sldId id="304" r:id="rId7"/>
    <p:sldId id="385" r:id="rId8"/>
    <p:sldId id="259" r:id="rId9"/>
    <p:sldId id="308" r:id="rId10"/>
    <p:sldId id="309" r:id="rId11"/>
    <p:sldId id="386" r:id="rId12"/>
    <p:sldId id="299" r:id="rId13"/>
    <p:sldId id="419" r:id="rId14"/>
    <p:sldId id="453" r:id="rId15"/>
    <p:sldId id="454" r:id="rId16"/>
    <p:sldId id="387" r:id="rId17"/>
    <p:sldId id="260" r:id="rId18"/>
    <p:sldId id="311" r:id="rId19"/>
    <p:sldId id="312" r:id="rId20"/>
    <p:sldId id="388" r:id="rId21"/>
    <p:sldId id="261" r:id="rId22"/>
    <p:sldId id="313" r:id="rId23"/>
    <p:sldId id="416" r:id="rId24"/>
    <p:sldId id="468" r:id="rId25"/>
    <p:sldId id="469" r:id="rId26"/>
    <p:sldId id="316" r:id="rId27"/>
    <p:sldId id="421" r:id="rId28"/>
    <p:sldId id="317" r:id="rId29"/>
    <p:sldId id="318" r:id="rId30"/>
    <p:sldId id="389" r:id="rId31"/>
    <p:sldId id="263" r:id="rId32"/>
    <p:sldId id="319" r:id="rId33"/>
    <p:sldId id="320" r:id="rId34"/>
    <p:sldId id="321" r:id="rId35"/>
    <p:sldId id="322" r:id="rId36"/>
    <p:sldId id="323" r:id="rId37"/>
    <p:sldId id="326" r:id="rId38"/>
    <p:sldId id="327" r:id="rId39"/>
    <p:sldId id="328" r:id="rId40"/>
    <p:sldId id="422" r:id="rId41"/>
    <p:sldId id="423" r:id="rId42"/>
    <p:sldId id="391" r:id="rId43"/>
    <p:sldId id="297" r:id="rId44"/>
    <p:sldId id="333" r:id="rId45"/>
    <p:sldId id="334" r:id="rId46"/>
    <p:sldId id="440" r:id="rId47"/>
    <p:sldId id="447" r:id="rId48"/>
    <p:sldId id="448" r:id="rId49"/>
    <p:sldId id="449" r:id="rId50"/>
    <p:sldId id="450" r:id="rId51"/>
    <p:sldId id="390" r:id="rId52"/>
    <p:sldId id="301" r:id="rId53"/>
    <p:sldId id="424" r:id="rId54"/>
    <p:sldId id="331" r:id="rId55"/>
    <p:sldId id="332" r:id="rId56"/>
    <p:sldId id="392" r:id="rId57"/>
    <p:sldId id="270" r:id="rId58"/>
    <p:sldId id="335" r:id="rId59"/>
    <p:sldId id="336" r:id="rId60"/>
    <p:sldId id="405" r:id="rId61"/>
    <p:sldId id="273" r:id="rId62"/>
    <p:sldId id="406" r:id="rId63"/>
    <p:sldId id="407" r:id="rId64"/>
    <p:sldId id="439" r:id="rId65"/>
    <p:sldId id="302" r:id="rId66"/>
    <p:sldId id="398" r:id="rId67"/>
    <p:sldId id="266" r:id="rId68"/>
    <p:sldId id="360" r:id="rId69"/>
    <p:sldId id="361" r:id="rId70"/>
    <p:sldId id="362" r:id="rId71"/>
    <p:sldId id="363" r:id="rId72"/>
    <p:sldId id="456" r:id="rId73"/>
    <p:sldId id="365" r:id="rId74"/>
    <p:sldId id="366" r:id="rId75"/>
    <p:sldId id="367" r:id="rId76"/>
    <p:sldId id="368" r:id="rId77"/>
    <p:sldId id="378" r:id="rId78"/>
    <p:sldId id="457" r:id="rId79"/>
    <p:sldId id="458" r:id="rId80"/>
    <p:sldId id="298" r:id="rId81"/>
    <p:sldId id="376" r:id="rId82"/>
    <p:sldId id="377" r:id="rId83"/>
    <p:sldId id="438" r:id="rId84"/>
    <p:sldId id="379" r:id="rId85"/>
    <p:sldId id="278" r:id="rId86"/>
    <p:sldId id="380" r:id="rId87"/>
    <p:sldId id="382" r:id="rId88"/>
    <p:sldId id="383" r:id="rId89"/>
    <p:sldId id="381" r:id="rId90"/>
    <p:sldId id="443" r:id="rId91"/>
    <p:sldId id="444" r:id="rId92"/>
    <p:sldId id="451" r:id="rId93"/>
    <p:sldId id="459" r:id="rId94"/>
    <p:sldId id="460" r:id="rId95"/>
    <p:sldId id="445" r:id="rId96"/>
    <p:sldId id="446" r:id="rId97"/>
    <p:sldId id="384" r:id="rId98"/>
    <p:sldId id="268" r:id="rId99"/>
    <p:sldId id="401" r:id="rId100"/>
    <p:sldId id="402" r:id="rId101"/>
    <p:sldId id="403" r:id="rId102"/>
    <p:sldId id="404" r:id="rId103"/>
    <p:sldId id="461" r:id="rId104"/>
    <p:sldId id="462" r:id="rId105"/>
    <p:sldId id="463" r:id="rId106"/>
    <p:sldId id="465" r:id="rId107"/>
    <p:sldId id="466" r:id="rId108"/>
    <p:sldId id="394" r:id="rId109"/>
    <p:sldId id="417" r:id="rId110"/>
    <p:sldId id="272" r:id="rId111"/>
    <p:sldId id="339" r:id="rId112"/>
    <p:sldId id="340" r:id="rId113"/>
    <p:sldId id="341" r:id="rId114"/>
    <p:sldId id="425" r:id="rId115"/>
    <p:sldId id="342" r:id="rId116"/>
    <p:sldId id="418" r:id="rId117"/>
    <p:sldId id="275" r:id="rId118"/>
    <p:sldId id="343" r:id="rId119"/>
    <p:sldId id="426" r:id="rId120"/>
    <p:sldId id="427" r:id="rId121"/>
    <p:sldId id="344" r:id="rId122"/>
    <p:sldId id="441" r:id="rId123"/>
    <p:sldId id="345" r:id="rId124"/>
    <p:sldId id="428" r:id="rId125"/>
    <p:sldId id="467" r:id="rId126"/>
    <p:sldId id="395" r:id="rId127"/>
    <p:sldId id="276" r:id="rId128"/>
    <p:sldId id="431" r:id="rId129"/>
    <p:sldId id="442" r:id="rId130"/>
    <p:sldId id="291" r:id="rId131"/>
  </p:sldIdLst>
  <p:sldSz cx="9144000" cy="6858000" type="screen4x3"/>
  <p:notesSz cx="6797675" cy="9928225"/>
  <p:custDataLst>
    <p:tags r:id="rId134"/>
  </p:custDataLst>
  <p:defaultTextStyle>
    <a:defPPr>
      <a:defRPr lang="en-GB"/>
    </a:defPPr>
    <a:lvl1pPr algn="ctr"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ctr"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ctr"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ctr"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ctr"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0066"/>
    <a:srgbClr val="224568"/>
    <a:srgbClr val="FF3399"/>
    <a:srgbClr val="000000"/>
    <a:srgbClr val="3333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64806" autoAdjust="0"/>
  </p:normalViewPr>
  <p:slideViewPr>
    <p:cSldViewPr>
      <p:cViewPr>
        <p:scale>
          <a:sx n="49" d="100"/>
          <a:sy n="49" d="100"/>
        </p:scale>
        <p:origin x="-828"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026"/>
    </p:cViewPr>
  </p:sorterViewPr>
  <p:notesViewPr>
    <p:cSldViewPr>
      <p:cViewPr>
        <p:scale>
          <a:sx n="75" d="100"/>
          <a:sy n="75" d="100"/>
        </p:scale>
        <p:origin x="-1158" y="87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419844"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19845"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4BD80BB5-D560-4674-90E1-F2C8C87F473C}" type="slidenum">
              <a:rPr lang="en-GB"/>
              <a:pPr>
                <a:defRPr/>
              </a:pPr>
              <a:t>‹#›</a:t>
            </a:fld>
            <a:endParaRPr lang="en-GB"/>
          </a:p>
        </p:txBody>
      </p:sp>
    </p:spTree>
    <p:extLst>
      <p:ext uri="{BB962C8B-B14F-4D97-AF65-F5344CB8AC3E}">
        <p14:creationId xmlns:p14="http://schemas.microsoft.com/office/powerpoint/2010/main" val="3680464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ea typeface="+mn-ea"/>
                <a:cs typeface="Arial" charset="0"/>
              </a:defRPr>
            </a:lvl1pPr>
          </a:lstStyle>
          <a:p>
            <a:pPr>
              <a:defRPr/>
            </a:pPr>
            <a:endParaRPr lang="en-GB"/>
          </a:p>
        </p:txBody>
      </p:sp>
      <p:sp>
        <p:nvSpPr>
          <p:cNvPr id="125956"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9157"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9158"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ea typeface="+mn-ea"/>
                <a:cs typeface="Arial" charset="0"/>
              </a:defRPr>
            </a:lvl1pPr>
          </a:lstStyle>
          <a:p>
            <a:pPr>
              <a:defRPr/>
            </a:pPr>
            <a:endParaRPr lang="en-GB"/>
          </a:p>
        </p:txBody>
      </p:sp>
      <p:sp>
        <p:nvSpPr>
          <p:cNvPr id="49159"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ea typeface="+mn-ea"/>
                <a:cs typeface="Arial" charset="0"/>
              </a:defRPr>
            </a:lvl1pPr>
          </a:lstStyle>
          <a:p>
            <a:pPr>
              <a:defRPr/>
            </a:pPr>
            <a:fld id="{DC080E20-7BE3-4208-AE28-8E3DC07DD04F}" type="slidenum">
              <a:rPr lang="en-GB"/>
              <a:pPr>
                <a:defRPr/>
              </a:pPr>
              <a:t>‹#›</a:t>
            </a:fld>
            <a:endParaRPr lang="en-GB"/>
          </a:p>
        </p:txBody>
      </p:sp>
    </p:spTree>
    <p:extLst>
      <p:ext uri="{BB962C8B-B14F-4D97-AF65-F5344CB8AC3E}">
        <p14:creationId xmlns:p14="http://schemas.microsoft.com/office/powerpoint/2010/main" val="3883385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032C0C7-5026-4EF3-A73E-7E692F4607DD}" type="slidenum">
              <a:rPr lang="en-GB"/>
              <a:pPr eaLnBrk="1" hangingPunct="1"/>
              <a:t>1</a:t>
            </a:fld>
            <a:endParaRPr lang="en-GB"/>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GB" dirty="0" smtClean="0"/>
              <a:t>This guide introduces the main features of EndNote.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24EA55-4E5F-45DF-998A-1795FA0EF467}" type="slidenum">
              <a:rPr lang="en-GB"/>
              <a:pPr eaLnBrk="1" hangingPunct="1"/>
              <a:t>12</a:t>
            </a:fld>
            <a:endParaRPr lang="en-GB"/>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r>
              <a:rPr lang="en-GB" dirty="0" smtClean="0"/>
              <a:t>Note some important points about the various record fields: </a:t>
            </a:r>
          </a:p>
          <a:p>
            <a:pPr eaLnBrk="1" hangingPunct="1"/>
            <a:r>
              <a:rPr lang="en-GB" dirty="0" smtClean="0"/>
              <a:t>Use one author or editor per line, as EndNote counts the number of lines in order to establish the number of authors.</a:t>
            </a:r>
          </a:p>
          <a:p>
            <a:pPr eaLnBrk="1" hangingPunct="1"/>
            <a:r>
              <a:rPr lang="en-GB" dirty="0" smtClean="0"/>
              <a:t>Enter the surname, followed by a comma, which is an important character, then first names or initials - EndNote will format this field according to the instructions given. Corporate authors must always be terminated by a comma.</a:t>
            </a:r>
          </a:p>
          <a:p>
            <a:pPr eaLnBrk="1" hangingPunct="1"/>
            <a:r>
              <a:rPr lang="en-GB" dirty="0" smtClean="0"/>
              <a:t>The author, journal title and keywords fields are indexed and displayed in red.</a:t>
            </a:r>
          </a:p>
          <a:p>
            <a:pPr eaLnBrk="1" hangingPunct="1"/>
            <a:r>
              <a:rPr lang="en-GB" dirty="0" smtClean="0"/>
              <a:t>Use only the record fields required: the bibliographic templates can be modified to include additional fields if required.</a:t>
            </a:r>
          </a:p>
          <a:p>
            <a:pPr eaLnBrk="1" hangingPunct="1"/>
            <a:r>
              <a:rPr lang="en-GB" dirty="0" smtClean="0"/>
              <a:t>The URL field provides an automatic hyperlink.</a:t>
            </a:r>
          </a:p>
          <a:p>
            <a:pPr eaLnBrk="1" hangingPunct="1"/>
            <a:r>
              <a:rPr lang="en-GB" dirty="0" smtClean="0"/>
              <a:t>Some fields, such as </a:t>
            </a:r>
            <a:r>
              <a:rPr lang="en-GB" b="1" dirty="0" smtClean="0"/>
              <a:t>Notes</a:t>
            </a:r>
            <a:r>
              <a:rPr lang="en-GB" dirty="0" smtClean="0"/>
              <a:t> and </a:t>
            </a:r>
            <a:r>
              <a:rPr lang="en-GB" b="1" dirty="0" smtClean="0"/>
              <a:t>Research Notes</a:t>
            </a:r>
            <a:r>
              <a:rPr lang="en-GB" dirty="0" smtClean="0"/>
              <a:t>, are free format and can be used for text or graphics. Files in other formats can also be attached to the records.</a:t>
            </a:r>
          </a:p>
          <a:p>
            <a:pPr eaLnBrk="1" hangingPunct="1"/>
            <a:r>
              <a:rPr lang="en-GB" dirty="0" smtClean="0"/>
              <a:t>It is best to use </a:t>
            </a:r>
            <a:r>
              <a:rPr lang="en-GB" b="1" dirty="0" smtClean="0"/>
              <a:t>Research Notes </a:t>
            </a:r>
            <a:r>
              <a:rPr lang="en-GB" dirty="0" smtClean="0"/>
              <a:t>for your own comments </a:t>
            </a:r>
          </a:p>
          <a:p>
            <a:pPr eaLnBrk="1" hangingPunct="1"/>
            <a:r>
              <a:rPr lang="en-GB" dirty="0" smtClean="0"/>
              <a:t>When using the keywords field, terms can be created in advance, to ensure consistency. New terms can be added at any time.</a:t>
            </a:r>
          </a:p>
          <a:p>
            <a:pPr eaLnBrk="1" hangingPunct="1"/>
            <a:r>
              <a:rPr lang="en-GB" dirty="0" smtClean="0"/>
              <a:t>When all chosen fields have been completed, Click the RECORD </a:t>
            </a:r>
            <a:r>
              <a:rPr lang="en-GB" b="1" dirty="0" smtClean="0"/>
              <a:t>Close</a:t>
            </a:r>
            <a:r>
              <a:rPr lang="en-GB" dirty="0" smtClean="0"/>
              <a:t> icon - the grey cross.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7431CFD-6704-43D0-9E43-EFA7C352BA0E}" type="slidenum">
              <a:rPr lang="en-GB"/>
              <a:pPr eaLnBrk="1" hangingPunct="1"/>
              <a:t>121</a:t>
            </a:fld>
            <a:endParaRPr lang="en-GB"/>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r>
              <a:rPr lang="en-GB" dirty="0" smtClean="0"/>
              <a:t>To add page numbers to a citation, use the same</a:t>
            </a:r>
            <a:r>
              <a:rPr lang="en-GB" b="1" dirty="0" smtClean="0"/>
              <a:t> </a:t>
            </a:r>
            <a:r>
              <a:rPr lang="en-GB" b="1" dirty="0" smtClean="0"/>
              <a:t>Edit </a:t>
            </a:r>
            <a:r>
              <a:rPr lang="en-GB" b="1" dirty="0" smtClean="0"/>
              <a:t>&amp; Manage </a:t>
            </a:r>
            <a:r>
              <a:rPr lang="en-GB" b="1" dirty="0" smtClean="0"/>
              <a:t>Citations </a:t>
            </a:r>
            <a:r>
              <a:rPr lang="en-GB" dirty="0" smtClean="0"/>
              <a:t>tool. Select the required citation, then type the exact letter string, including any required leading/following spaces in the </a:t>
            </a:r>
            <a:r>
              <a:rPr lang="en-GB" b="1" dirty="0" smtClean="0"/>
              <a:t>Suffix</a:t>
            </a:r>
            <a:r>
              <a:rPr lang="en-GB" dirty="0" smtClean="0"/>
              <a:t> </a:t>
            </a:r>
            <a:r>
              <a:rPr lang="en-GB" dirty="0" smtClean="0"/>
              <a:t>box, note, not in the </a:t>
            </a:r>
            <a:r>
              <a:rPr lang="en-GB" b="1" dirty="0" smtClean="0"/>
              <a:t>Pages</a:t>
            </a:r>
            <a:r>
              <a:rPr lang="en-GB" dirty="0" smtClean="0"/>
              <a:t> </a:t>
            </a:r>
            <a:r>
              <a:rPr lang="en-GB" dirty="0" smtClean="0"/>
              <a:t>box. Then click </a:t>
            </a:r>
            <a:r>
              <a:rPr lang="en-GB" b="1" dirty="0" smtClean="0"/>
              <a:t>OK</a:t>
            </a:r>
            <a:r>
              <a:rPr lang="en-GB" dirty="0" smtClean="0"/>
              <a:t>.</a:t>
            </a:r>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suffix text is added to the citation.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122</a:t>
            </a:fld>
            <a:endParaRPr lang="en-GB"/>
          </a:p>
        </p:txBody>
      </p:sp>
    </p:spTree>
    <p:extLst>
      <p:ext uri="{BB962C8B-B14F-4D97-AF65-F5344CB8AC3E}">
        <p14:creationId xmlns:p14="http://schemas.microsoft.com/office/powerpoint/2010/main" val="14946167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ACA7CCC-5316-47F8-BB02-A9BAF4948F5A}" type="slidenum">
              <a:rPr lang="en-GB"/>
              <a:pPr eaLnBrk="1" hangingPunct="1"/>
              <a:t>123</a:t>
            </a:fld>
            <a:endParaRPr lang="en-GB"/>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GB" dirty="0" smtClean="0"/>
              <a:t>Click to expand the </a:t>
            </a:r>
            <a:r>
              <a:rPr lang="en-GB" b="1" dirty="0" smtClean="0"/>
              <a:t>Bibliography</a:t>
            </a:r>
            <a:r>
              <a:rPr lang="en-GB" dirty="0" smtClean="0"/>
              <a:t> </a:t>
            </a:r>
            <a:r>
              <a:rPr lang="en-GB" dirty="0" smtClean="0"/>
              <a:t>menu and provide a title for the bibliography.</a:t>
            </a:r>
          </a:p>
          <a:p>
            <a:pPr eaLnBrk="1" hangingPunct="1"/>
            <a:endParaRPr lang="en-GB"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1FA5D3-1BF1-4320-8CCA-4A4F5E149851}" type="slidenum">
              <a:rPr lang="en-GB"/>
              <a:pPr eaLnBrk="1" hangingPunct="1"/>
              <a:t>124</a:t>
            </a:fld>
            <a:endParaRPr lang="en-GB"/>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eaLnBrk="1" hangingPunct="1"/>
            <a:r>
              <a:rPr lang="en-GB" dirty="0" smtClean="0"/>
              <a:t>Go to the</a:t>
            </a:r>
            <a:r>
              <a:rPr lang="en-GB" b="1" dirty="0" smtClean="0"/>
              <a:t> </a:t>
            </a:r>
            <a:r>
              <a:rPr lang="en-GB" b="1" dirty="0" smtClean="0"/>
              <a:t>Layout</a:t>
            </a:r>
            <a:r>
              <a:rPr lang="en-GB" dirty="0" smtClean="0"/>
              <a:t> </a:t>
            </a:r>
            <a:r>
              <a:rPr lang="en-GB" dirty="0" smtClean="0"/>
              <a:t>tab and type the required text in the </a:t>
            </a:r>
            <a:r>
              <a:rPr lang="en-GB" b="1" dirty="0" smtClean="0"/>
              <a:t>Bibliography title</a:t>
            </a:r>
            <a:r>
              <a:rPr lang="en-GB" dirty="0" smtClean="0"/>
              <a:t> </a:t>
            </a:r>
            <a:r>
              <a:rPr lang="en-GB" dirty="0" smtClean="0"/>
              <a:t>box: the text can also be formatted if required.</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6F65B1C-5CEA-4D64-9AD7-C6C02DA4A8B2}" type="slidenum">
              <a:rPr lang="en-GB"/>
              <a:pPr eaLnBrk="1" hangingPunct="1"/>
              <a:t>127</a:t>
            </a:fld>
            <a:endParaRPr lang="en-GB"/>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GB" dirty="0" smtClean="0"/>
              <a:t>Click to expand the </a:t>
            </a:r>
            <a:r>
              <a:rPr lang="en-GB" b="1" dirty="0" smtClean="0"/>
              <a:t>Bibliography</a:t>
            </a:r>
            <a:r>
              <a:rPr lang="en-GB" dirty="0" smtClean="0"/>
              <a:t> </a:t>
            </a:r>
            <a:r>
              <a:rPr lang="en-GB" dirty="0" smtClean="0"/>
              <a:t>menu.</a:t>
            </a:r>
          </a:p>
          <a:p>
            <a:pPr eaLnBrk="1" hangingPunct="1"/>
            <a:r>
              <a:rPr lang="en-GB" dirty="0" smtClean="0"/>
              <a:t>To make changes to the physical layout of the bibliography, go to the </a:t>
            </a:r>
            <a:r>
              <a:rPr lang="en-GB" b="1" dirty="0" smtClean="0"/>
              <a:t>Format Bibliography</a:t>
            </a:r>
            <a:r>
              <a:rPr lang="en-GB" dirty="0" smtClean="0"/>
              <a:t> </a:t>
            </a:r>
            <a:r>
              <a:rPr lang="en-GB" dirty="0" smtClean="0"/>
              <a:t>icon and click the </a:t>
            </a:r>
            <a:r>
              <a:rPr lang="en-GB" b="1" dirty="0" smtClean="0"/>
              <a:t>Layout </a:t>
            </a:r>
            <a:r>
              <a:rPr lang="en-GB" dirty="0" smtClean="0"/>
              <a:t>tab.</a:t>
            </a:r>
          </a:p>
          <a:p>
            <a:pPr eaLnBrk="1" hangingPunct="1"/>
            <a:endParaRPr lang="en-GB"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175A1F7-4B61-46DB-BC8E-CF1CFE21293B}" type="slidenum">
              <a:rPr lang="en-GB"/>
              <a:pPr eaLnBrk="1" hangingPunct="1"/>
              <a:t>128</a:t>
            </a:fld>
            <a:endParaRPr lang="en-GB"/>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GB" dirty="0" smtClean="0"/>
              <a:t>This window lets you manage indents, the line spacing within a reference, and the line spacing between references. </a:t>
            </a:r>
          </a:p>
          <a:p>
            <a:pPr eaLnBrk="1" hangingPunct="1"/>
            <a:r>
              <a:rPr lang="en-GB" dirty="0" smtClean="0"/>
              <a:t>To insert a single space between references, go to the</a:t>
            </a:r>
            <a:r>
              <a:rPr lang="en-GB" b="1" dirty="0" smtClean="0"/>
              <a:t> </a:t>
            </a:r>
            <a:r>
              <a:rPr lang="en-GB" b="1" dirty="0" smtClean="0"/>
              <a:t>Space after </a:t>
            </a:r>
            <a:r>
              <a:rPr lang="en-GB" dirty="0" smtClean="0"/>
              <a:t>drop down list and choose </a:t>
            </a:r>
            <a:r>
              <a:rPr lang="en-GB" b="1" dirty="0" smtClean="0"/>
              <a:t>Single</a:t>
            </a:r>
            <a:endParaRPr lang="en-GB" b="1" dirty="0" smtClean="0"/>
          </a:p>
          <a:p>
            <a:pPr eaLnBrk="1" hangingPunct="1"/>
            <a:r>
              <a:rPr lang="en-GB" dirty="0" smtClean="0"/>
              <a:t>Remove the hanging indent by changing to 0cm. Click </a:t>
            </a:r>
            <a:r>
              <a:rPr lang="en-GB" b="1" dirty="0" smtClean="0"/>
              <a:t>OK</a:t>
            </a:r>
            <a:r>
              <a:rPr lang="en-GB" dirty="0" smtClean="0"/>
              <a:t> </a:t>
            </a:r>
            <a:r>
              <a:rPr lang="en-GB" dirty="0" smtClean="0"/>
              <a:t>when all choices have been made.</a:t>
            </a:r>
          </a:p>
          <a:p>
            <a:pPr eaLnBrk="1" hangingPunct="1"/>
            <a:endParaRPr lang="en-GB"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2C672C-8A6C-45D1-9BC1-189365D1E263}" type="slidenum">
              <a:rPr lang="en-GB"/>
              <a:pPr eaLnBrk="1" hangingPunct="1"/>
              <a:t>130</a:t>
            </a:fld>
            <a:endParaRPr lang="en-GB"/>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5CBFC0C-2CAA-4004-9000-F5FA093726EE}" type="slidenum">
              <a:rPr lang="en-GB"/>
              <a:pPr eaLnBrk="1" hangingPunct="1"/>
              <a:t>13</a:t>
            </a:fld>
            <a:endParaRPr lang="en-GB"/>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GB" smtClean="0"/>
              <a:t>The record is then added to the library and the bibliographic record displayed in the Preview pane, in accordance with the chosen reference style.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column has</a:t>
            </a:r>
            <a:r>
              <a:rPr lang="en-GB" baseline="0" dirty="0" smtClean="0"/>
              <a:t> an unread/read button - the parameters for this can be changed in EndNote preferences.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14</a:t>
            </a:fld>
            <a:endParaRPr lang="en-GB"/>
          </a:p>
        </p:txBody>
      </p:sp>
    </p:spTree>
    <p:extLst>
      <p:ext uri="{BB962C8B-B14F-4D97-AF65-F5344CB8AC3E}">
        <p14:creationId xmlns:p14="http://schemas.microsoft.com/office/powerpoint/2010/main" val="113965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a:t>
            </a:r>
            <a:r>
              <a:rPr lang="en-GB" b="1" dirty="0" smtClean="0"/>
              <a:t>Rating</a:t>
            </a:r>
            <a:r>
              <a:rPr lang="en-GB" dirty="0" smtClean="0"/>
              <a:t> column to identify</a:t>
            </a:r>
            <a:r>
              <a:rPr lang="en-GB" baseline="0" dirty="0" smtClean="0"/>
              <a:t> particularly useful resources: click in the record, then on the dot corresponding to the number of stars (left-to-right)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15</a:t>
            </a:fld>
            <a:endParaRPr lang="en-GB"/>
          </a:p>
        </p:txBody>
      </p:sp>
    </p:spTree>
    <p:extLst>
      <p:ext uri="{BB962C8B-B14F-4D97-AF65-F5344CB8AC3E}">
        <p14:creationId xmlns:p14="http://schemas.microsoft.com/office/powerpoint/2010/main" val="1884285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80B455C-5524-4855-A8E7-5E7983232A68}" type="slidenum">
              <a:rPr lang="en-GB"/>
              <a:pPr eaLnBrk="1" hangingPunct="1"/>
              <a:t>17</a:t>
            </a:fld>
            <a:endParaRPr lang="en-GB"/>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GB" dirty="0" smtClean="0"/>
              <a:t>The default reference style is 'Annotated'</a:t>
            </a:r>
          </a:p>
          <a:p>
            <a:pPr eaLnBrk="1" hangingPunct="1"/>
            <a:r>
              <a:rPr lang="en-GB" dirty="0" smtClean="0"/>
              <a:t>Use this process to select another style - changes can be made at any time.</a:t>
            </a:r>
          </a:p>
          <a:p>
            <a:pPr eaLnBrk="1" hangingPunct="1"/>
            <a:r>
              <a:rPr lang="en-GB" dirty="0" smtClean="0"/>
              <a:t>Go to the dropdown menu, and choose </a:t>
            </a:r>
            <a:r>
              <a:rPr lang="en-GB" b="1" dirty="0" smtClean="0"/>
              <a:t>Select </a:t>
            </a:r>
            <a:r>
              <a:rPr lang="en-GB" b="1" dirty="0" smtClean="0"/>
              <a:t>Another Style</a:t>
            </a:r>
            <a:r>
              <a:rPr lang="en-GB" b="1" dirty="0" smtClean="0"/>
              <a:t>.</a:t>
            </a:r>
            <a:r>
              <a:rPr lang="en-GB" dirty="0" smtClean="0"/>
              <a:t>.</a:t>
            </a:r>
            <a:endParaRPr lang="en-GB"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A198BA-DC01-4991-9312-FC48648AA2C0}" type="slidenum">
              <a:rPr lang="en-GB"/>
              <a:pPr eaLnBrk="1" hangingPunct="1"/>
              <a:t>18</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GB" dirty="0" smtClean="0"/>
              <a:t>The</a:t>
            </a:r>
            <a:r>
              <a:rPr lang="en-GB" b="1" dirty="0" smtClean="0"/>
              <a:t> </a:t>
            </a:r>
            <a:r>
              <a:rPr lang="en-GB" b="1" dirty="0" smtClean="0"/>
              <a:t>Choose </a:t>
            </a:r>
            <a:r>
              <a:rPr lang="en-GB" b="1" dirty="0" smtClean="0"/>
              <a:t>a </a:t>
            </a:r>
            <a:r>
              <a:rPr lang="en-GB" b="1" dirty="0" smtClean="0"/>
              <a:t>Style</a:t>
            </a:r>
            <a:r>
              <a:rPr lang="en-GB" dirty="0" smtClean="0"/>
              <a:t> </a:t>
            </a:r>
            <a:r>
              <a:rPr lang="en-GB" dirty="0" smtClean="0"/>
              <a:t>window opens. </a:t>
            </a:r>
          </a:p>
          <a:p>
            <a:pPr eaLnBrk="1" hangingPunct="1"/>
            <a:r>
              <a:rPr lang="en-GB" dirty="0" smtClean="0"/>
              <a:t>There are over 5000 choices, including general reference styles, journal house styles and academic libraries.</a:t>
            </a:r>
          </a:p>
          <a:p>
            <a:pPr eaLnBrk="1" hangingPunct="1"/>
            <a:r>
              <a:rPr lang="en-GB" dirty="0" smtClean="0"/>
              <a:t>Select a new style, in this case 'Harvard', and click </a:t>
            </a:r>
            <a:r>
              <a:rPr lang="en-GB" b="1" dirty="0" smtClean="0"/>
              <a:t>Choose</a:t>
            </a:r>
            <a:r>
              <a:rPr lang="en-GB" dirty="0" smtClean="0"/>
              <a:t>.</a:t>
            </a:r>
            <a:endParaRPr lang="en-GB"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0EBCE74-0DC2-46FC-A1AF-710601CC6419}" type="slidenum">
              <a:rPr lang="en-GB"/>
              <a:pPr eaLnBrk="1" hangingPunct="1"/>
              <a:t>19</a:t>
            </a:fld>
            <a:endParaRPr lang="en-GB"/>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GB" dirty="0" smtClean="0"/>
              <a:t>The EndNote Library is displayed in the new reference style.</a:t>
            </a:r>
          </a:p>
          <a:p>
            <a:pPr eaLnBrk="1" hangingPunct="1"/>
            <a:r>
              <a:rPr lang="en-GB" dirty="0" smtClean="0"/>
              <a:t>The reference style can also be modified - changes will be saved to an EndNote</a:t>
            </a:r>
            <a:r>
              <a:rPr lang="en-GB" baseline="0" dirty="0" smtClean="0"/>
              <a:t> folder in 'My Documents' </a:t>
            </a:r>
            <a:r>
              <a:rPr lang="en-GB" dirty="0" smtClean="0"/>
              <a:t>so that they are automatically accessed next time the EndNote library is opened.</a:t>
            </a:r>
          </a:p>
          <a:p>
            <a:pPr eaLnBrk="1" hangingPunct="1"/>
            <a:endParaRPr lang="en-GB" dirty="0" smtClean="0"/>
          </a:p>
          <a:p>
            <a:pPr eaLnBrk="1" hangingPunct="1"/>
            <a:endParaRPr lang="en-GB"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D98F27-E95E-4509-B3E1-7BC5385CE94A}" type="slidenum">
              <a:rPr lang="en-GB"/>
              <a:pPr eaLnBrk="1" hangingPunct="1"/>
              <a:t>21</a:t>
            </a:fld>
            <a:endParaRPr lang="en-GB"/>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GB" dirty="0" smtClean="0"/>
              <a:t>Some faculties</a:t>
            </a:r>
            <a:r>
              <a:rPr lang="en-GB" baseline="0" dirty="0" smtClean="0"/>
              <a:t> </a:t>
            </a:r>
            <a:r>
              <a:rPr lang="en-GB" dirty="0" smtClean="0"/>
              <a:t>require variations to standard referencing styles. Harvard in particular is used in a number of slightly differing formats. The Faculty</a:t>
            </a:r>
            <a:r>
              <a:rPr lang="en-GB" baseline="0" dirty="0" smtClean="0"/>
              <a:t> of Health Sciences has its own EndNote style: Harvard </a:t>
            </a:r>
            <a:r>
              <a:rPr lang="en-GB" baseline="0" dirty="0" err="1" smtClean="0"/>
              <a:t>SotonHS</a:t>
            </a:r>
            <a:endParaRPr lang="en-GB"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22</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GB" smtClean="0"/>
              <a:t>This window controls all aspects of the referencing style: there are sections for in-text citation, full bibliographic references, and also for footnotes, which are used by some referencing styles.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8771FD1-8C2C-4990-AF6F-D1E504914B19}" type="slidenum">
              <a:rPr lang="en-GB"/>
              <a:pPr eaLnBrk="1" hangingPunct="1"/>
              <a:t>24</a:t>
            </a:fld>
            <a:endParaRPr lang="en-GB"/>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GB" dirty="0" smtClean="0"/>
              <a:t>To edit the referencing style, go to </a:t>
            </a:r>
            <a:r>
              <a:rPr lang="en-GB" b="1" dirty="0" smtClean="0"/>
              <a:t>Edit</a:t>
            </a:r>
            <a:r>
              <a:rPr lang="en-GB" b="1" dirty="0" smtClean="0"/>
              <a:t>, Output styles, Edit "Reference Style</a:t>
            </a:r>
            <a:r>
              <a:rPr lang="en-GB" b="1" dirty="0" smtClean="0"/>
              <a:t>"</a:t>
            </a:r>
            <a:r>
              <a:rPr lang="en-GB" dirty="0" smtClean="0"/>
              <a:t>, </a:t>
            </a:r>
            <a:r>
              <a:rPr lang="en-GB" dirty="0" smtClean="0"/>
              <a:t>in this case, Harvard.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FCEF0D-06DF-42E7-ABC0-B028335E7733}" type="slidenum">
              <a:rPr lang="en-GB"/>
              <a:pPr eaLnBrk="1" hangingPunct="1"/>
              <a:t>2</a:t>
            </a:fld>
            <a:endParaRPr lang="en-GB"/>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GB" dirty="0" smtClean="0"/>
              <a:t>EndNote is bibliographic management software that allows you to collect all the references from a range of resource types in a single location. </a:t>
            </a:r>
          </a:p>
          <a:p>
            <a:pPr eaLnBrk="1" hangingPunct="1"/>
            <a:r>
              <a:rPr lang="en-GB" dirty="0" smtClean="0"/>
              <a:t>The results of a database search can be automatically exported to EndNote, and other notes, files and graphics can be added to individual records, allowing all information to be stored in a single location.</a:t>
            </a:r>
          </a:p>
          <a:p>
            <a:pPr eaLnBrk="1" hangingPunct="1"/>
            <a:r>
              <a:rPr lang="en-GB" dirty="0" smtClean="0"/>
              <a:t>EndNote works alongside Word, inserts short citations within the text and generates full bibliographic references at the end of the current document. The appearance and management of citations and references is controlled through the EndNote Library.</a:t>
            </a:r>
          </a:p>
          <a:p>
            <a:pPr eaLnBrk="1" hangingPunct="1"/>
            <a:r>
              <a:rPr lang="en-GB" dirty="0" smtClean="0"/>
              <a:t>Using EndNote, a document created with references in one referencing style can be automatically converted to a different referencing style if required.</a:t>
            </a:r>
          </a:p>
          <a:p>
            <a:pPr eaLnBrk="1" hangingPunct="1"/>
            <a:r>
              <a:rPr lang="en-GB" dirty="0" smtClean="0"/>
              <a:t>All features of EndNote can be edited to suit personal preferences.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865E8C8-D824-4574-A34C-FDEEDC5C8DAA}" type="slidenum">
              <a:rPr lang="en-GB"/>
              <a:pPr eaLnBrk="1" hangingPunct="1"/>
              <a:t>25</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This window allows you to edit all aspects of the Endnote bibliographic record. The main groups are </a:t>
            </a:r>
            <a:r>
              <a:rPr lang="en-GB" b="1" dirty="0" smtClean="0"/>
              <a:t>Citations</a:t>
            </a:r>
            <a:r>
              <a:rPr lang="en-GB" dirty="0" smtClean="0"/>
              <a:t> which are the short references within the written text, </a:t>
            </a:r>
            <a:r>
              <a:rPr lang="en-GB" b="1" dirty="0" smtClean="0"/>
              <a:t>Bibliography</a:t>
            </a:r>
            <a:r>
              <a:rPr lang="en-GB" dirty="0" smtClean="0"/>
              <a:t> which is the list of full references at the end of the document, and </a:t>
            </a:r>
            <a:r>
              <a:rPr lang="en-GB" b="1" dirty="0" smtClean="0"/>
              <a:t>Footnotes</a:t>
            </a:r>
            <a:r>
              <a:rPr lang="en-GB" dirty="0" smtClean="0"/>
              <a:t>, which are used at the bottom of individual pages in some referencing systems. </a:t>
            </a:r>
          </a:p>
          <a:p>
            <a:pPr eaLnBrk="1" hangingPunct="1"/>
            <a:endParaRPr lang="en-GB"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850BAB5-EEEF-482D-AD19-6EACB3C77886}" type="slidenum">
              <a:rPr lang="en-GB"/>
              <a:pPr eaLnBrk="1" hangingPunct="1"/>
              <a:t>26</a:t>
            </a:fld>
            <a:endParaRPr lang="en-GB"/>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n-GB" dirty="0" smtClean="0"/>
              <a:t>Click </a:t>
            </a:r>
            <a:r>
              <a:rPr lang="en-GB" b="1" dirty="0" smtClean="0"/>
              <a:t>Citations</a:t>
            </a:r>
            <a:r>
              <a:rPr lang="en-GB" dirty="0" smtClean="0"/>
              <a:t> </a:t>
            </a:r>
            <a:r>
              <a:rPr lang="en-GB" dirty="0" smtClean="0"/>
              <a:t>then </a:t>
            </a:r>
            <a:r>
              <a:rPr lang="en-GB" b="1" dirty="0" smtClean="0"/>
              <a:t>Templates</a:t>
            </a:r>
            <a:r>
              <a:rPr lang="en-GB" dirty="0" smtClean="0"/>
              <a:t> </a:t>
            </a:r>
            <a:r>
              <a:rPr lang="en-GB" dirty="0" smtClean="0"/>
              <a:t>to see how this tool works. The operation of other fields is similar to those described in the </a:t>
            </a:r>
            <a:r>
              <a:rPr lang="en-GB" b="1" dirty="0" smtClean="0"/>
              <a:t>Format Bibliography</a:t>
            </a:r>
            <a:r>
              <a:rPr lang="en-GB" dirty="0" smtClean="0"/>
              <a:t> </a:t>
            </a:r>
            <a:r>
              <a:rPr lang="en-GB" dirty="0" smtClean="0"/>
              <a:t>section.</a:t>
            </a:r>
          </a:p>
          <a:p>
            <a:pPr eaLnBrk="1" hangingPunct="1">
              <a:spcBef>
                <a:spcPct val="0"/>
              </a:spcBef>
            </a:pPr>
            <a:r>
              <a:rPr lang="en-GB" dirty="0" smtClean="0">
                <a:solidFill>
                  <a:srgbClr val="000000"/>
                </a:solidFill>
              </a:rPr>
              <a:t>In this example, EndNote picks up the contents of the 'Author' field from the record, adds a comma, then the contents of the 'Year' field and </a:t>
            </a:r>
            <a:r>
              <a:rPr lang="en-GB" dirty="0" smtClean="0"/>
              <a:t>encloses everything in brackets. </a:t>
            </a:r>
          </a:p>
          <a:p>
            <a:pPr eaLnBrk="1" hangingPunct="1">
              <a:spcBef>
                <a:spcPct val="0"/>
              </a:spcBef>
            </a:pPr>
            <a:r>
              <a:rPr lang="en-GB" dirty="0" smtClean="0"/>
              <a:t>The vertical line links the following punctuation to the next field, so that if the field is empty, you do not get stray punctuation in  the record.</a:t>
            </a:r>
          </a:p>
          <a:p>
            <a:pPr eaLnBrk="1" hangingPunct="1"/>
            <a:r>
              <a:rPr lang="en-GB" dirty="0" smtClean="0"/>
              <a:t>Make any changes you require, and then click the close record icon.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7B1454F-9028-4F29-9D9F-53A8D95D3F3D}" type="slidenum">
              <a:rPr lang="en-GB"/>
              <a:pPr eaLnBrk="1" hangingPunct="1"/>
              <a:t>27</a:t>
            </a:fld>
            <a:endParaRPr lang="en-GB"/>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GB" dirty="0" smtClean="0"/>
              <a:t>Use this option to edit the in-text citation sort order.</a:t>
            </a:r>
          </a:p>
          <a:p>
            <a:pPr eaLnBrk="1" hangingPunct="1"/>
            <a:r>
              <a:rPr lang="en-GB" dirty="0" smtClean="0"/>
              <a:t>The default order is 'Don't sort'</a:t>
            </a:r>
          </a:p>
          <a:p>
            <a:pPr eaLnBrk="1" hangingPunct="1"/>
            <a:r>
              <a:rPr lang="en-GB" dirty="0" smtClean="0"/>
              <a:t>If you have multiple citations at single points in the text, you may wish to arrange these either alphabetically or chronologically. Choose the relevant option from the list.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E0D6D29-3897-4E29-9C12-C11B4FC0D85C}" type="slidenum">
              <a:rPr lang="en-GB"/>
              <a:pPr eaLnBrk="1" hangingPunct="1"/>
              <a:t>28</a:t>
            </a:fld>
            <a:endParaRPr lang="en-GB"/>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GB" dirty="0" smtClean="0"/>
              <a:t>Click </a:t>
            </a:r>
            <a:r>
              <a:rPr lang="en-GB" b="1" dirty="0" smtClean="0"/>
              <a:t>Yes</a:t>
            </a:r>
            <a:r>
              <a:rPr lang="en-GB" dirty="0" smtClean="0"/>
              <a:t> </a:t>
            </a:r>
            <a:r>
              <a:rPr lang="en-GB" dirty="0" smtClean="0"/>
              <a:t>to save the changes.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83202A-B8AE-4E74-91E3-9FF8524DCD41}" type="slidenum">
              <a:rPr lang="en-GB"/>
              <a:pPr eaLnBrk="1" hangingPunct="1"/>
              <a:t>29</a:t>
            </a:fld>
            <a:endParaRPr lang="en-GB"/>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GB" smtClean="0"/>
              <a:t>You will be prompted to save the edited style with a new name. </a:t>
            </a:r>
          </a:p>
          <a:p>
            <a:pPr eaLnBrk="1" hangingPunct="1"/>
            <a:r>
              <a:rPr lang="en-GB" smtClean="0"/>
              <a:t>This edited style will then appear in EndNote's reference style list and can be applied to any EndNote library. This style is stored in your university profile, so can be accessed at any time from any public workstation.</a:t>
            </a:r>
          </a:p>
          <a:p>
            <a:pPr eaLnBrk="1" hangingPunct="1"/>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20B12BE-21AD-4364-8D8E-4647550F4187}" type="slidenum">
              <a:rPr lang="en-GB"/>
              <a:pPr eaLnBrk="1" hangingPunct="1"/>
              <a:t>31</a:t>
            </a:fld>
            <a:endParaRPr lang="en-GB"/>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marL="0" marR="0" indent="0" algn="l" defTabSz="914400" rtl="0" eaLnBrk="1" fontAlgn="base" latinLnBrk="0" hangingPunct="1">
              <a:lnSpc>
                <a:spcPct val="80000"/>
              </a:lnSpc>
              <a:spcBef>
                <a:spcPct val="30000"/>
              </a:spcBef>
              <a:spcAft>
                <a:spcPct val="0"/>
              </a:spcAft>
              <a:buClrTx/>
              <a:buSzTx/>
              <a:buFontTx/>
              <a:buNone/>
              <a:tabLst/>
              <a:defRPr/>
            </a:pPr>
            <a:r>
              <a:rPr lang="en-US" sz="800" dirty="0" smtClean="0"/>
              <a:t>To</a:t>
            </a:r>
            <a:r>
              <a:rPr lang="en-US" sz="800" baseline="0" dirty="0" smtClean="0"/>
              <a:t> make changes to the way the bibliography is displayed, go to </a:t>
            </a:r>
            <a:r>
              <a:rPr lang="en-GB" sz="800" b="1" dirty="0" smtClean="0"/>
              <a:t>Edit</a:t>
            </a:r>
            <a:r>
              <a:rPr lang="en-GB" sz="800" b="1" dirty="0" smtClean="0"/>
              <a:t>, Output styles, Edit "Reference Style</a:t>
            </a:r>
            <a:r>
              <a:rPr lang="en-GB" sz="800" b="1" dirty="0" smtClean="0"/>
              <a:t>"</a:t>
            </a:r>
            <a:r>
              <a:rPr lang="en-GB" sz="800" dirty="0" smtClean="0"/>
              <a:t>, </a:t>
            </a:r>
            <a:r>
              <a:rPr lang="en-GB" sz="800" dirty="0" smtClean="0"/>
              <a:t>in this case, Harvard.</a:t>
            </a:r>
          </a:p>
          <a:p>
            <a:pPr eaLnBrk="1" hangingPunct="1">
              <a:lnSpc>
                <a:spcPct val="80000"/>
              </a:lnSpc>
            </a:pPr>
            <a:endParaRPr lang="en-US" sz="8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F7F05D8-4168-41ED-8C4B-9B0313A732E4}" type="slidenum">
              <a:rPr lang="en-GB"/>
              <a:pPr eaLnBrk="1" hangingPunct="1"/>
              <a:t>32</a:t>
            </a:fld>
            <a:endParaRPr lang="en-GB"/>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GB" smtClean="0"/>
              <a:t>The bibliography section allows you to control the appearance of the various elements in the bibliographic record.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F61C737-A7A5-47B5-8FD1-A0270C51ED8D}" type="slidenum">
              <a:rPr lang="en-GB"/>
              <a:pPr eaLnBrk="1" hangingPunct="1"/>
              <a:t>33</a:t>
            </a:fld>
            <a:endParaRPr lang="en-GB"/>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r>
              <a:rPr lang="en-GB" dirty="0" smtClean="0"/>
              <a:t>The </a:t>
            </a:r>
            <a:r>
              <a:rPr lang="en-GB" b="1" dirty="0" smtClean="0"/>
              <a:t>Author Lists</a:t>
            </a:r>
            <a:r>
              <a:rPr lang="en-GB" dirty="0" smtClean="0"/>
              <a:t> </a:t>
            </a:r>
            <a:r>
              <a:rPr lang="en-GB" dirty="0" smtClean="0"/>
              <a:t>section allows you to control how many authors are displayed, and the separating punctuation.</a:t>
            </a:r>
          </a:p>
          <a:p>
            <a:pPr eaLnBrk="1" hangingPunct="1"/>
            <a:r>
              <a:rPr lang="en-GB" dirty="0" smtClean="0"/>
              <a:t>Any changes to</a:t>
            </a:r>
            <a:r>
              <a:rPr lang="en-GB" b="1" dirty="0" smtClean="0"/>
              <a:t> </a:t>
            </a:r>
            <a:r>
              <a:rPr lang="en-GB" b="1" dirty="0" smtClean="0"/>
              <a:t>Author Lists</a:t>
            </a:r>
            <a:r>
              <a:rPr lang="en-GB" dirty="0" smtClean="0"/>
              <a:t> </a:t>
            </a:r>
            <a:r>
              <a:rPr lang="en-GB" dirty="0" smtClean="0"/>
              <a:t>must be replicated in </a:t>
            </a:r>
            <a:r>
              <a:rPr lang="en-GB" b="1" dirty="0" smtClean="0"/>
              <a:t>Editor Lists</a:t>
            </a:r>
            <a:r>
              <a:rPr lang="en-GB" dirty="0" smtClean="0"/>
              <a:t>.</a:t>
            </a:r>
            <a:endParaRPr lang="en-GB"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84BAFC4-1672-47EF-A073-7DFD792F2048}" type="slidenum">
              <a:rPr lang="en-GB"/>
              <a:pPr eaLnBrk="1" hangingPunct="1"/>
              <a:t>34</a:t>
            </a:fld>
            <a:endParaRPr lang="en-GB"/>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GB" dirty="0" smtClean="0"/>
              <a:t>Changes to </a:t>
            </a:r>
            <a:r>
              <a:rPr lang="en-GB" b="1" dirty="0" smtClean="0"/>
              <a:t>Author Name </a:t>
            </a:r>
            <a:r>
              <a:rPr lang="en-GB" dirty="0" smtClean="0"/>
              <a:t>must be replicated in </a:t>
            </a:r>
            <a:r>
              <a:rPr lang="en-GB" b="1" dirty="0" smtClean="0"/>
              <a:t>Editor Name</a:t>
            </a:r>
            <a:r>
              <a:rPr lang="en-GB" dirty="0" smtClean="0"/>
              <a:t>.</a:t>
            </a:r>
            <a:endParaRPr lang="en-GB" dirty="0" smtClean="0"/>
          </a:p>
          <a:p>
            <a:pPr eaLnBrk="1" hangingPunct="1"/>
            <a:r>
              <a:rPr lang="en-GB" dirty="0" smtClean="0"/>
              <a:t>These windows allow you to make choices about capitalisation - the default is </a:t>
            </a:r>
            <a:r>
              <a:rPr lang="en-GB" b="1" dirty="0" smtClean="0"/>
              <a:t>All Uppercase</a:t>
            </a:r>
            <a:r>
              <a:rPr lang="en-GB" dirty="0" smtClean="0"/>
              <a:t>. </a:t>
            </a:r>
            <a:r>
              <a:rPr lang="en-GB" dirty="0" smtClean="0"/>
              <a:t>Choose </a:t>
            </a:r>
            <a:r>
              <a:rPr lang="en-GB" b="1" dirty="0" smtClean="0"/>
              <a:t>Normal </a:t>
            </a:r>
            <a:r>
              <a:rPr lang="en-GB" dirty="0" smtClean="0"/>
              <a:t>for names in lower case but with initial capital letters.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A6CB5B4-6D34-4FEA-AEB5-E6D77FD2FF1E}" type="slidenum">
              <a:rPr lang="en-GB"/>
              <a:pPr eaLnBrk="1" hangingPunct="1"/>
              <a:t>35</a:t>
            </a:fld>
            <a:endParaRPr lang="en-GB"/>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GB" smtClean="0"/>
              <a:t>Choices can also be made about the display of initials: with or without full-stops, with or without spaces between.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BC0F85E-CBFB-4FE3-BC2F-3940BEF7713C}" type="slidenum">
              <a:rPr lang="en-GB"/>
              <a:pPr eaLnBrk="1" hangingPunct="1"/>
              <a:t>3</a:t>
            </a:fld>
            <a:endParaRPr lang="en-GB"/>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GB" dirty="0" smtClean="0"/>
              <a:t>On public workstations, go to </a:t>
            </a:r>
            <a:r>
              <a:rPr lang="en-GB" b="1" dirty="0" smtClean="0"/>
              <a:t>Start</a:t>
            </a:r>
            <a:r>
              <a:rPr lang="en-GB" b="1" dirty="0" smtClean="0"/>
              <a:t>, All Programs, Bibliographic Software, EndNote </a:t>
            </a:r>
            <a:r>
              <a:rPr lang="en-GB" b="1" dirty="0" smtClean="0"/>
              <a:t>X6</a:t>
            </a:r>
            <a:r>
              <a:rPr lang="en-GB" dirty="0" smtClean="0"/>
              <a:t>.</a:t>
            </a:r>
            <a:endParaRPr lang="en-GB" dirty="0" smtClean="0"/>
          </a:p>
          <a:p>
            <a:pPr eaLnBrk="1" hangingPunct="1"/>
            <a:r>
              <a:rPr lang="en-GB" dirty="0" smtClean="0"/>
              <a:t>When you first load EndNote the welcome screen invites you to create a new library or open an existing library.</a:t>
            </a:r>
          </a:p>
          <a:p>
            <a:pPr eaLnBrk="1" hangingPunct="1"/>
            <a:r>
              <a:rPr lang="en-GB" dirty="0" smtClean="0"/>
              <a:t>To create a new library, click on the picture.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0D6BDAE-B530-4656-893D-08C3D6158A8B}" type="slidenum">
              <a:rPr lang="en-GB"/>
              <a:pPr eaLnBrk="1" hangingPunct="1"/>
              <a:t>36</a:t>
            </a:fld>
            <a:endParaRPr lang="en-GB"/>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lnSpc>
                <a:spcPct val="80000"/>
              </a:lnSpc>
            </a:pPr>
            <a:r>
              <a:rPr lang="en-GB" sz="1000" dirty="0" smtClean="0"/>
              <a:t>Control the order in which bibliographic records are displayed -this is normally by author, year, title, but it is possible to sort according to any field in the EndNote record. To do this, click</a:t>
            </a:r>
            <a:r>
              <a:rPr lang="en-GB" sz="1000" b="1" dirty="0" smtClean="0"/>
              <a:t> </a:t>
            </a:r>
            <a:r>
              <a:rPr lang="en-GB" sz="1000" b="1" dirty="0" smtClean="0"/>
              <a:t>Other</a:t>
            </a:r>
            <a:r>
              <a:rPr lang="en-GB" sz="1000" dirty="0" smtClean="0"/>
              <a:t>.</a:t>
            </a:r>
            <a:endParaRPr lang="en-GB" sz="100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34FA912-24BA-42E3-B9D2-774FB99A01E1}" type="slidenum">
              <a:rPr lang="en-GB"/>
              <a:pPr eaLnBrk="1" hangingPunct="1"/>
              <a:t>37</a:t>
            </a:fld>
            <a:endParaRPr lang="en-GB"/>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r>
              <a:rPr lang="en-GB" smtClean="0"/>
              <a:t>Choose the style for primary title capitalisation - Headline style will capitalise all major words, Sentence style will capitalise the initial word only.</a:t>
            </a:r>
          </a:p>
          <a:p>
            <a:pPr eaLnBrk="1" hangingPunct="1"/>
            <a:r>
              <a:rPr lang="en-GB" smtClean="0"/>
              <a:t>Note that the same style will be applied to all records in the library: if the conventions for book titles and journal article titles differ, you may wish to leave titles as entered.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EC9CC8-BD36-4273-8705-9A3A80D30329}" type="slidenum">
              <a:rPr lang="en-GB"/>
              <a:pPr eaLnBrk="1" hangingPunct="1"/>
              <a:t>38</a:t>
            </a:fld>
            <a:endParaRPr lang="en-GB"/>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GB" dirty="0" smtClean="0"/>
              <a:t>The </a:t>
            </a:r>
            <a:r>
              <a:rPr lang="en-GB" b="1" dirty="0" smtClean="0"/>
              <a:t>Templates</a:t>
            </a:r>
            <a:r>
              <a:rPr lang="en-GB" dirty="0" smtClean="0"/>
              <a:t> </a:t>
            </a:r>
            <a:r>
              <a:rPr lang="en-GB" dirty="0" smtClean="0"/>
              <a:t>window shows how the bibliographic record will be displayed for a wide range of reference types. More can be added, by clicking the </a:t>
            </a:r>
            <a:r>
              <a:rPr lang="en-GB" b="1" dirty="0" smtClean="0"/>
              <a:t>Reference Types</a:t>
            </a:r>
            <a:r>
              <a:rPr lang="en-GB" dirty="0" smtClean="0"/>
              <a:t> </a:t>
            </a:r>
            <a:r>
              <a:rPr lang="en-GB" dirty="0" smtClean="0"/>
              <a:t>button and creating a template on the principles of existing types.</a:t>
            </a:r>
          </a:p>
          <a:p>
            <a:pPr eaLnBrk="1" hangingPunct="1"/>
            <a:endParaRPr lang="en-GB" dirty="0" smtClean="0"/>
          </a:p>
          <a:p>
            <a:pPr eaLnBrk="1" hangingPunct="1"/>
            <a:r>
              <a:rPr lang="en-GB" dirty="0" smtClean="0"/>
              <a:t>Generic is used for any reference type which does not have a specific template.</a:t>
            </a:r>
          </a:p>
          <a:p>
            <a:pPr eaLnBrk="1" hangingPunct="1"/>
            <a:endParaRPr lang="en-GB" dirty="0" smtClean="0"/>
          </a:p>
          <a:p>
            <a:pPr eaLnBrk="1" hangingPunct="1"/>
            <a:r>
              <a:rPr lang="en-GB" dirty="0" smtClean="0"/>
              <a:t>In the templates, where the name of an EndNote record field appears, this will be replaced by the contents of that field, according to the format in the template (bold, italic </a:t>
            </a:r>
            <a:r>
              <a:rPr lang="en-GB" dirty="0" err="1" smtClean="0"/>
              <a:t>etc</a:t>
            </a:r>
            <a:r>
              <a:rPr lang="en-GB" dirty="0" smtClean="0"/>
              <a:t>) Other characters are displayed as typed. Field Names are case-sensitive. </a:t>
            </a:r>
          </a:p>
          <a:p>
            <a:pPr eaLnBrk="1" hangingPunct="1"/>
            <a:r>
              <a:rPr lang="en-GB" dirty="0" smtClean="0"/>
              <a:t>The vertical bar links punctuation to the next field, so that if there is no data in a given record field, stray punctuation is eliminated. The ^ means that Endnote will choose whether to display the singular or plural option according to  the number of authors/editors.</a:t>
            </a:r>
          </a:p>
          <a:p>
            <a:pPr eaLnBrk="1" hangingPunct="1"/>
            <a:endParaRPr lang="en-GB"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E479231-189C-4C8A-82E9-BF4C48B80190}" type="slidenum">
              <a:rPr lang="en-GB"/>
              <a:pPr eaLnBrk="1" hangingPunct="1"/>
              <a:t>39</a:t>
            </a:fld>
            <a:endParaRPr lang="en-GB"/>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GB" dirty="0" smtClean="0"/>
              <a:t>Existing reference type templates can be edited, for example, displaying the year in brackets or inserting the issue number in the journal article template.</a:t>
            </a:r>
          </a:p>
          <a:p>
            <a:pPr eaLnBrk="1" hangingPunct="1"/>
            <a:r>
              <a:rPr lang="en-GB" dirty="0" smtClean="0"/>
              <a:t>It is not necessary to edit Reference Types that will not be used, but Generic must always be included.</a:t>
            </a:r>
          </a:p>
          <a:p>
            <a:pPr eaLnBrk="1" hangingPunct="1"/>
            <a:r>
              <a:rPr lang="en-GB" dirty="0" smtClean="0"/>
              <a:t>In this case the Year field has been edited for some Reference types.</a:t>
            </a:r>
          </a:p>
          <a:p>
            <a:pPr eaLnBrk="1" hangingPunct="1"/>
            <a:r>
              <a:rPr lang="en-GB" dirty="0" smtClean="0"/>
              <a:t>When all changes have been made, click the record </a:t>
            </a:r>
            <a:r>
              <a:rPr lang="en-GB" b="1" dirty="0" smtClean="0"/>
              <a:t>Close</a:t>
            </a:r>
            <a:r>
              <a:rPr lang="en-GB" dirty="0" smtClean="0"/>
              <a:t> </a:t>
            </a:r>
            <a:r>
              <a:rPr lang="en-GB" dirty="0" smtClean="0"/>
              <a:t>icon. </a:t>
            </a:r>
          </a:p>
          <a:p>
            <a:pPr eaLnBrk="1" hangingPunct="1"/>
            <a:endParaRPr lang="en-GB" dirty="0" smtClean="0"/>
          </a:p>
          <a:p>
            <a:pPr eaLnBrk="1" hangingPunct="1"/>
            <a:endParaRPr lang="en-GB" dirty="0" smtClean="0"/>
          </a:p>
          <a:p>
            <a:pPr eaLnBrk="1" hangingPunct="1"/>
            <a:endParaRPr lang="en-GB" dirty="0" smtClean="0"/>
          </a:p>
          <a:p>
            <a:pPr eaLnBrk="1" hangingPunct="1"/>
            <a:endParaRPr lang="en-GB"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403F88-9ABD-4C65-AD58-494ECF46E526}" type="slidenum">
              <a:rPr lang="en-GB"/>
              <a:pPr eaLnBrk="1" hangingPunct="1"/>
              <a:t>40</a:t>
            </a:fld>
            <a:endParaRPr lang="en-GB"/>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GB" smtClean="0"/>
              <a:t>You will be prompted to save the edited style with a new name.</a:t>
            </a:r>
          </a:p>
          <a:p>
            <a:pPr eaLnBrk="1" hangingPunct="1"/>
            <a:endParaRPr lang="en-GB" smtClean="0"/>
          </a:p>
          <a:p>
            <a:pPr eaLnBrk="1" hangingPunct="1"/>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1D7CF67-4A57-4ACB-ADA7-EBBEC799B973}" type="slidenum">
              <a:rPr lang="en-GB"/>
              <a:pPr eaLnBrk="1" hangingPunct="1"/>
              <a:t>41</a:t>
            </a:fld>
            <a:endParaRPr lang="en-GB"/>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r>
              <a:rPr lang="en-GB" dirty="0" smtClean="0"/>
              <a:t>The original reference style remains unchanged, but a variation is created.</a:t>
            </a:r>
          </a:p>
          <a:p>
            <a:pPr eaLnBrk="1" hangingPunct="1"/>
            <a:r>
              <a:rPr lang="en-GB" dirty="0" smtClean="0"/>
              <a:t>This edited style will then appear in EndNote's reference style list and can be applied to any EndNote library. This style is stored in  My Documents, so can be accessed at any time from any public workstation.</a:t>
            </a:r>
          </a:p>
          <a:p>
            <a:pPr eaLnBrk="1" hangingPunct="1"/>
            <a:endParaRPr lang="en-GB"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6C480E-5590-4A0E-9B2B-80873B79123E}" type="slidenum">
              <a:rPr lang="en-GB"/>
              <a:pPr eaLnBrk="1" hangingPunct="1"/>
              <a:t>43</a:t>
            </a:fld>
            <a:endParaRPr lang="en-GB"/>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GB" sz="1000" dirty="0" smtClean="0"/>
              <a:t>Bibliographic templates control the display of records when EndNote is used with Word documents for citations and references.</a:t>
            </a:r>
          </a:p>
          <a:p>
            <a:pPr eaLnBrk="1" hangingPunct="1"/>
            <a:r>
              <a:rPr lang="en-GB" sz="1000" dirty="0" smtClean="0"/>
              <a:t>Depending on the Reference Style, there are already a number of templates created.</a:t>
            </a:r>
          </a:p>
          <a:p>
            <a:pPr eaLnBrk="1" hangingPunct="1"/>
            <a:r>
              <a:rPr lang="en-GB" sz="1000" dirty="0" smtClean="0"/>
              <a:t>Additional templates can be created by choosing from the </a:t>
            </a:r>
            <a:r>
              <a:rPr lang="en-GB" sz="1000" b="1" dirty="0" smtClean="0"/>
              <a:t>Reference Types </a:t>
            </a:r>
            <a:r>
              <a:rPr lang="en-GB" sz="1000" dirty="0" smtClean="0"/>
              <a:t>list.</a:t>
            </a:r>
          </a:p>
          <a:p>
            <a:pPr eaLnBrk="1" hangingPunct="1"/>
            <a:r>
              <a:rPr lang="en-GB" sz="1000" dirty="0" smtClean="0"/>
              <a:t>'Generic' is used when a specific template has not been created for a Reference Type that has been used to create an EndNote record.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6A56D4D-279A-46C9-A904-908F5F8B65C6}" type="slidenum">
              <a:rPr lang="en-GB"/>
              <a:pPr eaLnBrk="1" hangingPunct="1"/>
              <a:t>44</a:t>
            </a:fld>
            <a:endParaRPr lang="en-GB"/>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r>
              <a:rPr lang="en-GB" dirty="0" smtClean="0"/>
              <a:t>Templates are created on the basis of Field Names: wherever a Field Name appears, it is replaced by the contents of that field in the bibliographic record. Words or characters that are not field names are displayed 'as is'.</a:t>
            </a:r>
          </a:p>
          <a:p>
            <a:pPr eaLnBrk="1" hangingPunct="1"/>
            <a:r>
              <a:rPr lang="en-GB" dirty="0" smtClean="0"/>
              <a:t>If a template field contains no data, it is omitted from the record: the vertical lines tie the punctuation to the following field so that stray commas and colons do not appear.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F03ADF-12BF-4526-B474-F315E5A255A5}" type="slidenum">
              <a:rPr lang="en-GB"/>
              <a:pPr eaLnBrk="1" hangingPunct="1"/>
              <a:t>45</a:t>
            </a:fld>
            <a:endParaRPr lang="en-GB"/>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GB" smtClean="0"/>
              <a:t>Bold, Italic, Underline, Superscript or Subscript may be required formats within a citation or bibliographic template.</a:t>
            </a:r>
          </a:p>
          <a:p>
            <a:pPr eaLnBrk="1" hangingPunct="1"/>
            <a:r>
              <a:rPr lang="en-GB" smtClean="0"/>
              <a:t>A field is displayed in the format used for the Field Name - hence </a:t>
            </a:r>
            <a:r>
              <a:rPr lang="en-GB" i="1" smtClean="0"/>
              <a:t>Journal</a:t>
            </a:r>
            <a:r>
              <a:rPr lang="en-GB" smtClean="0"/>
              <a:t> and </a:t>
            </a:r>
            <a:r>
              <a:rPr lang="en-GB" i="1" smtClean="0"/>
              <a:t>Title</a:t>
            </a:r>
            <a:r>
              <a:rPr lang="en-GB" smtClean="0"/>
              <a:t> often appear in italics within the templates.</a:t>
            </a:r>
          </a:p>
          <a:p>
            <a:pPr eaLnBrk="1" hangingPunct="1"/>
            <a:r>
              <a:rPr lang="en-GB" smtClean="0"/>
              <a:t>When an item has editors, EndNote will choose between singular and plural: the circumflex is used.</a:t>
            </a:r>
          </a:p>
          <a:p>
            <a:pPr eaLnBrk="1" hangingPunct="1"/>
            <a:r>
              <a:rPr lang="en-GB" smtClean="0"/>
              <a:t>Templates can be edited at any stage, and the edited reference style applied to the EndNote Library and relevant Word documents.</a:t>
            </a:r>
          </a:p>
          <a:p>
            <a:pPr eaLnBrk="1" hangingPunct="1"/>
            <a:endParaRPr lang="en-GB" smtClean="0"/>
          </a:p>
          <a:p>
            <a:pPr eaLnBrk="1" hangingPunct="1"/>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of the templates contain special characters: these are needed for example to avoid</a:t>
            </a:r>
            <a:r>
              <a:rPr lang="en-GB" baseline="0" dirty="0" smtClean="0"/>
              <a:t> stray punctuation in bibliographic records or to manage different numbers of authors/editors.</a:t>
            </a:r>
          </a:p>
          <a:p>
            <a:r>
              <a:rPr lang="en-GB" baseline="0" dirty="0" smtClean="0"/>
              <a:t>Use keyboard characters or go to the </a:t>
            </a:r>
            <a:r>
              <a:rPr lang="en-GB" b="1" baseline="0" dirty="0" smtClean="0"/>
              <a:t>Insert Field </a:t>
            </a:r>
            <a:r>
              <a:rPr lang="en-GB" baseline="0" dirty="0" smtClean="0"/>
              <a:t>dropdown menu.</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46</a:t>
            </a:fld>
            <a:endParaRPr lang="en-GB"/>
          </a:p>
        </p:txBody>
      </p:sp>
    </p:spTree>
    <p:extLst>
      <p:ext uri="{BB962C8B-B14F-4D97-AF65-F5344CB8AC3E}">
        <p14:creationId xmlns:p14="http://schemas.microsoft.com/office/powerpoint/2010/main" val="272385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501EFE0-7F7E-475F-9C82-91C71E93187D}" type="slidenum">
              <a:rPr lang="en-GB"/>
              <a:pPr eaLnBrk="1" hangingPunct="1"/>
              <a:t>4</a:t>
            </a:fld>
            <a:endParaRPr lang="en-GB"/>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GB" dirty="0" smtClean="0"/>
              <a:t>The system will ask you where to save the new library: it is best to create a new folder called </a:t>
            </a:r>
            <a:r>
              <a:rPr lang="en-GB" b="1" dirty="0" smtClean="0"/>
              <a:t>EndNote </a:t>
            </a:r>
            <a:r>
              <a:rPr lang="en-GB" b="0" dirty="0" smtClean="0"/>
              <a:t>or</a:t>
            </a:r>
            <a:r>
              <a:rPr lang="en-GB" b="1" dirty="0" smtClean="0"/>
              <a:t> EndNote X6</a:t>
            </a:r>
            <a:r>
              <a:rPr lang="en-GB" dirty="0" smtClean="0"/>
              <a:t> and save the library within that.</a:t>
            </a:r>
          </a:p>
          <a:p>
            <a:pPr eaLnBrk="1" hangingPunct="1"/>
            <a:endParaRPr lang="en-GB"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forced separation</a:t>
            </a:r>
            <a:r>
              <a:rPr lang="en-GB" baseline="0" dirty="0" smtClean="0"/>
              <a:t> to tie punctuation to the following field: if this field is empty in the EndNote record, the punctuation will not be displayed: in this example, no publisher, no comma.</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47</a:t>
            </a:fld>
            <a:endParaRPr lang="en-GB"/>
          </a:p>
        </p:txBody>
      </p:sp>
    </p:spTree>
    <p:extLst>
      <p:ext uri="{BB962C8B-B14F-4D97-AF65-F5344CB8AC3E}">
        <p14:creationId xmlns:p14="http://schemas.microsoft.com/office/powerpoint/2010/main" val="673813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diamond</a:t>
            </a:r>
            <a:r>
              <a:rPr lang="en-GB" baseline="0" dirty="0" smtClean="0"/>
              <a:t> ties plain text to the next field: in this example, the words 'Directed by' will only appear if there are details in the Director field. The grave accents indicate a phrase to be tied to the following field rather than a single character or word.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48</a:t>
            </a:fld>
            <a:endParaRPr lang="en-GB"/>
          </a:p>
        </p:txBody>
      </p:sp>
    </p:spTree>
    <p:extLst>
      <p:ext uri="{BB962C8B-B14F-4D97-AF65-F5344CB8AC3E}">
        <p14:creationId xmlns:p14="http://schemas.microsoft.com/office/powerpoint/2010/main" val="779637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circumflex ^ is used to allow a choice between text linked to the associated field, in this case dependent on the number of entries in the </a:t>
            </a:r>
            <a:r>
              <a:rPr lang="en-GB" b="1" dirty="0" smtClean="0"/>
              <a:t>Editor</a:t>
            </a:r>
            <a:r>
              <a:rPr lang="en-GB" dirty="0" smtClean="0"/>
              <a:t> field.</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49</a:t>
            </a:fld>
            <a:endParaRPr lang="en-GB"/>
          </a:p>
        </p:txBody>
      </p:sp>
    </p:spTree>
    <p:extLst>
      <p:ext uri="{BB962C8B-B14F-4D97-AF65-F5344CB8AC3E}">
        <p14:creationId xmlns:p14="http://schemas.microsoft.com/office/powerpoint/2010/main" val="2034667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Accents grave are used to identify phrases which need to be linked to preceding or following fields, and also to ensure that any text which also appears</a:t>
            </a:r>
            <a:r>
              <a:rPr lang="en-GB" baseline="0" dirty="0" smtClean="0"/>
              <a:t> in an EndNote record as a field name is displayed in the bibliographic record 'as is'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50</a:t>
            </a:fld>
            <a:endParaRPr lang="en-GB"/>
          </a:p>
        </p:txBody>
      </p:sp>
    </p:spTree>
    <p:extLst>
      <p:ext uri="{BB962C8B-B14F-4D97-AF65-F5344CB8AC3E}">
        <p14:creationId xmlns:p14="http://schemas.microsoft.com/office/powerpoint/2010/main" val="377827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A73DC58-7B38-4DD1-AFB5-F999B29C74C8}" type="slidenum">
              <a:rPr lang="en-GB"/>
              <a:pPr eaLnBrk="1" hangingPunct="1"/>
              <a:t>52</a:t>
            </a:fld>
            <a:endParaRPr lang="en-GB"/>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en-GB" dirty="0" smtClean="0"/>
              <a:t>Changes to the Referencing Style are not automatically applied to the EndNote Library. To apply changes, go to the Reference Style dropdown menu and choose </a:t>
            </a:r>
            <a:r>
              <a:rPr lang="en-GB" b="1" dirty="0" smtClean="0"/>
              <a:t>Select </a:t>
            </a:r>
            <a:r>
              <a:rPr lang="en-GB" b="1" dirty="0" smtClean="0"/>
              <a:t>another </a:t>
            </a:r>
            <a:r>
              <a:rPr lang="en-GB" b="1" dirty="0" smtClean="0"/>
              <a:t>style</a:t>
            </a:r>
            <a:r>
              <a:rPr lang="en-GB" dirty="0" smtClean="0"/>
              <a:t>.</a:t>
            </a:r>
            <a:endParaRPr lang="en-GB"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3EED4EA-9DCB-4A79-8078-F0C5E7C1B734}" type="slidenum">
              <a:rPr lang="en-GB"/>
              <a:pPr eaLnBrk="1" hangingPunct="1"/>
              <a:t>54</a:t>
            </a:fld>
            <a:endParaRPr lang="en-GB"/>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GB" dirty="0" smtClean="0"/>
              <a:t>The edited style is now one of the choices - select and click </a:t>
            </a:r>
            <a:r>
              <a:rPr lang="en-GB" b="1" dirty="0" smtClean="0"/>
              <a:t>Choose</a:t>
            </a:r>
            <a:r>
              <a:rPr lang="en-GB" dirty="0" smtClean="0"/>
              <a:t>.</a:t>
            </a:r>
            <a:endParaRPr lang="en-GB"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D73843B-0DB1-4D05-A7F4-FC680C715857}" type="slidenum">
              <a:rPr lang="en-GB"/>
              <a:pPr eaLnBrk="1" hangingPunct="1"/>
              <a:t>55</a:t>
            </a:fld>
            <a:endParaRPr lang="en-GB"/>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r>
              <a:rPr lang="en-GB" dirty="0" smtClean="0"/>
              <a:t>The edits are now applied to the EndNote Library.</a:t>
            </a:r>
          </a:p>
          <a:p>
            <a:pPr eaLnBrk="1" hangingPunct="1"/>
            <a:r>
              <a:rPr lang="en-GB" dirty="0" smtClean="0"/>
              <a:t>Further changes can be made at any time, and the same copy style updated and then applied again to the library concerned. If references from the Library have already been used in a document, new changes can only be applied by using the </a:t>
            </a:r>
            <a:r>
              <a:rPr lang="en-GB" b="1" dirty="0" smtClean="0"/>
              <a:t>Format Bibliography</a:t>
            </a:r>
            <a:r>
              <a:rPr lang="en-GB" dirty="0" smtClean="0"/>
              <a:t> </a:t>
            </a:r>
            <a:r>
              <a:rPr lang="en-GB" dirty="0" smtClean="0"/>
              <a:t>option in Word.</a:t>
            </a:r>
          </a:p>
          <a:p>
            <a:pPr eaLnBrk="1" hangingPunct="1"/>
            <a:endParaRPr lang="en-GB" dirty="0" smtClean="0"/>
          </a:p>
          <a:p>
            <a:pPr eaLnBrk="1" hangingPunct="1"/>
            <a:endParaRPr lang="en-GB"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D93E609-A217-435D-8BE2-A10E6A0E063F}" type="slidenum">
              <a:rPr lang="en-GB"/>
              <a:pPr eaLnBrk="1" hangingPunct="1"/>
              <a:t>57</a:t>
            </a:fld>
            <a:endParaRPr lang="en-GB"/>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GB" b="1" dirty="0" smtClean="0"/>
              <a:t>Preferences</a:t>
            </a:r>
            <a:r>
              <a:rPr lang="en-GB" dirty="0" smtClean="0"/>
              <a:t> </a:t>
            </a:r>
            <a:r>
              <a:rPr lang="en-GB" dirty="0" smtClean="0"/>
              <a:t>control how the EndNote Library itself appears, rather than the individual records. To see the options, go to </a:t>
            </a:r>
            <a:r>
              <a:rPr lang="en-GB" b="1" dirty="0" smtClean="0"/>
              <a:t>Edit</a:t>
            </a:r>
            <a:r>
              <a:rPr lang="en-GB" b="1" dirty="0" smtClean="0"/>
              <a:t>, </a:t>
            </a:r>
            <a:r>
              <a:rPr lang="en-GB" b="1" dirty="0" smtClean="0"/>
              <a:t>Preferences</a:t>
            </a:r>
            <a:r>
              <a:rPr lang="en-GB" dirty="0" smtClean="0"/>
              <a:t>.</a:t>
            </a:r>
            <a:endParaRPr lang="en-GB"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51C8F2D-BB70-4480-8074-40BB53591A7A}" type="slidenum">
              <a:rPr lang="en-GB"/>
              <a:pPr eaLnBrk="1" hangingPunct="1"/>
              <a:t>58</a:t>
            </a:fld>
            <a:endParaRPr lang="en-GB"/>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en-GB" dirty="0" smtClean="0"/>
              <a:t>Various preferences can be set: </a:t>
            </a:r>
            <a:r>
              <a:rPr lang="en-GB" b="1" dirty="0" smtClean="0"/>
              <a:t>Display Fields</a:t>
            </a:r>
            <a:r>
              <a:rPr lang="en-GB" dirty="0" smtClean="0"/>
              <a:t> </a:t>
            </a:r>
            <a:r>
              <a:rPr lang="en-GB" dirty="0" smtClean="0"/>
              <a:t>allows the selection and ordering of significant fields from the record: the columns can be renamed if required.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D9CA6B4-461E-44B8-AE70-8FA71AC9740E}" type="slidenum">
              <a:rPr lang="en-GB"/>
              <a:pPr eaLnBrk="1" hangingPunct="1"/>
              <a:t>59</a:t>
            </a:fld>
            <a:endParaRPr lang="en-GB"/>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GB" dirty="0" smtClean="0"/>
              <a:t>The </a:t>
            </a:r>
            <a:r>
              <a:rPr lang="en-GB" b="1" dirty="0" smtClean="0"/>
              <a:t>Change Case</a:t>
            </a:r>
            <a:r>
              <a:rPr lang="en-GB" dirty="0" smtClean="0"/>
              <a:t> </a:t>
            </a:r>
            <a:r>
              <a:rPr lang="en-GB" dirty="0" smtClean="0"/>
              <a:t>option is an important tool: it permits the general rules for bibliographic display to be overridden in special cases e.g. abbreviations, non-English language names and characters. Any character string added to the list will be displayed 'as is' wherever it occurs.</a:t>
            </a:r>
          </a:p>
          <a:p>
            <a:pPr eaLnBrk="1" hangingPunct="1"/>
            <a:endParaRPr lang="en-GB" dirty="0" smtClean="0"/>
          </a:p>
          <a:p>
            <a:pPr eaLnBrk="1" hangingPunct="1"/>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CD7E97B-DACE-4AE6-BCD4-0AA2DF373E57}" type="slidenum">
              <a:rPr lang="en-GB"/>
              <a:pPr eaLnBrk="1" hangingPunct="1"/>
              <a:t>5</a:t>
            </a:fld>
            <a:endParaRPr lang="en-GB"/>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GB" smtClean="0"/>
              <a:t>On future occasions, the library will appear in this window in two parts, the EndNote part with the EndNote icon which holds the information about the format of the library, and a data folder which contains the individual record information. Both parts are needed if you wish to transfer the library elsewhere.</a:t>
            </a:r>
          </a:p>
          <a:p>
            <a:pPr eaLnBrk="1" hangingPunct="1"/>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04E1FB6-B5D0-441E-A04F-9C89F1C4D1E2}" type="slidenum">
              <a:rPr lang="en-GB"/>
              <a:pPr eaLnBrk="1" hangingPunct="1"/>
              <a:t>61</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lnSpc>
                <a:spcPct val="90000"/>
              </a:lnSpc>
            </a:pPr>
            <a:r>
              <a:rPr lang="en-GB" dirty="0" smtClean="0"/>
              <a:t>The best way of managing a large EndNote Library is to create </a:t>
            </a:r>
            <a:r>
              <a:rPr lang="en-GB" dirty="0" smtClean="0"/>
              <a:t>sub-libraries</a:t>
            </a:r>
            <a:r>
              <a:rPr lang="en-GB" dirty="0" smtClean="0"/>
              <a:t>, or groups. Up to </a:t>
            </a:r>
            <a:r>
              <a:rPr lang="en-GB" dirty="0" smtClean="0"/>
              <a:t>5000 </a:t>
            </a:r>
            <a:r>
              <a:rPr lang="en-GB" dirty="0" smtClean="0"/>
              <a:t>groups can be attached to a single library.</a:t>
            </a:r>
          </a:p>
          <a:p>
            <a:pPr eaLnBrk="1" hangingPunct="1">
              <a:lnSpc>
                <a:spcPct val="90000"/>
              </a:lnSpc>
            </a:pPr>
            <a:r>
              <a:rPr lang="en-GB" dirty="0" smtClean="0"/>
              <a:t>Groups can be custom groups or Smart groups. </a:t>
            </a:r>
          </a:p>
          <a:p>
            <a:pPr eaLnBrk="1" hangingPunct="1">
              <a:lnSpc>
                <a:spcPct val="90000"/>
              </a:lnSpc>
            </a:pPr>
            <a:r>
              <a:rPr lang="en-GB" dirty="0" smtClean="0"/>
              <a:t>Any item in the main library may be included in a custom group.</a:t>
            </a:r>
          </a:p>
          <a:p>
            <a:pPr eaLnBrk="1" hangingPunct="1">
              <a:lnSpc>
                <a:spcPct val="90000"/>
              </a:lnSpc>
            </a:pPr>
            <a:r>
              <a:rPr lang="en-GB" dirty="0" smtClean="0"/>
              <a:t>Smart groups are given set criteria - any item fulfilling these criteria is automatically added to the group. The criteria can be modified at any time. The criteria for a new Smart group will be applied to the existing EndNote Library, and to any items that are added subsequently.</a:t>
            </a:r>
          </a:p>
          <a:p>
            <a:pPr eaLnBrk="1" hangingPunct="1">
              <a:lnSpc>
                <a:spcPct val="90000"/>
              </a:lnSpc>
            </a:pPr>
            <a:r>
              <a:rPr lang="en-GB" dirty="0" smtClean="0"/>
              <a:t>All entries are included in the main EndNote library: they may be copied into more than one group, or be entries in more than one Smart group.</a:t>
            </a:r>
          </a:p>
          <a:p>
            <a:pPr eaLnBrk="1" hangingPunct="1">
              <a:lnSpc>
                <a:spcPct val="90000"/>
              </a:lnSpc>
            </a:pPr>
            <a:r>
              <a:rPr lang="en-GB" dirty="0" smtClean="0"/>
              <a:t>Deleting a record from a main library removes it from all groups: deleting a record from a custom group does not remove it from the main library or from other groups. It is not possible to delete an item from a Smart group.</a:t>
            </a:r>
          </a:p>
          <a:p>
            <a:pPr eaLnBrk="1" hangingPunct="1">
              <a:lnSpc>
                <a:spcPct val="90000"/>
              </a:lnSpc>
            </a:pPr>
            <a:r>
              <a:rPr lang="en-GB" dirty="0" smtClean="0"/>
              <a:t>To create a Custom group, go to </a:t>
            </a:r>
            <a:r>
              <a:rPr lang="en-GB" b="1" dirty="0" smtClean="0"/>
              <a:t>Groups</a:t>
            </a:r>
            <a:r>
              <a:rPr lang="en-GB" b="1" dirty="0" smtClean="0"/>
              <a:t>, Create </a:t>
            </a:r>
            <a:r>
              <a:rPr lang="en-GB" b="1" dirty="0" smtClean="0"/>
              <a:t>Group</a:t>
            </a:r>
            <a:r>
              <a:rPr lang="en-GB" dirty="0" smtClean="0"/>
              <a:t>. </a:t>
            </a:r>
            <a:endParaRPr lang="en-GB"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E3FC67C-5492-4DB5-82D0-C599A4814552}" type="slidenum">
              <a:rPr lang="en-GB"/>
              <a:pPr eaLnBrk="1" hangingPunct="1"/>
              <a:t>62</a:t>
            </a:fld>
            <a:endParaRPr lang="en-GB"/>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GB" dirty="0" smtClean="0"/>
              <a:t>Name the group. The new group is displayed in the </a:t>
            </a:r>
            <a:r>
              <a:rPr lang="en-GB" b="1" dirty="0" smtClean="0"/>
              <a:t>My Groups</a:t>
            </a:r>
            <a:r>
              <a:rPr lang="en-GB" dirty="0" smtClean="0"/>
              <a:t> </a:t>
            </a:r>
            <a:r>
              <a:rPr lang="en-GB" dirty="0" smtClean="0"/>
              <a:t>panel. Options to manage the group are available on right-click.</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D10FFC7-5411-4F10-BECC-A3BC1E3DFCEF}" type="slidenum">
              <a:rPr lang="en-GB"/>
              <a:pPr eaLnBrk="1" hangingPunct="1"/>
              <a:t>63</a:t>
            </a:fld>
            <a:endParaRPr lang="en-GB"/>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r>
              <a:rPr lang="en-GB" smtClean="0"/>
              <a:t>Select the records to be added to the group, and drag on to the group name.</a:t>
            </a:r>
          </a:p>
          <a:p>
            <a:pPr eaLnBrk="1" hangingPunct="1"/>
            <a:endParaRPr lang="en-GB" smtClean="0"/>
          </a:p>
          <a:p>
            <a:pPr eaLnBrk="1" hangingPunct="1"/>
            <a:endParaRPr lang="en-GB"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7341E9-FF7B-45BC-BD8D-8A5C9FBB6BC6}" type="slidenum">
              <a:rPr lang="en-GB"/>
              <a:pPr eaLnBrk="1" hangingPunct="1"/>
              <a:t>64</a:t>
            </a:fld>
            <a:endParaRPr lang="en-GB"/>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GB" dirty="0" smtClean="0"/>
              <a:t>Custom groups can be populated manually at any time. Records deleted from groups are not deleted from the main library</a:t>
            </a:r>
          </a:p>
          <a:p>
            <a:pPr eaLnBrk="1" hangingPunct="1"/>
            <a:endParaRPr lang="en-GB"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F5399ED-F4F4-4769-9905-76213DE9E620}" type="slidenum">
              <a:rPr lang="en-GB"/>
              <a:pPr eaLnBrk="1" hangingPunct="1"/>
              <a:t>65</a:t>
            </a:fld>
            <a:endParaRPr lang="en-GB"/>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r>
              <a:rPr lang="en-GB" dirty="0" smtClean="0"/>
              <a:t>Information can be exported directly from many databases into a new or existing library or group. The information from the database will populate the relevant fields in the EndNote record. This can include the abstract, and in many cases a URL link to the original database entry.</a:t>
            </a:r>
          </a:p>
          <a:p>
            <a:pPr eaLnBrk="1" hangingPunct="1"/>
            <a:r>
              <a:rPr lang="en-GB" dirty="0" smtClean="0"/>
              <a:t>The EndNote export process uses connection files and import filters: all these are installed on public workstations. If you have purchased a copy of EndNote then additional files and filters can be downloaded from the supplier's website. </a:t>
            </a:r>
          </a:p>
          <a:p>
            <a:pPr eaLnBrk="1" hangingPunct="1"/>
            <a:r>
              <a:rPr lang="en-GB" dirty="0" smtClean="0"/>
              <a:t>Some databases will provide automatic hyperlinks back to the original database record.</a:t>
            </a:r>
          </a:p>
          <a:p>
            <a:pPr eaLnBrk="1" hangingPunct="1"/>
            <a:r>
              <a:rPr lang="en-GB" dirty="0" smtClean="0"/>
              <a:t>Every database operates on a 'platform' - all databases on a given platform export records in the same way.</a:t>
            </a:r>
          </a:p>
          <a:p>
            <a:pPr eaLnBrk="1" hangingPunct="1"/>
            <a:r>
              <a:rPr lang="en-GB" dirty="0" smtClean="0"/>
              <a:t>Bibliographic information can also be downloaded from library catalogues including University of Southampton and this uses a slightly different process -see the separate section.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5173E56-DCA0-4E25-AF5C-C923DBE30FA1}" type="slidenum">
              <a:rPr lang="en-GB"/>
              <a:pPr eaLnBrk="1" hangingPunct="1"/>
              <a:t>67</a:t>
            </a:fld>
            <a:endParaRPr lang="en-GB"/>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lnSpc>
                <a:spcPct val="90000"/>
              </a:lnSpc>
            </a:pPr>
            <a:r>
              <a:rPr lang="en-GB" sz="900" dirty="0" smtClean="0"/>
              <a:t>This procedure applies to any database on the Web of Knowledge platform. </a:t>
            </a:r>
          </a:p>
          <a:p>
            <a:pPr eaLnBrk="1" hangingPunct="1">
              <a:lnSpc>
                <a:spcPct val="90000"/>
              </a:lnSpc>
            </a:pPr>
            <a:r>
              <a:rPr lang="en-GB" sz="900" dirty="0" smtClean="0"/>
              <a:t>It is best, but not essential, to open the EndNote library before starting the search.</a:t>
            </a:r>
          </a:p>
          <a:p>
            <a:pPr eaLnBrk="1" hangingPunct="1">
              <a:lnSpc>
                <a:spcPct val="90000"/>
              </a:lnSpc>
            </a:pPr>
            <a:r>
              <a:rPr lang="en-GB" sz="900" dirty="0" smtClean="0"/>
              <a:t>Use the library website to access the Web of Knowledge platform. In this case a cross database search, 'All databases', has been chosen. </a:t>
            </a:r>
          </a:p>
          <a:p>
            <a:pPr eaLnBrk="1" hangingPunct="1">
              <a:lnSpc>
                <a:spcPct val="90000"/>
              </a:lnSpc>
            </a:pPr>
            <a:r>
              <a:rPr lang="en-GB" sz="900" dirty="0" smtClean="0"/>
              <a:t>The instructions here are for exporting required articles to EndNote rather than conducting an effective search strategy.</a:t>
            </a:r>
          </a:p>
          <a:p>
            <a:pPr eaLnBrk="1" hangingPunct="1">
              <a:lnSpc>
                <a:spcPct val="90000"/>
              </a:lnSpc>
            </a:pPr>
            <a:r>
              <a:rPr lang="en-GB" sz="900" dirty="0" smtClean="0"/>
              <a:t>Enter a search term, in this case 'diabetes' and click </a:t>
            </a:r>
            <a:r>
              <a:rPr lang="en-GB" sz="900" b="1" dirty="0" smtClean="0"/>
              <a:t>Search</a:t>
            </a:r>
            <a:r>
              <a:rPr lang="en-GB" sz="900" dirty="0" smtClean="0"/>
              <a:t>.</a:t>
            </a:r>
            <a:endParaRPr lang="en-GB" sz="900"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910AA1-5053-41DE-86D2-EE1EBB41187A}" type="slidenum">
              <a:rPr lang="en-GB"/>
              <a:pPr eaLnBrk="1" hangingPunct="1"/>
              <a:t>68</a:t>
            </a:fld>
            <a:endParaRPr lang="en-GB"/>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r>
              <a:rPr lang="en-GB" dirty="0" smtClean="0"/>
              <a:t>When the search process is complete, click on the number of results to display the records. Check the boxes for any required records, then click </a:t>
            </a:r>
            <a:r>
              <a:rPr lang="en-GB" b="1" dirty="0" smtClean="0"/>
              <a:t>EndNote</a:t>
            </a:r>
            <a:r>
              <a:rPr lang="en-GB" dirty="0" smtClean="0"/>
              <a:t> </a:t>
            </a:r>
            <a:r>
              <a:rPr lang="en-GB" dirty="0" smtClean="0"/>
              <a:t>(note, not the EndNote Web option, as this is a comparatively basic program).</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BD58427-36D4-4646-BD39-20572679030B}" type="slidenum">
              <a:rPr lang="en-GB"/>
              <a:pPr eaLnBrk="1" hangingPunct="1"/>
              <a:t>69</a:t>
            </a:fld>
            <a:endParaRPr lang="en-GB"/>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GB" dirty="0" smtClean="0"/>
              <a:t>If there are several pages of search results, check the boxes for required records on each page and then click the</a:t>
            </a:r>
            <a:r>
              <a:rPr lang="en-GB" b="1" dirty="0" smtClean="0"/>
              <a:t> </a:t>
            </a:r>
            <a:r>
              <a:rPr lang="en-GB" b="1" dirty="0" smtClean="0"/>
              <a:t>Marked List </a:t>
            </a:r>
            <a:r>
              <a:rPr lang="en-GB" b="0" dirty="0" smtClean="0"/>
              <a:t>icon</a:t>
            </a:r>
            <a:r>
              <a:rPr lang="en-GB" dirty="0" smtClean="0"/>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F45341A-8E25-4087-B3D2-2D1EF183D253}" type="slidenum">
              <a:rPr lang="en-GB"/>
              <a:pPr eaLnBrk="1" hangingPunct="1"/>
              <a:t>70</a:t>
            </a:fld>
            <a:endParaRPr lang="en-GB"/>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n-GB" dirty="0" smtClean="0"/>
              <a:t>Added items will be denoted by a red tick, and the total number of entries on the marked list shown.</a:t>
            </a:r>
          </a:p>
          <a:p>
            <a:pPr eaLnBrk="1" hangingPunct="1"/>
            <a:r>
              <a:rPr lang="en-GB" dirty="0" smtClean="0"/>
              <a:t>Click the </a:t>
            </a:r>
            <a:r>
              <a:rPr lang="en-GB" b="1" dirty="0" smtClean="0"/>
              <a:t>Marked List</a:t>
            </a:r>
            <a:r>
              <a:rPr lang="en-GB" dirty="0" smtClean="0"/>
              <a:t> </a:t>
            </a:r>
            <a:r>
              <a:rPr lang="en-GB" dirty="0" smtClean="0"/>
              <a:t>tab to view at any time.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20EC8F-1D02-48BA-B23F-828A1B3AFBD3}" type="slidenum">
              <a:rPr lang="en-GB"/>
              <a:pPr eaLnBrk="1" hangingPunct="1"/>
              <a:t>71</a:t>
            </a:fld>
            <a:endParaRPr lang="en-GB"/>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GB" dirty="0" smtClean="0"/>
              <a:t>Select the fields to be included in the output (check the 'abstract' box as well) and then click </a:t>
            </a:r>
            <a:r>
              <a:rPr lang="en-GB" b="1" dirty="0" smtClean="0"/>
              <a:t>EndNote</a:t>
            </a:r>
            <a:r>
              <a:rPr lang="en-GB" dirty="0" smtClean="0"/>
              <a:t>.</a:t>
            </a:r>
            <a:endParaRPr lang="en-GB" dirty="0" smtClean="0"/>
          </a:p>
          <a:p>
            <a:pPr eaLnBrk="1" hangingPunct="1"/>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1CD246-EBC3-4F8D-B734-B568E2B27B94}" type="slidenum">
              <a:rPr lang="en-GB"/>
              <a:pPr eaLnBrk="1" hangingPunct="1"/>
              <a:t>6</a:t>
            </a:fld>
            <a:endParaRPr lang="en-GB"/>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GB" dirty="0" smtClean="0"/>
              <a:t>It is best to keep all references in a single library: smaller libraries for particular purposes can be created using the </a:t>
            </a:r>
            <a:r>
              <a:rPr lang="en-GB" b="1" dirty="0" smtClean="0"/>
              <a:t>Groups</a:t>
            </a:r>
            <a:r>
              <a:rPr lang="en-GB" dirty="0" smtClean="0"/>
              <a:t> </a:t>
            </a:r>
            <a:r>
              <a:rPr lang="en-GB" dirty="0" smtClean="0"/>
              <a:t>option, which is described later</a:t>
            </a:r>
            <a:r>
              <a:rPr lang="en-GB" dirty="0" smtClean="0"/>
              <a:t>.</a:t>
            </a:r>
          </a:p>
          <a:p>
            <a:pPr eaLnBrk="1" hangingPunct="1"/>
            <a:r>
              <a:rPr lang="en-GB" dirty="0" smtClean="0"/>
              <a:t>Use the layout dropdown</a:t>
            </a:r>
            <a:r>
              <a:rPr lang="en-GB" baseline="0" dirty="0" smtClean="0"/>
              <a:t> menu to show or hide the Groups panel, and to hide or move the Reference panel.</a:t>
            </a:r>
            <a:endParaRPr lang="en-GB" dirty="0" smtClean="0"/>
          </a:p>
          <a:p>
            <a:pPr eaLnBrk="1" hangingPunct="1"/>
            <a:endParaRPr lang="en-GB"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9B7710D-DC90-4818-AC86-9AB11AF2D0C1}" type="slidenum">
              <a:rPr lang="en-GB"/>
              <a:pPr eaLnBrk="1" hangingPunct="1"/>
              <a:t>73</a:t>
            </a:fld>
            <a:endParaRPr lang="en-GB"/>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r>
              <a:rPr lang="en-GB" smtClean="0"/>
              <a:t>The records will import directly into the EndNote library. These become a temporary group of Imported References, but are already added to the main library of All References. The temporary group will be overwritten at the next import activity, or when the library is closed.</a:t>
            </a:r>
          </a:p>
          <a:p>
            <a:pPr eaLnBrk="1" hangingPunct="1"/>
            <a:r>
              <a:rPr lang="en-GB" smtClean="0"/>
              <a:t>Double click on any of the imported references to view.</a:t>
            </a:r>
          </a:p>
          <a:p>
            <a:pPr eaLnBrk="1" hangingPunct="1"/>
            <a:endParaRPr lang="en-GB"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1439C0C-A8D7-4429-92E8-9914FB5660EE}" type="slidenum">
              <a:rPr lang="en-GB"/>
              <a:pPr eaLnBrk="1" hangingPunct="1"/>
              <a:t>74</a:t>
            </a:fld>
            <a:endParaRPr lang="en-GB"/>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GB" smtClean="0"/>
              <a:t>Scroll down the page to see the full record.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4B724F0-EF65-405C-A305-9A4FA8EE2ADC}" type="slidenum">
              <a:rPr lang="en-GB"/>
              <a:pPr eaLnBrk="1" hangingPunct="1"/>
              <a:t>75</a:t>
            </a:fld>
            <a:endParaRPr lang="en-GB"/>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r>
              <a:rPr lang="en-GB" smtClean="0"/>
              <a:t>The URL field contains a hyperlink to the original database record.</a:t>
            </a:r>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3D763EF-99D2-413F-90B2-902CF195CAA9}" type="slidenum">
              <a:rPr lang="en-GB"/>
              <a:pPr eaLnBrk="1" hangingPunct="1"/>
              <a:t>76</a:t>
            </a:fld>
            <a:endParaRPr lang="en-GB"/>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r>
              <a:rPr lang="en-GB" smtClean="0"/>
              <a:t>Click the TDNet button to check for full text access, and download the PDF to attach to the EndNote library later.</a:t>
            </a:r>
          </a:p>
          <a:p>
            <a:pPr eaLnBrk="1" hangingPunct="1"/>
            <a:endParaRPr lang="en-GB"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a:t>
            </a:r>
            <a:r>
              <a:rPr lang="en-GB" b="1" dirty="0" smtClean="0"/>
              <a:t> Find Full Text</a:t>
            </a:r>
            <a:r>
              <a:rPr lang="en-GB" dirty="0" smtClean="0"/>
              <a:t> option currently works between EndNote and Web of Knowledge/PubMed to automatically download PDF files and attach these to the EndNote record for any papers which are either publicly available, or supplied free of charge through the database platform. This does not currently include papers from journals for which the university pays a subscription.</a:t>
            </a:r>
          </a:p>
          <a:p>
            <a:r>
              <a:rPr lang="en-GB" dirty="0" smtClean="0"/>
              <a:t>Ensure that all available search options are selected. Go to </a:t>
            </a:r>
            <a:r>
              <a:rPr lang="en-GB" b="1" dirty="0" smtClean="0"/>
              <a:t>Edit, Preferences…</a:t>
            </a:r>
            <a:endParaRPr lang="en-GB" b="1"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78</a:t>
            </a:fld>
            <a:endParaRPr lang="en-GB"/>
          </a:p>
        </p:txBody>
      </p:sp>
    </p:spTree>
    <p:extLst>
      <p:ext uri="{BB962C8B-B14F-4D97-AF65-F5344CB8AC3E}">
        <p14:creationId xmlns:p14="http://schemas.microsoft.com/office/powerpoint/2010/main" val="1539405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the </a:t>
            </a:r>
            <a:r>
              <a:rPr lang="en-GB" b="1" dirty="0" smtClean="0"/>
              <a:t>Find Full Text </a:t>
            </a:r>
            <a:r>
              <a:rPr lang="en-GB" dirty="0" smtClean="0"/>
              <a:t>option and ensure that the Web</a:t>
            </a:r>
            <a:r>
              <a:rPr lang="en-GB" baseline="0" dirty="0" smtClean="0"/>
              <a:t> of Knowledge, DOI and PubMed options are selected. It is not yet possible to use the </a:t>
            </a:r>
            <a:r>
              <a:rPr lang="en-GB" baseline="0" dirty="0" err="1" smtClean="0"/>
              <a:t>OpenURL</a:t>
            </a:r>
            <a:r>
              <a:rPr lang="en-GB" baseline="0" dirty="0" smtClean="0"/>
              <a:t> option to search subscription journals as well.</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79</a:t>
            </a:fld>
            <a:endParaRPr lang="en-GB"/>
          </a:p>
        </p:txBody>
      </p:sp>
    </p:spTree>
    <p:extLst>
      <p:ext uri="{BB962C8B-B14F-4D97-AF65-F5344CB8AC3E}">
        <p14:creationId xmlns:p14="http://schemas.microsoft.com/office/powerpoint/2010/main" val="2829044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C93F0D2-DA9B-4B57-A2AF-8AB3771F5EF3}" type="slidenum">
              <a:rPr lang="en-GB"/>
              <a:pPr eaLnBrk="1" hangingPunct="1"/>
              <a:t>80</a:t>
            </a:fld>
            <a:endParaRPr lang="en-GB"/>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r>
              <a:rPr lang="en-GB" dirty="0" smtClean="0"/>
              <a:t>To </a:t>
            </a:r>
            <a:r>
              <a:rPr lang="en-GB" dirty="0" smtClean="0"/>
              <a:t>search all records in the EndNote Library, select one entry, then go to </a:t>
            </a:r>
            <a:r>
              <a:rPr lang="en-GB" b="1" dirty="0" smtClean="0"/>
              <a:t>Edit</a:t>
            </a:r>
            <a:r>
              <a:rPr lang="en-GB" b="1" dirty="0" smtClean="0"/>
              <a:t>, Select </a:t>
            </a:r>
            <a:r>
              <a:rPr lang="en-GB" b="1" dirty="0" smtClean="0"/>
              <a:t>All.</a:t>
            </a:r>
            <a:endParaRPr lang="en-GB" b="1"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420BCCB-F60A-4751-82A6-95490ACB808E}" type="slidenum">
              <a:rPr lang="en-GB"/>
              <a:pPr eaLnBrk="1" hangingPunct="1"/>
              <a:t>81</a:t>
            </a:fld>
            <a:endParaRPr lang="en-GB"/>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GB" dirty="0" smtClean="0"/>
              <a:t>In the </a:t>
            </a:r>
            <a:r>
              <a:rPr lang="en-GB" dirty="0" smtClean="0"/>
              <a:t>References dropdown </a:t>
            </a:r>
            <a:r>
              <a:rPr lang="en-GB" dirty="0" smtClean="0"/>
              <a:t>menu, select </a:t>
            </a:r>
            <a:r>
              <a:rPr lang="en-GB" b="1" dirty="0" smtClean="0"/>
              <a:t>Find </a:t>
            </a:r>
            <a:r>
              <a:rPr lang="en-GB" b="1" dirty="0" smtClean="0"/>
              <a:t>Full </a:t>
            </a:r>
            <a:r>
              <a:rPr lang="en-GB" b="1" dirty="0" smtClean="0"/>
              <a:t>Text</a:t>
            </a:r>
            <a:r>
              <a:rPr lang="en-GB" dirty="0" smtClean="0"/>
              <a:t>, </a:t>
            </a:r>
            <a:r>
              <a:rPr lang="en-GB" dirty="0" smtClean="0"/>
              <a:t>then </a:t>
            </a:r>
            <a:r>
              <a:rPr lang="en-GB" b="1" dirty="0" smtClean="0"/>
              <a:t>Find </a:t>
            </a:r>
            <a:r>
              <a:rPr lang="en-GB" b="1" dirty="0" smtClean="0"/>
              <a:t>Full Text </a:t>
            </a:r>
            <a:r>
              <a:rPr lang="en-GB" b="1" dirty="0" smtClean="0"/>
              <a:t>…</a:t>
            </a:r>
            <a:endParaRPr lang="en-GB" b="1"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2035A15-C0CD-4CBC-B24B-B1D2EDB19E74}" type="slidenum">
              <a:rPr lang="en-GB"/>
              <a:pPr eaLnBrk="1" hangingPunct="1"/>
              <a:t>82</a:t>
            </a:fld>
            <a:endParaRPr lang="en-GB"/>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r>
              <a:rPr lang="en-GB" dirty="0" smtClean="0"/>
              <a:t>EndNote works through the library, searching for full text and reports progress in the left hand pane. Any full text PDFs located are automatically attached to the </a:t>
            </a:r>
            <a:r>
              <a:rPr lang="en-GB" b="1" dirty="0" smtClean="0"/>
              <a:t>File Attachments</a:t>
            </a:r>
            <a:r>
              <a:rPr lang="en-GB" dirty="0" smtClean="0"/>
              <a:t> </a:t>
            </a:r>
            <a:r>
              <a:rPr lang="en-GB" dirty="0" smtClean="0"/>
              <a:t>field of the individual EndNote record and denoted by a paperclip in the library or group window.</a:t>
            </a:r>
          </a:p>
          <a:p>
            <a:pPr eaLnBrk="1" hangingPunct="1"/>
            <a:endParaRPr lang="en-GB" dirty="0" smtClean="0"/>
          </a:p>
          <a:p>
            <a:pPr eaLnBrk="1" hangingPunct="1"/>
            <a:endParaRPr lang="en-GB"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74B7EB-47CE-41FA-AEC1-29E2DFC9B663}" type="slidenum">
              <a:rPr lang="en-GB"/>
              <a:pPr eaLnBrk="1" hangingPunct="1"/>
              <a:t>83</a:t>
            </a:fld>
            <a:endParaRPr lang="en-GB"/>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GB" smtClean="0"/>
              <a:t>Access the full text directly from the EndNote Library record.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13B0F3F-3819-4B80-99B6-8F8B231A543B}" type="slidenum">
              <a:rPr lang="en-GB"/>
              <a:pPr eaLnBrk="1" hangingPunct="1"/>
              <a:t>8</a:t>
            </a:fld>
            <a:endParaRPr lang="en-GB"/>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GB" dirty="0" smtClean="0"/>
              <a:t>To add a new reference, click on the </a:t>
            </a:r>
            <a:r>
              <a:rPr lang="en-GB" b="1" dirty="0" smtClean="0"/>
              <a:t>New Reference</a:t>
            </a:r>
            <a:r>
              <a:rPr lang="en-GB" dirty="0" smtClean="0"/>
              <a:t> </a:t>
            </a:r>
            <a:r>
              <a:rPr lang="en-GB" dirty="0" smtClean="0"/>
              <a:t>icon on the toolbar, or go to </a:t>
            </a:r>
            <a:r>
              <a:rPr lang="en-GB" b="1" dirty="0" smtClean="0"/>
              <a:t>New References</a:t>
            </a:r>
            <a:r>
              <a:rPr lang="en-GB" dirty="0" smtClean="0"/>
              <a:t> </a:t>
            </a:r>
            <a:r>
              <a:rPr lang="en-GB" dirty="0" smtClean="0"/>
              <a:t>on the </a:t>
            </a:r>
            <a:r>
              <a:rPr lang="en-GB" b="1" dirty="0" smtClean="0"/>
              <a:t>References</a:t>
            </a:r>
            <a:r>
              <a:rPr lang="en-GB" dirty="0" smtClean="0"/>
              <a:t> </a:t>
            </a:r>
            <a:r>
              <a:rPr lang="en-GB" dirty="0" smtClean="0"/>
              <a:t>dropdown menu.</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403D677-8B49-46B7-B8D1-D7AB04E4D109}" type="slidenum">
              <a:rPr lang="en-GB"/>
              <a:pPr eaLnBrk="1" hangingPunct="1"/>
              <a:t>85</a:t>
            </a:fld>
            <a:endParaRPr lang="en-GB"/>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GB" dirty="0" smtClean="0"/>
              <a:t>PDF </a:t>
            </a:r>
            <a:r>
              <a:rPr lang="en-GB" dirty="0" smtClean="0"/>
              <a:t>and other types of file such as word, Excel, graphics, can be attached to the EndNote record, using the File Attachments field.</a:t>
            </a:r>
          </a:p>
          <a:p>
            <a:pPr eaLnBrk="1" hangingPunct="1"/>
            <a:r>
              <a:rPr lang="en-GB" dirty="0" smtClean="0"/>
              <a:t>On the </a:t>
            </a:r>
            <a:r>
              <a:rPr lang="en-GB" b="1" dirty="0" smtClean="0"/>
              <a:t>References</a:t>
            </a:r>
            <a:r>
              <a:rPr lang="en-GB" dirty="0" smtClean="0"/>
              <a:t> pane, click the paperclip</a:t>
            </a:r>
            <a:r>
              <a:rPr lang="en-GB" baseline="0" dirty="0" smtClean="0"/>
              <a:t> symbol.</a:t>
            </a:r>
            <a:endParaRPr lang="en-GB" b="1"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C7424E4-1F6F-42E6-98E6-F212290E6F67}" type="slidenum">
              <a:rPr lang="en-GB"/>
              <a:pPr eaLnBrk="1" hangingPunct="1"/>
              <a:t>86</a:t>
            </a:fld>
            <a:endParaRPr lang="en-GB"/>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r>
              <a:rPr lang="en-GB" dirty="0" smtClean="0"/>
              <a:t>Browse to locate a previously saved PDF file, in this case by </a:t>
            </a:r>
            <a:r>
              <a:rPr lang="en-GB" dirty="0" smtClean="0"/>
              <a:t>Klein. </a:t>
            </a:r>
            <a:r>
              <a:rPr lang="en-GB" dirty="0" smtClean="0"/>
              <a:t>Click </a:t>
            </a:r>
            <a:r>
              <a:rPr lang="en-GB" b="1" dirty="0" smtClean="0"/>
              <a:t>Open</a:t>
            </a:r>
            <a:r>
              <a:rPr lang="en-GB" dirty="0" smtClean="0"/>
              <a:t>.</a:t>
            </a:r>
            <a:endParaRPr lang="en-GB" dirty="0" smtClean="0"/>
          </a:p>
          <a:p>
            <a:pPr eaLnBrk="1" hangingPunct="1"/>
            <a:r>
              <a:rPr lang="en-GB" dirty="0" smtClean="0"/>
              <a:t>Note that it is helpful to rename PDF files when saving from online resources so that they can be more readily identified for addition to the EndNote records.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4E14676-0850-49CF-9884-ED63F3FC5A00}" type="slidenum">
              <a:rPr lang="en-GB"/>
              <a:pPr eaLnBrk="1" hangingPunct="1"/>
              <a:t>87</a:t>
            </a:fld>
            <a:endParaRPr lang="en-GB"/>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r>
              <a:rPr lang="en-GB" smtClean="0"/>
              <a:t>If there are a number of records to be updated, it is helpful to save all the PDFs in a single folder and open this window alongside the EndNote Library.</a:t>
            </a:r>
          </a:p>
          <a:p>
            <a:pPr eaLnBrk="1" hangingPunct="1"/>
            <a:r>
              <a:rPr lang="en-GB" smtClean="0"/>
              <a:t>Select the required PDF file and drag it on to the main library record as displayed in the main library view. </a:t>
            </a:r>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34C24B0-0CDD-465B-8157-86B842B600FA}" type="slidenum">
              <a:rPr lang="en-GB"/>
              <a:pPr eaLnBrk="1" hangingPunct="1"/>
              <a:t>88</a:t>
            </a:fld>
            <a:endParaRPr lang="en-GB"/>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GB" dirty="0" smtClean="0"/>
              <a:t>The </a:t>
            </a:r>
            <a:r>
              <a:rPr lang="en-GB" b="1" dirty="0" smtClean="0"/>
              <a:t>File Attachment</a:t>
            </a:r>
            <a:r>
              <a:rPr lang="en-GB" dirty="0" smtClean="0"/>
              <a:t> </a:t>
            </a:r>
            <a:r>
              <a:rPr lang="en-GB" dirty="0" smtClean="0"/>
              <a:t>symbol displays in the library window.</a:t>
            </a:r>
          </a:p>
          <a:p>
            <a:pPr eaLnBrk="1" hangingPunct="1"/>
            <a:endParaRPr lang="en-GB"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028787-A218-4C9A-8F6C-2EDE5F1DE6B9}" type="slidenum">
              <a:rPr lang="en-GB"/>
              <a:pPr eaLnBrk="1" hangingPunct="1"/>
              <a:t>89</a:t>
            </a:fld>
            <a:endParaRPr lang="en-GB"/>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r>
              <a:rPr lang="en-GB" dirty="0" smtClean="0"/>
              <a:t>In either case, the PDF is added to the </a:t>
            </a:r>
            <a:r>
              <a:rPr lang="en-GB" b="1" dirty="0" smtClean="0"/>
              <a:t>File Attachments</a:t>
            </a:r>
            <a:r>
              <a:rPr lang="en-GB" dirty="0" smtClean="0"/>
              <a:t> </a:t>
            </a:r>
            <a:r>
              <a:rPr lang="en-GB" dirty="0" smtClean="0"/>
              <a:t>field.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 </a:t>
            </a:r>
            <a:r>
              <a:rPr lang="en-GB" dirty="0" err="1" smtClean="0"/>
              <a:t>pdf</a:t>
            </a:r>
            <a:r>
              <a:rPr lang="en-GB" dirty="0" smtClean="0"/>
              <a:t> file is attached to an Endnote record, the file name will be shown on the </a:t>
            </a:r>
            <a:r>
              <a:rPr lang="en-GB" b="1" dirty="0" smtClean="0"/>
              <a:t>PDF </a:t>
            </a:r>
            <a:r>
              <a:rPr lang="en-GB" dirty="0" smtClean="0"/>
              <a:t>tab</a:t>
            </a:r>
            <a:r>
              <a:rPr lang="en-GB" dirty="0" smtClean="0"/>
              <a:t>. Click on this tab to view the </a:t>
            </a:r>
            <a:r>
              <a:rPr lang="en-GB" dirty="0" err="1" smtClean="0"/>
              <a:t>pdf</a:t>
            </a:r>
            <a:r>
              <a:rPr lang="en-GB" dirty="0" smtClean="0"/>
              <a: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91</a:t>
            </a:fld>
            <a:endParaRPr lang="en-GB"/>
          </a:p>
        </p:txBody>
      </p:sp>
    </p:spTree>
    <p:extLst>
      <p:ext uri="{BB962C8B-B14F-4D97-AF65-F5344CB8AC3E}">
        <p14:creationId xmlns:p14="http://schemas.microsoft.com/office/powerpoint/2010/main" val="25353448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PDF toolbar</a:t>
            </a:r>
            <a:r>
              <a:rPr lang="en-GB" baseline="0" dirty="0" smtClean="0"/>
              <a:t> to copy, print, scroll through the document pages, magnify or rotate pages</a:t>
            </a:r>
            <a:r>
              <a:rPr lang="en-GB" baseline="0" dirty="0" smtClean="0"/>
              <a:t>. It is usually easier to view the PDF to the right of the screen. Use the layout menu to change location.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92</a:t>
            </a:fld>
            <a:endParaRPr lang="en-GB"/>
          </a:p>
        </p:txBody>
      </p:sp>
    </p:spTree>
    <p:extLst>
      <p:ext uri="{BB962C8B-B14F-4D97-AF65-F5344CB8AC3E}">
        <p14:creationId xmlns:p14="http://schemas.microsoft.com/office/powerpoint/2010/main" val="33558172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PDF can</a:t>
            </a:r>
            <a:r>
              <a:rPr lang="en-GB" baseline="0" dirty="0" smtClean="0"/>
              <a:t> be viewed in full screen without needing to open the file from  the EndNote record.</a:t>
            </a:r>
          </a:p>
          <a:p>
            <a:r>
              <a:rPr lang="en-GB" baseline="0" dirty="0" smtClean="0"/>
              <a:t>In the Reference panel, click the toggle icon at the top left.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93</a:t>
            </a:fld>
            <a:endParaRPr lang="en-GB"/>
          </a:p>
        </p:txBody>
      </p:sp>
    </p:spTree>
    <p:extLst>
      <p:ext uri="{BB962C8B-B14F-4D97-AF65-F5344CB8AC3E}">
        <p14:creationId xmlns:p14="http://schemas.microsoft.com/office/powerpoint/2010/main" val="14038153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return to EndNote Library view, click the icon on the left of the </a:t>
            </a:r>
            <a:r>
              <a:rPr lang="en-GB" dirty="0" err="1" smtClean="0"/>
              <a:t>pdf</a:t>
            </a:r>
            <a:r>
              <a:rPr lang="en-GB" dirty="0" smtClean="0"/>
              <a:t> toolbar</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94</a:t>
            </a:fld>
            <a:endParaRPr lang="en-GB"/>
          </a:p>
        </p:txBody>
      </p:sp>
    </p:spTree>
    <p:extLst>
      <p:ext uri="{BB962C8B-B14F-4D97-AF65-F5344CB8AC3E}">
        <p14:creationId xmlns:p14="http://schemas.microsoft.com/office/powerpoint/2010/main" val="40504405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Sections of the document can be highlighted - </a:t>
            </a:r>
            <a:r>
              <a:rPr lang="en-GB" dirty="0" smtClean="0"/>
              <a:t>select</a:t>
            </a:r>
            <a:r>
              <a:rPr lang="en-GB" baseline="0" dirty="0" smtClean="0"/>
              <a:t> </a:t>
            </a:r>
            <a:r>
              <a:rPr lang="en-GB" baseline="0" dirty="0" smtClean="0"/>
              <a:t>and drag over relevant </a:t>
            </a:r>
            <a:r>
              <a:rPr lang="en-GB" baseline="0" dirty="0" smtClean="0"/>
              <a:t>sections then</a:t>
            </a:r>
            <a:r>
              <a:rPr lang="en-GB" dirty="0" smtClean="0"/>
              <a:t> click on the highlight tool on the PDF toolbar. Moving to another record in the EndNote</a:t>
            </a:r>
            <a:r>
              <a:rPr lang="en-GB" baseline="0" dirty="0" smtClean="0"/>
              <a:t> library will generate a Save prompt: if the document is printed,  this will include the highlights.</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95</a:t>
            </a:fld>
            <a:endParaRPr lang="en-GB"/>
          </a:p>
        </p:txBody>
      </p:sp>
    </p:spTree>
    <p:extLst>
      <p:ext uri="{BB962C8B-B14F-4D97-AF65-F5344CB8AC3E}">
        <p14:creationId xmlns:p14="http://schemas.microsoft.com/office/powerpoint/2010/main" val="202588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990E757-C560-4785-AF53-A13F83B5DB1D}" type="slidenum">
              <a:rPr lang="en-GB"/>
              <a:pPr eaLnBrk="1" hangingPunct="1"/>
              <a:t>9</a:t>
            </a:fld>
            <a:endParaRPr lang="en-GB"/>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GB" smtClean="0"/>
              <a:t>EndNote records are constructed from many fields - scroll down to see more of these.</a:t>
            </a:r>
          </a:p>
          <a:p>
            <a:pPr eaLnBrk="1" hangingPunct="1"/>
            <a:r>
              <a:rPr lang="en-GB" smtClean="0"/>
              <a:t>Selection and order of fields is determined by the reference type.</a:t>
            </a:r>
          </a:p>
          <a:p>
            <a:pPr eaLnBrk="1" hangingPunct="1"/>
            <a:r>
              <a:rPr lang="en-GB" smtClean="0"/>
              <a:t>Check the appearance of the bibliographic record.</a:t>
            </a:r>
          </a:p>
          <a:p>
            <a:pPr eaLnBrk="1" hangingPunct="1"/>
            <a:r>
              <a:rPr lang="en-GB" smtClean="0"/>
              <a:t>Changes can be made at any time.</a:t>
            </a:r>
          </a:p>
          <a:p>
            <a:pPr eaLnBrk="1" hangingPunct="1"/>
            <a:r>
              <a:rPr lang="en-GB" smtClean="0"/>
              <a:t>To edit an existing record, double click on the EndNote library entry.</a:t>
            </a:r>
          </a:p>
          <a:p>
            <a:pPr eaLnBrk="1" hangingPunct="1"/>
            <a:endParaRPr lang="en-GB"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Sticky notes can also be attached: click the sticky note icon in the toolbar</a:t>
            </a:r>
            <a:r>
              <a:rPr lang="en-GB" baseline="0" dirty="0" smtClean="0"/>
              <a:t> and then click the insertion point in the document. A timed and dated Notes window displays. Add further comments at any time</a:t>
            </a:r>
            <a:r>
              <a:rPr lang="en-GB" baseline="0" dirty="0" smtClean="0"/>
              <a:t>. </a:t>
            </a:r>
            <a:r>
              <a:rPr lang="en-GB" dirty="0" smtClean="0"/>
              <a:t>Moving to another record in the EndNote</a:t>
            </a:r>
            <a:r>
              <a:rPr lang="en-GB" baseline="0" dirty="0" smtClean="0"/>
              <a:t> library will generate a Save prompt: the sticky notes will not be included if the document is printed, but the contents can be searched from within EndNote</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96</a:t>
            </a:fld>
            <a:endParaRPr lang="en-GB"/>
          </a:p>
        </p:txBody>
      </p:sp>
    </p:spTree>
    <p:extLst>
      <p:ext uri="{BB962C8B-B14F-4D97-AF65-F5344CB8AC3E}">
        <p14:creationId xmlns:p14="http://schemas.microsoft.com/office/powerpoint/2010/main" val="3581615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045B100-CA4A-4882-8D7D-BBA26250EC6C}" type="slidenum">
              <a:rPr lang="en-GB"/>
              <a:pPr eaLnBrk="1" hangingPunct="1"/>
              <a:t>98</a:t>
            </a:fld>
            <a:endParaRPr lang="en-GB"/>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GB" dirty="0" smtClean="0"/>
              <a:t>Most library catalogues, including Southampton's own, do not have a bibliographic export facility. However the catalogues can be searched and results downloaded by initiating the search via EndNote. Note that this is a less sophisticated search than those commenced from within an individual database.</a:t>
            </a:r>
          </a:p>
          <a:p>
            <a:pPr eaLnBrk="1" hangingPunct="1"/>
            <a:r>
              <a:rPr lang="en-GB" dirty="0" smtClean="0"/>
              <a:t>To make the connection with the University of Southampton catalogue, in the </a:t>
            </a:r>
            <a:r>
              <a:rPr lang="en-GB" b="1" dirty="0" smtClean="0"/>
              <a:t>Online Search</a:t>
            </a:r>
            <a:r>
              <a:rPr lang="en-GB" dirty="0" smtClean="0"/>
              <a:t> </a:t>
            </a:r>
            <a:r>
              <a:rPr lang="en-GB" dirty="0" smtClean="0"/>
              <a:t>section of the </a:t>
            </a:r>
            <a:r>
              <a:rPr lang="en-GB" dirty="0" err="1" smtClean="0"/>
              <a:t>lefthand</a:t>
            </a:r>
            <a:r>
              <a:rPr lang="en-GB" dirty="0" smtClean="0"/>
              <a:t> panel, click </a:t>
            </a:r>
            <a:r>
              <a:rPr lang="en-GB" b="1" dirty="0" smtClean="0"/>
              <a:t>More…</a:t>
            </a:r>
            <a:endParaRPr lang="en-GB" b="1" dirty="0" smtClean="0"/>
          </a:p>
          <a:p>
            <a:pPr eaLnBrk="1" hangingPunct="1"/>
            <a:r>
              <a:rPr lang="en-GB" dirty="0" smtClean="0"/>
              <a:t>In the </a:t>
            </a:r>
            <a:r>
              <a:rPr lang="en-GB" b="1" dirty="0" smtClean="0"/>
              <a:t>Choose </a:t>
            </a:r>
            <a:r>
              <a:rPr lang="en-GB" b="1" dirty="0" smtClean="0"/>
              <a:t>a </a:t>
            </a:r>
            <a:r>
              <a:rPr lang="en-GB" b="1" dirty="0" smtClean="0"/>
              <a:t>Connection</a:t>
            </a:r>
            <a:r>
              <a:rPr lang="en-GB" dirty="0" smtClean="0"/>
              <a:t> </a:t>
            </a:r>
            <a:r>
              <a:rPr lang="en-GB" dirty="0" smtClean="0"/>
              <a:t>window, scroll down to select </a:t>
            </a:r>
            <a:r>
              <a:rPr lang="en-GB" b="1" dirty="0" smtClean="0"/>
              <a:t>U Southampton</a:t>
            </a:r>
            <a:r>
              <a:rPr lang="en-GB" dirty="0" smtClean="0"/>
              <a:t> </a:t>
            </a:r>
            <a:r>
              <a:rPr lang="en-GB" dirty="0" smtClean="0"/>
              <a:t>and click </a:t>
            </a:r>
            <a:r>
              <a:rPr lang="en-GB" b="1" dirty="0" smtClean="0"/>
              <a:t>Choose</a:t>
            </a:r>
            <a:r>
              <a:rPr lang="en-GB" dirty="0" smtClean="0"/>
              <a:t>. </a:t>
            </a:r>
            <a:endParaRPr lang="en-GB" dirty="0" smtClean="0"/>
          </a:p>
          <a:p>
            <a:pPr eaLnBrk="1" hangingPunct="1"/>
            <a:r>
              <a:rPr lang="en-GB" dirty="0" smtClean="0"/>
              <a:t>Search catalogues of other libraries in the same way.</a:t>
            </a:r>
          </a:p>
          <a:p>
            <a:pPr eaLnBrk="1" hangingPunct="1"/>
            <a:endParaRPr lang="en-GB"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FC27B0E-A618-45AB-832E-1DC699E574CD}" type="slidenum">
              <a:rPr lang="en-GB"/>
              <a:pPr eaLnBrk="1" hangingPunct="1"/>
              <a:t>99</a:t>
            </a:fld>
            <a:endParaRPr lang="en-GB"/>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r>
              <a:rPr lang="en-GB" dirty="0" smtClean="0"/>
              <a:t>The new connection will now appear in the </a:t>
            </a:r>
            <a:r>
              <a:rPr lang="en-GB" b="1" dirty="0" smtClean="0"/>
              <a:t>Online Search</a:t>
            </a:r>
            <a:r>
              <a:rPr lang="en-GB" dirty="0" smtClean="0"/>
              <a:t> </a:t>
            </a:r>
            <a:r>
              <a:rPr lang="en-GB" dirty="0" smtClean="0"/>
              <a:t>list.</a:t>
            </a:r>
          </a:p>
          <a:p>
            <a:pPr eaLnBrk="1" hangingPunct="1"/>
            <a:r>
              <a:rPr lang="en-GB" dirty="0" smtClean="0"/>
              <a:t>The search </a:t>
            </a:r>
            <a:r>
              <a:rPr lang="en-GB" dirty="0" smtClean="0"/>
              <a:t>panel is </a:t>
            </a:r>
            <a:r>
              <a:rPr lang="en-GB" dirty="0" smtClean="0"/>
              <a:t>directed to the selected library catalogue.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EDF2AF-73FA-4C27-841E-D8285179B25E}" type="slidenum">
              <a:rPr lang="en-GB"/>
              <a:pPr eaLnBrk="1" hangingPunct="1"/>
              <a:t>100</a:t>
            </a:fld>
            <a:endParaRPr lang="en-GB"/>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GB" smtClean="0"/>
              <a:t>A range of search fields, search criteria and search terms can be selected.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05EF38-F809-4F30-A19C-A155851FF437}" type="slidenum">
              <a:rPr lang="en-GB"/>
              <a:pPr eaLnBrk="1" hangingPunct="1"/>
              <a:t>101</a:t>
            </a:fld>
            <a:endParaRPr lang="en-GB"/>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r>
              <a:rPr lang="en-GB" dirty="0" smtClean="0"/>
              <a:t>The </a:t>
            </a:r>
            <a:r>
              <a:rPr lang="en-GB" b="1" dirty="0" smtClean="0"/>
              <a:t>Confirm </a:t>
            </a:r>
            <a:r>
              <a:rPr lang="en-GB" b="1" dirty="0" smtClean="0"/>
              <a:t>Online </a:t>
            </a:r>
            <a:r>
              <a:rPr lang="en-GB" b="1" dirty="0" smtClean="0"/>
              <a:t>Search</a:t>
            </a:r>
            <a:r>
              <a:rPr lang="en-GB" dirty="0" smtClean="0"/>
              <a:t> </a:t>
            </a:r>
            <a:r>
              <a:rPr lang="en-GB" dirty="0" smtClean="0"/>
              <a:t>window shows the number of records retrieved. Refine the search if necessary.</a:t>
            </a:r>
          </a:p>
          <a:p>
            <a:pPr eaLnBrk="1" hangingPunct="1"/>
            <a:r>
              <a:rPr lang="en-GB" dirty="0" smtClean="0"/>
              <a:t>Click</a:t>
            </a:r>
            <a:r>
              <a:rPr lang="en-GB" b="1" dirty="0" smtClean="0"/>
              <a:t> </a:t>
            </a:r>
            <a:r>
              <a:rPr lang="en-GB" b="1" dirty="0" smtClean="0"/>
              <a:t>OK</a:t>
            </a:r>
            <a:r>
              <a:rPr lang="en-GB" dirty="0" smtClean="0"/>
              <a:t> </a:t>
            </a:r>
            <a:r>
              <a:rPr lang="en-GB" dirty="0" smtClean="0"/>
              <a:t>to add the retrieved records to the EndNote Library.</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8840C68-21F4-483E-B6B7-EBECFEFF97CC}" type="slidenum">
              <a:rPr lang="en-GB"/>
              <a:pPr eaLnBrk="1" hangingPunct="1"/>
              <a:t>102</a:t>
            </a:fld>
            <a:endParaRPr lang="en-GB"/>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n-GB" smtClean="0"/>
              <a:t>Imported records display as a temporary group and are also added to the main library.</a:t>
            </a:r>
          </a:p>
          <a:p>
            <a:pPr eaLnBrk="1" hangingPunct="1"/>
            <a:r>
              <a:rPr lang="en-GB" smtClean="0"/>
              <a:t>Double click on any record to view. All fields in the catalogue record will be imported to the EndNote Library.</a:t>
            </a:r>
          </a:p>
          <a:p>
            <a:pPr eaLnBrk="1" hangingPunct="1"/>
            <a:endParaRPr lang="en-GB" smtClean="0"/>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whether to show or hide the search panel: use the control at the top right of the library screen.</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104</a:t>
            </a:fld>
            <a:endParaRPr lang="en-GB"/>
          </a:p>
        </p:txBody>
      </p:sp>
    </p:spTree>
    <p:extLst>
      <p:ext uri="{BB962C8B-B14F-4D97-AF65-F5344CB8AC3E}">
        <p14:creationId xmlns:p14="http://schemas.microsoft.com/office/powerpoint/2010/main" val="8098639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possible to search on any filed or combination of fields in the EndNote record:</a:t>
            </a:r>
            <a:r>
              <a:rPr lang="en-GB" baseline="0" dirty="0" smtClean="0"/>
              <a:t> attached </a:t>
            </a:r>
            <a:r>
              <a:rPr lang="en-GB" baseline="0" dirty="0" err="1" smtClean="0"/>
              <a:t>pdf's</a:t>
            </a:r>
            <a:r>
              <a:rPr lang="en-GB" baseline="0" dirty="0" smtClean="0"/>
              <a:t> and sticky notes can also be selected - these appear above the Author field in the list.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105</a:t>
            </a:fld>
            <a:endParaRPr lang="en-GB"/>
          </a:p>
        </p:txBody>
      </p:sp>
    </p:spTree>
    <p:extLst>
      <p:ext uri="{BB962C8B-B14F-4D97-AF65-F5344CB8AC3E}">
        <p14:creationId xmlns:p14="http://schemas.microsoft.com/office/powerpoint/2010/main" val="28918286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Combine rows: to</a:t>
            </a:r>
            <a:r>
              <a:rPr lang="en-GB" baseline="0" dirty="0" smtClean="0"/>
              <a:t> select a range of years, or search on the stem of a word, use the commands in the dropdown box. Use the appropriate Boolean operator from the dropdown list</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106</a:t>
            </a:fld>
            <a:endParaRPr lang="en-GB"/>
          </a:p>
        </p:txBody>
      </p:sp>
    </p:spTree>
    <p:extLst>
      <p:ext uri="{BB962C8B-B14F-4D97-AF65-F5344CB8AC3E}">
        <p14:creationId xmlns:p14="http://schemas.microsoft.com/office/powerpoint/2010/main" val="40323447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Search results are displayed</a:t>
            </a:r>
            <a:r>
              <a:rPr lang="en-GB" baseline="0" dirty="0" smtClean="0"/>
              <a:t> as a temporary group - to save the search, create a new group, and add these records to the group.</a:t>
            </a:r>
            <a:endParaRPr lang="en-GB" dirty="0"/>
          </a:p>
        </p:txBody>
      </p:sp>
      <p:sp>
        <p:nvSpPr>
          <p:cNvPr id="4" name="Slide Number Placeholder 3"/>
          <p:cNvSpPr>
            <a:spLocks noGrp="1"/>
          </p:cNvSpPr>
          <p:nvPr>
            <p:ph type="sldNum" sz="quarter" idx="10"/>
          </p:nvPr>
        </p:nvSpPr>
        <p:spPr/>
        <p:txBody>
          <a:bodyPr/>
          <a:lstStyle/>
          <a:p>
            <a:pPr>
              <a:defRPr/>
            </a:pPr>
            <a:fld id="{DC080E20-7BE3-4208-AE28-8E3DC07DD04F}" type="slidenum">
              <a:rPr lang="en-GB" smtClean="0"/>
              <a:pPr>
                <a:defRPr/>
              </a:pPr>
              <a:t>107</a:t>
            </a:fld>
            <a:endParaRPr lang="en-GB"/>
          </a:p>
        </p:txBody>
      </p:sp>
    </p:spTree>
    <p:extLst>
      <p:ext uri="{BB962C8B-B14F-4D97-AF65-F5344CB8AC3E}">
        <p14:creationId xmlns:p14="http://schemas.microsoft.com/office/powerpoint/2010/main" val="390105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11A4706-D24A-44B3-8146-A65A357F7AAC}" type="slidenum">
              <a:rPr lang="en-GB"/>
              <a:pPr eaLnBrk="1" hangingPunct="1"/>
              <a:t>10</a:t>
            </a:fld>
            <a:endParaRPr lang="en-GB"/>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GB" smtClean="0"/>
              <a:t>Use the dropdown menu to change the reference type. You can change the reference type at any time.</a:t>
            </a:r>
          </a:p>
          <a:p>
            <a:pPr eaLnBrk="1" hangingPunct="1"/>
            <a:r>
              <a:rPr lang="en-GB" smtClean="0"/>
              <a:t>Choose the 'best fit' for the medium and complete all useful fields.</a:t>
            </a:r>
          </a:p>
          <a:p>
            <a:pPr eaLnBrk="1" hangingPunct="1"/>
            <a:r>
              <a:rPr lang="en-GB" smtClean="0"/>
              <a:t>Reference type definitions in EndNote may not always fit with UK practice, for example in Law.</a:t>
            </a:r>
          </a:p>
          <a:p>
            <a:pPr eaLnBrk="1" hangingPunct="1"/>
            <a:r>
              <a:rPr lang="en-GB" smtClean="0"/>
              <a:t>Custom types are available to create unusual reference types.</a:t>
            </a:r>
          </a:p>
          <a:p>
            <a:pPr eaLnBrk="1" hangingPunct="1"/>
            <a:r>
              <a:rPr lang="en-GB" smtClean="0"/>
              <a:t>When all details are completed, click the record's </a:t>
            </a:r>
            <a:r>
              <a:rPr lang="en-GB" b="1" smtClean="0"/>
              <a:t>Close</a:t>
            </a:r>
            <a:r>
              <a:rPr lang="en-GB" smtClean="0"/>
              <a:t> icon (the grey cross in full screen mode).</a:t>
            </a:r>
          </a:p>
          <a:p>
            <a:pPr eaLnBrk="1" hangingPunct="1"/>
            <a:r>
              <a:rPr lang="en-GB" smtClean="0"/>
              <a:t>This will save the record details automatically.</a:t>
            </a:r>
          </a:p>
          <a:p>
            <a:pPr eaLnBrk="1" hangingPunct="1"/>
            <a:endParaRPr lang="en-GB"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D094CB-07D2-4210-AC65-93FA925BDD16}" type="slidenum">
              <a:rPr lang="en-GB"/>
              <a:pPr eaLnBrk="1" hangingPunct="1"/>
              <a:t>110</a:t>
            </a:fld>
            <a:endParaRPr lang="en-GB"/>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r>
              <a:rPr lang="en-GB" smtClean="0"/>
              <a:t>Always open EndNote first and then Word. This causes the EndNote tab to display in Word.</a:t>
            </a:r>
          </a:p>
          <a:p>
            <a:pPr eaLnBrk="1" hangingPunct="1"/>
            <a:r>
              <a:rPr lang="en-GB" smtClean="0"/>
              <a:t>Some icons occur on both toolbars allowing operation from either window.</a:t>
            </a:r>
          </a:p>
          <a:p>
            <a:pPr eaLnBrk="1" hangingPunct="1"/>
            <a:r>
              <a:rPr lang="en-GB" smtClean="0"/>
              <a:t>The icon with the red down arrow is used to insert citations, and the one with green ticks to manage the bibliography.</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4317A02-09C8-4EAA-B059-8F27E2C275C3}" type="slidenum">
              <a:rPr lang="en-GB"/>
              <a:pPr eaLnBrk="1" hangingPunct="1"/>
              <a:t>111</a:t>
            </a:fld>
            <a:endParaRPr lang="en-GB"/>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GB" smtClean="0"/>
              <a:t>EndNote inserts citations and creates a simultaneous bibliography at the end of the text. It is helpful to insert a page break.</a:t>
            </a:r>
          </a:p>
          <a:p>
            <a:pPr eaLnBrk="1" hangingPunct="1"/>
            <a:r>
              <a:rPr lang="en-GB" smtClean="0"/>
              <a:t>In the Word document, select the point in the text to insert the reference.</a:t>
            </a:r>
          </a:p>
          <a:p>
            <a:pPr eaLnBrk="1" hangingPunct="1"/>
            <a:r>
              <a:rPr lang="en-GB" smtClean="0"/>
              <a:t>Go to EndNote to select the required reference.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77016DA-8C90-4E0C-B512-89930C4A62C4}" type="slidenum">
              <a:rPr lang="en-GB"/>
              <a:pPr eaLnBrk="1" hangingPunct="1"/>
              <a:t>112</a:t>
            </a:fld>
            <a:endParaRPr lang="en-GB"/>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r>
              <a:rPr lang="en-GB" smtClean="0"/>
              <a:t>Click to highlight the required reference in the EndNote Library.</a:t>
            </a:r>
          </a:p>
          <a:p>
            <a:pPr eaLnBrk="1" hangingPunct="1"/>
            <a:r>
              <a:rPr lang="en-GB" smtClean="0"/>
              <a:t>Click the red down arrow on the EndNote toolbar and then return to Word.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0FDD497-97BD-42E8-B986-5FB280F162BC}" type="slidenum">
              <a:rPr lang="en-GB"/>
              <a:pPr eaLnBrk="1" hangingPunct="1"/>
              <a:t>113</a:t>
            </a:fld>
            <a:endParaRPr lang="en-GB"/>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GB" dirty="0" smtClean="0"/>
              <a:t>Alternatively, return to Word and click the red down arrow in the</a:t>
            </a:r>
            <a:r>
              <a:rPr lang="en-GB" b="1" dirty="0" smtClean="0"/>
              <a:t> </a:t>
            </a:r>
            <a:r>
              <a:rPr lang="en-GB" b="1" dirty="0" smtClean="0"/>
              <a:t>Insert Citation</a:t>
            </a:r>
            <a:r>
              <a:rPr lang="en-GB" dirty="0" smtClean="0"/>
              <a:t> </a:t>
            </a:r>
            <a:r>
              <a:rPr lang="en-GB" dirty="0" smtClean="0"/>
              <a:t>drop-down menu on the EndNote toolbar there. </a:t>
            </a:r>
          </a:p>
          <a:p>
            <a:pPr eaLnBrk="1" hangingPunct="1"/>
            <a:r>
              <a:rPr lang="en-GB" dirty="0" smtClean="0"/>
              <a:t>The citation is inserted at the selected point in the text, and a full bibliographic record created at the end of the document.</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A7CDE36-4FDC-41F9-9FBF-794B54AC781D}" type="slidenum">
              <a:rPr lang="en-GB"/>
              <a:pPr eaLnBrk="1" hangingPunct="1"/>
              <a:t>114</a:t>
            </a:fld>
            <a:endParaRPr lang="en-GB"/>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r>
              <a:rPr lang="en-GB" smtClean="0"/>
              <a:t>EndNote creates a new folder of references cited in the current document.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63874AD-CC68-40C4-967B-A5929C07A3C6}" type="slidenum">
              <a:rPr lang="en-GB"/>
              <a:pPr eaLnBrk="1" hangingPunct="1"/>
              <a:t>115</a:t>
            </a:fld>
            <a:endParaRPr lang="en-GB"/>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GB" smtClean="0"/>
              <a:t>Multiple references can be inserted at a single point in the text: locate the cursor immediately to the right of the close bracket then select the reference from the EndNote library as before. </a:t>
            </a:r>
          </a:p>
          <a:p>
            <a:pPr eaLnBrk="1" hangingPunct="1"/>
            <a:r>
              <a:rPr lang="en-GB" smtClean="0"/>
              <a:t>The citation will be included within the brackets and the full reference at the appropriate location in the end of document bibliography. Note that the sort order for citations and bibliography is determined by editing parameters in the referencing style.</a:t>
            </a:r>
          </a:p>
          <a:p>
            <a:pPr eaLnBrk="1" hangingPunct="1"/>
            <a:endParaRPr lang="en-GB" smtClean="0"/>
          </a:p>
          <a:p>
            <a:pPr eaLnBrk="1" hangingPunct="1"/>
            <a:endParaRPr lang="en-GB" smtClean="0"/>
          </a:p>
          <a:p>
            <a:pPr eaLnBrk="1" hangingPunct="1"/>
            <a:endParaRPr lang="en-GB" smtClean="0"/>
          </a:p>
          <a:p>
            <a:pPr eaLnBrk="1" hangingPunct="1"/>
            <a:endParaRPr lang="en-GB"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F464819-E119-4463-98F0-F75507F50DD5}" type="slidenum">
              <a:rPr lang="en-GB"/>
              <a:pPr eaLnBrk="1" hangingPunct="1"/>
              <a:t>117</a:t>
            </a:fld>
            <a:endParaRPr lang="en-GB"/>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r>
              <a:rPr lang="en-GB" dirty="0" smtClean="0"/>
              <a:t>The common forms of editing are to add page numbers to a citation, to remove author and/or year from a citation, or to remove a citation altogether.</a:t>
            </a:r>
          </a:p>
          <a:p>
            <a:pPr eaLnBrk="1" hangingPunct="1"/>
            <a:r>
              <a:rPr lang="en-GB" dirty="0" smtClean="0"/>
              <a:t>It is essential that all these changes are made using the relevant EndNote tools, so that linked field codes are also amended. Click in the citation to highlight it, then go to </a:t>
            </a:r>
            <a:r>
              <a:rPr lang="en-GB" b="1" dirty="0" smtClean="0"/>
              <a:t>Edit </a:t>
            </a:r>
            <a:r>
              <a:rPr lang="en-GB" b="1" dirty="0" smtClean="0"/>
              <a:t>and Manage </a:t>
            </a:r>
            <a:r>
              <a:rPr lang="en-GB" b="1" dirty="0" smtClean="0"/>
              <a:t>Citations</a:t>
            </a:r>
            <a:r>
              <a:rPr lang="en-GB" dirty="0" smtClean="0"/>
              <a:t>.</a:t>
            </a:r>
            <a:endParaRPr lang="en-GB"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A9FB787-9BFC-46C3-ABA3-D3ACEC98F1D7}" type="slidenum">
              <a:rPr lang="en-GB"/>
              <a:pPr eaLnBrk="1" hangingPunct="1"/>
              <a:t>118</a:t>
            </a:fld>
            <a:endParaRPr lang="en-GB"/>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GB" dirty="0" smtClean="0"/>
              <a:t>Highlight the specific citation to be edited in the top panel.</a:t>
            </a:r>
          </a:p>
          <a:p>
            <a:pPr eaLnBrk="1" hangingPunct="1"/>
            <a:r>
              <a:rPr lang="en-GB" dirty="0" smtClean="0"/>
              <a:t>To include an item in the bibliography without citing in the text, insert in the document, and then edit the citation to </a:t>
            </a:r>
            <a:r>
              <a:rPr lang="en-GB" b="1" dirty="0" smtClean="0"/>
              <a:t>Show </a:t>
            </a:r>
            <a:r>
              <a:rPr lang="en-GB" b="1" dirty="0" smtClean="0"/>
              <a:t>Only in </a:t>
            </a:r>
            <a:r>
              <a:rPr lang="en-GB" b="1" dirty="0" smtClean="0"/>
              <a:t>Bibliography</a:t>
            </a:r>
            <a:r>
              <a:rPr lang="en-GB" dirty="0" smtClean="0"/>
              <a:t>. </a:t>
            </a:r>
            <a:r>
              <a:rPr lang="en-GB" dirty="0" smtClean="0"/>
              <a:t>Click</a:t>
            </a:r>
            <a:r>
              <a:rPr lang="en-GB" b="1" dirty="0" smtClean="0"/>
              <a:t> </a:t>
            </a:r>
            <a:r>
              <a:rPr lang="en-GB" b="1" dirty="0" smtClean="0"/>
              <a:t>OK</a:t>
            </a:r>
            <a:r>
              <a:rPr lang="en-GB" dirty="0" smtClean="0"/>
              <a:t>. </a:t>
            </a:r>
            <a:r>
              <a:rPr lang="en-GB" dirty="0" smtClean="0"/>
              <a:t>The citation disappears from the text but remains in the bibliography. This is useful for example for an edited book, where individual chapters by different authors are cited in the document. There is also an option for Author (Year) format in the text if required.</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236D063-CE27-48C9-A2A6-BD09E7182B83}" type="slidenum">
              <a:rPr lang="en-GB"/>
              <a:pPr eaLnBrk="1" hangingPunct="1"/>
              <a:t>119</a:t>
            </a:fld>
            <a:endParaRPr lang="en-GB"/>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r>
              <a:rPr lang="en-GB" dirty="0" smtClean="0"/>
              <a:t>To remove a record completely, go to </a:t>
            </a:r>
            <a:r>
              <a:rPr lang="en-GB" b="1" dirty="0" smtClean="0"/>
              <a:t>Edit Citation</a:t>
            </a:r>
            <a:r>
              <a:rPr lang="en-GB" b="0" dirty="0" smtClean="0"/>
              <a:t>,</a:t>
            </a:r>
            <a:r>
              <a:rPr lang="en-GB" dirty="0" smtClean="0"/>
              <a:t> </a:t>
            </a:r>
            <a:r>
              <a:rPr lang="en-GB" dirty="0" smtClean="0"/>
              <a:t>select the reference to be removed, click </a:t>
            </a:r>
            <a:r>
              <a:rPr lang="en-GB" b="1" dirty="0" smtClean="0"/>
              <a:t>Remove Citation</a:t>
            </a:r>
            <a:r>
              <a:rPr lang="en-GB" dirty="0" smtClean="0"/>
              <a:t> </a:t>
            </a:r>
            <a:r>
              <a:rPr lang="en-GB" dirty="0" smtClean="0"/>
              <a:t>and then </a:t>
            </a:r>
            <a:r>
              <a:rPr lang="en-GB" b="1" dirty="0" smtClean="0"/>
              <a:t>OK</a:t>
            </a:r>
            <a:r>
              <a:rPr lang="en-GB" dirty="0" smtClean="0"/>
              <a:t>.</a:t>
            </a:r>
            <a:endParaRPr lang="en-GB" dirty="0" smtClean="0"/>
          </a:p>
          <a:p>
            <a:pPr eaLnBrk="1" hangingPunct="1"/>
            <a:r>
              <a:rPr lang="en-GB" dirty="0" smtClean="0"/>
              <a:t>Both the citation and the full reference are removed from the document. Note that if the same source is cited elsewhere in the document, it will not be removed from the bibliography.</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BF09E1E-4A82-4C18-8573-B3F0F19FCD49}" type="slidenum">
              <a:rPr lang="en-GB"/>
              <a:pPr eaLnBrk="1" hangingPunct="1"/>
              <a:t>120</a:t>
            </a:fld>
            <a:endParaRPr lang="en-GB"/>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GB" smtClean="0"/>
              <a:t>The citation (and reference if not cited elsewhere) is removed together with hidden field codes.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3"/>
          <p:cNvGrpSpPr>
            <a:grpSpLocks/>
          </p:cNvGrpSpPr>
          <p:nvPr/>
        </p:nvGrpSpPr>
        <p:grpSpPr bwMode="auto">
          <a:xfrm>
            <a:off x="6051550" y="368300"/>
            <a:ext cx="2697163" cy="585788"/>
            <a:chOff x="1610" y="2863"/>
            <a:chExt cx="3221" cy="699"/>
          </a:xfrm>
        </p:grpSpPr>
        <p:sp>
          <p:nvSpPr>
            <p:cNvPr id="4" name="Freeform 4"/>
            <p:cNvSpPr>
              <a:spLocks/>
            </p:cNvSpPr>
            <p:nvPr/>
          </p:nvSpPr>
          <p:spPr bwMode="auto">
            <a:xfrm>
              <a:off x="1610" y="2971"/>
              <a:ext cx="264" cy="449"/>
            </a:xfrm>
            <a:custGeom>
              <a:avLst/>
              <a:gdLst>
                <a:gd name="T0" fmla="*/ 142 w 264"/>
                <a:gd name="T1" fmla="*/ 179 h 449"/>
                <a:gd name="T2" fmla="*/ 210 w 264"/>
                <a:gd name="T3" fmla="*/ 216 h 449"/>
                <a:gd name="T4" fmla="*/ 247 w 264"/>
                <a:gd name="T5" fmla="*/ 253 h 449"/>
                <a:gd name="T6" fmla="*/ 256 w 264"/>
                <a:gd name="T7" fmla="*/ 267 h 449"/>
                <a:gd name="T8" fmla="*/ 264 w 264"/>
                <a:gd name="T9" fmla="*/ 298 h 449"/>
                <a:gd name="T10" fmla="*/ 264 w 264"/>
                <a:gd name="T11" fmla="*/ 318 h 449"/>
                <a:gd name="T12" fmla="*/ 253 w 264"/>
                <a:gd name="T13" fmla="*/ 369 h 449"/>
                <a:gd name="T14" fmla="*/ 222 w 264"/>
                <a:gd name="T15" fmla="*/ 412 h 449"/>
                <a:gd name="T16" fmla="*/ 199 w 264"/>
                <a:gd name="T17" fmla="*/ 429 h 449"/>
                <a:gd name="T18" fmla="*/ 148 w 264"/>
                <a:gd name="T19" fmla="*/ 446 h 449"/>
                <a:gd name="T20" fmla="*/ 122 w 264"/>
                <a:gd name="T21" fmla="*/ 449 h 449"/>
                <a:gd name="T22" fmla="*/ 60 w 264"/>
                <a:gd name="T23" fmla="*/ 440 h 449"/>
                <a:gd name="T24" fmla="*/ 34 w 264"/>
                <a:gd name="T25" fmla="*/ 429 h 449"/>
                <a:gd name="T26" fmla="*/ 0 w 264"/>
                <a:gd name="T27" fmla="*/ 318 h 449"/>
                <a:gd name="T28" fmla="*/ 9 w 264"/>
                <a:gd name="T29" fmla="*/ 338 h 449"/>
                <a:gd name="T30" fmla="*/ 28 w 264"/>
                <a:gd name="T31" fmla="*/ 375 h 449"/>
                <a:gd name="T32" fmla="*/ 43 w 264"/>
                <a:gd name="T33" fmla="*/ 392 h 449"/>
                <a:gd name="T34" fmla="*/ 74 w 264"/>
                <a:gd name="T35" fmla="*/ 415 h 449"/>
                <a:gd name="T36" fmla="*/ 116 w 264"/>
                <a:gd name="T37" fmla="*/ 423 h 449"/>
                <a:gd name="T38" fmla="*/ 139 w 264"/>
                <a:gd name="T39" fmla="*/ 421 h 449"/>
                <a:gd name="T40" fmla="*/ 173 w 264"/>
                <a:gd name="T41" fmla="*/ 406 h 449"/>
                <a:gd name="T42" fmla="*/ 185 w 264"/>
                <a:gd name="T43" fmla="*/ 395 h 449"/>
                <a:gd name="T44" fmla="*/ 199 w 264"/>
                <a:gd name="T45" fmla="*/ 367 h 449"/>
                <a:gd name="T46" fmla="*/ 205 w 264"/>
                <a:gd name="T47" fmla="*/ 335 h 449"/>
                <a:gd name="T48" fmla="*/ 205 w 264"/>
                <a:gd name="T49" fmla="*/ 318 h 449"/>
                <a:gd name="T50" fmla="*/ 193 w 264"/>
                <a:gd name="T51" fmla="*/ 290 h 449"/>
                <a:gd name="T52" fmla="*/ 185 w 264"/>
                <a:gd name="T53" fmla="*/ 278 h 449"/>
                <a:gd name="T54" fmla="*/ 97 w 264"/>
                <a:gd name="T55" fmla="*/ 230 h 449"/>
                <a:gd name="T56" fmla="*/ 74 w 264"/>
                <a:gd name="T57" fmla="*/ 219 h 449"/>
                <a:gd name="T58" fmla="*/ 37 w 264"/>
                <a:gd name="T59" fmla="*/ 193 h 449"/>
                <a:gd name="T60" fmla="*/ 26 w 264"/>
                <a:gd name="T61" fmla="*/ 179 h 449"/>
                <a:gd name="T62" fmla="*/ 9 w 264"/>
                <a:gd name="T63" fmla="*/ 148 h 449"/>
                <a:gd name="T64" fmla="*/ 3 w 264"/>
                <a:gd name="T65" fmla="*/ 114 h 449"/>
                <a:gd name="T66" fmla="*/ 6 w 264"/>
                <a:gd name="T67" fmla="*/ 88 h 449"/>
                <a:gd name="T68" fmla="*/ 26 w 264"/>
                <a:gd name="T69" fmla="*/ 45 h 449"/>
                <a:gd name="T70" fmla="*/ 43 w 264"/>
                <a:gd name="T71" fmla="*/ 28 h 449"/>
                <a:gd name="T72" fmla="*/ 85 w 264"/>
                <a:gd name="T73" fmla="*/ 6 h 449"/>
                <a:gd name="T74" fmla="*/ 136 w 264"/>
                <a:gd name="T75" fmla="*/ 0 h 449"/>
                <a:gd name="T76" fmla="*/ 162 w 264"/>
                <a:gd name="T77" fmla="*/ 0 h 449"/>
                <a:gd name="T78" fmla="*/ 207 w 264"/>
                <a:gd name="T79" fmla="*/ 14 h 449"/>
                <a:gd name="T80" fmla="*/ 230 w 264"/>
                <a:gd name="T81" fmla="*/ 108 h 449"/>
                <a:gd name="T82" fmla="*/ 227 w 264"/>
                <a:gd name="T83" fmla="*/ 94 h 449"/>
                <a:gd name="T84" fmla="*/ 207 w 264"/>
                <a:gd name="T85" fmla="*/ 65 h 449"/>
                <a:gd name="T86" fmla="*/ 196 w 264"/>
                <a:gd name="T87" fmla="*/ 51 h 449"/>
                <a:gd name="T88" fmla="*/ 165 w 264"/>
                <a:gd name="T89" fmla="*/ 31 h 449"/>
                <a:gd name="T90" fmla="*/ 128 w 264"/>
                <a:gd name="T91" fmla="*/ 26 h 449"/>
                <a:gd name="T92" fmla="*/ 108 w 264"/>
                <a:gd name="T93" fmla="*/ 26 h 449"/>
                <a:gd name="T94" fmla="*/ 82 w 264"/>
                <a:gd name="T95" fmla="*/ 37 h 449"/>
                <a:gd name="T96" fmla="*/ 71 w 264"/>
                <a:gd name="T97" fmla="*/ 48 h 449"/>
                <a:gd name="T98" fmla="*/ 60 w 264"/>
                <a:gd name="T99" fmla="*/ 68 h 449"/>
                <a:gd name="T100" fmla="*/ 54 w 264"/>
                <a:gd name="T101" fmla="*/ 94 h 449"/>
                <a:gd name="T102" fmla="*/ 57 w 264"/>
                <a:gd name="T103" fmla="*/ 108 h 449"/>
                <a:gd name="T104" fmla="*/ 65 w 264"/>
                <a:gd name="T105" fmla="*/ 128 h 449"/>
                <a:gd name="T106" fmla="*/ 71 w 264"/>
                <a:gd name="T107" fmla="*/ 139 h 449"/>
                <a:gd name="T108" fmla="*/ 142 w 264"/>
                <a:gd name="T109" fmla="*/ 179 h 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4" h="449">
                  <a:moveTo>
                    <a:pt x="142" y="179"/>
                  </a:moveTo>
                  <a:lnTo>
                    <a:pt x="142" y="179"/>
                  </a:lnTo>
                  <a:lnTo>
                    <a:pt x="210" y="216"/>
                  </a:lnTo>
                  <a:lnTo>
                    <a:pt x="230" y="233"/>
                  </a:lnTo>
                  <a:lnTo>
                    <a:pt x="247" y="253"/>
                  </a:lnTo>
                  <a:lnTo>
                    <a:pt x="256" y="267"/>
                  </a:lnTo>
                  <a:lnTo>
                    <a:pt x="261" y="281"/>
                  </a:lnTo>
                  <a:lnTo>
                    <a:pt x="264" y="298"/>
                  </a:lnTo>
                  <a:lnTo>
                    <a:pt x="264" y="318"/>
                  </a:lnTo>
                  <a:lnTo>
                    <a:pt x="261" y="347"/>
                  </a:lnTo>
                  <a:lnTo>
                    <a:pt x="253" y="369"/>
                  </a:lnTo>
                  <a:lnTo>
                    <a:pt x="239" y="392"/>
                  </a:lnTo>
                  <a:lnTo>
                    <a:pt x="222" y="412"/>
                  </a:lnTo>
                  <a:lnTo>
                    <a:pt x="199" y="429"/>
                  </a:lnTo>
                  <a:lnTo>
                    <a:pt x="173" y="440"/>
                  </a:lnTo>
                  <a:lnTo>
                    <a:pt x="148" y="446"/>
                  </a:lnTo>
                  <a:lnTo>
                    <a:pt x="122" y="449"/>
                  </a:lnTo>
                  <a:lnTo>
                    <a:pt x="88" y="446"/>
                  </a:lnTo>
                  <a:lnTo>
                    <a:pt x="60" y="440"/>
                  </a:lnTo>
                  <a:lnTo>
                    <a:pt x="34" y="429"/>
                  </a:lnTo>
                  <a:lnTo>
                    <a:pt x="3" y="415"/>
                  </a:lnTo>
                  <a:lnTo>
                    <a:pt x="0" y="318"/>
                  </a:lnTo>
                  <a:lnTo>
                    <a:pt x="9" y="338"/>
                  </a:lnTo>
                  <a:lnTo>
                    <a:pt x="17" y="358"/>
                  </a:lnTo>
                  <a:lnTo>
                    <a:pt x="28" y="375"/>
                  </a:lnTo>
                  <a:lnTo>
                    <a:pt x="43" y="392"/>
                  </a:lnTo>
                  <a:lnTo>
                    <a:pt x="57" y="406"/>
                  </a:lnTo>
                  <a:lnTo>
                    <a:pt x="74" y="415"/>
                  </a:lnTo>
                  <a:lnTo>
                    <a:pt x="94" y="421"/>
                  </a:lnTo>
                  <a:lnTo>
                    <a:pt x="116" y="423"/>
                  </a:lnTo>
                  <a:lnTo>
                    <a:pt x="139" y="421"/>
                  </a:lnTo>
                  <a:lnTo>
                    <a:pt x="156" y="415"/>
                  </a:lnTo>
                  <a:lnTo>
                    <a:pt x="173" y="406"/>
                  </a:lnTo>
                  <a:lnTo>
                    <a:pt x="185" y="395"/>
                  </a:lnTo>
                  <a:lnTo>
                    <a:pt x="193" y="381"/>
                  </a:lnTo>
                  <a:lnTo>
                    <a:pt x="199" y="367"/>
                  </a:lnTo>
                  <a:lnTo>
                    <a:pt x="205" y="352"/>
                  </a:lnTo>
                  <a:lnTo>
                    <a:pt x="205" y="335"/>
                  </a:lnTo>
                  <a:lnTo>
                    <a:pt x="205" y="318"/>
                  </a:lnTo>
                  <a:lnTo>
                    <a:pt x="199" y="301"/>
                  </a:lnTo>
                  <a:lnTo>
                    <a:pt x="193" y="290"/>
                  </a:lnTo>
                  <a:lnTo>
                    <a:pt x="185" y="278"/>
                  </a:lnTo>
                  <a:lnTo>
                    <a:pt x="153" y="259"/>
                  </a:lnTo>
                  <a:lnTo>
                    <a:pt x="97" y="230"/>
                  </a:lnTo>
                  <a:lnTo>
                    <a:pt x="74" y="219"/>
                  </a:lnTo>
                  <a:lnTo>
                    <a:pt x="54" y="205"/>
                  </a:lnTo>
                  <a:lnTo>
                    <a:pt x="37" y="193"/>
                  </a:lnTo>
                  <a:lnTo>
                    <a:pt x="26" y="179"/>
                  </a:lnTo>
                  <a:lnTo>
                    <a:pt x="14" y="165"/>
                  </a:lnTo>
                  <a:lnTo>
                    <a:pt x="9" y="148"/>
                  </a:lnTo>
                  <a:lnTo>
                    <a:pt x="3" y="131"/>
                  </a:lnTo>
                  <a:lnTo>
                    <a:pt x="3" y="114"/>
                  </a:lnTo>
                  <a:lnTo>
                    <a:pt x="6" y="88"/>
                  </a:lnTo>
                  <a:lnTo>
                    <a:pt x="11" y="65"/>
                  </a:lnTo>
                  <a:lnTo>
                    <a:pt x="26" y="45"/>
                  </a:lnTo>
                  <a:lnTo>
                    <a:pt x="43" y="28"/>
                  </a:lnTo>
                  <a:lnTo>
                    <a:pt x="65" y="17"/>
                  </a:lnTo>
                  <a:lnTo>
                    <a:pt x="85" y="6"/>
                  </a:lnTo>
                  <a:lnTo>
                    <a:pt x="111" y="0"/>
                  </a:lnTo>
                  <a:lnTo>
                    <a:pt x="136" y="0"/>
                  </a:lnTo>
                  <a:lnTo>
                    <a:pt x="162" y="0"/>
                  </a:lnTo>
                  <a:lnTo>
                    <a:pt x="185" y="6"/>
                  </a:lnTo>
                  <a:lnTo>
                    <a:pt x="207" y="14"/>
                  </a:lnTo>
                  <a:lnTo>
                    <a:pt x="227" y="23"/>
                  </a:lnTo>
                  <a:lnTo>
                    <a:pt x="230" y="108"/>
                  </a:lnTo>
                  <a:lnTo>
                    <a:pt x="227" y="94"/>
                  </a:lnTo>
                  <a:lnTo>
                    <a:pt x="219" y="80"/>
                  </a:lnTo>
                  <a:lnTo>
                    <a:pt x="207" y="65"/>
                  </a:lnTo>
                  <a:lnTo>
                    <a:pt x="196" y="51"/>
                  </a:lnTo>
                  <a:lnTo>
                    <a:pt x="182" y="40"/>
                  </a:lnTo>
                  <a:lnTo>
                    <a:pt x="165" y="31"/>
                  </a:lnTo>
                  <a:lnTo>
                    <a:pt x="148" y="28"/>
                  </a:lnTo>
                  <a:lnTo>
                    <a:pt x="128" y="26"/>
                  </a:lnTo>
                  <a:lnTo>
                    <a:pt x="108" y="26"/>
                  </a:lnTo>
                  <a:lnTo>
                    <a:pt x="94" y="31"/>
                  </a:lnTo>
                  <a:lnTo>
                    <a:pt x="82" y="37"/>
                  </a:lnTo>
                  <a:lnTo>
                    <a:pt x="71" y="48"/>
                  </a:lnTo>
                  <a:lnTo>
                    <a:pt x="65" y="57"/>
                  </a:lnTo>
                  <a:lnTo>
                    <a:pt x="60" y="68"/>
                  </a:lnTo>
                  <a:lnTo>
                    <a:pt x="57" y="82"/>
                  </a:lnTo>
                  <a:lnTo>
                    <a:pt x="54" y="94"/>
                  </a:lnTo>
                  <a:lnTo>
                    <a:pt x="57" y="108"/>
                  </a:lnTo>
                  <a:lnTo>
                    <a:pt x="60" y="119"/>
                  </a:lnTo>
                  <a:lnTo>
                    <a:pt x="65" y="128"/>
                  </a:lnTo>
                  <a:lnTo>
                    <a:pt x="71" y="139"/>
                  </a:lnTo>
                  <a:lnTo>
                    <a:pt x="99" y="156"/>
                  </a:lnTo>
                  <a:lnTo>
                    <a:pt x="142" y="1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5"/>
            <p:cNvSpPr>
              <a:spLocks noEditPoints="1"/>
            </p:cNvSpPr>
            <p:nvPr/>
          </p:nvSpPr>
          <p:spPr bwMode="auto">
            <a:xfrm>
              <a:off x="1900" y="3110"/>
              <a:ext cx="281" cy="310"/>
            </a:xfrm>
            <a:custGeom>
              <a:avLst/>
              <a:gdLst>
                <a:gd name="T0" fmla="*/ 142 w 281"/>
                <a:gd name="T1" fmla="*/ 0 h 310"/>
                <a:gd name="T2" fmla="*/ 184 w 281"/>
                <a:gd name="T3" fmla="*/ 6 h 310"/>
                <a:gd name="T4" fmla="*/ 218 w 281"/>
                <a:gd name="T5" fmla="*/ 23 h 310"/>
                <a:gd name="T6" fmla="*/ 235 w 281"/>
                <a:gd name="T7" fmla="*/ 34 h 310"/>
                <a:gd name="T8" fmla="*/ 258 w 281"/>
                <a:gd name="T9" fmla="*/ 63 h 310"/>
                <a:gd name="T10" fmla="*/ 267 w 281"/>
                <a:gd name="T11" fmla="*/ 80 h 310"/>
                <a:gd name="T12" fmla="*/ 278 w 281"/>
                <a:gd name="T13" fmla="*/ 117 h 310"/>
                <a:gd name="T14" fmla="*/ 281 w 281"/>
                <a:gd name="T15" fmla="*/ 156 h 310"/>
                <a:gd name="T16" fmla="*/ 281 w 281"/>
                <a:gd name="T17" fmla="*/ 174 h 310"/>
                <a:gd name="T18" fmla="*/ 272 w 281"/>
                <a:gd name="T19" fmla="*/ 210 h 310"/>
                <a:gd name="T20" fmla="*/ 264 w 281"/>
                <a:gd name="T21" fmla="*/ 230 h 310"/>
                <a:gd name="T22" fmla="*/ 241 w 281"/>
                <a:gd name="T23" fmla="*/ 262 h 310"/>
                <a:gd name="T24" fmla="*/ 213 w 281"/>
                <a:gd name="T25" fmla="*/ 290 h 310"/>
                <a:gd name="T26" fmla="*/ 196 w 281"/>
                <a:gd name="T27" fmla="*/ 299 h 310"/>
                <a:gd name="T28" fmla="*/ 159 w 281"/>
                <a:gd name="T29" fmla="*/ 310 h 310"/>
                <a:gd name="T30" fmla="*/ 139 w 281"/>
                <a:gd name="T31" fmla="*/ 310 h 310"/>
                <a:gd name="T32" fmla="*/ 93 w 281"/>
                <a:gd name="T33" fmla="*/ 304 h 310"/>
                <a:gd name="T34" fmla="*/ 65 w 281"/>
                <a:gd name="T35" fmla="*/ 293 h 310"/>
                <a:gd name="T36" fmla="*/ 45 w 281"/>
                <a:gd name="T37" fmla="*/ 273 h 310"/>
                <a:gd name="T38" fmla="*/ 34 w 281"/>
                <a:gd name="T39" fmla="*/ 264 h 310"/>
                <a:gd name="T40" fmla="*/ 8 w 281"/>
                <a:gd name="T41" fmla="*/ 213 h 310"/>
                <a:gd name="T42" fmla="*/ 0 w 281"/>
                <a:gd name="T43" fmla="*/ 156 h 310"/>
                <a:gd name="T44" fmla="*/ 0 w 281"/>
                <a:gd name="T45" fmla="*/ 137 h 310"/>
                <a:gd name="T46" fmla="*/ 8 w 281"/>
                <a:gd name="T47" fmla="*/ 100 h 310"/>
                <a:gd name="T48" fmla="*/ 17 w 281"/>
                <a:gd name="T49" fmla="*/ 80 h 310"/>
                <a:gd name="T50" fmla="*/ 37 w 281"/>
                <a:gd name="T51" fmla="*/ 49 h 310"/>
                <a:gd name="T52" fmla="*/ 68 w 281"/>
                <a:gd name="T53" fmla="*/ 23 h 310"/>
                <a:gd name="T54" fmla="*/ 82 w 281"/>
                <a:gd name="T55" fmla="*/ 12 h 310"/>
                <a:gd name="T56" fmla="*/ 122 w 281"/>
                <a:gd name="T57" fmla="*/ 0 h 310"/>
                <a:gd name="T58" fmla="*/ 142 w 281"/>
                <a:gd name="T59" fmla="*/ 0 h 310"/>
                <a:gd name="T60" fmla="*/ 136 w 281"/>
                <a:gd name="T61" fmla="*/ 23 h 310"/>
                <a:gd name="T62" fmla="*/ 99 w 281"/>
                <a:gd name="T63" fmla="*/ 34 h 310"/>
                <a:gd name="T64" fmla="*/ 76 w 281"/>
                <a:gd name="T65" fmla="*/ 66 h 310"/>
                <a:gd name="T66" fmla="*/ 68 w 281"/>
                <a:gd name="T67" fmla="*/ 85 h 310"/>
                <a:gd name="T68" fmla="*/ 57 w 281"/>
                <a:gd name="T69" fmla="*/ 131 h 310"/>
                <a:gd name="T70" fmla="*/ 57 w 281"/>
                <a:gd name="T71" fmla="*/ 159 h 310"/>
                <a:gd name="T72" fmla="*/ 65 w 281"/>
                <a:gd name="T73" fmla="*/ 210 h 310"/>
                <a:gd name="T74" fmla="*/ 82 w 281"/>
                <a:gd name="T75" fmla="*/ 250 h 310"/>
                <a:gd name="T76" fmla="*/ 96 w 281"/>
                <a:gd name="T77" fmla="*/ 267 h 310"/>
                <a:gd name="T78" fmla="*/ 128 w 281"/>
                <a:gd name="T79" fmla="*/ 284 h 310"/>
                <a:gd name="T80" fmla="*/ 145 w 281"/>
                <a:gd name="T81" fmla="*/ 284 h 310"/>
                <a:gd name="T82" fmla="*/ 179 w 281"/>
                <a:gd name="T83" fmla="*/ 273 h 310"/>
                <a:gd name="T84" fmla="*/ 204 w 281"/>
                <a:gd name="T85" fmla="*/ 245 h 310"/>
                <a:gd name="T86" fmla="*/ 213 w 281"/>
                <a:gd name="T87" fmla="*/ 225 h 310"/>
                <a:gd name="T88" fmla="*/ 224 w 281"/>
                <a:gd name="T89" fmla="*/ 179 h 310"/>
                <a:gd name="T90" fmla="*/ 224 w 281"/>
                <a:gd name="T91" fmla="*/ 151 h 310"/>
                <a:gd name="T92" fmla="*/ 210 w 281"/>
                <a:gd name="T93" fmla="*/ 85 h 310"/>
                <a:gd name="T94" fmla="*/ 199 w 281"/>
                <a:gd name="T95" fmla="*/ 60 h 310"/>
                <a:gd name="T96" fmla="*/ 182 w 281"/>
                <a:gd name="T97" fmla="*/ 40 h 310"/>
                <a:gd name="T98" fmla="*/ 162 w 281"/>
                <a:gd name="T99" fmla="*/ 29 h 310"/>
                <a:gd name="T100" fmla="*/ 136 w 281"/>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1" h="310">
                  <a:moveTo>
                    <a:pt x="142" y="0"/>
                  </a:moveTo>
                  <a:lnTo>
                    <a:pt x="142" y="0"/>
                  </a:lnTo>
                  <a:lnTo>
                    <a:pt x="164" y="0"/>
                  </a:lnTo>
                  <a:lnTo>
                    <a:pt x="184" y="6"/>
                  </a:lnTo>
                  <a:lnTo>
                    <a:pt x="201" y="12"/>
                  </a:lnTo>
                  <a:lnTo>
                    <a:pt x="218" y="23"/>
                  </a:lnTo>
                  <a:lnTo>
                    <a:pt x="235" y="34"/>
                  </a:lnTo>
                  <a:lnTo>
                    <a:pt x="247" y="49"/>
                  </a:lnTo>
                  <a:lnTo>
                    <a:pt x="258" y="63"/>
                  </a:lnTo>
                  <a:lnTo>
                    <a:pt x="267" y="80"/>
                  </a:lnTo>
                  <a:lnTo>
                    <a:pt x="272" y="100"/>
                  </a:lnTo>
                  <a:lnTo>
                    <a:pt x="278" y="117"/>
                  </a:lnTo>
                  <a:lnTo>
                    <a:pt x="281" y="137"/>
                  </a:lnTo>
                  <a:lnTo>
                    <a:pt x="281" y="156"/>
                  </a:lnTo>
                  <a:lnTo>
                    <a:pt x="281" y="174"/>
                  </a:lnTo>
                  <a:lnTo>
                    <a:pt x="278" y="193"/>
                  </a:lnTo>
                  <a:lnTo>
                    <a:pt x="272" y="210"/>
                  </a:lnTo>
                  <a:lnTo>
                    <a:pt x="264" y="230"/>
                  </a:lnTo>
                  <a:lnTo>
                    <a:pt x="253" y="247"/>
                  </a:lnTo>
                  <a:lnTo>
                    <a:pt x="241" y="262"/>
                  </a:lnTo>
                  <a:lnTo>
                    <a:pt x="230" y="276"/>
                  </a:lnTo>
                  <a:lnTo>
                    <a:pt x="213" y="290"/>
                  </a:lnTo>
                  <a:lnTo>
                    <a:pt x="196" y="299"/>
                  </a:lnTo>
                  <a:lnTo>
                    <a:pt x="179" y="304"/>
                  </a:lnTo>
                  <a:lnTo>
                    <a:pt x="159" y="310"/>
                  </a:lnTo>
                  <a:lnTo>
                    <a:pt x="139" y="310"/>
                  </a:lnTo>
                  <a:lnTo>
                    <a:pt x="108" y="307"/>
                  </a:lnTo>
                  <a:lnTo>
                    <a:pt x="93" y="304"/>
                  </a:lnTo>
                  <a:lnTo>
                    <a:pt x="79" y="299"/>
                  </a:lnTo>
                  <a:lnTo>
                    <a:pt x="65" y="293"/>
                  </a:lnTo>
                  <a:lnTo>
                    <a:pt x="54" y="284"/>
                  </a:lnTo>
                  <a:lnTo>
                    <a:pt x="45" y="273"/>
                  </a:lnTo>
                  <a:lnTo>
                    <a:pt x="34" y="264"/>
                  </a:lnTo>
                  <a:lnTo>
                    <a:pt x="20" y="239"/>
                  </a:lnTo>
                  <a:lnTo>
                    <a:pt x="8" y="213"/>
                  </a:lnTo>
                  <a:lnTo>
                    <a:pt x="0" y="185"/>
                  </a:lnTo>
                  <a:lnTo>
                    <a:pt x="0" y="156"/>
                  </a:lnTo>
                  <a:lnTo>
                    <a:pt x="0" y="137"/>
                  </a:lnTo>
                  <a:lnTo>
                    <a:pt x="3" y="117"/>
                  </a:lnTo>
                  <a:lnTo>
                    <a:pt x="8" y="100"/>
                  </a:lnTo>
                  <a:lnTo>
                    <a:pt x="17" y="80"/>
                  </a:lnTo>
                  <a:lnTo>
                    <a:pt x="25" y="63"/>
                  </a:lnTo>
                  <a:lnTo>
                    <a:pt x="37" y="49"/>
                  </a:lnTo>
                  <a:lnTo>
                    <a:pt x="51" y="34"/>
                  </a:lnTo>
                  <a:lnTo>
                    <a:pt x="68" y="23"/>
                  </a:lnTo>
                  <a:lnTo>
                    <a:pt x="82" y="12"/>
                  </a:lnTo>
                  <a:lnTo>
                    <a:pt x="102" y="6"/>
                  </a:lnTo>
                  <a:lnTo>
                    <a:pt x="122" y="0"/>
                  </a:lnTo>
                  <a:lnTo>
                    <a:pt x="142" y="0"/>
                  </a:lnTo>
                  <a:close/>
                  <a:moveTo>
                    <a:pt x="136" y="23"/>
                  </a:moveTo>
                  <a:lnTo>
                    <a:pt x="136" y="23"/>
                  </a:lnTo>
                  <a:lnTo>
                    <a:pt x="116" y="26"/>
                  </a:lnTo>
                  <a:lnTo>
                    <a:pt x="99" y="34"/>
                  </a:lnTo>
                  <a:lnTo>
                    <a:pt x="88" y="49"/>
                  </a:lnTo>
                  <a:lnTo>
                    <a:pt x="76" y="66"/>
                  </a:lnTo>
                  <a:lnTo>
                    <a:pt x="68" y="85"/>
                  </a:lnTo>
                  <a:lnTo>
                    <a:pt x="62" y="108"/>
                  </a:lnTo>
                  <a:lnTo>
                    <a:pt x="57" y="131"/>
                  </a:lnTo>
                  <a:lnTo>
                    <a:pt x="57" y="159"/>
                  </a:lnTo>
                  <a:lnTo>
                    <a:pt x="59" y="185"/>
                  </a:lnTo>
                  <a:lnTo>
                    <a:pt x="65" y="210"/>
                  </a:lnTo>
                  <a:lnTo>
                    <a:pt x="74" y="230"/>
                  </a:lnTo>
                  <a:lnTo>
                    <a:pt x="82" y="250"/>
                  </a:lnTo>
                  <a:lnTo>
                    <a:pt x="96" y="267"/>
                  </a:lnTo>
                  <a:lnTo>
                    <a:pt x="110" y="279"/>
                  </a:lnTo>
                  <a:lnTo>
                    <a:pt x="128" y="284"/>
                  </a:lnTo>
                  <a:lnTo>
                    <a:pt x="145" y="284"/>
                  </a:lnTo>
                  <a:lnTo>
                    <a:pt x="164" y="282"/>
                  </a:lnTo>
                  <a:lnTo>
                    <a:pt x="179" y="273"/>
                  </a:lnTo>
                  <a:lnTo>
                    <a:pt x="193" y="262"/>
                  </a:lnTo>
                  <a:lnTo>
                    <a:pt x="204" y="245"/>
                  </a:lnTo>
                  <a:lnTo>
                    <a:pt x="213" y="225"/>
                  </a:lnTo>
                  <a:lnTo>
                    <a:pt x="218" y="202"/>
                  </a:lnTo>
                  <a:lnTo>
                    <a:pt x="224" y="179"/>
                  </a:lnTo>
                  <a:lnTo>
                    <a:pt x="224" y="151"/>
                  </a:lnTo>
                  <a:lnTo>
                    <a:pt x="218" y="117"/>
                  </a:lnTo>
                  <a:lnTo>
                    <a:pt x="210" y="85"/>
                  </a:lnTo>
                  <a:lnTo>
                    <a:pt x="199" y="60"/>
                  </a:lnTo>
                  <a:lnTo>
                    <a:pt x="182" y="40"/>
                  </a:lnTo>
                  <a:lnTo>
                    <a:pt x="173" y="31"/>
                  </a:lnTo>
                  <a:lnTo>
                    <a:pt x="162" y="29"/>
                  </a:lnTo>
                  <a:lnTo>
                    <a:pt x="150" y="23"/>
                  </a:lnTo>
                  <a:lnTo>
                    <a:pt x="136"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 name="Freeform 6"/>
            <p:cNvSpPr>
              <a:spLocks/>
            </p:cNvSpPr>
            <p:nvPr/>
          </p:nvSpPr>
          <p:spPr bwMode="auto">
            <a:xfrm>
              <a:off x="2493" y="3059"/>
              <a:ext cx="182" cy="361"/>
            </a:xfrm>
            <a:custGeom>
              <a:avLst/>
              <a:gdLst>
                <a:gd name="T0" fmla="*/ 86 w 182"/>
                <a:gd name="T1" fmla="*/ 0 h 361"/>
                <a:gd name="T2" fmla="*/ 86 w 182"/>
                <a:gd name="T3" fmla="*/ 60 h 361"/>
                <a:gd name="T4" fmla="*/ 174 w 182"/>
                <a:gd name="T5" fmla="*/ 60 h 361"/>
                <a:gd name="T6" fmla="*/ 151 w 182"/>
                <a:gd name="T7" fmla="*/ 85 h 361"/>
                <a:gd name="T8" fmla="*/ 83 w 182"/>
                <a:gd name="T9" fmla="*/ 85 h 361"/>
                <a:gd name="T10" fmla="*/ 83 w 182"/>
                <a:gd name="T11" fmla="*/ 267 h 361"/>
                <a:gd name="T12" fmla="*/ 83 w 182"/>
                <a:gd name="T13" fmla="*/ 267 h 361"/>
                <a:gd name="T14" fmla="*/ 83 w 182"/>
                <a:gd name="T15" fmla="*/ 284 h 361"/>
                <a:gd name="T16" fmla="*/ 86 w 182"/>
                <a:gd name="T17" fmla="*/ 296 h 361"/>
                <a:gd name="T18" fmla="*/ 91 w 182"/>
                <a:gd name="T19" fmla="*/ 307 h 361"/>
                <a:gd name="T20" fmla="*/ 97 w 182"/>
                <a:gd name="T21" fmla="*/ 318 h 361"/>
                <a:gd name="T22" fmla="*/ 105 w 182"/>
                <a:gd name="T23" fmla="*/ 324 h 361"/>
                <a:gd name="T24" fmla="*/ 117 w 182"/>
                <a:gd name="T25" fmla="*/ 330 h 361"/>
                <a:gd name="T26" fmla="*/ 128 w 182"/>
                <a:gd name="T27" fmla="*/ 333 h 361"/>
                <a:gd name="T28" fmla="*/ 142 w 182"/>
                <a:gd name="T29" fmla="*/ 335 h 361"/>
                <a:gd name="T30" fmla="*/ 142 w 182"/>
                <a:gd name="T31" fmla="*/ 335 h 361"/>
                <a:gd name="T32" fmla="*/ 157 w 182"/>
                <a:gd name="T33" fmla="*/ 333 h 361"/>
                <a:gd name="T34" fmla="*/ 165 w 182"/>
                <a:gd name="T35" fmla="*/ 330 h 361"/>
                <a:gd name="T36" fmla="*/ 165 w 182"/>
                <a:gd name="T37" fmla="*/ 330 h 361"/>
                <a:gd name="T38" fmla="*/ 182 w 182"/>
                <a:gd name="T39" fmla="*/ 318 h 361"/>
                <a:gd name="T40" fmla="*/ 182 w 182"/>
                <a:gd name="T41" fmla="*/ 318 h 361"/>
                <a:gd name="T42" fmla="*/ 182 w 182"/>
                <a:gd name="T43" fmla="*/ 324 h 361"/>
                <a:gd name="T44" fmla="*/ 179 w 182"/>
                <a:gd name="T45" fmla="*/ 333 h 361"/>
                <a:gd name="T46" fmla="*/ 162 w 182"/>
                <a:gd name="T47" fmla="*/ 347 h 361"/>
                <a:gd name="T48" fmla="*/ 162 w 182"/>
                <a:gd name="T49" fmla="*/ 347 h 361"/>
                <a:gd name="T50" fmla="*/ 154 w 182"/>
                <a:gd name="T51" fmla="*/ 352 h 361"/>
                <a:gd name="T52" fmla="*/ 142 w 182"/>
                <a:gd name="T53" fmla="*/ 358 h 361"/>
                <a:gd name="T54" fmla="*/ 131 w 182"/>
                <a:gd name="T55" fmla="*/ 361 h 361"/>
                <a:gd name="T56" fmla="*/ 117 w 182"/>
                <a:gd name="T57" fmla="*/ 361 h 361"/>
                <a:gd name="T58" fmla="*/ 117 w 182"/>
                <a:gd name="T59" fmla="*/ 361 h 361"/>
                <a:gd name="T60" fmla="*/ 100 w 182"/>
                <a:gd name="T61" fmla="*/ 361 h 361"/>
                <a:gd name="T62" fmla="*/ 83 w 182"/>
                <a:gd name="T63" fmla="*/ 355 h 361"/>
                <a:gd name="T64" fmla="*/ 66 w 182"/>
                <a:gd name="T65" fmla="*/ 347 h 361"/>
                <a:gd name="T66" fmla="*/ 54 w 182"/>
                <a:gd name="T67" fmla="*/ 335 h 361"/>
                <a:gd name="T68" fmla="*/ 54 w 182"/>
                <a:gd name="T69" fmla="*/ 335 h 361"/>
                <a:gd name="T70" fmla="*/ 43 w 182"/>
                <a:gd name="T71" fmla="*/ 324 h 361"/>
                <a:gd name="T72" fmla="*/ 34 w 182"/>
                <a:gd name="T73" fmla="*/ 307 h 361"/>
                <a:gd name="T74" fmla="*/ 29 w 182"/>
                <a:gd name="T75" fmla="*/ 290 h 361"/>
                <a:gd name="T76" fmla="*/ 29 w 182"/>
                <a:gd name="T77" fmla="*/ 267 h 361"/>
                <a:gd name="T78" fmla="*/ 29 w 182"/>
                <a:gd name="T79" fmla="*/ 85 h 361"/>
                <a:gd name="T80" fmla="*/ 0 w 182"/>
                <a:gd name="T81" fmla="*/ 85 h 361"/>
                <a:gd name="T82" fmla="*/ 86 w 182"/>
                <a:gd name="T83" fmla="*/ 0 h 361"/>
                <a:gd name="T84" fmla="*/ 86 w 182"/>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2" h="361">
                  <a:moveTo>
                    <a:pt x="86" y="0"/>
                  </a:moveTo>
                  <a:lnTo>
                    <a:pt x="86" y="60"/>
                  </a:lnTo>
                  <a:lnTo>
                    <a:pt x="174" y="60"/>
                  </a:lnTo>
                  <a:lnTo>
                    <a:pt x="151" y="85"/>
                  </a:lnTo>
                  <a:lnTo>
                    <a:pt x="83" y="85"/>
                  </a:lnTo>
                  <a:lnTo>
                    <a:pt x="83" y="267"/>
                  </a:lnTo>
                  <a:lnTo>
                    <a:pt x="83" y="284"/>
                  </a:lnTo>
                  <a:lnTo>
                    <a:pt x="86" y="296"/>
                  </a:lnTo>
                  <a:lnTo>
                    <a:pt x="91" y="307"/>
                  </a:lnTo>
                  <a:lnTo>
                    <a:pt x="97" y="318"/>
                  </a:lnTo>
                  <a:lnTo>
                    <a:pt x="105" y="324"/>
                  </a:lnTo>
                  <a:lnTo>
                    <a:pt x="117" y="330"/>
                  </a:lnTo>
                  <a:lnTo>
                    <a:pt x="128" y="333"/>
                  </a:lnTo>
                  <a:lnTo>
                    <a:pt x="142" y="335"/>
                  </a:lnTo>
                  <a:lnTo>
                    <a:pt x="157" y="333"/>
                  </a:lnTo>
                  <a:lnTo>
                    <a:pt x="165" y="330"/>
                  </a:lnTo>
                  <a:lnTo>
                    <a:pt x="182" y="318"/>
                  </a:lnTo>
                  <a:lnTo>
                    <a:pt x="182" y="324"/>
                  </a:lnTo>
                  <a:lnTo>
                    <a:pt x="179" y="333"/>
                  </a:lnTo>
                  <a:lnTo>
                    <a:pt x="162" y="347"/>
                  </a:lnTo>
                  <a:lnTo>
                    <a:pt x="154" y="352"/>
                  </a:lnTo>
                  <a:lnTo>
                    <a:pt x="142" y="358"/>
                  </a:lnTo>
                  <a:lnTo>
                    <a:pt x="131" y="361"/>
                  </a:lnTo>
                  <a:lnTo>
                    <a:pt x="117" y="361"/>
                  </a:lnTo>
                  <a:lnTo>
                    <a:pt x="100" y="361"/>
                  </a:lnTo>
                  <a:lnTo>
                    <a:pt x="83" y="355"/>
                  </a:lnTo>
                  <a:lnTo>
                    <a:pt x="66" y="347"/>
                  </a:lnTo>
                  <a:lnTo>
                    <a:pt x="54" y="335"/>
                  </a:lnTo>
                  <a:lnTo>
                    <a:pt x="43" y="324"/>
                  </a:lnTo>
                  <a:lnTo>
                    <a:pt x="34" y="307"/>
                  </a:lnTo>
                  <a:lnTo>
                    <a:pt x="29" y="290"/>
                  </a:lnTo>
                  <a:lnTo>
                    <a:pt x="29" y="267"/>
                  </a:lnTo>
                  <a:lnTo>
                    <a:pt x="29" y="85"/>
                  </a:lnTo>
                  <a:lnTo>
                    <a:pt x="0" y="85"/>
                  </a:lnTo>
                  <a:lnTo>
                    <a:pt x="8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7"/>
            <p:cNvSpPr>
              <a:spLocks/>
            </p:cNvSpPr>
            <p:nvPr/>
          </p:nvSpPr>
          <p:spPr bwMode="auto">
            <a:xfrm>
              <a:off x="2695" y="2971"/>
              <a:ext cx="290" cy="443"/>
            </a:xfrm>
            <a:custGeom>
              <a:avLst/>
              <a:gdLst>
                <a:gd name="T0" fmla="*/ 176 w 290"/>
                <a:gd name="T1" fmla="*/ 139 h 443"/>
                <a:gd name="T2" fmla="*/ 213 w 290"/>
                <a:gd name="T3" fmla="*/ 145 h 443"/>
                <a:gd name="T4" fmla="*/ 244 w 290"/>
                <a:gd name="T5" fmla="*/ 162 h 443"/>
                <a:gd name="T6" fmla="*/ 256 w 290"/>
                <a:gd name="T7" fmla="*/ 176 h 443"/>
                <a:gd name="T8" fmla="*/ 270 w 290"/>
                <a:gd name="T9" fmla="*/ 207 h 443"/>
                <a:gd name="T10" fmla="*/ 273 w 290"/>
                <a:gd name="T11" fmla="*/ 421 h 443"/>
                <a:gd name="T12" fmla="*/ 273 w 290"/>
                <a:gd name="T13" fmla="*/ 429 h 443"/>
                <a:gd name="T14" fmla="*/ 276 w 290"/>
                <a:gd name="T15" fmla="*/ 435 h 443"/>
                <a:gd name="T16" fmla="*/ 199 w 290"/>
                <a:gd name="T17" fmla="*/ 443 h 443"/>
                <a:gd name="T18" fmla="*/ 207 w 290"/>
                <a:gd name="T19" fmla="*/ 438 h 443"/>
                <a:gd name="T20" fmla="*/ 216 w 290"/>
                <a:gd name="T21" fmla="*/ 426 h 443"/>
                <a:gd name="T22" fmla="*/ 216 w 290"/>
                <a:gd name="T23" fmla="*/ 250 h 443"/>
                <a:gd name="T24" fmla="*/ 216 w 290"/>
                <a:gd name="T25" fmla="*/ 233 h 443"/>
                <a:gd name="T26" fmla="*/ 207 w 290"/>
                <a:gd name="T27" fmla="*/ 207 h 443"/>
                <a:gd name="T28" fmla="*/ 202 w 290"/>
                <a:gd name="T29" fmla="*/ 196 h 443"/>
                <a:gd name="T30" fmla="*/ 179 w 290"/>
                <a:gd name="T31" fmla="*/ 182 h 443"/>
                <a:gd name="T32" fmla="*/ 148 w 290"/>
                <a:gd name="T33" fmla="*/ 176 h 443"/>
                <a:gd name="T34" fmla="*/ 128 w 290"/>
                <a:gd name="T35" fmla="*/ 179 h 443"/>
                <a:gd name="T36" fmla="*/ 108 w 290"/>
                <a:gd name="T37" fmla="*/ 188 h 443"/>
                <a:gd name="T38" fmla="*/ 77 w 290"/>
                <a:gd name="T39" fmla="*/ 210 h 443"/>
                <a:gd name="T40" fmla="*/ 77 w 290"/>
                <a:gd name="T41" fmla="*/ 421 h 443"/>
                <a:gd name="T42" fmla="*/ 82 w 290"/>
                <a:gd name="T43" fmla="*/ 432 h 443"/>
                <a:gd name="T44" fmla="*/ 88 w 290"/>
                <a:gd name="T45" fmla="*/ 438 h 443"/>
                <a:gd name="T46" fmla="*/ 6 w 290"/>
                <a:gd name="T47" fmla="*/ 443 h 443"/>
                <a:gd name="T48" fmla="*/ 11 w 290"/>
                <a:gd name="T49" fmla="*/ 438 h 443"/>
                <a:gd name="T50" fmla="*/ 20 w 290"/>
                <a:gd name="T51" fmla="*/ 426 h 443"/>
                <a:gd name="T52" fmla="*/ 20 w 290"/>
                <a:gd name="T53" fmla="*/ 40 h 443"/>
                <a:gd name="T54" fmla="*/ 20 w 290"/>
                <a:gd name="T55" fmla="*/ 31 h 443"/>
                <a:gd name="T56" fmla="*/ 17 w 290"/>
                <a:gd name="T57" fmla="*/ 23 h 443"/>
                <a:gd name="T58" fmla="*/ 77 w 290"/>
                <a:gd name="T59" fmla="*/ 0 h 443"/>
                <a:gd name="T60" fmla="*/ 77 w 290"/>
                <a:gd name="T61" fmla="*/ 185 h 443"/>
                <a:gd name="T62" fmla="*/ 128 w 290"/>
                <a:gd name="T63" fmla="*/ 151 h 443"/>
                <a:gd name="T64" fmla="*/ 176 w 290"/>
                <a:gd name="T65" fmla="*/ 139 h 4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0" h="443">
                  <a:moveTo>
                    <a:pt x="176" y="139"/>
                  </a:moveTo>
                  <a:lnTo>
                    <a:pt x="176" y="139"/>
                  </a:lnTo>
                  <a:lnTo>
                    <a:pt x="193" y="139"/>
                  </a:lnTo>
                  <a:lnTo>
                    <a:pt x="213" y="145"/>
                  </a:lnTo>
                  <a:lnTo>
                    <a:pt x="230" y="153"/>
                  </a:lnTo>
                  <a:lnTo>
                    <a:pt x="244" y="162"/>
                  </a:lnTo>
                  <a:lnTo>
                    <a:pt x="256" y="176"/>
                  </a:lnTo>
                  <a:lnTo>
                    <a:pt x="264" y="190"/>
                  </a:lnTo>
                  <a:lnTo>
                    <a:pt x="270" y="207"/>
                  </a:lnTo>
                  <a:lnTo>
                    <a:pt x="273" y="227"/>
                  </a:lnTo>
                  <a:lnTo>
                    <a:pt x="273" y="421"/>
                  </a:lnTo>
                  <a:lnTo>
                    <a:pt x="273" y="429"/>
                  </a:lnTo>
                  <a:lnTo>
                    <a:pt x="276" y="435"/>
                  </a:lnTo>
                  <a:lnTo>
                    <a:pt x="290" y="443"/>
                  </a:lnTo>
                  <a:lnTo>
                    <a:pt x="199" y="443"/>
                  </a:lnTo>
                  <a:lnTo>
                    <a:pt x="207" y="438"/>
                  </a:lnTo>
                  <a:lnTo>
                    <a:pt x="213" y="432"/>
                  </a:lnTo>
                  <a:lnTo>
                    <a:pt x="216" y="426"/>
                  </a:lnTo>
                  <a:lnTo>
                    <a:pt x="216" y="421"/>
                  </a:lnTo>
                  <a:lnTo>
                    <a:pt x="216" y="250"/>
                  </a:lnTo>
                  <a:lnTo>
                    <a:pt x="216" y="233"/>
                  </a:lnTo>
                  <a:lnTo>
                    <a:pt x="213" y="219"/>
                  </a:lnTo>
                  <a:lnTo>
                    <a:pt x="207" y="207"/>
                  </a:lnTo>
                  <a:lnTo>
                    <a:pt x="202" y="196"/>
                  </a:lnTo>
                  <a:lnTo>
                    <a:pt x="190" y="188"/>
                  </a:lnTo>
                  <a:lnTo>
                    <a:pt x="179" y="182"/>
                  </a:lnTo>
                  <a:lnTo>
                    <a:pt x="165" y="179"/>
                  </a:lnTo>
                  <a:lnTo>
                    <a:pt x="148" y="176"/>
                  </a:lnTo>
                  <a:lnTo>
                    <a:pt x="128" y="179"/>
                  </a:lnTo>
                  <a:lnTo>
                    <a:pt x="108" y="188"/>
                  </a:lnTo>
                  <a:lnTo>
                    <a:pt x="91" y="196"/>
                  </a:lnTo>
                  <a:lnTo>
                    <a:pt x="77" y="210"/>
                  </a:lnTo>
                  <a:lnTo>
                    <a:pt x="77" y="421"/>
                  </a:lnTo>
                  <a:lnTo>
                    <a:pt x="80" y="426"/>
                  </a:lnTo>
                  <a:lnTo>
                    <a:pt x="82" y="432"/>
                  </a:lnTo>
                  <a:lnTo>
                    <a:pt x="88" y="438"/>
                  </a:lnTo>
                  <a:lnTo>
                    <a:pt x="97" y="443"/>
                  </a:lnTo>
                  <a:lnTo>
                    <a:pt x="6" y="443"/>
                  </a:lnTo>
                  <a:lnTo>
                    <a:pt x="11" y="438"/>
                  </a:lnTo>
                  <a:lnTo>
                    <a:pt x="17" y="432"/>
                  </a:lnTo>
                  <a:lnTo>
                    <a:pt x="20" y="426"/>
                  </a:lnTo>
                  <a:lnTo>
                    <a:pt x="20" y="421"/>
                  </a:lnTo>
                  <a:lnTo>
                    <a:pt x="20" y="40"/>
                  </a:lnTo>
                  <a:lnTo>
                    <a:pt x="20" y="31"/>
                  </a:lnTo>
                  <a:lnTo>
                    <a:pt x="17" y="23"/>
                  </a:lnTo>
                  <a:lnTo>
                    <a:pt x="0" y="14"/>
                  </a:lnTo>
                  <a:lnTo>
                    <a:pt x="77" y="0"/>
                  </a:lnTo>
                  <a:lnTo>
                    <a:pt x="77" y="185"/>
                  </a:lnTo>
                  <a:lnTo>
                    <a:pt x="102" y="165"/>
                  </a:lnTo>
                  <a:lnTo>
                    <a:pt x="128" y="151"/>
                  </a:lnTo>
                  <a:lnTo>
                    <a:pt x="153" y="142"/>
                  </a:lnTo>
                  <a:lnTo>
                    <a:pt x="176" y="13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8"/>
            <p:cNvSpPr>
              <a:spLocks/>
            </p:cNvSpPr>
            <p:nvPr/>
          </p:nvSpPr>
          <p:spPr bwMode="auto">
            <a:xfrm>
              <a:off x="3274" y="3110"/>
              <a:ext cx="475" cy="304"/>
            </a:xfrm>
            <a:custGeom>
              <a:avLst/>
              <a:gdLst>
                <a:gd name="T0" fmla="*/ 364 w 475"/>
                <a:gd name="T1" fmla="*/ 0 h 304"/>
                <a:gd name="T2" fmla="*/ 398 w 475"/>
                <a:gd name="T3" fmla="*/ 6 h 304"/>
                <a:gd name="T4" fmla="*/ 429 w 475"/>
                <a:gd name="T5" fmla="*/ 23 h 304"/>
                <a:gd name="T6" fmla="*/ 444 w 475"/>
                <a:gd name="T7" fmla="*/ 37 h 304"/>
                <a:gd name="T8" fmla="*/ 458 w 475"/>
                <a:gd name="T9" fmla="*/ 68 h 304"/>
                <a:gd name="T10" fmla="*/ 458 w 475"/>
                <a:gd name="T11" fmla="*/ 282 h 304"/>
                <a:gd name="T12" fmla="*/ 461 w 475"/>
                <a:gd name="T13" fmla="*/ 287 h 304"/>
                <a:gd name="T14" fmla="*/ 463 w 475"/>
                <a:gd name="T15" fmla="*/ 293 h 304"/>
                <a:gd name="T16" fmla="*/ 387 w 475"/>
                <a:gd name="T17" fmla="*/ 304 h 304"/>
                <a:gd name="T18" fmla="*/ 392 w 475"/>
                <a:gd name="T19" fmla="*/ 299 h 304"/>
                <a:gd name="T20" fmla="*/ 404 w 475"/>
                <a:gd name="T21" fmla="*/ 287 h 304"/>
                <a:gd name="T22" fmla="*/ 404 w 475"/>
                <a:gd name="T23" fmla="*/ 108 h 304"/>
                <a:gd name="T24" fmla="*/ 404 w 475"/>
                <a:gd name="T25" fmla="*/ 91 h 304"/>
                <a:gd name="T26" fmla="*/ 395 w 475"/>
                <a:gd name="T27" fmla="*/ 66 h 304"/>
                <a:gd name="T28" fmla="*/ 387 w 475"/>
                <a:gd name="T29" fmla="*/ 57 h 304"/>
                <a:gd name="T30" fmla="*/ 367 w 475"/>
                <a:gd name="T31" fmla="*/ 43 h 304"/>
                <a:gd name="T32" fmla="*/ 336 w 475"/>
                <a:gd name="T33" fmla="*/ 37 h 304"/>
                <a:gd name="T34" fmla="*/ 316 w 475"/>
                <a:gd name="T35" fmla="*/ 40 h 304"/>
                <a:gd name="T36" fmla="*/ 282 w 475"/>
                <a:gd name="T37" fmla="*/ 60 h 304"/>
                <a:gd name="T38" fmla="*/ 267 w 475"/>
                <a:gd name="T39" fmla="*/ 77 h 304"/>
                <a:gd name="T40" fmla="*/ 267 w 475"/>
                <a:gd name="T41" fmla="*/ 282 h 304"/>
                <a:gd name="T42" fmla="*/ 270 w 475"/>
                <a:gd name="T43" fmla="*/ 287 h 304"/>
                <a:gd name="T44" fmla="*/ 273 w 475"/>
                <a:gd name="T45" fmla="*/ 293 h 304"/>
                <a:gd name="T46" fmla="*/ 194 w 475"/>
                <a:gd name="T47" fmla="*/ 304 h 304"/>
                <a:gd name="T48" fmla="*/ 202 w 475"/>
                <a:gd name="T49" fmla="*/ 299 h 304"/>
                <a:gd name="T50" fmla="*/ 211 w 475"/>
                <a:gd name="T51" fmla="*/ 287 h 304"/>
                <a:gd name="T52" fmla="*/ 211 w 475"/>
                <a:gd name="T53" fmla="*/ 105 h 304"/>
                <a:gd name="T54" fmla="*/ 211 w 475"/>
                <a:gd name="T55" fmla="*/ 88 h 304"/>
                <a:gd name="T56" fmla="*/ 202 w 475"/>
                <a:gd name="T57" fmla="*/ 63 h 304"/>
                <a:gd name="T58" fmla="*/ 185 w 475"/>
                <a:gd name="T59" fmla="*/ 46 h 304"/>
                <a:gd name="T60" fmla="*/ 160 w 475"/>
                <a:gd name="T61" fmla="*/ 37 h 304"/>
                <a:gd name="T62" fmla="*/ 145 w 475"/>
                <a:gd name="T63" fmla="*/ 37 h 304"/>
                <a:gd name="T64" fmla="*/ 108 w 475"/>
                <a:gd name="T65" fmla="*/ 46 h 304"/>
                <a:gd name="T66" fmla="*/ 80 w 475"/>
                <a:gd name="T67" fmla="*/ 68 h 304"/>
                <a:gd name="T68" fmla="*/ 80 w 475"/>
                <a:gd name="T69" fmla="*/ 282 h 304"/>
                <a:gd name="T70" fmla="*/ 83 w 475"/>
                <a:gd name="T71" fmla="*/ 293 h 304"/>
                <a:gd name="T72" fmla="*/ 97 w 475"/>
                <a:gd name="T73" fmla="*/ 304 h 304"/>
                <a:gd name="T74" fmla="*/ 6 w 475"/>
                <a:gd name="T75" fmla="*/ 304 h 304"/>
                <a:gd name="T76" fmla="*/ 20 w 475"/>
                <a:gd name="T77" fmla="*/ 293 h 304"/>
                <a:gd name="T78" fmla="*/ 23 w 475"/>
                <a:gd name="T79" fmla="*/ 282 h 304"/>
                <a:gd name="T80" fmla="*/ 23 w 475"/>
                <a:gd name="T81" fmla="*/ 40 h 304"/>
                <a:gd name="T82" fmla="*/ 18 w 475"/>
                <a:gd name="T83" fmla="*/ 23 h 304"/>
                <a:gd name="T84" fmla="*/ 9 w 475"/>
                <a:gd name="T85" fmla="*/ 17 h 304"/>
                <a:gd name="T86" fmla="*/ 80 w 475"/>
                <a:gd name="T87" fmla="*/ 0 h 304"/>
                <a:gd name="T88" fmla="*/ 80 w 475"/>
                <a:gd name="T89" fmla="*/ 43 h 304"/>
                <a:gd name="T90" fmla="*/ 123 w 475"/>
                <a:gd name="T91" fmla="*/ 14 h 304"/>
                <a:gd name="T92" fmla="*/ 134 w 475"/>
                <a:gd name="T93" fmla="*/ 9 h 304"/>
                <a:gd name="T94" fmla="*/ 160 w 475"/>
                <a:gd name="T95" fmla="*/ 0 h 304"/>
                <a:gd name="T96" fmla="*/ 174 w 475"/>
                <a:gd name="T97" fmla="*/ 0 h 304"/>
                <a:gd name="T98" fmla="*/ 202 w 475"/>
                <a:gd name="T99" fmla="*/ 3 h 304"/>
                <a:gd name="T100" fmla="*/ 228 w 475"/>
                <a:gd name="T101" fmla="*/ 14 h 304"/>
                <a:gd name="T102" fmla="*/ 239 w 475"/>
                <a:gd name="T103" fmla="*/ 23 h 304"/>
                <a:gd name="T104" fmla="*/ 256 w 475"/>
                <a:gd name="T105" fmla="*/ 43 h 304"/>
                <a:gd name="T106" fmla="*/ 262 w 475"/>
                <a:gd name="T107" fmla="*/ 57 h 304"/>
                <a:gd name="T108" fmla="*/ 307 w 475"/>
                <a:gd name="T109" fmla="*/ 17 h 304"/>
                <a:gd name="T110" fmla="*/ 321 w 475"/>
                <a:gd name="T111" fmla="*/ 9 h 304"/>
                <a:gd name="T112" fmla="*/ 350 w 475"/>
                <a:gd name="T113" fmla="*/ 0 h 304"/>
                <a:gd name="T114" fmla="*/ 364 w 475"/>
                <a:gd name="T115" fmla="*/ 0 h 3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5" h="304">
                  <a:moveTo>
                    <a:pt x="364" y="0"/>
                  </a:moveTo>
                  <a:lnTo>
                    <a:pt x="364" y="0"/>
                  </a:lnTo>
                  <a:lnTo>
                    <a:pt x="381" y="0"/>
                  </a:lnTo>
                  <a:lnTo>
                    <a:pt x="398" y="6"/>
                  </a:lnTo>
                  <a:lnTo>
                    <a:pt x="415" y="14"/>
                  </a:lnTo>
                  <a:lnTo>
                    <a:pt x="429" y="23"/>
                  </a:lnTo>
                  <a:lnTo>
                    <a:pt x="444" y="37"/>
                  </a:lnTo>
                  <a:lnTo>
                    <a:pt x="452" y="51"/>
                  </a:lnTo>
                  <a:lnTo>
                    <a:pt x="458" y="68"/>
                  </a:lnTo>
                  <a:lnTo>
                    <a:pt x="458" y="88"/>
                  </a:lnTo>
                  <a:lnTo>
                    <a:pt x="458" y="282"/>
                  </a:lnTo>
                  <a:lnTo>
                    <a:pt x="461" y="287"/>
                  </a:lnTo>
                  <a:lnTo>
                    <a:pt x="463" y="293"/>
                  </a:lnTo>
                  <a:lnTo>
                    <a:pt x="475" y="304"/>
                  </a:lnTo>
                  <a:lnTo>
                    <a:pt x="387" y="304"/>
                  </a:lnTo>
                  <a:lnTo>
                    <a:pt x="392" y="299"/>
                  </a:lnTo>
                  <a:lnTo>
                    <a:pt x="398" y="293"/>
                  </a:lnTo>
                  <a:lnTo>
                    <a:pt x="404" y="287"/>
                  </a:lnTo>
                  <a:lnTo>
                    <a:pt x="404" y="282"/>
                  </a:lnTo>
                  <a:lnTo>
                    <a:pt x="404" y="108"/>
                  </a:lnTo>
                  <a:lnTo>
                    <a:pt x="404" y="91"/>
                  </a:lnTo>
                  <a:lnTo>
                    <a:pt x="401" y="80"/>
                  </a:lnTo>
                  <a:lnTo>
                    <a:pt x="395" y="66"/>
                  </a:lnTo>
                  <a:lnTo>
                    <a:pt x="387" y="57"/>
                  </a:lnTo>
                  <a:lnTo>
                    <a:pt x="378" y="49"/>
                  </a:lnTo>
                  <a:lnTo>
                    <a:pt x="367" y="43"/>
                  </a:lnTo>
                  <a:lnTo>
                    <a:pt x="353" y="37"/>
                  </a:lnTo>
                  <a:lnTo>
                    <a:pt x="336" y="37"/>
                  </a:lnTo>
                  <a:lnTo>
                    <a:pt x="316" y="40"/>
                  </a:lnTo>
                  <a:lnTo>
                    <a:pt x="299" y="46"/>
                  </a:lnTo>
                  <a:lnTo>
                    <a:pt x="282" y="60"/>
                  </a:lnTo>
                  <a:lnTo>
                    <a:pt x="267" y="77"/>
                  </a:lnTo>
                  <a:lnTo>
                    <a:pt x="267" y="85"/>
                  </a:lnTo>
                  <a:lnTo>
                    <a:pt x="267" y="282"/>
                  </a:lnTo>
                  <a:lnTo>
                    <a:pt x="270" y="287"/>
                  </a:lnTo>
                  <a:lnTo>
                    <a:pt x="273" y="293"/>
                  </a:lnTo>
                  <a:lnTo>
                    <a:pt x="285" y="304"/>
                  </a:lnTo>
                  <a:lnTo>
                    <a:pt x="194" y="304"/>
                  </a:lnTo>
                  <a:lnTo>
                    <a:pt x="202" y="299"/>
                  </a:lnTo>
                  <a:lnTo>
                    <a:pt x="208" y="293"/>
                  </a:lnTo>
                  <a:lnTo>
                    <a:pt x="211" y="287"/>
                  </a:lnTo>
                  <a:lnTo>
                    <a:pt x="211" y="282"/>
                  </a:lnTo>
                  <a:lnTo>
                    <a:pt x="211" y="105"/>
                  </a:lnTo>
                  <a:lnTo>
                    <a:pt x="211" y="88"/>
                  </a:lnTo>
                  <a:lnTo>
                    <a:pt x="208" y="74"/>
                  </a:lnTo>
                  <a:lnTo>
                    <a:pt x="202" y="63"/>
                  </a:lnTo>
                  <a:lnTo>
                    <a:pt x="194" y="54"/>
                  </a:lnTo>
                  <a:lnTo>
                    <a:pt x="185" y="46"/>
                  </a:lnTo>
                  <a:lnTo>
                    <a:pt x="174" y="40"/>
                  </a:lnTo>
                  <a:lnTo>
                    <a:pt x="160" y="37"/>
                  </a:lnTo>
                  <a:lnTo>
                    <a:pt x="145" y="37"/>
                  </a:lnTo>
                  <a:lnTo>
                    <a:pt x="125" y="40"/>
                  </a:lnTo>
                  <a:lnTo>
                    <a:pt x="108" y="46"/>
                  </a:lnTo>
                  <a:lnTo>
                    <a:pt x="94" y="54"/>
                  </a:lnTo>
                  <a:lnTo>
                    <a:pt x="80" y="68"/>
                  </a:lnTo>
                  <a:lnTo>
                    <a:pt x="80" y="282"/>
                  </a:lnTo>
                  <a:lnTo>
                    <a:pt x="80" y="287"/>
                  </a:lnTo>
                  <a:lnTo>
                    <a:pt x="83" y="293"/>
                  </a:lnTo>
                  <a:lnTo>
                    <a:pt x="97" y="304"/>
                  </a:lnTo>
                  <a:lnTo>
                    <a:pt x="6" y="304"/>
                  </a:lnTo>
                  <a:lnTo>
                    <a:pt x="15" y="299"/>
                  </a:lnTo>
                  <a:lnTo>
                    <a:pt x="20" y="293"/>
                  </a:lnTo>
                  <a:lnTo>
                    <a:pt x="23" y="287"/>
                  </a:lnTo>
                  <a:lnTo>
                    <a:pt x="23" y="282"/>
                  </a:lnTo>
                  <a:lnTo>
                    <a:pt x="23" y="40"/>
                  </a:lnTo>
                  <a:lnTo>
                    <a:pt x="23" y="31"/>
                  </a:lnTo>
                  <a:lnTo>
                    <a:pt x="18" y="23"/>
                  </a:lnTo>
                  <a:lnTo>
                    <a:pt x="9" y="17"/>
                  </a:lnTo>
                  <a:lnTo>
                    <a:pt x="0" y="14"/>
                  </a:lnTo>
                  <a:lnTo>
                    <a:pt x="80" y="0"/>
                  </a:lnTo>
                  <a:lnTo>
                    <a:pt x="80" y="43"/>
                  </a:lnTo>
                  <a:lnTo>
                    <a:pt x="100" y="29"/>
                  </a:lnTo>
                  <a:lnTo>
                    <a:pt x="123" y="14"/>
                  </a:lnTo>
                  <a:lnTo>
                    <a:pt x="134" y="9"/>
                  </a:lnTo>
                  <a:lnTo>
                    <a:pt x="145" y="3"/>
                  </a:lnTo>
                  <a:lnTo>
                    <a:pt x="160" y="0"/>
                  </a:lnTo>
                  <a:lnTo>
                    <a:pt x="174" y="0"/>
                  </a:lnTo>
                  <a:lnTo>
                    <a:pt x="188" y="0"/>
                  </a:lnTo>
                  <a:lnTo>
                    <a:pt x="202" y="3"/>
                  </a:lnTo>
                  <a:lnTo>
                    <a:pt x="213" y="9"/>
                  </a:lnTo>
                  <a:lnTo>
                    <a:pt x="228" y="14"/>
                  </a:lnTo>
                  <a:lnTo>
                    <a:pt x="239" y="23"/>
                  </a:lnTo>
                  <a:lnTo>
                    <a:pt x="248" y="31"/>
                  </a:lnTo>
                  <a:lnTo>
                    <a:pt x="256" y="43"/>
                  </a:lnTo>
                  <a:lnTo>
                    <a:pt x="262" y="57"/>
                  </a:lnTo>
                  <a:lnTo>
                    <a:pt x="282" y="34"/>
                  </a:lnTo>
                  <a:lnTo>
                    <a:pt x="307" y="17"/>
                  </a:lnTo>
                  <a:lnTo>
                    <a:pt x="321" y="9"/>
                  </a:lnTo>
                  <a:lnTo>
                    <a:pt x="336" y="3"/>
                  </a:lnTo>
                  <a:lnTo>
                    <a:pt x="350" y="0"/>
                  </a:lnTo>
                  <a:lnTo>
                    <a:pt x="36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9"/>
            <p:cNvSpPr>
              <a:spLocks/>
            </p:cNvSpPr>
            <p:nvPr/>
          </p:nvSpPr>
          <p:spPr bwMode="auto">
            <a:xfrm>
              <a:off x="4070" y="3059"/>
              <a:ext cx="184" cy="361"/>
            </a:xfrm>
            <a:custGeom>
              <a:avLst/>
              <a:gdLst>
                <a:gd name="T0" fmla="*/ 85 w 184"/>
                <a:gd name="T1" fmla="*/ 0 h 361"/>
                <a:gd name="T2" fmla="*/ 85 w 184"/>
                <a:gd name="T3" fmla="*/ 60 h 361"/>
                <a:gd name="T4" fmla="*/ 173 w 184"/>
                <a:gd name="T5" fmla="*/ 60 h 361"/>
                <a:gd name="T6" fmla="*/ 150 w 184"/>
                <a:gd name="T7" fmla="*/ 85 h 361"/>
                <a:gd name="T8" fmla="*/ 82 w 184"/>
                <a:gd name="T9" fmla="*/ 85 h 361"/>
                <a:gd name="T10" fmla="*/ 82 w 184"/>
                <a:gd name="T11" fmla="*/ 267 h 361"/>
                <a:gd name="T12" fmla="*/ 82 w 184"/>
                <a:gd name="T13" fmla="*/ 267 h 361"/>
                <a:gd name="T14" fmla="*/ 85 w 184"/>
                <a:gd name="T15" fmla="*/ 284 h 361"/>
                <a:gd name="T16" fmla="*/ 88 w 184"/>
                <a:gd name="T17" fmla="*/ 296 h 361"/>
                <a:gd name="T18" fmla="*/ 91 w 184"/>
                <a:gd name="T19" fmla="*/ 307 h 361"/>
                <a:gd name="T20" fmla="*/ 99 w 184"/>
                <a:gd name="T21" fmla="*/ 318 h 361"/>
                <a:gd name="T22" fmla="*/ 105 w 184"/>
                <a:gd name="T23" fmla="*/ 324 h 361"/>
                <a:gd name="T24" fmla="*/ 116 w 184"/>
                <a:gd name="T25" fmla="*/ 330 h 361"/>
                <a:gd name="T26" fmla="*/ 128 w 184"/>
                <a:gd name="T27" fmla="*/ 333 h 361"/>
                <a:gd name="T28" fmla="*/ 142 w 184"/>
                <a:gd name="T29" fmla="*/ 335 h 361"/>
                <a:gd name="T30" fmla="*/ 142 w 184"/>
                <a:gd name="T31" fmla="*/ 335 h 361"/>
                <a:gd name="T32" fmla="*/ 156 w 184"/>
                <a:gd name="T33" fmla="*/ 333 h 361"/>
                <a:gd name="T34" fmla="*/ 165 w 184"/>
                <a:gd name="T35" fmla="*/ 330 h 361"/>
                <a:gd name="T36" fmla="*/ 165 w 184"/>
                <a:gd name="T37" fmla="*/ 330 h 361"/>
                <a:gd name="T38" fmla="*/ 184 w 184"/>
                <a:gd name="T39" fmla="*/ 318 h 361"/>
                <a:gd name="T40" fmla="*/ 184 w 184"/>
                <a:gd name="T41" fmla="*/ 318 h 361"/>
                <a:gd name="T42" fmla="*/ 182 w 184"/>
                <a:gd name="T43" fmla="*/ 324 h 361"/>
                <a:gd name="T44" fmla="*/ 179 w 184"/>
                <a:gd name="T45" fmla="*/ 333 h 361"/>
                <a:gd name="T46" fmla="*/ 162 w 184"/>
                <a:gd name="T47" fmla="*/ 347 h 361"/>
                <a:gd name="T48" fmla="*/ 162 w 184"/>
                <a:gd name="T49" fmla="*/ 347 h 361"/>
                <a:gd name="T50" fmla="*/ 153 w 184"/>
                <a:gd name="T51" fmla="*/ 352 h 361"/>
                <a:gd name="T52" fmla="*/ 142 w 184"/>
                <a:gd name="T53" fmla="*/ 358 h 361"/>
                <a:gd name="T54" fmla="*/ 130 w 184"/>
                <a:gd name="T55" fmla="*/ 361 h 361"/>
                <a:gd name="T56" fmla="*/ 119 w 184"/>
                <a:gd name="T57" fmla="*/ 361 h 361"/>
                <a:gd name="T58" fmla="*/ 119 w 184"/>
                <a:gd name="T59" fmla="*/ 361 h 361"/>
                <a:gd name="T60" fmla="*/ 99 w 184"/>
                <a:gd name="T61" fmla="*/ 361 h 361"/>
                <a:gd name="T62" fmla="*/ 82 w 184"/>
                <a:gd name="T63" fmla="*/ 355 h 361"/>
                <a:gd name="T64" fmla="*/ 65 w 184"/>
                <a:gd name="T65" fmla="*/ 347 h 361"/>
                <a:gd name="T66" fmla="*/ 54 w 184"/>
                <a:gd name="T67" fmla="*/ 335 h 361"/>
                <a:gd name="T68" fmla="*/ 54 w 184"/>
                <a:gd name="T69" fmla="*/ 335 h 361"/>
                <a:gd name="T70" fmla="*/ 42 w 184"/>
                <a:gd name="T71" fmla="*/ 324 h 361"/>
                <a:gd name="T72" fmla="*/ 34 w 184"/>
                <a:gd name="T73" fmla="*/ 307 h 361"/>
                <a:gd name="T74" fmla="*/ 31 w 184"/>
                <a:gd name="T75" fmla="*/ 290 h 361"/>
                <a:gd name="T76" fmla="*/ 28 w 184"/>
                <a:gd name="T77" fmla="*/ 267 h 361"/>
                <a:gd name="T78" fmla="*/ 28 w 184"/>
                <a:gd name="T79" fmla="*/ 85 h 361"/>
                <a:gd name="T80" fmla="*/ 0 w 184"/>
                <a:gd name="T81" fmla="*/ 85 h 361"/>
                <a:gd name="T82" fmla="*/ 85 w 184"/>
                <a:gd name="T83" fmla="*/ 0 h 361"/>
                <a:gd name="T84" fmla="*/ 85 w 18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4" h="361">
                  <a:moveTo>
                    <a:pt x="85" y="0"/>
                  </a:moveTo>
                  <a:lnTo>
                    <a:pt x="85" y="60"/>
                  </a:lnTo>
                  <a:lnTo>
                    <a:pt x="173" y="60"/>
                  </a:lnTo>
                  <a:lnTo>
                    <a:pt x="150" y="85"/>
                  </a:lnTo>
                  <a:lnTo>
                    <a:pt x="82" y="85"/>
                  </a:lnTo>
                  <a:lnTo>
                    <a:pt x="82" y="267"/>
                  </a:lnTo>
                  <a:lnTo>
                    <a:pt x="85" y="284"/>
                  </a:lnTo>
                  <a:lnTo>
                    <a:pt x="88" y="296"/>
                  </a:lnTo>
                  <a:lnTo>
                    <a:pt x="91" y="307"/>
                  </a:lnTo>
                  <a:lnTo>
                    <a:pt x="99" y="318"/>
                  </a:lnTo>
                  <a:lnTo>
                    <a:pt x="105" y="324"/>
                  </a:lnTo>
                  <a:lnTo>
                    <a:pt x="116" y="330"/>
                  </a:lnTo>
                  <a:lnTo>
                    <a:pt x="128" y="333"/>
                  </a:lnTo>
                  <a:lnTo>
                    <a:pt x="142" y="335"/>
                  </a:lnTo>
                  <a:lnTo>
                    <a:pt x="156" y="333"/>
                  </a:lnTo>
                  <a:lnTo>
                    <a:pt x="165" y="330"/>
                  </a:lnTo>
                  <a:lnTo>
                    <a:pt x="184" y="318"/>
                  </a:lnTo>
                  <a:lnTo>
                    <a:pt x="182" y="324"/>
                  </a:lnTo>
                  <a:lnTo>
                    <a:pt x="179" y="333"/>
                  </a:lnTo>
                  <a:lnTo>
                    <a:pt x="162" y="347"/>
                  </a:lnTo>
                  <a:lnTo>
                    <a:pt x="153" y="352"/>
                  </a:lnTo>
                  <a:lnTo>
                    <a:pt x="142" y="358"/>
                  </a:lnTo>
                  <a:lnTo>
                    <a:pt x="130" y="361"/>
                  </a:lnTo>
                  <a:lnTo>
                    <a:pt x="119" y="361"/>
                  </a:lnTo>
                  <a:lnTo>
                    <a:pt x="99" y="361"/>
                  </a:lnTo>
                  <a:lnTo>
                    <a:pt x="82" y="355"/>
                  </a:lnTo>
                  <a:lnTo>
                    <a:pt x="65" y="347"/>
                  </a:lnTo>
                  <a:lnTo>
                    <a:pt x="54" y="335"/>
                  </a:lnTo>
                  <a:lnTo>
                    <a:pt x="42" y="324"/>
                  </a:lnTo>
                  <a:lnTo>
                    <a:pt x="34" y="307"/>
                  </a:lnTo>
                  <a:lnTo>
                    <a:pt x="31" y="290"/>
                  </a:lnTo>
                  <a:lnTo>
                    <a:pt x="28" y="267"/>
                  </a:lnTo>
                  <a:lnTo>
                    <a:pt x="28" y="85"/>
                  </a:lnTo>
                  <a:lnTo>
                    <a:pt x="0" y="85"/>
                  </a:lnTo>
                  <a:lnTo>
                    <a:pt x="8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 name="Freeform 10"/>
            <p:cNvSpPr>
              <a:spLocks noEditPoints="1"/>
            </p:cNvSpPr>
            <p:nvPr/>
          </p:nvSpPr>
          <p:spPr bwMode="auto">
            <a:xfrm>
              <a:off x="4252" y="3110"/>
              <a:ext cx="284" cy="310"/>
            </a:xfrm>
            <a:custGeom>
              <a:avLst/>
              <a:gdLst>
                <a:gd name="T0" fmla="*/ 144 w 284"/>
                <a:gd name="T1" fmla="*/ 0 h 310"/>
                <a:gd name="T2" fmla="*/ 184 w 284"/>
                <a:gd name="T3" fmla="*/ 6 h 310"/>
                <a:gd name="T4" fmla="*/ 221 w 284"/>
                <a:gd name="T5" fmla="*/ 23 h 310"/>
                <a:gd name="T6" fmla="*/ 235 w 284"/>
                <a:gd name="T7" fmla="*/ 34 h 310"/>
                <a:gd name="T8" fmla="*/ 261 w 284"/>
                <a:gd name="T9" fmla="*/ 63 h 310"/>
                <a:gd name="T10" fmla="*/ 269 w 284"/>
                <a:gd name="T11" fmla="*/ 80 h 310"/>
                <a:gd name="T12" fmla="*/ 281 w 284"/>
                <a:gd name="T13" fmla="*/ 117 h 310"/>
                <a:gd name="T14" fmla="*/ 284 w 284"/>
                <a:gd name="T15" fmla="*/ 156 h 310"/>
                <a:gd name="T16" fmla="*/ 284 w 284"/>
                <a:gd name="T17" fmla="*/ 174 h 310"/>
                <a:gd name="T18" fmla="*/ 272 w 284"/>
                <a:gd name="T19" fmla="*/ 210 h 310"/>
                <a:gd name="T20" fmla="*/ 267 w 284"/>
                <a:gd name="T21" fmla="*/ 230 h 310"/>
                <a:gd name="T22" fmla="*/ 244 w 284"/>
                <a:gd name="T23" fmla="*/ 262 h 310"/>
                <a:gd name="T24" fmla="*/ 215 w 284"/>
                <a:gd name="T25" fmla="*/ 290 h 310"/>
                <a:gd name="T26" fmla="*/ 198 w 284"/>
                <a:gd name="T27" fmla="*/ 299 h 310"/>
                <a:gd name="T28" fmla="*/ 161 w 284"/>
                <a:gd name="T29" fmla="*/ 310 h 310"/>
                <a:gd name="T30" fmla="*/ 142 w 284"/>
                <a:gd name="T31" fmla="*/ 310 h 310"/>
                <a:gd name="T32" fmla="*/ 93 w 284"/>
                <a:gd name="T33" fmla="*/ 304 h 310"/>
                <a:gd name="T34" fmla="*/ 68 w 284"/>
                <a:gd name="T35" fmla="*/ 293 h 310"/>
                <a:gd name="T36" fmla="*/ 45 w 284"/>
                <a:gd name="T37" fmla="*/ 273 h 310"/>
                <a:gd name="T38" fmla="*/ 36 w 284"/>
                <a:gd name="T39" fmla="*/ 264 h 310"/>
                <a:gd name="T40" fmla="*/ 11 w 284"/>
                <a:gd name="T41" fmla="*/ 213 h 310"/>
                <a:gd name="T42" fmla="*/ 0 w 284"/>
                <a:gd name="T43" fmla="*/ 156 h 310"/>
                <a:gd name="T44" fmla="*/ 2 w 284"/>
                <a:gd name="T45" fmla="*/ 137 h 310"/>
                <a:gd name="T46" fmla="*/ 11 w 284"/>
                <a:gd name="T47" fmla="*/ 100 h 310"/>
                <a:gd name="T48" fmla="*/ 19 w 284"/>
                <a:gd name="T49" fmla="*/ 80 h 310"/>
                <a:gd name="T50" fmla="*/ 39 w 284"/>
                <a:gd name="T51" fmla="*/ 49 h 310"/>
                <a:gd name="T52" fmla="*/ 68 w 284"/>
                <a:gd name="T53" fmla="*/ 23 h 310"/>
                <a:gd name="T54" fmla="*/ 85 w 284"/>
                <a:gd name="T55" fmla="*/ 12 h 310"/>
                <a:gd name="T56" fmla="*/ 122 w 284"/>
                <a:gd name="T57" fmla="*/ 0 h 310"/>
                <a:gd name="T58" fmla="*/ 144 w 284"/>
                <a:gd name="T59" fmla="*/ 0 h 310"/>
                <a:gd name="T60" fmla="*/ 139 w 284"/>
                <a:gd name="T61" fmla="*/ 23 h 310"/>
                <a:gd name="T62" fmla="*/ 102 w 284"/>
                <a:gd name="T63" fmla="*/ 34 h 310"/>
                <a:gd name="T64" fmla="*/ 76 w 284"/>
                <a:gd name="T65" fmla="*/ 66 h 310"/>
                <a:gd name="T66" fmla="*/ 68 w 284"/>
                <a:gd name="T67" fmla="*/ 85 h 310"/>
                <a:gd name="T68" fmla="*/ 59 w 284"/>
                <a:gd name="T69" fmla="*/ 131 h 310"/>
                <a:gd name="T70" fmla="*/ 59 w 284"/>
                <a:gd name="T71" fmla="*/ 159 h 310"/>
                <a:gd name="T72" fmla="*/ 68 w 284"/>
                <a:gd name="T73" fmla="*/ 210 h 310"/>
                <a:gd name="T74" fmla="*/ 85 w 284"/>
                <a:gd name="T75" fmla="*/ 250 h 310"/>
                <a:gd name="T76" fmla="*/ 96 w 284"/>
                <a:gd name="T77" fmla="*/ 267 h 310"/>
                <a:gd name="T78" fmla="*/ 127 w 284"/>
                <a:gd name="T79" fmla="*/ 284 h 310"/>
                <a:gd name="T80" fmla="*/ 147 w 284"/>
                <a:gd name="T81" fmla="*/ 284 h 310"/>
                <a:gd name="T82" fmla="*/ 181 w 284"/>
                <a:gd name="T83" fmla="*/ 273 h 310"/>
                <a:gd name="T84" fmla="*/ 207 w 284"/>
                <a:gd name="T85" fmla="*/ 245 h 310"/>
                <a:gd name="T86" fmla="*/ 215 w 284"/>
                <a:gd name="T87" fmla="*/ 225 h 310"/>
                <a:gd name="T88" fmla="*/ 224 w 284"/>
                <a:gd name="T89" fmla="*/ 179 h 310"/>
                <a:gd name="T90" fmla="*/ 224 w 284"/>
                <a:gd name="T91" fmla="*/ 151 h 310"/>
                <a:gd name="T92" fmla="*/ 213 w 284"/>
                <a:gd name="T93" fmla="*/ 85 h 310"/>
                <a:gd name="T94" fmla="*/ 201 w 284"/>
                <a:gd name="T95" fmla="*/ 60 h 310"/>
                <a:gd name="T96" fmla="*/ 184 w 284"/>
                <a:gd name="T97" fmla="*/ 40 h 310"/>
                <a:gd name="T98" fmla="*/ 164 w 284"/>
                <a:gd name="T99" fmla="*/ 29 h 310"/>
                <a:gd name="T100" fmla="*/ 139 w 284"/>
                <a:gd name="T101" fmla="*/ 23 h 31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4" h="310">
                  <a:moveTo>
                    <a:pt x="144" y="0"/>
                  </a:moveTo>
                  <a:lnTo>
                    <a:pt x="144" y="0"/>
                  </a:lnTo>
                  <a:lnTo>
                    <a:pt x="164" y="0"/>
                  </a:lnTo>
                  <a:lnTo>
                    <a:pt x="184" y="6"/>
                  </a:lnTo>
                  <a:lnTo>
                    <a:pt x="204" y="12"/>
                  </a:lnTo>
                  <a:lnTo>
                    <a:pt x="221" y="23"/>
                  </a:lnTo>
                  <a:lnTo>
                    <a:pt x="235" y="34"/>
                  </a:lnTo>
                  <a:lnTo>
                    <a:pt x="250" y="49"/>
                  </a:lnTo>
                  <a:lnTo>
                    <a:pt x="261" y="63"/>
                  </a:lnTo>
                  <a:lnTo>
                    <a:pt x="269" y="80"/>
                  </a:lnTo>
                  <a:lnTo>
                    <a:pt x="275" y="100"/>
                  </a:lnTo>
                  <a:lnTo>
                    <a:pt x="281" y="117"/>
                  </a:lnTo>
                  <a:lnTo>
                    <a:pt x="284" y="137"/>
                  </a:lnTo>
                  <a:lnTo>
                    <a:pt x="284" y="156"/>
                  </a:lnTo>
                  <a:lnTo>
                    <a:pt x="284" y="174"/>
                  </a:lnTo>
                  <a:lnTo>
                    <a:pt x="278" y="193"/>
                  </a:lnTo>
                  <a:lnTo>
                    <a:pt x="272" y="210"/>
                  </a:lnTo>
                  <a:lnTo>
                    <a:pt x="267" y="230"/>
                  </a:lnTo>
                  <a:lnTo>
                    <a:pt x="255" y="247"/>
                  </a:lnTo>
                  <a:lnTo>
                    <a:pt x="244" y="262"/>
                  </a:lnTo>
                  <a:lnTo>
                    <a:pt x="230" y="276"/>
                  </a:lnTo>
                  <a:lnTo>
                    <a:pt x="215" y="290"/>
                  </a:lnTo>
                  <a:lnTo>
                    <a:pt x="198" y="299"/>
                  </a:lnTo>
                  <a:lnTo>
                    <a:pt x="181" y="304"/>
                  </a:lnTo>
                  <a:lnTo>
                    <a:pt x="161" y="310"/>
                  </a:lnTo>
                  <a:lnTo>
                    <a:pt x="142" y="310"/>
                  </a:lnTo>
                  <a:lnTo>
                    <a:pt x="110" y="307"/>
                  </a:lnTo>
                  <a:lnTo>
                    <a:pt x="93" y="304"/>
                  </a:lnTo>
                  <a:lnTo>
                    <a:pt x="82" y="299"/>
                  </a:lnTo>
                  <a:lnTo>
                    <a:pt x="68" y="293"/>
                  </a:lnTo>
                  <a:lnTo>
                    <a:pt x="56" y="284"/>
                  </a:lnTo>
                  <a:lnTo>
                    <a:pt x="45" y="273"/>
                  </a:lnTo>
                  <a:lnTo>
                    <a:pt x="36" y="264"/>
                  </a:lnTo>
                  <a:lnTo>
                    <a:pt x="19" y="239"/>
                  </a:lnTo>
                  <a:lnTo>
                    <a:pt x="11" y="213"/>
                  </a:lnTo>
                  <a:lnTo>
                    <a:pt x="2" y="185"/>
                  </a:lnTo>
                  <a:lnTo>
                    <a:pt x="0" y="156"/>
                  </a:lnTo>
                  <a:lnTo>
                    <a:pt x="2" y="137"/>
                  </a:lnTo>
                  <a:lnTo>
                    <a:pt x="5" y="117"/>
                  </a:lnTo>
                  <a:lnTo>
                    <a:pt x="11" y="100"/>
                  </a:lnTo>
                  <a:lnTo>
                    <a:pt x="19" y="80"/>
                  </a:lnTo>
                  <a:lnTo>
                    <a:pt x="28" y="63"/>
                  </a:lnTo>
                  <a:lnTo>
                    <a:pt x="39" y="49"/>
                  </a:lnTo>
                  <a:lnTo>
                    <a:pt x="54" y="34"/>
                  </a:lnTo>
                  <a:lnTo>
                    <a:pt x="68" y="23"/>
                  </a:lnTo>
                  <a:lnTo>
                    <a:pt x="85" y="12"/>
                  </a:lnTo>
                  <a:lnTo>
                    <a:pt x="105" y="6"/>
                  </a:lnTo>
                  <a:lnTo>
                    <a:pt x="122" y="0"/>
                  </a:lnTo>
                  <a:lnTo>
                    <a:pt x="144" y="0"/>
                  </a:lnTo>
                  <a:close/>
                  <a:moveTo>
                    <a:pt x="139" y="23"/>
                  </a:moveTo>
                  <a:lnTo>
                    <a:pt x="139" y="23"/>
                  </a:lnTo>
                  <a:lnTo>
                    <a:pt x="119" y="26"/>
                  </a:lnTo>
                  <a:lnTo>
                    <a:pt x="102" y="34"/>
                  </a:lnTo>
                  <a:lnTo>
                    <a:pt x="88" y="49"/>
                  </a:lnTo>
                  <a:lnTo>
                    <a:pt x="76" y="66"/>
                  </a:lnTo>
                  <a:lnTo>
                    <a:pt x="68" y="85"/>
                  </a:lnTo>
                  <a:lnTo>
                    <a:pt x="62" y="108"/>
                  </a:lnTo>
                  <a:lnTo>
                    <a:pt x="59" y="131"/>
                  </a:lnTo>
                  <a:lnTo>
                    <a:pt x="59" y="159"/>
                  </a:lnTo>
                  <a:lnTo>
                    <a:pt x="62" y="185"/>
                  </a:lnTo>
                  <a:lnTo>
                    <a:pt x="68" y="210"/>
                  </a:lnTo>
                  <a:lnTo>
                    <a:pt x="73" y="230"/>
                  </a:lnTo>
                  <a:lnTo>
                    <a:pt x="85" y="250"/>
                  </a:lnTo>
                  <a:lnTo>
                    <a:pt x="96" y="267"/>
                  </a:lnTo>
                  <a:lnTo>
                    <a:pt x="113" y="279"/>
                  </a:lnTo>
                  <a:lnTo>
                    <a:pt x="127" y="284"/>
                  </a:lnTo>
                  <a:lnTo>
                    <a:pt x="147" y="284"/>
                  </a:lnTo>
                  <a:lnTo>
                    <a:pt x="164" y="282"/>
                  </a:lnTo>
                  <a:lnTo>
                    <a:pt x="181" y="273"/>
                  </a:lnTo>
                  <a:lnTo>
                    <a:pt x="196" y="262"/>
                  </a:lnTo>
                  <a:lnTo>
                    <a:pt x="207" y="245"/>
                  </a:lnTo>
                  <a:lnTo>
                    <a:pt x="215" y="225"/>
                  </a:lnTo>
                  <a:lnTo>
                    <a:pt x="221" y="202"/>
                  </a:lnTo>
                  <a:lnTo>
                    <a:pt x="224" y="179"/>
                  </a:lnTo>
                  <a:lnTo>
                    <a:pt x="224" y="151"/>
                  </a:lnTo>
                  <a:lnTo>
                    <a:pt x="221" y="117"/>
                  </a:lnTo>
                  <a:lnTo>
                    <a:pt x="213" y="85"/>
                  </a:lnTo>
                  <a:lnTo>
                    <a:pt x="201" y="60"/>
                  </a:lnTo>
                  <a:lnTo>
                    <a:pt x="184" y="40"/>
                  </a:lnTo>
                  <a:lnTo>
                    <a:pt x="176" y="31"/>
                  </a:lnTo>
                  <a:lnTo>
                    <a:pt x="164" y="29"/>
                  </a:lnTo>
                  <a:lnTo>
                    <a:pt x="150" y="23"/>
                  </a:lnTo>
                  <a:lnTo>
                    <a:pt x="139"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1"/>
            <p:cNvSpPr>
              <a:spLocks/>
            </p:cNvSpPr>
            <p:nvPr/>
          </p:nvSpPr>
          <p:spPr bwMode="auto">
            <a:xfrm>
              <a:off x="4547" y="3110"/>
              <a:ext cx="284" cy="304"/>
            </a:xfrm>
            <a:custGeom>
              <a:avLst/>
              <a:gdLst>
                <a:gd name="T0" fmla="*/ 170 w 284"/>
                <a:gd name="T1" fmla="*/ 0 h 304"/>
                <a:gd name="T2" fmla="*/ 219 w 284"/>
                <a:gd name="T3" fmla="*/ 12 h 304"/>
                <a:gd name="T4" fmla="*/ 239 w 284"/>
                <a:gd name="T5" fmla="*/ 23 h 304"/>
                <a:gd name="T6" fmla="*/ 253 w 284"/>
                <a:gd name="T7" fmla="*/ 43 h 304"/>
                <a:gd name="T8" fmla="*/ 264 w 284"/>
                <a:gd name="T9" fmla="*/ 63 h 304"/>
                <a:gd name="T10" fmla="*/ 267 w 284"/>
                <a:gd name="T11" fmla="*/ 88 h 304"/>
                <a:gd name="T12" fmla="*/ 267 w 284"/>
                <a:gd name="T13" fmla="*/ 282 h 304"/>
                <a:gd name="T14" fmla="*/ 270 w 284"/>
                <a:gd name="T15" fmla="*/ 293 h 304"/>
                <a:gd name="T16" fmla="*/ 284 w 284"/>
                <a:gd name="T17" fmla="*/ 304 h 304"/>
                <a:gd name="T18" fmla="*/ 196 w 284"/>
                <a:gd name="T19" fmla="*/ 304 h 304"/>
                <a:gd name="T20" fmla="*/ 207 w 284"/>
                <a:gd name="T21" fmla="*/ 293 h 304"/>
                <a:gd name="T22" fmla="*/ 213 w 284"/>
                <a:gd name="T23" fmla="*/ 282 h 304"/>
                <a:gd name="T24" fmla="*/ 213 w 284"/>
                <a:gd name="T25" fmla="*/ 111 h 304"/>
                <a:gd name="T26" fmla="*/ 207 w 284"/>
                <a:gd name="T27" fmla="*/ 80 h 304"/>
                <a:gd name="T28" fmla="*/ 196 w 284"/>
                <a:gd name="T29" fmla="*/ 57 h 304"/>
                <a:gd name="T30" fmla="*/ 173 w 284"/>
                <a:gd name="T31" fmla="*/ 43 h 304"/>
                <a:gd name="T32" fmla="*/ 145 w 284"/>
                <a:gd name="T33" fmla="*/ 37 h 304"/>
                <a:gd name="T34" fmla="*/ 125 w 284"/>
                <a:gd name="T35" fmla="*/ 40 h 304"/>
                <a:gd name="T36" fmla="*/ 108 w 284"/>
                <a:gd name="T37" fmla="*/ 49 h 304"/>
                <a:gd name="T38" fmla="*/ 79 w 284"/>
                <a:gd name="T39" fmla="*/ 71 h 304"/>
                <a:gd name="T40" fmla="*/ 79 w 284"/>
                <a:gd name="T41" fmla="*/ 282 h 304"/>
                <a:gd name="T42" fmla="*/ 82 w 284"/>
                <a:gd name="T43" fmla="*/ 293 h 304"/>
                <a:gd name="T44" fmla="*/ 97 w 284"/>
                <a:gd name="T45" fmla="*/ 304 h 304"/>
                <a:gd name="T46" fmla="*/ 6 w 284"/>
                <a:gd name="T47" fmla="*/ 304 h 304"/>
                <a:gd name="T48" fmla="*/ 17 w 284"/>
                <a:gd name="T49" fmla="*/ 293 h 304"/>
                <a:gd name="T50" fmla="*/ 23 w 284"/>
                <a:gd name="T51" fmla="*/ 282 h 304"/>
                <a:gd name="T52" fmla="*/ 23 w 284"/>
                <a:gd name="T53" fmla="*/ 40 h 304"/>
                <a:gd name="T54" fmla="*/ 17 w 284"/>
                <a:gd name="T55" fmla="*/ 26 h 304"/>
                <a:gd name="T56" fmla="*/ 0 w 284"/>
                <a:gd name="T57" fmla="*/ 14 h 304"/>
                <a:gd name="T58" fmla="*/ 79 w 284"/>
                <a:gd name="T59" fmla="*/ 46 h 304"/>
                <a:gd name="T60" fmla="*/ 97 w 284"/>
                <a:gd name="T61" fmla="*/ 29 h 304"/>
                <a:gd name="T62" fmla="*/ 119 w 284"/>
                <a:gd name="T63" fmla="*/ 14 h 304"/>
                <a:gd name="T64" fmla="*/ 145 w 284"/>
                <a:gd name="T65" fmla="*/ 3 h 304"/>
                <a:gd name="T66" fmla="*/ 170 w 284"/>
                <a:gd name="T67" fmla="*/ 0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304">
                  <a:moveTo>
                    <a:pt x="170" y="0"/>
                  </a:moveTo>
                  <a:lnTo>
                    <a:pt x="170" y="0"/>
                  </a:lnTo>
                  <a:lnTo>
                    <a:pt x="196" y="3"/>
                  </a:lnTo>
                  <a:lnTo>
                    <a:pt x="219" y="12"/>
                  </a:lnTo>
                  <a:lnTo>
                    <a:pt x="239" y="23"/>
                  </a:lnTo>
                  <a:lnTo>
                    <a:pt x="253" y="43"/>
                  </a:lnTo>
                  <a:lnTo>
                    <a:pt x="258" y="51"/>
                  </a:lnTo>
                  <a:lnTo>
                    <a:pt x="264" y="63"/>
                  </a:lnTo>
                  <a:lnTo>
                    <a:pt x="267" y="77"/>
                  </a:lnTo>
                  <a:lnTo>
                    <a:pt x="267" y="88"/>
                  </a:lnTo>
                  <a:lnTo>
                    <a:pt x="267" y="282"/>
                  </a:lnTo>
                  <a:lnTo>
                    <a:pt x="267" y="287"/>
                  </a:lnTo>
                  <a:lnTo>
                    <a:pt x="270" y="293"/>
                  </a:lnTo>
                  <a:lnTo>
                    <a:pt x="284" y="304"/>
                  </a:lnTo>
                  <a:lnTo>
                    <a:pt x="196" y="304"/>
                  </a:lnTo>
                  <a:lnTo>
                    <a:pt x="202" y="301"/>
                  </a:lnTo>
                  <a:lnTo>
                    <a:pt x="207" y="293"/>
                  </a:lnTo>
                  <a:lnTo>
                    <a:pt x="210" y="287"/>
                  </a:lnTo>
                  <a:lnTo>
                    <a:pt x="213" y="282"/>
                  </a:lnTo>
                  <a:lnTo>
                    <a:pt x="213" y="111"/>
                  </a:lnTo>
                  <a:lnTo>
                    <a:pt x="210" y="94"/>
                  </a:lnTo>
                  <a:lnTo>
                    <a:pt x="207" y="80"/>
                  </a:lnTo>
                  <a:lnTo>
                    <a:pt x="202" y="66"/>
                  </a:lnTo>
                  <a:lnTo>
                    <a:pt x="196" y="57"/>
                  </a:lnTo>
                  <a:lnTo>
                    <a:pt x="185" y="49"/>
                  </a:lnTo>
                  <a:lnTo>
                    <a:pt x="173" y="43"/>
                  </a:lnTo>
                  <a:lnTo>
                    <a:pt x="159" y="40"/>
                  </a:lnTo>
                  <a:lnTo>
                    <a:pt x="145" y="37"/>
                  </a:lnTo>
                  <a:lnTo>
                    <a:pt x="125" y="40"/>
                  </a:lnTo>
                  <a:lnTo>
                    <a:pt x="108" y="49"/>
                  </a:lnTo>
                  <a:lnTo>
                    <a:pt x="91" y="57"/>
                  </a:lnTo>
                  <a:lnTo>
                    <a:pt x="79" y="71"/>
                  </a:lnTo>
                  <a:lnTo>
                    <a:pt x="79" y="282"/>
                  </a:lnTo>
                  <a:lnTo>
                    <a:pt x="79" y="287"/>
                  </a:lnTo>
                  <a:lnTo>
                    <a:pt x="82" y="293"/>
                  </a:lnTo>
                  <a:lnTo>
                    <a:pt x="97" y="304"/>
                  </a:lnTo>
                  <a:lnTo>
                    <a:pt x="6" y="304"/>
                  </a:lnTo>
                  <a:lnTo>
                    <a:pt x="14" y="301"/>
                  </a:lnTo>
                  <a:lnTo>
                    <a:pt x="17" y="293"/>
                  </a:lnTo>
                  <a:lnTo>
                    <a:pt x="20" y="287"/>
                  </a:lnTo>
                  <a:lnTo>
                    <a:pt x="23" y="282"/>
                  </a:lnTo>
                  <a:lnTo>
                    <a:pt x="23" y="40"/>
                  </a:lnTo>
                  <a:lnTo>
                    <a:pt x="20" y="31"/>
                  </a:lnTo>
                  <a:lnTo>
                    <a:pt x="17" y="26"/>
                  </a:lnTo>
                  <a:lnTo>
                    <a:pt x="11" y="20"/>
                  </a:lnTo>
                  <a:lnTo>
                    <a:pt x="0" y="14"/>
                  </a:lnTo>
                  <a:lnTo>
                    <a:pt x="79" y="0"/>
                  </a:lnTo>
                  <a:lnTo>
                    <a:pt x="79" y="46"/>
                  </a:lnTo>
                  <a:lnTo>
                    <a:pt x="97" y="29"/>
                  </a:lnTo>
                  <a:lnTo>
                    <a:pt x="119" y="14"/>
                  </a:lnTo>
                  <a:lnTo>
                    <a:pt x="133" y="9"/>
                  </a:lnTo>
                  <a:lnTo>
                    <a:pt x="145" y="3"/>
                  </a:lnTo>
                  <a:lnTo>
                    <a:pt x="159" y="0"/>
                  </a:lnTo>
                  <a:lnTo>
                    <a:pt x="17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2"/>
            <p:cNvSpPr>
              <a:spLocks/>
            </p:cNvSpPr>
            <p:nvPr/>
          </p:nvSpPr>
          <p:spPr bwMode="auto">
            <a:xfrm>
              <a:off x="3763" y="3110"/>
              <a:ext cx="293" cy="452"/>
            </a:xfrm>
            <a:custGeom>
              <a:avLst/>
              <a:gdLst>
                <a:gd name="T0" fmla="*/ 281 w 293"/>
                <a:gd name="T1" fmla="*/ 85 h 452"/>
                <a:gd name="T2" fmla="*/ 250 w 293"/>
                <a:gd name="T3" fmla="*/ 37 h 452"/>
                <a:gd name="T4" fmla="*/ 230 w 293"/>
                <a:gd name="T5" fmla="*/ 20 h 452"/>
                <a:gd name="T6" fmla="*/ 210 w 293"/>
                <a:gd name="T7" fmla="*/ 9 h 452"/>
                <a:gd name="T8" fmla="*/ 165 w 293"/>
                <a:gd name="T9" fmla="*/ 0 h 452"/>
                <a:gd name="T10" fmla="*/ 139 w 293"/>
                <a:gd name="T11" fmla="*/ 3 h 452"/>
                <a:gd name="T12" fmla="*/ 114 w 293"/>
                <a:gd name="T13" fmla="*/ 12 h 452"/>
                <a:gd name="T14" fmla="*/ 77 w 293"/>
                <a:gd name="T15" fmla="*/ 40 h 452"/>
                <a:gd name="T16" fmla="*/ 0 w 293"/>
                <a:gd name="T17" fmla="*/ 17 h 452"/>
                <a:gd name="T18" fmla="*/ 9 w 293"/>
                <a:gd name="T19" fmla="*/ 20 h 452"/>
                <a:gd name="T20" fmla="*/ 20 w 293"/>
                <a:gd name="T21" fmla="*/ 34 h 452"/>
                <a:gd name="T22" fmla="*/ 23 w 293"/>
                <a:gd name="T23" fmla="*/ 426 h 452"/>
                <a:gd name="T24" fmla="*/ 20 w 293"/>
                <a:gd name="T25" fmla="*/ 435 h 452"/>
                <a:gd name="T26" fmla="*/ 11 w 293"/>
                <a:gd name="T27" fmla="*/ 449 h 452"/>
                <a:gd name="T28" fmla="*/ 94 w 293"/>
                <a:gd name="T29" fmla="*/ 452 h 452"/>
                <a:gd name="T30" fmla="*/ 88 w 293"/>
                <a:gd name="T31" fmla="*/ 449 h 452"/>
                <a:gd name="T32" fmla="*/ 80 w 293"/>
                <a:gd name="T33" fmla="*/ 435 h 452"/>
                <a:gd name="T34" fmla="*/ 77 w 293"/>
                <a:gd name="T35" fmla="*/ 68 h 452"/>
                <a:gd name="T36" fmla="*/ 91 w 293"/>
                <a:gd name="T37" fmla="*/ 54 h 452"/>
                <a:gd name="T38" fmla="*/ 105 w 293"/>
                <a:gd name="T39" fmla="*/ 46 h 452"/>
                <a:gd name="T40" fmla="*/ 142 w 293"/>
                <a:gd name="T41" fmla="*/ 34 h 452"/>
                <a:gd name="T42" fmla="*/ 159 w 293"/>
                <a:gd name="T43" fmla="*/ 37 h 452"/>
                <a:gd name="T44" fmla="*/ 190 w 293"/>
                <a:gd name="T45" fmla="*/ 51 h 452"/>
                <a:gd name="T46" fmla="*/ 205 w 293"/>
                <a:gd name="T47" fmla="*/ 63 h 452"/>
                <a:gd name="T48" fmla="*/ 224 w 293"/>
                <a:gd name="T49" fmla="*/ 100 h 452"/>
                <a:gd name="T50" fmla="*/ 230 w 293"/>
                <a:gd name="T51" fmla="*/ 156 h 452"/>
                <a:gd name="T52" fmla="*/ 230 w 293"/>
                <a:gd name="T53" fmla="*/ 185 h 452"/>
                <a:gd name="T54" fmla="*/ 216 w 293"/>
                <a:gd name="T55" fmla="*/ 233 h 452"/>
                <a:gd name="T56" fmla="*/ 205 w 293"/>
                <a:gd name="T57" fmla="*/ 250 h 452"/>
                <a:gd name="T58" fmla="*/ 176 w 293"/>
                <a:gd name="T59" fmla="*/ 276 h 452"/>
                <a:gd name="T60" fmla="*/ 136 w 293"/>
                <a:gd name="T61" fmla="*/ 284 h 452"/>
                <a:gd name="T62" fmla="*/ 122 w 293"/>
                <a:gd name="T63" fmla="*/ 284 h 452"/>
                <a:gd name="T64" fmla="*/ 99 w 293"/>
                <a:gd name="T65" fmla="*/ 276 h 452"/>
                <a:gd name="T66" fmla="*/ 102 w 293"/>
                <a:gd name="T67" fmla="*/ 304 h 452"/>
                <a:gd name="T68" fmla="*/ 122 w 293"/>
                <a:gd name="T69" fmla="*/ 310 h 452"/>
                <a:gd name="T70" fmla="*/ 145 w 293"/>
                <a:gd name="T71" fmla="*/ 310 h 452"/>
                <a:gd name="T72" fmla="*/ 190 w 293"/>
                <a:gd name="T73" fmla="*/ 304 h 452"/>
                <a:gd name="T74" fmla="*/ 219 w 293"/>
                <a:gd name="T75" fmla="*/ 290 h 452"/>
                <a:gd name="T76" fmla="*/ 241 w 293"/>
                <a:gd name="T77" fmla="*/ 273 h 452"/>
                <a:gd name="T78" fmla="*/ 253 w 293"/>
                <a:gd name="T79" fmla="*/ 262 h 452"/>
                <a:gd name="T80" fmla="*/ 281 w 293"/>
                <a:gd name="T81" fmla="*/ 210 h 452"/>
                <a:gd name="T82" fmla="*/ 293 w 293"/>
                <a:gd name="T83" fmla="*/ 154 h 452"/>
                <a:gd name="T84" fmla="*/ 290 w 293"/>
                <a:gd name="T85" fmla="*/ 117 h 452"/>
                <a:gd name="T86" fmla="*/ 281 w 293"/>
                <a:gd name="T87" fmla="*/ 85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3" h="452">
                  <a:moveTo>
                    <a:pt x="281" y="85"/>
                  </a:moveTo>
                  <a:lnTo>
                    <a:pt x="281" y="85"/>
                  </a:lnTo>
                  <a:lnTo>
                    <a:pt x="267" y="57"/>
                  </a:lnTo>
                  <a:lnTo>
                    <a:pt x="250" y="37"/>
                  </a:lnTo>
                  <a:lnTo>
                    <a:pt x="230" y="20"/>
                  </a:lnTo>
                  <a:lnTo>
                    <a:pt x="210" y="9"/>
                  </a:lnTo>
                  <a:lnTo>
                    <a:pt x="187" y="3"/>
                  </a:lnTo>
                  <a:lnTo>
                    <a:pt x="165" y="0"/>
                  </a:lnTo>
                  <a:lnTo>
                    <a:pt x="139" y="3"/>
                  </a:lnTo>
                  <a:lnTo>
                    <a:pt x="114" y="12"/>
                  </a:lnTo>
                  <a:lnTo>
                    <a:pt x="94" y="26"/>
                  </a:lnTo>
                  <a:lnTo>
                    <a:pt x="77" y="40"/>
                  </a:lnTo>
                  <a:lnTo>
                    <a:pt x="77" y="0"/>
                  </a:lnTo>
                  <a:lnTo>
                    <a:pt x="0" y="17"/>
                  </a:lnTo>
                  <a:lnTo>
                    <a:pt x="9" y="20"/>
                  </a:lnTo>
                  <a:lnTo>
                    <a:pt x="17" y="26"/>
                  </a:lnTo>
                  <a:lnTo>
                    <a:pt x="20" y="34"/>
                  </a:lnTo>
                  <a:lnTo>
                    <a:pt x="23" y="43"/>
                  </a:lnTo>
                  <a:lnTo>
                    <a:pt x="23" y="426"/>
                  </a:lnTo>
                  <a:lnTo>
                    <a:pt x="20" y="435"/>
                  </a:lnTo>
                  <a:lnTo>
                    <a:pt x="17" y="443"/>
                  </a:lnTo>
                  <a:lnTo>
                    <a:pt x="11" y="449"/>
                  </a:lnTo>
                  <a:lnTo>
                    <a:pt x="6" y="452"/>
                  </a:lnTo>
                  <a:lnTo>
                    <a:pt x="94" y="452"/>
                  </a:lnTo>
                  <a:lnTo>
                    <a:pt x="88" y="449"/>
                  </a:lnTo>
                  <a:lnTo>
                    <a:pt x="82" y="443"/>
                  </a:lnTo>
                  <a:lnTo>
                    <a:pt x="80" y="435"/>
                  </a:lnTo>
                  <a:lnTo>
                    <a:pt x="77" y="426"/>
                  </a:lnTo>
                  <a:lnTo>
                    <a:pt x="77" y="68"/>
                  </a:lnTo>
                  <a:lnTo>
                    <a:pt x="91" y="54"/>
                  </a:lnTo>
                  <a:lnTo>
                    <a:pt x="105" y="46"/>
                  </a:lnTo>
                  <a:lnTo>
                    <a:pt x="122" y="37"/>
                  </a:lnTo>
                  <a:lnTo>
                    <a:pt x="142" y="34"/>
                  </a:lnTo>
                  <a:lnTo>
                    <a:pt x="159" y="37"/>
                  </a:lnTo>
                  <a:lnTo>
                    <a:pt x="173" y="43"/>
                  </a:lnTo>
                  <a:lnTo>
                    <a:pt x="190" y="51"/>
                  </a:lnTo>
                  <a:lnTo>
                    <a:pt x="205" y="63"/>
                  </a:lnTo>
                  <a:lnTo>
                    <a:pt x="216" y="80"/>
                  </a:lnTo>
                  <a:lnTo>
                    <a:pt x="224" y="100"/>
                  </a:lnTo>
                  <a:lnTo>
                    <a:pt x="230" y="125"/>
                  </a:lnTo>
                  <a:lnTo>
                    <a:pt x="230" y="156"/>
                  </a:lnTo>
                  <a:lnTo>
                    <a:pt x="230" y="185"/>
                  </a:lnTo>
                  <a:lnTo>
                    <a:pt x="224" y="210"/>
                  </a:lnTo>
                  <a:lnTo>
                    <a:pt x="216" y="233"/>
                  </a:lnTo>
                  <a:lnTo>
                    <a:pt x="205" y="250"/>
                  </a:lnTo>
                  <a:lnTo>
                    <a:pt x="190" y="267"/>
                  </a:lnTo>
                  <a:lnTo>
                    <a:pt x="176" y="276"/>
                  </a:lnTo>
                  <a:lnTo>
                    <a:pt x="156" y="284"/>
                  </a:lnTo>
                  <a:lnTo>
                    <a:pt x="136" y="284"/>
                  </a:lnTo>
                  <a:lnTo>
                    <a:pt x="122" y="284"/>
                  </a:lnTo>
                  <a:lnTo>
                    <a:pt x="111" y="282"/>
                  </a:lnTo>
                  <a:lnTo>
                    <a:pt x="99" y="276"/>
                  </a:lnTo>
                  <a:lnTo>
                    <a:pt x="88" y="264"/>
                  </a:lnTo>
                  <a:lnTo>
                    <a:pt x="102" y="304"/>
                  </a:lnTo>
                  <a:lnTo>
                    <a:pt x="122" y="310"/>
                  </a:lnTo>
                  <a:lnTo>
                    <a:pt x="145" y="310"/>
                  </a:lnTo>
                  <a:lnTo>
                    <a:pt x="176" y="307"/>
                  </a:lnTo>
                  <a:lnTo>
                    <a:pt x="190" y="304"/>
                  </a:lnTo>
                  <a:lnTo>
                    <a:pt x="205" y="299"/>
                  </a:lnTo>
                  <a:lnTo>
                    <a:pt x="219" y="290"/>
                  </a:lnTo>
                  <a:lnTo>
                    <a:pt x="230" y="284"/>
                  </a:lnTo>
                  <a:lnTo>
                    <a:pt x="241" y="273"/>
                  </a:lnTo>
                  <a:lnTo>
                    <a:pt x="253" y="262"/>
                  </a:lnTo>
                  <a:lnTo>
                    <a:pt x="270" y="236"/>
                  </a:lnTo>
                  <a:lnTo>
                    <a:pt x="281" y="210"/>
                  </a:lnTo>
                  <a:lnTo>
                    <a:pt x="290" y="182"/>
                  </a:lnTo>
                  <a:lnTo>
                    <a:pt x="293" y="154"/>
                  </a:lnTo>
                  <a:lnTo>
                    <a:pt x="290" y="117"/>
                  </a:lnTo>
                  <a:lnTo>
                    <a:pt x="281" y="8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3"/>
            <p:cNvSpPr>
              <a:spLocks/>
            </p:cNvSpPr>
            <p:nvPr/>
          </p:nvSpPr>
          <p:spPr bwMode="auto">
            <a:xfrm>
              <a:off x="2192" y="3110"/>
              <a:ext cx="208" cy="310"/>
            </a:xfrm>
            <a:custGeom>
              <a:avLst/>
              <a:gdLst>
                <a:gd name="T0" fmla="*/ 182 w 208"/>
                <a:gd name="T1" fmla="*/ 264 h 310"/>
                <a:gd name="T2" fmla="*/ 182 w 208"/>
                <a:gd name="T3" fmla="*/ 264 h 310"/>
                <a:gd name="T4" fmla="*/ 165 w 208"/>
                <a:gd name="T5" fmla="*/ 270 h 310"/>
                <a:gd name="T6" fmla="*/ 145 w 208"/>
                <a:gd name="T7" fmla="*/ 273 h 310"/>
                <a:gd name="T8" fmla="*/ 145 w 208"/>
                <a:gd name="T9" fmla="*/ 273 h 310"/>
                <a:gd name="T10" fmla="*/ 131 w 208"/>
                <a:gd name="T11" fmla="*/ 273 h 310"/>
                <a:gd name="T12" fmla="*/ 120 w 208"/>
                <a:gd name="T13" fmla="*/ 267 h 310"/>
                <a:gd name="T14" fmla="*/ 108 w 208"/>
                <a:gd name="T15" fmla="*/ 262 h 310"/>
                <a:gd name="T16" fmla="*/ 100 w 208"/>
                <a:gd name="T17" fmla="*/ 250 h 310"/>
                <a:gd name="T18" fmla="*/ 100 w 208"/>
                <a:gd name="T19" fmla="*/ 250 h 310"/>
                <a:gd name="T20" fmla="*/ 91 w 208"/>
                <a:gd name="T21" fmla="*/ 239 h 310"/>
                <a:gd name="T22" fmla="*/ 83 w 208"/>
                <a:gd name="T23" fmla="*/ 225 h 310"/>
                <a:gd name="T24" fmla="*/ 80 w 208"/>
                <a:gd name="T25" fmla="*/ 208 h 310"/>
                <a:gd name="T26" fmla="*/ 80 w 208"/>
                <a:gd name="T27" fmla="*/ 191 h 310"/>
                <a:gd name="T28" fmla="*/ 80 w 208"/>
                <a:gd name="T29" fmla="*/ 0 h 310"/>
                <a:gd name="T30" fmla="*/ 0 w 208"/>
                <a:gd name="T31" fmla="*/ 14 h 310"/>
                <a:gd name="T32" fmla="*/ 0 w 208"/>
                <a:gd name="T33" fmla="*/ 14 h 310"/>
                <a:gd name="T34" fmla="*/ 12 w 208"/>
                <a:gd name="T35" fmla="*/ 20 h 310"/>
                <a:gd name="T36" fmla="*/ 17 w 208"/>
                <a:gd name="T37" fmla="*/ 26 h 310"/>
                <a:gd name="T38" fmla="*/ 23 w 208"/>
                <a:gd name="T39" fmla="*/ 31 h 310"/>
                <a:gd name="T40" fmla="*/ 23 w 208"/>
                <a:gd name="T41" fmla="*/ 40 h 310"/>
                <a:gd name="T42" fmla="*/ 23 w 208"/>
                <a:gd name="T43" fmla="*/ 191 h 310"/>
                <a:gd name="T44" fmla="*/ 23 w 208"/>
                <a:gd name="T45" fmla="*/ 191 h 310"/>
                <a:gd name="T46" fmla="*/ 26 w 208"/>
                <a:gd name="T47" fmla="*/ 219 h 310"/>
                <a:gd name="T48" fmla="*/ 32 w 208"/>
                <a:gd name="T49" fmla="*/ 245 h 310"/>
                <a:gd name="T50" fmla="*/ 40 w 208"/>
                <a:gd name="T51" fmla="*/ 264 h 310"/>
                <a:gd name="T52" fmla="*/ 54 w 208"/>
                <a:gd name="T53" fmla="*/ 282 h 310"/>
                <a:gd name="T54" fmla="*/ 54 w 208"/>
                <a:gd name="T55" fmla="*/ 282 h 310"/>
                <a:gd name="T56" fmla="*/ 71 w 208"/>
                <a:gd name="T57" fmla="*/ 296 h 310"/>
                <a:gd name="T58" fmla="*/ 85 w 208"/>
                <a:gd name="T59" fmla="*/ 304 h 310"/>
                <a:gd name="T60" fmla="*/ 103 w 208"/>
                <a:gd name="T61" fmla="*/ 310 h 310"/>
                <a:gd name="T62" fmla="*/ 122 w 208"/>
                <a:gd name="T63" fmla="*/ 310 h 310"/>
                <a:gd name="T64" fmla="*/ 122 w 208"/>
                <a:gd name="T65" fmla="*/ 310 h 310"/>
                <a:gd name="T66" fmla="*/ 142 w 208"/>
                <a:gd name="T67" fmla="*/ 310 h 310"/>
                <a:gd name="T68" fmla="*/ 162 w 208"/>
                <a:gd name="T69" fmla="*/ 304 h 310"/>
                <a:gd name="T70" fmla="*/ 179 w 208"/>
                <a:gd name="T71" fmla="*/ 296 h 310"/>
                <a:gd name="T72" fmla="*/ 196 w 208"/>
                <a:gd name="T73" fmla="*/ 282 h 310"/>
                <a:gd name="T74" fmla="*/ 208 w 208"/>
                <a:gd name="T75" fmla="*/ 245 h 310"/>
                <a:gd name="T76" fmla="*/ 208 w 208"/>
                <a:gd name="T77" fmla="*/ 245 h 310"/>
                <a:gd name="T78" fmla="*/ 196 w 208"/>
                <a:gd name="T79" fmla="*/ 256 h 310"/>
                <a:gd name="T80" fmla="*/ 182 w 208"/>
                <a:gd name="T81" fmla="*/ 264 h 310"/>
                <a:gd name="T82" fmla="*/ 182 w 208"/>
                <a:gd name="T83" fmla="*/ 264 h 3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8" h="310">
                  <a:moveTo>
                    <a:pt x="182" y="264"/>
                  </a:moveTo>
                  <a:lnTo>
                    <a:pt x="182" y="264"/>
                  </a:lnTo>
                  <a:lnTo>
                    <a:pt x="165" y="270"/>
                  </a:lnTo>
                  <a:lnTo>
                    <a:pt x="145" y="273"/>
                  </a:lnTo>
                  <a:lnTo>
                    <a:pt x="131" y="273"/>
                  </a:lnTo>
                  <a:lnTo>
                    <a:pt x="120" y="267"/>
                  </a:lnTo>
                  <a:lnTo>
                    <a:pt x="108" y="262"/>
                  </a:lnTo>
                  <a:lnTo>
                    <a:pt x="100" y="250"/>
                  </a:lnTo>
                  <a:lnTo>
                    <a:pt x="91" y="239"/>
                  </a:lnTo>
                  <a:lnTo>
                    <a:pt x="83" y="225"/>
                  </a:lnTo>
                  <a:lnTo>
                    <a:pt x="80" y="208"/>
                  </a:lnTo>
                  <a:lnTo>
                    <a:pt x="80" y="191"/>
                  </a:lnTo>
                  <a:lnTo>
                    <a:pt x="80" y="0"/>
                  </a:lnTo>
                  <a:lnTo>
                    <a:pt x="0" y="14"/>
                  </a:lnTo>
                  <a:lnTo>
                    <a:pt x="12" y="20"/>
                  </a:lnTo>
                  <a:lnTo>
                    <a:pt x="17" y="26"/>
                  </a:lnTo>
                  <a:lnTo>
                    <a:pt x="23" y="31"/>
                  </a:lnTo>
                  <a:lnTo>
                    <a:pt x="23" y="40"/>
                  </a:lnTo>
                  <a:lnTo>
                    <a:pt x="23" y="191"/>
                  </a:lnTo>
                  <a:lnTo>
                    <a:pt x="26" y="219"/>
                  </a:lnTo>
                  <a:lnTo>
                    <a:pt x="32" y="245"/>
                  </a:lnTo>
                  <a:lnTo>
                    <a:pt x="40" y="264"/>
                  </a:lnTo>
                  <a:lnTo>
                    <a:pt x="54" y="282"/>
                  </a:lnTo>
                  <a:lnTo>
                    <a:pt x="71" y="296"/>
                  </a:lnTo>
                  <a:lnTo>
                    <a:pt x="85" y="304"/>
                  </a:lnTo>
                  <a:lnTo>
                    <a:pt x="103" y="310"/>
                  </a:lnTo>
                  <a:lnTo>
                    <a:pt x="122" y="310"/>
                  </a:lnTo>
                  <a:lnTo>
                    <a:pt x="142" y="310"/>
                  </a:lnTo>
                  <a:lnTo>
                    <a:pt x="162" y="304"/>
                  </a:lnTo>
                  <a:lnTo>
                    <a:pt x="179" y="296"/>
                  </a:lnTo>
                  <a:lnTo>
                    <a:pt x="196" y="282"/>
                  </a:lnTo>
                  <a:lnTo>
                    <a:pt x="208" y="245"/>
                  </a:lnTo>
                  <a:lnTo>
                    <a:pt x="196" y="256"/>
                  </a:lnTo>
                  <a:lnTo>
                    <a:pt x="182" y="26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4"/>
            <p:cNvSpPr>
              <a:spLocks/>
            </p:cNvSpPr>
            <p:nvPr/>
          </p:nvSpPr>
          <p:spPr bwMode="auto">
            <a:xfrm>
              <a:off x="2383" y="3110"/>
              <a:ext cx="105" cy="310"/>
            </a:xfrm>
            <a:custGeom>
              <a:avLst/>
              <a:gdLst>
                <a:gd name="T0" fmla="*/ 79 w 105"/>
                <a:gd name="T1" fmla="*/ 253 h 310"/>
                <a:gd name="T2" fmla="*/ 79 w 105"/>
                <a:gd name="T3" fmla="*/ 0 h 310"/>
                <a:gd name="T4" fmla="*/ 0 w 105"/>
                <a:gd name="T5" fmla="*/ 14 h 310"/>
                <a:gd name="T6" fmla="*/ 0 w 105"/>
                <a:gd name="T7" fmla="*/ 14 h 310"/>
                <a:gd name="T8" fmla="*/ 11 w 105"/>
                <a:gd name="T9" fmla="*/ 17 h 310"/>
                <a:gd name="T10" fmla="*/ 17 w 105"/>
                <a:gd name="T11" fmla="*/ 23 h 310"/>
                <a:gd name="T12" fmla="*/ 17 w 105"/>
                <a:gd name="T13" fmla="*/ 23 h 310"/>
                <a:gd name="T14" fmla="*/ 22 w 105"/>
                <a:gd name="T15" fmla="*/ 31 h 310"/>
                <a:gd name="T16" fmla="*/ 22 w 105"/>
                <a:gd name="T17" fmla="*/ 40 h 310"/>
                <a:gd name="T18" fmla="*/ 22 w 105"/>
                <a:gd name="T19" fmla="*/ 239 h 310"/>
                <a:gd name="T20" fmla="*/ 25 w 105"/>
                <a:gd name="T21" fmla="*/ 264 h 310"/>
                <a:gd name="T22" fmla="*/ 25 w 105"/>
                <a:gd name="T23" fmla="*/ 264 h 310"/>
                <a:gd name="T24" fmla="*/ 25 w 105"/>
                <a:gd name="T25" fmla="*/ 264 h 310"/>
                <a:gd name="T26" fmla="*/ 25 w 105"/>
                <a:gd name="T27" fmla="*/ 264 h 310"/>
                <a:gd name="T28" fmla="*/ 25 w 105"/>
                <a:gd name="T29" fmla="*/ 282 h 310"/>
                <a:gd name="T30" fmla="*/ 31 w 105"/>
                <a:gd name="T31" fmla="*/ 293 h 310"/>
                <a:gd name="T32" fmla="*/ 31 w 105"/>
                <a:gd name="T33" fmla="*/ 293 h 310"/>
                <a:gd name="T34" fmla="*/ 37 w 105"/>
                <a:gd name="T35" fmla="*/ 301 h 310"/>
                <a:gd name="T36" fmla="*/ 48 w 105"/>
                <a:gd name="T37" fmla="*/ 310 h 310"/>
                <a:gd name="T38" fmla="*/ 105 w 105"/>
                <a:gd name="T39" fmla="*/ 290 h 310"/>
                <a:gd name="T40" fmla="*/ 105 w 105"/>
                <a:gd name="T41" fmla="*/ 290 h 310"/>
                <a:gd name="T42" fmla="*/ 93 w 105"/>
                <a:gd name="T43" fmla="*/ 287 h 310"/>
                <a:gd name="T44" fmla="*/ 85 w 105"/>
                <a:gd name="T45" fmla="*/ 279 h 310"/>
                <a:gd name="T46" fmla="*/ 79 w 105"/>
                <a:gd name="T47" fmla="*/ 267 h 310"/>
                <a:gd name="T48" fmla="*/ 79 w 105"/>
                <a:gd name="T49" fmla="*/ 253 h 310"/>
                <a:gd name="T50" fmla="*/ 79 w 105"/>
                <a:gd name="T51" fmla="*/ 253 h 3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5" h="310">
                  <a:moveTo>
                    <a:pt x="79" y="253"/>
                  </a:moveTo>
                  <a:lnTo>
                    <a:pt x="79" y="0"/>
                  </a:lnTo>
                  <a:lnTo>
                    <a:pt x="0" y="14"/>
                  </a:lnTo>
                  <a:lnTo>
                    <a:pt x="11" y="17"/>
                  </a:lnTo>
                  <a:lnTo>
                    <a:pt x="17" y="23"/>
                  </a:lnTo>
                  <a:lnTo>
                    <a:pt x="22" y="31"/>
                  </a:lnTo>
                  <a:lnTo>
                    <a:pt x="22" y="40"/>
                  </a:lnTo>
                  <a:lnTo>
                    <a:pt x="22" y="239"/>
                  </a:lnTo>
                  <a:lnTo>
                    <a:pt x="25" y="264"/>
                  </a:lnTo>
                  <a:lnTo>
                    <a:pt x="25" y="282"/>
                  </a:lnTo>
                  <a:lnTo>
                    <a:pt x="31" y="293"/>
                  </a:lnTo>
                  <a:lnTo>
                    <a:pt x="37" y="301"/>
                  </a:lnTo>
                  <a:lnTo>
                    <a:pt x="48" y="310"/>
                  </a:lnTo>
                  <a:lnTo>
                    <a:pt x="105" y="290"/>
                  </a:lnTo>
                  <a:lnTo>
                    <a:pt x="93" y="287"/>
                  </a:lnTo>
                  <a:lnTo>
                    <a:pt x="85" y="279"/>
                  </a:lnTo>
                  <a:lnTo>
                    <a:pt x="79" y="267"/>
                  </a:lnTo>
                  <a:lnTo>
                    <a:pt x="79" y="2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5" name="Freeform 15"/>
            <p:cNvSpPr>
              <a:spLocks/>
            </p:cNvSpPr>
            <p:nvPr/>
          </p:nvSpPr>
          <p:spPr bwMode="auto">
            <a:xfrm>
              <a:off x="3010" y="3110"/>
              <a:ext cx="250" cy="310"/>
            </a:xfrm>
            <a:custGeom>
              <a:avLst/>
              <a:gdLst>
                <a:gd name="T0" fmla="*/ 233 w 250"/>
                <a:gd name="T1" fmla="*/ 279 h 310"/>
                <a:gd name="T2" fmla="*/ 230 w 250"/>
                <a:gd name="T3" fmla="*/ 259 h 310"/>
                <a:gd name="T4" fmla="*/ 230 w 250"/>
                <a:gd name="T5" fmla="*/ 85 h 310"/>
                <a:gd name="T6" fmla="*/ 222 w 250"/>
                <a:gd name="T7" fmla="*/ 46 h 310"/>
                <a:gd name="T8" fmla="*/ 199 w 250"/>
                <a:gd name="T9" fmla="*/ 17 h 310"/>
                <a:gd name="T10" fmla="*/ 185 w 250"/>
                <a:gd name="T11" fmla="*/ 12 h 310"/>
                <a:gd name="T12" fmla="*/ 148 w 250"/>
                <a:gd name="T13" fmla="*/ 0 h 310"/>
                <a:gd name="T14" fmla="*/ 128 w 250"/>
                <a:gd name="T15" fmla="*/ 0 h 310"/>
                <a:gd name="T16" fmla="*/ 77 w 250"/>
                <a:gd name="T17" fmla="*/ 9 h 310"/>
                <a:gd name="T18" fmla="*/ 29 w 250"/>
                <a:gd name="T19" fmla="*/ 31 h 310"/>
                <a:gd name="T20" fmla="*/ 29 w 250"/>
                <a:gd name="T21" fmla="*/ 111 h 310"/>
                <a:gd name="T22" fmla="*/ 43 w 250"/>
                <a:gd name="T23" fmla="*/ 74 h 310"/>
                <a:gd name="T24" fmla="*/ 63 w 250"/>
                <a:gd name="T25" fmla="*/ 49 h 310"/>
                <a:gd name="T26" fmla="*/ 74 w 250"/>
                <a:gd name="T27" fmla="*/ 37 h 310"/>
                <a:gd name="T28" fmla="*/ 105 w 250"/>
                <a:gd name="T29" fmla="*/ 26 h 310"/>
                <a:gd name="T30" fmla="*/ 122 w 250"/>
                <a:gd name="T31" fmla="*/ 23 h 310"/>
                <a:gd name="T32" fmla="*/ 145 w 250"/>
                <a:gd name="T33" fmla="*/ 29 h 310"/>
                <a:gd name="T34" fmla="*/ 162 w 250"/>
                <a:gd name="T35" fmla="*/ 40 h 310"/>
                <a:gd name="T36" fmla="*/ 171 w 250"/>
                <a:gd name="T37" fmla="*/ 49 h 310"/>
                <a:gd name="T38" fmla="*/ 176 w 250"/>
                <a:gd name="T39" fmla="*/ 68 h 310"/>
                <a:gd name="T40" fmla="*/ 176 w 250"/>
                <a:gd name="T41" fmla="*/ 80 h 310"/>
                <a:gd name="T42" fmla="*/ 174 w 250"/>
                <a:gd name="T43" fmla="*/ 108 h 310"/>
                <a:gd name="T44" fmla="*/ 165 w 250"/>
                <a:gd name="T45" fmla="*/ 117 h 310"/>
                <a:gd name="T46" fmla="*/ 151 w 250"/>
                <a:gd name="T47" fmla="*/ 122 h 310"/>
                <a:gd name="T48" fmla="*/ 97 w 250"/>
                <a:gd name="T49" fmla="*/ 139 h 310"/>
                <a:gd name="T50" fmla="*/ 43 w 250"/>
                <a:gd name="T51" fmla="*/ 159 h 310"/>
                <a:gd name="T52" fmla="*/ 23 w 250"/>
                <a:gd name="T53" fmla="*/ 174 h 310"/>
                <a:gd name="T54" fmla="*/ 3 w 250"/>
                <a:gd name="T55" fmla="*/ 210 h 310"/>
                <a:gd name="T56" fmla="*/ 0 w 250"/>
                <a:gd name="T57" fmla="*/ 233 h 310"/>
                <a:gd name="T58" fmla="*/ 6 w 250"/>
                <a:gd name="T59" fmla="*/ 259 h 310"/>
                <a:gd name="T60" fmla="*/ 20 w 250"/>
                <a:gd name="T61" fmla="*/ 284 h 310"/>
                <a:gd name="T62" fmla="*/ 32 w 250"/>
                <a:gd name="T63" fmla="*/ 296 h 310"/>
                <a:gd name="T64" fmla="*/ 60 w 250"/>
                <a:gd name="T65" fmla="*/ 310 h 310"/>
                <a:gd name="T66" fmla="*/ 77 w 250"/>
                <a:gd name="T67" fmla="*/ 310 h 310"/>
                <a:gd name="T68" fmla="*/ 120 w 250"/>
                <a:gd name="T69" fmla="*/ 304 h 310"/>
                <a:gd name="T70" fmla="*/ 159 w 250"/>
                <a:gd name="T71" fmla="*/ 279 h 310"/>
                <a:gd name="T72" fmla="*/ 171 w 250"/>
                <a:gd name="T73" fmla="*/ 247 h 310"/>
                <a:gd name="T74" fmla="*/ 139 w 250"/>
                <a:gd name="T75" fmla="*/ 267 h 310"/>
                <a:gd name="T76" fmla="*/ 103 w 250"/>
                <a:gd name="T77" fmla="*/ 273 h 310"/>
                <a:gd name="T78" fmla="*/ 94 w 250"/>
                <a:gd name="T79" fmla="*/ 273 h 310"/>
                <a:gd name="T80" fmla="*/ 74 w 250"/>
                <a:gd name="T81" fmla="*/ 267 h 310"/>
                <a:gd name="T82" fmla="*/ 68 w 250"/>
                <a:gd name="T83" fmla="*/ 259 h 310"/>
                <a:gd name="T84" fmla="*/ 57 w 250"/>
                <a:gd name="T85" fmla="*/ 242 h 310"/>
                <a:gd name="T86" fmla="*/ 54 w 250"/>
                <a:gd name="T87" fmla="*/ 222 h 310"/>
                <a:gd name="T88" fmla="*/ 54 w 250"/>
                <a:gd name="T89" fmla="*/ 210 h 310"/>
                <a:gd name="T90" fmla="*/ 63 w 250"/>
                <a:gd name="T91" fmla="*/ 193 h 310"/>
                <a:gd name="T92" fmla="*/ 68 w 250"/>
                <a:gd name="T93" fmla="*/ 185 h 310"/>
                <a:gd name="T94" fmla="*/ 108 w 250"/>
                <a:gd name="T95" fmla="*/ 162 h 310"/>
                <a:gd name="T96" fmla="*/ 154 w 250"/>
                <a:gd name="T97" fmla="*/ 148 h 310"/>
                <a:gd name="T98" fmla="*/ 176 w 250"/>
                <a:gd name="T99" fmla="*/ 242 h 310"/>
                <a:gd name="T100" fmla="*/ 176 w 250"/>
                <a:gd name="T101" fmla="*/ 262 h 310"/>
                <a:gd name="T102" fmla="*/ 179 w 250"/>
                <a:gd name="T103" fmla="*/ 282 h 310"/>
                <a:gd name="T104" fmla="*/ 182 w 250"/>
                <a:gd name="T105" fmla="*/ 293 h 310"/>
                <a:gd name="T106" fmla="*/ 199 w 250"/>
                <a:gd name="T107" fmla="*/ 310 h 310"/>
                <a:gd name="T108" fmla="*/ 250 w 250"/>
                <a:gd name="T109" fmla="*/ 290 h 310"/>
                <a:gd name="T110" fmla="*/ 233 w 250"/>
                <a:gd name="T111" fmla="*/ 27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 h="310">
                  <a:moveTo>
                    <a:pt x="233" y="279"/>
                  </a:moveTo>
                  <a:lnTo>
                    <a:pt x="233" y="279"/>
                  </a:lnTo>
                  <a:lnTo>
                    <a:pt x="230" y="273"/>
                  </a:lnTo>
                  <a:lnTo>
                    <a:pt x="230" y="259"/>
                  </a:lnTo>
                  <a:lnTo>
                    <a:pt x="230" y="85"/>
                  </a:lnTo>
                  <a:lnTo>
                    <a:pt x="228" y="63"/>
                  </a:lnTo>
                  <a:lnTo>
                    <a:pt x="222" y="46"/>
                  </a:lnTo>
                  <a:lnTo>
                    <a:pt x="213" y="29"/>
                  </a:lnTo>
                  <a:lnTo>
                    <a:pt x="199" y="17"/>
                  </a:lnTo>
                  <a:lnTo>
                    <a:pt x="185" y="12"/>
                  </a:lnTo>
                  <a:lnTo>
                    <a:pt x="168" y="6"/>
                  </a:lnTo>
                  <a:lnTo>
                    <a:pt x="148" y="0"/>
                  </a:lnTo>
                  <a:lnTo>
                    <a:pt x="128" y="0"/>
                  </a:lnTo>
                  <a:lnTo>
                    <a:pt x="103" y="3"/>
                  </a:lnTo>
                  <a:lnTo>
                    <a:pt x="77" y="9"/>
                  </a:lnTo>
                  <a:lnTo>
                    <a:pt x="51" y="17"/>
                  </a:lnTo>
                  <a:lnTo>
                    <a:pt x="29" y="31"/>
                  </a:lnTo>
                  <a:lnTo>
                    <a:pt x="29" y="111"/>
                  </a:lnTo>
                  <a:lnTo>
                    <a:pt x="37" y="91"/>
                  </a:lnTo>
                  <a:lnTo>
                    <a:pt x="43" y="74"/>
                  </a:lnTo>
                  <a:lnTo>
                    <a:pt x="54" y="60"/>
                  </a:lnTo>
                  <a:lnTo>
                    <a:pt x="63" y="49"/>
                  </a:lnTo>
                  <a:lnTo>
                    <a:pt x="74" y="37"/>
                  </a:lnTo>
                  <a:lnTo>
                    <a:pt x="88" y="31"/>
                  </a:lnTo>
                  <a:lnTo>
                    <a:pt x="105" y="26"/>
                  </a:lnTo>
                  <a:lnTo>
                    <a:pt x="122" y="23"/>
                  </a:lnTo>
                  <a:lnTo>
                    <a:pt x="134" y="26"/>
                  </a:lnTo>
                  <a:lnTo>
                    <a:pt x="145" y="29"/>
                  </a:lnTo>
                  <a:lnTo>
                    <a:pt x="157" y="34"/>
                  </a:lnTo>
                  <a:lnTo>
                    <a:pt x="162" y="40"/>
                  </a:lnTo>
                  <a:lnTo>
                    <a:pt x="171" y="49"/>
                  </a:lnTo>
                  <a:lnTo>
                    <a:pt x="174" y="60"/>
                  </a:lnTo>
                  <a:lnTo>
                    <a:pt x="176" y="68"/>
                  </a:lnTo>
                  <a:lnTo>
                    <a:pt x="176" y="80"/>
                  </a:lnTo>
                  <a:lnTo>
                    <a:pt x="176" y="100"/>
                  </a:lnTo>
                  <a:lnTo>
                    <a:pt x="174" y="108"/>
                  </a:lnTo>
                  <a:lnTo>
                    <a:pt x="165" y="117"/>
                  </a:lnTo>
                  <a:lnTo>
                    <a:pt x="151" y="122"/>
                  </a:lnTo>
                  <a:lnTo>
                    <a:pt x="97" y="139"/>
                  </a:lnTo>
                  <a:lnTo>
                    <a:pt x="63" y="151"/>
                  </a:lnTo>
                  <a:lnTo>
                    <a:pt x="43" y="159"/>
                  </a:lnTo>
                  <a:lnTo>
                    <a:pt x="23" y="174"/>
                  </a:lnTo>
                  <a:lnTo>
                    <a:pt x="12" y="191"/>
                  </a:lnTo>
                  <a:lnTo>
                    <a:pt x="3" y="210"/>
                  </a:lnTo>
                  <a:lnTo>
                    <a:pt x="0" y="233"/>
                  </a:lnTo>
                  <a:lnTo>
                    <a:pt x="0" y="245"/>
                  </a:lnTo>
                  <a:lnTo>
                    <a:pt x="6" y="259"/>
                  </a:lnTo>
                  <a:lnTo>
                    <a:pt x="12" y="270"/>
                  </a:lnTo>
                  <a:lnTo>
                    <a:pt x="20" y="284"/>
                  </a:lnTo>
                  <a:lnTo>
                    <a:pt x="32" y="296"/>
                  </a:lnTo>
                  <a:lnTo>
                    <a:pt x="43" y="304"/>
                  </a:lnTo>
                  <a:lnTo>
                    <a:pt x="60" y="310"/>
                  </a:lnTo>
                  <a:lnTo>
                    <a:pt x="77" y="310"/>
                  </a:lnTo>
                  <a:lnTo>
                    <a:pt x="100" y="310"/>
                  </a:lnTo>
                  <a:lnTo>
                    <a:pt x="120" y="304"/>
                  </a:lnTo>
                  <a:lnTo>
                    <a:pt x="139" y="293"/>
                  </a:lnTo>
                  <a:lnTo>
                    <a:pt x="159" y="279"/>
                  </a:lnTo>
                  <a:lnTo>
                    <a:pt x="171" y="247"/>
                  </a:lnTo>
                  <a:lnTo>
                    <a:pt x="157" y="259"/>
                  </a:lnTo>
                  <a:lnTo>
                    <a:pt x="139" y="267"/>
                  </a:lnTo>
                  <a:lnTo>
                    <a:pt x="122" y="273"/>
                  </a:lnTo>
                  <a:lnTo>
                    <a:pt x="103" y="273"/>
                  </a:lnTo>
                  <a:lnTo>
                    <a:pt x="94" y="273"/>
                  </a:lnTo>
                  <a:lnTo>
                    <a:pt x="83" y="270"/>
                  </a:lnTo>
                  <a:lnTo>
                    <a:pt x="74" y="267"/>
                  </a:lnTo>
                  <a:lnTo>
                    <a:pt x="68" y="259"/>
                  </a:lnTo>
                  <a:lnTo>
                    <a:pt x="63" y="253"/>
                  </a:lnTo>
                  <a:lnTo>
                    <a:pt x="57" y="242"/>
                  </a:lnTo>
                  <a:lnTo>
                    <a:pt x="54" y="233"/>
                  </a:lnTo>
                  <a:lnTo>
                    <a:pt x="54" y="222"/>
                  </a:lnTo>
                  <a:lnTo>
                    <a:pt x="54" y="210"/>
                  </a:lnTo>
                  <a:lnTo>
                    <a:pt x="57" y="202"/>
                  </a:lnTo>
                  <a:lnTo>
                    <a:pt x="63" y="193"/>
                  </a:lnTo>
                  <a:lnTo>
                    <a:pt x="68" y="185"/>
                  </a:lnTo>
                  <a:lnTo>
                    <a:pt x="86" y="174"/>
                  </a:lnTo>
                  <a:lnTo>
                    <a:pt x="108" y="162"/>
                  </a:lnTo>
                  <a:lnTo>
                    <a:pt x="154" y="148"/>
                  </a:lnTo>
                  <a:lnTo>
                    <a:pt x="176" y="137"/>
                  </a:lnTo>
                  <a:lnTo>
                    <a:pt x="176" y="242"/>
                  </a:lnTo>
                  <a:lnTo>
                    <a:pt x="176" y="262"/>
                  </a:lnTo>
                  <a:lnTo>
                    <a:pt x="179" y="282"/>
                  </a:lnTo>
                  <a:lnTo>
                    <a:pt x="182" y="293"/>
                  </a:lnTo>
                  <a:lnTo>
                    <a:pt x="191" y="301"/>
                  </a:lnTo>
                  <a:lnTo>
                    <a:pt x="199" y="310"/>
                  </a:lnTo>
                  <a:lnTo>
                    <a:pt x="250" y="290"/>
                  </a:lnTo>
                  <a:lnTo>
                    <a:pt x="239" y="284"/>
                  </a:lnTo>
                  <a:lnTo>
                    <a:pt x="233" y="2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6"/>
            <p:cNvSpPr>
              <a:spLocks/>
            </p:cNvSpPr>
            <p:nvPr/>
          </p:nvSpPr>
          <p:spPr bwMode="auto">
            <a:xfrm>
              <a:off x="2871" y="2866"/>
              <a:ext cx="136" cy="170"/>
            </a:xfrm>
            <a:custGeom>
              <a:avLst/>
              <a:gdLst>
                <a:gd name="T0" fmla="*/ 31 w 136"/>
                <a:gd name="T1" fmla="*/ 11 h 170"/>
                <a:gd name="T2" fmla="*/ 31 w 136"/>
                <a:gd name="T3" fmla="*/ 116 h 170"/>
                <a:gd name="T4" fmla="*/ 31 w 136"/>
                <a:gd name="T5" fmla="*/ 116 h 170"/>
                <a:gd name="T6" fmla="*/ 34 w 136"/>
                <a:gd name="T7" fmla="*/ 131 h 170"/>
                <a:gd name="T8" fmla="*/ 40 w 136"/>
                <a:gd name="T9" fmla="*/ 142 h 170"/>
                <a:gd name="T10" fmla="*/ 46 w 136"/>
                <a:gd name="T11" fmla="*/ 150 h 170"/>
                <a:gd name="T12" fmla="*/ 51 w 136"/>
                <a:gd name="T13" fmla="*/ 153 h 170"/>
                <a:gd name="T14" fmla="*/ 63 w 136"/>
                <a:gd name="T15" fmla="*/ 156 h 170"/>
                <a:gd name="T16" fmla="*/ 74 w 136"/>
                <a:gd name="T17" fmla="*/ 159 h 170"/>
                <a:gd name="T18" fmla="*/ 74 w 136"/>
                <a:gd name="T19" fmla="*/ 159 h 170"/>
                <a:gd name="T20" fmla="*/ 85 w 136"/>
                <a:gd name="T21" fmla="*/ 159 h 170"/>
                <a:gd name="T22" fmla="*/ 94 w 136"/>
                <a:gd name="T23" fmla="*/ 156 h 170"/>
                <a:gd name="T24" fmla="*/ 102 w 136"/>
                <a:gd name="T25" fmla="*/ 150 h 170"/>
                <a:gd name="T26" fmla="*/ 108 w 136"/>
                <a:gd name="T27" fmla="*/ 145 h 170"/>
                <a:gd name="T28" fmla="*/ 111 w 136"/>
                <a:gd name="T29" fmla="*/ 139 h 170"/>
                <a:gd name="T30" fmla="*/ 114 w 136"/>
                <a:gd name="T31" fmla="*/ 131 h 170"/>
                <a:gd name="T32" fmla="*/ 117 w 136"/>
                <a:gd name="T33" fmla="*/ 116 h 170"/>
                <a:gd name="T34" fmla="*/ 117 w 136"/>
                <a:gd name="T35" fmla="*/ 11 h 170"/>
                <a:gd name="T36" fmla="*/ 117 w 136"/>
                <a:gd name="T37" fmla="*/ 11 h 170"/>
                <a:gd name="T38" fmla="*/ 114 w 136"/>
                <a:gd name="T39" fmla="*/ 3 h 170"/>
                <a:gd name="T40" fmla="*/ 108 w 136"/>
                <a:gd name="T41" fmla="*/ 0 h 170"/>
                <a:gd name="T42" fmla="*/ 136 w 136"/>
                <a:gd name="T43" fmla="*/ 0 h 170"/>
                <a:gd name="T44" fmla="*/ 136 w 136"/>
                <a:gd name="T45" fmla="*/ 0 h 170"/>
                <a:gd name="T46" fmla="*/ 131 w 136"/>
                <a:gd name="T47" fmla="*/ 3 h 170"/>
                <a:gd name="T48" fmla="*/ 131 w 136"/>
                <a:gd name="T49" fmla="*/ 11 h 170"/>
                <a:gd name="T50" fmla="*/ 128 w 136"/>
                <a:gd name="T51" fmla="*/ 114 h 170"/>
                <a:gd name="T52" fmla="*/ 128 w 136"/>
                <a:gd name="T53" fmla="*/ 114 h 170"/>
                <a:gd name="T54" fmla="*/ 128 w 136"/>
                <a:gd name="T55" fmla="*/ 128 h 170"/>
                <a:gd name="T56" fmla="*/ 125 w 136"/>
                <a:gd name="T57" fmla="*/ 139 h 170"/>
                <a:gd name="T58" fmla="*/ 119 w 136"/>
                <a:gd name="T59" fmla="*/ 150 h 170"/>
                <a:gd name="T60" fmla="*/ 111 w 136"/>
                <a:gd name="T61" fmla="*/ 156 h 170"/>
                <a:gd name="T62" fmla="*/ 102 w 136"/>
                <a:gd name="T63" fmla="*/ 162 h 170"/>
                <a:gd name="T64" fmla="*/ 94 w 136"/>
                <a:gd name="T65" fmla="*/ 167 h 170"/>
                <a:gd name="T66" fmla="*/ 71 w 136"/>
                <a:gd name="T67" fmla="*/ 170 h 170"/>
                <a:gd name="T68" fmla="*/ 71 w 136"/>
                <a:gd name="T69" fmla="*/ 170 h 170"/>
                <a:gd name="T70" fmla="*/ 51 w 136"/>
                <a:gd name="T71" fmla="*/ 167 h 170"/>
                <a:gd name="T72" fmla="*/ 40 w 136"/>
                <a:gd name="T73" fmla="*/ 165 h 170"/>
                <a:gd name="T74" fmla="*/ 31 w 136"/>
                <a:gd name="T75" fmla="*/ 159 h 170"/>
                <a:gd name="T76" fmla="*/ 20 w 136"/>
                <a:gd name="T77" fmla="*/ 150 h 170"/>
                <a:gd name="T78" fmla="*/ 14 w 136"/>
                <a:gd name="T79" fmla="*/ 142 h 170"/>
                <a:gd name="T80" fmla="*/ 9 w 136"/>
                <a:gd name="T81" fmla="*/ 128 h 170"/>
                <a:gd name="T82" fmla="*/ 9 w 136"/>
                <a:gd name="T83" fmla="*/ 114 h 170"/>
                <a:gd name="T84" fmla="*/ 9 w 136"/>
                <a:gd name="T85" fmla="*/ 11 h 170"/>
                <a:gd name="T86" fmla="*/ 9 w 136"/>
                <a:gd name="T87" fmla="*/ 11 h 170"/>
                <a:gd name="T88" fmla="*/ 6 w 136"/>
                <a:gd name="T89" fmla="*/ 3 h 170"/>
                <a:gd name="T90" fmla="*/ 0 w 136"/>
                <a:gd name="T91" fmla="*/ 0 h 170"/>
                <a:gd name="T92" fmla="*/ 40 w 136"/>
                <a:gd name="T93" fmla="*/ 0 h 170"/>
                <a:gd name="T94" fmla="*/ 40 w 136"/>
                <a:gd name="T95" fmla="*/ 0 h 170"/>
                <a:gd name="T96" fmla="*/ 34 w 136"/>
                <a:gd name="T97" fmla="*/ 3 h 170"/>
                <a:gd name="T98" fmla="*/ 31 w 136"/>
                <a:gd name="T99" fmla="*/ 11 h 170"/>
                <a:gd name="T100" fmla="*/ 31 w 136"/>
                <a:gd name="T101" fmla="*/ 11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6" h="170">
                  <a:moveTo>
                    <a:pt x="31" y="11"/>
                  </a:moveTo>
                  <a:lnTo>
                    <a:pt x="31" y="116"/>
                  </a:lnTo>
                  <a:lnTo>
                    <a:pt x="34" y="131"/>
                  </a:lnTo>
                  <a:lnTo>
                    <a:pt x="40" y="142"/>
                  </a:lnTo>
                  <a:lnTo>
                    <a:pt x="46" y="150"/>
                  </a:lnTo>
                  <a:lnTo>
                    <a:pt x="51" y="153"/>
                  </a:lnTo>
                  <a:lnTo>
                    <a:pt x="63" y="156"/>
                  </a:lnTo>
                  <a:lnTo>
                    <a:pt x="74" y="159"/>
                  </a:lnTo>
                  <a:lnTo>
                    <a:pt x="85" y="159"/>
                  </a:lnTo>
                  <a:lnTo>
                    <a:pt x="94" y="156"/>
                  </a:lnTo>
                  <a:lnTo>
                    <a:pt x="102" y="150"/>
                  </a:lnTo>
                  <a:lnTo>
                    <a:pt x="108" y="145"/>
                  </a:lnTo>
                  <a:lnTo>
                    <a:pt x="111" y="139"/>
                  </a:lnTo>
                  <a:lnTo>
                    <a:pt x="114" y="131"/>
                  </a:lnTo>
                  <a:lnTo>
                    <a:pt x="117" y="116"/>
                  </a:lnTo>
                  <a:lnTo>
                    <a:pt x="117" y="11"/>
                  </a:lnTo>
                  <a:lnTo>
                    <a:pt x="114" y="3"/>
                  </a:lnTo>
                  <a:lnTo>
                    <a:pt x="108" y="0"/>
                  </a:lnTo>
                  <a:lnTo>
                    <a:pt x="136" y="0"/>
                  </a:lnTo>
                  <a:lnTo>
                    <a:pt x="131" y="3"/>
                  </a:lnTo>
                  <a:lnTo>
                    <a:pt x="131" y="11"/>
                  </a:lnTo>
                  <a:lnTo>
                    <a:pt x="128" y="114"/>
                  </a:lnTo>
                  <a:lnTo>
                    <a:pt x="128" y="128"/>
                  </a:lnTo>
                  <a:lnTo>
                    <a:pt x="125" y="139"/>
                  </a:lnTo>
                  <a:lnTo>
                    <a:pt x="119" y="150"/>
                  </a:lnTo>
                  <a:lnTo>
                    <a:pt x="111" y="156"/>
                  </a:lnTo>
                  <a:lnTo>
                    <a:pt x="102" y="162"/>
                  </a:lnTo>
                  <a:lnTo>
                    <a:pt x="94" y="167"/>
                  </a:lnTo>
                  <a:lnTo>
                    <a:pt x="71" y="170"/>
                  </a:lnTo>
                  <a:lnTo>
                    <a:pt x="51" y="167"/>
                  </a:lnTo>
                  <a:lnTo>
                    <a:pt x="40" y="165"/>
                  </a:lnTo>
                  <a:lnTo>
                    <a:pt x="31" y="159"/>
                  </a:lnTo>
                  <a:lnTo>
                    <a:pt x="20" y="150"/>
                  </a:lnTo>
                  <a:lnTo>
                    <a:pt x="14" y="142"/>
                  </a:lnTo>
                  <a:lnTo>
                    <a:pt x="9" y="128"/>
                  </a:lnTo>
                  <a:lnTo>
                    <a:pt x="9" y="114"/>
                  </a:lnTo>
                  <a:lnTo>
                    <a:pt x="9" y="11"/>
                  </a:lnTo>
                  <a:lnTo>
                    <a:pt x="6" y="3"/>
                  </a:lnTo>
                  <a:lnTo>
                    <a:pt x="0" y="0"/>
                  </a:lnTo>
                  <a:lnTo>
                    <a:pt x="40" y="0"/>
                  </a:lnTo>
                  <a:lnTo>
                    <a:pt x="34" y="3"/>
                  </a:lnTo>
                  <a:lnTo>
                    <a:pt x="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17"/>
            <p:cNvSpPr>
              <a:spLocks/>
            </p:cNvSpPr>
            <p:nvPr/>
          </p:nvSpPr>
          <p:spPr bwMode="auto">
            <a:xfrm>
              <a:off x="3022" y="2866"/>
              <a:ext cx="153" cy="173"/>
            </a:xfrm>
            <a:custGeom>
              <a:avLst/>
              <a:gdLst>
                <a:gd name="T0" fmla="*/ 133 w 153"/>
                <a:gd name="T1" fmla="*/ 11 h 173"/>
                <a:gd name="T2" fmla="*/ 133 w 153"/>
                <a:gd name="T3" fmla="*/ 11 h 173"/>
                <a:gd name="T4" fmla="*/ 133 w 153"/>
                <a:gd name="T5" fmla="*/ 3 h 173"/>
                <a:gd name="T6" fmla="*/ 127 w 153"/>
                <a:gd name="T7" fmla="*/ 0 h 173"/>
                <a:gd name="T8" fmla="*/ 153 w 153"/>
                <a:gd name="T9" fmla="*/ 0 h 173"/>
                <a:gd name="T10" fmla="*/ 153 w 153"/>
                <a:gd name="T11" fmla="*/ 0 h 173"/>
                <a:gd name="T12" fmla="*/ 147 w 153"/>
                <a:gd name="T13" fmla="*/ 3 h 173"/>
                <a:gd name="T14" fmla="*/ 147 w 153"/>
                <a:gd name="T15" fmla="*/ 11 h 173"/>
                <a:gd name="T16" fmla="*/ 147 w 153"/>
                <a:gd name="T17" fmla="*/ 173 h 173"/>
                <a:gd name="T18" fmla="*/ 147 w 153"/>
                <a:gd name="T19" fmla="*/ 173 h 173"/>
                <a:gd name="T20" fmla="*/ 88 w 153"/>
                <a:gd name="T21" fmla="*/ 99 h 173"/>
                <a:gd name="T22" fmla="*/ 28 w 153"/>
                <a:gd name="T23" fmla="*/ 25 h 173"/>
                <a:gd name="T24" fmla="*/ 28 w 153"/>
                <a:gd name="T25" fmla="*/ 156 h 173"/>
                <a:gd name="T26" fmla="*/ 28 w 153"/>
                <a:gd name="T27" fmla="*/ 156 h 173"/>
                <a:gd name="T28" fmla="*/ 31 w 153"/>
                <a:gd name="T29" fmla="*/ 165 h 173"/>
                <a:gd name="T30" fmla="*/ 34 w 153"/>
                <a:gd name="T31" fmla="*/ 167 h 173"/>
                <a:gd name="T32" fmla="*/ 8 w 153"/>
                <a:gd name="T33" fmla="*/ 167 h 173"/>
                <a:gd name="T34" fmla="*/ 8 w 153"/>
                <a:gd name="T35" fmla="*/ 167 h 173"/>
                <a:gd name="T36" fmla="*/ 14 w 153"/>
                <a:gd name="T37" fmla="*/ 165 h 173"/>
                <a:gd name="T38" fmla="*/ 14 w 153"/>
                <a:gd name="T39" fmla="*/ 156 h 173"/>
                <a:gd name="T40" fmla="*/ 14 w 153"/>
                <a:gd name="T41" fmla="*/ 20 h 173"/>
                <a:gd name="T42" fmla="*/ 14 w 153"/>
                <a:gd name="T43" fmla="*/ 20 h 173"/>
                <a:gd name="T44" fmla="*/ 14 w 153"/>
                <a:gd name="T45" fmla="*/ 14 h 173"/>
                <a:gd name="T46" fmla="*/ 11 w 153"/>
                <a:gd name="T47" fmla="*/ 8 h 173"/>
                <a:gd name="T48" fmla="*/ 11 w 153"/>
                <a:gd name="T49" fmla="*/ 8 h 173"/>
                <a:gd name="T50" fmla="*/ 8 w 153"/>
                <a:gd name="T51" fmla="*/ 3 h 173"/>
                <a:gd name="T52" fmla="*/ 0 w 153"/>
                <a:gd name="T53" fmla="*/ 0 h 173"/>
                <a:gd name="T54" fmla="*/ 37 w 153"/>
                <a:gd name="T55" fmla="*/ 0 h 173"/>
                <a:gd name="T56" fmla="*/ 133 w 153"/>
                <a:gd name="T57" fmla="*/ 119 h 173"/>
                <a:gd name="T58" fmla="*/ 133 w 153"/>
                <a:gd name="T59" fmla="*/ 11 h 173"/>
                <a:gd name="T60" fmla="*/ 133 w 153"/>
                <a:gd name="T61" fmla="*/ 11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3" h="173">
                  <a:moveTo>
                    <a:pt x="133" y="11"/>
                  </a:moveTo>
                  <a:lnTo>
                    <a:pt x="133" y="11"/>
                  </a:lnTo>
                  <a:lnTo>
                    <a:pt x="133" y="3"/>
                  </a:lnTo>
                  <a:lnTo>
                    <a:pt x="127" y="0"/>
                  </a:lnTo>
                  <a:lnTo>
                    <a:pt x="153" y="0"/>
                  </a:lnTo>
                  <a:lnTo>
                    <a:pt x="147" y="3"/>
                  </a:lnTo>
                  <a:lnTo>
                    <a:pt x="147" y="11"/>
                  </a:lnTo>
                  <a:lnTo>
                    <a:pt x="147" y="173"/>
                  </a:lnTo>
                  <a:lnTo>
                    <a:pt x="88" y="99"/>
                  </a:lnTo>
                  <a:lnTo>
                    <a:pt x="28" y="25"/>
                  </a:lnTo>
                  <a:lnTo>
                    <a:pt x="28" y="156"/>
                  </a:lnTo>
                  <a:lnTo>
                    <a:pt x="31" y="165"/>
                  </a:lnTo>
                  <a:lnTo>
                    <a:pt x="34" y="167"/>
                  </a:lnTo>
                  <a:lnTo>
                    <a:pt x="8" y="167"/>
                  </a:lnTo>
                  <a:lnTo>
                    <a:pt x="14" y="165"/>
                  </a:lnTo>
                  <a:lnTo>
                    <a:pt x="14" y="156"/>
                  </a:lnTo>
                  <a:lnTo>
                    <a:pt x="14" y="20"/>
                  </a:lnTo>
                  <a:lnTo>
                    <a:pt x="14" y="14"/>
                  </a:lnTo>
                  <a:lnTo>
                    <a:pt x="11" y="8"/>
                  </a:lnTo>
                  <a:lnTo>
                    <a:pt x="8" y="3"/>
                  </a:lnTo>
                  <a:lnTo>
                    <a:pt x="0" y="0"/>
                  </a:lnTo>
                  <a:lnTo>
                    <a:pt x="37" y="0"/>
                  </a:lnTo>
                  <a:lnTo>
                    <a:pt x="133" y="119"/>
                  </a:lnTo>
                  <a:lnTo>
                    <a:pt x="133"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8"/>
            <p:cNvSpPr>
              <a:spLocks/>
            </p:cNvSpPr>
            <p:nvPr/>
          </p:nvSpPr>
          <p:spPr bwMode="auto">
            <a:xfrm>
              <a:off x="3201" y="2866"/>
              <a:ext cx="37" cy="167"/>
            </a:xfrm>
            <a:custGeom>
              <a:avLst/>
              <a:gdLst>
                <a:gd name="T0" fmla="*/ 37 w 37"/>
                <a:gd name="T1" fmla="*/ 0 h 167"/>
                <a:gd name="T2" fmla="*/ 37 w 37"/>
                <a:gd name="T3" fmla="*/ 0 h 167"/>
                <a:gd name="T4" fmla="*/ 31 w 37"/>
                <a:gd name="T5" fmla="*/ 3 h 167"/>
                <a:gd name="T6" fmla="*/ 28 w 37"/>
                <a:gd name="T7" fmla="*/ 11 h 167"/>
                <a:gd name="T8" fmla="*/ 28 w 37"/>
                <a:gd name="T9" fmla="*/ 156 h 167"/>
                <a:gd name="T10" fmla="*/ 28 w 37"/>
                <a:gd name="T11" fmla="*/ 156 h 167"/>
                <a:gd name="T12" fmla="*/ 31 w 37"/>
                <a:gd name="T13" fmla="*/ 165 h 167"/>
                <a:gd name="T14" fmla="*/ 37 w 37"/>
                <a:gd name="T15" fmla="*/ 167 h 167"/>
                <a:gd name="T16" fmla="*/ 0 w 37"/>
                <a:gd name="T17" fmla="*/ 167 h 167"/>
                <a:gd name="T18" fmla="*/ 0 w 37"/>
                <a:gd name="T19" fmla="*/ 167 h 167"/>
                <a:gd name="T20" fmla="*/ 2 w 37"/>
                <a:gd name="T21" fmla="*/ 165 h 167"/>
                <a:gd name="T22" fmla="*/ 5 w 37"/>
                <a:gd name="T23" fmla="*/ 156 h 167"/>
                <a:gd name="T24" fmla="*/ 5 w 37"/>
                <a:gd name="T25" fmla="*/ 11 h 167"/>
                <a:gd name="T26" fmla="*/ 5 w 37"/>
                <a:gd name="T27" fmla="*/ 11 h 167"/>
                <a:gd name="T28" fmla="*/ 2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1" y="3"/>
                  </a:lnTo>
                  <a:lnTo>
                    <a:pt x="28" y="11"/>
                  </a:lnTo>
                  <a:lnTo>
                    <a:pt x="28" y="156"/>
                  </a:lnTo>
                  <a:lnTo>
                    <a:pt x="31" y="165"/>
                  </a:lnTo>
                  <a:lnTo>
                    <a:pt x="37" y="167"/>
                  </a:lnTo>
                  <a:lnTo>
                    <a:pt x="0" y="167"/>
                  </a:lnTo>
                  <a:lnTo>
                    <a:pt x="2" y="165"/>
                  </a:lnTo>
                  <a:lnTo>
                    <a:pt x="5" y="156"/>
                  </a:lnTo>
                  <a:lnTo>
                    <a:pt x="5" y="11"/>
                  </a:lnTo>
                  <a:lnTo>
                    <a:pt x="2"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9" name="Freeform 19"/>
            <p:cNvSpPr>
              <a:spLocks/>
            </p:cNvSpPr>
            <p:nvPr/>
          </p:nvSpPr>
          <p:spPr bwMode="auto">
            <a:xfrm>
              <a:off x="3249" y="2866"/>
              <a:ext cx="153" cy="173"/>
            </a:xfrm>
            <a:custGeom>
              <a:avLst/>
              <a:gdLst>
                <a:gd name="T0" fmla="*/ 131 w 153"/>
                <a:gd name="T1" fmla="*/ 11 h 173"/>
                <a:gd name="T2" fmla="*/ 131 w 153"/>
                <a:gd name="T3" fmla="*/ 11 h 173"/>
                <a:gd name="T4" fmla="*/ 131 w 153"/>
                <a:gd name="T5" fmla="*/ 3 h 173"/>
                <a:gd name="T6" fmla="*/ 125 w 153"/>
                <a:gd name="T7" fmla="*/ 0 h 173"/>
                <a:gd name="T8" fmla="*/ 153 w 153"/>
                <a:gd name="T9" fmla="*/ 0 h 173"/>
                <a:gd name="T10" fmla="*/ 153 w 153"/>
                <a:gd name="T11" fmla="*/ 0 h 173"/>
                <a:gd name="T12" fmla="*/ 148 w 153"/>
                <a:gd name="T13" fmla="*/ 6 h 173"/>
                <a:gd name="T14" fmla="*/ 142 w 153"/>
                <a:gd name="T15" fmla="*/ 11 h 173"/>
                <a:gd name="T16" fmla="*/ 142 w 153"/>
                <a:gd name="T17" fmla="*/ 11 h 173"/>
                <a:gd name="T18" fmla="*/ 82 w 153"/>
                <a:gd name="T19" fmla="*/ 173 h 173"/>
                <a:gd name="T20" fmla="*/ 82 w 153"/>
                <a:gd name="T21" fmla="*/ 173 h 173"/>
                <a:gd name="T22" fmla="*/ 14 w 153"/>
                <a:gd name="T23" fmla="*/ 11 h 173"/>
                <a:gd name="T24" fmla="*/ 14 w 153"/>
                <a:gd name="T25" fmla="*/ 11 h 173"/>
                <a:gd name="T26" fmla="*/ 8 w 153"/>
                <a:gd name="T27" fmla="*/ 6 h 173"/>
                <a:gd name="T28" fmla="*/ 0 w 153"/>
                <a:gd name="T29" fmla="*/ 0 h 173"/>
                <a:gd name="T30" fmla="*/ 45 w 153"/>
                <a:gd name="T31" fmla="*/ 0 h 173"/>
                <a:gd name="T32" fmla="*/ 45 w 153"/>
                <a:gd name="T33" fmla="*/ 0 h 173"/>
                <a:gd name="T34" fmla="*/ 43 w 153"/>
                <a:gd name="T35" fmla="*/ 3 h 173"/>
                <a:gd name="T36" fmla="*/ 40 w 153"/>
                <a:gd name="T37" fmla="*/ 6 h 173"/>
                <a:gd name="T38" fmla="*/ 43 w 153"/>
                <a:gd name="T39" fmla="*/ 14 h 173"/>
                <a:gd name="T40" fmla="*/ 43 w 153"/>
                <a:gd name="T41" fmla="*/ 14 h 173"/>
                <a:gd name="T42" fmla="*/ 85 w 153"/>
                <a:gd name="T43" fmla="*/ 128 h 173"/>
                <a:gd name="T44" fmla="*/ 85 w 153"/>
                <a:gd name="T45" fmla="*/ 128 h 173"/>
                <a:gd name="T46" fmla="*/ 131 w 153"/>
                <a:gd name="T47" fmla="*/ 11 h 173"/>
                <a:gd name="T48" fmla="*/ 131 w 153"/>
                <a:gd name="T49" fmla="*/ 11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3" h="173">
                  <a:moveTo>
                    <a:pt x="131" y="11"/>
                  </a:moveTo>
                  <a:lnTo>
                    <a:pt x="131" y="11"/>
                  </a:lnTo>
                  <a:lnTo>
                    <a:pt x="131" y="3"/>
                  </a:lnTo>
                  <a:lnTo>
                    <a:pt x="125" y="0"/>
                  </a:lnTo>
                  <a:lnTo>
                    <a:pt x="153" y="0"/>
                  </a:lnTo>
                  <a:lnTo>
                    <a:pt x="148" y="6"/>
                  </a:lnTo>
                  <a:lnTo>
                    <a:pt x="142" y="11"/>
                  </a:lnTo>
                  <a:lnTo>
                    <a:pt x="82" y="173"/>
                  </a:lnTo>
                  <a:lnTo>
                    <a:pt x="14" y="11"/>
                  </a:lnTo>
                  <a:lnTo>
                    <a:pt x="8" y="6"/>
                  </a:lnTo>
                  <a:lnTo>
                    <a:pt x="0" y="0"/>
                  </a:lnTo>
                  <a:lnTo>
                    <a:pt x="45" y="0"/>
                  </a:lnTo>
                  <a:lnTo>
                    <a:pt x="43" y="3"/>
                  </a:lnTo>
                  <a:lnTo>
                    <a:pt x="40" y="6"/>
                  </a:lnTo>
                  <a:lnTo>
                    <a:pt x="43" y="14"/>
                  </a:lnTo>
                  <a:lnTo>
                    <a:pt x="85" y="128"/>
                  </a:lnTo>
                  <a:lnTo>
                    <a:pt x="131"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 name="Freeform 20"/>
            <p:cNvSpPr>
              <a:spLocks/>
            </p:cNvSpPr>
            <p:nvPr/>
          </p:nvSpPr>
          <p:spPr bwMode="auto">
            <a:xfrm>
              <a:off x="3411" y="2866"/>
              <a:ext cx="105" cy="167"/>
            </a:xfrm>
            <a:custGeom>
              <a:avLst/>
              <a:gdLst>
                <a:gd name="T0" fmla="*/ 94 w 105"/>
                <a:gd name="T1" fmla="*/ 23 h 167"/>
                <a:gd name="T2" fmla="*/ 94 w 105"/>
                <a:gd name="T3" fmla="*/ 23 h 167"/>
                <a:gd name="T4" fmla="*/ 85 w 105"/>
                <a:gd name="T5" fmla="*/ 14 h 167"/>
                <a:gd name="T6" fmla="*/ 74 w 105"/>
                <a:gd name="T7" fmla="*/ 11 h 167"/>
                <a:gd name="T8" fmla="*/ 74 w 105"/>
                <a:gd name="T9" fmla="*/ 11 h 167"/>
                <a:gd name="T10" fmla="*/ 31 w 105"/>
                <a:gd name="T11" fmla="*/ 11 h 167"/>
                <a:gd name="T12" fmla="*/ 31 w 105"/>
                <a:gd name="T13" fmla="*/ 68 h 167"/>
                <a:gd name="T14" fmla="*/ 71 w 105"/>
                <a:gd name="T15" fmla="*/ 68 h 167"/>
                <a:gd name="T16" fmla="*/ 71 w 105"/>
                <a:gd name="T17" fmla="*/ 68 h 167"/>
                <a:gd name="T18" fmla="*/ 76 w 105"/>
                <a:gd name="T19" fmla="*/ 65 h 167"/>
                <a:gd name="T20" fmla="*/ 79 w 105"/>
                <a:gd name="T21" fmla="*/ 62 h 167"/>
                <a:gd name="T22" fmla="*/ 79 w 105"/>
                <a:gd name="T23" fmla="*/ 88 h 167"/>
                <a:gd name="T24" fmla="*/ 79 w 105"/>
                <a:gd name="T25" fmla="*/ 88 h 167"/>
                <a:gd name="T26" fmla="*/ 76 w 105"/>
                <a:gd name="T27" fmla="*/ 82 h 167"/>
                <a:gd name="T28" fmla="*/ 71 w 105"/>
                <a:gd name="T29" fmla="*/ 82 h 167"/>
                <a:gd name="T30" fmla="*/ 31 w 105"/>
                <a:gd name="T31" fmla="*/ 82 h 167"/>
                <a:gd name="T32" fmla="*/ 31 w 105"/>
                <a:gd name="T33" fmla="*/ 153 h 167"/>
                <a:gd name="T34" fmla="*/ 31 w 105"/>
                <a:gd name="T35" fmla="*/ 153 h 167"/>
                <a:gd name="T36" fmla="*/ 59 w 105"/>
                <a:gd name="T37" fmla="*/ 156 h 167"/>
                <a:gd name="T38" fmla="*/ 59 w 105"/>
                <a:gd name="T39" fmla="*/ 156 h 167"/>
                <a:gd name="T40" fmla="*/ 76 w 105"/>
                <a:gd name="T41" fmla="*/ 156 h 167"/>
                <a:gd name="T42" fmla="*/ 88 w 105"/>
                <a:gd name="T43" fmla="*/ 153 h 167"/>
                <a:gd name="T44" fmla="*/ 96 w 105"/>
                <a:gd name="T45" fmla="*/ 148 h 167"/>
                <a:gd name="T46" fmla="*/ 105 w 105"/>
                <a:gd name="T47" fmla="*/ 139 h 167"/>
                <a:gd name="T48" fmla="*/ 99 w 105"/>
                <a:gd name="T49" fmla="*/ 167 h 167"/>
                <a:gd name="T50" fmla="*/ 0 w 105"/>
                <a:gd name="T51" fmla="*/ 167 h 167"/>
                <a:gd name="T52" fmla="*/ 0 w 105"/>
                <a:gd name="T53" fmla="*/ 167 h 167"/>
                <a:gd name="T54" fmla="*/ 5 w 105"/>
                <a:gd name="T55" fmla="*/ 165 h 167"/>
                <a:gd name="T56" fmla="*/ 8 w 105"/>
                <a:gd name="T57" fmla="*/ 156 h 167"/>
                <a:gd name="T58" fmla="*/ 8 w 105"/>
                <a:gd name="T59" fmla="*/ 11 h 167"/>
                <a:gd name="T60" fmla="*/ 8 w 105"/>
                <a:gd name="T61" fmla="*/ 11 h 167"/>
                <a:gd name="T62" fmla="*/ 5 w 105"/>
                <a:gd name="T63" fmla="*/ 3 h 167"/>
                <a:gd name="T64" fmla="*/ 0 w 105"/>
                <a:gd name="T65" fmla="*/ 0 h 167"/>
                <a:gd name="T66" fmla="*/ 94 w 105"/>
                <a:gd name="T67" fmla="*/ 0 h 167"/>
                <a:gd name="T68" fmla="*/ 94 w 105"/>
                <a:gd name="T69" fmla="*/ 23 h 167"/>
                <a:gd name="T70" fmla="*/ 94 w 105"/>
                <a:gd name="T71" fmla="*/ 23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5" h="167">
                  <a:moveTo>
                    <a:pt x="94" y="23"/>
                  </a:moveTo>
                  <a:lnTo>
                    <a:pt x="94" y="23"/>
                  </a:lnTo>
                  <a:lnTo>
                    <a:pt x="85" y="14"/>
                  </a:lnTo>
                  <a:lnTo>
                    <a:pt x="74" y="11"/>
                  </a:lnTo>
                  <a:lnTo>
                    <a:pt x="31" y="11"/>
                  </a:lnTo>
                  <a:lnTo>
                    <a:pt x="31" y="68"/>
                  </a:lnTo>
                  <a:lnTo>
                    <a:pt x="71" y="68"/>
                  </a:lnTo>
                  <a:lnTo>
                    <a:pt x="76" y="65"/>
                  </a:lnTo>
                  <a:lnTo>
                    <a:pt x="79" y="62"/>
                  </a:lnTo>
                  <a:lnTo>
                    <a:pt x="79" y="88"/>
                  </a:lnTo>
                  <a:lnTo>
                    <a:pt x="76" y="82"/>
                  </a:lnTo>
                  <a:lnTo>
                    <a:pt x="71" y="82"/>
                  </a:lnTo>
                  <a:lnTo>
                    <a:pt x="31" y="82"/>
                  </a:lnTo>
                  <a:lnTo>
                    <a:pt x="31" y="153"/>
                  </a:lnTo>
                  <a:lnTo>
                    <a:pt x="59" y="156"/>
                  </a:lnTo>
                  <a:lnTo>
                    <a:pt x="76" y="156"/>
                  </a:lnTo>
                  <a:lnTo>
                    <a:pt x="88" y="153"/>
                  </a:lnTo>
                  <a:lnTo>
                    <a:pt x="96" y="148"/>
                  </a:lnTo>
                  <a:lnTo>
                    <a:pt x="105" y="139"/>
                  </a:lnTo>
                  <a:lnTo>
                    <a:pt x="99" y="167"/>
                  </a:lnTo>
                  <a:lnTo>
                    <a:pt x="0" y="167"/>
                  </a:lnTo>
                  <a:lnTo>
                    <a:pt x="5" y="165"/>
                  </a:lnTo>
                  <a:lnTo>
                    <a:pt x="8" y="156"/>
                  </a:lnTo>
                  <a:lnTo>
                    <a:pt x="8" y="11"/>
                  </a:lnTo>
                  <a:lnTo>
                    <a:pt x="5" y="3"/>
                  </a:lnTo>
                  <a:lnTo>
                    <a:pt x="0" y="0"/>
                  </a:lnTo>
                  <a:lnTo>
                    <a:pt x="94" y="0"/>
                  </a:lnTo>
                  <a:lnTo>
                    <a:pt x="94"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1"/>
            <p:cNvSpPr>
              <a:spLocks noEditPoints="1"/>
            </p:cNvSpPr>
            <p:nvPr/>
          </p:nvSpPr>
          <p:spPr bwMode="auto">
            <a:xfrm>
              <a:off x="3527" y="2866"/>
              <a:ext cx="145" cy="167"/>
            </a:xfrm>
            <a:custGeom>
              <a:avLst/>
              <a:gdLst>
                <a:gd name="T0" fmla="*/ 68 w 145"/>
                <a:gd name="T1" fmla="*/ 82 h 167"/>
                <a:gd name="T2" fmla="*/ 85 w 145"/>
                <a:gd name="T3" fmla="*/ 91 h 167"/>
                <a:gd name="T4" fmla="*/ 94 w 145"/>
                <a:gd name="T5" fmla="*/ 102 h 167"/>
                <a:gd name="T6" fmla="*/ 120 w 145"/>
                <a:gd name="T7" fmla="*/ 145 h 167"/>
                <a:gd name="T8" fmla="*/ 131 w 145"/>
                <a:gd name="T9" fmla="*/ 159 h 167"/>
                <a:gd name="T10" fmla="*/ 145 w 145"/>
                <a:gd name="T11" fmla="*/ 167 h 167"/>
                <a:gd name="T12" fmla="*/ 120 w 145"/>
                <a:gd name="T13" fmla="*/ 167 h 167"/>
                <a:gd name="T14" fmla="*/ 108 w 145"/>
                <a:gd name="T15" fmla="*/ 165 h 167"/>
                <a:gd name="T16" fmla="*/ 100 w 145"/>
                <a:gd name="T17" fmla="*/ 156 h 167"/>
                <a:gd name="T18" fmla="*/ 71 w 145"/>
                <a:gd name="T19" fmla="*/ 111 h 167"/>
                <a:gd name="T20" fmla="*/ 54 w 145"/>
                <a:gd name="T21" fmla="*/ 91 h 167"/>
                <a:gd name="T22" fmla="*/ 46 w 145"/>
                <a:gd name="T23" fmla="*/ 91 h 167"/>
                <a:gd name="T24" fmla="*/ 32 w 145"/>
                <a:gd name="T25" fmla="*/ 156 h 167"/>
                <a:gd name="T26" fmla="*/ 34 w 145"/>
                <a:gd name="T27" fmla="*/ 165 h 167"/>
                <a:gd name="T28" fmla="*/ 0 w 145"/>
                <a:gd name="T29" fmla="*/ 167 h 167"/>
                <a:gd name="T30" fmla="*/ 6 w 145"/>
                <a:gd name="T31" fmla="*/ 165 h 167"/>
                <a:gd name="T32" fmla="*/ 9 w 145"/>
                <a:gd name="T33" fmla="*/ 11 h 167"/>
                <a:gd name="T34" fmla="*/ 6 w 145"/>
                <a:gd name="T35" fmla="*/ 3 h 167"/>
                <a:gd name="T36" fmla="*/ 49 w 145"/>
                <a:gd name="T37" fmla="*/ 0 h 167"/>
                <a:gd name="T38" fmla="*/ 66 w 145"/>
                <a:gd name="T39" fmla="*/ 0 h 167"/>
                <a:gd name="T40" fmla="*/ 88 w 145"/>
                <a:gd name="T41" fmla="*/ 8 h 167"/>
                <a:gd name="T42" fmla="*/ 103 w 145"/>
                <a:gd name="T43" fmla="*/ 20 h 167"/>
                <a:gd name="T44" fmla="*/ 108 w 145"/>
                <a:gd name="T45" fmla="*/ 40 h 167"/>
                <a:gd name="T46" fmla="*/ 108 w 145"/>
                <a:gd name="T47" fmla="*/ 51 h 167"/>
                <a:gd name="T48" fmla="*/ 100 w 145"/>
                <a:gd name="T49" fmla="*/ 65 h 167"/>
                <a:gd name="T50" fmla="*/ 83 w 145"/>
                <a:gd name="T51" fmla="*/ 79 h 167"/>
                <a:gd name="T52" fmla="*/ 68 w 145"/>
                <a:gd name="T53" fmla="*/ 82 h 167"/>
                <a:gd name="T54" fmla="*/ 32 w 145"/>
                <a:gd name="T55" fmla="*/ 77 h 167"/>
                <a:gd name="T56" fmla="*/ 46 w 145"/>
                <a:gd name="T57" fmla="*/ 77 h 167"/>
                <a:gd name="T58" fmla="*/ 60 w 145"/>
                <a:gd name="T59" fmla="*/ 77 h 167"/>
                <a:gd name="T60" fmla="*/ 77 w 145"/>
                <a:gd name="T61" fmla="*/ 65 h 167"/>
                <a:gd name="T62" fmla="*/ 83 w 145"/>
                <a:gd name="T63" fmla="*/ 51 h 167"/>
                <a:gd name="T64" fmla="*/ 83 w 145"/>
                <a:gd name="T65" fmla="*/ 42 h 167"/>
                <a:gd name="T66" fmla="*/ 77 w 145"/>
                <a:gd name="T67" fmla="*/ 20 h 167"/>
                <a:gd name="T68" fmla="*/ 60 w 145"/>
                <a:gd name="T69" fmla="*/ 11 h 167"/>
                <a:gd name="T70" fmla="*/ 49 w 145"/>
                <a:gd name="T71" fmla="*/ 8 h 167"/>
                <a:gd name="T72" fmla="*/ 32 w 145"/>
                <a:gd name="T73" fmla="*/ 11 h 1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5" h="167">
                  <a:moveTo>
                    <a:pt x="68" y="82"/>
                  </a:moveTo>
                  <a:lnTo>
                    <a:pt x="68" y="82"/>
                  </a:lnTo>
                  <a:lnTo>
                    <a:pt x="77" y="85"/>
                  </a:lnTo>
                  <a:lnTo>
                    <a:pt x="85" y="91"/>
                  </a:lnTo>
                  <a:lnTo>
                    <a:pt x="94" y="102"/>
                  </a:lnTo>
                  <a:lnTo>
                    <a:pt x="108" y="125"/>
                  </a:lnTo>
                  <a:lnTo>
                    <a:pt x="120" y="145"/>
                  </a:lnTo>
                  <a:lnTo>
                    <a:pt x="131" y="159"/>
                  </a:lnTo>
                  <a:lnTo>
                    <a:pt x="139" y="165"/>
                  </a:lnTo>
                  <a:lnTo>
                    <a:pt x="145" y="167"/>
                  </a:lnTo>
                  <a:lnTo>
                    <a:pt x="120" y="167"/>
                  </a:lnTo>
                  <a:lnTo>
                    <a:pt x="114" y="167"/>
                  </a:lnTo>
                  <a:lnTo>
                    <a:pt x="108" y="165"/>
                  </a:lnTo>
                  <a:lnTo>
                    <a:pt x="100" y="156"/>
                  </a:lnTo>
                  <a:lnTo>
                    <a:pt x="71" y="111"/>
                  </a:lnTo>
                  <a:lnTo>
                    <a:pt x="60" y="96"/>
                  </a:lnTo>
                  <a:lnTo>
                    <a:pt x="54" y="91"/>
                  </a:lnTo>
                  <a:lnTo>
                    <a:pt x="46" y="91"/>
                  </a:lnTo>
                  <a:lnTo>
                    <a:pt x="32" y="91"/>
                  </a:lnTo>
                  <a:lnTo>
                    <a:pt x="32" y="156"/>
                  </a:lnTo>
                  <a:lnTo>
                    <a:pt x="34" y="165"/>
                  </a:lnTo>
                  <a:lnTo>
                    <a:pt x="37" y="167"/>
                  </a:lnTo>
                  <a:lnTo>
                    <a:pt x="0" y="167"/>
                  </a:lnTo>
                  <a:lnTo>
                    <a:pt x="6" y="165"/>
                  </a:lnTo>
                  <a:lnTo>
                    <a:pt x="9" y="156"/>
                  </a:lnTo>
                  <a:lnTo>
                    <a:pt x="9" y="11"/>
                  </a:lnTo>
                  <a:lnTo>
                    <a:pt x="6" y="3"/>
                  </a:lnTo>
                  <a:lnTo>
                    <a:pt x="0" y="0"/>
                  </a:lnTo>
                  <a:lnTo>
                    <a:pt x="49" y="0"/>
                  </a:lnTo>
                  <a:lnTo>
                    <a:pt x="66" y="0"/>
                  </a:lnTo>
                  <a:lnTo>
                    <a:pt x="77" y="3"/>
                  </a:lnTo>
                  <a:lnTo>
                    <a:pt x="88" y="8"/>
                  </a:lnTo>
                  <a:lnTo>
                    <a:pt x="97" y="14"/>
                  </a:lnTo>
                  <a:lnTo>
                    <a:pt x="103" y="20"/>
                  </a:lnTo>
                  <a:lnTo>
                    <a:pt x="105" y="28"/>
                  </a:lnTo>
                  <a:lnTo>
                    <a:pt x="108" y="40"/>
                  </a:lnTo>
                  <a:lnTo>
                    <a:pt x="108" y="51"/>
                  </a:lnTo>
                  <a:lnTo>
                    <a:pt x="105" y="60"/>
                  </a:lnTo>
                  <a:lnTo>
                    <a:pt x="100" y="65"/>
                  </a:lnTo>
                  <a:lnTo>
                    <a:pt x="94" y="71"/>
                  </a:lnTo>
                  <a:lnTo>
                    <a:pt x="83" y="79"/>
                  </a:lnTo>
                  <a:lnTo>
                    <a:pt x="68" y="82"/>
                  </a:lnTo>
                  <a:close/>
                  <a:moveTo>
                    <a:pt x="32" y="11"/>
                  </a:moveTo>
                  <a:lnTo>
                    <a:pt x="32" y="77"/>
                  </a:lnTo>
                  <a:lnTo>
                    <a:pt x="46" y="77"/>
                  </a:lnTo>
                  <a:lnTo>
                    <a:pt x="60" y="77"/>
                  </a:lnTo>
                  <a:lnTo>
                    <a:pt x="71" y="68"/>
                  </a:lnTo>
                  <a:lnTo>
                    <a:pt x="77" y="65"/>
                  </a:lnTo>
                  <a:lnTo>
                    <a:pt x="80" y="57"/>
                  </a:lnTo>
                  <a:lnTo>
                    <a:pt x="83" y="51"/>
                  </a:lnTo>
                  <a:lnTo>
                    <a:pt x="83" y="42"/>
                  </a:lnTo>
                  <a:lnTo>
                    <a:pt x="83" y="31"/>
                  </a:lnTo>
                  <a:lnTo>
                    <a:pt x="77" y="20"/>
                  </a:lnTo>
                  <a:lnTo>
                    <a:pt x="66" y="11"/>
                  </a:lnTo>
                  <a:lnTo>
                    <a:pt x="60" y="11"/>
                  </a:lnTo>
                  <a:lnTo>
                    <a:pt x="49" y="8"/>
                  </a:lnTo>
                  <a:lnTo>
                    <a:pt x="32"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2"/>
            <p:cNvSpPr>
              <a:spLocks/>
            </p:cNvSpPr>
            <p:nvPr/>
          </p:nvSpPr>
          <p:spPr bwMode="auto">
            <a:xfrm>
              <a:off x="3672" y="2863"/>
              <a:ext cx="102" cy="173"/>
            </a:xfrm>
            <a:custGeom>
              <a:avLst/>
              <a:gdLst>
                <a:gd name="T0" fmla="*/ 102 w 102"/>
                <a:gd name="T1" fmla="*/ 122 h 173"/>
                <a:gd name="T2" fmla="*/ 97 w 102"/>
                <a:gd name="T3" fmla="*/ 142 h 173"/>
                <a:gd name="T4" fmla="*/ 85 w 102"/>
                <a:gd name="T5" fmla="*/ 159 h 173"/>
                <a:gd name="T6" fmla="*/ 68 w 102"/>
                <a:gd name="T7" fmla="*/ 170 h 173"/>
                <a:gd name="T8" fmla="*/ 48 w 102"/>
                <a:gd name="T9" fmla="*/ 173 h 173"/>
                <a:gd name="T10" fmla="*/ 34 w 102"/>
                <a:gd name="T11" fmla="*/ 170 h 173"/>
                <a:gd name="T12" fmla="*/ 3 w 102"/>
                <a:gd name="T13" fmla="*/ 159 h 173"/>
                <a:gd name="T14" fmla="*/ 0 w 102"/>
                <a:gd name="T15" fmla="*/ 122 h 173"/>
                <a:gd name="T16" fmla="*/ 14 w 102"/>
                <a:gd name="T17" fmla="*/ 148 h 173"/>
                <a:gd name="T18" fmla="*/ 37 w 102"/>
                <a:gd name="T19" fmla="*/ 162 h 173"/>
                <a:gd name="T20" fmla="*/ 46 w 102"/>
                <a:gd name="T21" fmla="*/ 162 h 173"/>
                <a:gd name="T22" fmla="*/ 63 w 102"/>
                <a:gd name="T23" fmla="*/ 159 h 173"/>
                <a:gd name="T24" fmla="*/ 74 w 102"/>
                <a:gd name="T25" fmla="*/ 151 h 173"/>
                <a:gd name="T26" fmla="*/ 80 w 102"/>
                <a:gd name="T27" fmla="*/ 131 h 173"/>
                <a:gd name="T28" fmla="*/ 80 w 102"/>
                <a:gd name="T29" fmla="*/ 122 h 173"/>
                <a:gd name="T30" fmla="*/ 68 w 102"/>
                <a:gd name="T31" fmla="*/ 105 h 173"/>
                <a:gd name="T32" fmla="*/ 37 w 102"/>
                <a:gd name="T33" fmla="*/ 88 h 173"/>
                <a:gd name="T34" fmla="*/ 23 w 102"/>
                <a:gd name="T35" fmla="*/ 80 h 173"/>
                <a:gd name="T36" fmla="*/ 3 w 102"/>
                <a:gd name="T37" fmla="*/ 57 h 173"/>
                <a:gd name="T38" fmla="*/ 3 w 102"/>
                <a:gd name="T39" fmla="*/ 43 h 173"/>
                <a:gd name="T40" fmla="*/ 6 w 102"/>
                <a:gd name="T41" fmla="*/ 26 h 173"/>
                <a:gd name="T42" fmla="*/ 20 w 102"/>
                <a:gd name="T43" fmla="*/ 11 h 173"/>
                <a:gd name="T44" fmla="*/ 54 w 102"/>
                <a:gd name="T45" fmla="*/ 0 h 173"/>
                <a:gd name="T46" fmla="*/ 71 w 102"/>
                <a:gd name="T47" fmla="*/ 3 h 173"/>
                <a:gd name="T48" fmla="*/ 88 w 102"/>
                <a:gd name="T49" fmla="*/ 9 h 173"/>
                <a:gd name="T50" fmla="*/ 91 w 102"/>
                <a:gd name="T51" fmla="*/ 43 h 173"/>
                <a:gd name="T52" fmla="*/ 77 w 102"/>
                <a:gd name="T53" fmla="*/ 23 h 173"/>
                <a:gd name="T54" fmla="*/ 57 w 102"/>
                <a:gd name="T55" fmla="*/ 11 h 173"/>
                <a:gd name="T56" fmla="*/ 48 w 102"/>
                <a:gd name="T57" fmla="*/ 11 h 173"/>
                <a:gd name="T58" fmla="*/ 29 w 102"/>
                <a:gd name="T59" fmla="*/ 20 h 173"/>
                <a:gd name="T60" fmla="*/ 23 w 102"/>
                <a:gd name="T61" fmla="*/ 37 h 173"/>
                <a:gd name="T62" fmla="*/ 23 w 102"/>
                <a:gd name="T63" fmla="*/ 45 h 173"/>
                <a:gd name="T64" fmla="*/ 40 w 102"/>
                <a:gd name="T65" fmla="*/ 63 h 173"/>
                <a:gd name="T66" fmla="*/ 57 w 102"/>
                <a:gd name="T67" fmla="*/ 68 h 173"/>
                <a:gd name="T68" fmla="*/ 88 w 102"/>
                <a:gd name="T69" fmla="*/ 88 h 173"/>
                <a:gd name="T70" fmla="*/ 100 w 102"/>
                <a:gd name="T71" fmla="*/ 102 h 173"/>
                <a:gd name="T72" fmla="*/ 102 w 102"/>
                <a:gd name="T73" fmla="*/ 122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2" h="173">
                  <a:moveTo>
                    <a:pt x="102" y="122"/>
                  </a:moveTo>
                  <a:lnTo>
                    <a:pt x="102" y="122"/>
                  </a:lnTo>
                  <a:lnTo>
                    <a:pt x="102" y="134"/>
                  </a:lnTo>
                  <a:lnTo>
                    <a:pt x="97" y="142"/>
                  </a:lnTo>
                  <a:lnTo>
                    <a:pt x="91" y="151"/>
                  </a:lnTo>
                  <a:lnTo>
                    <a:pt x="85" y="159"/>
                  </a:lnTo>
                  <a:lnTo>
                    <a:pt x="77" y="165"/>
                  </a:lnTo>
                  <a:lnTo>
                    <a:pt x="68" y="170"/>
                  </a:lnTo>
                  <a:lnTo>
                    <a:pt x="57" y="173"/>
                  </a:lnTo>
                  <a:lnTo>
                    <a:pt x="48" y="173"/>
                  </a:lnTo>
                  <a:lnTo>
                    <a:pt x="34" y="170"/>
                  </a:lnTo>
                  <a:lnTo>
                    <a:pt x="20" y="168"/>
                  </a:lnTo>
                  <a:lnTo>
                    <a:pt x="3" y="159"/>
                  </a:lnTo>
                  <a:lnTo>
                    <a:pt x="0" y="122"/>
                  </a:lnTo>
                  <a:lnTo>
                    <a:pt x="6" y="136"/>
                  </a:lnTo>
                  <a:lnTo>
                    <a:pt x="14" y="148"/>
                  </a:lnTo>
                  <a:lnTo>
                    <a:pt x="29" y="159"/>
                  </a:lnTo>
                  <a:lnTo>
                    <a:pt x="37" y="162"/>
                  </a:lnTo>
                  <a:lnTo>
                    <a:pt x="46" y="162"/>
                  </a:lnTo>
                  <a:lnTo>
                    <a:pt x="54" y="162"/>
                  </a:lnTo>
                  <a:lnTo>
                    <a:pt x="63" y="159"/>
                  </a:lnTo>
                  <a:lnTo>
                    <a:pt x="68" y="156"/>
                  </a:lnTo>
                  <a:lnTo>
                    <a:pt x="74" y="151"/>
                  </a:lnTo>
                  <a:lnTo>
                    <a:pt x="80" y="139"/>
                  </a:lnTo>
                  <a:lnTo>
                    <a:pt x="80" y="131"/>
                  </a:lnTo>
                  <a:lnTo>
                    <a:pt x="80" y="122"/>
                  </a:lnTo>
                  <a:lnTo>
                    <a:pt x="77" y="114"/>
                  </a:lnTo>
                  <a:lnTo>
                    <a:pt x="68" y="105"/>
                  </a:lnTo>
                  <a:lnTo>
                    <a:pt x="54" y="97"/>
                  </a:lnTo>
                  <a:lnTo>
                    <a:pt x="37" y="88"/>
                  </a:lnTo>
                  <a:lnTo>
                    <a:pt x="23" y="80"/>
                  </a:lnTo>
                  <a:lnTo>
                    <a:pt x="11" y="68"/>
                  </a:lnTo>
                  <a:lnTo>
                    <a:pt x="3" y="57"/>
                  </a:lnTo>
                  <a:lnTo>
                    <a:pt x="3" y="43"/>
                  </a:lnTo>
                  <a:lnTo>
                    <a:pt x="3" y="34"/>
                  </a:lnTo>
                  <a:lnTo>
                    <a:pt x="6" y="26"/>
                  </a:lnTo>
                  <a:lnTo>
                    <a:pt x="11" y="17"/>
                  </a:lnTo>
                  <a:lnTo>
                    <a:pt x="20" y="11"/>
                  </a:lnTo>
                  <a:lnTo>
                    <a:pt x="34" y="3"/>
                  </a:lnTo>
                  <a:lnTo>
                    <a:pt x="54" y="0"/>
                  </a:lnTo>
                  <a:lnTo>
                    <a:pt x="71" y="3"/>
                  </a:lnTo>
                  <a:lnTo>
                    <a:pt x="80" y="6"/>
                  </a:lnTo>
                  <a:lnTo>
                    <a:pt x="88" y="9"/>
                  </a:lnTo>
                  <a:lnTo>
                    <a:pt x="91" y="43"/>
                  </a:lnTo>
                  <a:lnTo>
                    <a:pt x="85" y="31"/>
                  </a:lnTo>
                  <a:lnTo>
                    <a:pt x="77" y="23"/>
                  </a:lnTo>
                  <a:lnTo>
                    <a:pt x="65" y="14"/>
                  </a:lnTo>
                  <a:lnTo>
                    <a:pt x="57" y="11"/>
                  </a:lnTo>
                  <a:lnTo>
                    <a:pt x="48" y="11"/>
                  </a:lnTo>
                  <a:lnTo>
                    <a:pt x="37" y="11"/>
                  </a:lnTo>
                  <a:lnTo>
                    <a:pt x="29" y="20"/>
                  </a:lnTo>
                  <a:lnTo>
                    <a:pt x="23" y="28"/>
                  </a:lnTo>
                  <a:lnTo>
                    <a:pt x="23" y="37"/>
                  </a:lnTo>
                  <a:lnTo>
                    <a:pt x="23" y="45"/>
                  </a:lnTo>
                  <a:lnTo>
                    <a:pt x="31" y="54"/>
                  </a:lnTo>
                  <a:lnTo>
                    <a:pt x="40" y="63"/>
                  </a:lnTo>
                  <a:lnTo>
                    <a:pt x="57" y="68"/>
                  </a:lnTo>
                  <a:lnTo>
                    <a:pt x="74" y="77"/>
                  </a:lnTo>
                  <a:lnTo>
                    <a:pt x="88" y="88"/>
                  </a:lnTo>
                  <a:lnTo>
                    <a:pt x="94" y="94"/>
                  </a:lnTo>
                  <a:lnTo>
                    <a:pt x="100" y="102"/>
                  </a:lnTo>
                  <a:lnTo>
                    <a:pt x="102" y="111"/>
                  </a:lnTo>
                  <a:lnTo>
                    <a:pt x="102" y="1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3"/>
            <p:cNvSpPr>
              <a:spLocks/>
            </p:cNvSpPr>
            <p:nvPr/>
          </p:nvSpPr>
          <p:spPr bwMode="auto">
            <a:xfrm>
              <a:off x="3791" y="2866"/>
              <a:ext cx="37" cy="167"/>
            </a:xfrm>
            <a:custGeom>
              <a:avLst/>
              <a:gdLst>
                <a:gd name="T0" fmla="*/ 37 w 37"/>
                <a:gd name="T1" fmla="*/ 0 h 167"/>
                <a:gd name="T2" fmla="*/ 37 w 37"/>
                <a:gd name="T3" fmla="*/ 0 h 167"/>
                <a:gd name="T4" fmla="*/ 32 w 37"/>
                <a:gd name="T5" fmla="*/ 3 h 167"/>
                <a:gd name="T6" fmla="*/ 29 w 37"/>
                <a:gd name="T7" fmla="*/ 11 h 167"/>
                <a:gd name="T8" fmla="*/ 29 w 37"/>
                <a:gd name="T9" fmla="*/ 156 h 167"/>
                <a:gd name="T10" fmla="*/ 29 w 37"/>
                <a:gd name="T11" fmla="*/ 156 h 167"/>
                <a:gd name="T12" fmla="*/ 32 w 37"/>
                <a:gd name="T13" fmla="*/ 165 h 167"/>
                <a:gd name="T14" fmla="*/ 37 w 37"/>
                <a:gd name="T15" fmla="*/ 167 h 167"/>
                <a:gd name="T16" fmla="*/ 0 w 37"/>
                <a:gd name="T17" fmla="*/ 167 h 167"/>
                <a:gd name="T18" fmla="*/ 0 w 37"/>
                <a:gd name="T19" fmla="*/ 167 h 167"/>
                <a:gd name="T20" fmla="*/ 3 w 37"/>
                <a:gd name="T21" fmla="*/ 165 h 167"/>
                <a:gd name="T22" fmla="*/ 6 w 37"/>
                <a:gd name="T23" fmla="*/ 156 h 167"/>
                <a:gd name="T24" fmla="*/ 6 w 37"/>
                <a:gd name="T25" fmla="*/ 11 h 167"/>
                <a:gd name="T26" fmla="*/ 6 w 37"/>
                <a:gd name="T27" fmla="*/ 11 h 167"/>
                <a:gd name="T28" fmla="*/ 3 w 37"/>
                <a:gd name="T29" fmla="*/ 3 h 167"/>
                <a:gd name="T30" fmla="*/ 0 w 37"/>
                <a:gd name="T31" fmla="*/ 0 h 167"/>
                <a:gd name="T32" fmla="*/ 37 w 37"/>
                <a:gd name="T33" fmla="*/ 0 h 167"/>
                <a:gd name="T34" fmla="*/ 37 w 37"/>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 h="167">
                  <a:moveTo>
                    <a:pt x="37" y="0"/>
                  </a:moveTo>
                  <a:lnTo>
                    <a:pt x="37" y="0"/>
                  </a:lnTo>
                  <a:lnTo>
                    <a:pt x="32" y="3"/>
                  </a:lnTo>
                  <a:lnTo>
                    <a:pt x="29" y="11"/>
                  </a:lnTo>
                  <a:lnTo>
                    <a:pt x="29" y="156"/>
                  </a:lnTo>
                  <a:lnTo>
                    <a:pt x="32" y="165"/>
                  </a:lnTo>
                  <a:lnTo>
                    <a:pt x="37" y="167"/>
                  </a:lnTo>
                  <a:lnTo>
                    <a:pt x="0" y="167"/>
                  </a:lnTo>
                  <a:lnTo>
                    <a:pt x="3" y="165"/>
                  </a:lnTo>
                  <a:lnTo>
                    <a:pt x="6" y="156"/>
                  </a:lnTo>
                  <a:lnTo>
                    <a:pt x="6" y="11"/>
                  </a:lnTo>
                  <a:lnTo>
                    <a:pt x="3" y="3"/>
                  </a:lnTo>
                  <a:lnTo>
                    <a:pt x="0" y="0"/>
                  </a:lnTo>
                  <a:lnTo>
                    <a:pt x="3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4"/>
            <p:cNvSpPr>
              <a:spLocks/>
            </p:cNvSpPr>
            <p:nvPr/>
          </p:nvSpPr>
          <p:spPr bwMode="auto">
            <a:xfrm>
              <a:off x="3840" y="2866"/>
              <a:ext cx="130" cy="167"/>
            </a:xfrm>
            <a:custGeom>
              <a:avLst/>
              <a:gdLst>
                <a:gd name="T0" fmla="*/ 79 w 130"/>
                <a:gd name="T1" fmla="*/ 11 h 167"/>
                <a:gd name="T2" fmla="*/ 79 w 130"/>
                <a:gd name="T3" fmla="*/ 156 h 167"/>
                <a:gd name="T4" fmla="*/ 79 w 130"/>
                <a:gd name="T5" fmla="*/ 156 h 167"/>
                <a:gd name="T6" fmla="*/ 79 w 130"/>
                <a:gd name="T7" fmla="*/ 165 h 167"/>
                <a:gd name="T8" fmla="*/ 85 w 130"/>
                <a:gd name="T9" fmla="*/ 167 h 167"/>
                <a:gd name="T10" fmla="*/ 48 w 130"/>
                <a:gd name="T11" fmla="*/ 167 h 167"/>
                <a:gd name="T12" fmla="*/ 48 w 130"/>
                <a:gd name="T13" fmla="*/ 167 h 167"/>
                <a:gd name="T14" fmla="*/ 54 w 130"/>
                <a:gd name="T15" fmla="*/ 165 h 167"/>
                <a:gd name="T16" fmla="*/ 54 w 130"/>
                <a:gd name="T17" fmla="*/ 156 h 167"/>
                <a:gd name="T18" fmla="*/ 54 w 130"/>
                <a:gd name="T19" fmla="*/ 11 h 167"/>
                <a:gd name="T20" fmla="*/ 54 w 130"/>
                <a:gd name="T21" fmla="*/ 11 h 167"/>
                <a:gd name="T22" fmla="*/ 14 w 130"/>
                <a:gd name="T23" fmla="*/ 14 h 167"/>
                <a:gd name="T24" fmla="*/ 14 w 130"/>
                <a:gd name="T25" fmla="*/ 14 h 167"/>
                <a:gd name="T26" fmla="*/ 11 w 130"/>
                <a:gd name="T27" fmla="*/ 14 h 167"/>
                <a:gd name="T28" fmla="*/ 5 w 130"/>
                <a:gd name="T29" fmla="*/ 17 h 167"/>
                <a:gd name="T30" fmla="*/ 0 w 130"/>
                <a:gd name="T31" fmla="*/ 23 h 167"/>
                <a:gd name="T32" fmla="*/ 0 w 130"/>
                <a:gd name="T33" fmla="*/ 0 h 167"/>
                <a:gd name="T34" fmla="*/ 130 w 130"/>
                <a:gd name="T35" fmla="*/ 0 h 167"/>
                <a:gd name="T36" fmla="*/ 130 w 130"/>
                <a:gd name="T37" fmla="*/ 23 h 167"/>
                <a:gd name="T38" fmla="*/ 130 w 130"/>
                <a:gd name="T39" fmla="*/ 23 h 167"/>
                <a:gd name="T40" fmla="*/ 128 w 130"/>
                <a:gd name="T41" fmla="*/ 17 h 167"/>
                <a:gd name="T42" fmla="*/ 119 w 130"/>
                <a:gd name="T43" fmla="*/ 14 h 167"/>
                <a:gd name="T44" fmla="*/ 119 w 130"/>
                <a:gd name="T45" fmla="*/ 14 h 167"/>
                <a:gd name="T46" fmla="*/ 79 w 130"/>
                <a:gd name="T47" fmla="*/ 11 h 167"/>
                <a:gd name="T48" fmla="*/ 79 w 130"/>
                <a:gd name="T49" fmla="*/ 11 h 1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0" h="167">
                  <a:moveTo>
                    <a:pt x="79" y="11"/>
                  </a:moveTo>
                  <a:lnTo>
                    <a:pt x="79" y="156"/>
                  </a:lnTo>
                  <a:lnTo>
                    <a:pt x="79" y="165"/>
                  </a:lnTo>
                  <a:lnTo>
                    <a:pt x="85" y="167"/>
                  </a:lnTo>
                  <a:lnTo>
                    <a:pt x="48" y="167"/>
                  </a:lnTo>
                  <a:lnTo>
                    <a:pt x="54" y="165"/>
                  </a:lnTo>
                  <a:lnTo>
                    <a:pt x="54" y="156"/>
                  </a:lnTo>
                  <a:lnTo>
                    <a:pt x="54" y="11"/>
                  </a:lnTo>
                  <a:lnTo>
                    <a:pt x="14" y="14"/>
                  </a:lnTo>
                  <a:lnTo>
                    <a:pt x="11" y="14"/>
                  </a:lnTo>
                  <a:lnTo>
                    <a:pt x="5" y="17"/>
                  </a:lnTo>
                  <a:lnTo>
                    <a:pt x="0" y="23"/>
                  </a:lnTo>
                  <a:lnTo>
                    <a:pt x="0" y="0"/>
                  </a:lnTo>
                  <a:lnTo>
                    <a:pt x="130" y="0"/>
                  </a:lnTo>
                  <a:lnTo>
                    <a:pt x="130" y="23"/>
                  </a:lnTo>
                  <a:lnTo>
                    <a:pt x="128" y="17"/>
                  </a:lnTo>
                  <a:lnTo>
                    <a:pt x="119" y="14"/>
                  </a:lnTo>
                  <a:lnTo>
                    <a:pt x="79" y="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5" name="Freeform 25"/>
            <p:cNvSpPr>
              <a:spLocks/>
            </p:cNvSpPr>
            <p:nvPr/>
          </p:nvSpPr>
          <p:spPr bwMode="auto">
            <a:xfrm>
              <a:off x="3976" y="2866"/>
              <a:ext cx="142" cy="167"/>
            </a:xfrm>
            <a:custGeom>
              <a:avLst/>
              <a:gdLst>
                <a:gd name="T0" fmla="*/ 142 w 142"/>
                <a:gd name="T1" fmla="*/ 0 h 167"/>
                <a:gd name="T2" fmla="*/ 142 w 142"/>
                <a:gd name="T3" fmla="*/ 0 h 167"/>
                <a:gd name="T4" fmla="*/ 131 w 142"/>
                <a:gd name="T5" fmla="*/ 6 h 167"/>
                <a:gd name="T6" fmla="*/ 125 w 142"/>
                <a:gd name="T7" fmla="*/ 14 h 167"/>
                <a:gd name="T8" fmla="*/ 85 w 142"/>
                <a:gd name="T9" fmla="*/ 88 h 167"/>
                <a:gd name="T10" fmla="*/ 85 w 142"/>
                <a:gd name="T11" fmla="*/ 156 h 167"/>
                <a:gd name="T12" fmla="*/ 85 w 142"/>
                <a:gd name="T13" fmla="*/ 156 h 167"/>
                <a:gd name="T14" fmla="*/ 88 w 142"/>
                <a:gd name="T15" fmla="*/ 165 h 167"/>
                <a:gd name="T16" fmla="*/ 97 w 142"/>
                <a:gd name="T17" fmla="*/ 167 h 167"/>
                <a:gd name="T18" fmla="*/ 54 w 142"/>
                <a:gd name="T19" fmla="*/ 167 h 167"/>
                <a:gd name="T20" fmla="*/ 54 w 142"/>
                <a:gd name="T21" fmla="*/ 167 h 167"/>
                <a:gd name="T22" fmla="*/ 60 w 142"/>
                <a:gd name="T23" fmla="*/ 165 h 167"/>
                <a:gd name="T24" fmla="*/ 63 w 142"/>
                <a:gd name="T25" fmla="*/ 162 h 167"/>
                <a:gd name="T26" fmla="*/ 63 w 142"/>
                <a:gd name="T27" fmla="*/ 156 h 167"/>
                <a:gd name="T28" fmla="*/ 63 w 142"/>
                <a:gd name="T29" fmla="*/ 88 h 167"/>
                <a:gd name="T30" fmla="*/ 14 w 142"/>
                <a:gd name="T31" fmla="*/ 11 h 167"/>
                <a:gd name="T32" fmla="*/ 14 w 142"/>
                <a:gd name="T33" fmla="*/ 11 h 167"/>
                <a:gd name="T34" fmla="*/ 9 w 142"/>
                <a:gd name="T35" fmla="*/ 6 h 167"/>
                <a:gd name="T36" fmla="*/ 0 w 142"/>
                <a:gd name="T37" fmla="*/ 0 h 167"/>
                <a:gd name="T38" fmla="*/ 48 w 142"/>
                <a:gd name="T39" fmla="*/ 0 h 167"/>
                <a:gd name="T40" fmla="*/ 48 w 142"/>
                <a:gd name="T41" fmla="*/ 0 h 167"/>
                <a:gd name="T42" fmla="*/ 45 w 142"/>
                <a:gd name="T43" fmla="*/ 0 h 167"/>
                <a:gd name="T44" fmla="*/ 43 w 142"/>
                <a:gd name="T45" fmla="*/ 3 h 167"/>
                <a:gd name="T46" fmla="*/ 43 w 142"/>
                <a:gd name="T47" fmla="*/ 8 h 167"/>
                <a:gd name="T48" fmla="*/ 45 w 142"/>
                <a:gd name="T49" fmla="*/ 14 h 167"/>
                <a:gd name="T50" fmla="*/ 80 w 142"/>
                <a:gd name="T51" fmla="*/ 77 h 167"/>
                <a:gd name="T52" fmla="*/ 114 w 142"/>
                <a:gd name="T53" fmla="*/ 11 h 167"/>
                <a:gd name="T54" fmla="*/ 114 w 142"/>
                <a:gd name="T55" fmla="*/ 11 h 167"/>
                <a:gd name="T56" fmla="*/ 114 w 142"/>
                <a:gd name="T57" fmla="*/ 6 h 167"/>
                <a:gd name="T58" fmla="*/ 114 w 142"/>
                <a:gd name="T59" fmla="*/ 3 h 167"/>
                <a:gd name="T60" fmla="*/ 108 w 142"/>
                <a:gd name="T61" fmla="*/ 0 h 167"/>
                <a:gd name="T62" fmla="*/ 142 w 142"/>
                <a:gd name="T63" fmla="*/ 0 h 167"/>
                <a:gd name="T64" fmla="*/ 142 w 142"/>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2" h="167">
                  <a:moveTo>
                    <a:pt x="142" y="0"/>
                  </a:moveTo>
                  <a:lnTo>
                    <a:pt x="142" y="0"/>
                  </a:lnTo>
                  <a:lnTo>
                    <a:pt x="131" y="6"/>
                  </a:lnTo>
                  <a:lnTo>
                    <a:pt x="125" y="14"/>
                  </a:lnTo>
                  <a:lnTo>
                    <a:pt x="85" y="88"/>
                  </a:lnTo>
                  <a:lnTo>
                    <a:pt x="85" y="156"/>
                  </a:lnTo>
                  <a:lnTo>
                    <a:pt x="88" y="165"/>
                  </a:lnTo>
                  <a:lnTo>
                    <a:pt x="97" y="167"/>
                  </a:lnTo>
                  <a:lnTo>
                    <a:pt x="54" y="167"/>
                  </a:lnTo>
                  <a:lnTo>
                    <a:pt x="60" y="165"/>
                  </a:lnTo>
                  <a:lnTo>
                    <a:pt x="63" y="162"/>
                  </a:lnTo>
                  <a:lnTo>
                    <a:pt x="63" y="156"/>
                  </a:lnTo>
                  <a:lnTo>
                    <a:pt x="63" y="88"/>
                  </a:lnTo>
                  <a:lnTo>
                    <a:pt x="14" y="11"/>
                  </a:lnTo>
                  <a:lnTo>
                    <a:pt x="9" y="6"/>
                  </a:lnTo>
                  <a:lnTo>
                    <a:pt x="0" y="0"/>
                  </a:lnTo>
                  <a:lnTo>
                    <a:pt x="48" y="0"/>
                  </a:lnTo>
                  <a:lnTo>
                    <a:pt x="45" y="0"/>
                  </a:lnTo>
                  <a:lnTo>
                    <a:pt x="43" y="3"/>
                  </a:lnTo>
                  <a:lnTo>
                    <a:pt x="43" y="8"/>
                  </a:lnTo>
                  <a:lnTo>
                    <a:pt x="45" y="14"/>
                  </a:lnTo>
                  <a:lnTo>
                    <a:pt x="80" y="77"/>
                  </a:lnTo>
                  <a:lnTo>
                    <a:pt x="114" y="11"/>
                  </a:lnTo>
                  <a:lnTo>
                    <a:pt x="114" y="6"/>
                  </a:lnTo>
                  <a:lnTo>
                    <a:pt x="114" y="3"/>
                  </a:lnTo>
                  <a:lnTo>
                    <a:pt x="108" y="0"/>
                  </a:lnTo>
                  <a:lnTo>
                    <a:pt x="14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6" name="Freeform 26"/>
            <p:cNvSpPr>
              <a:spLocks noEditPoints="1"/>
            </p:cNvSpPr>
            <p:nvPr/>
          </p:nvSpPr>
          <p:spPr bwMode="auto">
            <a:xfrm>
              <a:off x="4192" y="2863"/>
              <a:ext cx="156" cy="173"/>
            </a:xfrm>
            <a:custGeom>
              <a:avLst/>
              <a:gdLst>
                <a:gd name="T0" fmla="*/ 77 w 156"/>
                <a:gd name="T1" fmla="*/ 173 h 173"/>
                <a:gd name="T2" fmla="*/ 48 w 156"/>
                <a:gd name="T3" fmla="*/ 165 h 173"/>
                <a:gd name="T4" fmla="*/ 23 w 156"/>
                <a:gd name="T5" fmla="*/ 148 h 173"/>
                <a:gd name="T6" fmla="*/ 6 w 156"/>
                <a:gd name="T7" fmla="*/ 119 h 173"/>
                <a:gd name="T8" fmla="*/ 0 w 156"/>
                <a:gd name="T9" fmla="*/ 85 h 173"/>
                <a:gd name="T10" fmla="*/ 3 w 156"/>
                <a:gd name="T11" fmla="*/ 68 h 173"/>
                <a:gd name="T12" fmla="*/ 14 w 156"/>
                <a:gd name="T13" fmla="*/ 40 h 173"/>
                <a:gd name="T14" fmla="*/ 34 w 156"/>
                <a:gd name="T15" fmla="*/ 14 h 173"/>
                <a:gd name="T16" fmla="*/ 62 w 156"/>
                <a:gd name="T17" fmla="*/ 3 h 173"/>
                <a:gd name="T18" fmla="*/ 82 w 156"/>
                <a:gd name="T19" fmla="*/ 0 h 173"/>
                <a:gd name="T20" fmla="*/ 108 w 156"/>
                <a:gd name="T21" fmla="*/ 6 h 173"/>
                <a:gd name="T22" fmla="*/ 133 w 156"/>
                <a:gd name="T23" fmla="*/ 23 h 173"/>
                <a:gd name="T24" fmla="*/ 150 w 156"/>
                <a:gd name="T25" fmla="*/ 51 h 173"/>
                <a:gd name="T26" fmla="*/ 156 w 156"/>
                <a:gd name="T27" fmla="*/ 88 h 173"/>
                <a:gd name="T28" fmla="*/ 156 w 156"/>
                <a:gd name="T29" fmla="*/ 108 h 173"/>
                <a:gd name="T30" fmla="*/ 142 w 156"/>
                <a:gd name="T31" fmla="*/ 139 h 173"/>
                <a:gd name="T32" fmla="*/ 119 w 156"/>
                <a:gd name="T33" fmla="*/ 162 h 173"/>
                <a:gd name="T34" fmla="*/ 91 w 156"/>
                <a:gd name="T35" fmla="*/ 173 h 173"/>
                <a:gd name="T36" fmla="*/ 77 w 156"/>
                <a:gd name="T37" fmla="*/ 173 h 173"/>
                <a:gd name="T38" fmla="*/ 25 w 156"/>
                <a:gd name="T39" fmla="*/ 82 h 173"/>
                <a:gd name="T40" fmla="*/ 31 w 156"/>
                <a:gd name="T41" fmla="*/ 119 h 173"/>
                <a:gd name="T42" fmla="*/ 43 w 156"/>
                <a:gd name="T43" fmla="*/ 142 h 173"/>
                <a:gd name="T44" fmla="*/ 60 w 156"/>
                <a:gd name="T45" fmla="*/ 156 h 173"/>
                <a:gd name="T46" fmla="*/ 79 w 156"/>
                <a:gd name="T47" fmla="*/ 162 h 173"/>
                <a:gd name="T48" fmla="*/ 91 w 156"/>
                <a:gd name="T49" fmla="*/ 159 h 173"/>
                <a:gd name="T50" fmla="*/ 111 w 156"/>
                <a:gd name="T51" fmla="*/ 151 h 173"/>
                <a:gd name="T52" fmla="*/ 122 w 156"/>
                <a:gd name="T53" fmla="*/ 131 h 173"/>
                <a:gd name="T54" fmla="*/ 131 w 156"/>
                <a:gd name="T55" fmla="*/ 105 h 173"/>
                <a:gd name="T56" fmla="*/ 131 w 156"/>
                <a:gd name="T57" fmla="*/ 88 h 173"/>
                <a:gd name="T58" fmla="*/ 128 w 156"/>
                <a:gd name="T59" fmla="*/ 57 h 173"/>
                <a:gd name="T60" fmla="*/ 116 w 156"/>
                <a:gd name="T61" fmla="*/ 31 h 173"/>
                <a:gd name="T62" fmla="*/ 102 w 156"/>
                <a:gd name="T63" fmla="*/ 17 h 173"/>
                <a:gd name="T64" fmla="*/ 79 w 156"/>
                <a:gd name="T65" fmla="*/ 11 h 173"/>
                <a:gd name="T66" fmla="*/ 68 w 156"/>
                <a:gd name="T67" fmla="*/ 11 h 173"/>
                <a:gd name="T68" fmla="*/ 48 w 156"/>
                <a:gd name="T69" fmla="*/ 23 h 173"/>
                <a:gd name="T70" fmla="*/ 34 w 156"/>
                <a:gd name="T71" fmla="*/ 40 h 173"/>
                <a:gd name="T72" fmla="*/ 28 w 156"/>
                <a:gd name="T73" fmla="*/ 65 h 173"/>
                <a:gd name="T74" fmla="*/ 25 w 156"/>
                <a:gd name="T75" fmla="*/ 82 h 1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6" h="173">
                  <a:moveTo>
                    <a:pt x="77" y="173"/>
                  </a:moveTo>
                  <a:lnTo>
                    <a:pt x="77" y="173"/>
                  </a:lnTo>
                  <a:lnTo>
                    <a:pt x="62" y="170"/>
                  </a:lnTo>
                  <a:lnTo>
                    <a:pt x="48" y="165"/>
                  </a:lnTo>
                  <a:lnTo>
                    <a:pt x="34" y="159"/>
                  </a:lnTo>
                  <a:lnTo>
                    <a:pt x="23" y="148"/>
                  </a:lnTo>
                  <a:lnTo>
                    <a:pt x="14" y="134"/>
                  </a:lnTo>
                  <a:lnTo>
                    <a:pt x="6" y="119"/>
                  </a:lnTo>
                  <a:lnTo>
                    <a:pt x="3" y="102"/>
                  </a:lnTo>
                  <a:lnTo>
                    <a:pt x="0" y="85"/>
                  </a:lnTo>
                  <a:lnTo>
                    <a:pt x="3" y="68"/>
                  </a:lnTo>
                  <a:lnTo>
                    <a:pt x="6" y="54"/>
                  </a:lnTo>
                  <a:lnTo>
                    <a:pt x="14" y="40"/>
                  </a:lnTo>
                  <a:lnTo>
                    <a:pt x="23" y="26"/>
                  </a:lnTo>
                  <a:lnTo>
                    <a:pt x="34" y="14"/>
                  </a:lnTo>
                  <a:lnTo>
                    <a:pt x="48" y="6"/>
                  </a:lnTo>
                  <a:lnTo>
                    <a:pt x="62" y="3"/>
                  </a:lnTo>
                  <a:lnTo>
                    <a:pt x="82" y="0"/>
                  </a:lnTo>
                  <a:lnTo>
                    <a:pt x="94" y="3"/>
                  </a:lnTo>
                  <a:lnTo>
                    <a:pt x="108" y="6"/>
                  </a:lnTo>
                  <a:lnTo>
                    <a:pt x="122" y="14"/>
                  </a:lnTo>
                  <a:lnTo>
                    <a:pt x="133" y="23"/>
                  </a:lnTo>
                  <a:lnTo>
                    <a:pt x="142" y="37"/>
                  </a:lnTo>
                  <a:lnTo>
                    <a:pt x="150" y="51"/>
                  </a:lnTo>
                  <a:lnTo>
                    <a:pt x="156" y="68"/>
                  </a:lnTo>
                  <a:lnTo>
                    <a:pt x="156" y="88"/>
                  </a:lnTo>
                  <a:lnTo>
                    <a:pt x="156" y="108"/>
                  </a:lnTo>
                  <a:lnTo>
                    <a:pt x="150" y="125"/>
                  </a:lnTo>
                  <a:lnTo>
                    <a:pt x="142" y="139"/>
                  </a:lnTo>
                  <a:lnTo>
                    <a:pt x="131" y="153"/>
                  </a:lnTo>
                  <a:lnTo>
                    <a:pt x="119" y="162"/>
                  </a:lnTo>
                  <a:lnTo>
                    <a:pt x="105" y="168"/>
                  </a:lnTo>
                  <a:lnTo>
                    <a:pt x="91" y="173"/>
                  </a:lnTo>
                  <a:lnTo>
                    <a:pt x="77" y="173"/>
                  </a:lnTo>
                  <a:close/>
                  <a:moveTo>
                    <a:pt x="25" y="82"/>
                  </a:moveTo>
                  <a:lnTo>
                    <a:pt x="25" y="82"/>
                  </a:lnTo>
                  <a:lnTo>
                    <a:pt x="28" y="102"/>
                  </a:lnTo>
                  <a:lnTo>
                    <a:pt x="31" y="119"/>
                  </a:lnTo>
                  <a:lnTo>
                    <a:pt x="37" y="131"/>
                  </a:lnTo>
                  <a:lnTo>
                    <a:pt x="43" y="142"/>
                  </a:lnTo>
                  <a:lnTo>
                    <a:pt x="51" y="151"/>
                  </a:lnTo>
                  <a:lnTo>
                    <a:pt x="60" y="156"/>
                  </a:lnTo>
                  <a:lnTo>
                    <a:pt x="71" y="159"/>
                  </a:lnTo>
                  <a:lnTo>
                    <a:pt x="79" y="162"/>
                  </a:lnTo>
                  <a:lnTo>
                    <a:pt x="91" y="159"/>
                  </a:lnTo>
                  <a:lnTo>
                    <a:pt x="102" y="156"/>
                  </a:lnTo>
                  <a:lnTo>
                    <a:pt x="111" y="151"/>
                  </a:lnTo>
                  <a:lnTo>
                    <a:pt x="116" y="142"/>
                  </a:lnTo>
                  <a:lnTo>
                    <a:pt x="122" y="131"/>
                  </a:lnTo>
                  <a:lnTo>
                    <a:pt x="128" y="119"/>
                  </a:lnTo>
                  <a:lnTo>
                    <a:pt x="131" y="105"/>
                  </a:lnTo>
                  <a:lnTo>
                    <a:pt x="131" y="88"/>
                  </a:lnTo>
                  <a:lnTo>
                    <a:pt x="131" y="71"/>
                  </a:lnTo>
                  <a:lnTo>
                    <a:pt x="128" y="57"/>
                  </a:lnTo>
                  <a:lnTo>
                    <a:pt x="122" y="43"/>
                  </a:lnTo>
                  <a:lnTo>
                    <a:pt x="116" y="31"/>
                  </a:lnTo>
                  <a:lnTo>
                    <a:pt x="111" y="23"/>
                  </a:lnTo>
                  <a:lnTo>
                    <a:pt x="102" y="17"/>
                  </a:lnTo>
                  <a:lnTo>
                    <a:pt x="91" y="11"/>
                  </a:lnTo>
                  <a:lnTo>
                    <a:pt x="79" y="11"/>
                  </a:lnTo>
                  <a:lnTo>
                    <a:pt x="68" y="11"/>
                  </a:lnTo>
                  <a:lnTo>
                    <a:pt x="57" y="14"/>
                  </a:lnTo>
                  <a:lnTo>
                    <a:pt x="48" y="23"/>
                  </a:lnTo>
                  <a:lnTo>
                    <a:pt x="40" y="28"/>
                  </a:lnTo>
                  <a:lnTo>
                    <a:pt x="34" y="40"/>
                  </a:lnTo>
                  <a:lnTo>
                    <a:pt x="31" y="51"/>
                  </a:lnTo>
                  <a:lnTo>
                    <a:pt x="28" y="65"/>
                  </a:lnTo>
                  <a:lnTo>
                    <a:pt x="25" y="8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7" name="Freeform 27"/>
            <p:cNvSpPr>
              <a:spLocks/>
            </p:cNvSpPr>
            <p:nvPr/>
          </p:nvSpPr>
          <p:spPr bwMode="auto">
            <a:xfrm>
              <a:off x="4365" y="2866"/>
              <a:ext cx="100" cy="167"/>
            </a:xfrm>
            <a:custGeom>
              <a:avLst/>
              <a:gdLst>
                <a:gd name="T0" fmla="*/ 37 w 100"/>
                <a:gd name="T1" fmla="*/ 167 h 167"/>
                <a:gd name="T2" fmla="*/ 0 w 100"/>
                <a:gd name="T3" fmla="*/ 167 h 167"/>
                <a:gd name="T4" fmla="*/ 0 w 100"/>
                <a:gd name="T5" fmla="*/ 167 h 167"/>
                <a:gd name="T6" fmla="*/ 6 w 100"/>
                <a:gd name="T7" fmla="*/ 165 h 167"/>
                <a:gd name="T8" fmla="*/ 6 w 100"/>
                <a:gd name="T9" fmla="*/ 156 h 167"/>
                <a:gd name="T10" fmla="*/ 6 w 100"/>
                <a:gd name="T11" fmla="*/ 11 h 167"/>
                <a:gd name="T12" fmla="*/ 6 w 100"/>
                <a:gd name="T13" fmla="*/ 11 h 167"/>
                <a:gd name="T14" fmla="*/ 6 w 100"/>
                <a:gd name="T15" fmla="*/ 3 h 167"/>
                <a:gd name="T16" fmla="*/ 0 w 100"/>
                <a:gd name="T17" fmla="*/ 0 h 167"/>
                <a:gd name="T18" fmla="*/ 100 w 100"/>
                <a:gd name="T19" fmla="*/ 0 h 167"/>
                <a:gd name="T20" fmla="*/ 100 w 100"/>
                <a:gd name="T21" fmla="*/ 23 h 167"/>
                <a:gd name="T22" fmla="*/ 100 w 100"/>
                <a:gd name="T23" fmla="*/ 23 h 167"/>
                <a:gd name="T24" fmla="*/ 91 w 100"/>
                <a:gd name="T25" fmla="*/ 14 h 167"/>
                <a:gd name="T26" fmla="*/ 77 w 100"/>
                <a:gd name="T27" fmla="*/ 11 h 167"/>
                <a:gd name="T28" fmla="*/ 77 w 100"/>
                <a:gd name="T29" fmla="*/ 11 h 167"/>
                <a:gd name="T30" fmla="*/ 31 w 100"/>
                <a:gd name="T31" fmla="*/ 11 h 167"/>
                <a:gd name="T32" fmla="*/ 31 w 100"/>
                <a:gd name="T33" fmla="*/ 68 h 167"/>
                <a:gd name="T34" fmla="*/ 71 w 100"/>
                <a:gd name="T35" fmla="*/ 68 h 167"/>
                <a:gd name="T36" fmla="*/ 71 w 100"/>
                <a:gd name="T37" fmla="*/ 68 h 167"/>
                <a:gd name="T38" fmla="*/ 77 w 100"/>
                <a:gd name="T39" fmla="*/ 65 h 167"/>
                <a:gd name="T40" fmla="*/ 80 w 100"/>
                <a:gd name="T41" fmla="*/ 62 h 167"/>
                <a:gd name="T42" fmla="*/ 80 w 100"/>
                <a:gd name="T43" fmla="*/ 88 h 167"/>
                <a:gd name="T44" fmla="*/ 80 w 100"/>
                <a:gd name="T45" fmla="*/ 88 h 167"/>
                <a:gd name="T46" fmla="*/ 77 w 100"/>
                <a:gd name="T47" fmla="*/ 82 h 167"/>
                <a:gd name="T48" fmla="*/ 71 w 100"/>
                <a:gd name="T49" fmla="*/ 82 h 167"/>
                <a:gd name="T50" fmla="*/ 31 w 100"/>
                <a:gd name="T51" fmla="*/ 82 h 167"/>
                <a:gd name="T52" fmla="*/ 31 w 100"/>
                <a:gd name="T53" fmla="*/ 156 h 167"/>
                <a:gd name="T54" fmla="*/ 31 w 100"/>
                <a:gd name="T55" fmla="*/ 156 h 167"/>
                <a:gd name="T56" fmla="*/ 31 w 100"/>
                <a:gd name="T57" fmla="*/ 165 h 167"/>
                <a:gd name="T58" fmla="*/ 37 w 100"/>
                <a:gd name="T59" fmla="*/ 167 h 167"/>
                <a:gd name="T60" fmla="*/ 37 w 100"/>
                <a:gd name="T61" fmla="*/ 167 h 1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0" h="167">
                  <a:moveTo>
                    <a:pt x="37" y="167"/>
                  </a:moveTo>
                  <a:lnTo>
                    <a:pt x="0" y="167"/>
                  </a:lnTo>
                  <a:lnTo>
                    <a:pt x="6" y="165"/>
                  </a:lnTo>
                  <a:lnTo>
                    <a:pt x="6" y="156"/>
                  </a:lnTo>
                  <a:lnTo>
                    <a:pt x="6" y="11"/>
                  </a:lnTo>
                  <a:lnTo>
                    <a:pt x="6" y="3"/>
                  </a:lnTo>
                  <a:lnTo>
                    <a:pt x="0" y="0"/>
                  </a:lnTo>
                  <a:lnTo>
                    <a:pt x="100" y="0"/>
                  </a:lnTo>
                  <a:lnTo>
                    <a:pt x="100" y="23"/>
                  </a:lnTo>
                  <a:lnTo>
                    <a:pt x="91" y="14"/>
                  </a:lnTo>
                  <a:lnTo>
                    <a:pt x="77" y="11"/>
                  </a:lnTo>
                  <a:lnTo>
                    <a:pt x="31" y="11"/>
                  </a:lnTo>
                  <a:lnTo>
                    <a:pt x="31" y="68"/>
                  </a:lnTo>
                  <a:lnTo>
                    <a:pt x="71" y="68"/>
                  </a:lnTo>
                  <a:lnTo>
                    <a:pt x="77" y="65"/>
                  </a:lnTo>
                  <a:lnTo>
                    <a:pt x="80" y="62"/>
                  </a:lnTo>
                  <a:lnTo>
                    <a:pt x="80" y="88"/>
                  </a:lnTo>
                  <a:lnTo>
                    <a:pt x="77" y="82"/>
                  </a:lnTo>
                  <a:lnTo>
                    <a:pt x="71" y="82"/>
                  </a:lnTo>
                  <a:lnTo>
                    <a:pt x="31" y="82"/>
                  </a:lnTo>
                  <a:lnTo>
                    <a:pt x="31" y="156"/>
                  </a:lnTo>
                  <a:lnTo>
                    <a:pt x="31" y="165"/>
                  </a:lnTo>
                  <a:lnTo>
                    <a:pt x="37" y="16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8" name="Text Box 29"/>
          <p:cNvSpPr txBox="1">
            <a:spLocks noChangeArrowheads="1"/>
          </p:cNvSpPr>
          <p:nvPr/>
        </p:nvSpPr>
        <p:spPr bwMode="auto">
          <a:xfrm>
            <a:off x="323850" y="4941888"/>
            <a:ext cx="835183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3200" b="1" dirty="0" err="1">
                <a:solidFill>
                  <a:schemeClr val="tx2"/>
                </a:solidFill>
                <a:latin typeface="Lucida Sans" pitchFamily="34" charset="0"/>
              </a:rPr>
              <a:t>UoS</a:t>
            </a:r>
            <a:r>
              <a:rPr lang="en-GB" sz="3200" b="1" dirty="0">
                <a:solidFill>
                  <a:schemeClr val="tx2"/>
                </a:solidFill>
                <a:latin typeface="Lucida Sans" pitchFamily="34" charset="0"/>
              </a:rPr>
              <a:t> Libraries</a:t>
            </a:r>
          </a:p>
          <a:p>
            <a:pPr algn="l" eaLnBrk="1" hangingPunct="1"/>
            <a:r>
              <a:rPr lang="en-GB" sz="3200" b="1" dirty="0" smtClean="0">
                <a:solidFill>
                  <a:schemeClr val="tx2"/>
                </a:solidFill>
                <a:latin typeface="Lucida Sans" pitchFamily="34" charset="0"/>
              </a:rPr>
              <a:t>2012</a:t>
            </a:r>
            <a:endParaRPr lang="en-GB" sz="3200" b="1" dirty="0">
              <a:latin typeface="Lucida Sans" pitchFamily="34" charset="0"/>
            </a:endParaRPr>
          </a:p>
        </p:txBody>
      </p:sp>
      <p:sp>
        <p:nvSpPr>
          <p:cNvPr id="5122" name="Rectangle 2"/>
          <p:cNvSpPr>
            <a:spLocks noGrp="1" noChangeArrowheads="1"/>
          </p:cNvSpPr>
          <p:nvPr>
            <p:ph type="ctrTitle"/>
          </p:nvPr>
        </p:nvSpPr>
        <p:spPr>
          <a:xfrm>
            <a:off x="358775" y="1700213"/>
            <a:ext cx="8426450" cy="1873250"/>
          </a:xfrm>
        </p:spPr>
        <p:txBody>
          <a:bodyPr anchor="t"/>
          <a:lstStyle>
            <a:lvl1pPr>
              <a:lnSpc>
                <a:spcPct val="90000"/>
              </a:lnSpc>
              <a:defRPr sz="6000" b="0">
                <a:solidFill>
                  <a:schemeClr val="tx1"/>
                </a:solidFill>
              </a:defRPr>
            </a:lvl1pPr>
          </a:lstStyle>
          <a:p>
            <a:pPr lvl="0"/>
            <a:r>
              <a:rPr lang="en-GB" noProof="0" smtClean="0"/>
              <a:t>Click to edit Master title style</a:t>
            </a:r>
          </a:p>
        </p:txBody>
      </p:sp>
    </p:spTree>
    <p:extLst>
      <p:ext uri="{BB962C8B-B14F-4D97-AF65-F5344CB8AC3E}">
        <p14:creationId xmlns:p14="http://schemas.microsoft.com/office/powerpoint/2010/main" val="293342537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5A5322E-1030-4016-9E27-5054C441CEF1}" type="slidenum">
              <a:rPr lang="en-GB"/>
              <a:pPr>
                <a:defRPr/>
              </a:pPr>
              <a:t>‹#›</a:t>
            </a:fld>
            <a:endParaRPr lang="en-GB"/>
          </a:p>
        </p:txBody>
      </p:sp>
    </p:spTree>
    <p:extLst>
      <p:ext uri="{BB962C8B-B14F-4D97-AF65-F5344CB8AC3E}">
        <p14:creationId xmlns:p14="http://schemas.microsoft.com/office/powerpoint/2010/main" val="146620668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8613" y="0"/>
            <a:ext cx="2106612" cy="62023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58775" y="0"/>
            <a:ext cx="6167438"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DB106E4-E4FD-43A4-B2E8-F09690725153}" type="slidenum">
              <a:rPr lang="en-GB"/>
              <a:pPr>
                <a:defRPr/>
              </a:pPr>
              <a:t>‹#›</a:t>
            </a:fld>
            <a:endParaRPr lang="en-GB"/>
          </a:p>
        </p:txBody>
      </p:sp>
    </p:spTree>
    <p:extLst>
      <p:ext uri="{BB962C8B-B14F-4D97-AF65-F5344CB8AC3E}">
        <p14:creationId xmlns:p14="http://schemas.microsoft.com/office/powerpoint/2010/main" val="154191944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67F4B6-871E-4C77-B175-DE993B74D00D}" type="slidenum">
              <a:rPr lang="en-GB"/>
              <a:pPr>
                <a:defRPr/>
              </a:pPr>
              <a:t>‹#›</a:t>
            </a:fld>
            <a:endParaRPr lang="en-GB"/>
          </a:p>
        </p:txBody>
      </p:sp>
    </p:spTree>
    <p:extLst>
      <p:ext uri="{BB962C8B-B14F-4D97-AF65-F5344CB8AC3E}">
        <p14:creationId xmlns:p14="http://schemas.microsoft.com/office/powerpoint/2010/main" val="8742739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717D17-95F8-48EF-ADCB-15697ED7ADB8}" type="slidenum">
              <a:rPr lang="en-GB"/>
              <a:pPr>
                <a:defRPr/>
              </a:pPr>
              <a:t>‹#›</a:t>
            </a:fld>
            <a:endParaRPr lang="en-GB"/>
          </a:p>
        </p:txBody>
      </p:sp>
    </p:spTree>
    <p:extLst>
      <p:ext uri="{BB962C8B-B14F-4D97-AF65-F5344CB8AC3E}">
        <p14:creationId xmlns:p14="http://schemas.microsoft.com/office/powerpoint/2010/main" val="393146432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58775"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00213"/>
            <a:ext cx="4137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D7C8834-DD93-4E8C-BC4A-0E0490ACA6EE}" type="slidenum">
              <a:rPr lang="en-GB"/>
              <a:pPr>
                <a:defRPr/>
              </a:pPr>
              <a:t>‹#›</a:t>
            </a:fld>
            <a:endParaRPr lang="en-GB"/>
          </a:p>
        </p:txBody>
      </p:sp>
    </p:spTree>
    <p:extLst>
      <p:ext uri="{BB962C8B-B14F-4D97-AF65-F5344CB8AC3E}">
        <p14:creationId xmlns:p14="http://schemas.microsoft.com/office/powerpoint/2010/main" val="174832430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A427D82-9651-46D3-B3A4-25BBB08BF2BA}" type="slidenum">
              <a:rPr lang="en-GB"/>
              <a:pPr>
                <a:defRPr/>
              </a:pPr>
              <a:t>‹#›</a:t>
            </a:fld>
            <a:endParaRPr lang="en-GB"/>
          </a:p>
        </p:txBody>
      </p:sp>
    </p:spTree>
    <p:extLst>
      <p:ext uri="{BB962C8B-B14F-4D97-AF65-F5344CB8AC3E}">
        <p14:creationId xmlns:p14="http://schemas.microsoft.com/office/powerpoint/2010/main" val="81855206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AC4024C-E8CB-4A36-A0F9-7DCC4A757B5E}" type="slidenum">
              <a:rPr lang="en-GB"/>
              <a:pPr>
                <a:defRPr/>
              </a:pPr>
              <a:t>‹#›</a:t>
            </a:fld>
            <a:endParaRPr lang="en-GB"/>
          </a:p>
        </p:txBody>
      </p:sp>
    </p:spTree>
    <p:extLst>
      <p:ext uri="{BB962C8B-B14F-4D97-AF65-F5344CB8AC3E}">
        <p14:creationId xmlns:p14="http://schemas.microsoft.com/office/powerpoint/2010/main" val="11523099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57E42E9-B338-4384-82FA-00A65C816292}" type="slidenum">
              <a:rPr lang="en-GB"/>
              <a:pPr>
                <a:defRPr/>
              </a:pPr>
              <a:t>‹#›</a:t>
            </a:fld>
            <a:endParaRPr lang="en-GB"/>
          </a:p>
        </p:txBody>
      </p:sp>
    </p:spTree>
    <p:extLst>
      <p:ext uri="{BB962C8B-B14F-4D97-AF65-F5344CB8AC3E}">
        <p14:creationId xmlns:p14="http://schemas.microsoft.com/office/powerpoint/2010/main" val="212718051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8066EB-35C6-4AFB-9172-34A46BFA3624}" type="slidenum">
              <a:rPr lang="en-GB"/>
              <a:pPr>
                <a:defRPr/>
              </a:pPr>
              <a:t>‹#›</a:t>
            </a:fld>
            <a:endParaRPr lang="en-GB"/>
          </a:p>
        </p:txBody>
      </p:sp>
    </p:spTree>
    <p:extLst>
      <p:ext uri="{BB962C8B-B14F-4D97-AF65-F5344CB8AC3E}">
        <p14:creationId xmlns:p14="http://schemas.microsoft.com/office/powerpoint/2010/main" val="409553338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16494E2-7A72-4142-B8CD-03BACF1EA159}" type="slidenum">
              <a:rPr lang="en-GB"/>
              <a:pPr>
                <a:defRPr/>
              </a:pPr>
              <a:t>‹#›</a:t>
            </a:fld>
            <a:endParaRPr lang="en-GB"/>
          </a:p>
        </p:txBody>
      </p:sp>
    </p:spTree>
    <p:extLst>
      <p:ext uri="{BB962C8B-B14F-4D97-AF65-F5344CB8AC3E}">
        <p14:creationId xmlns:p14="http://schemas.microsoft.com/office/powerpoint/2010/main" val="6491637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rgbClr val="337D9D"/>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8775" y="0"/>
            <a:ext cx="8426450" cy="1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58775" y="1700213"/>
            <a:ext cx="8426450" cy="450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dt" sz="half" idx="2"/>
          </p:nvPr>
        </p:nvSpPr>
        <p:spPr bwMode="auto">
          <a:xfrm>
            <a:off x="358775" y="6308725"/>
            <a:ext cx="19050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eaLnBrk="0" hangingPunct="0">
              <a:defRPr sz="1400" smtClean="0">
                <a:latin typeface="+mn-lt"/>
                <a:ea typeface="+mn-ea"/>
              </a:defRPr>
            </a:lvl1pPr>
          </a:lstStyle>
          <a:p>
            <a:pPr>
              <a:defRPr/>
            </a:pPr>
            <a:endParaRPr lang="en-GB"/>
          </a:p>
        </p:txBody>
      </p:sp>
      <p:sp>
        <p:nvSpPr>
          <p:cNvPr id="4101" name="Rectangle 5"/>
          <p:cNvSpPr>
            <a:spLocks noGrp="1" noChangeArrowheads="1"/>
          </p:cNvSpPr>
          <p:nvPr>
            <p:ph type="ftr" sz="quarter" idx="3"/>
          </p:nvPr>
        </p:nvSpPr>
        <p:spPr bwMode="auto">
          <a:xfrm>
            <a:off x="2268538" y="6308725"/>
            <a:ext cx="4608512"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eaLnBrk="0" hangingPunct="0">
              <a:defRPr sz="1400" smtClean="0">
                <a:latin typeface="+mn-lt"/>
                <a:ea typeface="+mn-ea"/>
              </a:defRPr>
            </a:lvl1pPr>
          </a:lstStyle>
          <a:p>
            <a:pPr>
              <a:defRPr/>
            </a:pPr>
            <a:endParaRPr lang="en-GB"/>
          </a:p>
        </p:txBody>
      </p:sp>
      <p:sp>
        <p:nvSpPr>
          <p:cNvPr id="4102" name="Rectangle 6"/>
          <p:cNvSpPr>
            <a:spLocks noGrp="1" noChangeArrowheads="1"/>
          </p:cNvSpPr>
          <p:nvPr>
            <p:ph type="sldNum" sz="quarter" idx="4"/>
          </p:nvPr>
        </p:nvSpPr>
        <p:spPr bwMode="auto">
          <a:xfrm>
            <a:off x="6877050" y="6308725"/>
            <a:ext cx="19081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eaLnBrk="0" hangingPunct="0">
              <a:defRPr sz="1400" smtClean="0">
                <a:latin typeface="+mn-lt"/>
                <a:ea typeface="+mn-ea"/>
              </a:defRPr>
            </a:lvl1pPr>
          </a:lstStyle>
          <a:p>
            <a:pPr>
              <a:defRPr/>
            </a:pPr>
            <a:fld id="{0BD8513D-59E5-4338-9335-6F9A227D6BF4}"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2pPr>
      <a:lvl3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3pPr>
      <a:lvl4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4pPr>
      <a:lvl5pPr algn="l" rtl="0" eaLnBrk="0" fontAlgn="base" hangingPunct="0">
        <a:spcBef>
          <a:spcPct val="0"/>
        </a:spcBef>
        <a:spcAft>
          <a:spcPct val="0"/>
        </a:spcAft>
        <a:defRPr sz="3600" b="1">
          <a:solidFill>
            <a:schemeClr val="tx2"/>
          </a:solidFill>
          <a:latin typeface="Lucida Sans" pitchFamily="34" charset="0"/>
          <a:ea typeface="ＭＳ Ｐゴシック" pitchFamily="34" charset="-128"/>
          <a:cs typeface="Arial" charset="0"/>
        </a:defRPr>
      </a:lvl5pPr>
      <a:lvl6pPr marL="4572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6pPr>
      <a:lvl7pPr marL="9144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7pPr>
      <a:lvl8pPr marL="13716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8pPr>
      <a:lvl9pPr marL="1828800" algn="l" rtl="0" fontAlgn="base">
        <a:spcBef>
          <a:spcPct val="0"/>
        </a:spcBef>
        <a:spcAft>
          <a:spcPct val="0"/>
        </a:spcAft>
        <a:defRPr sz="3600" b="1">
          <a:solidFill>
            <a:schemeClr val="tx2"/>
          </a:solidFill>
          <a:latin typeface="Lucida Sans" pitchFamily="34" charset="0"/>
          <a:ea typeface="ＭＳ Ｐゴシック" pitchFamily="34" charset="-128"/>
          <a:cs typeface="Arial" charset="0"/>
        </a:defRPr>
      </a:lvl9pPr>
    </p:titleStyle>
    <p:bodyStyle>
      <a:lvl1pPr marL="271463" indent="-271463" algn="l" rtl="0" eaLnBrk="0" fontAlgn="base" hangingPunct="0">
        <a:spcBef>
          <a:spcPct val="70000"/>
        </a:spcBef>
        <a:spcAft>
          <a:spcPct val="0"/>
        </a:spcAft>
        <a:buClr>
          <a:schemeClr val="tx2"/>
        </a:buClr>
        <a:buFont typeface="Wingdings" pitchFamily="2" charset="2"/>
        <a:buChar char="§"/>
        <a:defRPr sz="3000" b="1">
          <a:solidFill>
            <a:schemeClr val="tx1"/>
          </a:solidFill>
          <a:latin typeface="+mn-lt"/>
          <a:ea typeface="+mn-ea"/>
          <a:cs typeface="+mn-cs"/>
        </a:defRPr>
      </a:lvl1pPr>
      <a:lvl2pPr marL="809625" indent="-358775" algn="l" rtl="0" eaLnBrk="0" fontAlgn="base" hangingPunct="0">
        <a:lnSpc>
          <a:spcPct val="90000"/>
        </a:lnSpc>
        <a:spcBef>
          <a:spcPct val="30000"/>
        </a:spcBef>
        <a:spcAft>
          <a:spcPct val="0"/>
        </a:spcAft>
        <a:buClr>
          <a:schemeClr val="tx2"/>
        </a:buClr>
        <a:buFont typeface="Arial" charset="0"/>
        <a:buChar char="–"/>
        <a:defRPr sz="2800" b="1">
          <a:solidFill>
            <a:schemeClr val="tx1"/>
          </a:solidFill>
          <a:latin typeface="+mn-lt"/>
          <a:ea typeface="+mn-ea"/>
          <a:cs typeface="+mn-cs"/>
        </a:defRPr>
      </a:lvl2pPr>
      <a:lvl3pPr marL="1257300" indent="-268288" algn="l" rtl="0" eaLnBrk="0" fontAlgn="base" hangingPunct="0">
        <a:lnSpc>
          <a:spcPct val="90000"/>
        </a:lnSpc>
        <a:spcBef>
          <a:spcPct val="30000"/>
        </a:spcBef>
        <a:spcAft>
          <a:spcPct val="0"/>
        </a:spcAft>
        <a:buClr>
          <a:schemeClr val="tx2"/>
        </a:buClr>
        <a:buFont typeface="Symbol" pitchFamily="18" charset="2"/>
        <a:buChar char="·"/>
        <a:defRPr sz="2400" b="1">
          <a:solidFill>
            <a:schemeClr val="tx1"/>
          </a:solidFill>
          <a:latin typeface="+mn-lt"/>
          <a:ea typeface="+mn-ea"/>
          <a:cs typeface="+mn-cs"/>
        </a:defRPr>
      </a:lvl3pPr>
      <a:lvl4pPr marL="1704975"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4pPr>
      <a:lvl5pPr marL="2152650" indent="-268288" algn="l" rtl="0" eaLnBrk="0" fontAlgn="base" hangingPunct="0">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5pPr>
      <a:lvl6pPr marL="26098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6pPr>
      <a:lvl7pPr marL="30670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7pPr>
      <a:lvl8pPr marL="35242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8pPr>
      <a:lvl9pPr marL="3981450" indent="-268288" algn="l" rtl="0" fontAlgn="base">
        <a:lnSpc>
          <a:spcPct val="90000"/>
        </a:lnSpc>
        <a:spcBef>
          <a:spcPct val="30000"/>
        </a:spcBef>
        <a:spcAft>
          <a:spcPct val="0"/>
        </a:spcAft>
        <a:buClr>
          <a:schemeClr val="tx2"/>
        </a:buClr>
        <a:buFont typeface="Arial" charset="0"/>
        <a:buChar char="»"/>
        <a:defRPr sz="2000" b="1">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82.png"/><Relationship Id="rId4" Type="http://schemas.openxmlformats.org/officeDocument/2006/relationships/image" Target="../media/image81.png"/></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6.png"/></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95.png"/></Relationships>
</file>

<file path=ppt/slides/_rels/slide1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hyperlink" Target="http://www.edshare.soton.ac.uk/" TargetMode="External"/><Relationship Id="rId4" Type="http://schemas.openxmlformats.org/officeDocument/2006/relationships/hyperlink" Target="http://www.soton.ac.uk/library/infoskills/bibliographic/endnote/endnotetraining.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23850" y="2349500"/>
            <a:ext cx="8426450" cy="1873250"/>
          </a:xfrm>
        </p:spPr>
        <p:txBody>
          <a:bodyPr/>
          <a:lstStyle/>
          <a:p>
            <a:pPr eaLnBrk="1" hangingPunct="1"/>
            <a:r>
              <a:rPr lang="en-GB" b="1" dirty="0" smtClean="0"/>
              <a:t>EndNote X6 - basic graduate session</a:t>
            </a:r>
          </a:p>
        </p:txBody>
      </p:sp>
    </p:spTree>
    <p:custDataLst>
      <p:tags r:id="rId1"/>
    </p:custData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954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20" name="Text Box 8"/>
          <p:cNvSpPr txBox="1">
            <a:spLocks noChangeArrowheads="1"/>
          </p:cNvSpPr>
          <p:nvPr/>
        </p:nvSpPr>
        <p:spPr bwMode="auto">
          <a:xfrm>
            <a:off x="1042988" y="4868863"/>
            <a:ext cx="34559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Choose the reference type from the dropdown menu</a:t>
            </a:r>
          </a:p>
        </p:txBody>
      </p:sp>
      <p:sp>
        <p:nvSpPr>
          <p:cNvPr id="90122" name="Line 10"/>
          <p:cNvSpPr>
            <a:spLocks noChangeShapeType="1"/>
          </p:cNvSpPr>
          <p:nvPr/>
        </p:nvSpPr>
        <p:spPr bwMode="auto">
          <a:xfrm flipV="1">
            <a:off x="7956550" y="476671"/>
            <a:ext cx="1007938" cy="100764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0121" name="Text Box 9"/>
          <p:cNvSpPr txBox="1">
            <a:spLocks noChangeArrowheads="1"/>
          </p:cNvSpPr>
          <p:nvPr/>
        </p:nvSpPr>
        <p:spPr bwMode="auto">
          <a:xfrm>
            <a:off x="4284663" y="1268413"/>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the record's 'close' icon to save the completed or edited record automatically</a:t>
            </a:r>
          </a:p>
        </p:txBody>
      </p:sp>
      <p:sp>
        <p:nvSpPr>
          <p:cNvPr id="90123" name="Text Box 11"/>
          <p:cNvSpPr txBox="1">
            <a:spLocks noChangeArrowheads="1"/>
          </p:cNvSpPr>
          <p:nvPr/>
        </p:nvSpPr>
        <p:spPr bwMode="auto">
          <a:xfrm>
            <a:off x="5003800" y="4868863"/>
            <a:ext cx="338296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reference type can be changed at any time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fade">
                                      <p:cBhvr>
                                        <p:cTn id="7" dur="2000"/>
                                        <p:tgtEl>
                                          <p:spTgt spid="9012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0123"/>
                                        </p:tgtEl>
                                        <p:attrNameLst>
                                          <p:attrName>style.visibility</p:attrName>
                                        </p:attrNameLst>
                                      </p:cBhvr>
                                      <p:to>
                                        <p:strVal val="visible"/>
                                      </p:to>
                                    </p:set>
                                    <p:animEffect transition="in" filter="fade">
                                      <p:cBhvr>
                                        <p:cTn id="11" dur="2000"/>
                                        <p:tgtEl>
                                          <p:spTgt spid="9012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0121"/>
                                        </p:tgtEl>
                                        <p:attrNameLst>
                                          <p:attrName>style.visibility</p:attrName>
                                        </p:attrNameLst>
                                      </p:cBhvr>
                                      <p:to>
                                        <p:strVal val="visible"/>
                                      </p:to>
                                    </p:set>
                                    <p:animEffect transition="in" filter="fade">
                                      <p:cBhvr>
                                        <p:cTn id="15" dur="2000"/>
                                        <p:tgtEl>
                                          <p:spTgt spid="9012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0122"/>
                                        </p:tgtEl>
                                        <p:attrNameLst>
                                          <p:attrName>style.visibility</p:attrName>
                                        </p:attrNameLst>
                                      </p:cBhvr>
                                      <p:to>
                                        <p:strVal val="visible"/>
                                      </p:to>
                                    </p:set>
                                    <p:animEffect transition="in" filter="fade">
                                      <p:cBhvr>
                                        <p:cTn id="19" dur="2000"/>
                                        <p:tgtEl>
                                          <p:spTgt spid="90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0" grpId="0" animBg="1"/>
      <p:bldP spid="90122" grpId="0" animBg="1"/>
      <p:bldP spid="90121" grpId="0" animBg="1"/>
      <p:bldP spid="9012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1310" y="-1"/>
            <a:ext cx="9155310" cy="686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3" name="Line 5"/>
          <p:cNvSpPr>
            <a:spLocks noChangeShapeType="1"/>
          </p:cNvSpPr>
          <p:nvPr/>
        </p:nvSpPr>
        <p:spPr bwMode="auto">
          <a:xfrm flipH="1" flipV="1">
            <a:off x="5364087" y="1772815"/>
            <a:ext cx="1728191" cy="216023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374" name="Text Box 6"/>
          <p:cNvSpPr txBox="1">
            <a:spLocks noChangeArrowheads="1"/>
          </p:cNvSpPr>
          <p:nvPr/>
        </p:nvSpPr>
        <p:spPr bwMode="auto">
          <a:xfrm>
            <a:off x="3712431" y="2971813"/>
            <a:ext cx="5040313"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as many search fields, criteria and search terms as required. More lines can be added if necessary</a:t>
            </a:r>
            <a:endParaRPr lang="en-GB" sz="2400" b="1">
              <a:latin typeface="Lucida Sans" pitchFamily="34" charset="0"/>
            </a:endParaRPr>
          </a:p>
        </p:txBody>
      </p:sp>
      <p:sp>
        <p:nvSpPr>
          <p:cNvPr id="186375" name="Line 7"/>
          <p:cNvSpPr>
            <a:spLocks noChangeShapeType="1"/>
          </p:cNvSpPr>
          <p:nvPr/>
        </p:nvSpPr>
        <p:spPr bwMode="auto">
          <a:xfrm flipV="1">
            <a:off x="1156611" y="764704"/>
            <a:ext cx="591570" cy="18002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376" name="Text Box 8"/>
          <p:cNvSpPr txBox="1">
            <a:spLocks noChangeArrowheads="1"/>
          </p:cNvSpPr>
          <p:nvPr/>
        </p:nvSpPr>
        <p:spPr bwMode="auto">
          <a:xfrm>
            <a:off x="461070" y="2371563"/>
            <a:ext cx="4105275"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carry out search</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6374"/>
                                        </p:tgtEl>
                                        <p:attrNameLst>
                                          <p:attrName>style.visibility</p:attrName>
                                        </p:attrNameLst>
                                      </p:cBhvr>
                                      <p:to>
                                        <p:strVal val="visible"/>
                                      </p:to>
                                    </p:set>
                                    <p:animEffect transition="in" filter="fade">
                                      <p:cBhvr>
                                        <p:cTn id="7" dur="2000"/>
                                        <p:tgtEl>
                                          <p:spTgt spid="18637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6373"/>
                                        </p:tgtEl>
                                        <p:attrNameLst>
                                          <p:attrName>style.visibility</p:attrName>
                                        </p:attrNameLst>
                                      </p:cBhvr>
                                      <p:to>
                                        <p:strVal val="visible"/>
                                      </p:to>
                                    </p:set>
                                    <p:animEffect transition="in" filter="fade">
                                      <p:cBhvr>
                                        <p:cTn id="11" dur="2000"/>
                                        <p:tgtEl>
                                          <p:spTgt spid="18637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6376"/>
                                        </p:tgtEl>
                                        <p:attrNameLst>
                                          <p:attrName>style.visibility</p:attrName>
                                        </p:attrNameLst>
                                      </p:cBhvr>
                                      <p:to>
                                        <p:strVal val="visible"/>
                                      </p:to>
                                    </p:set>
                                    <p:animEffect transition="in" filter="fade">
                                      <p:cBhvr>
                                        <p:cTn id="15" dur="2000"/>
                                        <p:tgtEl>
                                          <p:spTgt spid="18637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6375"/>
                                        </p:tgtEl>
                                        <p:attrNameLst>
                                          <p:attrName>style.visibility</p:attrName>
                                        </p:attrNameLst>
                                      </p:cBhvr>
                                      <p:to>
                                        <p:strVal val="visible"/>
                                      </p:to>
                                    </p:set>
                                    <p:animEffect transition="in" filter="fade">
                                      <p:cBhvr>
                                        <p:cTn id="19" dur="2000"/>
                                        <p:tgtEl>
                                          <p:spTgt spid="186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3" grpId="0" animBg="1"/>
      <p:bldP spid="186374" grpId="0" animBg="1"/>
      <p:bldP spid="186375" grpId="0" animBg="1"/>
      <p:bldP spid="18637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3416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7397" name="Line 5"/>
          <p:cNvSpPr>
            <a:spLocks noChangeShapeType="1"/>
          </p:cNvSpPr>
          <p:nvPr/>
        </p:nvSpPr>
        <p:spPr bwMode="auto">
          <a:xfrm flipH="1">
            <a:off x="6084888" y="1268413"/>
            <a:ext cx="1295400" cy="20161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7398" name="Text Box 6"/>
          <p:cNvSpPr txBox="1">
            <a:spLocks noChangeArrowheads="1"/>
          </p:cNvSpPr>
          <p:nvPr/>
        </p:nvSpPr>
        <p:spPr bwMode="auto">
          <a:xfrm>
            <a:off x="3924300" y="476250"/>
            <a:ext cx="46815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If the number of hits is too large, it may be necessary to refine the search</a:t>
            </a:r>
            <a:endParaRPr lang="en-GB" sz="2400" b="1">
              <a:latin typeface="Lucida Sans" pitchFamily="34" charset="0"/>
            </a:endParaRPr>
          </a:p>
        </p:txBody>
      </p:sp>
      <p:sp>
        <p:nvSpPr>
          <p:cNvPr id="187399" name="Line 7"/>
          <p:cNvSpPr>
            <a:spLocks noChangeShapeType="1"/>
          </p:cNvSpPr>
          <p:nvPr/>
        </p:nvSpPr>
        <p:spPr bwMode="auto">
          <a:xfrm flipV="1">
            <a:off x="4716463" y="4005263"/>
            <a:ext cx="142875" cy="147161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7400" name="Text Box 8"/>
          <p:cNvSpPr txBox="1">
            <a:spLocks noChangeArrowheads="1"/>
          </p:cNvSpPr>
          <p:nvPr/>
        </p:nvSpPr>
        <p:spPr bwMode="auto">
          <a:xfrm>
            <a:off x="4067175" y="4868863"/>
            <a:ext cx="41052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'OK' to add the retrieved records to the EndNote Library</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8"/>
                                        </p:tgtEl>
                                        <p:attrNameLst>
                                          <p:attrName>style.visibility</p:attrName>
                                        </p:attrNameLst>
                                      </p:cBhvr>
                                      <p:to>
                                        <p:strVal val="visible"/>
                                      </p:to>
                                    </p:set>
                                    <p:animEffect transition="in" filter="fade">
                                      <p:cBhvr>
                                        <p:cTn id="7" dur="2000"/>
                                        <p:tgtEl>
                                          <p:spTgt spid="18739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7397"/>
                                        </p:tgtEl>
                                        <p:attrNameLst>
                                          <p:attrName>style.visibility</p:attrName>
                                        </p:attrNameLst>
                                      </p:cBhvr>
                                      <p:to>
                                        <p:strVal val="visible"/>
                                      </p:to>
                                    </p:set>
                                    <p:animEffect transition="in" filter="fade">
                                      <p:cBhvr>
                                        <p:cTn id="11" dur="2000"/>
                                        <p:tgtEl>
                                          <p:spTgt spid="18739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7400"/>
                                        </p:tgtEl>
                                        <p:attrNameLst>
                                          <p:attrName>style.visibility</p:attrName>
                                        </p:attrNameLst>
                                      </p:cBhvr>
                                      <p:to>
                                        <p:strVal val="visible"/>
                                      </p:to>
                                    </p:set>
                                    <p:animEffect transition="in" filter="fade">
                                      <p:cBhvr>
                                        <p:cTn id="15" dur="2000"/>
                                        <p:tgtEl>
                                          <p:spTgt spid="18740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7399"/>
                                        </p:tgtEl>
                                        <p:attrNameLst>
                                          <p:attrName>style.visibility</p:attrName>
                                        </p:attrNameLst>
                                      </p:cBhvr>
                                      <p:to>
                                        <p:strVal val="visible"/>
                                      </p:to>
                                    </p:set>
                                    <p:animEffect transition="in" filter="fade">
                                      <p:cBhvr>
                                        <p:cTn id="19" dur="2000"/>
                                        <p:tgtEl>
                                          <p:spTgt spid="187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8" grpId="0" animBg="1"/>
      <p:bldP spid="187399" grpId="0" animBg="1"/>
      <p:bldP spid="18740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396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21" name="Line 5"/>
          <p:cNvSpPr>
            <a:spLocks noChangeShapeType="1"/>
          </p:cNvSpPr>
          <p:nvPr/>
        </p:nvSpPr>
        <p:spPr bwMode="auto">
          <a:xfrm flipH="1" flipV="1">
            <a:off x="1691679" y="3140968"/>
            <a:ext cx="2450108" cy="86409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422" name="Text Box 6"/>
          <p:cNvSpPr txBox="1">
            <a:spLocks noChangeArrowheads="1"/>
          </p:cNvSpPr>
          <p:nvPr/>
        </p:nvSpPr>
        <p:spPr bwMode="auto">
          <a:xfrm>
            <a:off x="3131840" y="3140968"/>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Imported records display as a temporary group and are also added to the main library</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8422"/>
                                        </p:tgtEl>
                                        <p:attrNameLst>
                                          <p:attrName>style.visibility</p:attrName>
                                        </p:attrNameLst>
                                      </p:cBhvr>
                                      <p:to>
                                        <p:strVal val="visible"/>
                                      </p:to>
                                    </p:set>
                                    <p:animEffect transition="in" filter="fade">
                                      <p:cBhvr>
                                        <p:cTn id="7" dur="2000"/>
                                        <p:tgtEl>
                                          <p:spTgt spid="18842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8421"/>
                                        </p:tgtEl>
                                        <p:attrNameLst>
                                          <p:attrName>style.visibility</p:attrName>
                                        </p:attrNameLst>
                                      </p:cBhvr>
                                      <p:to>
                                        <p:strVal val="visible"/>
                                      </p:to>
                                    </p:set>
                                    <p:animEffect transition="in" filter="fade">
                                      <p:cBhvr>
                                        <p:cTn id="11" dur="2000"/>
                                        <p:tgtEl>
                                          <p:spTgt spid="188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P spid="18842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Search the EndNote Library</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103</a:t>
            </a:fld>
            <a:endParaRPr lang="en-GB"/>
          </a:p>
        </p:txBody>
      </p:sp>
    </p:spTree>
    <p:extLst>
      <p:ext uri="{BB962C8B-B14F-4D97-AF65-F5344CB8AC3E}">
        <p14:creationId xmlns:p14="http://schemas.microsoft.com/office/powerpoint/2010/main" val="1225222425"/>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9145" y="-1"/>
            <a:ext cx="9153145" cy="686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104</a:t>
            </a:fld>
            <a:endParaRPr lang="en-GB"/>
          </a:p>
        </p:txBody>
      </p:sp>
      <p:cxnSp>
        <p:nvCxnSpPr>
          <p:cNvPr id="5" name="Straight Arrow Connector 4"/>
          <p:cNvCxnSpPr/>
          <p:nvPr/>
        </p:nvCxnSpPr>
        <p:spPr bwMode="auto">
          <a:xfrm flipV="1">
            <a:off x="5076056" y="548680"/>
            <a:ext cx="2088232" cy="201622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195736" y="2343666"/>
            <a:ext cx="316835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open the Search panel</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27241875"/>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flipH="1" flipV="1">
            <a:off x="3491880" y="1772816"/>
            <a:ext cx="1872208" cy="151216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105</a:t>
            </a:fld>
            <a:endParaRPr lang="en-GB"/>
          </a:p>
        </p:txBody>
      </p:sp>
      <p:sp>
        <p:nvSpPr>
          <p:cNvPr id="3" name="TextBox 2"/>
          <p:cNvSpPr txBox="1"/>
          <p:nvPr/>
        </p:nvSpPr>
        <p:spPr bwMode="auto">
          <a:xfrm>
            <a:off x="4283968" y="2828835"/>
            <a:ext cx="424847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Search any field in the EndNote record for a given term</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55509414"/>
      </p:ext>
    </p:extLst>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106</a:t>
            </a:fld>
            <a:endParaRPr lang="en-GB"/>
          </a:p>
        </p:txBody>
      </p:sp>
      <p:pic>
        <p:nvPicPr>
          <p:cNvPr id="860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2482" y="0"/>
            <a:ext cx="9141518" cy="68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H="1" flipV="1">
            <a:off x="4788024" y="2060848"/>
            <a:ext cx="1656184" cy="864096"/>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5004048" y="2636912"/>
            <a:ext cx="3744416"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the relevant command from the dropdown list</a:t>
            </a:r>
            <a:endParaRPr lang="en-GB" sz="2400" b="1" dirty="0">
              <a:solidFill>
                <a:srgbClr val="000000"/>
              </a:solidFill>
              <a:latin typeface="Lucida Sans" pitchFamily="34" charset="0"/>
            </a:endParaRPr>
          </a:p>
        </p:txBody>
      </p:sp>
      <p:cxnSp>
        <p:nvCxnSpPr>
          <p:cNvPr id="8" name="Straight Arrow Connector 7"/>
          <p:cNvCxnSpPr/>
          <p:nvPr/>
        </p:nvCxnSpPr>
        <p:spPr bwMode="auto">
          <a:xfrm flipV="1">
            <a:off x="1403648" y="1556792"/>
            <a:ext cx="432048" cy="1080120"/>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TextBox 5"/>
          <p:cNvSpPr txBox="1"/>
          <p:nvPr/>
        </p:nvSpPr>
        <p:spPr bwMode="auto">
          <a:xfrm>
            <a:off x="611560" y="2276872"/>
            <a:ext cx="2448272"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Combine rows with AND, OR, NOT</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29884390"/>
      </p:ext>
    </p:extLst>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107</a:t>
            </a:fld>
            <a:endParaRPr lang="en-GB"/>
          </a:p>
        </p:txBody>
      </p:sp>
      <p:pic>
        <p:nvPicPr>
          <p:cNvPr id="870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233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H="1" flipV="1">
            <a:off x="1259632" y="1484784"/>
            <a:ext cx="2088232" cy="149561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699792" y="2564904"/>
            <a:ext cx="5040560"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Search results are displayed as a temporary group</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543003131"/>
      </p:ext>
    </p:ext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GB" smtClean="0"/>
              <a:t>Use EndNote with Word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108</a:t>
            </a:fld>
            <a:endParaRPr lang="en-GB"/>
          </a:p>
        </p:txBody>
      </p:sp>
    </p:spTree>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smtClean="0"/>
              <a:t>Insert citations in a document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109</a:t>
            </a:fld>
            <a:endParaRPr lang="en-GB"/>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smtClean="0"/>
              <a:t>More about record fields</a:t>
            </a:r>
          </a:p>
        </p:txBody>
      </p:sp>
      <p:sp>
        <p:nvSpPr>
          <p:cNvPr id="13315" name="Rectangle 3"/>
          <p:cNvSpPr>
            <a:spLocks noGrp="1" noChangeArrowheads="1"/>
          </p:cNvSpPr>
          <p:nvPr>
            <p:ph type="body" idx="1"/>
          </p:nvPr>
        </p:nvSpPr>
        <p:spPr/>
        <p:txBody>
          <a:bodyPr/>
          <a:lstStyle/>
          <a:p>
            <a:pPr eaLnBrk="1" hangingPunct="1"/>
            <a:endParaRPr lang="en-US"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a:t>
            </a:fld>
            <a:endParaRPr lang="en-GB"/>
          </a:p>
        </p:txBody>
      </p:sp>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3688" r="22553" b="84113"/>
          <a:stretch/>
        </p:blipFill>
        <p:spPr bwMode="auto">
          <a:xfrm>
            <a:off x="417715" y="1498542"/>
            <a:ext cx="5019472" cy="836579"/>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2" name="Rectangle 2"/>
          <p:cNvSpPr>
            <a:spLocks noGrp="1" noChangeArrowheads="1"/>
          </p:cNvSpPr>
          <p:nvPr>
            <p:ph type="title"/>
          </p:nvPr>
        </p:nvSpPr>
        <p:spPr>
          <a:xfrm>
            <a:off x="358775" y="0"/>
            <a:ext cx="3708400" cy="1341438"/>
          </a:xfrm>
        </p:spPr>
        <p:txBody>
          <a:bodyPr/>
          <a:lstStyle/>
          <a:p>
            <a:pPr eaLnBrk="1" hangingPunct="1"/>
            <a:r>
              <a:rPr lang="en-GB" smtClean="0"/>
              <a:t>Use EndNote with Word</a:t>
            </a:r>
          </a:p>
        </p:txBody>
      </p:sp>
      <p:sp>
        <p:nvSpPr>
          <p:cNvPr id="20485" name="Text Box 5"/>
          <p:cNvSpPr txBox="1">
            <a:spLocks noChangeArrowheads="1"/>
          </p:cNvSpPr>
          <p:nvPr/>
        </p:nvSpPr>
        <p:spPr bwMode="auto">
          <a:xfrm>
            <a:off x="5651501" y="1498542"/>
            <a:ext cx="2808287" cy="6699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The EndNote toolbar is displayed in Word</a:t>
            </a:r>
          </a:p>
        </p:txBody>
      </p:sp>
      <p:sp>
        <p:nvSpPr>
          <p:cNvPr id="20488" name="Line 8"/>
          <p:cNvSpPr>
            <a:spLocks noChangeShapeType="1"/>
          </p:cNvSpPr>
          <p:nvPr/>
        </p:nvSpPr>
        <p:spPr bwMode="auto">
          <a:xfrm>
            <a:off x="6589712" y="3933825"/>
            <a:ext cx="286543" cy="93503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8806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r="19414" b="91109"/>
          <a:stretch/>
        </p:blipFill>
        <p:spPr bwMode="auto">
          <a:xfrm>
            <a:off x="1042988" y="4868863"/>
            <a:ext cx="7128792" cy="777095"/>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0" name="Freeform 10"/>
          <p:cNvSpPr>
            <a:spLocks/>
          </p:cNvSpPr>
          <p:nvPr/>
        </p:nvSpPr>
        <p:spPr bwMode="auto">
          <a:xfrm>
            <a:off x="633299" y="4401344"/>
            <a:ext cx="5956413" cy="2124472"/>
          </a:xfrm>
          <a:custGeom>
            <a:avLst/>
            <a:gdLst>
              <a:gd name="T0" fmla="*/ 348347 w 3024"/>
              <a:gd name="T1" fmla="*/ 0 h 1346"/>
              <a:gd name="T2" fmla="*/ 50938 w 3024"/>
              <a:gd name="T3" fmla="*/ 785966 h 1346"/>
              <a:gd name="T4" fmla="*/ 348347 w 3024"/>
              <a:gd name="T5" fmla="*/ 1769868 h 1346"/>
              <a:gd name="T6" fmla="*/ 2137734 w 3024"/>
              <a:gd name="T7" fmla="*/ 1834884 h 1346"/>
              <a:gd name="T8" fmla="*/ 4298471 w 3024"/>
              <a:gd name="T9" fmla="*/ 1441901 h 1346"/>
              <a:gd name="T10" fmla="*/ 4968875 w 3024"/>
              <a:gd name="T11" fmla="*/ 1178949 h 13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4" h="1346">
                <a:moveTo>
                  <a:pt x="212" y="0"/>
                </a:moveTo>
                <a:cubicBezTo>
                  <a:pt x="121" y="170"/>
                  <a:pt x="31" y="340"/>
                  <a:pt x="31" y="544"/>
                </a:cubicBezTo>
                <a:cubicBezTo>
                  <a:pt x="31" y="748"/>
                  <a:pt x="0" y="1104"/>
                  <a:pt x="212" y="1225"/>
                </a:cubicBezTo>
                <a:cubicBezTo>
                  <a:pt x="424" y="1346"/>
                  <a:pt x="900" y="1308"/>
                  <a:pt x="1301" y="1270"/>
                </a:cubicBezTo>
                <a:cubicBezTo>
                  <a:pt x="1702" y="1232"/>
                  <a:pt x="2329" y="1074"/>
                  <a:pt x="2616" y="998"/>
                </a:cubicBezTo>
                <a:cubicBezTo>
                  <a:pt x="2903" y="922"/>
                  <a:pt x="2956" y="846"/>
                  <a:pt x="3024" y="816"/>
                </a:cubicBezTo>
              </a:path>
            </a:pathLst>
          </a:custGeom>
          <a:noFill/>
          <a:ln w="57150">
            <a:solidFill>
              <a:srgbClr val="FF0066"/>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7" name="Line 7"/>
          <p:cNvSpPr>
            <a:spLocks noChangeShapeType="1"/>
          </p:cNvSpPr>
          <p:nvPr/>
        </p:nvSpPr>
        <p:spPr bwMode="auto">
          <a:xfrm flipH="1" flipV="1">
            <a:off x="3492500" y="2492375"/>
            <a:ext cx="3889375" cy="10810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89" name="Text Box 9"/>
          <p:cNvSpPr txBox="1">
            <a:spLocks noChangeArrowheads="1"/>
          </p:cNvSpPr>
          <p:nvPr/>
        </p:nvSpPr>
        <p:spPr bwMode="auto">
          <a:xfrm>
            <a:off x="5867400" y="2781300"/>
            <a:ext cx="2592388" cy="12192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a:solidFill>
                  <a:srgbClr val="000000"/>
                </a:solidFill>
                <a:latin typeface="Lucida Sans" pitchFamily="34" charset="0"/>
              </a:rPr>
              <a:t>Insert citations, or manage bibliography from either toolbar</a:t>
            </a:r>
            <a:endParaRPr lang="en-GB" b="1">
              <a:latin typeface="Lucida Sans" pitchFamily="34" charset="0"/>
            </a:endParaRPr>
          </a:p>
        </p:txBody>
      </p:sp>
      <p:sp>
        <p:nvSpPr>
          <p:cNvPr id="20495" name="Line 15"/>
          <p:cNvSpPr>
            <a:spLocks noChangeShapeType="1"/>
          </p:cNvSpPr>
          <p:nvPr/>
        </p:nvSpPr>
        <p:spPr bwMode="auto">
          <a:xfrm flipV="1">
            <a:off x="827088" y="1916113"/>
            <a:ext cx="215900" cy="15128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1" name="Text Box 11"/>
          <p:cNvSpPr txBox="1">
            <a:spLocks noChangeArrowheads="1"/>
          </p:cNvSpPr>
          <p:nvPr/>
        </p:nvSpPr>
        <p:spPr bwMode="auto">
          <a:xfrm>
            <a:off x="468313" y="3361928"/>
            <a:ext cx="2592387" cy="12192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b="1" dirty="0">
                <a:solidFill>
                  <a:srgbClr val="000000"/>
                </a:solidFill>
                <a:latin typeface="Lucida Sans" pitchFamily="34" charset="0"/>
              </a:rPr>
              <a:t>Use these icons to move between the EndNote library and the Word document</a:t>
            </a:r>
            <a:endParaRPr lang="en-GB"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2000"/>
                                        <p:tgtEl>
                                          <p:spTgt spid="2048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491"/>
                                        </p:tgtEl>
                                        <p:attrNameLst>
                                          <p:attrName>style.visibility</p:attrName>
                                        </p:attrNameLst>
                                      </p:cBhvr>
                                      <p:to>
                                        <p:strVal val="visible"/>
                                      </p:to>
                                    </p:set>
                                    <p:animEffect transition="in" filter="fade">
                                      <p:cBhvr>
                                        <p:cTn id="11" dur="2000"/>
                                        <p:tgtEl>
                                          <p:spTgt spid="2049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490"/>
                                        </p:tgtEl>
                                        <p:attrNameLst>
                                          <p:attrName>style.visibility</p:attrName>
                                        </p:attrNameLst>
                                      </p:cBhvr>
                                      <p:to>
                                        <p:strVal val="visible"/>
                                      </p:to>
                                    </p:set>
                                    <p:animEffect transition="in" filter="fade">
                                      <p:cBhvr>
                                        <p:cTn id="14" dur="2000"/>
                                        <p:tgtEl>
                                          <p:spTgt spid="2049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495"/>
                                        </p:tgtEl>
                                        <p:attrNameLst>
                                          <p:attrName>style.visibility</p:attrName>
                                        </p:attrNameLst>
                                      </p:cBhvr>
                                      <p:to>
                                        <p:strVal val="visible"/>
                                      </p:to>
                                    </p:set>
                                    <p:animEffect transition="in" filter="fade">
                                      <p:cBhvr>
                                        <p:cTn id="17" dur="2000"/>
                                        <p:tgtEl>
                                          <p:spTgt spid="20495"/>
                                        </p:tgtEl>
                                      </p:cBhvr>
                                    </p:animEffect>
                                  </p:childTnLst>
                                </p:cTn>
                              </p:par>
                            </p:childTnLst>
                          </p:cTn>
                        </p:par>
                        <p:par>
                          <p:cTn id="18" fill="hold" nodeType="afterGroup">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20489"/>
                                        </p:tgtEl>
                                        <p:attrNameLst>
                                          <p:attrName>style.visibility</p:attrName>
                                        </p:attrNameLst>
                                      </p:cBhvr>
                                      <p:to>
                                        <p:strVal val="visible"/>
                                      </p:to>
                                    </p:set>
                                    <p:animEffect transition="in" filter="fade">
                                      <p:cBhvr>
                                        <p:cTn id="21" dur="2000"/>
                                        <p:tgtEl>
                                          <p:spTgt spid="20489"/>
                                        </p:tgtEl>
                                      </p:cBhvr>
                                    </p:animEffect>
                                  </p:childTnLst>
                                </p:cTn>
                              </p:par>
                            </p:childTnLst>
                          </p:cTn>
                        </p:par>
                        <p:par>
                          <p:cTn id="22" fill="hold" nodeType="afterGroup">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20487"/>
                                        </p:tgtEl>
                                        <p:attrNameLst>
                                          <p:attrName>style.visibility</p:attrName>
                                        </p:attrNameLst>
                                      </p:cBhvr>
                                      <p:to>
                                        <p:strVal val="visible"/>
                                      </p:to>
                                    </p:set>
                                    <p:animEffect transition="in" filter="fade">
                                      <p:cBhvr>
                                        <p:cTn id="25" dur="2000"/>
                                        <p:tgtEl>
                                          <p:spTgt spid="204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488"/>
                                        </p:tgtEl>
                                        <p:attrNameLst>
                                          <p:attrName>style.visibility</p:attrName>
                                        </p:attrNameLst>
                                      </p:cBhvr>
                                      <p:to>
                                        <p:strVal val="visible"/>
                                      </p:to>
                                    </p:set>
                                    <p:animEffect transition="in" filter="fade">
                                      <p:cBhvr>
                                        <p:cTn id="28" dur="10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8" grpId="0" animBg="1"/>
      <p:bldP spid="20490" grpId="0" animBg="1"/>
      <p:bldP spid="20487" grpId="0" animBg="1"/>
      <p:bldP spid="20489" grpId="0" animBg="1"/>
      <p:bldP spid="20495" grpId="0" animBg="1"/>
      <p:bldP spid="2049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1" name="Line 5"/>
          <p:cNvSpPr>
            <a:spLocks noChangeShapeType="1"/>
          </p:cNvSpPr>
          <p:nvPr/>
        </p:nvSpPr>
        <p:spPr bwMode="auto">
          <a:xfrm flipH="1" flipV="1">
            <a:off x="2929725" y="2492375"/>
            <a:ext cx="1786290" cy="6477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2" name="Text Box 6"/>
          <p:cNvSpPr txBox="1">
            <a:spLocks noChangeArrowheads="1"/>
          </p:cNvSpPr>
          <p:nvPr/>
        </p:nvSpPr>
        <p:spPr bwMode="auto">
          <a:xfrm>
            <a:off x="4585491" y="2708275"/>
            <a:ext cx="3442894"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Identify the point in the text to insert a citation</a:t>
            </a:r>
            <a:endParaRPr lang="en-GB" dirty="0"/>
          </a:p>
        </p:txBody>
      </p:sp>
      <p:sp>
        <p:nvSpPr>
          <p:cNvPr id="121863" name="Line 7"/>
          <p:cNvSpPr>
            <a:spLocks noChangeShapeType="1"/>
          </p:cNvSpPr>
          <p:nvPr/>
        </p:nvSpPr>
        <p:spPr bwMode="auto">
          <a:xfrm flipH="1" flipV="1">
            <a:off x="539750" y="620713"/>
            <a:ext cx="576263" cy="324167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1864" name="Text Box 8"/>
          <p:cNvSpPr txBox="1">
            <a:spLocks noChangeArrowheads="1"/>
          </p:cNvSpPr>
          <p:nvPr/>
        </p:nvSpPr>
        <p:spPr bwMode="auto">
          <a:xfrm>
            <a:off x="539750" y="3645024"/>
            <a:ext cx="30241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the EndNote icon to go to the EndNote Library</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fade">
                                      <p:cBhvr>
                                        <p:cTn id="7" dur="2000"/>
                                        <p:tgtEl>
                                          <p:spTgt spid="12186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1861"/>
                                        </p:tgtEl>
                                        <p:attrNameLst>
                                          <p:attrName>style.visibility</p:attrName>
                                        </p:attrNameLst>
                                      </p:cBhvr>
                                      <p:to>
                                        <p:strVal val="visible"/>
                                      </p:to>
                                    </p:set>
                                    <p:animEffect transition="in" filter="fade">
                                      <p:cBhvr>
                                        <p:cTn id="11" dur="2000"/>
                                        <p:tgtEl>
                                          <p:spTgt spid="12186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1864"/>
                                        </p:tgtEl>
                                        <p:attrNameLst>
                                          <p:attrName>style.visibility</p:attrName>
                                        </p:attrNameLst>
                                      </p:cBhvr>
                                      <p:to>
                                        <p:strVal val="visible"/>
                                      </p:to>
                                    </p:set>
                                    <p:animEffect transition="in" filter="fade">
                                      <p:cBhvr>
                                        <p:cTn id="15" dur="2000"/>
                                        <p:tgtEl>
                                          <p:spTgt spid="121864"/>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1863"/>
                                        </p:tgtEl>
                                        <p:attrNameLst>
                                          <p:attrName>style.visibility</p:attrName>
                                        </p:attrNameLst>
                                      </p:cBhvr>
                                      <p:to>
                                        <p:strVal val="visible"/>
                                      </p:to>
                                    </p:set>
                                    <p:animEffect transition="in" filter="fade">
                                      <p:cBhvr>
                                        <p:cTn id="19" dur="20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nimBg="1"/>
      <p:bldP spid="121862" grpId="0" animBg="1"/>
      <p:bldP spid="121863" grpId="0" animBg="1"/>
      <p:bldP spid="12186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5" name="Line 5"/>
          <p:cNvSpPr>
            <a:spLocks noChangeShapeType="1"/>
          </p:cNvSpPr>
          <p:nvPr/>
        </p:nvSpPr>
        <p:spPr bwMode="auto">
          <a:xfrm flipH="1" flipV="1">
            <a:off x="6228183" y="2348879"/>
            <a:ext cx="1370385" cy="198188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6" name="Text Box 6"/>
          <p:cNvSpPr txBox="1">
            <a:spLocks noChangeArrowheads="1"/>
          </p:cNvSpPr>
          <p:nvPr/>
        </p:nvSpPr>
        <p:spPr bwMode="auto">
          <a:xfrm>
            <a:off x="4933156" y="4041844"/>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to highlight the required reference</a:t>
            </a:r>
            <a:endParaRPr lang="en-GB" dirty="0"/>
          </a:p>
        </p:txBody>
      </p:sp>
      <p:sp>
        <p:nvSpPr>
          <p:cNvPr id="122888" name="Line 8"/>
          <p:cNvSpPr>
            <a:spLocks noChangeShapeType="1"/>
          </p:cNvSpPr>
          <p:nvPr/>
        </p:nvSpPr>
        <p:spPr bwMode="auto">
          <a:xfrm flipV="1">
            <a:off x="1692275" y="692150"/>
            <a:ext cx="2592388" cy="14414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2889" name="Text Box 9"/>
          <p:cNvSpPr txBox="1">
            <a:spLocks noChangeArrowheads="1"/>
          </p:cNvSpPr>
          <p:nvPr/>
        </p:nvSpPr>
        <p:spPr bwMode="auto">
          <a:xfrm>
            <a:off x="539750" y="1989138"/>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Insert the reference from this toolbar, then return to Word …</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2000"/>
                                        <p:tgtEl>
                                          <p:spTgt spid="1228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2885"/>
                                        </p:tgtEl>
                                        <p:attrNameLst>
                                          <p:attrName>style.visibility</p:attrName>
                                        </p:attrNameLst>
                                      </p:cBhvr>
                                      <p:to>
                                        <p:strVal val="visible"/>
                                      </p:to>
                                    </p:set>
                                    <p:animEffect transition="in" filter="fade">
                                      <p:cBhvr>
                                        <p:cTn id="11" dur="2000"/>
                                        <p:tgtEl>
                                          <p:spTgt spid="1228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2889"/>
                                        </p:tgtEl>
                                        <p:attrNameLst>
                                          <p:attrName>style.visibility</p:attrName>
                                        </p:attrNameLst>
                                      </p:cBhvr>
                                      <p:to>
                                        <p:strVal val="visible"/>
                                      </p:to>
                                    </p:set>
                                    <p:animEffect transition="in" filter="fade">
                                      <p:cBhvr>
                                        <p:cTn id="15" dur="2000"/>
                                        <p:tgtEl>
                                          <p:spTgt spid="1228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2888"/>
                                        </p:tgtEl>
                                        <p:attrNameLst>
                                          <p:attrName>style.visibility</p:attrName>
                                        </p:attrNameLst>
                                      </p:cBhvr>
                                      <p:to>
                                        <p:strVal val="visible"/>
                                      </p:to>
                                    </p:set>
                                    <p:animEffect transition="in" filter="fade">
                                      <p:cBhvr>
                                        <p:cTn id="18" dur="20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122886" grpId="0" animBg="1"/>
      <p:bldP spid="122888" grpId="0" animBg="1"/>
      <p:bldP spid="12288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2565" y="0"/>
            <a:ext cx="9141435" cy="685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9" name="Line 5"/>
          <p:cNvSpPr>
            <a:spLocks noChangeShapeType="1"/>
          </p:cNvSpPr>
          <p:nvPr/>
        </p:nvSpPr>
        <p:spPr bwMode="auto">
          <a:xfrm flipH="1" flipV="1">
            <a:off x="971597" y="1484783"/>
            <a:ext cx="1008013" cy="266335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910" name="Text Box 6"/>
          <p:cNvSpPr txBox="1">
            <a:spLocks noChangeArrowheads="1"/>
          </p:cNvSpPr>
          <p:nvPr/>
        </p:nvSpPr>
        <p:spPr bwMode="auto">
          <a:xfrm>
            <a:off x="395287" y="4003675"/>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return to Word and click to insert the citation</a:t>
            </a:r>
            <a:endParaRPr lang="en-GB" dirty="0"/>
          </a:p>
        </p:txBody>
      </p:sp>
      <p:sp>
        <p:nvSpPr>
          <p:cNvPr id="123911" name="Text Box 7"/>
          <p:cNvSpPr txBox="1">
            <a:spLocks noChangeArrowheads="1"/>
          </p:cNvSpPr>
          <p:nvPr/>
        </p:nvSpPr>
        <p:spPr bwMode="auto">
          <a:xfrm>
            <a:off x="4500563" y="4003675"/>
            <a:ext cx="4175893"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is displayed in the text, with the full reference at the end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910"/>
                                        </p:tgtEl>
                                        <p:attrNameLst>
                                          <p:attrName>style.visibility</p:attrName>
                                        </p:attrNameLst>
                                      </p:cBhvr>
                                      <p:to>
                                        <p:strVal val="visible"/>
                                      </p:to>
                                    </p:set>
                                    <p:animEffect transition="in" filter="fade">
                                      <p:cBhvr>
                                        <p:cTn id="7" dur="2000"/>
                                        <p:tgtEl>
                                          <p:spTgt spid="1239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3909"/>
                                        </p:tgtEl>
                                        <p:attrNameLst>
                                          <p:attrName>style.visibility</p:attrName>
                                        </p:attrNameLst>
                                      </p:cBhvr>
                                      <p:to>
                                        <p:strVal val="visible"/>
                                      </p:to>
                                    </p:set>
                                    <p:animEffect transition="in" filter="fade">
                                      <p:cBhvr>
                                        <p:cTn id="11" dur="2000"/>
                                        <p:tgtEl>
                                          <p:spTgt spid="1239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3911"/>
                                        </p:tgtEl>
                                        <p:attrNameLst>
                                          <p:attrName>style.visibility</p:attrName>
                                        </p:attrNameLst>
                                      </p:cBhvr>
                                      <p:to>
                                        <p:strVal val="visible"/>
                                      </p:to>
                                    </p:set>
                                    <p:animEffect transition="in" filter="fade">
                                      <p:cBhvr>
                                        <p:cTn id="15" dur="20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animBg="1"/>
      <p:bldP spid="123910" grpId="0" animBg="1"/>
      <p:bldP spid="1239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316" y="9159"/>
            <a:ext cx="9143684" cy="68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5157" name="Line 5"/>
          <p:cNvSpPr>
            <a:spLocks noChangeShapeType="1"/>
          </p:cNvSpPr>
          <p:nvPr/>
        </p:nvSpPr>
        <p:spPr bwMode="auto">
          <a:xfrm flipH="1" flipV="1">
            <a:off x="1763688" y="1268760"/>
            <a:ext cx="3456012" cy="179987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5158" name="Text Box 6"/>
          <p:cNvSpPr txBox="1">
            <a:spLocks noChangeArrowheads="1"/>
          </p:cNvSpPr>
          <p:nvPr/>
        </p:nvSpPr>
        <p:spPr bwMode="auto">
          <a:xfrm>
            <a:off x="3973628" y="2460625"/>
            <a:ext cx="30241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 document citation folder is created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5158"/>
                                        </p:tgtEl>
                                        <p:attrNameLst>
                                          <p:attrName>style.visibility</p:attrName>
                                        </p:attrNameLst>
                                      </p:cBhvr>
                                      <p:to>
                                        <p:strVal val="visible"/>
                                      </p:to>
                                    </p:set>
                                    <p:animEffect transition="in" filter="fade">
                                      <p:cBhvr>
                                        <p:cTn id="7" dur="2000"/>
                                        <p:tgtEl>
                                          <p:spTgt spid="3051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5157"/>
                                        </p:tgtEl>
                                        <p:attrNameLst>
                                          <p:attrName>style.visibility</p:attrName>
                                        </p:attrNameLst>
                                      </p:cBhvr>
                                      <p:to>
                                        <p:strVal val="visible"/>
                                      </p:to>
                                    </p:set>
                                    <p:animEffect transition="in" filter="fade">
                                      <p:cBhvr>
                                        <p:cTn id="11" dur="2000"/>
                                        <p:tgtEl>
                                          <p:spTgt spid="305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animBg="1"/>
      <p:bldP spid="30515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2586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3" name="Text Box 5"/>
          <p:cNvSpPr txBox="1">
            <a:spLocks noChangeArrowheads="1"/>
          </p:cNvSpPr>
          <p:nvPr/>
        </p:nvSpPr>
        <p:spPr bwMode="auto">
          <a:xfrm>
            <a:off x="1619250" y="4797425"/>
            <a:ext cx="61928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Citations and references are displayed according to choices made within the edited reference style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fade">
                                      <p:cBhvr>
                                        <p:cTn id="7" dur="20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GB" smtClean="0"/>
              <a:t>Edit citations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116</a:t>
            </a:fld>
            <a:endParaRPr lang="en-GB"/>
          </a:p>
        </p:txBody>
      </p:sp>
    </p:spTree>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Line 5"/>
          <p:cNvSpPr>
            <a:spLocks noChangeShapeType="1"/>
          </p:cNvSpPr>
          <p:nvPr/>
        </p:nvSpPr>
        <p:spPr bwMode="auto">
          <a:xfrm flipH="1" flipV="1">
            <a:off x="1691679" y="836712"/>
            <a:ext cx="3239889" cy="432023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9" name="Line 7"/>
          <p:cNvSpPr>
            <a:spLocks noChangeShapeType="1"/>
          </p:cNvSpPr>
          <p:nvPr/>
        </p:nvSpPr>
        <p:spPr bwMode="auto">
          <a:xfrm flipV="1">
            <a:off x="4571207" y="2620543"/>
            <a:ext cx="360362" cy="20875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58" name="Text Box 6"/>
          <p:cNvSpPr txBox="1">
            <a:spLocks noChangeArrowheads="1"/>
          </p:cNvSpPr>
          <p:nvPr/>
        </p:nvSpPr>
        <p:spPr bwMode="auto">
          <a:xfrm>
            <a:off x="2915444" y="4725144"/>
            <a:ext cx="38877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in the citation to highlight and then go to 'Edit and Manage </a:t>
            </a:r>
            <a:r>
              <a:rPr lang="en-GB" sz="2400" b="1" dirty="0" smtClean="0">
                <a:solidFill>
                  <a:srgbClr val="000000"/>
                </a:solidFill>
                <a:latin typeface="Lucida Sans" pitchFamily="34" charset="0"/>
              </a:rPr>
              <a:t>Citations</a:t>
            </a:r>
            <a:r>
              <a:rPr lang="en-GB" sz="2400" b="1" dirty="0">
                <a:solidFill>
                  <a:srgbClr val="000000"/>
                </a:solidFill>
                <a:latin typeface="Lucida Sans" pitchFamily="34" charset="0"/>
              </a:rPr>
              <a: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3559"/>
                                        </p:tgtEl>
                                        <p:attrNameLst>
                                          <p:attrName>style.visibility</p:attrName>
                                        </p:attrNameLst>
                                      </p:cBhvr>
                                      <p:to>
                                        <p:strVal val="visible"/>
                                      </p:to>
                                    </p:set>
                                    <p:animEffect transition="in" filter="fade">
                                      <p:cBhvr>
                                        <p:cTn id="11" dur="2000"/>
                                        <p:tgtEl>
                                          <p:spTgt spid="2355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fade">
                                      <p:cBhvr>
                                        <p:cTn id="15" dur="2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9" grpId="0" animBg="1"/>
      <p:bldP spid="23558"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145" t="13589" r="12057" b="17144"/>
          <a:stretch/>
        </p:blipFill>
        <p:spPr bwMode="auto">
          <a:xfrm>
            <a:off x="1619250" y="573720"/>
            <a:ext cx="5661499" cy="5700409"/>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7" name="Line 5"/>
          <p:cNvSpPr>
            <a:spLocks noChangeShapeType="1"/>
          </p:cNvSpPr>
          <p:nvPr/>
        </p:nvSpPr>
        <p:spPr bwMode="auto">
          <a:xfrm flipV="1">
            <a:off x="1800225" y="1412875"/>
            <a:ext cx="107950" cy="936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58" name="Text Box 6"/>
          <p:cNvSpPr txBox="1">
            <a:spLocks noChangeArrowheads="1"/>
          </p:cNvSpPr>
          <p:nvPr/>
        </p:nvSpPr>
        <p:spPr bwMode="auto">
          <a:xfrm>
            <a:off x="1619250" y="2060575"/>
            <a:ext cx="36734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Highlight the specific citation</a:t>
            </a:r>
            <a:endParaRPr lang="en-GB"/>
          </a:p>
        </p:txBody>
      </p:sp>
      <p:sp>
        <p:nvSpPr>
          <p:cNvPr id="125959" name="Line 7"/>
          <p:cNvSpPr>
            <a:spLocks noChangeShapeType="1"/>
          </p:cNvSpPr>
          <p:nvPr/>
        </p:nvSpPr>
        <p:spPr bwMode="auto">
          <a:xfrm flipH="1">
            <a:off x="2987675" y="3716338"/>
            <a:ext cx="1944688"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0" name="Text Box 8"/>
          <p:cNvSpPr txBox="1">
            <a:spLocks noChangeArrowheads="1"/>
          </p:cNvSpPr>
          <p:nvPr/>
        </p:nvSpPr>
        <p:spPr bwMode="auto">
          <a:xfrm>
            <a:off x="4284664" y="3068638"/>
            <a:ext cx="4464050"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Change selection to </a:t>
            </a:r>
            <a:r>
              <a:rPr lang="en-GB" sz="2400" b="1" dirty="0">
                <a:solidFill>
                  <a:srgbClr val="000000"/>
                </a:solidFill>
                <a:latin typeface="Lucida Sans" pitchFamily="34" charset="0"/>
              </a:rPr>
              <a:t>remove author </a:t>
            </a:r>
            <a:r>
              <a:rPr lang="en-GB" sz="2400" b="1" dirty="0" smtClean="0">
                <a:solidFill>
                  <a:srgbClr val="000000"/>
                </a:solidFill>
                <a:latin typeface="Lucida Sans" pitchFamily="34" charset="0"/>
              </a:rPr>
              <a:t>or </a:t>
            </a:r>
            <a:r>
              <a:rPr lang="en-GB" sz="2400" b="1" dirty="0">
                <a:solidFill>
                  <a:srgbClr val="000000"/>
                </a:solidFill>
                <a:latin typeface="Lucida Sans" pitchFamily="34" charset="0"/>
              </a:rPr>
              <a:t>year from the </a:t>
            </a:r>
            <a:r>
              <a:rPr lang="en-GB" sz="2400" b="1" dirty="0" smtClean="0">
                <a:solidFill>
                  <a:srgbClr val="000000"/>
                </a:solidFill>
                <a:latin typeface="Lucida Sans" pitchFamily="34" charset="0"/>
              </a:rPr>
              <a:t>citation or show only in the bibliography</a:t>
            </a:r>
            <a:endParaRPr lang="en-GB" dirty="0"/>
          </a:p>
        </p:txBody>
      </p:sp>
      <p:sp>
        <p:nvSpPr>
          <p:cNvPr id="125963" name="Line 11"/>
          <p:cNvSpPr>
            <a:spLocks noChangeShapeType="1"/>
          </p:cNvSpPr>
          <p:nvPr/>
        </p:nvSpPr>
        <p:spPr bwMode="auto">
          <a:xfrm>
            <a:off x="3006819" y="5673963"/>
            <a:ext cx="1709195" cy="600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5964" name="Text Box 12"/>
          <p:cNvSpPr txBox="1">
            <a:spLocks noChangeArrowheads="1"/>
          </p:cNvSpPr>
          <p:nvPr/>
        </p:nvSpPr>
        <p:spPr bwMode="auto">
          <a:xfrm>
            <a:off x="1224921" y="5373216"/>
            <a:ext cx="2232620"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OK to complete the action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fade">
                                      <p:cBhvr>
                                        <p:cTn id="7" dur="2000"/>
                                        <p:tgtEl>
                                          <p:spTgt spid="1259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5957"/>
                                        </p:tgtEl>
                                        <p:attrNameLst>
                                          <p:attrName>style.visibility</p:attrName>
                                        </p:attrNameLst>
                                      </p:cBhvr>
                                      <p:to>
                                        <p:strVal val="visible"/>
                                      </p:to>
                                    </p:set>
                                    <p:animEffect transition="in" filter="fade">
                                      <p:cBhvr>
                                        <p:cTn id="11" dur="2000"/>
                                        <p:tgtEl>
                                          <p:spTgt spid="125957"/>
                                        </p:tgtEl>
                                      </p:cBhvr>
                                    </p:animEffect>
                                  </p:childTnLst>
                                </p:cTn>
                              </p:par>
                            </p:childTnLst>
                          </p:cTn>
                        </p:par>
                        <p:par>
                          <p:cTn id="12" fill="hold" nodeType="with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5960"/>
                                        </p:tgtEl>
                                        <p:attrNameLst>
                                          <p:attrName>style.visibility</p:attrName>
                                        </p:attrNameLst>
                                      </p:cBhvr>
                                      <p:to>
                                        <p:strVal val="visible"/>
                                      </p:to>
                                    </p:set>
                                    <p:animEffect transition="in" filter="fade">
                                      <p:cBhvr>
                                        <p:cTn id="15" dur="2000"/>
                                        <p:tgtEl>
                                          <p:spTgt spid="12596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5959"/>
                                        </p:tgtEl>
                                        <p:attrNameLst>
                                          <p:attrName>style.visibility</p:attrName>
                                        </p:attrNameLst>
                                      </p:cBhvr>
                                      <p:to>
                                        <p:strVal val="visible"/>
                                      </p:to>
                                    </p:set>
                                    <p:animEffect transition="in" filter="fade">
                                      <p:cBhvr>
                                        <p:cTn id="19" dur="2000"/>
                                        <p:tgtEl>
                                          <p:spTgt spid="125959"/>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25964"/>
                                        </p:tgtEl>
                                        <p:attrNameLst>
                                          <p:attrName>style.visibility</p:attrName>
                                        </p:attrNameLst>
                                      </p:cBhvr>
                                      <p:to>
                                        <p:strVal val="visible"/>
                                      </p:to>
                                    </p:set>
                                    <p:animEffect transition="in" filter="fade">
                                      <p:cBhvr>
                                        <p:cTn id="23" dur="2000"/>
                                        <p:tgtEl>
                                          <p:spTgt spid="125964"/>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25963"/>
                                        </p:tgtEl>
                                        <p:attrNameLst>
                                          <p:attrName>style.visibility</p:attrName>
                                        </p:attrNameLst>
                                      </p:cBhvr>
                                      <p:to>
                                        <p:strVal val="visible"/>
                                      </p:to>
                                    </p:set>
                                    <p:animEffect transition="in" filter="fade">
                                      <p:cBhvr>
                                        <p:cTn id="27" dur="2000"/>
                                        <p:tgtEl>
                                          <p:spTgt spid="125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125958" grpId="0" animBg="1" autoUpdateAnimBg="0"/>
      <p:bldP spid="125959" grpId="0" animBg="1"/>
      <p:bldP spid="125960" grpId="0" animBg="1"/>
      <p:bldP spid="125963" grpId="0" animBg="1"/>
      <p:bldP spid="12596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04" name="Line 4"/>
          <p:cNvSpPr>
            <a:spLocks noChangeShapeType="1"/>
          </p:cNvSpPr>
          <p:nvPr/>
        </p:nvSpPr>
        <p:spPr bwMode="auto">
          <a:xfrm flipV="1">
            <a:off x="4138613" y="2132856"/>
            <a:ext cx="1584325" cy="15374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05" name="Text Box 5"/>
          <p:cNvSpPr txBox="1">
            <a:spLocks noChangeArrowheads="1"/>
          </p:cNvSpPr>
          <p:nvPr/>
        </p:nvSpPr>
        <p:spPr bwMode="auto">
          <a:xfrm>
            <a:off x="611188" y="3527425"/>
            <a:ext cx="39608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remove a reference from the document, go to 'Edit Reference' and 'Remove Citation'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119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05"/>
                                        </p:tgtEl>
                                        <p:attrNameLst>
                                          <p:attrName>style.visibility</p:attrName>
                                        </p:attrNameLst>
                                      </p:cBhvr>
                                      <p:to>
                                        <p:strVal val="visible"/>
                                      </p:to>
                                    </p:set>
                                    <p:animEffect transition="in" filter="fade">
                                      <p:cBhvr>
                                        <p:cTn id="7" dur="2000"/>
                                        <p:tgtEl>
                                          <p:spTgt spid="30720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204"/>
                                        </p:tgtEl>
                                        <p:attrNameLst>
                                          <p:attrName>style.visibility</p:attrName>
                                        </p:attrNameLst>
                                      </p:cBhvr>
                                      <p:to>
                                        <p:strVal val="visible"/>
                                      </p:to>
                                    </p:set>
                                    <p:animEffect transition="in" filter="fade">
                                      <p:cBhvr>
                                        <p:cTn id="11" dur="20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animBg="1"/>
      <p:bldP spid="3072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3133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8" name="Text Box 10"/>
          <p:cNvSpPr txBox="1">
            <a:spLocks noChangeArrowheads="1"/>
          </p:cNvSpPr>
          <p:nvPr/>
        </p:nvSpPr>
        <p:spPr bwMode="auto">
          <a:xfrm>
            <a:off x="3635375" y="2565400"/>
            <a:ext cx="4392613"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one author per line, surname first, followed by a comma</a:t>
            </a:r>
            <a:endParaRPr lang="en-GB" dirty="0"/>
          </a:p>
        </p:txBody>
      </p:sp>
      <p:sp>
        <p:nvSpPr>
          <p:cNvPr id="48143" name="Line 15"/>
          <p:cNvSpPr>
            <a:spLocks noChangeShapeType="1"/>
          </p:cNvSpPr>
          <p:nvPr/>
        </p:nvSpPr>
        <p:spPr bwMode="auto">
          <a:xfrm flipV="1">
            <a:off x="8027988" y="333374"/>
            <a:ext cx="865187" cy="86337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0" name="Text Box 12"/>
          <p:cNvSpPr txBox="1">
            <a:spLocks noChangeArrowheads="1"/>
          </p:cNvSpPr>
          <p:nvPr/>
        </p:nvSpPr>
        <p:spPr bwMode="auto">
          <a:xfrm>
            <a:off x="3635375" y="1052736"/>
            <a:ext cx="47513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When all chosen fields have been completed, click the record close icon</a:t>
            </a:r>
            <a:endParaRPr lang="en-GB" dirty="0"/>
          </a:p>
        </p:txBody>
      </p:sp>
      <p:sp>
        <p:nvSpPr>
          <p:cNvPr id="48142" name="Text Box 14"/>
          <p:cNvSpPr txBox="1">
            <a:spLocks noChangeArrowheads="1"/>
          </p:cNvSpPr>
          <p:nvPr/>
        </p:nvSpPr>
        <p:spPr bwMode="auto">
          <a:xfrm>
            <a:off x="3635375" y="4365625"/>
            <a:ext cx="5111750" cy="850900"/>
          </a:xfrm>
          <a:prstGeom prst="rect">
            <a:avLst/>
          </a:prstGeom>
          <a:solidFill>
            <a:srgbClr val="FFFF99"/>
          </a:solidFill>
          <a:ln w="28575" cap="sq">
            <a:solidFill>
              <a:srgbClr val="000000"/>
            </a:solidFill>
            <a:miter lim="800000"/>
            <a:headEnd type="none" w="sm" len="sm"/>
            <a:tailEnd type="none" w="sm" len="sm"/>
          </a:ln>
          <a:effectLs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Author, Journal and Keyword fields are indexed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fade">
                                      <p:cBhvr>
                                        <p:cTn id="7" dur="2000"/>
                                        <p:tgtEl>
                                          <p:spTgt spid="481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8142"/>
                                        </p:tgtEl>
                                        <p:attrNameLst>
                                          <p:attrName>style.visibility</p:attrName>
                                        </p:attrNameLst>
                                      </p:cBhvr>
                                      <p:to>
                                        <p:strVal val="visible"/>
                                      </p:to>
                                    </p:set>
                                    <p:animEffect transition="in" filter="fade">
                                      <p:cBhvr>
                                        <p:cTn id="11" dur="2000"/>
                                        <p:tgtEl>
                                          <p:spTgt spid="4814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8140"/>
                                        </p:tgtEl>
                                        <p:attrNameLst>
                                          <p:attrName>style.visibility</p:attrName>
                                        </p:attrNameLst>
                                      </p:cBhvr>
                                      <p:to>
                                        <p:strVal val="visible"/>
                                      </p:to>
                                    </p:set>
                                    <p:animEffect transition="in" filter="fade">
                                      <p:cBhvr>
                                        <p:cTn id="15" dur="2000"/>
                                        <p:tgtEl>
                                          <p:spTgt spid="48140"/>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8143"/>
                                        </p:tgtEl>
                                        <p:attrNameLst>
                                          <p:attrName>style.visibility</p:attrName>
                                        </p:attrNameLst>
                                      </p:cBhvr>
                                      <p:to>
                                        <p:strVal val="visible"/>
                                      </p:to>
                                    </p:set>
                                    <p:animEffect transition="in" filter="fade">
                                      <p:cBhvr>
                                        <p:cTn id="19" dur="2000"/>
                                        <p:tgtEl>
                                          <p:spTgt spid="48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autoUpdateAnimBg="0"/>
      <p:bldP spid="48143" grpId="0" animBg="1"/>
      <p:bldP spid="48140" grpId="0" animBg="1" autoUpdateAnimBg="0"/>
      <p:bldP spid="4814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6996"/>
            <a:ext cx="9153328" cy="6864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53" name="Text Box 5"/>
          <p:cNvSpPr txBox="1">
            <a:spLocks noChangeArrowheads="1"/>
          </p:cNvSpPr>
          <p:nvPr/>
        </p:nvSpPr>
        <p:spPr bwMode="auto">
          <a:xfrm>
            <a:off x="2915816" y="4221163"/>
            <a:ext cx="45354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citation and end of text reference are removed from the document</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9253"/>
                                        </p:tgtEl>
                                        <p:attrNameLst>
                                          <p:attrName>style.visibility</p:attrName>
                                        </p:attrNameLst>
                                      </p:cBhvr>
                                      <p:to>
                                        <p:strVal val="visible"/>
                                      </p:to>
                                    </p:set>
                                    <p:animEffect transition="in" filter="fade">
                                      <p:cBhvr>
                                        <p:cTn id="7" dur="2000"/>
                                        <p:tgtEl>
                                          <p:spTgt spid="309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007" t="13219" r="12018" b="16806"/>
          <a:stretch/>
        </p:blipFill>
        <p:spPr bwMode="auto">
          <a:xfrm>
            <a:off x="1614791" y="551200"/>
            <a:ext cx="5700409" cy="5758776"/>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81" name="Line 5"/>
          <p:cNvSpPr>
            <a:spLocks noChangeShapeType="1"/>
          </p:cNvSpPr>
          <p:nvPr/>
        </p:nvSpPr>
        <p:spPr bwMode="auto">
          <a:xfrm flipH="1">
            <a:off x="2555776" y="3266677"/>
            <a:ext cx="3960440" cy="77430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2" name="Line 6"/>
          <p:cNvSpPr>
            <a:spLocks noChangeShapeType="1"/>
          </p:cNvSpPr>
          <p:nvPr/>
        </p:nvSpPr>
        <p:spPr bwMode="auto">
          <a:xfrm flipH="1">
            <a:off x="5138417" y="2780928"/>
            <a:ext cx="936303" cy="29511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6983" name="Text Box 7"/>
          <p:cNvSpPr txBox="1">
            <a:spLocks noChangeArrowheads="1"/>
          </p:cNvSpPr>
          <p:nvPr/>
        </p:nvSpPr>
        <p:spPr bwMode="auto">
          <a:xfrm>
            <a:off x="5003800" y="1484313"/>
            <a:ext cx="3887788"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To add page numbers to a citation, type the exact letter string required in the SUFFIX box, then click 'OK'</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983"/>
                                        </p:tgtEl>
                                        <p:attrNameLst>
                                          <p:attrName>style.visibility</p:attrName>
                                        </p:attrNameLst>
                                      </p:cBhvr>
                                      <p:to>
                                        <p:strVal val="visible"/>
                                      </p:to>
                                    </p:set>
                                    <p:animEffect transition="in" filter="fade">
                                      <p:cBhvr>
                                        <p:cTn id="7" dur="2000"/>
                                        <p:tgtEl>
                                          <p:spTgt spid="12698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6981"/>
                                        </p:tgtEl>
                                        <p:attrNameLst>
                                          <p:attrName>style.visibility</p:attrName>
                                        </p:attrNameLst>
                                      </p:cBhvr>
                                      <p:to>
                                        <p:strVal val="visible"/>
                                      </p:to>
                                    </p:set>
                                    <p:animEffect transition="in" filter="fade">
                                      <p:cBhvr>
                                        <p:cTn id="11" dur="2000"/>
                                        <p:tgtEl>
                                          <p:spTgt spid="126981"/>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6982"/>
                                        </p:tgtEl>
                                        <p:attrNameLst>
                                          <p:attrName>style.visibility</p:attrName>
                                        </p:attrNameLst>
                                      </p:cBhvr>
                                      <p:to>
                                        <p:strVal val="visible"/>
                                      </p:to>
                                    </p:set>
                                    <p:animEffect transition="in" filter="fade">
                                      <p:cBhvr>
                                        <p:cTn id="15" dur="20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nimBg="1"/>
      <p:bldP spid="126982" grpId="0" animBg="1"/>
      <p:bldP spid="12698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122</a:t>
            </a:fld>
            <a:endParaRPr lang="en-GB"/>
          </a:p>
        </p:txBody>
      </p:sp>
      <p:sp>
        <p:nvSpPr>
          <p:cNvPr id="4" name="Text Box 5"/>
          <p:cNvSpPr txBox="1">
            <a:spLocks noChangeArrowheads="1"/>
          </p:cNvSpPr>
          <p:nvPr/>
        </p:nvSpPr>
        <p:spPr bwMode="auto">
          <a:xfrm>
            <a:off x="2555776" y="3861048"/>
            <a:ext cx="4535488"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The suffix text is attached to the citation </a:t>
            </a:r>
            <a:endParaRPr lang="en-GB" dirty="0"/>
          </a:p>
        </p:txBody>
      </p:sp>
    </p:spTree>
    <p:extLst>
      <p:ext uri="{BB962C8B-B14F-4D97-AF65-F5344CB8AC3E}">
        <p14:creationId xmlns:p14="http://schemas.microsoft.com/office/powerpoint/2010/main" val="383642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331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9" name="Line 9"/>
          <p:cNvSpPr>
            <a:spLocks noChangeShapeType="1"/>
          </p:cNvSpPr>
          <p:nvPr/>
        </p:nvSpPr>
        <p:spPr bwMode="auto">
          <a:xfrm flipH="1" flipV="1">
            <a:off x="3491879" y="1052735"/>
            <a:ext cx="1656183" cy="96665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128008" name="Text Box 8"/>
          <p:cNvSpPr txBox="1">
            <a:spLocks noChangeArrowheads="1"/>
          </p:cNvSpPr>
          <p:nvPr/>
        </p:nvSpPr>
        <p:spPr bwMode="auto">
          <a:xfrm>
            <a:off x="4140200" y="1411382"/>
            <a:ext cx="478790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And the bibliography can be given a title - click for the 'Format Bibliography' option</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8008"/>
                                        </p:tgtEl>
                                        <p:attrNameLst>
                                          <p:attrName>style.visibility</p:attrName>
                                        </p:attrNameLst>
                                      </p:cBhvr>
                                      <p:to>
                                        <p:strVal val="visible"/>
                                      </p:to>
                                    </p:set>
                                    <p:animEffect transition="in" filter="fade">
                                      <p:cBhvr>
                                        <p:cTn id="7" dur="2000"/>
                                        <p:tgtEl>
                                          <p:spTgt spid="12800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8009"/>
                                        </p:tgtEl>
                                        <p:attrNameLst>
                                          <p:attrName>style.visibility</p:attrName>
                                        </p:attrNameLst>
                                      </p:cBhvr>
                                      <p:to>
                                        <p:strVal val="visible"/>
                                      </p:to>
                                    </p:set>
                                    <p:animEffect transition="in" filter="fade">
                                      <p:cBhvr>
                                        <p:cTn id="11" dur="2000"/>
                                        <p:tgtEl>
                                          <p:spTgt spid="128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9" grpId="0" animBg="1"/>
      <p:bldP spid="12800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1302" name="Line 6"/>
          <p:cNvSpPr>
            <a:spLocks noChangeShapeType="1"/>
          </p:cNvSpPr>
          <p:nvPr/>
        </p:nvSpPr>
        <p:spPr bwMode="auto">
          <a:xfrm flipH="1">
            <a:off x="4283967" y="1196751"/>
            <a:ext cx="1368151" cy="100811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1301" name="Text Box 5"/>
          <p:cNvSpPr txBox="1">
            <a:spLocks noChangeArrowheads="1"/>
          </p:cNvSpPr>
          <p:nvPr/>
        </p:nvSpPr>
        <p:spPr bwMode="auto">
          <a:xfrm>
            <a:off x="5292079" y="247801"/>
            <a:ext cx="3651911"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Layout tab, insert required heading and format the text if necessary</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1301"/>
                                        </p:tgtEl>
                                        <p:attrNameLst>
                                          <p:attrName>style.visibility</p:attrName>
                                        </p:attrNameLst>
                                      </p:cBhvr>
                                      <p:to>
                                        <p:strVal val="visible"/>
                                      </p:to>
                                    </p:set>
                                    <p:animEffect transition="in" filter="fade">
                                      <p:cBhvr>
                                        <p:cTn id="7" dur="2000"/>
                                        <p:tgtEl>
                                          <p:spTgt spid="31130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1302"/>
                                        </p:tgtEl>
                                        <p:attrNameLst>
                                          <p:attrName>style.visibility</p:attrName>
                                        </p:attrNameLst>
                                      </p:cBhvr>
                                      <p:to>
                                        <p:strVal val="visible"/>
                                      </p:to>
                                    </p:set>
                                    <p:animEffect transition="in" filter="fade">
                                      <p:cBhvr>
                                        <p:cTn id="11" dur="2000"/>
                                        <p:tgtEl>
                                          <p:spTgt spid="311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2" grpId="0" animBg="1"/>
      <p:bldP spid="31130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125</a:t>
            </a:fld>
            <a:endParaRPr lang="en-GB"/>
          </a:p>
        </p:txBody>
      </p:sp>
      <p:pic>
        <p:nvPicPr>
          <p:cNvPr id="1024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1" y="10210"/>
            <a:ext cx="9130385" cy="684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5269803"/>
      </p:ext>
    </p:extLst>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GB" smtClean="0"/>
              <a:t>Manage the bibliography layout</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126</a:t>
            </a:fld>
            <a:endParaRPr lang="en-GB"/>
          </a:p>
        </p:txBody>
      </p:sp>
    </p:spTree>
  </p:cSld>
  <p:clrMapOvr>
    <a:masterClrMapping/>
  </p:clrMapOvr>
  <p:transition spd="med">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4347" y="1858"/>
            <a:ext cx="9141522" cy="685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7" name="Line 11"/>
          <p:cNvSpPr>
            <a:spLocks noChangeShapeType="1"/>
          </p:cNvSpPr>
          <p:nvPr/>
        </p:nvSpPr>
        <p:spPr bwMode="auto">
          <a:xfrm flipH="1" flipV="1">
            <a:off x="3563888" y="1149722"/>
            <a:ext cx="2520280"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588" name="Text Box 12"/>
          <p:cNvSpPr txBox="1">
            <a:spLocks noChangeArrowheads="1"/>
          </p:cNvSpPr>
          <p:nvPr/>
        </p:nvSpPr>
        <p:spPr bwMode="auto">
          <a:xfrm>
            <a:off x="4504827" y="438896"/>
            <a:ext cx="44640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Expand the 'Bibliography' pane to see all options and use the 'Layout' tab</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2000"/>
                                        <p:tgtEl>
                                          <p:spTgt spid="2458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4587"/>
                                        </p:tgtEl>
                                        <p:attrNameLst>
                                          <p:attrName>style.visibility</p:attrName>
                                        </p:attrNameLst>
                                      </p:cBhvr>
                                      <p:to>
                                        <p:strVal val="visible"/>
                                      </p:to>
                                    </p:set>
                                    <p:animEffect transition="in" filter="fade">
                                      <p:cBhvr>
                                        <p:cTn id="11" dur="20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nimBg="1"/>
      <p:bldP spid="2458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 y="-38100"/>
            <a:ext cx="9194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398" name="Line 6"/>
          <p:cNvSpPr>
            <a:spLocks noChangeShapeType="1"/>
          </p:cNvSpPr>
          <p:nvPr/>
        </p:nvSpPr>
        <p:spPr bwMode="auto">
          <a:xfrm flipH="1">
            <a:off x="5952096" y="1185209"/>
            <a:ext cx="1368425" cy="288897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399" name="Text Box 7"/>
          <p:cNvSpPr txBox="1">
            <a:spLocks noChangeArrowheads="1"/>
          </p:cNvSpPr>
          <p:nvPr/>
        </p:nvSpPr>
        <p:spPr bwMode="auto">
          <a:xfrm>
            <a:off x="4367772" y="537509"/>
            <a:ext cx="47529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Insert a line space between references if required …</a:t>
            </a:r>
            <a:endParaRPr lang="en-GB" dirty="0"/>
          </a:p>
        </p:txBody>
      </p:sp>
      <p:sp>
        <p:nvSpPr>
          <p:cNvPr id="315400" name="Line 8"/>
          <p:cNvSpPr>
            <a:spLocks noChangeShapeType="1"/>
          </p:cNvSpPr>
          <p:nvPr/>
        </p:nvSpPr>
        <p:spPr bwMode="auto">
          <a:xfrm>
            <a:off x="1563208" y="1265891"/>
            <a:ext cx="1944687" cy="28082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5401" name="Text Box 9"/>
          <p:cNvSpPr txBox="1">
            <a:spLocks noChangeArrowheads="1"/>
          </p:cNvSpPr>
          <p:nvPr/>
        </p:nvSpPr>
        <p:spPr bwMode="auto">
          <a:xfrm>
            <a:off x="628170" y="618191"/>
            <a:ext cx="28813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 or remove the hanging indent</a:t>
            </a:r>
            <a:endParaRPr lang="en-GB" dirty="0"/>
          </a:p>
        </p:txBody>
      </p:sp>
      <p:sp>
        <p:nvSpPr>
          <p:cNvPr id="315402" name="Text Box 10"/>
          <p:cNvSpPr txBox="1">
            <a:spLocks noChangeArrowheads="1"/>
          </p:cNvSpPr>
          <p:nvPr/>
        </p:nvSpPr>
        <p:spPr bwMode="auto">
          <a:xfrm>
            <a:off x="6948488" y="4076700"/>
            <a:ext cx="1871662"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OK when all choices have been made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128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399"/>
                                        </p:tgtEl>
                                        <p:attrNameLst>
                                          <p:attrName>style.visibility</p:attrName>
                                        </p:attrNameLst>
                                      </p:cBhvr>
                                      <p:to>
                                        <p:strVal val="visible"/>
                                      </p:to>
                                    </p:set>
                                    <p:animEffect transition="in" filter="fade">
                                      <p:cBhvr>
                                        <p:cTn id="7" dur="2000"/>
                                        <p:tgtEl>
                                          <p:spTgt spid="31539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5398"/>
                                        </p:tgtEl>
                                        <p:attrNameLst>
                                          <p:attrName>style.visibility</p:attrName>
                                        </p:attrNameLst>
                                      </p:cBhvr>
                                      <p:to>
                                        <p:strVal val="visible"/>
                                      </p:to>
                                    </p:set>
                                    <p:animEffect transition="in" filter="fade">
                                      <p:cBhvr>
                                        <p:cTn id="11" dur="2000"/>
                                        <p:tgtEl>
                                          <p:spTgt spid="315398"/>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15401"/>
                                        </p:tgtEl>
                                        <p:attrNameLst>
                                          <p:attrName>style.visibility</p:attrName>
                                        </p:attrNameLst>
                                      </p:cBhvr>
                                      <p:to>
                                        <p:strVal val="visible"/>
                                      </p:to>
                                    </p:set>
                                    <p:animEffect transition="in" filter="fade">
                                      <p:cBhvr>
                                        <p:cTn id="15" dur="2000"/>
                                        <p:tgtEl>
                                          <p:spTgt spid="315401"/>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15400"/>
                                        </p:tgtEl>
                                        <p:attrNameLst>
                                          <p:attrName>style.visibility</p:attrName>
                                        </p:attrNameLst>
                                      </p:cBhvr>
                                      <p:to>
                                        <p:strVal val="visible"/>
                                      </p:to>
                                    </p:set>
                                    <p:animEffect transition="in" filter="fade">
                                      <p:cBhvr>
                                        <p:cTn id="19" dur="2000"/>
                                        <p:tgtEl>
                                          <p:spTgt spid="315400"/>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15402"/>
                                        </p:tgtEl>
                                        <p:attrNameLst>
                                          <p:attrName>style.visibility</p:attrName>
                                        </p:attrNameLst>
                                      </p:cBhvr>
                                      <p:to>
                                        <p:strVal val="visible"/>
                                      </p:to>
                                    </p:set>
                                    <p:animEffect transition="in" filter="fade">
                                      <p:cBhvr>
                                        <p:cTn id="23" dur="2000"/>
                                        <p:tgtEl>
                                          <p:spTgt spid="315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8" grpId="0" animBg="1"/>
      <p:bldP spid="315399" grpId="0" animBg="1"/>
      <p:bldP spid="315400" grpId="0" animBg="1"/>
      <p:bldP spid="315401" grpId="0" animBg="1"/>
      <p:bldP spid="31540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21154" y="0"/>
            <a:ext cx="9165154" cy="687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129</a:t>
            </a:fld>
            <a:endParaRPr lang="en-GB"/>
          </a:p>
        </p:txBody>
      </p:sp>
    </p:spTree>
    <p:extLst>
      <p:ext uri="{BB962C8B-B14F-4D97-AF65-F5344CB8AC3E}">
        <p14:creationId xmlns:p14="http://schemas.microsoft.com/office/powerpoint/2010/main" val="116041113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381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2869" name="Text Box 5"/>
          <p:cNvSpPr txBox="1">
            <a:spLocks noChangeArrowheads="1"/>
          </p:cNvSpPr>
          <p:nvPr/>
        </p:nvSpPr>
        <p:spPr bwMode="auto">
          <a:xfrm>
            <a:off x="3443558" y="926188"/>
            <a:ext cx="3457575"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record is added to the library</a:t>
            </a:r>
            <a:endParaRPr lang="en-GB" dirty="0"/>
          </a:p>
        </p:txBody>
      </p:sp>
      <p:sp>
        <p:nvSpPr>
          <p:cNvPr id="292870" name="Text Box 6"/>
          <p:cNvSpPr txBox="1">
            <a:spLocks noChangeArrowheads="1"/>
          </p:cNvSpPr>
          <p:nvPr/>
        </p:nvSpPr>
        <p:spPr bwMode="auto">
          <a:xfrm>
            <a:off x="3443558" y="2452836"/>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Preview pane shows the full bibliographic reference in the chosen reference style</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fade">
                                      <p:cBhvr>
                                        <p:cTn id="7" dur="2000"/>
                                        <p:tgtEl>
                                          <p:spTgt spid="29286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2870"/>
                                        </p:tgtEl>
                                        <p:attrNameLst>
                                          <p:attrName>style.visibility</p:attrName>
                                        </p:attrNameLst>
                                      </p:cBhvr>
                                      <p:to>
                                        <p:strVal val="visible"/>
                                      </p:to>
                                    </p:set>
                                    <p:animEffect transition="in" filter="fade">
                                      <p:cBhvr>
                                        <p:cTn id="11" dur="2000"/>
                                        <p:tgtEl>
                                          <p:spTgt spid="29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p:bldP spid="29287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GB" smtClean="0"/>
              <a:t>Get more help</a:t>
            </a:r>
          </a:p>
        </p:txBody>
      </p:sp>
      <p:sp>
        <p:nvSpPr>
          <p:cNvPr id="124931" name="Rectangle 3"/>
          <p:cNvSpPr>
            <a:spLocks noGrp="1" noChangeArrowheads="1"/>
          </p:cNvSpPr>
          <p:nvPr>
            <p:ph type="body" idx="1"/>
          </p:nvPr>
        </p:nvSpPr>
        <p:spPr>
          <a:xfrm>
            <a:off x="323850" y="2060575"/>
            <a:ext cx="8426450" cy="3313113"/>
          </a:xfrm>
        </p:spPr>
        <p:txBody>
          <a:bodyPr/>
          <a:lstStyle/>
          <a:p>
            <a:pPr eaLnBrk="1" hangingPunct="1"/>
            <a:r>
              <a:rPr lang="en-GB" sz="2600" dirty="0" smtClean="0"/>
              <a:t>Find library guides (Word and Presenter) at</a:t>
            </a:r>
          </a:p>
          <a:p>
            <a:pPr eaLnBrk="1" hangingPunct="1">
              <a:buFont typeface="Wingdings" pitchFamily="2" charset="2"/>
              <a:buNone/>
            </a:pPr>
            <a:r>
              <a:rPr lang="en-GB" sz="2600" dirty="0" smtClean="0"/>
              <a:t>http://</a:t>
            </a:r>
            <a:r>
              <a:rPr lang="en-GB" sz="2600" dirty="0" smtClean="0">
                <a:hlinkClick r:id="rId4"/>
              </a:rPr>
              <a:t>www.soton.ac.uk/library/infoskills/bibliographic/endnote/endnotetraining.html</a:t>
            </a:r>
            <a:endParaRPr lang="en-GB" sz="2600" dirty="0" smtClean="0"/>
          </a:p>
          <a:p>
            <a:pPr eaLnBrk="1" hangingPunct="1"/>
            <a:r>
              <a:rPr lang="en-GB" sz="2600" dirty="0" smtClean="0">
                <a:hlinkClick r:id="rId5"/>
              </a:rPr>
              <a:t>www.edshare.soton.ac.uk</a:t>
            </a:r>
            <a:endParaRPr lang="en-GB" sz="2600" dirty="0" smtClean="0"/>
          </a:p>
          <a:p>
            <a:pPr eaLnBrk="1" hangingPunct="1"/>
            <a:r>
              <a:rPr lang="en-GB" sz="2600" dirty="0" smtClean="0"/>
              <a:t>EndNote Help pages</a:t>
            </a:r>
          </a:p>
          <a:p>
            <a:pPr eaLnBrk="1" hangingPunct="1"/>
            <a:r>
              <a:rPr lang="en-GB" sz="2600" dirty="0" smtClean="0"/>
              <a:t>Contact libenqs@soton.ac.uk</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130</a:t>
            </a:fld>
            <a:endParaRPr lang="en-GB"/>
          </a:p>
        </p:txBody>
      </p:sp>
    </p:spTree>
    <p:custDataLst>
      <p:tags r:id="rId1"/>
    </p:custData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14</a:t>
            </a:fld>
            <a:endParaRPr lang="en-GB"/>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25168" y="21680"/>
            <a:ext cx="109728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H="1" flipV="1">
            <a:off x="2267744" y="3356992"/>
            <a:ext cx="1296144" cy="41549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 name="TextBox 3"/>
          <p:cNvSpPr txBox="1"/>
          <p:nvPr/>
        </p:nvSpPr>
        <p:spPr bwMode="auto">
          <a:xfrm>
            <a:off x="3436045" y="3720981"/>
            <a:ext cx="4151045"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Read and unread records are indicated here</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98007959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15</a:t>
            </a:fld>
            <a:endParaRPr lang="en-GB"/>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80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H="1" flipV="1">
            <a:off x="5904148" y="3385592"/>
            <a:ext cx="72008" cy="1094928"/>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4752020" y="4249688"/>
            <a:ext cx="3456384" cy="461665"/>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add a rating</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105617259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smtClean="0"/>
              <a:t>Change the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16</a:t>
            </a:fld>
            <a:endParaRPr lang="en-GB"/>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9545" y="6995"/>
            <a:ext cx="9134674" cy="6851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9" name="Line 17"/>
          <p:cNvSpPr>
            <a:spLocks noChangeShapeType="1"/>
          </p:cNvSpPr>
          <p:nvPr/>
        </p:nvSpPr>
        <p:spPr bwMode="auto">
          <a:xfrm flipH="1" flipV="1">
            <a:off x="1800002" y="673893"/>
            <a:ext cx="1079500" cy="230346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2" name="Text Box 10"/>
          <p:cNvSpPr txBox="1">
            <a:spLocks noChangeArrowheads="1"/>
          </p:cNvSpPr>
          <p:nvPr/>
        </p:nvSpPr>
        <p:spPr bwMode="auto">
          <a:xfrm>
            <a:off x="2555776" y="2210522"/>
            <a:ext cx="48974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the dropdown menu and choose 'Select Another Style'</a:t>
            </a:r>
          </a:p>
        </p:txBody>
      </p:sp>
      <p:sp>
        <p:nvSpPr>
          <p:cNvPr id="8210" name="Text Box 18"/>
          <p:cNvSpPr txBox="1">
            <a:spLocks noChangeArrowheads="1"/>
          </p:cNvSpPr>
          <p:nvPr/>
        </p:nvSpPr>
        <p:spPr bwMode="auto">
          <a:xfrm>
            <a:off x="5292725" y="974725"/>
            <a:ext cx="33845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default style is 'Annotated'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10"/>
                                        </p:tgtEl>
                                        <p:attrNameLst>
                                          <p:attrName>style.visibility</p:attrName>
                                        </p:attrNameLst>
                                      </p:cBhvr>
                                      <p:to>
                                        <p:strVal val="visible"/>
                                      </p:to>
                                    </p:set>
                                    <p:animEffect transition="in" filter="fade">
                                      <p:cBhvr>
                                        <p:cTn id="7" dur="2000"/>
                                        <p:tgtEl>
                                          <p:spTgt spid="82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202"/>
                                        </p:tgtEl>
                                        <p:attrNameLst>
                                          <p:attrName>style.visibility</p:attrName>
                                        </p:attrNameLst>
                                      </p:cBhvr>
                                      <p:to>
                                        <p:strVal val="visible"/>
                                      </p:to>
                                    </p:set>
                                    <p:animEffect transition="in" filter="fade">
                                      <p:cBhvr>
                                        <p:cTn id="11" dur="2000"/>
                                        <p:tgtEl>
                                          <p:spTgt spid="8202"/>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209"/>
                                        </p:tgtEl>
                                        <p:attrNameLst>
                                          <p:attrName>style.visibility</p:attrName>
                                        </p:attrNameLst>
                                      </p:cBhvr>
                                      <p:to>
                                        <p:strVal val="visible"/>
                                      </p:to>
                                    </p:set>
                                    <p:animEffect transition="in" filter="fade">
                                      <p:cBhvr>
                                        <p:cTn id="15" dur="2000"/>
                                        <p:tgtEl>
                                          <p:spTgt spid="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animBg="1"/>
      <p:bldP spid="8202" grpId="0" animBg="1"/>
      <p:bldP spid="82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449" t="18339" r="15388" b="17997"/>
          <a:stretch/>
        </p:blipFill>
        <p:spPr bwMode="auto">
          <a:xfrm>
            <a:off x="1445761" y="620688"/>
            <a:ext cx="4205531" cy="5239265"/>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Line 4"/>
          <p:cNvSpPr>
            <a:spLocks noChangeShapeType="1"/>
          </p:cNvSpPr>
          <p:nvPr/>
        </p:nvSpPr>
        <p:spPr bwMode="auto">
          <a:xfrm>
            <a:off x="5292079" y="3861048"/>
            <a:ext cx="1296045" cy="215652"/>
          </a:xfrm>
          <a:prstGeom prst="line">
            <a:avLst/>
          </a:prstGeom>
          <a:noFill/>
          <a:ln w="57150">
            <a:solidFill>
              <a:srgbClr val="FF0066"/>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65" name="Text Box 5"/>
          <p:cNvSpPr txBox="1">
            <a:spLocks noChangeArrowheads="1"/>
          </p:cNvSpPr>
          <p:nvPr/>
        </p:nvSpPr>
        <p:spPr bwMode="auto">
          <a:xfrm>
            <a:off x="6156325" y="3068638"/>
            <a:ext cx="2592388"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to select the required reference style and click 'Choose'</a:t>
            </a:r>
          </a:p>
        </p:txBody>
      </p:sp>
      <p:sp>
        <p:nvSpPr>
          <p:cNvPr id="92166" name="Text Box 6"/>
          <p:cNvSpPr txBox="1">
            <a:spLocks noChangeArrowheads="1"/>
          </p:cNvSpPr>
          <p:nvPr/>
        </p:nvSpPr>
        <p:spPr bwMode="auto">
          <a:xfrm>
            <a:off x="6156325" y="908050"/>
            <a:ext cx="259238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EndNote has over </a:t>
            </a:r>
            <a:r>
              <a:rPr lang="en-GB" sz="2400" b="1" dirty="0" smtClean="0">
                <a:solidFill>
                  <a:srgbClr val="000000"/>
                </a:solidFill>
                <a:latin typeface="Lucida Sans" pitchFamily="34" charset="0"/>
              </a:rPr>
              <a:t>5000 </a:t>
            </a:r>
            <a:r>
              <a:rPr lang="en-GB" sz="2400" b="1" dirty="0">
                <a:solidFill>
                  <a:srgbClr val="000000"/>
                </a:solidFill>
                <a:latin typeface="Lucida Sans" pitchFamily="34" charset="0"/>
              </a:rPr>
              <a:t>reference styles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fade">
                                      <p:cBhvr>
                                        <p:cTn id="7" dur="2000"/>
                                        <p:tgtEl>
                                          <p:spTgt spid="9216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2165"/>
                                        </p:tgtEl>
                                        <p:attrNameLst>
                                          <p:attrName>style.visibility</p:attrName>
                                        </p:attrNameLst>
                                      </p:cBhvr>
                                      <p:to>
                                        <p:strVal val="visible"/>
                                      </p:to>
                                    </p:set>
                                    <p:animEffect transition="in" filter="fade">
                                      <p:cBhvr>
                                        <p:cTn id="11" dur="2000"/>
                                        <p:tgtEl>
                                          <p:spTgt spid="9216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2164"/>
                                        </p:tgtEl>
                                        <p:attrNameLst>
                                          <p:attrName>style.visibility</p:attrName>
                                        </p:attrNameLst>
                                      </p:cBhvr>
                                      <p:to>
                                        <p:strVal val="visible"/>
                                      </p:to>
                                    </p:set>
                                    <p:animEffect transition="in" filter="fade">
                                      <p:cBhvr>
                                        <p:cTn id="15" dur="2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P spid="92165" grpId="0" animBg="1"/>
      <p:bldP spid="921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Text Box 5"/>
          <p:cNvSpPr txBox="1">
            <a:spLocks noChangeArrowheads="1"/>
          </p:cNvSpPr>
          <p:nvPr/>
        </p:nvSpPr>
        <p:spPr bwMode="auto">
          <a:xfrm>
            <a:off x="2958247" y="5157192"/>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library is now formatted in the selected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19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189"/>
                                        </p:tgtEl>
                                        <p:attrNameLst>
                                          <p:attrName>style.visibility</p:attrName>
                                        </p:attrNameLst>
                                      </p:cBhvr>
                                      <p:to>
                                        <p:strVal val="visible"/>
                                      </p:to>
                                    </p:set>
                                    <p:animEffect transition="in" filter="fade">
                                      <p:cBhvr>
                                        <p:cTn id="7" dur="2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smtClean="0"/>
              <a:t>What is EndNote for?</a:t>
            </a:r>
          </a:p>
        </p:txBody>
      </p:sp>
      <p:sp>
        <p:nvSpPr>
          <p:cNvPr id="3075" name="Rectangle 3"/>
          <p:cNvSpPr>
            <a:spLocks noGrp="1" noChangeArrowheads="1"/>
          </p:cNvSpPr>
          <p:nvPr>
            <p:ph type="body" idx="1"/>
          </p:nvPr>
        </p:nvSpPr>
        <p:spPr>
          <a:xfrm>
            <a:off x="323850" y="2205038"/>
            <a:ext cx="8426450" cy="3744912"/>
          </a:xfrm>
        </p:spPr>
        <p:txBody>
          <a:bodyPr/>
          <a:lstStyle/>
          <a:p>
            <a:pPr eaLnBrk="1" hangingPunct="1">
              <a:spcBef>
                <a:spcPct val="0"/>
              </a:spcBef>
            </a:pPr>
            <a:r>
              <a:rPr lang="en-GB" smtClean="0"/>
              <a:t>Build a personal reference library</a:t>
            </a:r>
          </a:p>
          <a:p>
            <a:pPr eaLnBrk="1" hangingPunct="1">
              <a:spcBef>
                <a:spcPct val="0"/>
              </a:spcBef>
              <a:buFont typeface="Wingdings" pitchFamily="2" charset="2"/>
              <a:buNone/>
            </a:pPr>
            <a:endParaRPr lang="en-GB" smtClean="0"/>
          </a:p>
          <a:p>
            <a:pPr eaLnBrk="1" hangingPunct="1">
              <a:spcBef>
                <a:spcPct val="0"/>
              </a:spcBef>
            </a:pPr>
            <a:r>
              <a:rPr lang="en-GB" smtClean="0"/>
              <a:t>Search databases and export references</a:t>
            </a:r>
          </a:p>
          <a:p>
            <a:pPr eaLnBrk="1" hangingPunct="1">
              <a:spcBef>
                <a:spcPct val="0"/>
              </a:spcBef>
              <a:buFont typeface="Wingdings" pitchFamily="2" charset="2"/>
              <a:buNone/>
            </a:pPr>
            <a:endParaRPr lang="en-GB" smtClean="0"/>
          </a:p>
          <a:p>
            <a:pPr eaLnBrk="1" hangingPunct="1">
              <a:spcBef>
                <a:spcPct val="0"/>
              </a:spcBef>
            </a:pPr>
            <a:r>
              <a:rPr lang="en-GB" smtClean="0"/>
              <a:t>Customise EndNote</a:t>
            </a:r>
          </a:p>
          <a:p>
            <a:pPr eaLnBrk="1" hangingPunct="1">
              <a:spcBef>
                <a:spcPct val="0"/>
              </a:spcBef>
            </a:pPr>
            <a:endParaRPr lang="en-GB" smtClean="0"/>
          </a:p>
          <a:p>
            <a:pPr eaLnBrk="1" hangingPunct="1">
              <a:spcBef>
                <a:spcPct val="0"/>
              </a:spcBef>
            </a:pPr>
            <a:r>
              <a:rPr lang="en-GB" smtClean="0"/>
              <a:t>Insert citations and build bibliography</a:t>
            </a:r>
          </a:p>
          <a:p>
            <a:pPr eaLnBrk="1" hangingPunct="1">
              <a:spcBef>
                <a:spcPct val="0"/>
              </a:spcBef>
              <a:buFont typeface="Wingdings" pitchFamily="2" charset="2"/>
              <a:buNone/>
            </a:pPr>
            <a:endParaRPr lang="en-GB" smtClean="0"/>
          </a:p>
          <a:p>
            <a:pPr eaLnBrk="1" hangingPunct="1">
              <a:spcBef>
                <a:spcPct val="0"/>
              </a:spcBef>
            </a:pPr>
            <a:endParaRPr lang="en-GB" smtClean="0"/>
          </a:p>
          <a:p>
            <a:pPr eaLnBrk="1" hangingPunct="1">
              <a:spcBef>
                <a:spcPct val="0"/>
              </a:spcBef>
              <a:buFont typeface="Wingdings" pitchFamily="2" charset="2"/>
              <a:buNone/>
            </a:pPr>
            <a:endParaRPr lang="en-GB" smtClean="0"/>
          </a:p>
          <a:p>
            <a:pPr eaLnBrk="1" hangingPunct="1">
              <a:spcBef>
                <a:spcPct val="0"/>
              </a:spcBef>
            </a:pPr>
            <a:endParaRPr lang="en-GB" smtClean="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Effect transition="in" filter="fade">
                                      <p:cBhvr>
                                        <p:cTn id="11" dur="2000"/>
                                        <p:tgtEl>
                                          <p:spTgt spid="3075">
                                            <p:txEl>
                                              <p:pRg st="2" end="2"/>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animEffect transition="in" filter="fade">
                                      <p:cBhvr>
                                        <p:cTn id="15" dur="2000"/>
                                        <p:tgtEl>
                                          <p:spTgt spid="3075">
                                            <p:txEl>
                                              <p:pRg st="4" end="4"/>
                                            </p:txEl>
                                          </p:spTgt>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animEffect transition="in" filter="fade">
                                      <p:cBhvr>
                                        <p:cTn id="19"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smtClean="0"/>
              <a:t>Edit the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20</a:t>
            </a:fld>
            <a:endParaRPr lang="en-GB"/>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7" name="Text Box 11"/>
          <p:cNvSpPr txBox="1">
            <a:spLocks noChangeArrowheads="1"/>
          </p:cNvSpPr>
          <p:nvPr/>
        </p:nvSpPr>
        <p:spPr bwMode="auto">
          <a:xfrm>
            <a:off x="2987675" y="5157192"/>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It may be necessary to edit the existing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21</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7" name="Line 5"/>
          <p:cNvSpPr>
            <a:spLocks noChangeShapeType="1"/>
          </p:cNvSpPr>
          <p:nvPr/>
        </p:nvSpPr>
        <p:spPr bwMode="auto">
          <a:xfrm>
            <a:off x="1042988" y="1412776"/>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8" name="Line 6"/>
          <p:cNvSpPr>
            <a:spLocks noChangeShapeType="1"/>
          </p:cNvSpPr>
          <p:nvPr/>
        </p:nvSpPr>
        <p:spPr bwMode="auto">
          <a:xfrm>
            <a:off x="1042988" y="2420888"/>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9" name="Line 7"/>
          <p:cNvSpPr>
            <a:spLocks noChangeShapeType="1"/>
          </p:cNvSpPr>
          <p:nvPr/>
        </p:nvSpPr>
        <p:spPr bwMode="auto">
          <a:xfrm>
            <a:off x="1042987" y="3933333"/>
            <a:ext cx="1152525" cy="0"/>
          </a:xfrm>
          <a:prstGeom prst="line">
            <a:avLst/>
          </a:prstGeom>
          <a:noFill/>
          <a:ln w="57150">
            <a:solidFill>
              <a:srgbClr val="FF0066"/>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0" name="Text Box 8"/>
          <p:cNvSpPr txBox="1">
            <a:spLocks noChangeArrowheads="1"/>
          </p:cNvSpPr>
          <p:nvPr/>
        </p:nvSpPr>
        <p:spPr bwMode="auto">
          <a:xfrm>
            <a:off x="2771775" y="3933825"/>
            <a:ext cx="53292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This window controls all aspects of the referencing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fade">
                                      <p:cBhvr>
                                        <p:cTn id="7" dur="2000"/>
                                        <p:tgtEl>
                                          <p:spTgt spid="952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5237"/>
                                        </p:tgtEl>
                                        <p:attrNameLst>
                                          <p:attrName>style.visibility</p:attrName>
                                        </p:attrNameLst>
                                      </p:cBhvr>
                                      <p:to>
                                        <p:strVal val="visible"/>
                                      </p:to>
                                    </p:set>
                                    <p:animEffect transition="in" filter="fade">
                                      <p:cBhvr>
                                        <p:cTn id="11" dur="2000"/>
                                        <p:tgtEl>
                                          <p:spTgt spid="9523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5238"/>
                                        </p:tgtEl>
                                        <p:attrNameLst>
                                          <p:attrName>style.visibility</p:attrName>
                                        </p:attrNameLst>
                                      </p:cBhvr>
                                      <p:to>
                                        <p:strVal val="visible"/>
                                      </p:to>
                                    </p:set>
                                    <p:animEffect transition="in" filter="fade">
                                      <p:cBhvr>
                                        <p:cTn id="15" dur="2000"/>
                                        <p:tgtEl>
                                          <p:spTgt spid="9523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5239"/>
                                        </p:tgtEl>
                                        <p:attrNameLst>
                                          <p:attrName>style.visibility</p:attrName>
                                        </p:attrNameLst>
                                      </p:cBhvr>
                                      <p:to>
                                        <p:strVal val="visible"/>
                                      </p:to>
                                    </p:set>
                                    <p:animEffect transition="in" filter="fade">
                                      <p:cBhvr>
                                        <p:cTn id="19" dur="2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animBg="1"/>
      <p:bldP spid="95238" grpId="0" animBg="1"/>
      <p:bldP spid="95239" grpId="0" animBg="1"/>
      <p:bldP spid="952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smtClean="0"/>
              <a:t>Edit the reference style - citations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23</a:t>
            </a:fld>
            <a:endParaRPr lang="en-GB"/>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23177"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1" name="Oval 5"/>
          <p:cNvSpPr>
            <a:spLocks noChangeArrowheads="1"/>
          </p:cNvSpPr>
          <p:nvPr/>
        </p:nvSpPr>
        <p:spPr bwMode="auto">
          <a:xfrm>
            <a:off x="1907704" y="2192338"/>
            <a:ext cx="2232025" cy="7921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262" name="Text Box 6"/>
          <p:cNvSpPr txBox="1">
            <a:spLocks noChangeArrowheads="1"/>
          </p:cNvSpPr>
          <p:nvPr/>
        </p:nvSpPr>
        <p:spPr bwMode="auto">
          <a:xfrm>
            <a:off x="3995738" y="1341438"/>
            <a:ext cx="48974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Go to Edit </a:t>
            </a:r>
            <a:r>
              <a:rPr lang="en-GB" sz="2400" b="1" dirty="0">
                <a:solidFill>
                  <a:srgbClr val="000000"/>
                </a:solidFill>
                <a:latin typeface="Lucida Sans" pitchFamily="34" charset="0"/>
                <a:sym typeface="Wingdings 3" pitchFamily="18" charset="2"/>
              </a:rPr>
              <a:t></a:t>
            </a:r>
            <a:r>
              <a:rPr lang="en-GB" sz="2400" b="1" dirty="0">
                <a:solidFill>
                  <a:srgbClr val="000000"/>
                </a:solidFill>
                <a:latin typeface="Lucida Sans" pitchFamily="34" charset="0"/>
              </a:rPr>
              <a:t> Output Styles </a:t>
            </a:r>
            <a:r>
              <a:rPr lang="en-GB" sz="2400" b="1" dirty="0">
                <a:solidFill>
                  <a:srgbClr val="000000"/>
                </a:solidFill>
                <a:latin typeface="Lucida Sans" pitchFamily="34" charset="0"/>
                <a:sym typeface="Wingdings 3" pitchFamily="18" charset="2"/>
              </a:rPr>
              <a:t> </a:t>
            </a:r>
            <a:r>
              <a:rPr lang="en-GB" sz="2400" b="1" dirty="0">
                <a:solidFill>
                  <a:srgbClr val="000000"/>
                </a:solidFill>
                <a:latin typeface="Lucida Sans" pitchFamily="34" charset="0"/>
              </a:rPr>
              <a:t>Edit 'Harvard'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24</a:t>
            </a:fld>
            <a:endParaRPr lang="en-GB"/>
          </a:p>
        </p:txBody>
      </p:sp>
    </p:spTree>
    <p:extLst>
      <p:ext uri="{BB962C8B-B14F-4D97-AF65-F5344CB8AC3E}">
        <p14:creationId xmlns:p14="http://schemas.microsoft.com/office/powerpoint/2010/main" val="24278523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61"/>
                                        </p:tgtEl>
                                        <p:attrNameLst>
                                          <p:attrName>style.visibility</p:attrName>
                                        </p:attrNameLst>
                                      </p:cBhvr>
                                      <p:to>
                                        <p:strVal val="visible"/>
                                      </p:to>
                                    </p:set>
                                    <p:animEffect transition="in" filter="fade">
                                      <p:cBhvr>
                                        <p:cTn id="7" dur="2000"/>
                                        <p:tgtEl>
                                          <p:spTgt spid="9626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6262"/>
                                        </p:tgtEl>
                                        <p:attrNameLst>
                                          <p:attrName>style.visibility</p:attrName>
                                        </p:attrNameLst>
                                      </p:cBhvr>
                                      <p:to>
                                        <p:strVal val="visible"/>
                                      </p:to>
                                    </p:set>
                                    <p:animEffect transition="in" filter="fade">
                                      <p:cBhvr>
                                        <p:cTn id="11" dur="2000"/>
                                        <p:tgtEl>
                                          <p:spTgt spid="9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animBg="1"/>
      <p:bldP spid="962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40" name="Text Box 8"/>
          <p:cNvSpPr txBox="1">
            <a:spLocks noChangeArrowheads="1"/>
          </p:cNvSpPr>
          <p:nvPr/>
        </p:nvSpPr>
        <p:spPr bwMode="auto">
          <a:xfrm>
            <a:off x="2754939" y="2852936"/>
            <a:ext cx="5329238"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Any element of the citation, bibliographic record or footnote can be edited using this page</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25</a:t>
            </a:fld>
            <a:endParaRPr lang="en-GB"/>
          </a:p>
        </p:txBody>
      </p:sp>
    </p:spTree>
    <p:extLst>
      <p:ext uri="{BB962C8B-B14F-4D97-AF65-F5344CB8AC3E}">
        <p14:creationId xmlns:p14="http://schemas.microsoft.com/office/powerpoint/2010/main" val="1203471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fade">
                                      <p:cBhvr>
                                        <p:cTn id="7" dur="20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083" y="0"/>
            <a:ext cx="9150083" cy="686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9" name="Line 5"/>
          <p:cNvSpPr>
            <a:spLocks noChangeShapeType="1"/>
          </p:cNvSpPr>
          <p:nvPr/>
        </p:nvSpPr>
        <p:spPr bwMode="auto">
          <a:xfrm flipV="1">
            <a:off x="7092950" y="404813"/>
            <a:ext cx="1727200" cy="6477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310" name="Text Box 6"/>
          <p:cNvSpPr txBox="1">
            <a:spLocks noChangeArrowheads="1"/>
          </p:cNvSpPr>
          <p:nvPr/>
        </p:nvSpPr>
        <p:spPr bwMode="auto">
          <a:xfrm>
            <a:off x="3708400" y="83661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When all changes have been made, click the record 'close' icon</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fade">
                                      <p:cBhvr>
                                        <p:cTn id="7" dur="2000"/>
                                        <p:tgtEl>
                                          <p:spTgt spid="983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8309"/>
                                        </p:tgtEl>
                                        <p:attrNameLst>
                                          <p:attrName>style.visibility</p:attrName>
                                        </p:attrNameLst>
                                      </p:cBhvr>
                                      <p:to>
                                        <p:strVal val="visible"/>
                                      </p:to>
                                    </p:set>
                                    <p:animEffect transition="in" filter="fade">
                                      <p:cBhvr>
                                        <p:cTn id="11" dur="20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404" y="0"/>
            <a:ext cx="9144404" cy="685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5941" name="Line 5"/>
          <p:cNvSpPr>
            <a:spLocks noChangeShapeType="1"/>
          </p:cNvSpPr>
          <p:nvPr/>
        </p:nvSpPr>
        <p:spPr bwMode="auto">
          <a:xfrm flipH="1" flipV="1">
            <a:off x="3131839" y="1484784"/>
            <a:ext cx="2016224" cy="104348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5942" name="Text Box 6"/>
          <p:cNvSpPr txBox="1">
            <a:spLocks noChangeArrowheads="1"/>
          </p:cNvSpPr>
          <p:nvPr/>
        </p:nvSpPr>
        <p:spPr bwMode="auto">
          <a:xfrm>
            <a:off x="4427984" y="2102817"/>
            <a:ext cx="38877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Choose preferred citation sort order here</a:t>
            </a:r>
            <a:endParaRPr lang="en-GB" sz="2400" b="1" dirty="0">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5942"/>
                                        </p:tgtEl>
                                        <p:attrNameLst>
                                          <p:attrName>style.visibility</p:attrName>
                                        </p:attrNameLst>
                                      </p:cBhvr>
                                      <p:to>
                                        <p:strVal val="visible"/>
                                      </p:to>
                                    </p:set>
                                    <p:animEffect transition="in" filter="fade">
                                      <p:cBhvr>
                                        <p:cTn id="7" dur="2000"/>
                                        <p:tgtEl>
                                          <p:spTgt spid="29594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5941"/>
                                        </p:tgtEl>
                                        <p:attrNameLst>
                                          <p:attrName>style.visibility</p:attrName>
                                        </p:attrNameLst>
                                      </p:cBhvr>
                                      <p:to>
                                        <p:strVal val="visible"/>
                                      </p:to>
                                    </p:set>
                                    <p:animEffect transition="in" filter="fade">
                                      <p:cBhvr>
                                        <p:cTn id="11" dur="2000"/>
                                        <p:tgtEl>
                                          <p:spTgt spid="29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P spid="2959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refstyle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484313"/>
            <a:ext cx="6264275" cy="2424112"/>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99335" name="Line 7"/>
          <p:cNvSpPr>
            <a:spLocks noChangeShapeType="1"/>
          </p:cNvSpPr>
          <p:nvPr/>
        </p:nvSpPr>
        <p:spPr bwMode="auto">
          <a:xfrm flipV="1">
            <a:off x="3635375" y="3573463"/>
            <a:ext cx="215900" cy="13684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336" name="Text Box 8"/>
          <p:cNvSpPr txBox="1">
            <a:spLocks noChangeArrowheads="1"/>
          </p:cNvSpPr>
          <p:nvPr/>
        </p:nvSpPr>
        <p:spPr bwMode="auto">
          <a:xfrm>
            <a:off x="1835150" y="4724400"/>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'Yes' to save changes</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fade">
                                      <p:cBhvr>
                                        <p:cTn id="7" dur="2000"/>
                                        <p:tgtEl>
                                          <p:spTgt spid="9933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9335"/>
                                        </p:tgtEl>
                                        <p:attrNameLst>
                                          <p:attrName>style.visibility</p:attrName>
                                        </p:attrNameLst>
                                      </p:cBhvr>
                                      <p:to>
                                        <p:strVal val="visible"/>
                                      </p:to>
                                    </p:set>
                                    <p:animEffect transition="in" filter="fade">
                                      <p:cBhvr>
                                        <p:cTn id="11" dur="2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P spid="993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Text Box 5"/>
          <p:cNvSpPr txBox="1">
            <a:spLocks noChangeArrowheads="1"/>
          </p:cNvSpPr>
          <p:nvPr/>
        </p:nvSpPr>
        <p:spPr bwMode="auto">
          <a:xfrm>
            <a:off x="4643438" y="9080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Save with the default Style name or use your own</a:t>
            </a:r>
            <a:endParaRPr lang="en-GB" sz="2400" b="1">
              <a:solidFill>
                <a:srgbClr val="000000"/>
              </a:solidFill>
              <a:latin typeface="Lucida Sans" pitchFamily="34" charset="0"/>
              <a:sym typeface="Wingdings 3" pitchFamily="18" charset="2"/>
            </a:endParaRPr>
          </a:p>
        </p:txBody>
      </p:sp>
      <p:pic>
        <p:nvPicPr>
          <p:cNvPr id="30723" name="Picture 6" descr="refstyle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8" y="2781300"/>
            <a:ext cx="6627812" cy="1385888"/>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29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fade">
                                      <p:cBhvr>
                                        <p:cTn id="7" dur="2000"/>
                                        <p:tgtEl>
                                          <p:spTgt spid="10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mtClean="0"/>
              <a:t>Create or open a library</a:t>
            </a:r>
          </a:p>
        </p:txBody>
      </p:sp>
      <p:sp>
        <p:nvSpPr>
          <p:cNvPr id="6147" name="Rectangle 3"/>
          <p:cNvSpPr>
            <a:spLocks noGrp="1" noChangeArrowheads="1"/>
          </p:cNvSpPr>
          <p:nvPr>
            <p:ph type="body" idx="1"/>
          </p:nvPr>
        </p:nvSpPr>
        <p:spPr>
          <a:xfrm>
            <a:off x="323850" y="2133600"/>
            <a:ext cx="3997325" cy="4502150"/>
          </a:xfrm>
        </p:spPr>
        <p:txBody>
          <a:bodyPr/>
          <a:lstStyle/>
          <a:p>
            <a:pPr eaLnBrk="1" hangingPunct="1">
              <a:buFont typeface="Wingdings" pitchFamily="2" charset="2"/>
              <a:buNone/>
            </a:pPr>
            <a:r>
              <a:rPr lang="en-GB" dirty="0" smtClean="0"/>
              <a:t>Go to: </a:t>
            </a:r>
          </a:p>
          <a:p>
            <a:pPr eaLnBrk="1" hangingPunct="1">
              <a:buFont typeface="Wingdings" pitchFamily="2" charset="2"/>
              <a:buNone/>
            </a:pPr>
            <a:r>
              <a:rPr lang="en-GB" dirty="0" smtClean="0"/>
              <a:t>Start </a:t>
            </a:r>
            <a:r>
              <a:rPr lang="en-GB" dirty="0" smtClean="0">
                <a:sym typeface="Wingdings 3" pitchFamily="18" charset="2"/>
              </a:rPr>
              <a:t> </a:t>
            </a:r>
            <a:r>
              <a:rPr lang="en-GB" dirty="0" smtClean="0"/>
              <a:t>All Programs </a:t>
            </a:r>
            <a:r>
              <a:rPr lang="en-GB" dirty="0" smtClean="0">
                <a:sym typeface="Wingdings 3" pitchFamily="18" charset="2"/>
              </a:rPr>
              <a:t></a:t>
            </a:r>
            <a:r>
              <a:rPr lang="en-GB" dirty="0" smtClean="0"/>
              <a:t> Bibliographic Software </a:t>
            </a:r>
            <a:r>
              <a:rPr lang="en-GB" dirty="0" smtClean="0">
                <a:sym typeface="Wingdings 3" pitchFamily="18" charset="2"/>
              </a:rPr>
              <a:t></a:t>
            </a:r>
            <a:r>
              <a:rPr lang="en-GB" dirty="0" smtClean="0"/>
              <a:t> EndNote X6</a:t>
            </a:r>
          </a:p>
        </p:txBody>
      </p:sp>
      <p:pic>
        <p:nvPicPr>
          <p:cNvPr id="5124" name="Picture 21" descr="Library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275" y="2060575"/>
            <a:ext cx="4392613" cy="3892550"/>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fade">
                                      <p:cBhvr>
                                        <p:cTn id="11" dur="20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smtClean="0"/>
              <a:t>Edit the reference style - bibliography</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30</a:t>
            </a:fld>
            <a:endParaRPr lang="en-GB"/>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2576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Text Box 6"/>
          <p:cNvSpPr txBox="1">
            <a:spLocks noChangeArrowheads="1"/>
          </p:cNvSpPr>
          <p:nvPr/>
        </p:nvSpPr>
        <p:spPr bwMode="auto">
          <a:xfrm>
            <a:off x="4690155" y="2478405"/>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format the bibliography, go to 'Edit </a:t>
            </a:r>
            <a:r>
              <a:rPr lang="en-GB" sz="2400" b="1" dirty="0">
                <a:solidFill>
                  <a:srgbClr val="000000"/>
                </a:solidFill>
                <a:latin typeface="Lucida Sans" pitchFamily="34" charset="0"/>
                <a:sym typeface="Wingdings 3" pitchFamily="18" charset="2"/>
              </a:rPr>
              <a:t> Output Styles  Edit 'Harvard''</a:t>
            </a:r>
          </a:p>
        </p:txBody>
      </p:sp>
      <p:sp>
        <p:nvSpPr>
          <p:cNvPr id="11271" name="Oval 7"/>
          <p:cNvSpPr>
            <a:spLocks noChangeArrowheads="1"/>
          </p:cNvSpPr>
          <p:nvPr/>
        </p:nvSpPr>
        <p:spPr bwMode="auto">
          <a:xfrm>
            <a:off x="2112571" y="2348880"/>
            <a:ext cx="1944688" cy="51854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31</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2000"/>
                                        <p:tgtEl>
                                          <p:spTgt spid="112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271"/>
                                        </p:tgtEl>
                                        <p:attrNameLst>
                                          <p:attrName>style.visibility</p:attrName>
                                        </p:attrNameLst>
                                      </p:cBhvr>
                                      <p:to>
                                        <p:strVal val="visible"/>
                                      </p:to>
                                    </p:set>
                                    <p:animEffect transition="in" filter="fade">
                                      <p:cBhvr>
                                        <p:cTn id="11" dur="2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 y="10146"/>
            <a:ext cx="9130471" cy="684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1" name="Line 5"/>
          <p:cNvSpPr>
            <a:spLocks noChangeShapeType="1"/>
          </p:cNvSpPr>
          <p:nvPr/>
        </p:nvSpPr>
        <p:spPr bwMode="auto">
          <a:xfrm flipH="1" flipV="1">
            <a:off x="1403350" y="2852738"/>
            <a:ext cx="2303463" cy="7191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2" name="Text Box 6"/>
          <p:cNvSpPr txBox="1">
            <a:spLocks noChangeArrowheads="1"/>
          </p:cNvSpPr>
          <p:nvPr/>
        </p:nvSpPr>
        <p:spPr bwMode="auto">
          <a:xfrm>
            <a:off x="3203575" y="3429000"/>
            <a:ext cx="49672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This section allows you to change different elements of the bibliographic record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382"/>
                                        </p:tgtEl>
                                        <p:attrNameLst>
                                          <p:attrName>style.visibility</p:attrName>
                                        </p:attrNameLst>
                                      </p:cBhvr>
                                      <p:to>
                                        <p:strVal val="visible"/>
                                      </p:to>
                                    </p:set>
                                    <p:animEffect transition="in" filter="fade">
                                      <p:cBhvr>
                                        <p:cTn id="7" dur="2000"/>
                                        <p:tgtEl>
                                          <p:spTgt spid="10138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1381"/>
                                        </p:tgtEl>
                                        <p:attrNameLst>
                                          <p:attrName>style.visibility</p:attrName>
                                        </p:attrNameLst>
                                      </p:cBhvr>
                                      <p:to>
                                        <p:strVal val="visible"/>
                                      </p:to>
                                    </p:set>
                                    <p:animEffect transition="in" filter="fade">
                                      <p:cBhvr>
                                        <p:cTn id="11" dur="20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animBg="1"/>
      <p:bldP spid="10138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30022" y="22311"/>
            <a:ext cx="9113978" cy="683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5" name="Text Box 5"/>
          <p:cNvSpPr txBox="1">
            <a:spLocks noChangeArrowheads="1"/>
          </p:cNvSpPr>
          <p:nvPr/>
        </p:nvSpPr>
        <p:spPr bwMode="auto">
          <a:xfrm>
            <a:off x="4716463" y="3789363"/>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'Author Lists' lets you control how many authors are displayed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fade">
                                      <p:cBhvr>
                                        <p:cTn id="7" dur="20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115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9" name="Text Box 5"/>
          <p:cNvSpPr txBox="1">
            <a:spLocks noChangeArrowheads="1"/>
          </p:cNvSpPr>
          <p:nvPr/>
        </p:nvSpPr>
        <p:spPr bwMode="auto">
          <a:xfrm>
            <a:off x="4716463" y="2060575"/>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'Author Name' allows choices about capitalisation - choose 'Normal' for names in lower case but with initial capital letters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fade">
                                      <p:cBhvr>
                                        <p:cTn id="7" dur="2000"/>
                                        <p:tgtEl>
                                          <p:spTgt spid="10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21502"/>
            <a:ext cx="9172668" cy="687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3" name="Text Box 5"/>
          <p:cNvSpPr txBox="1">
            <a:spLocks noChangeArrowheads="1"/>
          </p:cNvSpPr>
          <p:nvPr/>
        </p:nvSpPr>
        <p:spPr bwMode="auto">
          <a:xfrm>
            <a:off x="4211638" y="3068638"/>
            <a:ext cx="40322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Make choices about the punctuation of initials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fade">
                                      <p:cBhvr>
                                        <p:cTn id="7" dur="20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689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7" name="Text Box 5"/>
          <p:cNvSpPr txBox="1">
            <a:spLocks noChangeArrowheads="1"/>
          </p:cNvSpPr>
          <p:nvPr/>
        </p:nvSpPr>
        <p:spPr bwMode="auto">
          <a:xfrm>
            <a:off x="4500563" y="3573463"/>
            <a:ext cx="41036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Choose the order in which bibliographic records are displayed…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7"/>
                                        </p:tgtEl>
                                        <p:attrNameLst>
                                          <p:attrName>style.visibility</p:attrName>
                                        </p:attrNameLst>
                                      </p:cBhvr>
                                      <p:to>
                                        <p:strVal val="visible"/>
                                      </p:to>
                                    </p:set>
                                    <p:animEffect transition="in" filter="fade">
                                      <p:cBhvr>
                                        <p:cTn id="7" dur="2000"/>
                                        <p:tgtEl>
                                          <p:spTgt spid="105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Text Box 5"/>
          <p:cNvSpPr txBox="1">
            <a:spLocks noChangeArrowheads="1"/>
          </p:cNvSpPr>
          <p:nvPr/>
        </p:nvSpPr>
        <p:spPr bwMode="auto">
          <a:xfrm>
            <a:off x="4716463" y="908720"/>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Title Capitalization control applies to all primary titles in the EndNote Library</a:t>
            </a:r>
          </a:p>
        </p:txBody>
      </p:sp>
      <p:sp>
        <p:nvSpPr>
          <p:cNvPr id="108550" name="Text Box 6"/>
          <p:cNvSpPr txBox="1">
            <a:spLocks noChangeArrowheads="1"/>
          </p:cNvSpPr>
          <p:nvPr/>
        </p:nvSpPr>
        <p:spPr bwMode="auto">
          <a:xfrm>
            <a:off x="4716463" y="3429000"/>
            <a:ext cx="3887787"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Choose 'Headline Style' to capitalize major words, 'Sentence Style' for initial words only, or leave titles as they were typed in.</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549"/>
                                        </p:tgtEl>
                                        <p:attrNameLst>
                                          <p:attrName>style.visibility</p:attrName>
                                        </p:attrNameLst>
                                      </p:cBhvr>
                                      <p:to>
                                        <p:strVal val="visible"/>
                                      </p:to>
                                    </p:set>
                                    <p:animEffect transition="in" filter="fade">
                                      <p:cBhvr>
                                        <p:cTn id="7" dur="2000"/>
                                        <p:tgtEl>
                                          <p:spTgt spid="1085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8550"/>
                                        </p:tgtEl>
                                        <p:attrNameLst>
                                          <p:attrName>style.visibility</p:attrName>
                                        </p:attrNameLst>
                                      </p:cBhvr>
                                      <p:to>
                                        <p:strVal val="visible"/>
                                      </p:to>
                                    </p:set>
                                    <p:animEffect transition="in" filter="fade">
                                      <p:cBhvr>
                                        <p:cTn id="11" dur="2000"/>
                                        <p:tgtEl>
                                          <p:spTgt spid="10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P spid="1085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3" name="Text Box 5"/>
          <p:cNvSpPr txBox="1">
            <a:spLocks noChangeArrowheads="1"/>
          </p:cNvSpPr>
          <p:nvPr/>
        </p:nvSpPr>
        <p:spPr bwMode="auto">
          <a:xfrm>
            <a:off x="250825" y="5300663"/>
            <a:ext cx="85693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templates show which fields will be used from the EndNote record, and how they will be displayed, for a range of Reference Types</a:t>
            </a:r>
          </a:p>
        </p:txBody>
      </p:sp>
      <p:sp>
        <p:nvSpPr>
          <p:cNvPr id="109574" name="Text Box 6"/>
          <p:cNvSpPr txBox="1">
            <a:spLocks noChangeArrowheads="1"/>
          </p:cNvSpPr>
          <p:nvPr/>
        </p:nvSpPr>
        <p:spPr bwMode="auto">
          <a:xfrm>
            <a:off x="4211638" y="1484313"/>
            <a:ext cx="44640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'Generic' is used for any Reference Type without a specific template</a:t>
            </a:r>
          </a:p>
        </p:txBody>
      </p:sp>
      <p:sp>
        <p:nvSpPr>
          <p:cNvPr id="109575" name="Text Box 7"/>
          <p:cNvSpPr txBox="1">
            <a:spLocks noChangeArrowheads="1"/>
          </p:cNvSpPr>
          <p:nvPr/>
        </p:nvSpPr>
        <p:spPr bwMode="auto">
          <a:xfrm>
            <a:off x="3995738" y="2997200"/>
            <a:ext cx="46799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Further Reference Type templates can be created, or existing templates edited</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fade">
                                      <p:cBhvr>
                                        <p:cTn id="7" dur="2000"/>
                                        <p:tgtEl>
                                          <p:spTgt spid="10957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9574"/>
                                        </p:tgtEl>
                                        <p:attrNameLst>
                                          <p:attrName>style.visibility</p:attrName>
                                        </p:attrNameLst>
                                      </p:cBhvr>
                                      <p:to>
                                        <p:strVal val="visible"/>
                                      </p:to>
                                    </p:set>
                                    <p:animEffect transition="in" filter="fade">
                                      <p:cBhvr>
                                        <p:cTn id="11" dur="2000"/>
                                        <p:tgtEl>
                                          <p:spTgt spid="1095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9575"/>
                                        </p:tgtEl>
                                        <p:attrNameLst>
                                          <p:attrName>style.visibility</p:attrName>
                                        </p:attrNameLst>
                                      </p:cBhvr>
                                      <p:to>
                                        <p:strVal val="visible"/>
                                      </p:to>
                                    </p:set>
                                    <p:animEffect transition="in" filter="fade">
                                      <p:cBhvr>
                                        <p:cTn id="15" dur="2000"/>
                                        <p:tgtEl>
                                          <p:spTgt spid="10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74" grpId="0" animBg="1"/>
      <p:bldP spid="10957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7" name="Text Box 5"/>
          <p:cNvSpPr txBox="1">
            <a:spLocks noChangeArrowheads="1"/>
          </p:cNvSpPr>
          <p:nvPr/>
        </p:nvSpPr>
        <p:spPr bwMode="auto">
          <a:xfrm>
            <a:off x="3851275" y="4076700"/>
            <a:ext cx="44640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Here the Year field has been edited to include brackets for all Reference Types, including Generic, likely to be used</a:t>
            </a:r>
          </a:p>
        </p:txBody>
      </p:sp>
      <p:sp>
        <p:nvSpPr>
          <p:cNvPr id="110598" name="Line 6"/>
          <p:cNvSpPr>
            <a:spLocks noChangeShapeType="1"/>
          </p:cNvSpPr>
          <p:nvPr/>
        </p:nvSpPr>
        <p:spPr bwMode="auto">
          <a:xfrm flipV="1">
            <a:off x="7308850" y="476250"/>
            <a:ext cx="1655763" cy="86518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599" name="Text Box 7"/>
          <p:cNvSpPr txBox="1">
            <a:spLocks noChangeArrowheads="1"/>
          </p:cNvSpPr>
          <p:nvPr/>
        </p:nvSpPr>
        <p:spPr bwMode="auto">
          <a:xfrm>
            <a:off x="3779838" y="1196975"/>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the record's 'close' icon (the grey cross) to save the changes automatically</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39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597"/>
                                        </p:tgtEl>
                                        <p:attrNameLst>
                                          <p:attrName>style.visibility</p:attrName>
                                        </p:attrNameLst>
                                      </p:cBhvr>
                                      <p:to>
                                        <p:strVal val="visible"/>
                                      </p:to>
                                    </p:set>
                                    <p:animEffect transition="in" filter="fade">
                                      <p:cBhvr>
                                        <p:cTn id="7" dur="2000"/>
                                        <p:tgtEl>
                                          <p:spTgt spid="1105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0599"/>
                                        </p:tgtEl>
                                        <p:attrNameLst>
                                          <p:attrName>style.visibility</p:attrName>
                                        </p:attrNameLst>
                                      </p:cBhvr>
                                      <p:to>
                                        <p:strVal val="visible"/>
                                      </p:to>
                                    </p:set>
                                    <p:animEffect transition="in" filter="fade">
                                      <p:cBhvr>
                                        <p:cTn id="11" dur="2000"/>
                                        <p:tgtEl>
                                          <p:spTgt spid="11059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fade">
                                      <p:cBhvr>
                                        <p:cTn id="15" dur="20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nimBg="1"/>
      <p:bldP spid="110598" grpId="0" animBg="1"/>
      <p:bldP spid="1105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809" t="13579" r="14042" b="31347"/>
          <a:stretch/>
        </p:blipFill>
        <p:spPr bwMode="auto">
          <a:xfrm>
            <a:off x="1619672" y="1266030"/>
            <a:ext cx="5957887" cy="4532313"/>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5" name="Oval 5"/>
          <p:cNvSpPr>
            <a:spLocks noChangeArrowheads="1"/>
          </p:cNvSpPr>
          <p:nvPr/>
        </p:nvSpPr>
        <p:spPr bwMode="auto">
          <a:xfrm>
            <a:off x="2483768" y="1772816"/>
            <a:ext cx="1079500" cy="576262"/>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6" name="Text Box 6"/>
          <p:cNvSpPr txBox="1">
            <a:spLocks noChangeArrowheads="1"/>
          </p:cNvSpPr>
          <p:nvPr/>
        </p:nvSpPr>
        <p:spPr bwMode="auto">
          <a:xfrm>
            <a:off x="4427538" y="2924175"/>
            <a:ext cx="43910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best to save all libraries in a folder called 'EndNote' or 'EndNote </a:t>
            </a:r>
            <a:r>
              <a:rPr lang="en-GB" sz="2400" b="1" dirty="0" smtClean="0">
                <a:solidFill>
                  <a:srgbClr val="000000"/>
                </a:solidFill>
                <a:latin typeface="Lucida Sans" pitchFamily="34" charset="0"/>
              </a:rPr>
              <a:t>X6'</a:t>
            </a:r>
            <a:endParaRPr lang="en-GB" sz="2400" b="1" dirty="0">
              <a:solidFill>
                <a:srgbClr val="000000"/>
              </a:solidFill>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fade">
                                      <p:cBhvr>
                                        <p:cTn id="7" dur="2000"/>
                                        <p:tgtEl>
                                          <p:spTgt spid="870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6"/>
                                        </p:tgtEl>
                                        <p:attrNameLst>
                                          <p:attrName>style.visibility</p:attrName>
                                        </p:attrNameLst>
                                      </p:cBhvr>
                                      <p:to>
                                        <p:strVal val="visible"/>
                                      </p:to>
                                    </p:set>
                                    <p:animEffect transition="in" filter="fade">
                                      <p:cBhvr>
                                        <p:cTn id="11" dur="20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P spid="870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efstyle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1484313"/>
            <a:ext cx="6264275" cy="2424112"/>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297987" name="Line 3"/>
          <p:cNvSpPr>
            <a:spLocks noChangeShapeType="1"/>
          </p:cNvSpPr>
          <p:nvPr/>
        </p:nvSpPr>
        <p:spPr bwMode="auto">
          <a:xfrm flipV="1">
            <a:off x="3635375" y="3573463"/>
            <a:ext cx="215900" cy="13684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988" name="Text Box 4"/>
          <p:cNvSpPr txBox="1">
            <a:spLocks noChangeArrowheads="1"/>
          </p:cNvSpPr>
          <p:nvPr/>
        </p:nvSpPr>
        <p:spPr bwMode="auto">
          <a:xfrm>
            <a:off x="1835150" y="4724400"/>
            <a:ext cx="30972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'Yes' to save changes</a:t>
            </a:r>
            <a:endParaRPr lang="en-GB" sz="2400" b="1">
              <a:solidFill>
                <a:srgbClr val="000000"/>
              </a:solidFill>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988"/>
                                        </p:tgtEl>
                                        <p:attrNameLst>
                                          <p:attrName>style.visibility</p:attrName>
                                        </p:attrNameLst>
                                      </p:cBhvr>
                                      <p:to>
                                        <p:strVal val="visible"/>
                                      </p:to>
                                    </p:set>
                                    <p:animEffect transition="in" filter="fade">
                                      <p:cBhvr>
                                        <p:cTn id="7" dur="2000"/>
                                        <p:tgtEl>
                                          <p:spTgt spid="2979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97987"/>
                                        </p:tgtEl>
                                        <p:attrNameLst>
                                          <p:attrName>style.visibility</p:attrName>
                                        </p:attrNameLst>
                                      </p:cBhvr>
                                      <p:to>
                                        <p:strVal val="visible"/>
                                      </p:to>
                                    </p:set>
                                    <p:animEffect transition="in" filter="fade">
                                      <p:cBhvr>
                                        <p:cTn id="11" dur="2000"/>
                                        <p:tgtEl>
                                          <p:spTgt spid="297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animBg="1"/>
      <p:bldP spid="29798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2"/>
          <p:cNvSpPr txBox="1">
            <a:spLocks noChangeArrowheads="1"/>
          </p:cNvSpPr>
          <p:nvPr/>
        </p:nvSpPr>
        <p:spPr bwMode="auto">
          <a:xfrm>
            <a:off x="4643438" y="9080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Save with the default Style name or use your own</a:t>
            </a:r>
            <a:endParaRPr lang="en-GB" sz="2400" b="1">
              <a:solidFill>
                <a:srgbClr val="000000"/>
              </a:solidFill>
              <a:latin typeface="Lucida Sans" pitchFamily="34" charset="0"/>
              <a:sym typeface="Wingdings 3" pitchFamily="18" charset="2"/>
            </a:endParaRPr>
          </a:p>
        </p:txBody>
      </p:sp>
      <p:pic>
        <p:nvPicPr>
          <p:cNvPr id="45059" name="Picture 3" descr="refstyle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8" y="2781300"/>
            <a:ext cx="6627812" cy="1385888"/>
          </a:xfrm>
          <a:prstGeom prst="rect">
            <a:avLst/>
          </a:prstGeom>
          <a:noFill/>
          <a:ln w="9525">
            <a:solidFill>
              <a:srgbClr val="224568"/>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0034"/>
                                        </p:tgtEl>
                                        <p:attrNameLst>
                                          <p:attrName>style.visibility</p:attrName>
                                        </p:attrNameLst>
                                      </p:cBhvr>
                                      <p:to>
                                        <p:strVal val="visible"/>
                                      </p:to>
                                    </p:set>
                                    <p:animEffect transition="in" filter="fade">
                                      <p:cBhvr>
                                        <p:cTn id="7" dur="2000"/>
                                        <p:tgtEl>
                                          <p:spTgt spid="300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GB" smtClean="0"/>
              <a:t>Templates - how they work</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42</a:t>
            </a:fld>
            <a:endParaRPr lang="en-GB"/>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1827" y="36513"/>
            <a:ext cx="9142173" cy="685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5"/>
          <p:cNvSpPr txBox="1">
            <a:spLocks noChangeArrowheads="1"/>
          </p:cNvSpPr>
          <p:nvPr/>
        </p:nvSpPr>
        <p:spPr bwMode="auto">
          <a:xfrm>
            <a:off x="4716463" y="2205038"/>
            <a:ext cx="3887787"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 number of templates are already created: use the Reference Types list to create others</a:t>
            </a:r>
            <a:endParaRPr lang="en-GB"/>
          </a:p>
        </p:txBody>
      </p:sp>
      <p:sp>
        <p:nvSpPr>
          <p:cNvPr id="46086" name="Text Box 6"/>
          <p:cNvSpPr txBox="1">
            <a:spLocks noChangeArrowheads="1"/>
          </p:cNvSpPr>
          <p:nvPr/>
        </p:nvSpPr>
        <p:spPr bwMode="auto">
          <a:xfrm>
            <a:off x="4716463" y="472440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Generic is used if there is no template for a given reference type</a:t>
            </a:r>
            <a:endParaRPr lang="en-GB"/>
          </a:p>
        </p:txBody>
      </p:sp>
      <p:sp>
        <p:nvSpPr>
          <p:cNvPr id="46092" name="Text Box 12"/>
          <p:cNvSpPr txBox="1">
            <a:spLocks noChangeArrowheads="1"/>
          </p:cNvSpPr>
          <p:nvPr/>
        </p:nvSpPr>
        <p:spPr bwMode="auto">
          <a:xfrm>
            <a:off x="4716463" y="476250"/>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Templates control the appearance of the bibliographic record</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43</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92"/>
                                        </p:tgtEl>
                                        <p:attrNameLst>
                                          <p:attrName>style.visibility</p:attrName>
                                        </p:attrNameLst>
                                      </p:cBhvr>
                                      <p:to>
                                        <p:strVal val="visible"/>
                                      </p:to>
                                    </p:set>
                                    <p:animEffect transition="in" filter="fade">
                                      <p:cBhvr>
                                        <p:cTn id="7" dur="2000"/>
                                        <p:tgtEl>
                                          <p:spTgt spid="46092"/>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085"/>
                                        </p:tgtEl>
                                        <p:attrNameLst>
                                          <p:attrName>style.visibility</p:attrName>
                                        </p:attrNameLst>
                                      </p:cBhvr>
                                      <p:to>
                                        <p:strVal val="visible"/>
                                      </p:to>
                                    </p:set>
                                    <p:animEffect transition="in" filter="fade">
                                      <p:cBhvr>
                                        <p:cTn id="11" dur="2000"/>
                                        <p:tgtEl>
                                          <p:spTgt spid="460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6086"/>
                                        </p:tgtEl>
                                        <p:attrNameLst>
                                          <p:attrName>style.visibility</p:attrName>
                                        </p:attrNameLst>
                                      </p:cBhvr>
                                      <p:to>
                                        <p:strVal val="visible"/>
                                      </p:to>
                                    </p:set>
                                    <p:animEffect transition="in" filter="fade">
                                      <p:cBhvr>
                                        <p:cTn id="15"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P spid="46086" grpId="0" animBg="1"/>
      <p:bldP spid="4609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30830" y="0"/>
            <a:ext cx="9174830" cy="688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7" name="Text Box 5"/>
          <p:cNvSpPr txBox="1">
            <a:spLocks noChangeArrowheads="1"/>
          </p:cNvSpPr>
          <p:nvPr/>
        </p:nvSpPr>
        <p:spPr bwMode="auto">
          <a:xfrm>
            <a:off x="4643438" y="3068638"/>
            <a:ext cx="41767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 Names are replaced by the contents of that field in the individual EndNote record</a:t>
            </a:r>
            <a:endParaRPr lang="en-GB"/>
          </a:p>
        </p:txBody>
      </p:sp>
      <p:sp>
        <p:nvSpPr>
          <p:cNvPr id="115718" name="Text Box 6"/>
          <p:cNvSpPr txBox="1">
            <a:spLocks noChangeArrowheads="1"/>
          </p:cNvSpPr>
          <p:nvPr/>
        </p:nvSpPr>
        <p:spPr bwMode="auto">
          <a:xfrm>
            <a:off x="4932363" y="5589588"/>
            <a:ext cx="38877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Other characters are displayed 'as is'</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2000"/>
                                        <p:tgtEl>
                                          <p:spTgt spid="11571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5718"/>
                                        </p:tgtEl>
                                        <p:attrNameLst>
                                          <p:attrName>style.visibility</p:attrName>
                                        </p:attrNameLst>
                                      </p:cBhvr>
                                      <p:to>
                                        <p:strVal val="visible"/>
                                      </p:to>
                                    </p:set>
                                    <p:animEffect transition="in" filter="fade">
                                      <p:cBhvr>
                                        <p:cTn id="11" dur="2000"/>
                                        <p:tgtEl>
                                          <p:spTgt spid="115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1" name="Text Box 5"/>
          <p:cNvSpPr txBox="1">
            <a:spLocks noChangeArrowheads="1"/>
          </p:cNvSpPr>
          <p:nvPr/>
        </p:nvSpPr>
        <p:spPr bwMode="auto">
          <a:xfrm>
            <a:off x="4787900" y="4652963"/>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Fields are displayed with the format used for the Field Name</a:t>
            </a:r>
            <a:endParaRPr lang="en-GB"/>
          </a:p>
        </p:txBody>
      </p:sp>
      <p:sp>
        <p:nvSpPr>
          <p:cNvPr id="116742" name="Line 6"/>
          <p:cNvSpPr>
            <a:spLocks noChangeShapeType="1"/>
          </p:cNvSpPr>
          <p:nvPr/>
        </p:nvSpPr>
        <p:spPr bwMode="auto">
          <a:xfrm flipH="1" flipV="1">
            <a:off x="3348038" y="836613"/>
            <a:ext cx="1800225" cy="12969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6743" name="Text Box 7"/>
          <p:cNvSpPr txBox="1">
            <a:spLocks noChangeArrowheads="1"/>
          </p:cNvSpPr>
          <p:nvPr/>
        </p:nvSpPr>
        <p:spPr bwMode="auto">
          <a:xfrm>
            <a:off x="4716463" y="1844675"/>
            <a:ext cx="3887787"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Apply Bold, Italic Underline, Superscript or Subscript to the Field Name using the toolbar icons</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45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41"/>
                                        </p:tgtEl>
                                        <p:attrNameLst>
                                          <p:attrName>style.visibility</p:attrName>
                                        </p:attrNameLst>
                                      </p:cBhvr>
                                      <p:to>
                                        <p:strVal val="visible"/>
                                      </p:to>
                                    </p:set>
                                    <p:animEffect transition="in" filter="fade">
                                      <p:cBhvr>
                                        <p:cTn id="7" dur="2000"/>
                                        <p:tgtEl>
                                          <p:spTgt spid="1167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fade">
                                      <p:cBhvr>
                                        <p:cTn id="11" dur="2000"/>
                                        <p:tgtEl>
                                          <p:spTgt spid="1167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6742"/>
                                        </p:tgtEl>
                                        <p:attrNameLst>
                                          <p:attrName>style.visibility</p:attrName>
                                        </p:attrNameLst>
                                      </p:cBhvr>
                                      <p:to>
                                        <p:strVal val="visible"/>
                                      </p:to>
                                    </p:set>
                                    <p:animEffect transition="in" filter="fade">
                                      <p:cBhvr>
                                        <p:cTn id="15"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animBg="1"/>
      <p:bldP spid="116742" grpId="0" animBg="1"/>
      <p:bldP spid="11674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79858"/>
          <a:stretch/>
        </p:blipFill>
        <p:spPr bwMode="auto">
          <a:xfrm>
            <a:off x="211562" y="4581128"/>
            <a:ext cx="8784976" cy="1327101"/>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Special characters in templates</a:t>
            </a:r>
            <a:endParaRPr lang="en-GB" dirty="0"/>
          </a:p>
        </p:txBody>
      </p:sp>
      <p:sp>
        <p:nvSpPr>
          <p:cNvPr id="3" name="Content Placeholder 2"/>
          <p:cNvSpPr>
            <a:spLocks noGrp="1"/>
          </p:cNvSpPr>
          <p:nvPr>
            <p:ph idx="1"/>
          </p:nvPr>
        </p:nvSpPr>
        <p:spPr/>
        <p:txBody>
          <a:bodyPr/>
          <a:lstStyle/>
          <a:p>
            <a:r>
              <a:rPr lang="en-GB" dirty="0" smtClean="0"/>
              <a:t>EndNote uses special characters to force particular actions within templates</a:t>
            </a:r>
          </a:p>
          <a:p>
            <a:r>
              <a:rPr lang="en-GB" dirty="0" smtClean="0"/>
              <a:t>These can be found on the keyboard, or accessed from the 'Insert Field' dropdown menu</a:t>
            </a:r>
            <a:endParaRPr lang="en-GB" dirty="0"/>
          </a:p>
        </p:txBody>
      </p:sp>
      <p:sp>
        <p:nvSpPr>
          <p:cNvPr id="4" name="Slide Number Placeholder 3"/>
          <p:cNvSpPr>
            <a:spLocks noGrp="1"/>
          </p:cNvSpPr>
          <p:nvPr>
            <p:ph type="sldNum" sz="quarter" idx="12"/>
          </p:nvPr>
        </p:nvSpPr>
        <p:spPr/>
        <p:txBody>
          <a:bodyPr/>
          <a:lstStyle/>
          <a:p>
            <a:pPr>
              <a:defRPr/>
            </a:pPr>
            <a:fld id="{1F67F4B6-871E-4C77-B175-DE993B74D00D}" type="slidenum">
              <a:rPr lang="en-GB" smtClean="0"/>
              <a:pPr>
                <a:defRPr/>
              </a:pPr>
              <a:t>46</a:t>
            </a:fld>
            <a:endParaRPr lang="en-GB"/>
          </a:p>
        </p:txBody>
      </p:sp>
      <p:sp>
        <p:nvSpPr>
          <p:cNvPr id="7" name="Line 6"/>
          <p:cNvSpPr>
            <a:spLocks noChangeShapeType="1"/>
          </p:cNvSpPr>
          <p:nvPr/>
        </p:nvSpPr>
        <p:spPr bwMode="auto">
          <a:xfrm flipV="1">
            <a:off x="5868144" y="5468549"/>
            <a:ext cx="1944215" cy="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93143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318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47</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V="1">
            <a:off x="3348038" y="2060848"/>
            <a:ext cx="215850" cy="235595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131840" y="2060848"/>
            <a:ext cx="3456384" cy="18002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475656" y="3631976"/>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 forced separation  |  ties following punctuation to the next field</a:t>
            </a:r>
            <a:endParaRPr lang="en-GB" dirty="0"/>
          </a:p>
        </p:txBody>
      </p:sp>
    </p:spTree>
    <p:extLst>
      <p:ext uri="{BB962C8B-B14F-4D97-AF65-F5344CB8AC3E}">
        <p14:creationId xmlns:p14="http://schemas.microsoft.com/office/powerpoint/2010/main" val="792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318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48</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H="1" flipV="1">
            <a:off x="3275855" y="3674156"/>
            <a:ext cx="720079" cy="141102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707904" y="2376306"/>
            <a:ext cx="2880320" cy="270887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513776" y="4852401"/>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'Link Adjacent Text'  </a:t>
            </a:r>
            <a:r>
              <a:rPr lang="en-GB" sz="2400" b="1" dirty="0" smtClean="0">
                <a:solidFill>
                  <a:srgbClr val="000000"/>
                </a:solidFill>
                <a:latin typeface="Lucida Sans" pitchFamily="34" charset="0"/>
                <a:sym typeface="Wingdings 2"/>
              </a:rPr>
              <a:t>  to tie a word or phrase to the following field</a:t>
            </a:r>
            <a:endParaRPr lang="en-GB" dirty="0"/>
          </a:p>
        </p:txBody>
      </p:sp>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318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49</a:t>
            </a:fld>
            <a:endParaRPr lang="en-GB"/>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00192" y="1078456"/>
            <a:ext cx="2619872" cy="2595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6"/>
          <p:cNvSpPr>
            <a:spLocks noChangeShapeType="1"/>
          </p:cNvSpPr>
          <p:nvPr/>
        </p:nvSpPr>
        <p:spPr bwMode="auto">
          <a:xfrm flipV="1">
            <a:off x="3358516" y="2215152"/>
            <a:ext cx="0" cy="20405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flipV="1">
            <a:off x="3131840" y="2708920"/>
            <a:ext cx="3456384" cy="115212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1475656" y="3631976"/>
            <a:ext cx="460851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Singular/Plural ^ to choose text for editors or pages</a:t>
            </a:r>
            <a:endParaRPr lang="en-GB" dirty="0"/>
          </a:p>
        </p:txBody>
      </p:sp>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721" t="13178" r="14142" b="31525"/>
          <a:stretch/>
        </p:blipFill>
        <p:spPr bwMode="auto">
          <a:xfrm>
            <a:off x="1089486" y="792818"/>
            <a:ext cx="6938898" cy="5302283"/>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4" name="Oval 6"/>
          <p:cNvSpPr>
            <a:spLocks noChangeArrowheads="1"/>
          </p:cNvSpPr>
          <p:nvPr/>
        </p:nvSpPr>
        <p:spPr bwMode="auto">
          <a:xfrm>
            <a:off x="2051050" y="4724400"/>
            <a:ext cx="2016125"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5" name="Text Box 7"/>
          <p:cNvSpPr txBox="1">
            <a:spLocks noChangeArrowheads="1"/>
          </p:cNvSpPr>
          <p:nvPr/>
        </p:nvSpPr>
        <p:spPr bwMode="auto">
          <a:xfrm rot="16200000" flipH="1">
            <a:off x="4428271" y="1666876"/>
            <a:ext cx="1292225" cy="641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spcBef>
                <a:spcPct val="50000"/>
              </a:spcBef>
            </a:pPr>
            <a:r>
              <a:rPr lang="en-GB" sz="3600" dirty="0">
                <a:solidFill>
                  <a:srgbClr val="FF0066"/>
                </a:solidFill>
                <a:sym typeface="Wingdings" pitchFamily="2" charset="2"/>
              </a:rPr>
              <a:t></a:t>
            </a:r>
          </a:p>
        </p:txBody>
      </p:sp>
      <p:sp>
        <p:nvSpPr>
          <p:cNvPr id="83977" name="Oval 9"/>
          <p:cNvSpPr>
            <a:spLocks noChangeArrowheads="1"/>
          </p:cNvSpPr>
          <p:nvPr/>
        </p:nvSpPr>
        <p:spPr bwMode="auto">
          <a:xfrm>
            <a:off x="5544344" y="5421841"/>
            <a:ext cx="1223962"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8" name="Text Box 10"/>
          <p:cNvSpPr txBox="1">
            <a:spLocks noChangeArrowheads="1"/>
          </p:cNvSpPr>
          <p:nvPr/>
        </p:nvSpPr>
        <p:spPr bwMode="auto">
          <a:xfrm>
            <a:off x="4753708" y="2788028"/>
            <a:ext cx="3889822"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An EndNote library always has two parts - the library 'shape' and the data collected</a:t>
            </a:r>
          </a:p>
        </p:txBody>
      </p:sp>
      <p:sp>
        <p:nvSpPr>
          <p:cNvPr id="83979" name="Text Box 11"/>
          <p:cNvSpPr txBox="1">
            <a:spLocks noChangeArrowheads="1"/>
          </p:cNvSpPr>
          <p:nvPr/>
        </p:nvSpPr>
        <p:spPr bwMode="auto">
          <a:xfrm>
            <a:off x="395288" y="3141663"/>
            <a:ext cx="25923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Give the new library a name, and click 'Save'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978"/>
                                        </p:tgtEl>
                                        <p:attrNameLst>
                                          <p:attrName>style.visibility</p:attrName>
                                        </p:attrNameLst>
                                      </p:cBhvr>
                                      <p:to>
                                        <p:strVal val="visible"/>
                                      </p:to>
                                    </p:set>
                                    <p:animEffect transition="in" filter="fade">
                                      <p:cBhvr>
                                        <p:cTn id="7" dur="2000"/>
                                        <p:tgtEl>
                                          <p:spTgt spid="8397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3975"/>
                                        </p:tgtEl>
                                        <p:attrNameLst>
                                          <p:attrName>style.visibility</p:attrName>
                                        </p:attrNameLst>
                                      </p:cBhvr>
                                      <p:to>
                                        <p:strVal val="visible"/>
                                      </p:to>
                                    </p:set>
                                    <p:animEffect transition="in" filter="fade">
                                      <p:cBhvr>
                                        <p:cTn id="11" dur="2000"/>
                                        <p:tgtEl>
                                          <p:spTgt spid="8397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3979"/>
                                        </p:tgtEl>
                                        <p:attrNameLst>
                                          <p:attrName>style.visibility</p:attrName>
                                        </p:attrNameLst>
                                      </p:cBhvr>
                                      <p:to>
                                        <p:strVal val="visible"/>
                                      </p:to>
                                    </p:set>
                                    <p:animEffect transition="in" filter="fade">
                                      <p:cBhvr>
                                        <p:cTn id="15" dur="2000"/>
                                        <p:tgtEl>
                                          <p:spTgt spid="83979"/>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83974"/>
                                        </p:tgtEl>
                                        <p:attrNameLst>
                                          <p:attrName>style.visibility</p:attrName>
                                        </p:attrNameLst>
                                      </p:cBhvr>
                                      <p:to>
                                        <p:strVal val="visible"/>
                                      </p:to>
                                    </p:set>
                                    <p:animEffect transition="in" filter="fade">
                                      <p:cBhvr>
                                        <p:cTn id="19" dur="2000"/>
                                        <p:tgtEl>
                                          <p:spTgt spid="83974"/>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83977"/>
                                        </p:tgtEl>
                                        <p:attrNameLst>
                                          <p:attrName>style.visibility</p:attrName>
                                        </p:attrNameLst>
                                      </p:cBhvr>
                                      <p:to>
                                        <p:strVal val="visible"/>
                                      </p:to>
                                    </p:set>
                                    <p:animEffect transition="in" filter="fade">
                                      <p:cBhvr>
                                        <p:cTn id="23" dur="2000"/>
                                        <p:tgtEl>
                                          <p:spTgt spid="83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animBg="1"/>
      <p:bldP spid="83975" grpId="0" animBg="1"/>
      <p:bldP spid="83977" grpId="0" animBg="1"/>
      <p:bldP spid="83978" grpId="0" animBg="1"/>
      <p:bldP spid="8397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 y="27180"/>
            <a:ext cx="9107759" cy="683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50</a:t>
            </a:fld>
            <a:endParaRPr lang="en-GB"/>
          </a:p>
        </p:txBody>
      </p:sp>
      <p:sp>
        <p:nvSpPr>
          <p:cNvPr id="5" name="Line 6"/>
          <p:cNvSpPr>
            <a:spLocks noChangeShapeType="1"/>
          </p:cNvSpPr>
          <p:nvPr/>
        </p:nvSpPr>
        <p:spPr bwMode="auto">
          <a:xfrm flipH="1" flipV="1">
            <a:off x="4283968" y="3095464"/>
            <a:ext cx="1944216" cy="17664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Text Box 7"/>
          <p:cNvSpPr txBox="1">
            <a:spLocks noChangeArrowheads="1"/>
          </p:cNvSpPr>
          <p:nvPr/>
        </p:nvSpPr>
        <p:spPr bwMode="auto">
          <a:xfrm>
            <a:off x="3059832" y="4077072"/>
            <a:ext cx="5256584"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accent grave  `  at start and end of text which might be confused with a field </a:t>
            </a:r>
            <a:r>
              <a:rPr lang="en-GB" sz="2400" b="1" dirty="0" smtClean="0">
                <a:solidFill>
                  <a:srgbClr val="000000"/>
                </a:solidFill>
                <a:latin typeface="Lucida Sans" pitchFamily="34" charset="0"/>
              </a:rPr>
              <a:t>name, or for a linked phrase</a:t>
            </a:r>
            <a:endParaRPr lang="en-GB" dirty="0"/>
          </a:p>
        </p:txBody>
      </p:sp>
    </p:spTree>
    <p:extLst>
      <p:ext uri="{BB962C8B-B14F-4D97-AF65-F5344CB8AC3E}">
        <p14:creationId xmlns:p14="http://schemas.microsoft.com/office/powerpoint/2010/main" val="1932874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GB" smtClean="0"/>
              <a:t>Apply an edited reference style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51</a:t>
            </a:fld>
            <a:endParaRPr lang="en-GB"/>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Text Box 5"/>
          <p:cNvSpPr txBox="1">
            <a:spLocks noChangeArrowheads="1"/>
          </p:cNvSpPr>
          <p:nvPr/>
        </p:nvSpPr>
        <p:spPr bwMode="auto">
          <a:xfrm>
            <a:off x="3059832" y="2598003"/>
            <a:ext cx="5112371"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Changes to a Reference Style are not automatically applied:</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52</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20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22111" y="27586"/>
            <a:ext cx="9121889" cy="684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2085" name="Text Box 5"/>
          <p:cNvSpPr txBox="1">
            <a:spLocks noChangeArrowheads="1"/>
          </p:cNvSpPr>
          <p:nvPr/>
        </p:nvSpPr>
        <p:spPr bwMode="auto">
          <a:xfrm>
            <a:off x="4716463" y="2852738"/>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Go to the Reference Style dropdown menu and choose 'Select Another Style'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53</a:t>
            </a:fld>
            <a:endParaRPr lang="en-GB"/>
          </a:p>
        </p:txBody>
      </p:sp>
      <p:sp>
        <p:nvSpPr>
          <p:cNvPr id="4" name="Oval 3"/>
          <p:cNvSpPr/>
          <p:nvPr/>
        </p:nvSpPr>
        <p:spPr bwMode="auto">
          <a:xfrm>
            <a:off x="467544" y="260648"/>
            <a:ext cx="2016224"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2085"/>
                                        </p:tgtEl>
                                        <p:attrNameLst>
                                          <p:attrName>style.visibility</p:attrName>
                                        </p:attrNameLst>
                                      </p:cBhvr>
                                      <p:to>
                                        <p:strVal val="visible"/>
                                      </p:to>
                                    </p:set>
                                    <p:animEffect transition="in" filter="fade">
                                      <p:cBhvr>
                                        <p:cTn id="7" dur="2000"/>
                                        <p:tgtEl>
                                          <p:spTgt spid="30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318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9" name="Line 5"/>
          <p:cNvSpPr>
            <a:spLocks noChangeShapeType="1"/>
          </p:cNvSpPr>
          <p:nvPr/>
        </p:nvSpPr>
        <p:spPr bwMode="auto">
          <a:xfrm flipV="1">
            <a:off x="2411413" y="3271837"/>
            <a:ext cx="647700" cy="144145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670" name="Text Box 6"/>
          <p:cNvSpPr txBox="1">
            <a:spLocks noChangeArrowheads="1"/>
          </p:cNvSpPr>
          <p:nvPr/>
        </p:nvSpPr>
        <p:spPr bwMode="auto">
          <a:xfrm>
            <a:off x="323850" y="4495799"/>
            <a:ext cx="38877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edited reference style now appears in the Style list</a:t>
            </a:r>
            <a:endParaRPr lang="en-GB" dirty="0"/>
          </a:p>
        </p:txBody>
      </p:sp>
      <p:sp>
        <p:nvSpPr>
          <p:cNvPr id="113671" name="Text Box 7"/>
          <p:cNvSpPr txBox="1">
            <a:spLocks noChangeArrowheads="1"/>
          </p:cNvSpPr>
          <p:nvPr/>
        </p:nvSpPr>
        <p:spPr bwMode="auto">
          <a:xfrm>
            <a:off x="5364088" y="1844824"/>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the style and click 'Choose'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fade">
                                      <p:cBhvr>
                                        <p:cTn id="7" dur="2000"/>
                                        <p:tgtEl>
                                          <p:spTgt spid="1136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3669"/>
                                        </p:tgtEl>
                                        <p:attrNameLst>
                                          <p:attrName>style.visibility</p:attrName>
                                        </p:attrNameLst>
                                      </p:cBhvr>
                                      <p:to>
                                        <p:strVal val="visible"/>
                                      </p:to>
                                    </p:set>
                                    <p:animEffect transition="in" filter="fade">
                                      <p:cBhvr>
                                        <p:cTn id="11" dur="2000"/>
                                        <p:tgtEl>
                                          <p:spTgt spid="11366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13671"/>
                                        </p:tgtEl>
                                        <p:attrNameLst>
                                          <p:attrName>style.visibility</p:attrName>
                                        </p:attrNameLst>
                                      </p:cBhvr>
                                      <p:to>
                                        <p:strVal val="visible"/>
                                      </p:to>
                                    </p:set>
                                    <p:animEffect transition="in" filter="fade">
                                      <p:cBhvr>
                                        <p:cTn id="15" dur="2000"/>
                                        <p:tgtEl>
                                          <p:spTgt spid="11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animBg="1"/>
      <p:bldP spid="113670" grpId="0" animBg="1"/>
      <p:bldP spid="11367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3" name="Text Box 5"/>
          <p:cNvSpPr txBox="1">
            <a:spLocks noChangeArrowheads="1"/>
          </p:cNvSpPr>
          <p:nvPr/>
        </p:nvSpPr>
        <p:spPr bwMode="auto">
          <a:xfrm>
            <a:off x="4716463" y="2420938"/>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Changes to the Referencing Style are applied</a:t>
            </a:r>
            <a:endParaRPr lang="en-GB"/>
          </a:p>
        </p:txBody>
      </p:sp>
      <p:sp>
        <p:nvSpPr>
          <p:cNvPr id="114694" name="Text Box 6"/>
          <p:cNvSpPr txBox="1">
            <a:spLocks noChangeArrowheads="1"/>
          </p:cNvSpPr>
          <p:nvPr/>
        </p:nvSpPr>
        <p:spPr bwMode="auto">
          <a:xfrm>
            <a:off x="4716462" y="5218755"/>
            <a:ext cx="388778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Further edits to the style can be made at any time</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fade">
                                      <p:cBhvr>
                                        <p:cTn id="7" dur="2000"/>
                                        <p:tgtEl>
                                          <p:spTgt spid="11469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4694"/>
                                        </p:tgtEl>
                                        <p:attrNameLst>
                                          <p:attrName>style.visibility</p:attrName>
                                        </p:attrNameLst>
                                      </p:cBhvr>
                                      <p:to>
                                        <p:strVal val="visible"/>
                                      </p:to>
                                    </p:set>
                                    <p:animEffect transition="in" filter="fade">
                                      <p:cBhvr>
                                        <p:cTn id="11" dur="2000"/>
                                        <p:tgtEl>
                                          <p:spTgt spid="114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animBg="1"/>
      <p:bldP spid="11469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GB" smtClean="0"/>
              <a:t>Set some EndNote preferences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56</a:t>
            </a:fld>
            <a:endParaRPr lang="en-GB"/>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Oval 5"/>
          <p:cNvSpPr>
            <a:spLocks noChangeArrowheads="1"/>
          </p:cNvSpPr>
          <p:nvPr/>
        </p:nvSpPr>
        <p:spPr bwMode="auto">
          <a:xfrm>
            <a:off x="250825" y="3033712"/>
            <a:ext cx="2089150"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 name="Text Box 6"/>
          <p:cNvSpPr txBox="1">
            <a:spLocks noChangeArrowheads="1"/>
          </p:cNvSpPr>
          <p:nvPr/>
        </p:nvSpPr>
        <p:spPr bwMode="auto">
          <a:xfrm>
            <a:off x="4712645" y="3235924"/>
            <a:ext cx="3887787"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To manage the appearance of the EndNote Library, go to Edit </a:t>
            </a:r>
            <a:r>
              <a:rPr lang="en-GB" sz="2400" b="1" dirty="0">
                <a:solidFill>
                  <a:srgbClr val="000000"/>
                </a:solidFill>
                <a:latin typeface="Lucida Sans" pitchFamily="34" charset="0"/>
                <a:sym typeface="Wingdings 3" pitchFamily="18" charset="2"/>
              </a:rPr>
              <a:t> Preferences…</a:t>
            </a:r>
            <a:endParaRPr lang="en-GB" dirty="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437"/>
                                        </p:tgtEl>
                                        <p:attrNameLst>
                                          <p:attrName>style.visibility</p:attrName>
                                        </p:attrNameLst>
                                      </p:cBhvr>
                                      <p:to>
                                        <p:strVal val="visible"/>
                                      </p:to>
                                    </p:set>
                                    <p:animEffect transition="in" filter="fade">
                                      <p:cBhvr>
                                        <p:cTn id="11"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3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120" t="19374" r="12155" b="18957"/>
          <a:stretch/>
        </p:blipFill>
        <p:spPr bwMode="auto">
          <a:xfrm>
            <a:off x="1763688" y="836712"/>
            <a:ext cx="5405762" cy="4859610"/>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5" name="Text Box 5"/>
          <p:cNvSpPr txBox="1">
            <a:spLocks noChangeArrowheads="1"/>
          </p:cNvSpPr>
          <p:nvPr/>
        </p:nvSpPr>
        <p:spPr bwMode="auto">
          <a:xfrm>
            <a:off x="5651500" y="2420938"/>
            <a:ext cx="3168650" cy="23114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The 'Display Fields' option controls the order and selection for display within the EndNote library</a:t>
            </a:r>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58</a:t>
            </a:fld>
            <a:endParaRPr lang="en-GB"/>
          </a:p>
        </p:txBody>
      </p:sp>
      <p:sp>
        <p:nvSpPr>
          <p:cNvPr id="6" name="Oval 5"/>
          <p:cNvSpPr>
            <a:spLocks noChangeArrowheads="1"/>
          </p:cNvSpPr>
          <p:nvPr/>
        </p:nvSpPr>
        <p:spPr bwMode="auto">
          <a:xfrm>
            <a:off x="1907704" y="1195983"/>
            <a:ext cx="1296144" cy="5048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fade">
                                      <p:cBhvr>
                                        <p:cTn id="7" dur="2000"/>
                                        <p:tgtEl>
                                          <p:spTgt spid="11776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157" t="19153" r="12188" b="19618"/>
          <a:stretch/>
        </p:blipFill>
        <p:spPr bwMode="auto">
          <a:xfrm>
            <a:off x="1720969" y="980728"/>
            <a:ext cx="5630054" cy="5038928"/>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9" name="Text Box 5"/>
          <p:cNvSpPr txBox="1">
            <a:spLocks noChangeArrowheads="1"/>
          </p:cNvSpPr>
          <p:nvPr/>
        </p:nvSpPr>
        <p:spPr bwMode="auto">
          <a:xfrm>
            <a:off x="1106430" y="4581128"/>
            <a:ext cx="6912768" cy="156966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Use the 'Change Case' option to keep abbreviations in all upper case, or for any names with irregular characters or non-standard capitalisation</a:t>
            </a:r>
            <a:endParaRPr lang="en-GB" dirty="0"/>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59</a:t>
            </a:fld>
            <a:endParaRPr lang="en-GB"/>
          </a:p>
        </p:txBody>
      </p:sp>
      <p:sp>
        <p:nvSpPr>
          <p:cNvPr id="6" name="Oval 5"/>
          <p:cNvSpPr>
            <a:spLocks noChangeArrowheads="1"/>
          </p:cNvSpPr>
          <p:nvPr/>
        </p:nvSpPr>
        <p:spPr bwMode="auto">
          <a:xfrm>
            <a:off x="1720969" y="1124744"/>
            <a:ext cx="1296144" cy="72008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fade">
                                      <p:cBhvr>
                                        <p:cTn id="7" dur="2000"/>
                                        <p:tgtEl>
                                          <p:spTgt spid="11878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Text Box 5"/>
          <p:cNvSpPr txBox="1">
            <a:spLocks noChangeArrowheads="1"/>
          </p:cNvSpPr>
          <p:nvPr/>
        </p:nvSpPr>
        <p:spPr bwMode="auto">
          <a:xfrm>
            <a:off x="3708400" y="2205038"/>
            <a:ext cx="49672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It is usually best to keep all references in one main library</a:t>
            </a:r>
          </a:p>
        </p:txBody>
      </p:sp>
      <p:sp>
        <p:nvSpPr>
          <p:cNvPr id="84998" name="Text Box 6"/>
          <p:cNvSpPr txBox="1">
            <a:spLocks noChangeArrowheads="1"/>
          </p:cNvSpPr>
          <p:nvPr/>
        </p:nvSpPr>
        <p:spPr bwMode="auto">
          <a:xfrm>
            <a:off x="1258888" y="5157788"/>
            <a:ext cx="741680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Smaller libraries for particular topics can be created using the 'Groups' option</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a:t>
            </a:fld>
            <a:endParaRPr lang="en-GB"/>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622" t="3093" r="2048" b="12207"/>
          <a:stretch/>
        </p:blipFill>
        <p:spPr bwMode="auto">
          <a:xfrm>
            <a:off x="10966" y="260647"/>
            <a:ext cx="9133033" cy="6128915"/>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a:off x="7524328" y="5840257"/>
            <a:ext cx="1151360" cy="615887"/>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p:nvSpPr>
        <p:spPr bwMode="auto">
          <a:xfrm>
            <a:off x="3708400" y="1916832"/>
            <a:ext cx="439160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Use the layout menu to customise the library view</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Effect transition="in" filter="fade">
                                      <p:cBhvr>
                                        <p:cTn id="7" dur="2000"/>
                                        <p:tgtEl>
                                          <p:spTgt spid="8499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fade">
                                      <p:cBhvr>
                                        <p:cTn id="11" dur="2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P spid="8499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GB" smtClean="0"/>
              <a:t>Sort references into groups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60</a:t>
            </a:fld>
            <a:endParaRPr lang="en-GB"/>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2293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Line 6"/>
          <p:cNvSpPr>
            <a:spLocks noChangeShapeType="1"/>
          </p:cNvSpPr>
          <p:nvPr/>
        </p:nvSpPr>
        <p:spPr bwMode="auto">
          <a:xfrm flipH="1" flipV="1">
            <a:off x="2195513" y="476250"/>
            <a:ext cx="2378075" cy="15843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Text Box 7"/>
          <p:cNvSpPr txBox="1">
            <a:spLocks noChangeArrowheads="1"/>
          </p:cNvSpPr>
          <p:nvPr/>
        </p:nvSpPr>
        <p:spPr bwMode="auto">
          <a:xfrm>
            <a:off x="3635375" y="1412875"/>
            <a:ext cx="302418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to Create a Custom Group</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61</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fade">
                                      <p:cBhvr>
                                        <p:cTn id="7" dur="2000"/>
                                        <p:tgtEl>
                                          <p:spTgt spid="2151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1510"/>
                                        </p:tgtEl>
                                        <p:attrNameLst>
                                          <p:attrName>style.visibility</p:attrName>
                                        </p:attrNameLst>
                                      </p:cBhvr>
                                      <p:to>
                                        <p:strVal val="visible"/>
                                      </p:to>
                                    </p:set>
                                    <p:animEffect transition="in" filter="fade">
                                      <p:cBhvr>
                                        <p:cTn id="11"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69" name="Line 5"/>
          <p:cNvSpPr>
            <a:spLocks noChangeShapeType="1"/>
          </p:cNvSpPr>
          <p:nvPr/>
        </p:nvSpPr>
        <p:spPr bwMode="auto">
          <a:xfrm flipH="1" flipV="1">
            <a:off x="1416059" y="1958284"/>
            <a:ext cx="2378075" cy="10080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470" name="Text Box 6"/>
          <p:cNvSpPr txBox="1">
            <a:spLocks noChangeArrowheads="1"/>
          </p:cNvSpPr>
          <p:nvPr/>
        </p:nvSpPr>
        <p:spPr bwMode="auto">
          <a:xfrm>
            <a:off x="2928947" y="2605984"/>
            <a:ext cx="51117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group can be named, and managed by </a:t>
            </a:r>
            <a:r>
              <a:rPr lang="en-GB" sz="2400" b="1" dirty="0" err="1">
                <a:solidFill>
                  <a:srgbClr val="000000"/>
                </a:solidFill>
                <a:latin typeface="Lucida Sans" pitchFamily="34" charset="0"/>
              </a:rPr>
              <a:t>rightclicking</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470"/>
                                        </p:tgtEl>
                                        <p:attrNameLst>
                                          <p:attrName>style.visibility</p:attrName>
                                        </p:attrNameLst>
                                      </p:cBhvr>
                                      <p:to>
                                        <p:strVal val="visible"/>
                                      </p:to>
                                    </p:set>
                                    <p:animEffect transition="in" filter="fade">
                                      <p:cBhvr>
                                        <p:cTn id="7" dur="2000"/>
                                        <p:tgtEl>
                                          <p:spTgt spid="1904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0469"/>
                                        </p:tgtEl>
                                        <p:attrNameLst>
                                          <p:attrName>style.visibility</p:attrName>
                                        </p:attrNameLst>
                                      </p:cBhvr>
                                      <p:to>
                                        <p:strVal val="visible"/>
                                      </p:to>
                                    </p:set>
                                    <p:animEffect transition="in" filter="fade">
                                      <p:cBhvr>
                                        <p:cTn id="11" dur="2000"/>
                                        <p:tgtEl>
                                          <p:spTgt spid="190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nimBg="1"/>
      <p:bldP spid="19047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2760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3" name="Line 5"/>
          <p:cNvSpPr>
            <a:spLocks noChangeShapeType="1"/>
          </p:cNvSpPr>
          <p:nvPr/>
        </p:nvSpPr>
        <p:spPr bwMode="auto">
          <a:xfrm flipH="1">
            <a:off x="2413000" y="1387475"/>
            <a:ext cx="2590800" cy="146546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494" name="Text Box 6"/>
          <p:cNvSpPr txBox="1">
            <a:spLocks noChangeArrowheads="1"/>
          </p:cNvSpPr>
          <p:nvPr/>
        </p:nvSpPr>
        <p:spPr bwMode="auto">
          <a:xfrm>
            <a:off x="3635375" y="739775"/>
            <a:ext cx="51117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Drag selected records on to the group name to add the records to the group</a:t>
            </a:r>
            <a:endParaRPr lang="en-GB" sz="2400" b="1" dirty="0">
              <a:latin typeface="Lucida Sans" pitchFamily="34" charset="0"/>
            </a:endParaRPr>
          </a:p>
        </p:txBody>
      </p:sp>
      <p:sp>
        <p:nvSpPr>
          <p:cNvPr id="191495" name="Line 7"/>
          <p:cNvSpPr>
            <a:spLocks noChangeShapeType="1"/>
          </p:cNvSpPr>
          <p:nvPr/>
        </p:nvSpPr>
        <p:spPr bwMode="auto">
          <a:xfrm flipH="1" flipV="1">
            <a:off x="899592" y="1772816"/>
            <a:ext cx="1297110" cy="939426"/>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1494"/>
                                        </p:tgtEl>
                                        <p:attrNameLst>
                                          <p:attrName>style.visibility</p:attrName>
                                        </p:attrNameLst>
                                      </p:cBhvr>
                                      <p:to>
                                        <p:strVal val="visible"/>
                                      </p:to>
                                    </p:set>
                                    <p:animEffect transition="in" filter="fade">
                                      <p:cBhvr>
                                        <p:cTn id="7" dur="2000"/>
                                        <p:tgtEl>
                                          <p:spTgt spid="19149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1493"/>
                                        </p:tgtEl>
                                        <p:attrNameLst>
                                          <p:attrName>style.visibility</p:attrName>
                                        </p:attrNameLst>
                                      </p:cBhvr>
                                      <p:to>
                                        <p:strVal val="visible"/>
                                      </p:to>
                                    </p:set>
                                    <p:animEffect transition="in" filter="fade">
                                      <p:cBhvr>
                                        <p:cTn id="11" dur="2000"/>
                                        <p:tgtEl>
                                          <p:spTgt spid="191493"/>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91495"/>
                                        </p:tgtEl>
                                        <p:attrNameLst>
                                          <p:attrName>style.visibility</p:attrName>
                                        </p:attrNameLst>
                                      </p:cBhvr>
                                      <p:to>
                                        <p:strVal val="visible"/>
                                      </p:to>
                                    </p:set>
                                    <p:animEffect transition="in" filter="wipe(down)">
                                      <p:cBhvr>
                                        <p:cTn id="15" dur="20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8906" y="0"/>
            <a:ext cx="9162906" cy="687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64</a:t>
            </a:fld>
            <a:endParaRPr lang="en-GB"/>
          </a:p>
        </p:txBody>
      </p:sp>
      <p:sp>
        <p:nvSpPr>
          <p:cNvPr id="6" name="Text Box 5"/>
          <p:cNvSpPr txBox="1">
            <a:spLocks noChangeArrowheads="1"/>
          </p:cNvSpPr>
          <p:nvPr/>
        </p:nvSpPr>
        <p:spPr bwMode="auto">
          <a:xfrm>
            <a:off x="2987824" y="2605093"/>
            <a:ext cx="460851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or remove records in Custom Groups at any time</a:t>
            </a:r>
            <a:endParaRPr lang="en-GB"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GB" smtClean="0"/>
              <a:t>Export database information to EndNote</a:t>
            </a:r>
          </a:p>
        </p:txBody>
      </p:sp>
      <p:sp>
        <p:nvSpPr>
          <p:cNvPr id="66564" name="Rectangle 4"/>
          <p:cNvSpPr>
            <a:spLocks noGrp="1" noChangeArrowheads="1"/>
          </p:cNvSpPr>
          <p:nvPr>
            <p:ph type="body" idx="1"/>
          </p:nvPr>
        </p:nvSpPr>
        <p:spPr/>
        <p:txBody>
          <a:bodyPr/>
          <a:lstStyle/>
          <a:p>
            <a:pPr eaLnBrk="1" hangingPunct="1">
              <a:lnSpc>
                <a:spcPct val="90000"/>
              </a:lnSpc>
              <a:spcBef>
                <a:spcPct val="45000"/>
              </a:spcBef>
            </a:pPr>
            <a:r>
              <a:rPr lang="en-GB" sz="2400" dirty="0" smtClean="0"/>
              <a:t>Export references to a new or existing library or group</a:t>
            </a:r>
          </a:p>
          <a:p>
            <a:pPr eaLnBrk="1" hangingPunct="1">
              <a:lnSpc>
                <a:spcPct val="90000"/>
              </a:lnSpc>
              <a:spcBef>
                <a:spcPct val="45000"/>
              </a:spcBef>
            </a:pPr>
            <a:r>
              <a:rPr lang="en-GB" sz="2400" dirty="0" smtClean="0"/>
              <a:t>Connection files and import filters are used</a:t>
            </a:r>
          </a:p>
          <a:p>
            <a:pPr eaLnBrk="1" hangingPunct="1">
              <a:lnSpc>
                <a:spcPct val="90000"/>
              </a:lnSpc>
              <a:spcBef>
                <a:spcPct val="45000"/>
              </a:spcBef>
            </a:pPr>
            <a:r>
              <a:rPr lang="en-GB" sz="2400" dirty="0" smtClean="0"/>
              <a:t>Most </a:t>
            </a:r>
            <a:r>
              <a:rPr lang="en-GB" sz="2400" dirty="0" smtClean="0"/>
              <a:t>databases export directly to EndNote </a:t>
            </a:r>
            <a:endParaRPr lang="en-GB" sz="2400" dirty="0" smtClean="0"/>
          </a:p>
          <a:p>
            <a:pPr eaLnBrk="1" hangingPunct="1">
              <a:lnSpc>
                <a:spcPct val="90000"/>
              </a:lnSpc>
              <a:spcBef>
                <a:spcPct val="45000"/>
              </a:spcBef>
            </a:pPr>
            <a:r>
              <a:rPr lang="en-GB" sz="2400" dirty="0" smtClean="0"/>
              <a:t>A </a:t>
            </a:r>
            <a:r>
              <a:rPr lang="en-GB" sz="2400" dirty="0" smtClean="0"/>
              <a:t>number of databases export URL links as part of the record</a:t>
            </a:r>
          </a:p>
          <a:p>
            <a:pPr eaLnBrk="1" hangingPunct="1">
              <a:lnSpc>
                <a:spcPct val="90000"/>
              </a:lnSpc>
              <a:spcBef>
                <a:spcPct val="45000"/>
              </a:spcBef>
            </a:pPr>
            <a:r>
              <a:rPr lang="en-GB" sz="2400" dirty="0" smtClean="0"/>
              <a:t>The export process is common to all databases on a given platform</a:t>
            </a:r>
          </a:p>
          <a:p>
            <a:pPr eaLnBrk="1" hangingPunct="1">
              <a:lnSpc>
                <a:spcPct val="90000"/>
              </a:lnSpc>
              <a:spcBef>
                <a:spcPct val="45000"/>
              </a:spcBef>
            </a:pPr>
            <a:r>
              <a:rPr lang="en-GB" sz="2400" dirty="0" smtClean="0"/>
              <a:t>There is a separate process for searching any library catalogue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65</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Effect transition="in" filter="fade">
                                      <p:cBhvr>
                                        <p:cTn id="7" dur="2000"/>
                                        <p:tgtEl>
                                          <p:spTgt spid="66564">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6564">
                                            <p:txEl>
                                              <p:pRg st="1" end="1"/>
                                            </p:txEl>
                                          </p:spTgt>
                                        </p:tgtEl>
                                        <p:attrNameLst>
                                          <p:attrName>style.visibility</p:attrName>
                                        </p:attrNameLst>
                                      </p:cBhvr>
                                      <p:to>
                                        <p:strVal val="visible"/>
                                      </p:to>
                                    </p:set>
                                    <p:animEffect transition="in" filter="fade">
                                      <p:cBhvr>
                                        <p:cTn id="11" dur="2000"/>
                                        <p:tgtEl>
                                          <p:spTgt spid="66564">
                                            <p:txEl>
                                              <p:pRg st="1" end="1"/>
                                            </p:txEl>
                                          </p:spTgt>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6564">
                                            <p:txEl>
                                              <p:pRg st="2" end="2"/>
                                            </p:txEl>
                                          </p:spTgt>
                                        </p:tgtEl>
                                        <p:attrNameLst>
                                          <p:attrName>style.visibility</p:attrName>
                                        </p:attrNameLst>
                                      </p:cBhvr>
                                      <p:to>
                                        <p:strVal val="visible"/>
                                      </p:to>
                                    </p:set>
                                    <p:animEffect transition="in" filter="fade">
                                      <p:cBhvr>
                                        <p:cTn id="15" dur="2000"/>
                                        <p:tgtEl>
                                          <p:spTgt spid="66564">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66564">
                                            <p:txEl>
                                              <p:pRg st="3" end="3"/>
                                            </p:txEl>
                                          </p:spTgt>
                                        </p:tgtEl>
                                        <p:attrNameLst>
                                          <p:attrName>style.visibility</p:attrName>
                                        </p:attrNameLst>
                                      </p:cBhvr>
                                      <p:to>
                                        <p:strVal val="visible"/>
                                      </p:to>
                                    </p:set>
                                    <p:animEffect transition="in" filter="fade">
                                      <p:cBhvr>
                                        <p:cTn id="19" dur="2000"/>
                                        <p:tgtEl>
                                          <p:spTgt spid="66564">
                                            <p:txEl>
                                              <p:pRg st="3" end="3"/>
                                            </p:txEl>
                                          </p:spTgt>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66564">
                                            <p:txEl>
                                              <p:pRg st="4" end="4"/>
                                            </p:txEl>
                                          </p:spTgt>
                                        </p:tgtEl>
                                        <p:attrNameLst>
                                          <p:attrName>style.visibility</p:attrName>
                                        </p:attrNameLst>
                                      </p:cBhvr>
                                      <p:to>
                                        <p:strVal val="visible"/>
                                      </p:to>
                                    </p:set>
                                    <p:animEffect transition="in" filter="fade">
                                      <p:cBhvr>
                                        <p:cTn id="23" dur="2000"/>
                                        <p:tgtEl>
                                          <p:spTgt spid="66564">
                                            <p:txEl>
                                              <p:pRg st="4" end="4"/>
                                            </p:txEl>
                                          </p:spTgt>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66564">
                                            <p:txEl>
                                              <p:pRg st="5" end="5"/>
                                            </p:txEl>
                                          </p:spTgt>
                                        </p:tgtEl>
                                        <p:attrNameLst>
                                          <p:attrName>style.visibility</p:attrName>
                                        </p:attrNameLst>
                                      </p:cBhvr>
                                      <p:to>
                                        <p:strVal val="visible"/>
                                      </p:to>
                                    </p:set>
                                    <p:animEffect transition="in" filter="fade">
                                      <p:cBhvr>
                                        <p:cTn id="27" dur="2000"/>
                                        <p:tgtEl>
                                          <p:spTgt spid="665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GB" smtClean="0"/>
              <a:t>Export from Web of Knowledge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66</a:t>
            </a:fld>
            <a:endParaRPr lang="en-GB"/>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635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 Box 5"/>
          <p:cNvSpPr txBox="1">
            <a:spLocks noChangeArrowheads="1"/>
          </p:cNvSpPr>
          <p:nvPr/>
        </p:nvSpPr>
        <p:spPr bwMode="auto">
          <a:xfrm>
            <a:off x="5219700" y="404664"/>
            <a:ext cx="287972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This is the Web of </a:t>
            </a:r>
            <a:r>
              <a:rPr lang="en-GB" sz="2400" b="1" dirty="0" smtClean="0">
                <a:solidFill>
                  <a:srgbClr val="000000"/>
                </a:solidFill>
                <a:latin typeface="Lucida Sans" pitchFamily="34" charset="0"/>
              </a:rPr>
              <a:t>Knowledge </a:t>
            </a:r>
            <a:r>
              <a:rPr lang="en-GB" sz="2400" b="1" dirty="0">
                <a:solidFill>
                  <a:srgbClr val="000000"/>
                </a:solidFill>
                <a:latin typeface="Lucida Sans" pitchFamily="34" charset="0"/>
              </a:rPr>
              <a:t>home page</a:t>
            </a:r>
            <a:endParaRPr lang="en-GB" sz="2400" b="1" dirty="0">
              <a:latin typeface="Lucida Sans" pitchFamily="34" charset="0"/>
            </a:endParaRPr>
          </a:p>
        </p:txBody>
      </p:sp>
      <p:sp>
        <p:nvSpPr>
          <p:cNvPr id="14342" name="Line 6"/>
          <p:cNvSpPr>
            <a:spLocks noChangeShapeType="1"/>
          </p:cNvSpPr>
          <p:nvPr/>
        </p:nvSpPr>
        <p:spPr bwMode="auto">
          <a:xfrm flipH="1" flipV="1">
            <a:off x="1692548" y="3244850"/>
            <a:ext cx="2016125" cy="11525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Line 7"/>
          <p:cNvSpPr>
            <a:spLocks noChangeShapeType="1"/>
          </p:cNvSpPr>
          <p:nvPr/>
        </p:nvSpPr>
        <p:spPr bwMode="auto">
          <a:xfrm flipH="1">
            <a:off x="1692548" y="4108450"/>
            <a:ext cx="2089150" cy="21590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3203848" y="3821112"/>
            <a:ext cx="36718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Enter a search term - in this case 'diabetes' and click 'Search'</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67</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2000"/>
                                        <p:tgtEl>
                                          <p:spTgt spid="1434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44"/>
                                        </p:tgtEl>
                                        <p:attrNameLst>
                                          <p:attrName>style.visibility</p:attrName>
                                        </p:attrNameLst>
                                      </p:cBhvr>
                                      <p:to>
                                        <p:strVal val="visible"/>
                                      </p:to>
                                    </p:set>
                                    <p:animEffect transition="in" filter="fade">
                                      <p:cBhvr>
                                        <p:cTn id="11" dur="2000"/>
                                        <p:tgtEl>
                                          <p:spTgt spid="1434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fade">
                                      <p:cBhvr>
                                        <p:cTn id="15" dur="2000"/>
                                        <p:tgtEl>
                                          <p:spTgt spid="14342"/>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343"/>
                                        </p:tgtEl>
                                        <p:attrNameLst>
                                          <p:attrName>style.visibility</p:attrName>
                                        </p:attrNameLst>
                                      </p:cBhvr>
                                      <p:to>
                                        <p:strVal val="visible"/>
                                      </p:to>
                                    </p:set>
                                    <p:animEffect transition="in" filter="fade">
                                      <p:cBhvr>
                                        <p:cTn id="19" dur="20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3480" y="-10561"/>
            <a:ext cx="9147480" cy="686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5" name="Line 5"/>
          <p:cNvSpPr>
            <a:spLocks noChangeShapeType="1"/>
          </p:cNvSpPr>
          <p:nvPr/>
        </p:nvSpPr>
        <p:spPr bwMode="auto">
          <a:xfrm flipH="1" flipV="1">
            <a:off x="5508623" y="4149079"/>
            <a:ext cx="1223615" cy="165618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6" name="Line 6"/>
          <p:cNvSpPr>
            <a:spLocks noChangeShapeType="1"/>
          </p:cNvSpPr>
          <p:nvPr/>
        </p:nvSpPr>
        <p:spPr bwMode="auto">
          <a:xfrm flipH="1" flipV="1">
            <a:off x="2588053" y="4365103"/>
            <a:ext cx="1912509" cy="144015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7" name="Line 7"/>
          <p:cNvSpPr>
            <a:spLocks noChangeShapeType="1"/>
          </p:cNvSpPr>
          <p:nvPr/>
        </p:nvSpPr>
        <p:spPr bwMode="auto">
          <a:xfrm flipH="1">
            <a:off x="2588054" y="5404829"/>
            <a:ext cx="2374900" cy="57673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368" name="Text Box 8"/>
          <p:cNvSpPr txBox="1">
            <a:spLocks noChangeArrowheads="1"/>
          </p:cNvSpPr>
          <p:nvPr/>
        </p:nvSpPr>
        <p:spPr bwMode="auto">
          <a:xfrm>
            <a:off x="4170967" y="5085184"/>
            <a:ext cx="44640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On the Results pages, click required items, then click </a:t>
            </a:r>
            <a:r>
              <a:rPr lang="en-GB" sz="2400" b="1" dirty="0" smtClean="0">
                <a:solidFill>
                  <a:srgbClr val="000000"/>
                </a:solidFill>
                <a:latin typeface="Lucida Sans" pitchFamily="34" charset="0"/>
              </a:rPr>
              <a:t>'EndNote</a:t>
            </a:r>
            <a:r>
              <a:rPr lang="en-GB" sz="2400" b="1" dirty="0">
                <a:solidFill>
                  <a:srgbClr val="000000"/>
                </a:solidFill>
                <a:latin typeface="Lucida Sans" pitchFamily="34" charset="0"/>
              </a:rPr>
              <a: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fade">
                                      <p:cBhvr>
                                        <p:cTn id="7" dur="2000"/>
                                        <p:tgtEl>
                                          <p:spTgt spid="14336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3366"/>
                                        </p:tgtEl>
                                        <p:attrNameLst>
                                          <p:attrName>style.visibility</p:attrName>
                                        </p:attrNameLst>
                                      </p:cBhvr>
                                      <p:to>
                                        <p:strVal val="visible"/>
                                      </p:to>
                                    </p:set>
                                    <p:animEffect transition="in" filter="fade">
                                      <p:cBhvr>
                                        <p:cTn id="11" dur="2000"/>
                                        <p:tgtEl>
                                          <p:spTgt spid="14336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3367"/>
                                        </p:tgtEl>
                                        <p:attrNameLst>
                                          <p:attrName>style.visibility</p:attrName>
                                        </p:attrNameLst>
                                      </p:cBhvr>
                                      <p:to>
                                        <p:strVal val="visible"/>
                                      </p:to>
                                    </p:set>
                                    <p:animEffect transition="in" filter="fade">
                                      <p:cBhvr>
                                        <p:cTn id="14" dur="2000"/>
                                        <p:tgtEl>
                                          <p:spTgt spid="143367"/>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43365"/>
                                        </p:tgtEl>
                                        <p:attrNameLst>
                                          <p:attrName>style.visibility</p:attrName>
                                        </p:attrNameLst>
                                      </p:cBhvr>
                                      <p:to>
                                        <p:strVal val="visible"/>
                                      </p:to>
                                    </p:set>
                                    <p:animEffect transition="in" filter="fade">
                                      <p:cBhvr>
                                        <p:cTn id="18" dur="20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animBg="1"/>
      <p:bldP spid="143366" grpId="0" animBg="1"/>
      <p:bldP spid="143367" grpId="0" animBg="1"/>
      <p:bldP spid="14336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6"/>
          <p:cNvSpPr>
            <a:spLocks noChangeShapeType="1"/>
          </p:cNvSpPr>
          <p:nvPr/>
        </p:nvSpPr>
        <p:spPr bwMode="auto">
          <a:xfrm flipH="1">
            <a:off x="3851920" y="1196752"/>
            <a:ext cx="1944216" cy="39707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89" name="Text Box 5"/>
          <p:cNvSpPr txBox="1">
            <a:spLocks noChangeArrowheads="1"/>
          </p:cNvSpPr>
          <p:nvPr/>
        </p:nvSpPr>
        <p:spPr bwMode="auto">
          <a:xfrm>
            <a:off x="5148064" y="620688"/>
            <a:ext cx="3671888"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Alternatively create a list of all required records from the search, then export the marked list</a:t>
            </a:r>
            <a:endParaRPr lang="en-GB" sz="2400" b="1" dirty="0">
              <a:latin typeface="Lucida Sans" pitchFamily="34" charset="0"/>
            </a:endParaRPr>
          </a:p>
        </p:txBody>
      </p:sp>
      <p:sp>
        <p:nvSpPr>
          <p:cNvPr id="144390" name="Line 6"/>
          <p:cNvSpPr>
            <a:spLocks noChangeShapeType="1"/>
          </p:cNvSpPr>
          <p:nvPr/>
        </p:nvSpPr>
        <p:spPr bwMode="auto">
          <a:xfrm flipH="1" flipV="1">
            <a:off x="3383558" y="4149080"/>
            <a:ext cx="1764506" cy="122302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391" name="Text Box 7"/>
          <p:cNvSpPr txBox="1">
            <a:spLocks noChangeArrowheads="1"/>
          </p:cNvSpPr>
          <p:nvPr/>
        </p:nvSpPr>
        <p:spPr bwMode="auto">
          <a:xfrm>
            <a:off x="4236719" y="4727590"/>
            <a:ext cx="3529012"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Check the boxes for  useful records, then click </a:t>
            </a:r>
            <a:r>
              <a:rPr lang="en-GB" sz="2400" b="1" dirty="0" smtClean="0">
                <a:solidFill>
                  <a:srgbClr val="000000"/>
                </a:solidFill>
                <a:latin typeface="Lucida Sans" pitchFamily="34" charset="0"/>
              </a:rPr>
              <a:t>the icon to add </a:t>
            </a:r>
            <a:r>
              <a:rPr lang="en-GB" sz="2400" b="1" dirty="0">
                <a:solidFill>
                  <a:srgbClr val="000000"/>
                </a:solidFill>
                <a:latin typeface="Lucida Sans" pitchFamily="34" charset="0"/>
              </a:rPr>
              <a:t>to Marked </a:t>
            </a:r>
            <a:r>
              <a:rPr lang="en-GB" sz="2400" b="1" dirty="0" smtClean="0">
                <a:solidFill>
                  <a:srgbClr val="000000"/>
                </a:solidFill>
                <a:latin typeface="Lucida Sans" pitchFamily="34" charset="0"/>
              </a:rPr>
              <a:t>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69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391"/>
                                        </p:tgtEl>
                                        <p:attrNameLst>
                                          <p:attrName>style.visibility</p:attrName>
                                        </p:attrNameLst>
                                      </p:cBhvr>
                                      <p:to>
                                        <p:strVal val="visible"/>
                                      </p:to>
                                    </p:set>
                                    <p:animEffect transition="in" filter="fade">
                                      <p:cBhvr>
                                        <p:cTn id="7" dur="2000"/>
                                        <p:tgtEl>
                                          <p:spTgt spid="14439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4390"/>
                                        </p:tgtEl>
                                        <p:attrNameLst>
                                          <p:attrName>style.visibility</p:attrName>
                                        </p:attrNameLst>
                                      </p:cBhvr>
                                      <p:to>
                                        <p:strVal val="visible"/>
                                      </p:to>
                                    </p:set>
                                    <p:animEffect transition="in" filter="fade">
                                      <p:cBhvr>
                                        <p:cTn id="11" dur="2000"/>
                                        <p:tgtEl>
                                          <p:spTgt spid="144390"/>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4389"/>
                                        </p:tgtEl>
                                        <p:attrNameLst>
                                          <p:attrName>style.visibility</p:attrName>
                                        </p:attrNameLst>
                                      </p:cBhvr>
                                      <p:to>
                                        <p:strVal val="visible"/>
                                      </p:to>
                                    </p:set>
                                    <p:animEffect transition="in" filter="fade">
                                      <p:cBhvr>
                                        <p:cTn id="15" dur="2000"/>
                                        <p:tgtEl>
                                          <p:spTgt spid="14438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4389" grpId="0" animBg="1"/>
      <p:bldP spid="144390" grpId="0" animBg="1"/>
      <p:bldP spid="1443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mtClean="0"/>
              <a:t>Add a new reference</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a:t>
            </a:fld>
            <a:endParaRPr lang="en-GB"/>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3" name="Text Box 5"/>
          <p:cNvSpPr txBox="1">
            <a:spLocks noChangeArrowheads="1"/>
          </p:cNvSpPr>
          <p:nvPr/>
        </p:nvSpPr>
        <p:spPr bwMode="auto">
          <a:xfrm>
            <a:off x="4644231" y="4365625"/>
            <a:ext cx="280828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Marked records are identified</a:t>
            </a:r>
            <a:endParaRPr lang="en-GB" sz="2400" b="1">
              <a:latin typeface="Lucida Sans" pitchFamily="34" charset="0"/>
            </a:endParaRPr>
          </a:p>
        </p:txBody>
      </p:sp>
      <p:sp>
        <p:nvSpPr>
          <p:cNvPr id="145414" name="Line 6"/>
          <p:cNvSpPr>
            <a:spLocks noChangeShapeType="1"/>
          </p:cNvSpPr>
          <p:nvPr/>
        </p:nvSpPr>
        <p:spPr bwMode="auto">
          <a:xfrm flipH="1" flipV="1">
            <a:off x="3852069" y="1811128"/>
            <a:ext cx="1008062" cy="71913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5415" name="Text Box 7"/>
          <p:cNvSpPr txBox="1">
            <a:spLocks noChangeArrowheads="1"/>
          </p:cNvSpPr>
          <p:nvPr/>
        </p:nvSpPr>
        <p:spPr bwMode="auto">
          <a:xfrm>
            <a:off x="4644231" y="2314365"/>
            <a:ext cx="30241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at any time to view Marked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70</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fade">
                                      <p:cBhvr>
                                        <p:cTn id="7" dur="2000"/>
                                        <p:tgtEl>
                                          <p:spTgt spid="14541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5415"/>
                                        </p:tgtEl>
                                        <p:attrNameLst>
                                          <p:attrName>style.visibility</p:attrName>
                                        </p:attrNameLst>
                                      </p:cBhvr>
                                      <p:to>
                                        <p:strVal val="visible"/>
                                      </p:to>
                                    </p:set>
                                    <p:animEffect transition="in" filter="fade">
                                      <p:cBhvr>
                                        <p:cTn id="11" dur="2000"/>
                                        <p:tgtEl>
                                          <p:spTgt spid="14541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5414"/>
                                        </p:tgtEl>
                                        <p:attrNameLst>
                                          <p:attrName>style.visibility</p:attrName>
                                        </p:attrNameLst>
                                      </p:cBhvr>
                                      <p:to>
                                        <p:strVal val="visible"/>
                                      </p:to>
                                    </p:set>
                                    <p:animEffect transition="in" filter="fade">
                                      <p:cBhvr>
                                        <p:cTn id="15" dur="20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animBg="1"/>
      <p:bldP spid="145414" grpId="0" animBg="1"/>
      <p:bldP spid="1454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37" name="Line 5"/>
          <p:cNvSpPr>
            <a:spLocks noChangeShapeType="1"/>
          </p:cNvSpPr>
          <p:nvPr/>
        </p:nvSpPr>
        <p:spPr bwMode="auto">
          <a:xfrm flipH="1" flipV="1">
            <a:off x="5966616" y="3644900"/>
            <a:ext cx="324644" cy="18576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438" name="Text Box 6"/>
          <p:cNvSpPr txBox="1">
            <a:spLocks noChangeArrowheads="1"/>
          </p:cNvSpPr>
          <p:nvPr/>
        </p:nvSpPr>
        <p:spPr bwMode="auto">
          <a:xfrm>
            <a:off x="4562472" y="4997700"/>
            <a:ext cx="4032250"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fields to be included in output, then click </a:t>
            </a:r>
            <a:r>
              <a:rPr lang="en-GB" sz="2400" b="1" dirty="0" smtClean="0">
                <a:solidFill>
                  <a:srgbClr val="000000"/>
                </a:solidFill>
                <a:latin typeface="Lucida Sans" pitchFamily="34" charset="0"/>
              </a:rPr>
              <a:t>'EndNote'</a:t>
            </a:r>
            <a:endParaRPr lang="en-GB" sz="2400" b="1" dirty="0">
              <a:latin typeface="Lucida Sans" pitchFamily="34" charset="0"/>
            </a:endParaRPr>
          </a:p>
        </p:txBody>
      </p:sp>
      <p:sp>
        <p:nvSpPr>
          <p:cNvPr id="146439" name="Line 7"/>
          <p:cNvSpPr>
            <a:spLocks noChangeShapeType="1"/>
          </p:cNvSpPr>
          <p:nvPr/>
        </p:nvSpPr>
        <p:spPr bwMode="auto">
          <a:xfrm flipH="1">
            <a:off x="1620243" y="2092325"/>
            <a:ext cx="1439862" cy="2160587"/>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440" name="Text Box 8"/>
          <p:cNvSpPr txBox="1">
            <a:spLocks noChangeArrowheads="1"/>
          </p:cNvSpPr>
          <p:nvPr/>
        </p:nvSpPr>
        <p:spPr bwMode="auto">
          <a:xfrm>
            <a:off x="1691680" y="1228725"/>
            <a:ext cx="334803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It is helpful to include the abstract in exported records</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6440"/>
                                        </p:tgtEl>
                                        <p:attrNameLst>
                                          <p:attrName>style.visibility</p:attrName>
                                        </p:attrNameLst>
                                      </p:cBhvr>
                                      <p:to>
                                        <p:strVal val="visible"/>
                                      </p:to>
                                    </p:set>
                                    <p:animEffect transition="in" filter="fade">
                                      <p:cBhvr>
                                        <p:cTn id="7" dur="2000"/>
                                        <p:tgtEl>
                                          <p:spTgt spid="14644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6439"/>
                                        </p:tgtEl>
                                        <p:attrNameLst>
                                          <p:attrName>style.visibility</p:attrName>
                                        </p:attrNameLst>
                                      </p:cBhvr>
                                      <p:to>
                                        <p:strVal val="visible"/>
                                      </p:to>
                                    </p:set>
                                    <p:animEffect transition="in" filter="fade">
                                      <p:cBhvr>
                                        <p:cTn id="11" dur="2000"/>
                                        <p:tgtEl>
                                          <p:spTgt spid="14643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6438"/>
                                        </p:tgtEl>
                                        <p:attrNameLst>
                                          <p:attrName>style.visibility</p:attrName>
                                        </p:attrNameLst>
                                      </p:cBhvr>
                                      <p:to>
                                        <p:strVal val="visible"/>
                                      </p:to>
                                    </p:set>
                                    <p:animEffect transition="in" filter="fade">
                                      <p:cBhvr>
                                        <p:cTn id="15" dur="2000"/>
                                        <p:tgtEl>
                                          <p:spTgt spid="14643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20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7" grpId="0" animBg="1"/>
      <p:bldP spid="146438" grpId="0" animBg="1"/>
      <p:bldP spid="146439" grpId="0" animBg="1"/>
      <p:bldP spid="14644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72</a:t>
            </a:fld>
            <a:endParaRPr lang="en-GB"/>
          </a:p>
        </p:txBody>
      </p:sp>
    </p:spTree>
    <p:extLst>
      <p:ext uri="{BB962C8B-B14F-4D97-AF65-F5344CB8AC3E}">
        <p14:creationId xmlns:p14="http://schemas.microsoft.com/office/powerpoint/2010/main" val="1518195438"/>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381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5" name="Text Box 5"/>
          <p:cNvSpPr txBox="1">
            <a:spLocks noChangeArrowheads="1"/>
          </p:cNvSpPr>
          <p:nvPr/>
        </p:nvSpPr>
        <p:spPr bwMode="auto">
          <a:xfrm>
            <a:off x="468313" y="3357563"/>
            <a:ext cx="4248150" cy="19462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A temporary group 'Imported References' is created. The references have already been added to the main library</a:t>
            </a:r>
            <a:endParaRPr lang="en-GB" sz="2400" b="1">
              <a:latin typeface="Lucida Sans" pitchFamily="34" charset="0"/>
            </a:endParaRPr>
          </a:p>
        </p:txBody>
      </p:sp>
      <p:sp>
        <p:nvSpPr>
          <p:cNvPr id="148486" name="Text Box 6"/>
          <p:cNvSpPr txBox="1">
            <a:spLocks noChangeArrowheads="1"/>
          </p:cNvSpPr>
          <p:nvPr/>
        </p:nvSpPr>
        <p:spPr bwMode="auto">
          <a:xfrm>
            <a:off x="5148263" y="4076700"/>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Selected references are imported to the open EndNote Library</a:t>
            </a:r>
            <a:endParaRPr lang="en-GB" sz="2400" b="1">
              <a:latin typeface="Lucida Sans" pitchFamily="34" charset="0"/>
            </a:endParaRPr>
          </a:p>
        </p:txBody>
      </p:sp>
      <p:sp>
        <p:nvSpPr>
          <p:cNvPr id="148487" name="Line 7"/>
          <p:cNvSpPr>
            <a:spLocks noChangeShapeType="1"/>
          </p:cNvSpPr>
          <p:nvPr/>
        </p:nvSpPr>
        <p:spPr bwMode="auto">
          <a:xfrm flipH="1" flipV="1">
            <a:off x="3059832" y="1988839"/>
            <a:ext cx="3240956" cy="144016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8488" name="Text Box 8"/>
          <p:cNvSpPr txBox="1">
            <a:spLocks noChangeArrowheads="1"/>
          </p:cNvSpPr>
          <p:nvPr/>
        </p:nvSpPr>
        <p:spPr bwMode="auto">
          <a:xfrm>
            <a:off x="5148263" y="2420938"/>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on any imported reference to view details of the record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fade">
                                      <p:cBhvr>
                                        <p:cTn id="7" dur="2000"/>
                                        <p:tgtEl>
                                          <p:spTgt spid="14848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8485"/>
                                        </p:tgtEl>
                                        <p:attrNameLst>
                                          <p:attrName>style.visibility</p:attrName>
                                        </p:attrNameLst>
                                      </p:cBhvr>
                                      <p:to>
                                        <p:strVal val="visible"/>
                                      </p:to>
                                    </p:set>
                                    <p:animEffect transition="in" filter="fade">
                                      <p:cBhvr>
                                        <p:cTn id="11" dur="2000"/>
                                        <p:tgtEl>
                                          <p:spTgt spid="148485"/>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48488"/>
                                        </p:tgtEl>
                                        <p:attrNameLst>
                                          <p:attrName>style.visibility</p:attrName>
                                        </p:attrNameLst>
                                      </p:cBhvr>
                                      <p:to>
                                        <p:strVal val="visible"/>
                                      </p:to>
                                    </p:set>
                                    <p:animEffect transition="in" filter="fade">
                                      <p:cBhvr>
                                        <p:cTn id="15" dur="2000"/>
                                        <p:tgtEl>
                                          <p:spTgt spid="148488"/>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8487"/>
                                        </p:tgtEl>
                                        <p:attrNameLst>
                                          <p:attrName>style.visibility</p:attrName>
                                        </p:attrNameLst>
                                      </p:cBhvr>
                                      <p:to>
                                        <p:strVal val="visible"/>
                                      </p:to>
                                    </p:set>
                                    <p:animEffect transition="in" filter="fade">
                                      <p:cBhvr>
                                        <p:cTn id="19" dur="2000"/>
                                        <p:tgtEl>
                                          <p:spTgt spid="14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animBg="1"/>
      <p:bldP spid="148486" grpId="0" animBg="1"/>
      <p:bldP spid="148487" grpId="0" animBg="1"/>
      <p:bldP spid="14848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3092" y="20055"/>
            <a:ext cx="9117260" cy="683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9" name="Text Box 5"/>
          <p:cNvSpPr txBox="1">
            <a:spLocks noChangeArrowheads="1"/>
          </p:cNvSpPr>
          <p:nvPr/>
        </p:nvSpPr>
        <p:spPr bwMode="auto">
          <a:xfrm>
            <a:off x="4211638" y="3284538"/>
            <a:ext cx="3673475" cy="48577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the page</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74</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20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482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Line 5"/>
          <p:cNvSpPr>
            <a:spLocks noChangeShapeType="1"/>
          </p:cNvSpPr>
          <p:nvPr/>
        </p:nvSpPr>
        <p:spPr bwMode="auto">
          <a:xfrm flipH="1" flipV="1">
            <a:off x="1907704" y="4581128"/>
            <a:ext cx="3168352" cy="792558"/>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0534" name="Text Box 6"/>
          <p:cNvSpPr txBox="1">
            <a:spLocks noChangeArrowheads="1"/>
          </p:cNvSpPr>
          <p:nvPr/>
        </p:nvSpPr>
        <p:spPr bwMode="auto">
          <a:xfrm>
            <a:off x="4355976" y="4765675"/>
            <a:ext cx="367347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Click the URL link to view the source record</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75</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fade">
                                      <p:cBhvr>
                                        <p:cTn id="7" dur="2000"/>
                                        <p:tgtEl>
                                          <p:spTgt spid="15053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0533"/>
                                        </p:tgtEl>
                                        <p:attrNameLst>
                                          <p:attrName>style.visibility</p:attrName>
                                        </p:attrNameLst>
                                      </p:cBhvr>
                                      <p:to>
                                        <p:strVal val="visible"/>
                                      </p:to>
                                    </p:set>
                                    <p:animEffect transition="in" filter="fade">
                                      <p:cBhvr>
                                        <p:cTn id="11" dur="2000"/>
                                        <p:tgtEl>
                                          <p:spTgt spid="150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P spid="15053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7" name="Text Box 5"/>
          <p:cNvSpPr txBox="1">
            <a:spLocks noChangeArrowheads="1"/>
          </p:cNvSpPr>
          <p:nvPr/>
        </p:nvSpPr>
        <p:spPr bwMode="auto">
          <a:xfrm>
            <a:off x="4500563" y="836613"/>
            <a:ext cx="367347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Web of </a:t>
            </a:r>
            <a:r>
              <a:rPr lang="en-GB" sz="2400" b="1" dirty="0" smtClean="0">
                <a:solidFill>
                  <a:srgbClr val="000000"/>
                </a:solidFill>
                <a:latin typeface="Lucida Sans" pitchFamily="34" charset="0"/>
              </a:rPr>
              <a:t>Knowledge </a:t>
            </a:r>
            <a:r>
              <a:rPr lang="en-GB" sz="2400" b="1" dirty="0">
                <a:solidFill>
                  <a:srgbClr val="000000"/>
                </a:solidFill>
                <a:latin typeface="Lucida Sans" pitchFamily="34" charset="0"/>
              </a:rPr>
              <a:t>database record is displayed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76</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7"/>
                                        </p:tgtEl>
                                        <p:attrNameLst>
                                          <p:attrName>style.visibility</p:attrName>
                                        </p:attrNameLst>
                                      </p:cBhvr>
                                      <p:to>
                                        <p:strVal val="visible"/>
                                      </p:to>
                                    </p:set>
                                    <p:animEffect transition="in" filter="fade">
                                      <p:cBhvr>
                                        <p:cTn id="7" dur="20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GB" smtClean="0"/>
              <a:t>Find full text of articles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77</a:t>
            </a:fld>
            <a:endParaRPr lang="en-GB"/>
          </a:p>
        </p:txBody>
      </p:sp>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78</a:t>
            </a:fld>
            <a:endParaRPr lang="en-GB"/>
          </a:p>
        </p:txBody>
      </p:sp>
      <p:pic>
        <p:nvPicPr>
          <p:cNvPr id="563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28350"/>
            <a:ext cx="9106200" cy="682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bwMode="auto">
          <a:xfrm>
            <a:off x="251520" y="3068960"/>
            <a:ext cx="2232248" cy="576064"/>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bwMode="auto">
          <a:xfrm>
            <a:off x="3491880" y="4005064"/>
            <a:ext cx="4608512"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For the best search, go to 'Edit </a:t>
            </a:r>
            <a:r>
              <a:rPr lang="en-GB" sz="2400" b="1" dirty="0" smtClean="0">
                <a:solidFill>
                  <a:srgbClr val="000000"/>
                </a:solidFill>
                <a:latin typeface="Lucida Sans" pitchFamily="34" charset="0"/>
                <a:sym typeface="Wingdings"/>
              </a:rPr>
              <a:t> Preferences'</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2614625523"/>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79</a:t>
            </a:fld>
            <a:endParaRPr lang="en-GB"/>
          </a:p>
        </p:txBody>
      </p:sp>
      <p:pic>
        <p:nvPicPr>
          <p:cNvPr id="573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234" t="19209" r="12234" b="19561"/>
          <a:stretch/>
        </p:blipFill>
        <p:spPr bwMode="auto">
          <a:xfrm>
            <a:off x="1619672" y="977763"/>
            <a:ext cx="5603132" cy="5038929"/>
          </a:xfrm>
          <a:prstGeom prst="rect">
            <a:avLst/>
          </a:prstGeom>
          <a:noFill/>
          <a:ln w="9525">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3779912" y="4437112"/>
            <a:ext cx="4392488" cy="1200329"/>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Choose 'Find Full Text' and check the WOK, DOI and PubMed options</a:t>
            </a:r>
            <a:endParaRPr lang="en-GB" sz="2400" b="1" dirty="0">
              <a:solidFill>
                <a:srgbClr val="000000"/>
              </a:solidFill>
              <a:latin typeface="Lucida Sans" pitchFamily="34" charset="0"/>
            </a:endParaRPr>
          </a:p>
        </p:txBody>
      </p:sp>
      <p:sp>
        <p:nvSpPr>
          <p:cNvPr id="4" name="Oval 3"/>
          <p:cNvSpPr/>
          <p:nvPr/>
        </p:nvSpPr>
        <p:spPr bwMode="auto">
          <a:xfrm>
            <a:off x="1619672" y="1916832"/>
            <a:ext cx="1440160" cy="504056"/>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24903763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r="32557" b="68547"/>
          <a:stretch/>
        </p:blipFill>
        <p:spPr bwMode="auto">
          <a:xfrm>
            <a:off x="395536" y="3641147"/>
            <a:ext cx="3828081" cy="2588419"/>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2"/>
          <p:cNvSpPr>
            <a:spLocks noGrp="1" noChangeArrowheads="1"/>
          </p:cNvSpPr>
          <p:nvPr>
            <p:ph type="title"/>
          </p:nvPr>
        </p:nvSpPr>
        <p:spPr/>
        <p:txBody>
          <a:bodyPr/>
          <a:lstStyle/>
          <a:p>
            <a:pPr eaLnBrk="1" hangingPunct="1"/>
            <a:r>
              <a:rPr lang="en-GB" smtClean="0"/>
              <a:t>Add a new reference</a:t>
            </a:r>
          </a:p>
        </p:txBody>
      </p:sp>
      <p:sp>
        <p:nvSpPr>
          <p:cNvPr id="7174" name="Line 6"/>
          <p:cNvSpPr>
            <a:spLocks noChangeShapeType="1"/>
          </p:cNvSpPr>
          <p:nvPr/>
        </p:nvSpPr>
        <p:spPr bwMode="auto">
          <a:xfrm flipH="1" flipV="1">
            <a:off x="3851920" y="2475757"/>
            <a:ext cx="1296144" cy="88569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5" name="Text Box 7"/>
          <p:cNvSpPr txBox="1">
            <a:spLocks noChangeArrowheads="1"/>
          </p:cNvSpPr>
          <p:nvPr/>
        </p:nvSpPr>
        <p:spPr bwMode="auto">
          <a:xfrm>
            <a:off x="4787900" y="2936009"/>
            <a:ext cx="3816350"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Click on the 'New Reference' icon…</a:t>
            </a:r>
          </a:p>
        </p:txBody>
      </p:sp>
      <p:sp>
        <p:nvSpPr>
          <p:cNvPr id="7176" name="Text Box 8"/>
          <p:cNvSpPr txBox="1">
            <a:spLocks noChangeArrowheads="1"/>
          </p:cNvSpPr>
          <p:nvPr/>
        </p:nvSpPr>
        <p:spPr bwMode="auto">
          <a:xfrm>
            <a:off x="4787900" y="4076700"/>
            <a:ext cx="3024188"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 or go to 'New Reference' on the dropdown menu</a:t>
            </a:r>
          </a:p>
        </p:txBody>
      </p:sp>
      <p:sp>
        <p:nvSpPr>
          <p:cNvPr id="7177" name="Oval 9"/>
          <p:cNvSpPr>
            <a:spLocks noChangeArrowheads="1"/>
          </p:cNvSpPr>
          <p:nvPr/>
        </p:nvSpPr>
        <p:spPr bwMode="auto">
          <a:xfrm>
            <a:off x="684213" y="3786909"/>
            <a:ext cx="2736850" cy="649287"/>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a:t>
            </a:fld>
            <a:endParaRPr lang="en-GB"/>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9899" r="19028" b="90926"/>
          <a:stretch/>
        </p:blipFill>
        <p:spPr bwMode="auto">
          <a:xfrm>
            <a:off x="316968" y="1655004"/>
            <a:ext cx="7495120" cy="820753"/>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2000"/>
                                        <p:tgtEl>
                                          <p:spTgt spid="71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fade">
                                      <p:cBhvr>
                                        <p:cTn id="11" dur="2000"/>
                                        <p:tgtEl>
                                          <p:spTgt spid="7174"/>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2000"/>
                                        <p:tgtEl>
                                          <p:spTgt spid="7176"/>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animEffect transition="in" filter="fade">
                                      <p:cBhvr>
                                        <p:cTn id="19" dur="20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7175" grpId="0" animBg="1"/>
      <p:bldP spid="7176" grpId="0" animBg="1"/>
      <p:bldP spid="717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Line 5"/>
          <p:cNvSpPr>
            <a:spLocks noChangeShapeType="1"/>
          </p:cNvSpPr>
          <p:nvPr/>
        </p:nvSpPr>
        <p:spPr bwMode="auto">
          <a:xfrm flipH="1" flipV="1">
            <a:off x="3419475" y="2060575"/>
            <a:ext cx="1152525" cy="18002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0" name="Text Box 6"/>
          <p:cNvSpPr txBox="1">
            <a:spLocks noChangeArrowheads="1"/>
          </p:cNvSpPr>
          <p:nvPr/>
        </p:nvSpPr>
        <p:spPr bwMode="auto">
          <a:xfrm>
            <a:off x="4140200" y="3141663"/>
            <a:ext cx="4681538"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To search the whole library for free full text, select a single item, then go to 'Edit </a:t>
            </a:r>
            <a:r>
              <a:rPr lang="en-GB" sz="2400" b="1">
                <a:solidFill>
                  <a:srgbClr val="000000"/>
                </a:solidFill>
                <a:latin typeface="Lucida Sans" pitchFamily="34" charset="0"/>
                <a:sym typeface="Wingdings 3" pitchFamily="18" charset="2"/>
              </a:rPr>
              <a:t> Select All'</a:t>
            </a:r>
            <a:endParaRPr lang="en-GB" sz="2400" b="1">
              <a:latin typeface="Lucida Sans" pitchFamily="34" charset="0"/>
              <a:sym typeface="Wingdings 3" pitchFamily="18" charset="2"/>
            </a:endParaRPr>
          </a:p>
        </p:txBody>
      </p:sp>
      <p:sp>
        <p:nvSpPr>
          <p:cNvPr id="47111" name="Oval 7"/>
          <p:cNvSpPr>
            <a:spLocks noChangeArrowheads="1"/>
          </p:cNvSpPr>
          <p:nvPr/>
        </p:nvSpPr>
        <p:spPr bwMode="auto">
          <a:xfrm>
            <a:off x="323850" y="1392155"/>
            <a:ext cx="1944688" cy="323850"/>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80</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2000"/>
                                        <p:tgtEl>
                                          <p:spTgt spid="4711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7109"/>
                                        </p:tgtEl>
                                        <p:attrNameLst>
                                          <p:attrName>style.visibility</p:attrName>
                                        </p:attrNameLst>
                                      </p:cBhvr>
                                      <p:to>
                                        <p:strVal val="visible"/>
                                      </p:to>
                                    </p:set>
                                    <p:animEffect transition="in" filter="fade">
                                      <p:cBhvr>
                                        <p:cTn id="11" dur="2000"/>
                                        <p:tgtEl>
                                          <p:spTgt spid="4710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7111"/>
                                        </p:tgtEl>
                                        <p:attrNameLst>
                                          <p:attrName>style.visibility</p:attrName>
                                        </p:attrNameLst>
                                      </p:cBhvr>
                                      <p:to>
                                        <p:strVal val="visible"/>
                                      </p:to>
                                    </p:set>
                                    <p:animEffect transition="in" filter="fade">
                                      <p:cBhvr>
                                        <p:cTn id="15" dur="20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P spid="47110" grpId="0" animBg="1"/>
      <p:bldP spid="471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2860" y="-1"/>
            <a:ext cx="9156859" cy="686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9" name="Text Box 5"/>
          <p:cNvSpPr txBox="1">
            <a:spLocks noChangeArrowheads="1"/>
          </p:cNvSpPr>
          <p:nvPr/>
        </p:nvSpPr>
        <p:spPr bwMode="auto">
          <a:xfrm>
            <a:off x="4211638" y="2637075"/>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'Find Full Text </a:t>
            </a:r>
            <a:r>
              <a:rPr lang="en-GB" sz="2400" b="1" dirty="0">
                <a:solidFill>
                  <a:srgbClr val="000000"/>
                </a:solidFill>
                <a:latin typeface="Lucida Sans" pitchFamily="34" charset="0"/>
                <a:sym typeface="Wingdings 3" pitchFamily="18" charset="2"/>
              </a:rPr>
              <a:t> Find Full Text </a:t>
            </a:r>
            <a:r>
              <a:rPr lang="en-GB" sz="2400" b="1" dirty="0" smtClean="0">
                <a:solidFill>
                  <a:srgbClr val="000000"/>
                </a:solidFill>
                <a:latin typeface="Lucida Sans" pitchFamily="34" charset="0"/>
                <a:sym typeface="Wingdings 3" pitchFamily="18" charset="2"/>
              </a:rPr>
              <a:t>…'</a:t>
            </a:r>
            <a:endParaRPr lang="en-GB" sz="2400" b="1" dirty="0">
              <a:latin typeface="Lucida Sans" pitchFamily="34" charset="0"/>
              <a:sym typeface="Wingdings 3" pitchFamily="18" charset="2"/>
            </a:endParaRPr>
          </a:p>
        </p:txBody>
      </p:sp>
      <p:sp>
        <p:nvSpPr>
          <p:cNvPr id="159750" name="Oval 6"/>
          <p:cNvSpPr>
            <a:spLocks noChangeArrowheads="1"/>
          </p:cNvSpPr>
          <p:nvPr/>
        </p:nvSpPr>
        <p:spPr bwMode="auto">
          <a:xfrm>
            <a:off x="570165" y="1629073"/>
            <a:ext cx="3816350" cy="57596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81</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fade">
                                      <p:cBhvr>
                                        <p:cTn id="7" dur="2000"/>
                                        <p:tgtEl>
                                          <p:spTgt spid="1597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9750"/>
                                        </p:tgtEl>
                                        <p:attrNameLst>
                                          <p:attrName>style.visibility</p:attrName>
                                        </p:attrNameLst>
                                      </p:cBhvr>
                                      <p:to>
                                        <p:strVal val="visible"/>
                                      </p:to>
                                    </p:set>
                                    <p:animEffect transition="in" filter="fade">
                                      <p:cBhvr>
                                        <p:cTn id="11" dur="2000"/>
                                        <p:tgtEl>
                                          <p:spTgt spid="159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P spid="15975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942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3" name="Line 5"/>
          <p:cNvSpPr>
            <a:spLocks noChangeShapeType="1"/>
          </p:cNvSpPr>
          <p:nvPr/>
        </p:nvSpPr>
        <p:spPr bwMode="auto">
          <a:xfrm flipH="1" flipV="1">
            <a:off x="1547663" y="4134227"/>
            <a:ext cx="2088230" cy="266323"/>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774" name="Line 6"/>
          <p:cNvSpPr>
            <a:spLocks noChangeShapeType="1"/>
          </p:cNvSpPr>
          <p:nvPr/>
        </p:nvSpPr>
        <p:spPr bwMode="auto">
          <a:xfrm flipH="1" flipV="1">
            <a:off x="1907703" y="2262565"/>
            <a:ext cx="1188266" cy="1871662"/>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775" name="Text Box 7"/>
          <p:cNvSpPr txBox="1">
            <a:spLocks noChangeArrowheads="1"/>
          </p:cNvSpPr>
          <p:nvPr/>
        </p:nvSpPr>
        <p:spPr bwMode="auto">
          <a:xfrm>
            <a:off x="2915816" y="3343652"/>
            <a:ext cx="4429546"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EndNote searches Web of Knowledge for full text and attaches items found to the individual records</a:t>
            </a:r>
            <a:endParaRPr lang="en-GB" sz="2400" b="1">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82</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fade">
                                      <p:cBhvr>
                                        <p:cTn id="7" dur="2000"/>
                                        <p:tgtEl>
                                          <p:spTgt spid="1607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0773"/>
                                        </p:tgtEl>
                                        <p:attrNameLst>
                                          <p:attrName>style.visibility</p:attrName>
                                        </p:attrNameLst>
                                      </p:cBhvr>
                                      <p:to>
                                        <p:strVal val="visible"/>
                                      </p:to>
                                    </p:set>
                                    <p:animEffect transition="in" filter="fade">
                                      <p:cBhvr>
                                        <p:cTn id="11" dur="2000"/>
                                        <p:tgtEl>
                                          <p:spTgt spid="16077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0774"/>
                                        </p:tgtEl>
                                        <p:attrNameLst>
                                          <p:attrName>style.visibility</p:attrName>
                                        </p:attrNameLst>
                                      </p:cBhvr>
                                      <p:to>
                                        <p:strVal val="visible"/>
                                      </p:to>
                                    </p:set>
                                    <p:animEffect transition="in" filter="fade">
                                      <p:cBhvr>
                                        <p:cTn id="15" dur="2000"/>
                                        <p:tgtEl>
                                          <p:spTgt spid="160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animBg="1"/>
      <p:bldP spid="160774" grpId="0" animBg="1"/>
      <p:bldP spid="16077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8378" y="0"/>
            <a:ext cx="9135622" cy="685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758" name="Text Box 6"/>
          <p:cNvSpPr txBox="1">
            <a:spLocks noChangeArrowheads="1"/>
          </p:cNvSpPr>
          <p:nvPr/>
        </p:nvSpPr>
        <p:spPr bwMode="auto">
          <a:xfrm>
            <a:off x="2555776" y="4705990"/>
            <a:ext cx="4681538"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appears in the 'File Attachments' field</a:t>
            </a:r>
            <a:endParaRPr lang="en-GB" sz="2400" b="1" dirty="0">
              <a:latin typeface="Lucida Sans" pitchFamily="34" charset="0"/>
              <a:sym typeface="Wingdings 3" pitchFamily="18" charset="2"/>
            </a:endParaRPr>
          </a:p>
        </p:txBody>
      </p:sp>
      <p:sp>
        <p:nvSpPr>
          <p:cNvPr id="330759" name="Line 7"/>
          <p:cNvSpPr>
            <a:spLocks noChangeShapeType="1"/>
          </p:cNvSpPr>
          <p:nvPr/>
        </p:nvSpPr>
        <p:spPr bwMode="auto">
          <a:xfrm flipH="1">
            <a:off x="899592" y="4941168"/>
            <a:ext cx="108108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83</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0758"/>
                                        </p:tgtEl>
                                        <p:attrNameLst>
                                          <p:attrName>style.visibility</p:attrName>
                                        </p:attrNameLst>
                                      </p:cBhvr>
                                      <p:to>
                                        <p:strVal val="visible"/>
                                      </p:to>
                                    </p:set>
                                    <p:animEffect transition="in" filter="fade">
                                      <p:cBhvr>
                                        <p:cTn id="7" dur="2000"/>
                                        <p:tgtEl>
                                          <p:spTgt spid="33075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30759"/>
                                        </p:tgtEl>
                                        <p:attrNameLst>
                                          <p:attrName>style.visibility</p:attrName>
                                        </p:attrNameLst>
                                      </p:cBhvr>
                                      <p:to>
                                        <p:strVal val="visible"/>
                                      </p:to>
                                    </p:set>
                                    <p:animEffect transition="in" filter="fade">
                                      <p:cBhvr>
                                        <p:cTn id="11" dur="20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8" grpId="0" animBg="1"/>
      <p:bldP spid="33075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GB" smtClean="0"/>
              <a:t>Attach PDF files to records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84</a:t>
            </a:fld>
            <a:endParaRPr lang="en-GB"/>
          </a:p>
        </p:txBody>
      </p:sp>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20638"/>
            <a:ext cx="9116482"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43" name="Oval 19"/>
          <p:cNvSpPr>
            <a:spLocks noChangeArrowheads="1"/>
          </p:cNvSpPr>
          <p:nvPr/>
        </p:nvSpPr>
        <p:spPr bwMode="auto">
          <a:xfrm>
            <a:off x="2987824" y="4653136"/>
            <a:ext cx="1008112" cy="720725"/>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30" name="Text Box 6"/>
          <p:cNvSpPr txBox="1">
            <a:spLocks noChangeArrowheads="1"/>
          </p:cNvSpPr>
          <p:nvPr/>
        </p:nvSpPr>
        <p:spPr bwMode="auto">
          <a:xfrm>
            <a:off x="3995936" y="3645024"/>
            <a:ext cx="4681538" cy="46166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Click the paperclip symbol</a:t>
            </a:r>
            <a:endParaRPr lang="en-GB" sz="2400" b="1" dirty="0">
              <a:latin typeface="Lucida Sans" pitchFamily="34" charset="0"/>
              <a:sym typeface="Wingdings 3" pitchFamily="18" charset="2"/>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85</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643"/>
                                        </p:tgtEl>
                                        <p:attrNameLst>
                                          <p:attrName>style.visibility</p:attrName>
                                        </p:attrNameLst>
                                      </p:cBhvr>
                                      <p:to>
                                        <p:strVal val="visible"/>
                                      </p:to>
                                    </p:set>
                                    <p:animEffect transition="in" filter="fade">
                                      <p:cBhvr>
                                        <p:cTn id="11" dur="2000"/>
                                        <p:tgtEl>
                                          <p:spTgt spid="2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P spid="2663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1873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5" name="Oval 5"/>
          <p:cNvSpPr>
            <a:spLocks noChangeArrowheads="1"/>
          </p:cNvSpPr>
          <p:nvPr/>
        </p:nvSpPr>
        <p:spPr bwMode="auto">
          <a:xfrm>
            <a:off x="2411760" y="1772816"/>
            <a:ext cx="2664296" cy="792088"/>
          </a:xfrm>
          <a:prstGeom prst="ellipse">
            <a:avLst/>
          </a:prstGeom>
          <a:noFill/>
          <a:ln w="38100">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86</a:t>
            </a:fld>
            <a:endParaRPr lang="en-GB"/>
          </a:p>
        </p:txBody>
      </p:sp>
      <p:sp>
        <p:nvSpPr>
          <p:cNvPr id="3" name="TextBox 2"/>
          <p:cNvSpPr txBox="1"/>
          <p:nvPr/>
        </p:nvSpPr>
        <p:spPr bwMode="auto">
          <a:xfrm>
            <a:off x="3743908" y="4077072"/>
            <a:ext cx="3636404"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Browse to locate the required file</a:t>
            </a:r>
            <a:endParaRPr lang="en-GB" sz="2400" b="1" dirty="0">
              <a:solidFill>
                <a:srgbClr val="000000"/>
              </a:solidFill>
              <a:latin typeface="Lucida Sans"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63845"/>
                                        </p:tgtEl>
                                        <p:attrNameLst>
                                          <p:attrName>style.visibility</p:attrName>
                                        </p:attrNameLst>
                                      </p:cBhvr>
                                      <p:to>
                                        <p:strVal val="visible"/>
                                      </p:to>
                                    </p:set>
                                    <p:animEffect transition="in" filter="fade">
                                      <p:cBhvr>
                                        <p:cTn id="11" dur="2000"/>
                                        <p:tgtEl>
                                          <p:spTgt spid="16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animBg="1"/>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999" r="1" b="34628"/>
          <a:stretch/>
        </p:blipFill>
        <p:spPr bwMode="auto">
          <a:xfrm>
            <a:off x="39694" y="744919"/>
            <a:ext cx="9065237" cy="4444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Line 5"/>
          <p:cNvSpPr>
            <a:spLocks noChangeShapeType="1"/>
          </p:cNvSpPr>
          <p:nvPr/>
        </p:nvSpPr>
        <p:spPr bwMode="auto">
          <a:xfrm flipH="1" flipV="1">
            <a:off x="2555873" y="2420888"/>
            <a:ext cx="1656085" cy="276864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894" name="Text Box 6"/>
          <p:cNvSpPr txBox="1">
            <a:spLocks noChangeArrowheads="1"/>
          </p:cNvSpPr>
          <p:nvPr/>
        </p:nvSpPr>
        <p:spPr bwMode="auto">
          <a:xfrm>
            <a:off x="3563938" y="4581525"/>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Select and drag the PDF file on to the record in main library view</a:t>
            </a:r>
            <a:endParaRPr lang="en-GB" sz="2400" b="1">
              <a:latin typeface="Lucida Sans" pitchFamily="34" charset="0"/>
            </a:endParaRPr>
          </a:p>
        </p:txBody>
      </p:sp>
      <p:sp>
        <p:nvSpPr>
          <p:cNvPr id="165895" name="Line 7"/>
          <p:cNvSpPr>
            <a:spLocks noChangeShapeType="1"/>
          </p:cNvSpPr>
          <p:nvPr/>
        </p:nvSpPr>
        <p:spPr bwMode="auto">
          <a:xfrm flipV="1">
            <a:off x="2987824" y="2276870"/>
            <a:ext cx="2304257" cy="72007"/>
          </a:xfrm>
          <a:prstGeom prst="line">
            <a:avLst/>
          </a:prstGeom>
          <a:noFill/>
          <a:ln w="57150">
            <a:solidFill>
              <a:srgbClr val="FF0066"/>
            </a:solidFill>
            <a:prstDash val="dash"/>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87</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894"/>
                                        </p:tgtEl>
                                        <p:attrNameLst>
                                          <p:attrName>style.visibility</p:attrName>
                                        </p:attrNameLst>
                                      </p:cBhvr>
                                      <p:to>
                                        <p:strVal val="visible"/>
                                      </p:to>
                                    </p:set>
                                    <p:animEffect transition="in" filter="fade">
                                      <p:cBhvr>
                                        <p:cTn id="7" dur="2000"/>
                                        <p:tgtEl>
                                          <p:spTgt spid="165894"/>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65893"/>
                                        </p:tgtEl>
                                        <p:attrNameLst>
                                          <p:attrName>style.visibility</p:attrName>
                                        </p:attrNameLst>
                                      </p:cBhvr>
                                      <p:to>
                                        <p:strVal val="visible"/>
                                      </p:to>
                                    </p:set>
                                    <p:animEffect transition="in" filter="wipe(down)">
                                      <p:cBhvr>
                                        <p:cTn id="11" dur="2000"/>
                                        <p:tgtEl>
                                          <p:spTgt spid="165893"/>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65895"/>
                                        </p:tgtEl>
                                        <p:attrNameLst>
                                          <p:attrName>style.visibility</p:attrName>
                                        </p:attrNameLst>
                                      </p:cBhvr>
                                      <p:to>
                                        <p:strVal val="visible"/>
                                      </p:to>
                                    </p:set>
                                    <p:animEffect transition="in" filter="wipe(left)">
                                      <p:cBhvr>
                                        <p:cTn id="15" dur="20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P spid="16589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7" name="Line 5"/>
          <p:cNvSpPr>
            <a:spLocks noChangeShapeType="1"/>
          </p:cNvSpPr>
          <p:nvPr/>
        </p:nvSpPr>
        <p:spPr bwMode="auto">
          <a:xfrm flipH="1" flipV="1">
            <a:off x="1980257" y="1412776"/>
            <a:ext cx="2374900" cy="140109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918" name="Text Box 6"/>
          <p:cNvSpPr txBox="1">
            <a:spLocks noChangeArrowheads="1"/>
          </p:cNvSpPr>
          <p:nvPr/>
        </p:nvSpPr>
        <p:spPr bwMode="auto">
          <a:xfrm>
            <a:off x="3995936" y="2629721"/>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file attachment symbol displays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88</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6918"/>
                                        </p:tgtEl>
                                        <p:attrNameLst>
                                          <p:attrName>style.visibility</p:attrName>
                                        </p:attrNameLst>
                                      </p:cBhvr>
                                      <p:to>
                                        <p:strVal val="visible"/>
                                      </p:to>
                                    </p:set>
                                    <p:animEffect transition="in" filter="fade">
                                      <p:cBhvr>
                                        <p:cTn id="7" dur="2000"/>
                                        <p:tgtEl>
                                          <p:spTgt spid="16691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6917"/>
                                        </p:tgtEl>
                                        <p:attrNameLst>
                                          <p:attrName>style.visibility</p:attrName>
                                        </p:attrNameLst>
                                      </p:cBhvr>
                                      <p:to>
                                        <p:strVal val="visible"/>
                                      </p:to>
                                    </p:set>
                                    <p:animEffect transition="in" filter="fade">
                                      <p:cBhvr>
                                        <p:cTn id="11" dur="20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Line 5"/>
          <p:cNvSpPr>
            <a:spLocks noChangeShapeType="1"/>
          </p:cNvSpPr>
          <p:nvPr/>
        </p:nvSpPr>
        <p:spPr bwMode="auto">
          <a:xfrm flipH="1">
            <a:off x="684213" y="5156994"/>
            <a:ext cx="3384550"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870" name="Text Box 6"/>
          <p:cNvSpPr txBox="1">
            <a:spLocks noChangeArrowheads="1"/>
          </p:cNvSpPr>
          <p:nvPr/>
        </p:nvSpPr>
        <p:spPr bwMode="auto">
          <a:xfrm>
            <a:off x="3563937" y="4548981"/>
            <a:ext cx="4681537"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a:t>
            </a:r>
            <a:r>
              <a:rPr lang="en-GB" sz="2400" b="1" dirty="0" err="1">
                <a:solidFill>
                  <a:srgbClr val="000000"/>
                </a:solidFill>
                <a:latin typeface="Lucida Sans" pitchFamily="34" charset="0"/>
              </a:rPr>
              <a:t>pdf</a:t>
            </a:r>
            <a:r>
              <a:rPr lang="en-GB" sz="2400" b="1" dirty="0">
                <a:solidFill>
                  <a:srgbClr val="000000"/>
                </a:solidFill>
                <a:latin typeface="Lucida Sans" pitchFamily="34" charset="0"/>
              </a:rPr>
              <a:t> file is added to the 'File Attachments' field in the record</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89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870"/>
                                        </p:tgtEl>
                                        <p:attrNameLst>
                                          <p:attrName>style.visibility</p:attrName>
                                        </p:attrNameLst>
                                      </p:cBhvr>
                                      <p:to>
                                        <p:strVal val="visible"/>
                                      </p:to>
                                    </p:set>
                                    <p:animEffect transition="in" filter="fade">
                                      <p:cBhvr>
                                        <p:cTn id="7" dur="2000"/>
                                        <p:tgtEl>
                                          <p:spTgt spid="16487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4869"/>
                                        </p:tgtEl>
                                        <p:attrNameLst>
                                          <p:attrName>style.visibility</p:attrName>
                                        </p:attrNameLst>
                                      </p:cBhvr>
                                      <p:to>
                                        <p:strVal val="visible"/>
                                      </p:to>
                                    </p:set>
                                    <p:animEffect transition="in" filter="fade">
                                      <p:cBhvr>
                                        <p:cTn id="11" dur="2000"/>
                                        <p:tgtEl>
                                          <p:spTgt spid="164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animBg="1"/>
      <p:bldP spid="1648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20209" y="31330"/>
            <a:ext cx="9123791" cy="684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3" name="Text Box 5"/>
          <p:cNvSpPr txBox="1">
            <a:spLocks noChangeArrowheads="1"/>
          </p:cNvSpPr>
          <p:nvPr/>
        </p:nvSpPr>
        <p:spPr bwMode="auto">
          <a:xfrm>
            <a:off x="5219700" y="3716338"/>
            <a:ext cx="3313113"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Scroll down to see more fields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093"/>
                                        </p:tgtEl>
                                        <p:attrNameLst>
                                          <p:attrName>style.visibility</p:attrName>
                                        </p:attrNameLst>
                                      </p:cBhvr>
                                      <p:to>
                                        <p:strVal val="visible"/>
                                      </p:to>
                                    </p:set>
                                    <p:animEffect transition="in" filter="fade">
                                      <p:cBhvr>
                                        <p:cTn id="7" dur="20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the PDF viewer</a:t>
            </a:r>
            <a:endParaRPr lang="en-GB" dirty="0"/>
          </a:p>
        </p:txBody>
      </p:sp>
      <p:sp>
        <p:nvSpPr>
          <p:cNvPr id="3" name="Slide Number Placeholder 2"/>
          <p:cNvSpPr>
            <a:spLocks noGrp="1"/>
          </p:cNvSpPr>
          <p:nvPr>
            <p:ph type="sldNum" sz="quarter" idx="12"/>
          </p:nvPr>
        </p:nvSpPr>
        <p:spPr/>
        <p:txBody>
          <a:bodyPr/>
          <a:lstStyle/>
          <a:p>
            <a:pPr>
              <a:defRPr/>
            </a:pPr>
            <a:fld id="{FAC4024C-E8CB-4A36-A0F9-7DCC4A757B5E}" type="slidenum">
              <a:rPr lang="en-GB" smtClean="0"/>
              <a:pPr>
                <a:defRPr/>
              </a:pPr>
              <a:t>90</a:t>
            </a:fld>
            <a:endParaRPr lang="en-GB"/>
          </a:p>
        </p:txBody>
      </p:sp>
    </p:spTree>
    <p:extLst>
      <p:ext uri="{BB962C8B-B14F-4D97-AF65-F5344CB8AC3E}">
        <p14:creationId xmlns:p14="http://schemas.microsoft.com/office/powerpoint/2010/main" val="2764201593"/>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91</a:t>
            </a:fld>
            <a:endParaRPr lang="en-GB"/>
          </a:p>
        </p:txBody>
      </p:sp>
      <p:sp>
        <p:nvSpPr>
          <p:cNvPr id="5" name="Line 9"/>
          <p:cNvSpPr>
            <a:spLocks noChangeShapeType="1"/>
          </p:cNvSpPr>
          <p:nvPr/>
        </p:nvSpPr>
        <p:spPr bwMode="auto">
          <a:xfrm flipH="1" flipV="1">
            <a:off x="5724126" y="2132855"/>
            <a:ext cx="864097" cy="1296144"/>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7" name="Line 9"/>
          <p:cNvSpPr>
            <a:spLocks noChangeShapeType="1"/>
          </p:cNvSpPr>
          <p:nvPr/>
        </p:nvSpPr>
        <p:spPr bwMode="auto">
          <a:xfrm flipH="1">
            <a:off x="3131840" y="3716515"/>
            <a:ext cx="2807840" cy="43256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5076056" y="3116351"/>
            <a:ext cx="381672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Select the required record and go to the </a:t>
            </a:r>
            <a:r>
              <a:rPr lang="en-GB" sz="2400" b="1" dirty="0" smtClean="0">
                <a:solidFill>
                  <a:srgbClr val="000000"/>
                </a:solidFill>
                <a:latin typeface="Lucida Sans" pitchFamily="34" charset="0"/>
              </a:rPr>
              <a:t>PDF tab</a:t>
            </a:r>
            <a:endParaRPr lang="en-GB" sz="2400" b="1" dirty="0">
              <a:latin typeface="Lucida Sans" pitchFamily="34" charset="0"/>
            </a:endParaRPr>
          </a:p>
        </p:txBody>
      </p:sp>
    </p:spTree>
    <p:extLst>
      <p:ext uri="{BB962C8B-B14F-4D97-AF65-F5344CB8AC3E}">
        <p14:creationId xmlns:p14="http://schemas.microsoft.com/office/powerpoint/2010/main" val="2018200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92</a:t>
            </a:fld>
            <a:endParaRPr lang="en-GB"/>
          </a:p>
        </p:txBody>
      </p:sp>
      <p:sp>
        <p:nvSpPr>
          <p:cNvPr id="4" name="Line 9"/>
          <p:cNvSpPr>
            <a:spLocks noChangeShapeType="1"/>
          </p:cNvSpPr>
          <p:nvPr/>
        </p:nvSpPr>
        <p:spPr bwMode="auto">
          <a:xfrm flipH="1" flipV="1">
            <a:off x="3491880" y="2564905"/>
            <a:ext cx="1872208" cy="211233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4859796" y="4077072"/>
            <a:ext cx="3816722"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Use the PDF toolbar to navigate and annotate the document </a:t>
            </a:r>
            <a:endParaRPr lang="en-GB" sz="2400" b="1" dirty="0">
              <a:latin typeface="Lucida Sans" pitchFamily="34" charset="0"/>
            </a:endParaRPr>
          </a:p>
        </p:txBody>
      </p:sp>
      <p:sp>
        <p:nvSpPr>
          <p:cNvPr id="6" name="Oval 5"/>
          <p:cNvSpPr/>
          <p:nvPr/>
        </p:nvSpPr>
        <p:spPr bwMode="auto">
          <a:xfrm>
            <a:off x="7524328" y="5445224"/>
            <a:ext cx="1619672" cy="792088"/>
          </a:xfrm>
          <a:prstGeom prst="ellipse">
            <a:avLst/>
          </a:prstGeom>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61211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93</a:t>
            </a:fld>
            <a:endParaRPr lang="en-GB"/>
          </a:p>
        </p:txBody>
      </p:sp>
      <p:pic>
        <p:nvPicPr>
          <p:cNvPr id="747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9819"/>
            <a:ext cx="9157092" cy="686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V="1">
            <a:off x="5436096" y="908720"/>
            <a:ext cx="1728192" cy="919554"/>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483768" y="1412776"/>
            <a:ext cx="331236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view PDF in full screen</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658618071"/>
      </p:ext>
    </p:extLst>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94</a:t>
            </a:fld>
            <a:endParaRPr lang="en-GB"/>
          </a:p>
        </p:txBody>
      </p:sp>
      <p:cxnSp>
        <p:nvCxnSpPr>
          <p:cNvPr id="5" name="Straight Arrow Connector 4"/>
          <p:cNvCxnSpPr/>
          <p:nvPr/>
        </p:nvCxnSpPr>
        <p:spPr bwMode="auto">
          <a:xfrm flipH="1" flipV="1">
            <a:off x="323528" y="836712"/>
            <a:ext cx="2160240" cy="991562"/>
          </a:xfrm>
          <a:prstGeom prst="straightConnector1">
            <a:avLst/>
          </a:prstGeom>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 name="TextBox 2"/>
          <p:cNvSpPr txBox="1"/>
          <p:nvPr/>
        </p:nvSpPr>
        <p:spPr bwMode="auto">
          <a:xfrm>
            <a:off x="2038736" y="1628800"/>
            <a:ext cx="2952328" cy="830997"/>
          </a:xfrm>
          <a:prstGeom prst="rect">
            <a:avLst/>
          </a:prstGeom>
          <a:solidFill>
            <a:srgbClr val="FFFF99"/>
          </a:solidFill>
          <a:ln w="28575" cap="sq">
            <a:solidFill>
              <a:srgbClr val="000000"/>
            </a:solidFill>
            <a:miter lim="800000"/>
            <a:headEnd type="none" w="sm" len="sm"/>
            <a:tailEnd type="none" w="sm" len="sm"/>
          </a:ln>
          <a:effectLst/>
          <a:extLst/>
        </p:spPr>
        <p:txBody>
          <a:bodyPr wrap="square" rtlCol="0">
            <a:spAutoFit/>
          </a:bodyPr>
          <a:lstStyle/>
          <a:p>
            <a:pPr algn="l" eaLnBrk="1" hangingPunct="1"/>
            <a:r>
              <a:rPr lang="en-GB" sz="2400" b="1" dirty="0" smtClean="0">
                <a:solidFill>
                  <a:srgbClr val="000000"/>
                </a:solidFill>
                <a:latin typeface="Lucida Sans" pitchFamily="34" charset="0"/>
              </a:rPr>
              <a:t>Click to return to library view</a:t>
            </a:r>
            <a:endParaRPr lang="en-GB" sz="2400" b="1" dirty="0">
              <a:solidFill>
                <a:srgbClr val="000000"/>
              </a:solidFill>
              <a:latin typeface="Lucida Sans" pitchFamily="34" charset="0"/>
            </a:endParaRPr>
          </a:p>
        </p:txBody>
      </p:sp>
    </p:spTree>
    <p:extLst>
      <p:ext uri="{BB962C8B-B14F-4D97-AF65-F5344CB8AC3E}">
        <p14:creationId xmlns:p14="http://schemas.microsoft.com/office/powerpoint/2010/main" val="3433028533"/>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95</a:t>
            </a:fld>
            <a:endParaRPr lang="en-GB"/>
          </a:p>
        </p:txBody>
      </p:sp>
      <p:sp>
        <p:nvSpPr>
          <p:cNvPr id="4" name="Line 9"/>
          <p:cNvSpPr>
            <a:spLocks noChangeShapeType="1"/>
          </p:cNvSpPr>
          <p:nvPr/>
        </p:nvSpPr>
        <p:spPr bwMode="auto">
          <a:xfrm flipH="1" flipV="1">
            <a:off x="4068416" y="757242"/>
            <a:ext cx="1295671" cy="37502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Line 9"/>
          <p:cNvSpPr>
            <a:spLocks noChangeShapeType="1"/>
          </p:cNvSpPr>
          <p:nvPr/>
        </p:nvSpPr>
        <p:spPr bwMode="auto">
          <a:xfrm flipH="1" flipV="1">
            <a:off x="3635895" y="3068960"/>
            <a:ext cx="2376263" cy="1023009"/>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Text Box 8"/>
          <p:cNvSpPr txBox="1">
            <a:spLocks noChangeArrowheads="1"/>
          </p:cNvSpPr>
          <p:nvPr/>
        </p:nvSpPr>
        <p:spPr bwMode="auto">
          <a:xfrm>
            <a:off x="4325413" y="3676471"/>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Highlight sections of the document</a:t>
            </a:r>
            <a:endParaRPr lang="en-GB" sz="2400" b="1" dirty="0">
              <a:latin typeface="Lucida Sans" pitchFamily="34" charset="0"/>
            </a:endParaRPr>
          </a:p>
        </p:txBody>
      </p:sp>
    </p:spTree>
    <p:extLst>
      <p:ext uri="{BB962C8B-B14F-4D97-AF65-F5344CB8AC3E}">
        <p14:creationId xmlns:p14="http://schemas.microsoft.com/office/powerpoint/2010/main" val="3405601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D57E42E9-B338-4384-82FA-00A65C816292}" type="slidenum">
              <a:rPr lang="en-GB" smtClean="0"/>
              <a:pPr>
                <a:defRPr/>
              </a:pPr>
              <a:t>96</a:t>
            </a:fld>
            <a:endParaRPr lang="en-GB"/>
          </a:p>
        </p:txBody>
      </p:sp>
      <p:sp>
        <p:nvSpPr>
          <p:cNvPr id="4" name="Line 9"/>
          <p:cNvSpPr>
            <a:spLocks noChangeShapeType="1"/>
          </p:cNvSpPr>
          <p:nvPr/>
        </p:nvSpPr>
        <p:spPr bwMode="auto">
          <a:xfrm flipV="1">
            <a:off x="2843808" y="2606998"/>
            <a:ext cx="2416460" cy="1902121"/>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5" name="Line 9"/>
          <p:cNvSpPr>
            <a:spLocks noChangeShapeType="1"/>
          </p:cNvSpPr>
          <p:nvPr/>
        </p:nvSpPr>
        <p:spPr bwMode="auto">
          <a:xfrm flipV="1">
            <a:off x="3131840" y="3068959"/>
            <a:ext cx="968388" cy="122413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 name="Text Box 8"/>
          <p:cNvSpPr txBox="1">
            <a:spLocks noChangeArrowheads="1"/>
          </p:cNvSpPr>
          <p:nvPr/>
        </p:nvSpPr>
        <p:spPr bwMode="auto">
          <a:xfrm>
            <a:off x="758030" y="4093621"/>
            <a:ext cx="3816722" cy="830997"/>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smtClean="0">
                <a:solidFill>
                  <a:srgbClr val="000000"/>
                </a:solidFill>
                <a:latin typeface="Lucida Sans" pitchFamily="34" charset="0"/>
              </a:rPr>
              <a:t>Add a sticky note at the selected location</a:t>
            </a:r>
            <a:endParaRPr lang="en-GB" sz="2400" b="1" dirty="0">
              <a:latin typeface="Lucida Sans" pitchFamily="34" charset="0"/>
            </a:endParaRPr>
          </a:p>
        </p:txBody>
      </p:sp>
    </p:spTree>
    <p:extLst>
      <p:ext uri="{BB962C8B-B14F-4D97-AF65-F5344CB8AC3E}">
        <p14:creationId xmlns:p14="http://schemas.microsoft.com/office/powerpoint/2010/main" val="3924120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GB" smtClean="0"/>
              <a:t>Search and export from library catalogues</a:t>
            </a: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97</a:t>
            </a:fld>
            <a:endParaRPr lang="en-GB"/>
          </a:p>
        </p:txBody>
      </p:sp>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Line 5"/>
          <p:cNvSpPr>
            <a:spLocks noChangeShapeType="1"/>
          </p:cNvSpPr>
          <p:nvPr/>
        </p:nvSpPr>
        <p:spPr bwMode="auto">
          <a:xfrm flipH="1" flipV="1">
            <a:off x="611188" y="3627943"/>
            <a:ext cx="360362" cy="2016125"/>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0" name="Text Box 6"/>
          <p:cNvSpPr txBox="1">
            <a:spLocks noChangeArrowheads="1"/>
          </p:cNvSpPr>
          <p:nvPr/>
        </p:nvSpPr>
        <p:spPr bwMode="auto">
          <a:xfrm>
            <a:off x="179388" y="4707443"/>
            <a:ext cx="2447925" cy="1216025"/>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In the 'Online Search' pane, click 'more'</a:t>
            </a:r>
            <a:endParaRPr lang="en-GB" sz="2400" b="1" dirty="0">
              <a:latin typeface="Lucida Sans" pitchFamily="34" charset="0"/>
            </a:endParaRPr>
          </a:p>
        </p:txBody>
      </p:sp>
      <p:sp>
        <p:nvSpPr>
          <p:cNvPr id="16414" name="Line 30"/>
          <p:cNvSpPr>
            <a:spLocks noChangeShapeType="1"/>
          </p:cNvSpPr>
          <p:nvPr/>
        </p:nvSpPr>
        <p:spPr bwMode="auto">
          <a:xfrm flipH="1">
            <a:off x="5364158" y="2254592"/>
            <a:ext cx="1728117" cy="7905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15" name="Text Box 31"/>
          <p:cNvSpPr txBox="1">
            <a:spLocks noChangeArrowheads="1"/>
          </p:cNvSpPr>
          <p:nvPr/>
        </p:nvSpPr>
        <p:spPr bwMode="auto">
          <a:xfrm>
            <a:off x="6527194" y="1464018"/>
            <a:ext cx="2520950" cy="158115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Select 'U Southampton' and click 'Choose'</a:t>
            </a:r>
            <a:endParaRPr lang="en-GB" sz="2400" b="1" dirty="0">
              <a:latin typeface="Lucida Sans" pitchFamily="34" charset="0"/>
            </a:endParaRPr>
          </a:p>
        </p:txBody>
      </p:sp>
      <p:sp>
        <p:nvSpPr>
          <p:cNvPr id="16416" name="Text Box 32"/>
          <p:cNvSpPr txBox="1">
            <a:spLocks noChangeArrowheads="1"/>
          </p:cNvSpPr>
          <p:nvPr/>
        </p:nvSpPr>
        <p:spPr bwMode="auto">
          <a:xfrm>
            <a:off x="4211638" y="5661025"/>
            <a:ext cx="4681537" cy="850900"/>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a:solidFill>
                  <a:srgbClr val="000000"/>
                </a:solidFill>
                <a:latin typeface="Lucida Sans" pitchFamily="34" charset="0"/>
              </a:rPr>
              <a:t>Use the same procedure for other library catalogues</a:t>
            </a:r>
            <a:endParaRPr lang="en-GB" sz="2400" b="1">
              <a:latin typeface="Lucida Sans" pitchFamily="34" charset="0"/>
            </a:endParaRPr>
          </a:p>
        </p:txBody>
      </p:sp>
      <p:sp>
        <p:nvSpPr>
          <p:cNvPr id="16417" name="Oval 33"/>
          <p:cNvSpPr>
            <a:spLocks noChangeArrowheads="1"/>
          </p:cNvSpPr>
          <p:nvPr/>
        </p:nvSpPr>
        <p:spPr bwMode="auto">
          <a:xfrm>
            <a:off x="5399914" y="3757612"/>
            <a:ext cx="935038" cy="431800"/>
          </a:xfrm>
          <a:prstGeom prst="ellipse">
            <a:avLst/>
          </a:prstGeom>
          <a:noFill/>
          <a:ln w="38100" algn="ctr">
            <a:solidFill>
              <a:srgbClr val="FF00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98</a:t>
            </a:fld>
            <a:endParaRPr lang="en-GB"/>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2000"/>
                                        <p:tgtEl>
                                          <p:spTgt spid="1639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389"/>
                                        </p:tgtEl>
                                        <p:attrNameLst>
                                          <p:attrName>style.visibility</p:attrName>
                                        </p:attrNameLst>
                                      </p:cBhvr>
                                      <p:to>
                                        <p:strVal val="visible"/>
                                      </p:to>
                                    </p:set>
                                    <p:animEffect transition="in" filter="fade">
                                      <p:cBhvr>
                                        <p:cTn id="11" dur="2000"/>
                                        <p:tgtEl>
                                          <p:spTgt spid="16389"/>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415"/>
                                        </p:tgtEl>
                                        <p:attrNameLst>
                                          <p:attrName>style.visibility</p:attrName>
                                        </p:attrNameLst>
                                      </p:cBhvr>
                                      <p:to>
                                        <p:strVal val="visible"/>
                                      </p:to>
                                    </p:set>
                                    <p:animEffect transition="in" filter="fade">
                                      <p:cBhvr>
                                        <p:cTn id="15" dur="2000"/>
                                        <p:tgtEl>
                                          <p:spTgt spid="16415"/>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6414"/>
                                        </p:tgtEl>
                                        <p:attrNameLst>
                                          <p:attrName>style.visibility</p:attrName>
                                        </p:attrNameLst>
                                      </p:cBhvr>
                                      <p:to>
                                        <p:strVal val="visible"/>
                                      </p:to>
                                    </p:set>
                                    <p:animEffect transition="in" filter="fade">
                                      <p:cBhvr>
                                        <p:cTn id="19" dur="2000"/>
                                        <p:tgtEl>
                                          <p:spTgt spid="16414"/>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6417"/>
                                        </p:tgtEl>
                                        <p:attrNameLst>
                                          <p:attrName>style.visibility</p:attrName>
                                        </p:attrNameLst>
                                      </p:cBhvr>
                                      <p:to>
                                        <p:strVal val="visible"/>
                                      </p:to>
                                    </p:set>
                                    <p:animEffect transition="in" filter="fade">
                                      <p:cBhvr>
                                        <p:cTn id="23" dur="2000"/>
                                        <p:tgtEl>
                                          <p:spTgt spid="16417"/>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6416"/>
                                        </p:tgtEl>
                                        <p:attrNameLst>
                                          <p:attrName>style.visibility</p:attrName>
                                        </p:attrNameLst>
                                      </p:cBhvr>
                                      <p:to>
                                        <p:strVal val="visible"/>
                                      </p:to>
                                    </p:set>
                                    <p:animEffect transition="in" filter="fade">
                                      <p:cBhvr>
                                        <p:cTn id="27" dur="2000"/>
                                        <p:tgtEl>
                                          <p:spTgt spid="16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0" grpId="0" animBg="1"/>
      <p:bldP spid="16414" grpId="0" animBg="1"/>
      <p:bldP spid="16415" grpId="0" animBg="1"/>
      <p:bldP spid="16416" grpId="0" animBg="1"/>
      <p:bldP spid="1641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9" name="Line 5"/>
          <p:cNvSpPr>
            <a:spLocks noChangeShapeType="1"/>
          </p:cNvSpPr>
          <p:nvPr/>
        </p:nvSpPr>
        <p:spPr bwMode="auto">
          <a:xfrm flipH="1">
            <a:off x="1835696" y="3068639"/>
            <a:ext cx="2448967" cy="0"/>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350" name="Line 6"/>
          <p:cNvSpPr>
            <a:spLocks noChangeShapeType="1"/>
          </p:cNvSpPr>
          <p:nvPr/>
        </p:nvSpPr>
        <p:spPr bwMode="auto">
          <a:xfrm flipH="1" flipV="1">
            <a:off x="4571999" y="1772816"/>
            <a:ext cx="2396232" cy="1152376"/>
          </a:xfrm>
          <a:prstGeom prst="line">
            <a:avLst/>
          </a:prstGeom>
          <a:noFill/>
          <a:ln w="57150">
            <a:solidFill>
              <a:srgbClr val="FF0066"/>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351" name="Text Box 7"/>
          <p:cNvSpPr txBox="1">
            <a:spLocks noChangeArrowheads="1"/>
          </p:cNvSpPr>
          <p:nvPr/>
        </p:nvSpPr>
        <p:spPr bwMode="auto">
          <a:xfrm>
            <a:off x="4140200" y="2537957"/>
            <a:ext cx="4752975" cy="1200329"/>
          </a:xfrm>
          <a:prstGeom prst="rect">
            <a:avLst/>
          </a:prstGeom>
          <a:solidFill>
            <a:srgbClr val="FFFF99"/>
          </a:solidFill>
          <a:ln w="28575" cap="sq">
            <a:solidFill>
              <a:srgbClr val="000000"/>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charset="0"/>
                <a:ea typeface="ＭＳ Ｐゴシック" pitchFamily="34" charset="-128"/>
              </a:defRPr>
            </a:lvl9pPr>
          </a:lstStyle>
          <a:p>
            <a:pPr algn="l" eaLnBrk="1" hangingPunct="1"/>
            <a:r>
              <a:rPr lang="en-GB" sz="2400" b="1" dirty="0">
                <a:solidFill>
                  <a:srgbClr val="000000"/>
                </a:solidFill>
                <a:latin typeface="Lucida Sans" pitchFamily="34" charset="0"/>
              </a:rPr>
              <a:t>The Search </a:t>
            </a:r>
            <a:r>
              <a:rPr lang="en-GB" sz="2400" b="1" dirty="0" smtClean="0">
                <a:solidFill>
                  <a:srgbClr val="000000"/>
                </a:solidFill>
                <a:latin typeface="Lucida Sans" pitchFamily="34" charset="0"/>
              </a:rPr>
              <a:t>panel opens </a:t>
            </a:r>
            <a:r>
              <a:rPr lang="en-GB" sz="2400" b="1" dirty="0">
                <a:solidFill>
                  <a:srgbClr val="000000"/>
                </a:solidFill>
                <a:latin typeface="Lucida Sans" pitchFamily="34" charset="0"/>
              </a:rPr>
              <a:t>and the </a:t>
            </a:r>
            <a:r>
              <a:rPr lang="en-GB" sz="2400" b="1" dirty="0" smtClean="0">
                <a:solidFill>
                  <a:srgbClr val="000000"/>
                </a:solidFill>
                <a:latin typeface="Lucida Sans" pitchFamily="34" charset="0"/>
              </a:rPr>
              <a:t>library appears in the 'Online Search' list</a:t>
            </a:r>
            <a:endParaRPr lang="en-GB" sz="2400" b="1" dirty="0">
              <a:latin typeface="Lucida Sans" pitchFamily="34" charset="0"/>
            </a:endParaRPr>
          </a:p>
        </p:txBody>
      </p:sp>
      <p:sp>
        <p:nvSpPr>
          <p:cNvPr id="2" name="Slide Number Placeholder 1"/>
          <p:cNvSpPr>
            <a:spLocks noGrp="1"/>
          </p:cNvSpPr>
          <p:nvPr>
            <p:ph type="sldNum" sz="quarter" idx="12"/>
          </p:nvPr>
        </p:nvSpPr>
        <p:spPr/>
        <p:txBody>
          <a:bodyPr/>
          <a:lstStyle/>
          <a:p>
            <a:pPr>
              <a:defRPr/>
            </a:pPr>
            <a:fld id="{1F67F4B6-871E-4C77-B175-DE993B74D00D}" type="slidenum">
              <a:rPr lang="en-GB" smtClean="0"/>
              <a:pPr>
                <a:defRPr/>
              </a:pPr>
              <a:t>99</a:t>
            </a:fld>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fade">
                                      <p:cBhvr>
                                        <p:cTn id="7" dur="2000"/>
                                        <p:tgtEl>
                                          <p:spTgt spid="185351"/>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5350"/>
                                        </p:tgtEl>
                                        <p:attrNameLst>
                                          <p:attrName>style.visibility</p:attrName>
                                        </p:attrNameLst>
                                      </p:cBhvr>
                                      <p:to>
                                        <p:strVal val="visible"/>
                                      </p:to>
                                    </p:set>
                                    <p:animEffect transition="in" filter="fade">
                                      <p:cBhvr>
                                        <p:cTn id="11" dur="2000"/>
                                        <p:tgtEl>
                                          <p:spTgt spid="18535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85349"/>
                                        </p:tgtEl>
                                        <p:attrNameLst>
                                          <p:attrName>style.visibility</p:attrName>
                                        </p:attrNameLst>
                                      </p:cBhvr>
                                      <p:to>
                                        <p:strVal val="visible"/>
                                      </p:to>
                                    </p:set>
                                    <p:animEffect transition="in" filter="fade">
                                      <p:cBhvr>
                                        <p:cTn id="15" dur="2000"/>
                                        <p:tgtEl>
                                          <p:spTgt spid="185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p:bldP spid="185350" grpId="0" animBg="1"/>
      <p:bldP spid="1853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EwLGZhbHNlLGZhbHNlLGZhbHNlIi8+DQoJPC9icmFuZGluZz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PC9jb25maWd1cmF0aW9uPg0K"/>
  <p:tag name="ARTICULATE_PROJECT_OPEN" val="0"/>
  <p:tag name="MMPROD_UIDATA" val="&lt;database version=&quot;7.0&quot;&gt;&lt;object type=&quot;1&quot; unique_id=&quot;10001&quot;&gt;&lt;property id=&quot;20141&quot; value=&quot;EndNote X3&quot;/&gt;&lt;property id=&quot;20144&quot; value=&quot;1&quot;/&gt;&lt;property id=&quot;20146&quot; value=&quot;0&quot;/&gt;&lt;property id=&quot;20147&quot; value=&quot;0&quot;/&gt;&lt;property id=&quot;20148&quot; value=&quot;5&quot;/&gt;&lt;property id=&quot;20184&quot; value=&quot;7&quot;/&gt;&lt;object type=&quot;8&quot; unique_id=&quot;10287&quot;&gt;&lt;/object&gt;&lt;object type=&quot;2&quot; unique_id=&quot;10288&quot;&gt;&lt;object type=&quot;3&quot; unique_id=&quot;10289&quot;&gt;&lt;property id=&quot;20148&quot; value=&quot;5&quot;/&gt;&lt;property id=&quot;20300&quot; value=&quot;Slide 1 - &amp;quot;EndNote X6 - basic graduate session&amp;quot;&quot;/&gt;&lt;property id=&quot;20303&quot; value=&quot;-1&quot;/&gt;&lt;property id=&quot;20307&quot; value=&quot;256&quot;/&gt;&lt;/object&gt;&lt;object type=&quot;3&quot; unique_id=&quot;10290&quot;&gt;&lt;property id=&quot;20148&quot; value=&quot;5&quot;/&gt;&lt;property id=&quot;20300&quot; value=&quot;Slide 2 - &amp;quot;What is EndNote for?&amp;quot;&quot;/&gt;&lt;property id=&quot;20303&quot; value=&quot;-1&quot;/&gt;&lt;property id=&quot;20307&quot; value=&quot;257&quot;/&gt;&lt;/object&gt;&lt;object type=&quot;3&quot; unique_id=&quot;10479&quot;&gt;&lt;property id=&quot;20148&quot; value=&quot;5&quot;/&gt;&lt;property id=&quot;20300&quot; value=&quot;Slide 3 - &amp;quot;Create or open a library&amp;quot;&quot;/&gt;&lt;property id=&quot;20303&quot; value=&quot;-1&quot;/&gt;&lt;property id=&quot;20307&quot; value=&quot;258&quot;/&gt;&lt;/object&gt;&lt;object type=&quot;3&quot; unique_id=&quot;10480&quot;&gt;&lt;property id=&quot;20148&quot; value=&quot;5&quot;/&gt;&lt;property id=&quot;20300&quot; value=&quot;Slide 8 - &amp;quot;Add a new reference&amp;quot;&quot;/&gt;&lt;property id=&quot;20303&quot; value=&quot;-1&quot;/&gt;&lt;property id=&quot;20307&quot; value=&quot;259&quot;/&gt;&lt;/object&gt;&lt;object type=&quot;3&quot; unique_id=&quot;10481&quot;&gt;&lt;property id=&quot;20148&quot; value=&quot;5&quot;/&gt;&lt;property id=&quot;20300&quot; value=&quot;Slide 17&quot;/&gt;&lt;property id=&quot;20303&quot; value=&quot;-1&quot;/&gt;&lt;property id=&quot;20307&quot; value=&quot;260&quot;/&gt;&lt;/object&gt;&lt;object type=&quot;3&quot; unique_id=&quot;10482&quot;&gt;&lt;property id=&quot;20148&quot; value=&quot;5&quot;/&gt;&lt;property id=&quot;20300&quot; value=&quot;Slide 21&quot;/&gt;&lt;property id=&quot;20303&quot; value=&quot;-1&quot;/&gt;&lt;property id=&quot;20307&quot; value=&quot;261&quot;/&gt;&lt;/object&gt;&lt;object type=&quot;3&quot; unique_id=&quot;10484&quot;&gt;&lt;property id=&quot;20148&quot; value=&quot;5&quot;/&gt;&lt;property id=&quot;20300&quot; value=&quot;Slide 31&quot;/&gt;&lt;property id=&quot;20303&quot; value=&quot;-1&quot;/&gt;&lt;property id=&quot;20307&quot; value=&quot;263&quot;/&gt;&lt;/object&gt;&lt;object type=&quot;3&quot; unique_id=&quot;10485&quot;&gt;&lt;property id=&quot;20148&quot; value=&quot;5&quot;/&gt;&lt;property id=&quot;20300&quot; value=&quot;Slide 43&quot;/&gt;&lt;property id=&quot;20303&quot; value=&quot;-1&quot;/&gt;&lt;property id=&quot;20307&quot; value=&quot;297&quot;/&gt;&lt;/object&gt;&lt;object type=&quot;3&quot; unique_id=&quot;10486&quot;&gt;&lt;property id=&quot;20148&quot; value=&quot;5&quot;/&gt;&lt;property id=&quot;20300&quot; value=&quot;Slide 57&quot;/&gt;&lt;property id=&quot;20303&quot; value=&quot;-1&quot;/&gt;&lt;property id=&quot;20307&quot; value=&quot;270&quot;/&gt;&lt;/object&gt;&lt;object type=&quot;3&quot; unique_id=&quot;10488&quot;&gt;&lt;property id=&quot;20148&quot; value=&quot;5&quot;/&gt;&lt;property id=&quot;20300&quot; value=&quot;Slide 61&quot;/&gt;&lt;property id=&quot;20303&quot; value=&quot;-1&quot;/&gt;&lt;property id=&quot;20307&quot; value=&quot;273&quot;/&gt;&lt;/object&gt;&lt;object type=&quot;3&quot; unique_id=&quot;10490&quot;&gt;&lt;property id=&quot;20148&quot; value=&quot;5&quot;/&gt;&lt;property id=&quot;20300&quot; value=&quot;Slide 110 - &amp;quot;Use EndNote with Word&amp;quot;&quot;/&gt;&lt;property id=&quot;20303&quot; value=&quot;-1&quot;/&gt;&lt;property id=&quot;20307&quot; value=&quot;272&quot;/&gt;&lt;/object&gt;&lt;object type=&quot;3&quot; unique_id=&quot;10491&quot;&gt;&lt;property id=&quot;20148&quot; value=&quot;5&quot;/&gt;&lt;property id=&quot;20300&quot; value=&quot;Slide 117&quot;/&gt;&lt;property id=&quot;20303&quot; value=&quot;-1&quot;/&gt;&lt;property id=&quot;20307&quot; value=&quot;275&quot;/&gt;&lt;/object&gt;&lt;object type=&quot;3&quot; unique_id=&quot;10493&quot;&gt;&lt;property id=&quot;20148&quot; value=&quot;5&quot;/&gt;&lt;property id=&quot;20300&quot; value=&quot;Slide 127&quot;/&gt;&lt;property id=&quot;20303&quot; value=&quot;-1&quot;/&gt;&lt;property id=&quot;20307&quot; value=&quot;276&quot;/&gt;&lt;/object&gt;&lt;object type=&quot;3&quot; unique_id=&quot;10496&quot;&gt;&lt;property id=&quot;20148&quot; value=&quot;5&quot;/&gt;&lt;property id=&quot;20300&quot; value=&quot;Slide 67&quot;/&gt;&lt;property id=&quot;20303&quot; value=&quot;-1&quot;/&gt;&lt;property id=&quot;20307&quot; value=&quot;266&quot;/&gt;&lt;/object&gt;&lt;object type=&quot;3&quot; unique_id=&quot;10498&quot;&gt;&lt;property id=&quot;20148&quot; value=&quot;5&quot;/&gt;&lt;property id=&quot;20300&quot; value=&quot;Slide 98&quot;/&gt;&lt;property id=&quot;20303&quot; value=&quot;-1&quot;/&gt;&lt;property id=&quot;20307&quot; value=&quot;268&quot;/&gt;&lt;/object&gt;&lt;object type=&quot;3&quot; unique_id=&quot;10499&quot;&gt;&lt;property id=&quot;20148&quot; value=&quot;5&quot;/&gt;&lt;property id=&quot;20300&quot; value=&quot;Slide 80&quot;/&gt;&lt;property id=&quot;20303&quot; value=&quot;-1&quot;/&gt;&lt;property id=&quot;20307&quot; value=&quot;298&quot;/&gt;&lt;/object&gt;&lt;object type=&quot;3&quot; unique_id=&quot;10500&quot;&gt;&lt;property id=&quot;20148&quot; value=&quot;5&quot;/&gt;&lt;property id=&quot;20300&quot; value=&quot;Slide 85&quot;/&gt;&lt;property id=&quot;20303&quot; value=&quot;-1&quot;/&gt;&lt;property id=&quot;20307&quot; value=&quot;278&quot;/&gt;&lt;/object&gt;&lt;object type=&quot;3&quot; unique_id=&quot;10502&quot;&gt;&lt;property id=&quot;20148&quot; value=&quot;5&quot;/&gt;&lt;property id=&quot;20300&quot; value=&quot;Slide 130 - &amp;quot;Get more help&amp;quot;&quot;/&gt;&lt;property id=&quot;20303&quot; value=&quot;-1&quot;/&gt;&lt;property id=&quot;20307&quot; value=&quot;291&quot;/&gt;&lt;/object&gt;&lt;object type=&quot;3&quot; unique_id=&quot;10531&quot;&gt;&lt;property id=&quot;20148&quot; value=&quot;5&quot;/&gt;&lt;property id=&quot;20300&quot; value=&quot;Slide 12&quot;/&gt;&lt;property id=&quot;20303&quot; value=&quot;-1&quot;/&gt;&lt;property id=&quot;20307&quot; value=&quot;299&quot;/&gt;&lt;/object&gt;&lt;object type=&quot;3&quot; unique_id=&quot;10534&quot;&gt;&lt;property id=&quot;20148&quot; value=&quot;5&quot;/&gt;&lt;property id=&quot;20300&quot; value=&quot;Slide 52&quot;/&gt;&lt;property id=&quot;20303&quot; value=&quot;-1&quot;/&gt;&lt;property id=&quot;20307&quot; value=&quot;301&quot;/&gt;&lt;/object&gt;&lt;object type=&quot;3&quot; unique_id=&quot;11664&quot;&gt;&lt;property id=&quot;20148&quot; value=&quot;5&quot;/&gt;&lt;property id=&quot;20300&quot; value=&quot;Slide 65 - &amp;quot;Export database information to EndNote&amp;quot;&quot;/&gt;&lt;property id=&quot;20303&quot; value=&quot;-1&quot;/&gt;&lt;property id=&quot;20307&quot; value=&quot;302&quot;/&gt;&lt;/object&gt;&lt;object type=&quot;3&quot; unique_id=&quot;12142&quot;&gt;&lt;property id=&quot;20148&quot; value=&quot;5&quot;/&gt;&lt;property id=&quot;20300&quot; value=&quot;Slide 4&quot;/&gt;&lt;property id=&quot;20307&quot; value=&quot;306&quot;/&gt;&lt;/object&gt;&lt;object type=&quot;3&quot; unique_id=&quot;12143&quot;&gt;&lt;property id=&quot;20148&quot; value=&quot;5&quot;/&gt;&lt;property id=&quot;20300&quot; value=&quot;Slide 5&quot;/&gt;&lt;property id=&quot;20307&quot; value=&quot;303&quot;/&gt;&lt;/object&gt;&lt;object type=&quot;3&quot; unique_id=&quot;12144&quot;&gt;&lt;property id=&quot;20148&quot; value=&quot;5&quot;/&gt;&lt;property id=&quot;20300&quot; value=&quot;Slide 6&quot;/&gt;&lt;property id=&quot;20307&quot; value=&quot;304&quot;/&gt;&lt;/object&gt;&lt;object type=&quot;3&quot; unique_id=&quot;12146&quot;&gt;&lt;property id=&quot;20148&quot; value=&quot;5&quot;/&gt;&lt;property id=&quot;20300&quot; value=&quot;Slide 9&quot;/&gt;&lt;property id=&quot;20307&quot; value=&quot;308&quot;/&gt;&lt;/object&gt;&lt;object type=&quot;3&quot; unique_id=&quot;12147&quot;&gt;&lt;property id=&quot;20148&quot; value=&quot;5&quot;/&gt;&lt;property id=&quot;20300&quot; value=&quot;Slide 10&quot;/&gt;&lt;property id=&quot;20307&quot; value=&quot;309&quot;/&gt;&lt;/object&gt;&lt;object type=&quot;3&quot; unique_id=&quot;13109&quot;&gt;&lt;property id=&quot;20148&quot; value=&quot;5&quot;/&gt;&lt;property id=&quot;20300&quot; value=&quot;Slide 18&quot;/&gt;&lt;property id=&quot;20307&quot; value=&quot;311&quot;/&gt;&lt;/object&gt;&lt;object type=&quot;3&quot; unique_id=&quot;13110&quot;&gt;&lt;property id=&quot;20148&quot; value=&quot;5&quot;/&gt;&lt;property id=&quot;20300&quot; value=&quot;Slide 19&quot;/&gt;&lt;property id=&quot;20307&quot; value=&quot;312&quot;/&gt;&lt;/object&gt;&lt;object type=&quot;3&quot; unique_id=&quot;13112&quot;&gt;&lt;property id=&quot;20148&quot; value=&quot;5&quot;/&gt;&lt;property id=&quot;20300&quot; value=&quot;Slide 22&quot;/&gt;&lt;property id=&quot;20307&quot; value=&quot;313&quot;/&gt;&lt;/object&gt;&lt;object type=&quot;3&quot; unique_id=&quot;13114&quot;&gt;&lt;property id=&quot;20148&quot; value=&quot;5&quot;/&gt;&lt;property id=&quot;20300&quot; value=&quot;Slide 26&quot;/&gt;&lt;property id=&quot;20307&quot; value=&quot;316&quot;/&gt;&lt;/object&gt;&lt;object type=&quot;3&quot; unique_id=&quot;13115&quot;&gt;&lt;property id=&quot;20148&quot; value=&quot;5&quot;/&gt;&lt;property id=&quot;20300&quot; value=&quot;Slide 28&quot;/&gt;&lt;property id=&quot;20307&quot; value=&quot;317&quot;/&gt;&lt;/object&gt;&lt;object type=&quot;3&quot; unique_id=&quot;13116&quot;&gt;&lt;property id=&quot;20148&quot; value=&quot;5&quot;/&gt;&lt;property id=&quot;20300&quot; value=&quot;Slide 29&quot;/&gt;&lt;property id=&quot;20307&quot; value=&quot;318&quot;/&gt;&lt;/object&gt;&lt;object type=&quot;3&quot; unique_id=&quot;13117&quot;&gt;&lt;property id=&quot;20148&quot; value=&quot;5&quot;/&gt;&lt;property id=&quot;20300&quot; value=&quot;Slide 32&quot;/&gt;&lt;property id=&quot;20307&quot; value=&quot;319&quot;/&gt;&lt;/object&gt;&lt;object type=&quot;3&quot; unique_id=&quot;13118&quot;&gt;&lt;property id=&quot;20148&quot; value=&quot;5&quot;/&gt;&lt;property id=&quot;20300&quot; value=&quot;Slide 33&quot;/&gt;&lt;property id=&quot;20307&quot; value=&quot;320&quot;/&gt;&lt;/object&gt;&lt;object type=&quot;3&quot; unique_id=&quot;13119&quot;&gt;&lt;property id=&quot;20148&quot; value=&quot;5&quot;/&gt;&lt;property id=&quot;20300&quot; value=&quot;Slide 34&quot;/&gt;&lt;property id=&quot;20307&quot; value=&quot;321&quot;/&gt;&lt;/object&gt;&lt;object type=&quot;3&quot; unique_id=&quot;13120&quot;&gt;&lt;property id=&quot;20148&quot; value=&quot;5&quot;/&gt;&lt;property id=&quot;20300&quot; value=&quot;Slide 35&quot;/&gt;&lt;property id=&quot;20307&quot; value=&quot;322&quot;/&gt;&lt;/object&gt;&lt;object type=&quot;3&quot; unique_id=&quot;13121&quot;&gt;&lt;property id=&quot;20148&quot; value=&quot;5&quot;/&gt;&lt;property id=&quot;20300&quot; value=&quot;Slide 36&quot;/&gt;&lt;property id=&quot;20307&quot; value=&quot;323&quot;/&gt;&lt;/object&gt;&lt;object type=&quot;3&quot; unique_id=&quot;13124&quot;&gt;&lt;property id=&quot;20148&quot; value=&quot;5&quot;/&gt;&lt;property id=&quot;20300&quot; value=&quot;Slide 37&quot;/&gt;&lt;property id=&quot;20307&quot; value=&quot;326&quot;/&gt;&lt;/object&gt;&lt;object type=&quot;3&quot; unique_id=&quot;13125&quot;&gt;&lt;property id=&quot;20148&quot; value=&quot;5&quot;/&gt;&lt;property id=&quot;20300&quot; value=&quot;Slide 38&quot;/&gt;&lt;property id=&quot;20307&quot; value=&quot;327&quot;/&gt;&lt;/object&gt;&lt;object type=&quot;3&quot; unique_id=&quot;13126&quot;&gt;&lt;property id=&quot;20148&quot; value=&quot;5&quot;/&gt;&lt;property id=&quot;20300&quot; value=&quot;Slide 39&quot;/&gt;&lt;property id=&quot;20307&quot; value=&quot;328&quot;/&gt;&lt;/object&gt;&lt;object type=&quot;3&quot; unique_id=&quot;13132&quot;&gt;&lt;property id=&quot;20148&quot; value=&quot;5&quot;/&gt;&lt;property id=&quot;20300&quot; value=&quot;Slide 7 - &amp;quot;Add a new reference&amp;quot;&quot;/&gt;&lt;property id=&quot;20307&quot; value=&quot;385&quot;/&gt;&lt;/object&gt;&lt;object type=&quot;3&quot; unique_id=&quot;13133&quot;&gt;&lt;property id=&quot;20148&quot; value=&quot;5&quot;/&gt;&lt;property id=&quot;20300&quot; value=&quot;Slide 11 - &amp;quot;More about record fields&amp;quot;&quot;/&gt;&lt;property id=&quot;20307&quot; value=&quot;386&quot;/&gt;&lt;/object&gt;&lt;object type=&quot;3&quot; unique_id=&quot;13134&quot;&gt;&lt;property id=&quot;20148&quot; value=&quot;5&quot;/&gt;&lt;property id=&quot;20300&quot; value=&quot;Slide 16 - &amp;quot;Change the reference style&amp;quot;&quot;/&gt;&lt;property id=&quot;20307&quot; value=&quot;387&quot;/&gt;&lt;/object&gt;&lt;object type=&quot;3&quot; unique_id=&quot;13135&quot;&gt;&lt;property id=&quot;20148&quot; value=&quot;5&quot;/&gt;&lt;property id=&quot;20300&quot; value=&quot;Slide 20 - &amp;quot;Edit the reference style&amp;quot;&quot;/&gt;&lt;property id=&quot;20307&quot; value=&quot;388&quot;/&gt;&lt;/object&gt;&lt;object type=&quot;3&quot; unique_id=&quot;13136&quot;&gt;&lt;property id=&quot;20148&quot; value=&quot;5&quot;/&gt;&lt;property id=&quot;20300&quot; value=&quot;Slide 23 - &amp;quot;Edit the reference style - citations&amp;quot;&quot;/&gt;&lt;property id=&quot;20307&quot; value=&quot;416&quot;/&gt;&lt;/object&gt;&lt;object type=&quot;3&quot; unique_id=&quot;13137&quot;&gt;&lt;property id=&quot;20148&quot; value=&quot;5&quot;/&gt;&lt;property id=&quot;20300&quot; value=&quot;Slide 30 - &amp;quot;Edit the reference style - bibliography&amp;quot;&quot;/&gt;&lt;property id=&quot;20307&quot; value=&quot;389&quot;/&gt;&lt;/object&gt;&lt;object type=&quot;3&quot; unique_id=&quot;13138&quot;&gt;&lt;property id=&quot;20148&quot; value=&quot;5&quot;/&gt;&lt;property id=&quot;20300&quot; value=&quot;Slide 51 - &amp;quot;Apply an edited reference style&amp;quot;&quot;/&gt;&lt;property id=&quot;20307&quot; value=&quot;390&quot;/&gt;&lt;/object&gt;&lt;object type=&quot;3&quot; unique_id=&quot;13139&quot;&gt;&lt;property id=&quot;20148&quot; value=&quot;5&quot;/&gt;&lt;property id=&quot;20300&quot; value=&quot;Slide 54&quot;/&gt;&lt;property id=&quot;20307&quot; value=&quot;331&quot;/&gt;&lt;/object&gt;&lt;object type=&quot;3&quot; unique_id=&quot;13140&quot;&gt;&lt;property id=&quot;20148&quot; value=&quot;5&quot;/&gt;&lt;property id=&quot;20300&quot; value=&quot;Slide 55&quot;/&gt;&lt;property id=&quot;20307&quot; value=&quot;332&quot;/&gt;&lt;/object&gt;&lt;object type=&quot;3&quot; unique_id=&quot;13141&quot;&gt;&lt;property id=&quot;20148&quot; value=&quot;5&quot;/&gt;&lt;property id=&quot;20300&quot; value=&quot;Slide 42 - &amp;quot;Templates - how they work&amp;quot;&quot;/&gt;&lt;property id=&quot;20307&quot; value=&quot;391&quot;/&gt;&lt;/object&gt;&lt;object type=&quot;3&quot; unique_id=&quot;13142&quot;&gt;&lt;property id=&quot;20148&quot; value=&quot;5&quot;/&gt;&lt;property id=&quot;20300&quot; value=&quot;Slide 44&quot;/&gt;&lt;property id=&quot;20307&quot; value=&quot;333&quot;/&gt;&lt;/object&gt;&lt;object type=&quot;3&quot; unique_id=&quot;13143&quot;&gt;&lt;property id=&quot;20148&quot; value=&quot;5&quot;/&gt;&lt;property id=&quot;20300&quot; value=&quot;Slide 45&quot;/&gt;&lt;property id=&quot;20307&quot; value=&quot;334&quot;/&gt;&lt;/object&gt;&lt;object type=&quot;3&quot; unique_id=&quot;13144&quot;&gt;&lt;property id=&quot;20148&quot; value=&quot;5&quot;/&gt;&lt;property id=&quot;20300&quot; value=&quot;Slide 56 - &amp;quot;Set some EndNote preferences&amp;quot;&quot;/&gt;&lt;property id=&quot;20307&quot; value=&quot;392&quot;/&gt;&lt;/object&gt;&lt;object type=&quot;3&quot; unique_id=&quot;13145&quot;&gt;&lt;property id=&quot;20148&quot; value=&quot;5&quot;/&gt;&lt;property id=&quot;20300&quot; value=&quot;Slide 58&quot;/&gt;&lt;property id=&quot;20307&quot; value=&quot;335&quot;/&gt;&lt;/object&gt;&lt;object type=&quot;3&quot; unique_id=&quot;13146&quot;&gt;&lt;property id=&quot;20148&quot; value=&quot;5&quot;/&gt;&lt;property id=&quot;20300&quot; value=&quot;Slide 59&quot;/&gt;&lt;property id=&quot;20307&quot; value=&quot;336&quot;/&gt;&lt;/object&gt;&lt;object type=&quot;3&quot; unique_id=&quot;13149&quot;&gt;&lt;property id=&quot;20148&quot; value=&quot;5&quot;/&gt;&lt;property id=&quot;20300&quot; value=&quot;Slide 108 - &amp;quot;Use EndNote with Word&amp;quot;&quot;/&gt;&lt;property id=&quot;20307&quot; value=&quot;394&quot;/&gt;&lt;/object&gt;&lt;object type=&quot;3&quot; unique_id=&quot;13150&quot;&gt;&lt;property id=&quot;20148&quot; value=&quot;5&quot;/&gt;&lt;property id=&quot;20300&quot; value=&quot;Slide 111&quot;/&gt;&lt;property id=&quot;20307&quot; value=&quot;339&quot;/&gt;&lt;/object&gt;&lt;object type=&quot;3&quot; unique_id=&quot;13151&quot;&gt;&lt;property id=&quot;20148&quot; value=&quot;5&quot;/&gt;&lt;property id=&quot;20300&quot; value=&quot;Slide 112&quot;/&gt;&lt;property id=&quot;20307&quot; value=&quot;340&quot;/&gt;&lt;/object&gt;&lt;object type=&quot;3&quot; unique_id=&quot;13152&quot;&gt;&lt;property id=&quot;20148&quot; value=&quot;5&quot;/&gt;&lt;property id=&quot;20300&quot; value=&quot;Slide 113&quot;/&gt;&lt;property id=&quot;20307&quot; value=&quot;341&quot;/&gt;&lt;/object&gt;&lt;object type=&quot;3&quot; unique_id=&quot;13153&quot;&gt;&lt;property id=&quot;20148&quot; value=&quot;5&quot;/&gt;&lt;property id=&quot;20300&quot; value=&quot;Slide 115&quot;/&gt;&lt;property id=&quot;20307&quot; value=&quot;342&quot;/&gt;&lt;/object&gt;&lt;object type=&quot;3&quot; unique_id=&quot;13154&quot;&gt;&lt;property id=&quot;20148&quot; value=&quot;5&quot;/&gt;&lt;property id=&quot;20300&quot; value=&quot;Slide 118&quot;/&gt;&lt;property id=&quot;20307&quot; value=&quot;343&quot;/&gt;&lt;/object&gt;&lt;object type=&quot;3&quot; unique_id=&quot;13155&quot;&gt;&lt;property id=&quot;20148&quot; value=&quot;5&quot;/&gt;&lt;property id=&quot;20300&quot; value=&quot;Slide 121&quot;/&gt;&lt;property id=&quot;20307&quot; value=&quot;344&quot;/&gt;&lt;/object&gt;&lt;object type=&quot;3&quot; unique_id=&quot;13156&quot;&gt;&lt;property id=&quot;20148&quot; value=&quot;5&quot;/&gt;&lt;property id=&quot;20300&quot; value=&quot;Slide 123&quot;/&gt;&lt;property id=&quot;20307&quot; value=&quot;345&quot;/&gt;&lt;/object&gt;&lt;object type=&quot;3&quot; unique_id=&quot;13157&quot;&gt;&lt;property id=&quot;20148&quot; value=&quot;5&quot;/&gt;&lt;property id=&quot;20300&quot; value=&quot;Slide 126 - &amp;quot;Manage the bibliography layout&amp;quot;&quot;/&gt;&lt;property id=&quot;20307&quot; value=&quot;395&quot;/&gt;&lt;/object&gt;&lt;object type=&quot;3&quot; unique_id=&quot;13174&quot;&gt;&lt;property id=&quot;20148&quot; value=&quot;5&quot;/&gt;&lt;property id=&quot;20300&quot; value=&quot;Slide 66 - &amp;quot;Export from Web of Knowledge&amp;quot;&quot;/&gt;&lt;property id=&quot;20307&quot; value=&quot;398&quot;/&gt;&lt;/object&gt;&lt;object type=&quot;3&quot; unique_id=&quot;13175&quot;&gt;&lt;property id=&quot;20148&quot; value=&quot;5&quot;/&gt;&lt;property id=&quot;20300&quot; value=&quot;Slide 68&quot;/&gt;&lt;property id=&quot;20307&quot; value=&quot;360&quot;/&gt;&lt;/object&gt;&lt;object type=&quot;3&quot; unique_id=&quot;13176&quot;&gt;&lt;property id=&quot;20148&quot; value=&quot;5&quot;/&gt;&lt;property id=&quot;20300&quot; value=&quot;Slide 69&quot;/&gt;&lt;property id=&quot;20307&quot; value=&quot;361&quot;/&gt;&lt;/object&gt;&lt;object type=&quot;3&quot; unique_id=&quot;13177&quot;&gt;&lt;property id=&quot;20148&quot; value=&quot;5&quot;/&gt;&lt;property id=&quot;20300&quot; value=&quot;Slide 70&quot;/&gt;&lt;property id=&quot;20307&quot; value=&quot;362&quot;/&gt;&lt;/object&gt;&lt;object type=&quot;3&quot; unique_id=&quot;13178&quot;&gt;&lt;property id=&quot;20148&quot; value=&quot;5&quot;/&gt;&lt;property id=&quot;20300&quot; value=&quot;Slide 71&quot;/&gt;&lt;property id=&quot;20307&quot; value=&quot;363&quot;/&gt;&lt;/object&gt;&lt;object type=&quot;3&quot; unique_id=&quot;13180&quot;&gt;&lt;property id=&quot;20148&quot; value=&quot;5&quot;/&gt;&lt;property id=&quot;20300&quot; value=&quot;Slide 73&quot;/&gt;&lt;property id=&quot;20307&quot; value=&quot;365&quot;/&gt;&lt;/object&gt;&lt;object type=&quot;3&quot; unique_id=&quot;13181&quot;&gt;&lt;property id=&quot;20148&quot; value=&quot;5&quot;/&gt;&lt;property id=&quot;20300&quot; value=&quot;Slide 74&quot;/&gt;&lt;property id=&quot;20307&quot; value=&quot;366&quot;/&gt;&lt;/object&gt;&lt;object type=&quot;3&quot; unique_id=&quot;13182&quot;&gt;&lt;property id=&quot;20148&quot; value=&quot;5&quot;/&gt;&lt;property id=&quot;20300&quot; value=&quot;Slide 75&quot;/&gt;&lt;property id=&quot;20307&quot; value=&quot;367&quot;/&gt;&lt;/object&gt;&lt;object type=&quot;3&quot; unique_id=&quot;13183&quot;&gt;&lt;property id=&quot;20148&quot; value=&quot;5&quot;/&gt;&lt;property id=&quot;20300&quot; value=&quot;Slide 76&quot;/&gt;&lt;property id=&quot;20307&quot; value=&quot;368&quot;/&gt;&lt;/object&gt;&lt;object type=&quot;3&quot; unique_id=&quot;13192&quot;&gt;&lt;property id=&quot;20148&quot; value=&quot;5&quot;/&gt;&lt;property id=&quot;20300&quot; value=&quot;Slide 77 - &amp;quot;Find full text of articles&amp;quot;&quot;/&gt;&lt;property id=&quot;20307&quot; value=&quot;378&quot;/&gt;&lt;/object&gt;&lt;object type=&quot;3&quot; unique_id=&quot;13193&quot;&gt;&lt;property id=&quot;20148&quot; value=&quot;5&quot;/&gt;&lt;property id=&quot;20300&quot; value=&quot;Slide 81&quot;/&gt;&lt;property id=&quot;20307&quot; value=&quot;376&quot;/&gt;&lt;/object&gt;&lt;object type=&quot;3&quot; unique_id=&quot;13194&quot;&gt;&lt;property id=&quot;20148&quot; value=&quot;5&quot;/&gt;&lt;property id=&quot;20300&quot; value=&quot;Slide 82&quot;/&gt;&lt;property id=&quot;20307&quot; value=&quot;377&quot;/&gt;&lt;/object&gt;&lt;object type=&quot;3&quot; unique_id=&quot;13195&quot;&gt;&lt;property id=&quot;20148&quot; value=&quot;5&quot;/&gt;&lt;property id=&quot;20300&quot; value=&quot;Slide 84 - &amp;quot;Attach PDF files to records&amp;quot;&quot;/&gt;&lt;property id=&quot;20307&quot; value=&quot;379&quot;/&gt;&lt;/object&gt;&lt;object type=&quot;3&quot; unique_id=&quot;13196&quot;&gt;&lt;property id=&quot;20148&quot; value=&quot;5&quot;/&gt;&lt;property id=&quot;20300&quot; value=&quot;Slide 86&quot;/&gt;&lt;property id=&quot;20307&quot; value=&quot;380&quot;/&gt;&lt;/object&gt;&lt;object type=&quot;3&quot; unique_id=&quot;13197&quot;&gt;&lt;property id=&quot;20148&quot; value=&quot;5&quot;/&gt;&lt;property id=&quot;20300&quot; value=&quot;Slide 89&quot;/&gt;&lt;property id=&quot;20307&quot; value=&quot;381&quot;/&gt;&lt;/object&gt;&lt;object type=&quot;3&quot; unique_id=&quot;13198&quot;&gt;&lt;property id=&quot;20148&quot; value=&quot;5&quot;/&gt;&lt;property id=&quot;20300&quot; value=&quot;Slide 87&quot;/&gt;&lt;property id=&quot;20307&quot; value=&quot;382&quot;/&gt;&lt;/object&gt;&lt;object type=&quot;3&quot; unique_id=&quot;13199&quot;&gt;&lt;property id=&quot;20148&quot; value=&quot;5&quot;/&gt;&lt;property id=&quot;20300&quot; value=&quot;Slide 88&quot;/&gt;&lt;property id=&quot;20307&quot; value=&quot;383&quot;/&gt;&lt;/object&gt;&lt;object type=&quot;3&quot; unique_id=&quot;13200&quot;&gt;&lt;property id=&quot;20148&quot; value=&quot;5&quot;/&gt;&lt;property id=&quot;20300&quot; value=&quot;Slide 97 - &amp;quot;Search and export from library catalogues&amp;quot;&quot;/&gt;&lt;property id=&quot;20307&quot; value=&quot;384&quot;/&gt;&lt;/object&gt;&lt;object type=&quot;3&quot; unique_id=&quot;13202&quot;&gt;&lt;property id=&quot;20148&quot; value=&quot;5&quot;/&gt;&lt;property id=&quot;20300&quot; value=&quot;Slide 99&quot;/&gt;&lt;property id=&quot;20307&quot; value=&quot;401&quot;/&gt;&lt;/object&gt;&lt;object type=&quot;3&quot; unique_id=&quot;13203&quot;&gt;&lt;property id=&quot;20148&quot; value=&quot;5&quot;/&gt;&lt;property id=&quot;20300&quot; value=&quot;Slide 100&quot;/&gt;&lt;property id=&quot;20307&quot; value=&quot;402&quot;/&gt;&lt;/object&gt;&lt;object type=&quot;3&quot; unique_id=&quot;13204&quot;&gt;&lt;property id=&quot;20148&quot; value=&quot;5&quot;/&gt;&lt;property id=&quot;20300&quot; value=&quot;Slide 101&quot;/&gt;&lt;property id=&quot;20307&quot; value=&quot;403&quot;/&gt;&lt;/object&gt;&lt;object type=&quot;3&quot; unique_id=&quot;13205&quot;&gt;&lt;property id=&quot;20148&quot; value=&quot;5&quot;/&gt;&lt;property id=&quot;20300&quot; value=&quot;Slide 102&quot;/&gt;&lt;property id=&quot;20307&quot; value=&quot;404&quot;/&gt;&lt;/object&gt;&lt;object type=&quot;3&quot; unique_id=&quot;13206&quot;&gt;&lt;property id=&quot;20148&quot; value=&quot;5&quot;/&gt;&lt;property id=&quot;20300&quot; value=&quot;Slide 60 - &amp;quot;Sort references into groups&amp;quot;&quot;/&gt;&lt;property id=&quot;20307&quot; value=&quot;405&quot;/&gt;&lt;/object&gt;&lt;object type=&quot;3&quot; unique_id=&quot;13207&quot;&gt;&lt;property id=&quot;20148&quot; value=&quot;5&quot;/&gt;&lt;property id=&quot;20300&quot; value=&quot;Slide 62&quot;/&gt;&lt;property id=&quot;20307&quot; value=&quot;406&quot;/&gt;&lt;/object&gt;&lt;object type=&quot;3&quot; unique_id=&quot;13208&quot;&gt;&lt;property id=&quot;20148&quot; value=&quot;5&quot;/&gt;&lt;property id=&quot;20300&quot; value=&quot;Slide 63&quot;/&gt;&lt;property id=&quot;20307&quot; value=&quot;407&quot;/&gt;&lt;/object&gt;&lt;object type=&quot;3&quot; unique_id=&quot;14522&quot;&gt;&lt;property id=&quot;20148&quot; value=&quot;5&quot;/&gt;&lt;property id=&quot;20300&quot; value=&quot;Slide 109 - &amp;quot;Insert citations in a document&amp;quot;&quot;/&gt;&lt;property id=&quot;20307&quot; value=&quot;417&quot;/&gt;&lt;/object&gt;&lt;object type=&quot;3&quot; unique_id=&quot;14523&quot;&gt;&lt;property id=&quot;20148&quot; value=&quot;5&quot;/&gt;&lt;property id=&quot;20300&quot; value=&quot;Slide 116 - &amp;quot;Edit citations&amp;quot;&quot;/&gt;&lt;property id=&quot;20307&quot; value=&quot;418&quot;/&gt;&lt;/object&gt;&lt;object type=&quot;3&quot; unique_id=&quot;16438&quot;&gt;&lt;property id=&quot;20148&quot; value=&quot;5&quot;/&gt;&lt;property id=&quot;20300&quot; value=&quot;Slide 13&quot;/&gt;&lt;property id=&quot;20307&quot; value=&quot;419&quot;/&gt;&lt;/object&gt;&lt;object type=&quot;3&quot; unique_id=&quot;16440&quot;&gt;&lt;property id=&quot;20148&quot; value=&quot;5&quot;/&gt;&lt;property id=&quot;20300&quot; value=&quot;Slide 27&quot;/&gt;&lt;property id=&quot;20307&quot; value=&quot;421&quot;/&gt;&lt;/object&gt;&lt;object type=&quot;3&quot; unique_id=&quot;17775&quot;&gt;&lt;property id=&quot;20148&quot; value=&quot;5&quot;/&gt;&lt;property id=&quot;20300&quot; value=&quot;Slide 40&quot;/&gt;&lt;property id=&quot;20307&quot; value=&quot;422&quot;/&gt;&lt;/object&gt;&lt;object type=&quot;3&quot; unique_id=&quot;17776&quot;&gt;&lt;property id=&quot;20148&quot; value=&quot;5&quot;/&gt;&lt;property id=&quot;20300&quot; value=&quot;Slide 41&quot;/&gt;&lt;property id=&quot;20307&quot; value=&quot;423&quot;/&gt;&lt;/object&gt;&lt;object type=&quot;3&quot; unique_id=&quot;17777&quot;&gt;&lt;property id=&quot;20148&quot; value=&quot;5&quot;/&gt;&lt;property id=&quot;20300&quot; value=&quot;Slide 53&quot;/&gt;&lt;property id=&quot;20307&quot; value=&quot;424&quot;/&gt;&lt;/object&gt;&lt;object type=&quot;3&quot; unique_id=&quot;19718&quot;&gt;&lt;property id=&quot;20148&quot; value=&quot;5&quot;/&gt;&lt;property id=&quot;20300&quot; value=&quot;Slide 114&quot;/&gt;&lt;property id=&quot;20307&quot; value=&quot;425&quot;/&gt;&lt;/object&gt;&lt;object type=&quot;3&quot; unique_id=&quot;19719&quot;&gt;&lt;property id=&quot;20148&quot; value=&quot;5&quot;/&gt;&lt;property id=&quot;20300&quot; value=&quot;Slide 119&quot;/&gt;&lt;property id=&quot;20307&quot; value=&quot;426&quot;/&gt;&lt;/object&gt;&lt;object type=&quot;3&quot; unique_id=&quot;19720&quot;&gt;&lt;property id=&quot;20148&quot; value=&quot;5&quot;/&gt;&lt;property id=&quot;20300&quot; value=&quot;Slide 120&quot;/&gt;&lt;property id=&quot;20307&quot; value=&quot;427&quot;/&gt;&lt;/object&gt;&lt;object type=&quot;3&quot; unique_id=&quot;19721&quot;&gt;&lt;property id=&quot;20148&quot; value=&quot;5&quot;/&gt;&lt;property id=&quot;20300&quot; value=&quot;Slide 124&quot;/&gt;&lt;property id=&quot;20307&quot; value=&quot;428&quot;/&gt;&lt;/object&gt;&lt;object type=&quot;3&quot; unique_id=&quot;19722&quot;&gt;&lt;property id=&quot;20148&quot; value=&quot;5&quot;/&gt;&lt;property id=&quot;20300&quot; value=&quot;Slide 128&quot;/&gt;&lt;property id=&quot;20307&quot; value=&quot;431&quot;/&gt;&lt;/object&gt;&lt;object type=&quot;3&quot; unique_id=&quot;21750&quot;&gt;&lt;property id=&quot;20148&quot; value=&quot;5&quot;/&gt;&lt;property id=&quot;20300&quot; value=&quot;Slide 83&quot;/&gt;&lt;property id=&quot;20307&quot; value=&quot;438&quot;/&gt;&lt;/object&gt;&lt;object type=&quot;3&quot; unique_id=&quot;24615&quot;&gt;&lt;property id=&quot;20148&quot; value=&quot;5&quot;/&gt;&lt;property id=&quot;20300&quot; value=&quot;Slide 64&quot;/&gt;&lt;property id=&quot;20307&quot; value=&quot;439&quot;/&gt;&lt;/object&gt;&lt;object type=&quot;3&quot; unique_id=&quot;28078&quot;&gt;&lt;property id=&quot;20148&quot; value=&quot;5&quot;/&gt;&lt;property id=&quot;20300&quot; value=&quot;Slide 46 - &amp;quot;Special characters in templates&amp;quot;&quot;/&gt;&lt;property id=&quot;20307&quot; value=&quot;440&quot;/&gt;&lt;/object&gt;&lt;object type=&quot;3&quot; unique_id=&quot;28337&quot;&gt;&lt;property id=&quot;20148&quot; value=&quot;5&quot;/&gt;&lt;property id=&quot;20300&quot; value=&quot;Slide 122&quot;/&gt;&lt;property id=&quot;20307&quot; value=&quot;441&quot;/&gt;&lt;/object&gt;&lt;object type=&quot;3&quot; unique_id=&quot;28338&quot;&gt;&lt;property id=&quot;20148&quot; value=&quot;5&quot;/&gt;&lt;property id=&quot;20300&quot; value=&quot;Slide 129&quot;/&gt;&lt;property id=&quot;20307&quot; value=&quot;442&quot;/&gt;&lt;/object&gt;&lt;object type=&quot;3&quot; unique_id=&quot;28859&quot;&gt;&lt;property id=&quot;20148&quot; value=&quot;5&quot;/&gt;&lt;property id=&quot;20300&quot; value=&quot;Slide 90 - &amp;quot;Use the PDF viewer&amp;quot;&quot;/&gt;&lt;property id=&quot;20307&quot; value=&quot;443&quot;/&gt;&lt;/object&gt;&lt;object type=&quot;3&quot; unique_id=&quot;28860&quot;&gt;&lt;property id=&quot;20148&quot; value=&quot;5&quot;/&gt;&lt;property id=&quot;20300&quot; value=&quot;Slide 91&quot;/&gt;&lt;property id=&quot;20307&quot; value=&quot;444&quot;/&gt;&lt;/object&gt;&lt;object type=&quot;3&quot; unique_id=&quot;28861&quot;&gt;&lt;property id=&quot;20148&quot; value=&quot;5&quot;/&gt;&lt;property id=&quot;20300&quot; value=&quot;Slide 95&quot;/&gt;&lt;property id=&quot;20307&quot; value=&quot;445&quot;/&gt;&lt;/object&gt;&lt;object type=&quot;3&quot; unique_id=&quot;28862&quot;&gt;&lt;property id=&quot;20148&quot; value=&quot;5&quot;/&gt;&lt;property id=&quot;20300&quot; value=&quot;Slide 96&quot;/&gt;&lt;property id=&quot;20307&quot; value=&quot;446&quot;/&gt;&lt;/object&gt;&lt;object type=&quot;3&quot; unique_id=&quot;30596&quot;&gt;&lt;property id=&quot;20148&quot; value=&quot;5&quot;/&gt;&lt;property id=&quot;20300&quot; value=&quot;Slide 47&quot;/&gt;&lt;property id=&quot;20307&quot; value=&quot;447&quot;/&gt;&lt;/object&gt;&lt;object type=&quot;3&quot; unique_id=&quot;31267&quot;&gt;&lt;property id=&quot;20148&quot; value=&quot;5&quot;/&gt;&lt;property id=&quot;20300&quot; value=&quot;Slide 48&quot;/&gt;&lt;property id=&quot;20307&quot; value=&quot;448&quot;/&gt;&lt;/object&gt;&lt;object type=&quot;3&quot; unique_id=&quot;31268&quot;&gt;&lt;property id=&quot;20148&quot; value=&quot;5&quot;/&gt;&lt;property id=&quot;20300&quot; value=&quot;Slide 49&quot;/&gt;&lt;property id=&quot;20307&quot; value=&quot;449&quot;/&gt;&lt;/object&gt;&lt;object type=&quot;3&quot; unique_id=&quot;31269&quot;&gt;&lt;property id=&quot;20148&quot; value=&quot;5&quot;/&gt;&lt;property id=&quot;20300&quot; value=&quot;Slide 50&quot;/&gt;&lt;property id=&quot;20307&quot; value=&quot;450&quot;/&gt;&lt;/object&gt;&lt;object type=&quot;3&quot; unique_id=&quot;31411&quot;&gt;&lt;property id=&quot;20148&quot; value=&quot;5&quot;/&gt;&lt;property id=&quot;20300&quot; value=&quot;Slide 92&quot;/&gt;&lt;property id=&quot;20307&quot; value=&quot;451&quot;/&gt;&lt;/object&gt;&lt;object type=&quot;3&quot; unique_id=&quot;33487&quot;&gt;&lt;property id=&quot;20148&quot; value=&quot;5&quot;/&gt;&lt;property id=&quot;20300&quot; value=&quot;Slide 14&quot;/&gt;&lt;property id=&quot;20307&quot; value=&quot;453&quot;/&gt;&lt;/object&gt;&lt;object type=&quot;3&quot; unique_id=&quot;33488&quot;&gt;&lt;property id=&quot;20148&quot; value=&quot;5&quot;/&gt;&lt;property id=&quot;20300&quot; value=&quot;Slide 15&quot;/&gt;&lt;property id=&quot;20307&quot; value=&quot;454&quot;/&gt;&lt;/object&gt;&lt;object type=&quot;3&quot; unique_id=&quot;33490&quot;&gt;&lt;property id=&quot;20148&quot; value=&quot;5&quot;/&gt;&lt;property id=&quot;20300&quot; value=&quot;Slide 72&quot;/&gt;&lt;property id=&quot;20307&quot; value=&quot;456&quot;/&gt;&lt;/object&gt;&lt;object type=&quot;3&quot; unique_id=&quot;33491&quot;&gt;&lt;property id=&quot;20148&quot; value=&quot;5&quot;/&gt;&lt;property id=&quot;20300&quot; value=&quot;Slide 78&quot;/&gt;&lt;property id=&quot;20307&quot; value=&quot;457&quot;/&gt;&lt;/object&gt;&lt;object type=&quot;3&quot; unique_id=&quot;33492&quot;&gt;&lt;property id=&quot;20148&quot; value=&quot;5&quot;/&gt;&lt;property id=&quot;20300&quot; value=&quot;Slide 79&quot;/&gt;&lt;property id=&quot;20307&quot; value=&quot;458&quot;/&gt;&lt;/object&gt;&lt;object type=&quot;3&quot; unique_id=&quot;35354&quot;&gt;&lt;property id=&quot;20148&quot; value=&quot;5&quot;/&gt;&lt;property id=&quot;20300&quot; value=&quot;Slide 93&quot;/&gt;&lt;property id=&quot;20307&quot; value=&quot;459&quot;/&gt;&lt;/object&gt;&lt;object type=&quot;3&quot; unique_id=&quot;35355&quot;&gt;&lt;property id=&quot;20148&quot; value=&quot;5&quot;/&gt;&lt;property id=&quot;20300&quot; value=&quot;Slide 94&quot;/&gt;&lt;property id=&quot;20307&quot; value=&quot;460&quot;/&gt;&lt;/object&gt;&lt;object type=&quot;3&quot; unique_id=&quot;35356&quot;&gt;&lt;property id=&quot;20148&quot; value=&quot;5&quot;/&gt;&lt;property id=&quot;20300&quot; value=&quot;Slide 103 - &amp;quot;Search the EndNote Library&amp;quot;&quot;/&gt;&lt;property id=&quot;20307&quot; value=&quot;461&quot;/&gt;&lt;/object&gt;&lt;object type=&quot;3&quot; unique_id=&quot;35357&quot;&gt;&lt;property id=&quot;20148&quot; value=&quot;5&quot;/&gt;&lt;property id=&quot;20300&quot; value=&quot;Slide 104&quot;/&gt;&lt;property id=&quot;20307&quot; value=&quot;462&quot;/&gt;&lt;/object&gt;&lt;object type=&quot;3&quot; unique_id=&quot;35358&quot;&gt;&lt;property id=&quot;20148&quot; value=&quot;5&quot;/&gt;&lt;property id=&quot;20300&quot; value=&quot;Slide 105&quot;/&gt;&lt;property id=&quot;20307&quot; value=&quot;463&quot;/&gt;&lt;/object&gt;&lt;object type=&quot;3&quot; unique_id=&quot;35360&quot;&gt;&lt;property id=&quot;20148&quot; value=&quot;5&quot;/&gt;&lt;property id=&quot;20300&quot; value=&quot;Slide 106&quot;/&gt;&lt;property id=&quot;20307&quot; value=&quot;465&quot;/&gt;&lt;/object&gt;&lt;object type=&quot;3&quot; unique_id=&quot;35361&quot;&gt;&lt;property id=&quot;20148&quot; value=&quot;5&quot;/&gt;&lt;property id=&quot;20300&quot; value=&quot;Slide 107&quot;/&gt;&lt;property id=&quot;20307&quot; value=&quot;466&quot;/&gt;&lt;/object&gt;&lt;object type=&quot;3&quot; unique_id=&quot;35362&quot;&gt;&lt;property id=&quot;20148&quot; value=&quot;5&quot;/&gt;&lt;property id=&quot;20300&quot; value=&quot;Slide 125&quot;/&gt;&lt;property id=&quot;20307&quot; value=&quot;467&quot;/&gt;&lt;/object&gt;&lt;object type=&quot;3&quot; unique_id=&quot;35645&quot;&gt;&lt;property id=&quot;20148&quot; value=&quot;5&quot;/&gt;&lt;property id=&quot;20300&quot; value=&quot;Slide 24&quot;/&gt;&lt;property id=&quot;20307&quot; value=&quot;468&quot;/&gt;&lt;/object&gt;&lt;object type=&quot;3&quot; unique_id=&quot;35646&quot;&gt;&lt;property id=&quot;20148&quot; value=&quot;5&quot;/&gt;&lt;property id=&quot;20300&quot; value=&quot;Slide 25&quot;/&gt;&lt;property id=&quot;20307&quot; value=&quot;469&quot;/&gt;&lt;/object&gt;&lt;/object&gt;&lt;object type=&quot;4&quot; unique_id=&quot;11065&quot;&gt;&lt;/object&gt;&lt;object type=&quot;10&quot; unique_id=&quot;11698&quot;&gt;&lt;object type=&quot;11&quot; unique_id=&quot;11699&quot;&gt;&lt;property id=&quot;20180&quot; value=&quot;1&quot;/&gt;&lt;property id=&quot;20181&quot; value=&quot;1&quot;/&gt;&lt;property id=&quot;20182&quot; value=&quot;0&quot;/&gt;&lt;property id=&quot;20183&quot; value=&quot;1&quot;/&gt;&lt;/object&gt;&lt;object type=&quot;12&quot; unique_id=&quot;27447&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9,1255472843,C:\My backup_docs\GradSchool_2012\EndNote_X6_basic_graduate_working_pptx\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0,1255472843,C:\My backup_docs\GradSchool_2012\EndNote_X6_basic_graduate_working_pptx\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1,1255472843,C:\My backup_docs\GradSchool_2012\EndNote_X6_basic_graduate_working_pptx\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2,1255472843,C:\My backup_docs\GradSchool_2012\EndNote_X6_basic_graduate_working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3,1255472843,C:\My backup_docs\GradSchool_2012\EndNote_X6_basic_graduate_working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4,1255472843,C:\My backup_docs\GradSchool_2012\EndNote_X6_basic_graduate_working_pptx\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5,1255472843,C:\My backup_docs\GradSchool_2012\EndNote_X6_basic_graduate_working_pptx\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6,1255472843,C:\My backup_docs\GradSchool_2012\EndNote_X6_basic_graduate_working_pptx\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8,1255472843,C:\My backup_docs\GradSchool_2012\EndNote_X6_basic_graduate_working_pptx\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9,1255472843,C:\My backup_docs\GradSchool_2012\EndNote_X6_basic_graduate_working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1255472843,C:\My backup_docs\GradSchool_2012\EndNote_X6_basic_graduate_working_pptx\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0,1255472843,C:\My backup_docs\GradSchool_2012\EndNote_X6_basic_graduate_working_pptx\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21,1255472843,C:\My backup_docs\GradSchool_2012\EndNote_X6_basic_graduate_working_pptx\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22,1255472843,C:\My backup_docs\GradSchool_2012\EndNote_X6_basic_graduate_working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1255472843,C:\My backup_docs\GradSchool_2012\EndNote_X6_basic_graduate_working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1255472843,C:\My backup_docs\GradSchool_2012\EndNote_X6_basic_graduate_working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4,1255472843,C:\My backup_docs\GradSchool_2012\EndNote_X6_basic_graduate_working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5,1255472843,C:\My backup_docs\GradSchool_2012\EndNote_X6_basic_graduate_working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6,1255472843,C:\My backup_docs\GradSchool_2012\EndNote_X6_basic_graduate_working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7,1255472843,C:\My backup_docs\GradSchool_2012\EndNote_X6_basic_graduate_working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8,1255472843,C:\My backup_docs\GradSchool_2012\EndNote_X6_basic_graduate_working_pptx\Media.ppcx"/>
</p:tagLst>
</file>

<file path=ppt/theme/theme1.xml><?xml version="1.0" encoding="utf-8"?>
<a:theme xmlns:a="http://schemas.openxmlformats.org/drawingml/2006/main" name="Presentation master linda new brand">
  <a:themeElements>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fontScheme name="Presentation master linda new brand">
      <a:majorFont>
        <a:latin typeface="Lucida Sans"/>
        <a:ea typeface="ＭＳ Ｐゴシック"/>
        <a:cs typeface="Arial"/>
      </a:majorFont>
      <a:minorFont>
        <a:latin typeface="Lucida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66"/>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cs typeface="Arial" charset="0"/>
          </a:defRPr>
        </a:defPPr>
      </a:lstStyle>
    </a:spDef>
    <a:lnDef>
      <a:spPr bwMode="auto">
        <a:noFill/>
        <a:ln w="57150" cap="flat" cmpd="sng" algn="ctr">
          <a:solidFill>
            <a:srgbClr val="FF0066"/>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bwMode="auto">
        <a:solidFill>
          <a:srgbClr val="FFFF99"/>
        </a:solidFill>
        <a:ln w="28575" cap="sq">
          <a:solidFill>
            <a:srgbClr val="000000"/>
          </a:solidFill>
          <a:miter lim="800000"/>
          <a:headEnd type="none" w="sm" len="sm"/>
          <a:tailEnd type="none" w="sm" len="sm"/>
        </a:ln>
        <a:effectLst/>
        <a:extLst/>
      </a:spPr>
      <a:bodyPr>
        <a:spAutoFit/>
      </a:bodyPr>
      <a:lstStyle>
        <a:defPPr algn="l" eaLnBrk="1" hangingPunct="1">
          <a:defRPr sz="2400" b="1" dirty="0">
            <a:solidFill>
              <a:srgbClr val="000000"/>
            </a:solidFill>
            <a:latin typeface="Lucida Sans" pitchFamily="34" charset="0"/>
          </a:defRPr>
        </a:defPPr>
      </a:lstStyle>
    </a:txDef>
  </a:objectDefaults>
  <a:extraClrSchemeLst>
    <a:extraClrScheme>
      <a:clrScheme name="Presentation master linda new brand 1">
        <a:dk1>
          <a:srgbClr val="A4AEB5"/>
        </a:dk1>
        <a:lt1>
          <a:srgbClr val="FFFFFF"/>
        </a:lt1>
        <a:dk2>
          <a:srgbClr val="005C84"/>
        </a:dk2>
        <a:lt2>
          <a:srgbClr val="CCE5E9"/>
        </a:lt2>
        <a:accent1>
          <a:srgbClr val="FCEECC"/>
        </a:accent1>
        <a:accent2>
          <a:srgbClr val="F8DAD0"/>
        </a:accent2>
        <a:accent3>
          <a:srgbClr val="AAB5C2"/>
        </a:accent3>
        <a:accent4>
          <a:srgbClr val="DADADA"/>
        </a:accent4>
        <a:accent5>
          <a:srgbClr val="FDF5E2"/>
        </a:accent5>
        <a:accent6>
          <a:srgbClr val="E1C5BC"/>
        </a:accent6>
        <a:hlink>
          <a:srgbClr val="CCE5E9"/>
        </a:hlink>
        <a:folHlink>
          <a:srgbClr val="E1D9DF"/>
        </a:folHlink>
      </a:clrScheme>
      <a:clrMap bg1="dk2" tx1="lt1" bg2="dk1" tx2="lt2" accent1="accent1" accent2="accent2" accent3="accent3" accent4="accent4" accent5="accent5" accent6="accent6" hlink="hlink" folHlink="folHlink"/>
    </a:extraClrScheme>
    <a:extraClrScheme>
      <a:clrScheme name="Presentation master linda new brand 2">
        <a:dk1>
          <a:srgbClr val="A4AEB5"/>
        </a:dk1>
        <a:lt1>
          <a:srgbClr val="FFFFFF"/>
        </a:lt1>
        <a:dk2>
          <a:srgbClr val="005C84"/>
        </a:dk2>
        <a:lt2>
          <a:srgbClr val="CCE5E9"/>
        </a:lt2>
        <a:accent1>
          <a:srgbClr val="F0AB00"/>
        </a:accent1>
        <a:accent2>
          <a:srgbClr val="0098C3"/>
        </a:accent2>
        <a:accent3>
          <a:srgbClr val="AAB5C2"/>
        </a:accent3>
        <a:accent4>
          <a:srgbClr val="DADADA"/>
        </a:accent4>
        <a:accent5>
          <a:srgbClr val="F6D2AA"/>
        </a:accent5>
        <a:accent6>
          <a:srgbClr val="0089B0"/>
        </a:accent6>
        <a:hlink>
          <a:srgbClr val="CCE5E9"/>
        </a:hlink>
        <a:folHlink>
          <a:srgbClr val="E1D9D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17310</TotalTime>
  <Words>6975</Words>
  <Application>Microsoft Office PowerPoint</Application>
  <PresentationFormat>On-screen Show (4:3)</PresentationFormat>
  <Paragraphs>645</Paragraphs>
  <Slides>130</Slides>
  <Notes>106</Notes>
  <HiddenSlides>0</HiddenSlides>
  <MMClips>0</MMClips>
  <ScaleCrop>false</ScaleCrop>
  <HeadingPairs>
    <vt:vector size="4" baseType="variant">
      <vt:variant>
        <vt:lpstr>Theme</vt:lpstr>
      </vt:variant>
      <vt:variant>
        <vt:i4>1</vt:i4>
      </vt:variant>
      <vt:variant>
        <vt:lpstr>Slide Titles</vt:lpstr>
      </vt:variant>
      <vt:variant>
        <vt:i4>130</vt:i4>
      </vt:variant>
    </vt:vector>
  </HeadingPairs>
  <TitlesOfParts>
    <vt:vector size="131" baseType="lpstr">
      <vt:lpstr>Presentation master linda new brand</vt:lpstr>
      <vt:lpstr>EndNote X6 - basic graduate session</vt:lpstr>
      <vt:lpstr>What is EndNote for?</vt:lpstr>
      <vt:lpstr>Create or open a library</vt:lpstr>
      <vt:lpstr>PowerPoint Presentation</vt:lpstr>
      <vt:lpstr>PowerPoint Presentation</vt:lpstr>
      <vt:lpstr>PowerPoint Presentation</vt:lpstr>
      <vt:lpstr>Add a new reference</vt:lpstr>
      <vt:lpstr>Add a new reference</vt:lpstr>
      <vt:lpstr>PowerPoint Presentation</vt:lpstr>
      <vt:lpstr>PowerPoint Presentation</vt:lpstr>
      <vt:lpstr>More about record fields</vt:lpstr>
      <vt:lpstr>PowerPoint Presentation</vt:lpstr>
      <vt:lpstr>PowerPoint Presentation</vt:lpstr>
      <vt:lpstr>PowerPoint Presentation</vt:lpstr>
      <vt:lpstr>PowerPoint Presentation</vt:lpstr>
      <vt:lpstr>Change the reference style</vt:lpstr>
      <vt:lpstr>PowerPoint Presentation</vt:lpstr>
      <vt:lpstr>PowerPoint Presentation</vt:lpstr>
      <vt:lpstr>PowerPoint Presentation</vt:lpstr>
      <vt:lpstr>Edit the reference style</vt:lpstr>
      <vt:lpstr>PowerPoint Presentation</vt:lpstr>
      <vt:lpstr>PowerPoint Presentation</vt:lpstr>
      <vt:lpstr>Edit the reference style - citations</vt:lpstr>
      <vt:lpstr>PowerPoint Presentation</vt:lpstr>
      <vt:lpstr>PowerPoint Presentation</vt:lpstr>
      <vt:lpstr>PowerPoint Presentation</vt:lpstr>
      <vt:lpstr>PowerPoint Presentation</vt:lpstr>
      <vt:lpstr>PowerPoint Presentation</vt:lpstr>
      <vt:lpstr>PowerPoint Presentation</vt:lpstr>
      <vt:lpstr>Edit the reference style - bibliography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Templates - how they work</vt:lpstr>
      <vt:lpstr>PowerPoint Presentation</vt:lpstr>
      <vt:lpstr>PowerPoint Presentation</vt:lpstr>
      <vt:lpstr>PowerPoint Presentation</vt:lpstr>
      <vt:lpstr>Special characters in templates</vt:lpstr>
      <vt:lpstr>PowerPoint Presentation</vt:lpstr>
      <vt:lpstr>PowerPoint Presentation</vt:lpstr>
      <vt:lpstr>PowerPoint Presentation</vt:lpstr>
      <vt:lpstr>PowerPoint Presentation</vt:lpstr>
      <vt:lpstr>Apply an edited reference style</vt:lpstr>
      <vt:lpstr>PowerPoint Presentation</vt:lpstr>
      <vt:lpstr>PowerPoint Presentation</vt:lpstr>
      <vt:lpstr>PowerPoint Presentation</vt:lpstr>
      <vt:lpstr>PowerPoint Presentation</vt:lpstr>
      <vt:lpstr>Set some EndNote preferences</vt:lpstr>
      <vt:lpstr>PowerPoint Presentation</vt:lpstr>
      <vt:lpstr>PowerPoint Presentation</vt:lpstr>
      <vt:lpstr>PowerPoint Presentation</vt:lpstr>
      <vt:lpstr>Sort references into groups</vt:lpstr>
      <vt:lpstr>PowerPoint Presentation</vt:lpstr>
      <vt:lpstr>PowerPoint Presentation</vt:lpstr>
      <vt:lpstr>PowerPoint Presentation</vt:lpstr>
      <vt:lpstr>PowerPoint Presentation</vt:lpstr>
      <vt:lpstr>Export database information to EndNote</vt:lpstr>
      <vt:lpstr>Export from Web of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 full text of articles</vt:lpstr>
      <vt:lpstr>PowerPoint Presentation</vt:lpstr>
      <vt:lpstr>PowerPoint Presentation</vt:lpstr>
      <vt:lpstr>PowerPoint Presentation</vt:lpstr>
      <vt:lpstr>PowerPoint Presentation</vt:lpstr>
      <vt:lpstr>PowerPoint Presentation</vt:lpstr>
      <vt:lpstr>PowerPoint Presentation</vt:lpstr>
      <vt:lpstr>Attach PDF files to records</vt:lpstr>
      <vt:lpstr>PowerPoint Presentation</vt:lpstr>
      <vt:lpstr>PowerPoint Presentation</vt:lpstr>
      <vt:lpstr>PowerPoint Presentation</vt:lpstr>
      <vt:lpstr>PowerPoint Presentation</vt:lpstr>
      <vt:lpstr>PowerPoint Presentation</vt:lpstr>
      <vt:lpstr>Use the PDF viewer</vt:lpstr>
      <vt:lpstr>PowerPoint Presentation</vt:lpstr>
      <vt:lpstr>PowerPoint Presentation</vt:lpstr>
      <vt:lpstr>PowerPoint Presentation</vt:lpstr>
      <vt:lpstr>PowerPoint Presentation</vt:lpstr>
      <vt:lpstr>PowerPoint Presentation</vt:lpstr>
      <vt:lpstr>PowerPoint Presentation</vt:lpstr>
      <vt:lpstr>Search and export from library catalogues</vt:lpstr>
      <vt:lpstr>PowerPoint Presentation</vt:lpstr>
      <vt:lpstr>PowerPoint Presentation</vt:lpstr>
      <vt:lpstr>PowerPoint Presentation</vt:lpstr>
      <vt:lpstr>PowerPoint Presentation</vt:lpstr>
      <vt:lpstr>PowerPoint Presentation</vt:lpstr>
      <vt:lpstr>Search the EndNote Library</vt:lpstr>
      <vt:lpstr>PowerPoint Presentation</vt:lpstr>
      <vt:lpstr>PowerPoint Presentation</vt:lpstr>
      <vt:lpstr>PowerPoint Presentation</vt:lpstr>
      <vt:lpstr>PowerPoint Presentation</vt:lpstr>
      <vt:lpstr>Use EndNote with Word</vt:lpstr>
      <vt:lpstr>Insert citations in a document</vt:lpstr>
      <vt:lpstr>Use EndNote with Word</vt:lpstr>
      <vt:lpstr>PowerPoint Presentation</vt:lpstr>
      <vt:lpstr>PowerPoint Presentation</vt:lpstr>
      <vt:lpstr>PowerPoint Presentation</vt:lpstr>
      <vt:lpstr>PowerPoint Presentation</vt:lpstr>
      <vt:lpstr>PowerPoint Presentation</vt:lpstr>
      <vt:lpstr>Edit citations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the bibliography layout</vt:lpstr>
      <vt:lpstr>PowerPoint Presentation</vt:lpstr>
      <vt:lpstr>PowerPoint Presentation</vt:lpstr>
      <vt:lpstr>PowerPoint Presentation</vt:lpstr>
      <vt:lpstr>Get more help</vt:lpstr>
    </vt:vector>
  </TitlesOfParts>
  <Company>University of Southampton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lmr</dc:creator>
  <cp:lastModifiedBy>Robertson L.M.</cp:lastModifiedBy>
  <cp:revision>346</cp:revision>
  <dcterms:created xsi:type="dcterms:W3CDTF">2010-02-10T12:51:35Z</dcterms:created>
  <dcterms:modified xsi:type="dcterms:W3CDTF">2012-09-07T09:07:06Z</dcterms:modified>
</cp:coreProperties>
</file>