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2"/>
  </p:notesMasterIdLst>
  <p:handoutMasterIdLst>
    <p:handoutMasterId r:id="rId23"/>
  </p:handoutMasterIdLst>
  <p:sldIdLst>
    <p:sldId id="256" r:id="rId2"/>
    <p:sldId id="258" r:id="rId3"/>
    <p:sldId id="263" r:id="rId4"/>
    <p:sldId id="259" r:id="rId5"/>
    <p:sldId id="261" r:id="rId6"/>
    <p:sldId id="260" r:id="rId7"/>
    <p:sldId id="262" r:id="rId8"/>
    <p:sldId id="273" r:id="rId9"/>
    <p:sldId id="265" r:id="rId10"/>
    <p:sldId id="275" r:id="rId11"/>
    <p:sldId id="267" r:id="rId12"/>
    <p:sldId id="271" r:id="rId13"/>
    <p:sldId id="274" r:id="rId14"/>
    <p:sldId id="279" r:id="rId15"/>
    <p:sldId id="270" r:id="rId16"/>
    <p:sldId id="282" r:id="rId17"/>
    <p:sldId id="277" r:id="rId18"/>
    <p:sldId id="278" r:id="rId19"/>
    <p:sldId id="280" r:id="rId20"/>
    <p:sldId id="28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311" autoAdjust="0"/>
  </p:normalViewPr>
  <p:slideViewPr>
    <p:cSldViewPr>
      <p:cViewPr varScale="1">
        <p:scale>
          <a:sx n="67" d="100"/>
          <a:sy n="67" d="100"/>
        </p:scale>
        <p:origin x="-125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A4E92F-4BFC-4AE3-A829-AF65DEDE3517}" type="datetimeFigureOut">
              <a:rPr lang="en-GB" smtClean="0"/>
              <a:pPr/>
              <a:t>25/04/2012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55E25B-0A9C-4B75-BD05-D473E6298C21}"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6B352C-A8E8-4B25-A772-6EBB4114B7CF}" type="datetimeFigureOut">
              <a:rPr lang="en-GB" smtClean="0"/>
              <a:pPr/>
              <a:t>25/04/2012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DE6D32-D71C-4E7F-A01A-4057BEC70361}"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mps-expenses.guardian.co.uk/logi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CDE6D32-D71C-4E7F-A01A-4057BEC70361}"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Twitter is there right from</a:t>
            </a:r>
            <a:r>
              <a:rPr lang="en-GB" baseline="0" dirty="0" smtClean="0"/>
              <a:t> the start – as a tool for users to report news, for the BBC to distribute news and users to respond to it</a:t>
            </a:r>
          </a:p>
          <a:p>
            <a:r>
              <a:rPr lang="en-GB" baseline="0" dirty="0" smtClean="0"/>
              <a:t>All of this is available on mobile.</a:t>
            </a:r>
          </a:p>
          <a:p>
            <a:r>
              <a:rPr lang="en-GB" baseline="0" dirty="0" smtClean="0"/>
              <a:t>However, news organisations have to handle hoaxes. </a:t>
            </a:r>
            <a:endParaRPr lang="en-GB" dirty="0"/>
          </a:p>
        </p:txBody>
      </p:sp>
      <p:sp>
        <p:nvSpPr>
          <p:cNvPr id="4" name="Slide Number Placeholder 3"/>
          <p:cNvSpPr>
            <a:spLocks noGrp="1"/>
          </p:cNvSpPr>
          <p:nvPr>
            <p:ph type="sldNum" sz="quarter" idx="10"/>
          </p:nvPr>
        </p:nvSpPr>
        <p:spPr/>
        <p:txBody>
          <a:bodyPr/>
          <a:lstStyle/>
          <a:p>
            <a:fld id="{ECDE6D32-D71C-4E7F-A01A-4057BEC70361}" type="slidenum">
              <a:rPr lang="en-GB" smtClean="0"/>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Guardian</a:t>
            </a:r>
            <a:r>
              <a:rPr lang="en-GB" b="1" baseline="0" dirty="0" smtClean="0"/>
              <a:t> </a:t>
            </a:r>
            <a:endParaRPr lang="en-GB" b="1" dirty="0" smtClean="0"/>
          </a:p>
          <a:p>
            <a:r>
              <a:rPr lang="en-GB" dirty="0" smtClean="0"/>
              <a:t>Join us in digging through the documents of MPs' expenses to identify individual claims, or documents that you think merit further investigation. You can work through your own MP's expenses, or just hit the button below to start reviewing. (Update, Fri pm: we now have a virtually complete set of expenses documents so you should be able to find your MP's) Already created an account? </a:t>
            </a:r>
            <a:r>
              <a:rPr lang="en-GB" dirty="0" smtClean="0">
                <a:hlinkClick r:id="rId3"/>
              </a:rPr>
              <a:t>Log in</a:t>
            </a:r>
            <a:r>
              <a:rPr lang="en-GB" dirty="0" smtClean="0"/>
              <a:t> here. </a:t>
            </a:r>
          </a:p>
          <a:p>
            <a:endParaRPr lang="en-GB" dirty="0" smtClean="0"/>
          </a:p>
          <a:p>
            <a:r>
              <a:rPr lang="en-GB" dirty="0" smtClean="0"/>
              <a:t>We have </a:t>
            </a:r>
            <a:r>
              <a:rPr lang="en-GB" b="1" dirty="0" smtClean="0"/>
              <a:t>458,832</a:t>
            </a:r>
            <a:r>
              <a:rPr lang="en-GB" dirty="0" smtClean="0"/>
              <a:t> pages of documents. </a:t>
            </a:r>
            <a:r>
              <a:rPr lang="en-GB" b="1" dirty="0" smtClean="0"/>
              <a:t>32,908</a:t>
            </a:r>
            <a:r>
              <a:rPr lang="en-GB" dirty="0" smtClean="0"/>
              <a:t> of you have reviewed </a:t>
            </a:r>
            <a:r>
              <a:rPr lang="en-GB" b="1" dirty="0" smtClean="0"/>
              <a:t>225,674</a:t>
            </a:r>
            <a:r>
              <a:rPr lang="en-GB" dirty="0" smtClean="0"/>
              <a:t> of them. Only </a:t>
            </a:r>
            <a:r>
              <a:rPr lang="en-GB" b="1" dirty="0" smtClean="0"/>
              <a:t>233,158</a:t>
            </a:r>
            <a:r>
              <a:rPr lang="en-GB" dirty="0" smtClean="0"/>
              <a:t> to go...</a:t>
            </a:r>
          </a:p>
          <a:p>
            <a:endParaRPr lang="en-GB" dirty="0" smtClean="0"/>
          </a:p>
          <a:p>
            <a:endParaRPr lang="en-GB" dirty="0" smtClean="0"/>
          </a:p>
          <a:p>
            <a:r>
              <a:rPr lang="en-GB" b="1" dirty="0" smtClean="0"/>
              <a:t>Deep Interventions</a:t>
            </a:r>
          </a:p>
          <a:p>
            <a:r>
              <a:rPr lang="en-GB" dirty="0" smtClean="0"/>
              <a:t>Training just a few families to</a:t>
            </a:r>
            <a:r>
              <a:rPr lang="en-GB" baseline="0" dirty="0" smtClean="0"/>
              <a:t> document lives</a:t>
            </a:r>
          </a:p>
          <a:p>
            <a:r>
              <a:rPr lang="en-GB" baseline="0" dirty="0" smtClean="0"/>
              <a:t>Huge degree of empowerment </a:t>
            </a:r>
          </a:p>
          <a:p>
            <a:r>
              <a:rPr lang="en-GB" baseline="0" dirty="0" smtClean="0"/>
              <a:t>Very expensive – BBC didn’t get any usable material.</a:t>
            </a:r>
          </a:p>
          <a:p>
            <a:endParaRPr lang="en-GB" baseline="0" dirty="0" smtClean="0"/>
          </a:p>
          <a:p>
            <a:r>
              <a:rPr lang="en-GB" baseline="0" dirty="0" err="1" smtClean="0"/>
              <a:t>Knowle</a:t>
            </a:r>
            <a:r>
              <a:rPr lang="en-GB" baseline="0" dirty="0" smtClean="0"/>
              <a:t> West Media Centre does similar work</a:t>
            </a:r>
          </a:p>
          <a:p>
            <a:r>
              <a:rPr lang="en-GB" baseline="0" dirty="0" smtClean="0"/>
              <a:t>- </a:t>
            </a:r>
            <a:r>
              <a:rPr lang="en-GB" baseline="0" dirty="0" err="1" smtClean="0"/>
              <a:t>Knowle</a:t>
            </a:r>
            <a:r>
              <a:rPr lang="en-GB" baseline="0" dirty="0" smtClean="0"/>
              <a:t> West is a very deprived area in South Bristol – high unemployment, poor </a:t>
            </a:r>
            <a:r>
              <a:rPr lang="en-GB" baseline="0" dirty="0" err="1" smtClean="0"/>
              <a:t>techical</a:t>
            </a:r>
            <a:r>
              <a:rPr lang="en-GB" baseline="0" dirty="0" smtClean="0"/>
              <a:t> skills.  </a:t>
            </a:r>
            <a:endParaRPr lang="en-GB" dirty="0"/>
          </a:p>
        </p:txBody>
      </p:sp>
      <p:sp>
        <p:nvSpPr>
          <p:cNvPr id="4" name="Slide Number Placeholder 3"/>
          <p:cNvSpPr>
            <a:spLocks noGrp="1"/>
          </p:cNvSpPr>
          <p:nvPr>
            <p:ph type="sldNum" sz="quarter" idx="10"/>
          </p:nvPr>
        </p:nvSpPr>
        <p:spPr/>
        <p:txBody>
          <a:bodyPr/>
          <a:lstStyle/>
          <a:p>
            <a:fld id="{ECDE6D32-D71C-4E7F-A01A-4057BEC70361}" type="slidenum">
              <a:rPr lang="en-GB" smtClean="0"/>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Clay </a:t>
            </a:r>
            <a:r>
              <a:rPr lang="en-GB" dirty="0" err="1" smtClean="0"/>
              <a:t>Shirky</a:t>
            </a:r>
            <a:r>
              <a:rPr lang="en-GB" dirty="0" smtClean="0"/>
              <a:t> of New</a:t>
            </a:r>
            <a:r>
              <a:rPr lang="en-GB" baseline="0" dirty="0" smtClean="0"/>
              <a:t> York University and Dan Gillmor have been the most excited theorists. </a:t>
            </a:r>
          </a:p>
          <a:p>
            <a:r>
              <a:rPr lang="en-GB" baseline="0" dirty="0" err="1" smtClean="0"/>
              <a:t>Yokai</a:t>
            </a:r>
            <a:r>
              <a:rPr lang="en-GB" baseline="0" dirty="0" smtClean="0"/>
              <a:t> </a:t>
            </a:r>
            <a:r>
              <a:rPr lang="en-GB" baseline="0" dirty="0" err="1" smtClean="0"/>
              <a:t>Benkler</a:t>
            </a:r>
            <a:r>
              <a:rPr lang="en-GB" baseline="0" dirty="0" smtClean="0"/>
              <a:t> – wealth of networks slightly more </a:t>
            </a:r>
            <a:r>
              <a:rPr lang="en-GB" baseline="0" dirty="0" err="1" smtClean="0"/>
              <a:t>scepticle</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ECDE6D32-D71C-4E7F-A01A-4057BEC70361}" type="slidenum">
              <a:rPr lang="en-GB" smtClean="0"/>
              <a:pPr/>
              <a:t>13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I’d like to thank the team of MA Web Science for inviting me to be here. </a:t>
            </a:r>
          </a:p>
          <a:p>
            <a:r>
              <a:rPr lang="en-GB" dirty="0" smtClean="0"/>
              <a:t>The</a:t>
            </a:r>
            <a:r>
              <a:rPr lang="en-GB" baseline="0" dirty="0" smtClean="0"/>
              <a:t> topic I’m here to talk to you today about is citizen journalism. But you won’t here me mention it much. </a:t>
            </a:r>
          </a:p>
          <a:p>
            <a:r>
              <a:rPr lang="en-GB" baseline="0" dirty="0" smtClean="0"/>
              <a:t>To be honest  this is a phrase I’m not comfortable with.</a:t>
            </a:r>
          </a:p>
          <a:p>
            <a:r>
              <a:rPr lang="en-GB" baseline="0" dirty="0" smtClean="0"/>
              <a:t>It suggests that anyone can ‘do’ journalism – so I prefer to use the phrase participatory journalism. </a:t>
            </a:r>
          </a:p>
          <a:p>
            <a:r>
              <a:rPr lang="en-GB" baseline="0" dirty="0" smtClean="0"/>
              <a:t>We don’t have very long, so I’ve divided this lecture up to some key areas   </a:t>
            </a:r>
            <a:endParaRPr lang="en-GB" dirty="0" smtClean="0"/>
          </a:p>
        </p:txBody>
      </p:sp>
      <p:sp>
        <p:nvSpPr>
          <p:cNvPr id="4" name="Slide Number Placeholder 3"/>
          <p:cNvSpPr>
            <a:spLocks noGrp="1"/>
          </p:cNvSpPr>
          <p:nvPr>
            <p:ph type="sldNum" sz="quarter" idx="10"/>
          </p:nvPr>
        </p:nvSpPr>
        <p:spPr/>
        <p:txBody>
          <a:bodyPr/>
          <a:lstStyle/>
          <a:p>
            <a:fld id="{ECDE6D32-D71C-4E7F-A01A-4057BEC70361}" type="slidenum">
              <a:rPr lang="en-GB" smtClean="0"/>
              <a:pPr/>
              <a:t>20</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 have been</a:t>
            </a:r>
            <a:r>
              <a:rPr lang="en-GB" baseline="0" dirty="0" smtClean="0"/>
              <a:t> in journalism for nearly 20 years and during this time it has gone through a massive change brought about by the Internet and digital technologies. </a:t>
            </a:r>
          </a:p>
          <a:p>
            <a:r>
              <a:rPr lang="en-GB" baseline="0" dirty="0" smtClean="0"/>
              <a:t>My background is in the arts. </a:t>
            </a:r>
          </a:p>
          <a:p>
            <a:r>
              <a:rPr lang="en-GB" baseline="0" dirty="0" smtClean="0"/>
              <a:t>Although I write about technology and business</a:t>
            </a:r>
          </a:p>
          <a:p>
            <a:r>
              <a:rPr lang="en-GB" baseline="0" dirty="0" smtClean="0"/>
              <a:t>I graduated from University in the early 90s and the Internet was just coming up. </a:t>
            </a:r>
          </a:p>
          <a:p>
            <a:r>
              <a:rPr lang="en-GB" baseline="0" dirty="0" smtClean="0"/>
              <a:t>At that time very few people new much about it and there were new magazines launching. </a:t>
            </a:r>
          </a:p>
          <a:p>
            <a:r>
              <a:rPr lang="en-GB" baseline="0" dirty="0" smtClean="0"/>
              <a:t> </a:t>
            </a:r>
          </a:p>
        </p:txBody>
      </p:sp>
      <p:sp>
        <p:nvSpPr>
          <p:cNvPr id="4" name="Slide Number Placeholder 3"/>
          <p:cNvSpPr>
            <a:spLocks noGrp="1"/>
          </p:cNvSpPr>
          <p:nvPr>
            <p:ph type="sldNum" sz="quarter" idx="10"/>
          </p:nvPr>
        </p:nvSpPr>
        <p:spPr/>
        <p:txBody>
          <a:bodyPr/>
          <a:lstStyle/>
          <a:p>
            <a:fld id="{ECDE6D32-D71C-4E7F-A01A-4057BEC70361}"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speech from Robert</a:t>
            </a:r>
            <a:r>
              <a:rPr lang="en-GB" baseline="0" dirty="0" smtClean="0"/>
              <a:t> </a:t>
            </a:r>
            <a:r>
              <a:rPr lang="en-GB" baseline="0" dirty="0" err="1" smtClean="0"/>
              <a:t>Peston</a:t>
            </a:r>
            <a:r>
              <a:rPr lang="en-GB" baseline="0" dirty="0" smtClean="0"/>
              <a:t> is very interesting – it highlight that fact that journalism is becoming about technology and that older journalists were struggling to adapt to new skills. </a:t>
            </a:r>
            <a:endParaRPr lang="en-GB" baseline="0" dirty="0"/>
          </a:p>
          <a:p>
            <a:r>
              <a:rPr lang="en-GB" baseline="0" dirty="0" smtClean="0"/>
              <a:t>The pressure has increased on journalists to learn new technical skills</a:t>
            </a:r>
          </a:p>
          <a:p>
            <a:r>
              <a:rPr lang="en-GB" baseline="0" dirty="0" smtClean="0"/>
              <a:t>Deliver content at a time and on  platform of users choosing</a:t>
            </a:r>
          </a:p>
          <a:p>
            <a:r>
              <a:rPr lang="en-GB" baseline="0" dirty="0" smtClean="0"/>
              <a:t>Audiences also increasingly wish to interact with content – after all the web is an interactive media </a:t>
            </a:r>
          </a:p>
        </p:txBody>
      </p:sp>
      <p:sp>
        <p:nvSpPr>
          <p:cNvPr id="4" name="Slide Number Placeholder 3"/>
          <p:cNvSpPr>
            <a:spLocks noGrp="1"/>
          </p:cNvSpPr>
          <p:nvPr>
            <p:ph type="sldNum" sz="quarter" idx="10"/>
          </p:nvPr>
        </p:nvSpPr>
        <p:spPr/>
        <p:txBody>
          <a:bodyPr/>
          <a:lstStyle/>
          <a:p>
            <a:fld id="{ECDE6D32-D71C-4E7F-A01A-4057BEC70361}"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Most</a:t>
            </a:r>
            <a:r>
              <a:rPr lang="en-GB" baseline="0" dirty="0" smtClean="0"/>
              <a:t> journalists come from arts backgrounds</a:t>
            </a:r>
          </a:p>
          <a:p>
            <a:r>
              <a:rPr lang="en-GB" baseline="0" dirty="0" smtClean="0"/>
              <a:t>“Not why I became a journalist”</a:t>
            </a:r>
          </a:p>
          <a:p>
            <a:r>
              <a:rPr lang="en-GB" baseline="0" dirty="0" smtClean="0"/>
              <a:t>Technology skills are in huge demand on big media companies </a:t>
            </a:r>
            <a:endParaRPr lang="en-GB" dirty="0"/>
          </a:p>
        </p:txBody>
      </p:sp>
      <p:sp>
        <p:nvSpPr>
          <p:cNvPr id="4" name="Slide Number Placeholder 3"/>
          <p:cNvSpPr>
            <a:spLocks noGrp="1"/>
          </p:cNvSpPr>
          <p:nvPr>
            <p:ph type="sldNum" sz="quarter" idx="10"/>
          </p:nvPr>
        </p:nvSpPr>
        <p:spPr/>
        <p:txBody>
          <a:bodyPr/>
          <a:lstStyle/>
          <a:p>
            <a:fld id="{ECDE6D32-D71C-4E7F-A01A-4057BEC70361}"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is from an</a:t>
            </a:r>
            <a:r>
              <a:rPr lang="en-GB" baseline="0" dirty="0" smtClean="0"/>
              <a:t> American site  and journalism in the states is about a year in advance.</a:t>
            </a:r>
          </a:p>
          <a:p>
            <a:r>
              <a:rPr lang="en-GB" baseline="0" dirty="0" smtClean="0"/>
              <a:t>It’s rallying cry to journalists not to be scared by technology </a:t>
            </a:r>
            <a:endParaRPr lang="en-GB" dirty="0"/>
          </a:p>
        </p:txBody>
      </p:sp>
      <p:sp>
        <p:nvSpPr>
          <p:cNvPr id="4" name="Slide Number Placeholder 3"/>
          <p:cNvSpPr>
            <a:spLocks noGrp="1"/>
          </p:cNvSpPr>
          <p:nvPr>
            <p:ph type="sldNum" sz="quarter" idx="10"/>
          </p:nvPr>
        </p:nvSpPr>
        <p:spPr/>
        <p:txBody>
          <a:bodyPr/>
          <a:lstStyle/>
          <a:p>
            <a:fld id="{ECDE6D32-D71C-4E7F-A01A-4057BEC70361}"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Internet has brought about radical</a:t>
            </a:r>
            <a:r>
              <a:rPr lang="en-GB" baseline="0" dirty="0" smtClean="0"/>
              <a:t> change to the media industry</a:t>
            </a:r>
          </a:p>
          <a:p>
            <a:r>
              <a:rPr lang="en-GB" baseline="0" dirty="0" smtClean="0"/>
              <a:t>In Creative Disruption Simon </a:t>
            </a:r>
            <a:r>
              <a:rPr lang="en-GB" baseline="0" dirty="0" err="1" smtClean="0"/>
              <a:t>Walmna</a:t>
            </a:r>
            <a:r>
              <a:rPr lang="en-GB" baseline="0" dirty="0" smtClean="0"/>
              <a:t>  describes legacy industries – those that had huge amounts of success selling physical products (newspapers on paper) struggling to come to terms with changes brought by digital. </a:t>
            </a:r>
          </a:p>
          <a:p>
            <a:r>
              <a:rPr lang="en-GB" baseline="0" dirty="0" smtClean="0"/>
              <a:t>Many initially took a head in the sand approach.</a:t>
            </a:r>
          </a:p>
          <a:p>
            <a:r>
              <a:rPr lang="en-GB" baseline="0" dirty="0" smtClean="0"/>
              <a:t>Dot </a:t>
            </a:r>
            <a:r>
              <a:rPr lang="en-GB" baseline="0" dirty="0" err="1" smtClean="0"/>
              <a:t>coms</a:t>
            </a:r>
            <a:r>
              <a:rPr lang="en-GB" baseline="0" dirty="0" smtClean="0"/>
              <a:t>, small, highly adaptable, don’t </a:t>
            </a:r>
            <a:r>
              <a:rPr lang="en-GB" baseline="0" dirty="0" err="1" smtClean="0"/>
              <a:t>empoy</a:t>
            </a:r>
            <a:r>
              <a:rPr lang="en-GB" baseline="0" dirty="0" smtClean="0"/>
              <a:t> expensive journalists.  </a:t>
            </a:r>
            <a:endParaRPr lang="en-GB" dirty="0"/>
          </a:p>
        </p:txBody>
      </p:sp>
      <p:sp>
        <p:nvSpPr>
          <p:cNvPr id="4" name="Slide Number Placeholder 3"/>
          <p:cNvSpPr>
            <a:spLocks noGrp="1"/>
          </p:cNvSpPr>
          <p:nvPr>
            <p:ph type="sldNum" sz="quarter" idx="10"/>
          </p:nvPr>
        </p:nvSpPr>
        <p:spPr/>
        <p:txBody>
          <a:bodyPr/>
          <a:lstStyle/>
          <a:p>
            <a:fld id="{ECDE6D32-D71C-4E7F-A01A-4057BEC70361}"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CDE6D32-D71C-4E7F-A01A-4057BEC70361}"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 (Journalists have to be careful when using UGC material from social media – user may not want it to be published widely). </a:t>
            </a:r>
            <a:endParaRPr lang="en-GB" dirty="0"/>
          </a:p>
        </p:txBody>
      </p:sp>
      <p:sp>
        <p:nvSpPr>
          <p:cNvPr id="4" name="Slide Number Placeholder 3"/>
          <p:cNvSpPr>
            <a:spLocks noGrp="1"/>
          </p:cNvSpPr>
          <p:nvPr>
            <p:ph type="sldNum" sz="quarter" idx="10"/>
          </p:nvPr>
        </p:nvSpPr>
        <p:spPr/>
        <p:txBody>
          <a:bodyPr/>
          <a:lstStyle/>
          <a:p>
            <a:fld id="{ECDE6D32-D71C-4E7F-A01A-4057BEC70361}" type="slidenum">
              <a:rPr lang="en-GB" smtClean="0"/>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dirty="0" smtClean="0"/>
              <a:t>London Tube Bombings</a:t>
            </a:r>
          </a:p>
          <a:p>
            <a:r>
              <a:rPr lang="en-GB" dirty="0" smtClean="0"/>
              <a:t>Asian Tsunami</a:t>
            </a:r>
          </a:p>
          <a:p>
            <a:r>
              <a:rPr lang="en-GB" dirty="0" err="1" smtClean="0"/>
              <a:t>Mombai</a:t>
            </a:r>
            <a:r>
              <a:rPr lang="en-GB" dirty="0" smtClean="0"/>
              <a:t> Terrorist Attacks</a:t>
            </a:r>
          </a:p>
          <a:p>
            <a:r>
              <a:rPr lang="en-GB" dirty="0" smtClean="0"/>
              <a:t>Arab Spring (Iran / Syria – journalists banned)</a:t>
            </a:r>
          </a:p>
          <a:p>
            <a:pPr>
              <a:buNone/>
            </a:pPr>
            <a:r>
              <a:rPr lang="en-GB" dirty="0" smtClean="0"/>
              <a:t>Libya – very different. Large number of rookie </a:t>
            </a:r>
            <a:r>
              <a:rPr lang="en-GB" dirty="0" err="1" smtClean="0"/>
              <a:t>journlists</a:t>
            </a:r>
            <a:r>
              <a:rPr lang="en-GB" dirty="0" smtClean="0"/>
              <a:t> in area. </a:t>
            </a:r>
          </a:p>
          <a:p>
            <a:pPr>
              <a:buNone/>
            </a:pPr>
            <a:r>
              <a:rPr lang="en-GB" dirty="0" smtClean="0"/>
              <a:t>August 2011 London Riots  </a:t>
            </a:r>
          </a:p>
          <a:p>
            <a:endParaRPr lang="en-GB" dirty="0" smtClean="0"/>
          </a:p>
          <a:p>
            <a:r>
              <a:rPr lang="en-GB" dirty="0" smtClean="0"/>
              <a:t>Here are Two Iconic</a:t>
            </a:r>
            <a:r>
              <a:rPr lang="en-GB" baseline="0" dirty="0" smtClean="0"/>
              <a:t> images that were widely used in mainstream media. </a:t>
            </a:r>
            <a:endParaRPr lang="en-GB" dirty="0" smtClean="0"/>
          </a:p>
          <a:p>
            <a:endParaRPr lang="en-GB" dirty="0" smtClean="0"/>
          </a:p>
          <a:p>
            <a:r>
              <a:rPr lang="en-GB" dirty="0" smtClean="0"/>
              <a:t>First time BBC had UGC Hub</a:t>
            </a:r>
          </a:p>
          <a:p>
            <a:r>
              <a:rPr lang="en-US" sz="1200" kern="1200" dirty="0" smtClean="0">
                <a:solidFill>
                  <a:schemeClr val="tx1"/>
                </a:solidFill>
                <a:latin typeface="+mn-lt"/>
                <a:ea typeface="+mn-ea"/>
                <a:cs typeface="+mn-cs"/>
              </a:rPr>
              <a:t>By the London bombings, which was the first major news event where user footage was included alongside user generated output. The most often cited example of pictures being available via UGC is the mobile phone footage of victims of the London bomb attacks walking along the underground tunnel after a suicide bomber had blown up part of the train. </a:t>
            </a:r>
          </a:p>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ECDE6D32-D71C-4E7F-A01A-4057BEC70361}"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B3BA6CE-6116-4917-85F8-B8624CE41F2E}" type="datetimeFigureOut">
              <a:rPr lang="en-GB" smtClean="0"/>
              <a:pPr/>
              <a:t>25/04/2012</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90AE5CED-087F-4146-9109-D1EE6FE08A1F}"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3BA6CE-6116-4917-85F8-B8624CE41F2E}" type="datetimeFigureOut">
              <a:rPr lang="en-GB" smtClean="0"/>
              <a:pPr/>
              <a:t>25/04/2012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AE5CED-087F-4146-9109-D1EE6FE08A1F}"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3BA6CE-6116-4917-85F8-B8624CE41F2E}" type="datetimeFigureOut">
              <a:rPr lang="en-GB" smtClean="0"/>
              <a:pPr/>
              <a:t>25/04/2012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AE5CED-087F-4146-9109-D1EE6FE08A1F}"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3BA6CE-6116-4917-85F8-B8624CE41F2E}" type="datetimeFigureOut">
              <a:rPr lang="en-GB" smtClean="0"/>
              <a:pPr/>
              <a:t>25/04/2012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AE5CED-087F-4146-9109-D1EE6FE08A1F}"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B3BA6CE-6116-4917-85F8-B8624CE41F2E}" type="datetimeFigureOut">
              <a:rPr lang="en-GB" smtClean="0"/>
              <a:pPr/>
              <a:t>25/04/2012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AE5CED-087F-4146-9109-D1EE6FE08A1F}"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B3BA6CE-6116-4917-85F8-B8624CE41F2E}" type="datetimeFigureOut">
              <a:rPr lang="en-GB" smtClean="0"/>
              <a:pPr/>
              <a:t>25/04/2012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AE5CED-087F-4146-9109-D1EE6FE08A1F}"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B3BA6CE-6116-4917-85F8-B8624CE41F2E}" type="datetimeFigureOut">
              <a:rPr lang="en-GB" smtClean="0"/>
              <a:pPr/>
              <a:t>25/04/2012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AE5CED-087F-4146-9109-D1EE6FE08A1F}"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B3BA6CE-6116-4917-85F8-B8624CE41F2E}" type="datetimeFigureOut">
              <a:rPr lang="en-GB" smtClean="0"/>
              <a:pPr/>
              <a:t>25/04/2012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AE5CED-087F-4146-9109-D1EE6FE08A1F}"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3BA6CE-6116-4917-85F8-B8624CE41F2E}" type="datetimeFigureOut">
              <a:rPr lang="en-GB" smtClean="0"/>
              <a:pPr/>
              <a:t>25/04/2012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AE5CED-087F-4146-9109-D1EE6FE08A1F}"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B3BA6CE-6116-4917-85F8-B8624CE41F2E}" type="datetimeFigureOut">
              <a:rPr lang="en-GB" smtClean="0"/>
              <a:pPr/>
              <a:t>25/04/2012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AE5CED-087F-4146-9109-D1EE6FE08A1F}"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B3BA6CE-6116-4917-85F8-B8624CE41F2E}" type="datetimeFigureOut">
              <a:rPr lang="en-GB" smtClean="0"/>
              <a:pPr/>
              <a:t>25/04/2012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90AE5CED-087F-4146-9109-D1EE6FE08A1F}"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B3BA6CE-6116-4917-85F8-B8624CE41F2E}" type="datetimeFigureOut">
              <a:rPr lang="en-GB" smtClean="0"/>
              <a:pPr/>
              <a:t>25/04/2012</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0AE5CED-087F-4146-9109-D1EE6FE08A1F}"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ewjournalismreview.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mps-expenses.guardian.co.u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5JUtT4QeGlE" TargetMode="External"/><Relationship Id="rId2" Type="http://schemas.openxmlformats.org/officeDocument/2006/relationships/hyperlink" Target="http://www.youtube.com/watch?v=-rGpT1sKN6Q"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bbc.co.uk/blogs/thereporters/robertpeston/2009/08/what_future_for_media_and_jour.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The </a:t>
            </a:r>
            <a:r>
              <a:rPr lang="en-GB" dirty="0" smtClean="0"/>
              <a:t>Impact </a:t>
            </a:r>
            <a:r>
              <a:rPr lang="en-GB" dirty="0" smtClean="0"/>
              <a:t>of </a:t>
            </a:r>
            <a:br>
              <a:rPr lang="en-GB" dirty="0" smtClean="0"/>
            </a:br>
            <a:r>
              <a:rPr lang="en-GB" dirty="0" smtClean="0"/>
              <a:t>User Generated Content </a:t>
            </a:r>
            <a:br>
              <a:rPr lang="en-GB" dirty="0" smtClean="0"/>
            </a:br>
            <a:r>
              <a:rPr lang="en-GB" dirty="0" smtClean="0"/>
              <a:t>in </a:t>
            </a:r>
            <a:r>
              <a:rPr lang="en-GB" dirty="0" smtClean="0"/>
              <a:t>Journalism  </a:t>
            </a:r>
            <a:endParaRPr lang="en-GB" dirty="0"/>
          </a:p>
        </p:txBody>
      </p:sp>
      <p:sp>
        <p:nvSpPr>
          <p:cNvPr id="3" name="Subtitle 2"/>
          <p:cNvSpPr>
            <a:spLocks noGrp="1"/>
          </p:cNvSpPr>
          <p:nvPr>
            <p:ph type="subTitle" idx="1"/>
          </p:nvPr>
        </p:nvSpPr>
        <p:spPr/>
        <p:txBody>
          <a:bodyPr>
            <a:noAutofit/>
          </a:bodyPr>
          <a:lstStyle/>
          <a:p>
            <a:r>
              <a:rPr lang="en-GB" sz="2800" dirty="0" smtClean="0"/>
              <a:t>Steve Hill, </a:t>
            </a:r>
          </a:p>
          <a:p>
            <a:r>
              <a:rPr lang="en-GB" sz="2000" dirty="0" smtClean="0"/>
              <a:t>Freelance technology journalist / lecturer in electronic publishing , Southampton Solent University </a:t>
            </a:r>
          </a:p>
          <a:p>
            <a:r>
              <a:rPr lang="en-GB" sz="2800" dirty="0" smtClean="0"/>
              <a:t>T: @pow365 </a:t>
            </a:r>
          </a:p>
          <a:p>
            <a:r>
              <a:rPr lang="en-GB" sz="2800" dirty="0" smtClean="0"/>
              <a:t>B: </a:t>
            </a:r>
            <a:r>
              <a:rPr lang="en-GB" sz="2800" dirty="0" smtClean="0">
                <a:hlinkClick r:id="rId3"/>
              </a:rPr>
              <a:t>www.newjournalismreview.com</a:t>
            </a:r>
            <a:endParaRPr lang="en-GB" sz="2800" dirty="0" smtClean="0"/>
          </a:p>
          <a:p>
            <a:r>
              <a:rPr lang="en-GB" sz="2800" dirty="0" smtClean="0"/>
              <a:t>E: steve.hill@solent.ac.uk </a:t>
            </a:r>
            <a:endParaRPr lang="en-GB"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rmAutofit fontScale="90000"/>
          </a:bodyPr>
          <a:lstStyle/>
          <a:p>
            <a:r>
              <a:rPr lang="en-GB" dirty="0" smtClean="0"/>
              <a:t>London Tube Bombings (July 2005) </a:t>
            </a:r>
            <a:endParaRPr lang="en-GB"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395536" y="1772816"/>
            <a:ext cx="4286250" cy="296227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857750" y="3352800"/>
            <a:ext cx="4286250" cy="3505200"/>
          </a:xfrm>
          <a:prstGeom prst="rect">
            <a:avLst/>
          </a:prstGeom>
          <a:noFill/>
          <a:ln w="9525">
            <a:noFill/>
            <a:miter lim="800000"/>
            <a:headEnd/>
            <a:tailEnd/>
          </a:ln>
        </p:spPr>
      </p:pic>
      <p:sp>
        <p:nvSpPr>
          <p:cNvPr id="6" name="TextBox 5"/>
          <p:cNvSpPr txBox="1"/>
          <p:nvPr/>
        </p:nvSpPr>
        <p:spPr>
          <a:xfrm>
            <a:off x="395536" y="4869160"/>
            <a:ext cx="4176464" cy="2308324"/>
          </a:xfrm>
          <a:prstGeom prst="rect">
            <a:avLst/>
          </a:prstGeom>
          <a:noFill/>
        </p:spPr>
        <p:txBody>
          <a:bodyPr wrap="square" rtlCol="0">
            <a:spAutoFit/>
          </a:bodyPr>
          <a:lstStyle/>
          <a:p>
            <a:r>
              <a:rPr lang="en-US" dirty="0" smtClean="0"/>
              <a:t>Phone image: ‘A discussion was held within the BBC [UGC Hub] about the quality of the pictures with some people feeling that it was inappropriate for the BBC to show such evidently amateur footage. </a:t>
            </a:r>
            <a:endParaRPr lang="en-GB" dirty="0" smtClean="0"/>
          </a:p>
          <a:p>
            <a:r>
              <a:rPr lang="en-US" dirty="0" smtClean="0"/>
              <a:t> </a:t>
            </a:r>
            <a:endParaRPr lang="en-GB" dirty="0" smtClean="0"/>
          </a:p>
          <a:p>
            <a:endParaRPr lang="en-GB" dirty="0"/>
          </a:p>
        </p:txBody>
      </p:sp>
      <p:sp>
        <p:nvSpPr>
          <p:cNvPr id="7" name="TextBox 6"/>
          <p:cNvSpPr txBox="1"/>
          <p:nvPr/>
        </p:nvSpPr>
        <p:spPr>
          <a:xfrm>
            <a:off x="5255568" y="2204864"/>
            <a:ext cx="3888432" cy="1200329"/>
          </a:xfrm>
          <a:prstGeom prst="rect">
            <a:avLst/>
          </a:prstGeom>
          <a:noFill/>
        </p:spPr>
        <p:txBody>
          <a:bodyPr wrap="square" rtlCol="0">
            <a:spAutoFit/>
          </a:bodyPr>
          <a:lstStyle/>
          <a:p>
            <a:r>
              <a:rPr lang="en-GB" dirty="0" smtClean="0"/>
              <a:t>Photojournalist’s image of woman being helped to safety. Well-composed... an image that stays in the memory. </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rmAutofit/>
          </a:bodyPr>
          <a:lstStyle/>
          <a:p>
            <a:r>
              <a:rPr lang="en-GB" sz="5400" b="1" dirty="0" smtClean="0"/>
              <a:t>Story production process</a:t>
            </a:r>
            <a:endParaRPr lang="en-GB" sz="5400" b="1" dirty="0"/>
          </a:p>
        </p:txBody>
      </p:sp>
      <p:sp>
        <p:nvSpPr>
          <p:cNvPr id="3" name="Content Placeholder 2"/>
          <p:cNvSpPr>
            <a:spLocks noGrp="1"/>
          </p:cNvSpPr>
          <p:nvPr>
            <p:ph idx="1"/>
          </p:nvPr>
        </p:nvSpPr>
        <p:spPr>
          <a:xfrm>
            <a:off x="323528" y="1412776"/>
            <a:ext cx="4320480" cy="2232248"/>
          </a:xfrm>
        </p:spPr>
        <p:txBody>
          <a:bodyPr>
            <a:normAutofit fontScale="92500" lnSpcReduction="20000"/>
          </a:bodyPr>
          <a:lstStyle/>
          <a:p>
            <a:pPr>
              <a:buNone/>
            </a:pPr>
            <a:r>
              <a:rPr lang="en-GB" sz="3000" b="1" u="sng" dirty="0" smtClean="0"/>
              <a:t>Story Creation</a:t>
            </a:r>
          </a:p>
          <a:p>
            <a:pPr>
              <a:buNone/>
            </a:pPr>
            <a:r>
              <a:rPr lang="en-GB" dirty="0" smtClean="0"/>
              <a:t>News event </a:t>
            </a:r>
          </a:p>
          <a:p>
            <a:pPr>
              <a:buFontTx/>
              <a:buChar char="-"/>
            </a:pPr>
            <a:r>
              <a:rPr lang="en-GB" dirty="0" smtClean="0"/>
              <a:t>BBC reporter on scene </a:t>
            </a:r>
          </a:p>
          <a:p>
            <a:pPr>
              <a:buFontTx/>
              <a:buChar char="-"/>
            </a:pPr>
            <a:r>
              <a:rPr lang="en-GB" dirty="0" smtClean="0"/>
              <a:t>News Agency (PA / Reuters)</a:t>
            </a:r>
          </a:p>
          <a:p>
            <a:pPr>
              <a:buFontTx/>
              <a:buChar char="-"/>
            </a:pPr>
            <a:r>
              <a:rPr lang="en-GB" dirty="0" smtClean="0"/>
              <a:t>Social media  (Tweets from users etc) </a:t>
            </a:r>
          </a:p>
          <a:p>
            <a:pPr>
              <a:buNone/>
            </a:pPr>
            <a:endParaRPr lang="en-GB" dirty="0" smtClean="0"/>
          </a:p>
        </p:txBody>
      </p:sp>
      <p:sp>
        <p:nvSpPr>
          <p:cNvPr id="4" name="Rectangle 3"/>
          <p:cNvSpPr/>
          <p:nvPr/>
        </p:nvSpPr>
        <p:spPr>
          <a:xfrm>
            <a:off x="395536" y="3645024"/>
            <a:ext cx="806489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339752" y="3596542"/>
            <a:ext cx="4248472" cy="646331"/>
          </a:xfrm>
          <a:prstGeom prst="rect">
            <a:avLst/>
          </a:prstGeom>
          <a:noFill/>
        </p:spPr>
        <p:txBody>
          <a:bodyPr wrap="square" rtlCol="0">
            <a:spAutoFit/>
          </a:bodyPr>
          <a:lstStyle/>
          <a:p>
            <a:r>
              <a:rPr lang="en-GB" sz="3600" b="1" dirty="0" smtClean="0"/>
              <a:t>BBC - NEWS DESK  </a:t>
            </a:r>
            <a:endParaRPr lang="en-GB" sz="3600" b="1" dirty="0"/>
          </a:p>
        </p:txBody>
      </p:sp>
      <p:sp>
        <p:nvSpPr>
          <p:cNvPr id="6" name="Down Arrow 5"/>
          <p:cNvSpPr/>
          <p:nvPr/>
        </p:nvSpPr>
        <p:spPr>
          <a:xfrm>
            <a:off x="4427984" y="1700808"/>
            <a:ext cx="576064" cy="158417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Up Arrow 7"/>
          <p:cNvSpPr/>
          <p:nvPr/>
        </p:nvSpPr>
        <p:spPr>
          <a:xfrm>
            <a:off x="4427984" y="4437112"/>
            <a:ext cx="576064" cy="208823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5076056" y="4221088"/>
            <a:ext cx="3816424" cy="2277547"/>
          </a:xfrm>
          <a:prstGeom prst="rect">
            <a:avLst/>
          </a:prstGeom>
          <a:noFill/>
        </p:spPr>
        <p:txBody>
          <a:bodyPr wrap="square" rtlCol="0">
            <a:spAutoFit/>
          </a:bodyPr>
          <a:lstStyle/>
          <a:p>
            <a:pPr algn="r">
              <a:buNone/>
            </a:pPr>
            <a:r>
              <a:rPr lang="en-GB" sz="2800" b="1" u="sng" dirty="0" smtClean="0"/>
              <a:t>Distribution  </a:t>
            </a:r>
          </a:p>
          <a:p>
            <a:pPr algn="r">
              <a:buNone/>
            </a:pPr>
            <a:r>
              <a:rPr lang="en-GB" sz="2400" dirty="0" smtClean="0"/>
              <a:t>Social Media (Tweets etc)  </a:t>
            </a:r>
          </a:p>
          <a:p>
            <a:pPr algn="r">
              <a:buNone/>
            </a:pPr>
            <a:r>
              <a:rPr lang="en-GB" sz="2400" dirty="0" smtClean="0"/>
              <a:t>Online Publishing</a:t>
            </a:r>
          </a:p>
          <a:p>
            <a:pPr algn="r">
              <a:buNone/>
            </a:pPr>
            <a:r>
              <a:rPr lang="en-GB" sz="2400" dirty="0" smtClean="0"/>
              <a:t>TV/ Radio </a:t>
            </a:r>
          </a:p>
          <a:p>
            <a:pPr algn="r">
              <a:buNone/>
            </a:pPr>
            <a:r>
              <a:rPr lang="en-GB" dirty="0" smtClean="0"/>
              <a:t>(</a:t>
            </a:r>
            <a:r>
              <a:rPr lang="en-GB" sz="1600" dirty="0" smtClean="0"/>
              <a:t>Distribution over 8 hours for big story</a:t>
            </a:r>
            <a:r>
              <a:rPr lang="en-GB" dirty="0" smtClean="0"/>
              <a:t>) </a:t>
            </a:r>
          </a:p>
          <a:p>
            <a:pPr>
              <a:buNone/>
            </a:pPr>
            <a:endParaRPr lang="en-GB" sz="2400" u="sng"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04664"/>
            <a:ext cx="8229600" cy="1143000"/>
          </a:xfrm>
        </p:spPr>
        <p:txBody>
          <a:bodyPr/>
          <a:lstStyle/>
          <a:p>
            <a:r>
              <a:rPr lang="en-GB" dirty="0" smtClean="0"/>
              <a:t>Collaborative Journalism </a:t>
            </a:r>
            <a:endParaRPr lang="en-GB" dirty="0"/>
          </a:p>
        </p:txBody>
      </p:sp>
      <p:sp>
        <p:nvSpPr>
          <p:cNvPr id="3" name="Content Placeholder 2"/>
          <p:cNvSpPr>
            <a:spLocks noGrp="1"/>
          </p:cNvSpPr>
          <p:nvPr>
            <p:ph idx="1"/>
          </p:nvPr>
        </p:nvSpPr>
        <p:spPr>
          <a:xfrm>
            <a:off x="467544" y="1844824"/>
            <a:ext cx="3322712" cy="1180727"/>
          </a:xfrm>
        </p:spPr>
        <p:txBody>
          <a:bodyPr>
            <a:normAutofit fontScale="85000" lnSpcReduction="10000"/>
          </a:bodyPr>
          <a:lstStyle/>
          <a:p>
            <a:pPr>
              <a:buNone/>
            </a:pPr>
            <a:r>
              <a:rPr lang="en-GB" dirty="0" smtClean="0"/>
              <a:t>    </a:t>
            </a:r>
            <a:r>
              <a:rPr lang="en-GB" b="1" dirty="0" smtClean="0"/>
              <a:t>Seeking </a:t>
            </a:r>
            <a:r>
              <a:rPr lang="en-GB" b="1" dirty="0" smtClean="0"/>
              <a:t>‘collective intelligence’  </a:t>
            </a:r>
            <a:r>
              <a:rPr lang="en-GB" b="1" dirty="0" smtClean="0"/>
              <a:t>of large numbers of users </a:t>
            </a:r>
            <a:endParaRPr lang="en-GB" b="1" dirty="0"/>
          </a:p>
        </p:txBody>
      </p:sp>
      <p:sp>
        <p:nvSpPr>
          <p:cNvPr id="4" name="Rectangle 3"/>
          <p:cNvSpPr/>
          <p:nvPr/>
        </p:nvSpPr>
        <p:spPr>
          <a:xfrm>
            <a:off x="683568" y="2996952"/>
            <a:ext cx="4227952" cy="2585323"/>
          </a:xfrm>
          <a:prstGeom prst="rect">
            <a:avLst/>
          </a:prstGeom>
        </p:spPr>
        <p:txBody>
          <a:bodyPr wrap="square">
            <a:spAutoFit/>
          </a:bodyPr>
          <a:lstStyle/>
          <a:p>
            <a:r>
              <a:rPr lang="en-GB" b="1" dirty="0" smtClean="0">
                <a:hlinkClick r:id="rId3"/>
              </a:rPr>
              <a:t>http://mps-expenses.guardian.co.uk/</a:t>
            </a:r>
            <a:endParaRPr lang="en-GB" b="1" dirty="0" smtClean="0"/>
          </a:p>
          <a:p>
            <a:endParaRPr lang="en-GB" b="1"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pic>
        <p:nvPicPr>
          <p:cNvPr id="2050" name="Picture 2"/>
          <p:cNvPicPr>
            <a:picLocks noChangeAspect="1" noChangeArrowheads="1"/>
          </p:cNvPicPr>
          <p:nvPr/>
        </p:nvPicPr>
        <p:blipFill>
          <a:blip r:embed="rId4" cstate="print"/>
          <a:srcRect/>
          <a:stretch>
            <a:fillRect/>
          </a:stretch>
        </p:blipFill>
        <p:spPr bwMode="auto">
          <a:xfrm>
            <a:off x="395536" y="3645024"/>
            <a:ext cx="4320480" cy="2592288"/>
          </a:xfrm>
          <a:prstGeom prst="rect">
            <a:avLst/>
          </a:prstGeom>
          <a:noFill/>
          <a:ln w="9525">
            <a:noFill/>
            <a:miter lim="800000"/>
            <a:headEnd/>
            <a:tailEnd/>
          </a:ln>
        </p:spPr>
      </p:pic>
      <p:sp>
        <p:nvSpPr>
          <p:cNvPr id="6" name="TextBox 5"/>
          <p:cNvSpPr txBox="1"/>
          <p:nvPr/>
        </p:nvSpPr>
        <p:spPr>
          <a:xfrm>
            <a:off x="5004048" y="1916832"/>
            <a:ext cx="3672408" cy="923330"/>
          </a:xfrm>
          <a:prstGeom prst="rect">
            <a:avLst/>
          </a:prstGeom>
          <a:noFill/>
        </p:spPr>
        <p:txBody>
          <a:bodyPr wrap="square" rtlCol="0">
            <a:spAutoFit/>
          </a:bodyPr>
          <a:lstStyle/>
          <a:p>
            <a:r>
              <a:rPr lang="en-GB" b="1" dirty="0" smtClean="0"/>
              <a:t>‘Deep intervention’ </a:t>
            </a:r>
            <a:r>
              <a:rPr lang="en-GB" b="1" dirty="0" smtClean="0"/>
              <a:t>– e.g. BBC </a:t>
            </a:r>
            <a:r>
              <a:rPr lang="en-GB" b="1" dirty="0" smtClean="0"/>
              <a:t>training </a:t>
            </a:r>
            <a:r>
              <a:rPr lang="en-GB" b="1" dirty="0" smtClean="0"/>
              <a:t>residents living in rural community in </a:t>
            </a:r>
            <a:r>
              <a:rPr lang="en-GB" b="1" dirty="0" smtClean="0"/>
              <a:t>Wales. </a:t>
            </a:r>
            <a:endParaRPr lang="en-GB" b="1" dirty="0"/>
          </a:p>
        </p:txBody>
      </p:sp>
      <p:pic>
        <p:nvPicPr>
          <p:cNvPr id="2051" name="Picture 3"/>
          <p:cNvPicPr>
            <a:picLocks noChangeAspect="1" noChangeArrowheads="1"/>
          </p:cNvPicPr>
          <p:nvPr/>
        </p:nvPicPr>
        <p:blipFill>
          <a:blip r:embed="rId5" cstate="print"/>
          <a:srcRect/>
          <a:stretch>
            <a:fillRect/>
          </a:stretch>
        </p:blipFill>
        <p:spPr bwMode="auto">
          <a:xfrm>
            <a:off x="6732240" y="2996952"/>
            <a:ext cx="2095500" cy="2095500"/>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4857750" y="4437112"/>
            <a:ext cx="4286250" cy="2857500"/>
          </a:xfrm>
          <a:prstGeom prst="rect">
            <a:avLst/>
          </a:prstGeom>
          <a:noFill/>
          <a:ln w="9525">
            <a:noFill/>
            <a:miter lim="800000"/>
            <a:headEnd/>
            <a:tailEnd/>
          </a:ln>
        </p:spPr>
      </p:pic>
      <p:cxnSp>
        <p:nvCxnSpPr>
          <p:cNvPr id="10" name="Straight Connector 9"/>
          <p:cNvCxnSpPr/>
          <p:nvPr/>
        </p:nvCxnSpPr>
        <p:spPr>
          <a:xfrm rot="16200000" flipH="1">
            <a:off x="2376888" y="4183952"/>
            <a:ext cx="4750264" cy="7200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1143000"/>
          </a:xfrm>
        </p:spPr>
        <p:txBody>
          <a:bodyPr>
            <a:normAutofit/>
          </a:bodyPr>
          <a:lstStyle/>
          <a:p>
            <a:r>
              <a:rPr lang="en-GB" dirty="0" smtClean="0"/>
              <a:t>Key academic interests… </a:t>
            </a:r>
            <a:endParaRPr lang="en-GB" dirty="0"/>
          </a:p>
        </p:txBody>
      </p:sp>
      <p:sp>
        <p:nvSpPr>
          <p:cNvPr id="3" name="Content Placeholder 2"/>
          <p:cNvSpPr>
            <a:spLocks noGrp="1"/>
          </p:cNvSpPr>
          <p:nvPr>
            <p:ph idx="1"/>
          </p:nvPr>
        </p:nvSpPr>
        <p:spPr/>
        <p:txBody>
          <a:bodyPr>
            <a:normAutofit fontScale="92500" lnSpcReduction="10000"/>
          </a:bodyPr>
          <a:lstStyle/>
          <a:p>
            <a:pPr>
              <a:buNone/>
            </a:pPr>
            <a:endParaRPr lang="en-GB" dirty="0" smtClean="0"/>
          </a:p>
          <a:p>
            <a:pPr>
              <a:buNone/>
            </a:pPr>
            <a:r>
              <a:rPr lang="en-GB" dirty="0" smtClean="0"/>
              <a:t>Alleged ‘democratic potential’ of technology..anyone take part</a:t>
            </a:r>
          </a:p>
          <a:p>
            <a:pPr>
              <a:buNone/>
            </a:pPr>
            <a:endParaRPr lang="en-GB" dirty="0"/>
          </a:p>
          <a:p>
            <a:pPr>
              <a:buNone/>
            </a:pPr>
            <a:r>
              <a:rPr lang="en-GB" dirty="0" smtClean="0"/>
              <a:t>Cheap (or free) technology / very accessible </a:t>
            </a:r>
          </a:p>
          <a:p>
            <a:pPr>
              <a:buNone/>
            </a:pPr>
            <a:endParaRPr lang="en-GB" dirty="0"/>
          </a:p>
          <a:p>
            <a:pPr>
              <a:buNone/>
            </a:pPr>
            <a:r>
              <a:rPr lang="en-GB" dirty="0" smtClean="0"/>
              <a:t>Horizontal media (sharing p2p) rather than top-down (traditional media – one way broadcast to the masses) </a:t>
            </a:r>
          </a:p>
          <a:p>
            <a:pPr>
              <a:buNone/>
            </a:pPr>
            <a:endParaRPr lang="en-GB" dirty="0"/>
          </a:p>
          <a:p>
            <a:pPr>
              <a:buNone/>
            </a:pPr>
            <a:r>
              <a:rPr lang="en-GB" dirty="0" smtClean="0"/>
              <a:t>But is this pseudo-empowerment? </a:t>
            </a:r>
          </a:p>
          <a:p>
            <a:pPr>
              <a:buNone/>
            </a:pPr>
            <a:r>
              <a:rPr lang="en-GB" dirty="0" smtClean="0"/>
              <a:t>(are journalists STILL acting as ‘information gatekeepers’.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a:t>
            </a:r>
            <a:endParaRPr lang="en-GB" dirty="0"/>
          </a:p>
        </p:txBody>
      </p:sp>
      <p:sp>
        <p:nvSpPr>
          <p:cNvPr id="3" name="Content Placeholder 2"/>
          <p:cNvSpPr>
            <a:spLocks noGrp="1"/>
          </p:cNvSpPr>
          <p:nvPr>
            <p:ph idx="1"/>
          </p:nvPr>
        </p:nvSpPr>
        <p:spPr/>
        <p:txBody>
          <a:bodyPr>
            <a:normAutofit lnSpcReduction="10000"/>
          </a:bodyPr>
          <a:lstStyle/>
          <a:p>
            <a:r>
              <a:rPr lang="en-GB" dirty="0" smtClean="0"/>
              <a:t>When a news story breaks journalists trawl social media for content (a source equal to agency feeds)</a:t>
            </a:r>
          </a:p>
          <a:p>
            <a:endParaRPr lang="en-GB" dirty="0" smtClean="0"/>
          </a:p>
          <a:p>
            <a:r>
              <a:rPr lang="en-GB" dirty="0" smtClean="0"/>
              <a:t>Better tools needed to verify quality of UGC…prevent hoaxes. </a:t>
            </a:r>
            <a:r>
              <a:rPr lang="en-GB" dirty="0" smtClean="0"/>
              <a:t>(how can journalists use geo-location tools?) </a:t>
            </a:r>
            <a:endParaRPr lang="en-GB" dirty="0" smtClean="0"/>
          </a:p>
          <a:p>
            <a:pPr>
              <a:buNone/>
            </a:pPr>
            <a:r>
              <a:rPr lang="en-GB" dirty="0" smtClean="0"/>
              <a:t> </a:t>
            </a:r>
          </a:p>
          <a:p>
            <a:r>
              <a:rPr lang="en-GB" dirty="0" smtClean="0"/>
              <a:t>Media companies investing heavily in technology…..it’s ‘spaghetti throwing’. </a:t>
            </a:r>
          </a:p>
          <a:p>
            <a:pPr>
              <a:buNone/>
            </a:pPr>
            <a:endParaRPr lang="en-GB" dirty="0" smtClean="0"/>
          </a:p>
          <a:p>
            <a:r>
              <a:rPr lang="en-GB" dirty="0" smtClean="0"/>
              <a:t>The big one…how can we get monetize digital content? </a:t>
            </a:r>
          </a:p>
          <a:p>
            <a:pPr>
              <a:buNone/>
            </a:pPr>
            <a:endParaRPr lang="en-GB" dirty="0" smtClean="0"/>
          </a:p>
          <a:p>
            <a:endParaRPr lang="en-GB" dirty="0" smtClean="0"/>
          </a:p>
          <a:p>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Key texts: </a:t>
            </a:r>
            <a:endParaRPr lang="en-GB" dirty="0"/>
          </a:p>
        </p:txBody>
      </p:sp>
      <p:sp>
        <p:nvSpPr>
          <p:cNvPr id="3" name="Content Placeholder 2"/>
          <p:cNvSpPr>
            <a:spLocks noGrp="1"/>
          </p:cNvSpPr>
          <p:nvPr>
            <p:ph idx="1"/>
          </p:nvPr>
        </p:nvSpPr>
        <p:spPr/>
        <p:txBody>
          <a:bodyPr>
            <a:normAutofit/>
          </a:bodyPr>
          <a:lstStyle/>
          <a:p>
            <a:pPr>
              <a:buNone/>
            </a:pPr>
            <a:endParaRPr lang="en-GB" dirty="0" smtClean="0"/>
          </a:p>
          <a:p>
            <a:pPr>
              <a:buNone/>
            </a:pPr>
            <a:r>
              <a:rPr lang="en-GB" dirty="0" smtClean="0"/>
              <a:t>Gillmor, D (2004): We The Media: Grassroots Journalism by the People, for the People (</a:t>
            </a:r>
          </a:p>
          <a:p>
            <a:pPr>
              <a:buNone/>
            </a:pPr>
            <a:endParaRPr lang="en-GB" dirty="0"/>
          </a:p>
          <a:p>
            <a:pPr>
              <a:buNone/>
            </a:pPr>
            <a:r>
              <a:rPr lang="en-GB" dirty="0" err="1" smtClean="0"/>
              <a:t>Shirky</a:t>
            </a:r>
            <a:r>
              <a:rPr lang="en-GB" dirty="0" smtClean="0"/>
              <a:t>, C (2009) Here Comes Everybody</a:t>
            </a:r>
          </a:p>
          <a:p>
            <a:pPr>
              <a:buNone/>
            </a:pPr>
            <a:endParaRPr lang="en-GB" dirty="0"/>
          </a:p>
          <a:p>
            <a:pPr>
              <a:buNone/>
            </a:pPr>
            <a:r>
              <a:rPr lang="en-GB" dirty="0" smtClean="0"/>
              <a:t>Keen, A (2008) The Cult of The Amateur</a:t>
            </a:r>
          </a:p>
          <a:p>
            <a:pPr>
              <a:buFontTx/>
              <a:buChar char="-"/>
            </a:pPr>
            <a:endParaRPr lang="en-GB" dirty="0" smtClean="0"/>
          </a:p>
          <a:p>
            <a:pPr>
              <a:buNone/>
            </a:pPr>
            <a:r>
              <a:rPr lang="en-GB" dirty="0" smtClean="0"/>
              <a:t>Waldman, S, (2010) Creative Disruption, </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End…</a:t>
            </a:r>
            <a:endParaRPr lang="en-GB" dirty="0"/>
          </a:p>
        </p:txBody>
      </p:sp>
      <p:sp>
        <p:nvSpPr>
          <p:cNvPr id="3" name="Content Placeholder 2"/>
          <p:cNvSpPr>
            <a:spLocks noGrp="1"/>
          </p:cNvSpPr>
          <p:nvPr>
            <p:ph idx="1"/>
          </p:nvPr>
        </p:nvSpPr>
        <p:spPr/>
        <p:txBody>
          <a:bodyPr>
            <a:normAutofit fontScale="92500" lnSpcReduction="10000"/>
          </a:bodyPr>
          <a:lstStyle/>
          <a:p>
            <a:pPr>
              <a:buNone/>
            </a:pPr>
            <a:endParaRPr lang="en-GB" dirty="0" smtClean="0"/>
          </a:p>
          <a:p>
            <a:pPr>
              <a:buNone/>
            </a:pPr>
            <a:endParaRPr lang="en-GB" dirty="0" smtClean="0"/>
          </a:p>
          <a:p>
            <a:pPr>
              <a:buNone/>
            </a:pPr>
            <a:endParaRPr lang="en-GB" dirty="0" smtClean="0"/>
          </a:p>
          <a:p>
            <a:pPr>
              <a:buNone/>
            </a:pPr>
            <a:r>
              <a:rPr lang="en-GB" sz="6600" dirty="0" smtClean="0"/>
              <a:t>That’s it! </a:t>
            </a:r>
          </a:p>
          <a:p>
            <a:pPr>
              <a:buNone/>
            </a:pPr>
            <a:r>
              <a:rPr lang="en-GB" sz="6600" dirty="0" smtClean="0"/>
              <a:t>No more!</a:t>
            </a:r>
          </a:p>
          <a:p>
            <a:pPr>
              <a:buNone/>
            </a:pPr>
            <a:r>
              <a:rPr lang="en-GB" sz="6600" dirty="0" smtClean="0"/>
              <a:t>Nothing to see here. </a:t>
            </a:r>
            <a:endParaRPr lang="en-GB" sz="6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52736"/>
            <a:ext cx="8229600" cy="1143000"/>
          </a:xfrm>
        </p:spPr>
        <p:txBody>
          <a:bodyPr>
            <a:normAutofit fontScale="90000"/>
          </a:bodyPr>
          <a:lstStyle/>
          <a:p>
            <a:r>
              <a:rPr lang="en-GB" dirty="0" smtClean="0"/>
              <a:t>Video example – Olympic Torch Relay </a:t>
            </a:r>
            <a:endParaRPr lang="en-GB" dirty="0"/>
          </a:p>
        </p:txBody>
      </p:sp>
      <p:sp>
        <p:nvSpPr>
          <p:cNvPr id="3" name="Content Placeholder 2"/>
          <p:cNvSpPr>
            <a:spLocks noGrp="1"/>
          </p:cNvSpPr>
          <p:nvPr>
            <p:ph idx="1"/>
          </p:nvPr>
        </p:nvSpPr>
        <p:spPr>
          <a:xfrm>
            <a:off x="395536" y="2468880"/>
            <a:ext cx="8229600" cy="4389120"/>
          </a:xfrm>
        </p:spPr>
        <p:txBody>
          <a:bodyPr/>
          <a:lstStyle/>
          <a:p>
            <a:pPr>
              <a:buNone/>
            </a:pPr>
            <a:r>
              <a:rPr lang="en-GB" b="1" dirty="0" smtClean="0">
                <a:hlinkClick r:id="rId2"/>
              </a:rPr>
              <a:t>BBC News – 6</a:t>
            </a:r>
            <a:r>
              <a:rPr lang="en-GB" b="1" baseline="30000" dirty="0" smtClean="0">
                <a:hlinkClick r:id="rId2"/>
              </a:rPr>
              <a:t>th</a:t>
            </a:r>
            <a:r>
              <a:rPr lang="en-GB" b="1" dirty="0" smtClean="0">
                <a:hlinkClick r:id="rId2"/>
              </a:rPr>
              <a:t> April 2008</a:t>
            </a:r>
          </a:p>
          <a:p>
            <a:pPr>
              <a:buNone/>
            </a:pPr>
            <a:endParaRPr lang="en-GB" b="1" dirty="0" smtClean="0">
              <a:hlinkClick r:id="rId2"/>
            </a:endParaRPr>
          </a:p>
          <a:p>
            <a:pPr>
              <a:buNone/>
            </a:pPr>
            <a:r>
              <a:rPr lang="en-GB" b="1" dirty="0" smtClean="0">
                <a:hlinkClick r:id="rId3"/>
              </a:rPr>
              <a:t>‘Citizen Journalist’  – 6</a:t>
            </a:r>
            <a:r>
              <a:rPr lang="en-GB" b="1" baseline="30000" dirty="0" smtClean="0">
                <a:hlinkClick r:id="rId3"/>
              </a:rPr>
              <a:t>th</a:t>
            </a:r>
            <a:r>
              <a:rPr lang="en-GB" b="1" dirty="0" smtClean="0">
                <a:hlinkClick r:id="rId3"/>
              </a:rPr>
              <a:t> April 2008</a:t>
            </a:r>
            <a:endParaRPr lang="en-GB"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‘UGC Clip’</a:t>
            </a:r>
            <a:endParaRPr lang="en-GB" dirty="0"/>
          </a:p>
        </p:txBody>
      </p:sp>
      <p:sp>
        <p:nvSpPr>
          <p:cNvPr id="3" name="Content Placeholder 2"/>
          <p:cNvSpPr>
            <a:spLocks noGrp="1"/>
          </p:cNvSpPr>
          <p:nvPr>
            <p:ph idx="1"/>
          </p:nvPr>
        </p:nvSpPr>
        <p:spPr/>
        <p:txBody>
          <a:bodyPr>
            <a:normAutofit/>
          </a:bodyPr>
          <a:lstStyle/>
          <a:p>
            <a:pPr>
              <a:buNone/>
            </a:pPr>
            <a:r>
              <a:rPr lang="en-GB" dirty="0" smtClean="0"/>
              <a:t>Shot with a Canon IXUS 50 (compact camera)</a:t>
            </a:r>
          </a:p>
          <a:p>
            <a:pPr>
              <a:buNone/>
            </a:pPr>
            <a:endParaRPr lang="en-GB" dirty="0" smtClean="0"/>
          </a:p>
          <a:p>
            <a:pPr>
              <a:buNone/>
            </a:pPr>
            <a:r>
              <a:rPr lang="en-GB" dirty="0" smtClean="0"/>
              <a:t>Format: AVI </a:t>
            </a:r>
          </a:p>
          <a:p>
            <a:pPr>
              <a:buNone/>
            </a:pPr>
            <a:endParaRPr lang="en-GB" dirty="0" smtClean="0"/>
          </a:p>
          <a:p>
            <a:pPr>
              <a:buNone/>
            </a:pPr>
            <a:r>
              <a:rPr lang="en-GB" dirty="0" smtClean="0"/>
              <a:t>It’s shaky, needs editing..won’t do for TV. </a:t>
            </a:r>
          </a:p>
          <a:p>
            <a:pPr>
              <a:buNone/>
            </a:pPr>
            <a:endParaRPr lang="en-GB" dirty="0" smtClean="0"/>
          </a:p>
          <a:p>
            <a:pPr>
              <a:buNone/>
            </a:pPr>
            <a:r>
              <a:rPr lang="en-GB" dirty="0" smtClean="0"/>
              <a:t>Sound often biggest problem with cheap cameras. </a:t>
            </a:r>
          </a:p>
          <a:p>
            <a:pPr>
              <a:buNone/>
            </a:pPr>
            <a:endParaRPr lang="en-GB" dirty="0" smtClean="0"/>
          </a:p>
          <a:p>
            <a:pPr>
              <a:buNone/>
            </a:pPr>
            <a:r>
              <a:rPr lang="en-GB" dirty="0" smtClean="0"/>
              <a:t>Street level view, better than BBC’s long zoom? </a:t>
            </a:r>
          </a:p>
          <a:p>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Motivations:</a:t>
            </a:r>
            <a:endParaRPr lang="en-GB" dirty="0"/>
          </a:p>
        </p:txBody>
      </p:sp>
      <p:sp>
        <p:nvSpPr>
          <p:cNvPr id="3" name="Content Placeholder 2"/>
          <p:cNvSpPr>
            <a:spLocks noGrp="1"/>
          </p:cNvSpPr>
          <p:nvPr>
            <p:ph idx="1"/>
          </p:nvPr>
        </p:nvSpPr>
        <p:spPr/>
        <p:txBody>
          <a:bodyPr>
            <a:normAutofit fontScale="85000" lnSpcReduction="10000"/>
          </a:bodyPr>
          <a:lstStyle/>
          <a:p>
            <a:pPr>
              <a:buNone/>
            </a:pPr>
            <a:r>
              <a:rPr lang="en-GB" dirty="0" smtClean="0"/>
              <a:t>Media companies use UGC to reach out to audiences</a:t>
            </a:r>
          </a:p>
          <a:p>
            <a:pPr>
              <a:buNone/>
            </a:pPr>
            <a:endParaRPr lang="en-GB" dirty="0" smtClean="0"/>
          </a:p>
          <a:p>
            <a:pPr>
              <a:buNone/>
            </a:pPr>
            <a:r>
              <a:rPr lang="en-GB" dirty="0" smtClean="0"/>
              <a:t>Is it cheaper than using professional content? Not usually a motive. </a:t>
            </a:r>
          </a:p>
          <a:p>
            <a:pPr>
              <a:buNone/>
            </a:pPr>
            <a:endParaRPr lang="en-GB" dirty="0" smtClean="0"/>
          </a:p>
          <a:p>
            <a:pPr>
              <a:buNone/>
            </a:pPr>
            <a:r>
              <a:rPr lang="en-GB" dirty="0" smtClean="0"/>
              <a:t>Why do people participate? </a:t>
            </a:r>
          </a:p>
          <a:p>
            <a:pPr>
              <a:buNone/>
            </a:pPr>
            <a:r>
              <a:rPr lang="en-GB" dirty="0" smtClean="0"/>
              <a:t>It is a minority activity. </a:t>
            </a:r>
          </a:p>
          <a:p>
            <a:pPr>
              <a:buNone/>
            </a:pPr>
            <a:r>
              <a:rPr lang="en-GB" dirty="0" smtClean="0"/>
              <a:t>Very rarely will anyone be involved in a news incident. </a:t>
            </a:r>
          </a:p>
          <a:p>
            <a:pPr>
              <a:buNone/>
            </a:pPr>
            <a:r>
              <a:rPr lang="en-GB" dirty="0" smtClean="0"/>
              <a:t>Those who take part often local ‘activists’ – male, white, middle class </a:t>
            </a:r>
          </a:p>
          <a:p>
            <a:pPr>
              <a:buNone/>
            </a:pPr>
            <a:endParaRPr lang="en-GB" dirty="0" smtClean="0"/>
          </a:p>
          <a:p>
            <a:pPr>
              <a:buNone/>
            </a:pPr>
            <a:r>
              <a:rPr lang="en-GB" dirty="0" smtClean="0"/>
              <a:t>Should users be paid for their contributions if their work is used?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 little about me… </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Freelance technology </a:t>
            </a:r>
            <a:r>
              <a:rPr lang="en-GB" dirty="0" smtClean="0"/>
              <a:t>journalist </a:t>
            </a:r>
            <a:r>
              <a:rPr lang="en-GB" dirty="0" smtClean="0"/>
              <a:t>for </a:t>
            </a:r>
            <a:r>
              <a:rPr lang="en-GB" i="1" dirty="0" smtClean="0"/>
              <a:t>Sunday Express, The Independent, New Media Age, Web Designer Magazine, Computing</a:t>
            </a:r>
            <a:r>
              <a:rPr lang="en-GB" dirty="0" smtClean="0"/>
              <a:t>……and many, many, others… </a:t>
            </a:r>
          </a:p>
          <a:p>
            <a:endParaRPr lang="en-GB" dirty="0"/>
          </a:p>
          <a:p>
            <a:r>
              <a:rPr lang="en-GB" dirty="0" smtClean="0"/>
              <a:t>Worked for EMAP in London editing Internet Magazine (now defunct). Back in the 90s  EMAP was home to </a:t>
            </a:r>
            <a:r>
              <a:rPr lang="en-GB" i="1" dirty="0" smtClean="0"/>
              <a:t>FHM</a:t>
            </a:r>
            <a:r>
              <a:rPr lang="en-GB" dirty="0" smtClean="0"/>
              <a:t>, </a:t>
            </a:r>
            <a:r>
              <a:rPr lang="en-GB" i="1" dirty="0" smtClean="0"/>
              <a:t>Zoo, Smash Hits </a:t>
            </a:r>
            <a:r>
              <a:rPr lang="en-GB" dirty="0" smtClean="0"/>
              <a:t>consumer magazines</a:t>
            </a:r>
          </a:p>
          <a:p>
            <a:endParaRPr lang="en-GB" dirty="0"/>
          </a:p>
          <a:p>
            <a:r>
              <a:rPr lang="en-GB" dirty="0" smtClean="0"/>
              <a:t>During 1999,2000, 2001 reported extensively on dotcom boom (and eventual ‘bust’). </a:t>
            </a:r>
          </a:p>
          <a:p>
            <a:endParaRPr lang="en-GB" dirty="0"/>
          </a:p>
          <a:p>
            <a:r>
              <a:rPr lang="en-GB" dirty="0" smtClean="0"/>
              <a:t>Academic: At Solent my research interests include how technology is used in the digital newsroom. </a:t>
            </a:r>
          </a:p>
          <a:p>
            <a:pPr>
              <a:buNone/>
            </a:pPr>
            <a:endParaRPr lang="en-GB" dirty="0"/>
          </a:p>
          <a:p>
            <a:endParaRPr lang="en-GB" dirty="0"/>
          </a:p>
          <a:p>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219256" cy="866360"/>
          </a:xfrm>
        </p:spPr>
        <p:txBody>
          <a:bodyPr>
            <a:normAutofit fontScale="90000"/>
          </a:bodyPr>
          <a:lstStyle/>
          <a:p>
            <a:r>
              <a:rPr lang="en-GB" dirty="0" smtClean="0"/>
              <a:t>We only have 45 minutes, so I’ll need to be brief… </a:t>
            </a:r>
            <a:endParaRPr lang="en-GB" dirty="0"/>
          </a:p>
        </p:txBody>
      </p:sp>
      <p:sp>
        <p:nvSpPr>
          <p:cNvPr id="3" name="Content Placeholder 2"/>
          <p:cNvSpPr>
            <a:spLocks noGrp="1"/>
          </p:cNvSpPr>
          <p:nvPr>
            <p:ph idx="1"/>
          </p:nvPr>
        </p:nvSpPr>
        <p:spPr/>
        <p:txBody>
          <a:bodyPr>
            <a:normAutofit fontScale="92500" lnSpcReduction="10000"/>
          </a:bodyPr>
          <a:lstStyle/>
          <a:p>
            <a:pPr>
              <a:buNone/>
            </a:pPr>
            <a:endParaRPr lang="en-GB" dirty="0"/>
          </a:p>
          <a:p>
            <a:r>
              <a:rPr lang="en-GB" dirty="0" smtClean="0"/>
              <a:t> How technology has become central in journalism – (global audience / highly fragmented) </a:t>
            </a:r>
          </a:p>
          <a:p>
            <a:endParaRPr lang="en-GB" dirty="0"/>
          </a:p>
          <a:p>
            <a:r>
              <a:rPr lang="en-GB" dirty="0" smtClean="0"/>
              <a:t>The impact of user generated content (UGC) </a:t>
            </a:r>
          </a:p>
          <a:p>
            <a:endParaRPr lang="en-GB" dirty="0" smtClean="0"/>
          </a:p>
          <a:p>
            <a:r>
              <a:rPr lang="en-GB" dirty="0" smtClean="0"/>
              <a:t>Mad predictions for the future…(Philip Meyer predicted the death of printed newspapers by September 2043!)  </a:t>
            </a:r>
          </a:p>
          <a:p>
            <a:endParaRPr lang="en-GB" dirty="0" smtClean="0"/>
          </a:p>
          <a:p>
            <a:r>
              <a:rPr lang="en-GB" dirty="0" smtClean="0"/>
              <a:t>Very happy to answer any questions – today  or via email / Twitter afterwards. </a:t>
            </a:r>
          </a:p>
          <a:p>
            <a:pPr>
              <a:buNone/>
            </a:pPr>
            <a:endParaRPr lang="en-GB" dirty="0" smtClean="0"/>
          </a:p>
          <a:p>
            <a:pPr>
              <a:buNone/>
            </a:pPr>
            <a:endParaRPr lang="en-GB" dirty="0" smtClean="0"/>
          </a:p>
          <a:p>
            <a:pPr>
              <a:buNone/>
            </a:pP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p:spPr>
        <p:txBody>
          <a:bodyPr/>
          <a:lstStyle/>
          <a:p>
            <a:r>
              <a:rPr lang="en-GB" dirty="0" smtClean="0"/>
              <a:t>Journalism </a:t>
            </a:r>
            <a:r>
              <a:rPr lang="en-GB" dirty="0" smtClean="0"/>
              <a:t>has changed… </a:t>
            </a:r>
            <a:endParaRPr lang="en-GB" dirty="0"/>
          </a:p>
        </p:txBody>
      </p:sp>
      <p:pic>
        <p:nvPicPr>
          <p:cNvPr id="2050" name="Picture 2"/>
          <p:cNvPicPr>
            <a:picLocks noGrp="1" noChangeAspect="1" noChangeArrowheads="1"/>
          </p:cNvPicPr>
          <p:nvPr>
            <p:ph idx="1"/>
          </p:nvPr>
        </p:nvPicPr>
        <p:blipFill>
          <a:blip r:embed="rId3" cstate="print"/>
          <a:stretch>
            <a:fillRect/>
          </a:stretch>
        </p:blipFill>
        <p:spPr bwMode="auto">
          <a:xfrm>
            <a:off x="5076056" y="1988840"/>
            <a:ext cx="3661420" cy="2628900"/>
          </a:xfrm>
          <a:prstGeom prst="rect">
            <a:avLst/>
          </a:prstGeom>
          <a:noFill/>
          <a:ln w="9525">
            <a:noFill/>
            <a:miter lim="800000"/>
            <a:headEnd/>
            <a:tailEnd/>
          </a:ln>
          <a:effectLst/>
        </p:spPr>
      </p:pic>
      <p:sp>
        <p:nvSpPr>
          <p:cNvPr id="5" name="TextBox 4"/>
          <p:cNvSpPr txBox="1"/>
          <p:nvPr/>
        </p:nvSpPr>
        <p:spPr>
          <a:xfrm>
            <a:off x="251520" y="1556792"/>
            <a:ext cx="4392488" cy="6555641"/>
          </a:xfrm>
          <a:prstGeom prst="rect">
            <a:avLst/>
          </a:prstGeom>
          <a:noFill/>
        </p:spPr>
        <p:txBody>
          <a:bodyPr wrap="square" rtlCol="0">
            <a:spAutoFit/>
          </a:bodyPr>
          <a:lstStyle/>
          <a:p>
            <a:r>
              <a:rPr lang="en-GB" sz="2200" dirty="0" smtClean="0"/>
              <a:t>“</a:t>
            </a:r>
            <a:r>
              <a:rPr lang="en-GB" sz="2200" b="1" dirty="0" smtClean="0"/>
              <a:t>When I started in journalism, I wrote one or two stories a week on a clunky mechanical typewriter - it was the last century but it really wasn't that long ago….. </a:t>
            </a:r>
          </a:p>
          <a:p>
            <a:endParaRPr lang="en-GB" sz="2200" b="1" dirty="0" smtClean="0"/>
          </a:p>
          <a:p>
            <a:r>
              <a:rPr lang="en-GB" sz="2200" b="1" dirty="0" smtClean="0"/>
              <a:t>Now I write up to five or six blogs in a single day, I broadcast on the Today programme, the Ten </a:t>
            </a:r>
            <a:r>
              <a:rPr lang="en-GB" sz="2200" b="1" dirty="0" err="1" smtClean="0"/>
              <a:t>O'Clock</a:t>
            </a:r>
            <a:r>
              <a:rPr lang="en-GB" sz="2200" b="1" dirty="0" smtClean="0"/>
              <a:t> News, as the broadcasting pillars of my output - and up to 20 or so other channels and programmes in a single day”</a:t>
            </a:r>
          </a:p>
          <a:p>
            <a:endParaRPr lang="en-GB" b="1" dirty="0"/>
          </a:p>
          <a:p>
            <a:endParaRPr lang="en-GB" dirty="0"/>
          </a:p>
          <a:p>
            <a:endParaRPr lang="en-GB" dirty="0"/>
          </a:p>
          <a:p>
            <a:endParaRPr lang="en-GB" dirty="0" smtClean="0"/>
          </a:p>
          <a:p>
            <a:endParaRPr lang="en-GB" dirty="0"/>
          </a:p>
        </p:txBody>
      </p:sp>
      <p:sp>
        <p:nvSpPr>
          <p:cNvPr id="6" name="TextBox 5"/>
          <p:cNvSpPr txBox="1"/>
          <p:nvPr/>
        </p:nvSpPr>
        <p:spPr>
          <a:xfrm>
            <a:off x="4644008" y="5013176"/>
            <a:ext cx="4176464" cy="1661993"/>
          </a:xfrm>
          <a:prstGeom prst="rect">
            <a:avLst/>
          </a:prstGeom>
          <a:noFill/>
        </p:spPr>
        <p:txBody>
          <a:bodyPr wrap="square" rtlCol="0">
            <a:spAutoFit/>
          </a:bodyPr>
          <a:lstStyle/>
          <a:p>
            <a:r>
              <a:rPr lang="en-GB" sz="2400" b="1" dirty="0" smtClean="0"/>
              <a:t>Robert </a:t>
            </a:r>
            <a:r>
              <a:rPr lang="en-GB" sz="2400" b="1" dirty="0" err="1" smtClean="0"/>
              <a:t>Peston</a:t>
            </a:r>
            <a:r>
              <a:rPr lang="en-GB" sz="2400" b="1" dirty="0" smtClean="0"/>
              <a:t>, BBC Business Editor</a:t>
            </a:r>
            <a:r>
              <a:rPr lang="en-GB" b="1" dirty="0" smtClean="0"/>
              <a:t>,</a:t>
            </a:r>
          </a:p>
          <a:p>
            <a:r>
              <a:rPr lang="en-GB" b="1" dirty="0" smtClean="0"/>
              <a:t>(</a:t>
            </a:r>
            <a:r>
              <a:rPr lang="en-GB" b="1" dirty="0" smtClean="0">
                <a:hlinkClick r:id="rId4"/>
              </a:rPr>
              <a:t>http://www.bbc.co.uk/blogs/thereporters/robertpeston/2009/08/what_future_for_media_and_jour.html</a:t>
            </a:r>
            <a:r>
              <a:rPr lang="en-GB" b="1" dirty="0" smtClean="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dirty="0" smtClean="0"/>
              <a:t>A skills gap has emerged where technology meets journalism</a:t>
            </a:r>
            <a:endParaRPr lang="en-GB" sz="4000" dirty="0"/>
          </a:p>
        </p:txBody>
      </p:sp>
      <p:graphicFrame>
        <p:nvGraphicFramePr>
          <p:cNvPr id="4" name="Content Placeholder 3"/>
          <p:cNvGraphicFramePr>
            <a:graphicFrameLocks noGrp="1"/>
          </p:cNvGraphicFramePr>
          <p:nvPr>
            <p:ph idx="1"/>
          </p:nvPr>
        </p:nvGraphicFramePr>
        <p:xfrm>
          <a:off x="457200" y="1935163"/>
          <a:ext cx="8229600" cy="65938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GB" sz="3200" dirty="0" smtClean="0"/>
                        <a:t>Traditional</a:t>
                      </a:r>
                      <a:r>
                        <a:rPr lang="en-GB" sz="3200" baseline="0" dirty="0" smtClean="0"/>
                        <a:t> journalism skills</a:t>
                      </a:r>
                      <a:endParaRPr lang="en-GB" sz="3200" dirty="0"/>
                    </a:p>
                  </a:txBody>
                  <a:tcPr/>
                </a:tc>
                <a:tc>
                  <a:txBody>
                    <a:bodyPr/>
                    <a:lstStyle/>
                    <a:p>
                      <a:r>
                        <a:rPr lang="en-GB" sz="3600" dirty="0" smtClean="0">
                          <a:solidFill>
                            <a:srgbClr val="FF0000"/>
                          </a:solidFill>
                          <a:latin typeface="Arial" pitchFamily="34" charset="0"/>
                          <a:cs typeface="Arial" pitchFamily="34" charset="0"/>
                        </a:rPr>
                        <a:t>SKILLS GAP!</a:t>
                      </a:r>
                      <a:endParaRPr lang="en-GB" sz="3600" dirty="0">
                        <a:solidFill>
                          <a:srgbClr val="FF0000"/>
                        </a:solidFill>
                        <a:latin typeface="Arial" pitchFamily="34" charset="0"/>
                        <a:cs typeface="Arial" pitchFamily="34" charset="0"/>
                      </a:endParaRPr>
                    </a:p>
                  </a:txBody>
                  <a:tcPr/>
                </a:tc>
                <a:tc>
                  <a:txBody>
                    <a:bodyPr/>
                    <a:lstStyle/>
                    <a:p>
                      <a:r>
                        <a:rPr lang="en-GB" sz="4400" dirty="0" smtClean="0"/>
                        <a:t>Digital</a:t>
                      </a:r>
                      <a:r>
                        <a:rPr lang="en-GB" sz="4400" baseline="0" dirty="0" smtClean="0"/>
                        <a:t> world </a:t>
                      </a:r>
                      <a:endParaRPr lang="en-GB" sz="4400" dirty="0"/>
                    </a:p>
                  </a:txBody>
                  <a:tcPr/>
                </a:tc>
              </a:tr>
              <a:tr h="370840">
                <a:tc>
                  <a:txBody>
                    <a:bodyPr/>
                    <a:lstStyle/>
                    <a:p>
                      <a:r>
                        <a:rPr lang="en-GB" sz="2000" dirty="0" smtClean="0"/>
                        <a:t>Research</a:t>
                      </a:r>
                      <a:r>
                        <a:rPr lang="en-GB" sz="2000" baseline="0" dirty="0" smtClean="0"/>
                        <a:t> </a:t>
                      </a:r>
                      <a:endParaRPr lang="en-GB" sz="2000" dirty="0"/>
                    </a:p>
                  </a:txBody>
                  <a:tcPr/>
                </a:tc>
                <a:tc>
                  <a:txBody>
                    <a:bodyPr/>
                    <a:lstStyle/>
                    <a:p>
                      <a:endParaRPr lang="en-GB"/>
                    </a:p>
                  </a:txBody>
                  <a:tcPr/>
                </a:tc>
                <a:tc>
                  <a:txBody>
                    <a:bodyPr/>
                    <a:lstStyle/>
                    <a:p>
                      <a:r>
                        <a:rPr lang="en-GB" sz="2000" dirty="0" smtClean="0"/>
                        <a:t>Data</a:t>
                      </a:r>
                      <a:r>
                        <a:rPr lang="en-GB" sz="2000" baseline="0" dirty="0" smtClean="0"/>
                        <a:t> journalism / mapping</a:t>
                      </a:r>
                      <a:endParaRPr lang="en-GB" sz="2000" dirty="0"/>
                    </a:p>
                  </a:txBody>
                  <a:tcPr/>
                </a:tc>
              </a:tr>
              <a:tr h="370840">
                <a:tc>
                  <a:txBody>
                    <a:bodyPr/>
                    <a:lstStyle/>
                    <a:p>
                      <a:r>
                        <a:rPr lang="en-GB" sz="2000" dirty="0" smtClean="0"/>
                        <a:t>Interviewing / shorthand</a:t>
                      </a:r>
                      <a:endParaRPr lang="en-GB" sz="2000" dirty="0"/>
                    </a:p>
                  </a:txBody>
                  <a:tcPr/>
                </a:tc>
                <a:tc>
                  <a:txBody>
                    <a:bodyPr/>
                    <a:lstStyle/>
                    <a:p>
                      <a:endParaRPr lang="en-GB"/>
                    </a:p>
                  </a:txBody>
                  <a:tcPr/>
                </a:tc>
                <a:tc>
                  <a:txBody>
                    <a:bodyPr/>
                    <a:lstStyle/>
                    <a:p>
                      <a:r>
                        <a:rPr lang="en-GB" sz="2000" dirty="0" smtClean="0"/>
                        <a:t>Blogging / social media</a:t>
                      </a:r>
                      <a:endParaRPr lang="en-GB" sz="2000" dirty="0"/>
                    </a:p>
                  </a:txBody>
                  <a:tcPr/>
                </a:tc>
              </a:tr>
              <a:tr h="370840">
                <a:tc>
                  <a:txBody>
                    <a:bodyPr/>
                    <a:lstStyle/>
                    <a:p>
                      <a:r>
                        <a:rPr lang="en-GB" sz="2000" dirty="0" smtClean="0"/>
                        <a:t>Writing:</a:t>
                      </a:r>
                      <a:r>
                        <a:rPr lang="en-GB" sz="2000" baseline="0" dirty="0" smtClean="0"/>
                        <a:t> News, features etc</a:t>
                      </a:r>
                      <a:endParaRPr lang="en-GB" sz="2000" dirty="0"/>
                    </a:p>
                  </a:txBody>
                  <a:tcPr/>
                </a:tc>
                <a:tc>
                  <a:txBody>
                    <a:bodyPr/>
                    <a:lstStyle/>
                    <a:p>
                      <a:endParaRPr lang="en-GB"/>
                    </a:p>
                  </a:txBody>
                  <a:tcPr/>
                </a:tc>
                <a:tc>
                  <a:txBody>
                    <a:bodyPr/>
                    <a:lstStyle/>
                    <a:p>
                      <a:r>
                        <a:rPr lang="en-GB" sz="2000" dirty="0" smtClean="0"/>
                        <a:t>Apps – social media and tablets. </a:t>
                      </a:r>
                      <a:endParaRPr lang="en-GB" sz="2000" dirty="0"/>
                    </a:p>
                  </a:txBody>
                  <a:tcPr/>
                </a:tc>
              </a:tr>
              <a:tr h="370840">
                <a:tc>
                  <a:txBody>
                    <a:bodyPr/>
                    <a:lstStyle/>
                    <a:p>
                      <a:r>
                        <a:rPr lang="en-GB" sz="2000" dirty="0" smtClean="0"/>
                        <a:t>Legal (media law)</a:t>
                      </a:r>
                      <a:endParaRPr lang="en-GB" sz="2000" dirty="0"/>
                    </a:p>
                  </a:txBody>
                  <a:tcPr/>
                </a:tc>
                <a:tc>
                  <a:txBody>
                    <a:bodyPr/>
                    <a:lstStyle/>
                    <a:p>
                      <a:endParaRPr lang="en-GB" dirty="0"/>
                    </a:p>
                  </a:txBody>
                  <a:tcPr/>
                </a:tc>
                <a:tc>
                  <a:txBody>
                    <a:bodyPr/>
                    <a:lstStyle/>
                    <a:p>
                      <a:r>
                        <a:rPr lang="en-GB" sz="2000" dirty="0" smtClean="0"/>
                        <a:t>Usability</a:t>
                      </a:r>
                      <a:r>
                        <a:rPr lang="en-GB" sz="2000" baseline="0" dirty="0" smtClean="0"/>
                        <a:t> </a:t>
                      </a:r>
                      <a:endParaRPr lang="en-GB" sz="2000" dirty="0"/>
                    </a:p>
                  </a:txBody>
                  <a:tcPr/>
                </a:tc>
              </a:tr>
              <a:tr h="370840">
                <a:tc>
                  <a:txBody>
                    <a:bodyPr/>
                    <a:lstStyle/>
                    <a:p>
                      <a:r>
                        <a:rPr lang="en-GB" sz="2000" dirty="0" smtClean="0"/>
                        <a:t>Ethical issues  - impartiality, objectivity</a:t>
                      </a:r>
                      <a:r>
                        <a:rPr lang="en-GB" sz="2000" baseline="0" dirty="0" smtClean="0"/>
                        <a:t> etc. </a:t>
                      </a:r>
                      <a:endParaRPr lang="en-GB" sz="2000" dirty="0"/>
                    </a:p>
                  </a:txBody>
                  <a:tcPr/>
                </a:tc>
                <a:tc>
                  <a:txBody>
                    <a:bodyPr/>
                    <a:lstStyle/>
                    <a:p>
                      <a:endParaRPr lang="en-GB" dirty="0"/>
                    </a:p>
                  </a:txBody>
                  <a:tcPr/>
                </a:tc>
                <a:tc>
                  <a:txBody>
                    <a:bodyPr/>
                    <a:lstStyle/>
                    <a:p>
                      <a:r>
                        <a:rPr lang="en-GB" sz="2000" dirty="0" smtClean="0"/>
                        <a:t>CMS, CSS, </a:t>
                      </a:r>
                      <a:r>
                        <a:rPr lang="en-GB" sz="2000" dirty="0" err="1" smtClean="0"/>
                        <a:t>MySQL</a:t>
                      </a:r>
                      <a:r>
                        <a:rPr lang="en-GB" sz="2000" dirty="0" smtClean="0"/>
                        <a:t>, PHP</a:t>
                      </a:r>
                      <a:r>
                        <a:rPr lang="en-GB" sz="2000" baseline="0" dirty="0" smtClean="0"/>
                        <a:t> etc. </a:t>
                      </a:r>
                      <a:endParaRPr lang="en-GB" sz="2000" dirty="0"/>
                    </a:p>
                  </a:txBody>
                  <a:tcPr/>
                </a:tc>
              </a:tr>
              <a:tr h="370840">
                <a:tc>
                  <a:txBody>
                    <a:bodyPr/>
                    <a:lstStyle/>
                    <a:p>
                      <a:endParaRPr lang="en-GB" sz="2000" dirty="0"/>
                    </a:p>
                  </a:txBody>
                  <a:tcPr/>
                </a:tc>
                <a:tc>
                  <a:txBody>
                    <a:bodyPr/>
                    <a:lstStyle/>
                    <a:p>
                      <a:endParaRPr lang="en-GB"/>
                    </a:p>
                  </a:txBody>
                  <a:tcPr/>
                </a:tc>
                <a:tc>
                  <a:txBody>
                    <a:bodyPr/>
                    <a:lstStyle/>
                    <a:p>
                      <a:endParaRPr lang="en-GB" sz="2000" dirty="0"/>
                    </a:p>
                  </a:txBody>
                  <a:tcPr/>
                </a:tc>
              </a:tr>
              <a:tr h="370840">
                <a:tc>
                  <a:txBody>
                    <a:bodyPr/>
                    <a:lstStyle/>
                    <a:p>
                      <a:endParaRPr lang="en-GB" sz="2000" dirty="0"/>
                    </a:p>
                  </a:txBody>
                  <a:tcPr/>
                </a:tc>
                <a:tc>
                  <a:txBody>
                    <a:bodyPr/>
                    <a:lstStyle/>
                    <a:p>
                      <a:endParaRPr lang="en-GB" dirty="0"/>
                    </a:p>
                  </a:txBody>
                  <a:tcPr/>
                </a:tc>
                <a:tc>
                  <a:txBody>
                    <a:bodyPr/>
                    <a:lstStyle/>
                    <a:p>
                      <a:endParaRPr lang="en-GB" dirty="0"/>
                    </a:p>
                  </a:txBody>
                  <a:tcPr/>
                </a:tc>
              </a:tr>
              <a:tr h="370840">
                <a:tc>
                  <a:txBody>
                    <a:bodyPr/>
                    <a:lstStyle/>
                    <a:p>
                      <a:endParaRPr lang="en-GB" dirty="0"/>
                    </a:p>
                  </a:txBody>
                  <a:tcPr/>
                </a:tc>
                <a:tc>
                  <a:txBody>
                    <a:bodyPr/>
                    <a:lstStyle/>
                    <a:p>
                      <a:endParaRPr lang="en-GB" dirty="0"/>
                    </a:p>
                  </a:txBody>
                  <a:tcPr/>
                </a:tc>
                <a:tc>
                  <a:txBody>
                    <a:bodyPr/>
                    <a:lstStyle/>
                    <a:p>
                      <a:endParaRPr lang="en-GB" dirty="0"/>
                    </a:p>
                  </a:txBody>
                  <a:tcPr/>
                </a:tc>
              </a:tr>
              <a:tr h="370840">
                <a:tc>
                  <a:txBody>
                    <a:bodyPr/>
                    <a:lstStyle/>
                    <a:p>
                      <a:endParaRPr lang="en-GB" dirty="0"/>
                    </a:p>
                  </a:txBody>
                  <a:tcPr/>
                </a:tc>
                <a:tc>
                  <a:txBody>
                    <a:bodyPr/>
                    <a:lstStyle/>
                    <a:p>
                      <a:endParaRPr lang="en-GB" dirty="0"/>
                    </a:p>
                  </a:txBody>
                  <a:tcPr/>
                </a:tc>
                <a:tc>
                  <a:txBody>
                    <a:bodyPr/>
                    <a:lstStyle/>
                    <a:p>
                      <a:endParaRPr lang="en-GB" dirty="0"/>
                    </a:p>
                  </a:txBody>
                  <a:tcPr/>
                </a:tc>
              </a:tr>
            </a:tbl>
          </a:graphicData>
        </a:graphic>
      </p:graphicFrame>
      <p:sp>
        <p:nvSpPr>
          <p:cNvPr id="5" name="Right Arrow 4"/>
          <p:cNvSpPr/>
          <p:nvPr/>
        </p:nvSpPr>
        <p:spPr>
          <a:xfrm>
            <a:off x="3347864" y="3068960"/>
            <a:ext cx="2664296" cy="86409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419872" y="3861048"/>
            <a:ext cx="2160240" cy="2800767"/>
          </a:xfrm>
          <a:prstGeom prst="rect">
            <a:avLst/>
          </a:prstGeom>
          <a:solidFill>
            <a:schemeClr val="accent2"/>
          </a:solidFill>
        </p:spPr>
        <p:txBody>
          <a:bodyPr wrap="square" rtlCol="0">
            <a:spAutoFit/>
          </a:bodyPr>
          <a:lstStyle/>
          <a:p>
            <a:r>
              <a:rPr lang="en-GB" sz="2000" dirty="0" smtClean="0"/>
              <a:t>Industry </a:t>
            </a:r>
            <a:r>
              <a:rPr lang="en-GB" sz="2000" i="1" dirty="0" smtClean="0"/>
              <a:t>NEEDS</a:t>
            </a:r>
            <a:r>
              <a:rPr lang="en-GB" sz="2000" dirty="0" smtClean="0"/>
              <a:t> people who understand  technology . </a:t>
            </a:r>
          </a:p>
          <a:p>
            <a:r>
              <a:rPr lang="en-GB" sz="2000" dirty="0" smtClean="0"/>
              <a:t>This is a profitable area to </a:t>
            </a:r>
            <a:r>
              <a:rPr lang="en-GB" sz="2000" dirty="0" smtClean="0"/>
              <a:t>work </a:t>
            </a:r>
            <a:r>
              <a:rPr lang="en-GB" sz="2000" dirty="0" smtClean="0"/>
              <a:t>in</a:t>
            </a:r>
            <a:r>
              <a:rPr lang="en-GB" sz="2000" dirty="0" smtClean="0"/>
              <a:t>! </a:t>
            </a:r>
            <a:endParaRPr lang="en-GB" dirty="0" smtClean="0"/>
          </a:p>
          <a:p>
            <a:endParaRPr lang="en-GB" dirty="0"/>
          </a:p>
          <a:p>
            <a:endParaRPr lang="en-GB" dirty="0"/>
          </a:p>
        </p:txBody>
      </p:sp>
      <p:sp>
        <p:nvSpPr>
          <p:cNvPr id="8" name="Left Arrow 7"/>
          <p:cNvSpPr/>
          <p:nvPr/>
        </p:nvSpPr>
        <p:spPr>
          <a:xfrm>
            <a:off x="3419872" y="6182544"/>
            <a:ext cx="2448272" cy="675456"/>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83568" y="0"/>
            <a:ext cx="7668344" cy="10260244"/>
          </a:xfrm>
          <a:prstGeom prst="rect">
            <a:avLst/>
          </a:prstGeom>
          <a:noFill/>
          <a:ln w="9525">
            <a:noFill/>
            <a:miter lim="800000"/>
            <a:headEnd/>
            <a:tailEnd/>
          </a:ln>
        </p:spPr>
      </p:pic>
      <p:sp>
        <p:nvSpPr>
          <p:cNvPr id="5" name="Rectangle 4"/>
          <p:cNvSpPr/>
          <p:nvPr/>
        </p:nvSpPr>
        <p:spPr>
          <a:xfrm>
            <a:off x="251520" y="1412776"/>
            <a:ext cx="309634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51520" y="1484784"/>
            <a:ext cx="3096344" cy="830997"/>
          </a:xfrm>
          <a:prstGeom prst="rect">
            <a:avLst/>
          </a:prstGeom>
          <a:noFill/>
        </p:spPr>
        <p:txBody>
          <a:bodyPr wrap="square" rtlCol="0">
            <a:spAutoFit/>
          </a:bodyPr>
          <a:lstStyle/>
          <a:p>
            <a:r>
              <a:rPr lang="en-GB" sz="1600" b="1" dirty="0" smtClean="0"/>
              <a:t>Partly Funny /  Deadly serious!</a:t>
            </a:r>
          </a:p>
          <a:p>
            <a:r>
              <a:rPr lang="en-GB" sz="1600" b="1" dirty="0" smtClean="0"/>
              <a:t>Source: 10,000 Words blog</a:t>
            </a:r>
            <a:endParaRPr lang="en-GB" sz="16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fontScale="90000"/>
          </a:bodyPr>
          <a:lstStyle/>
          <a:p>
            <a:r>
              <a:rPr lang="en-GB" dirty="0" smtClean="0"/>
              <a:t>Internet brings ‘creative disruption’ </a:t>
            </a:r>
            <a:endParaRPr lang="en-GB" dirty="0"/>
          </a:p>
        </p:txBody>
      </p:sp>
      <p:sp>
        <p:nvSpPr>
          <p:cNvPr id="3" name="Content Placeholder 2"/>
          <p:cNvSpPr>
            <a:spLocks noGrp="1"/>
          </p:cNvSpPr>
          <p:nvPr>
            <p:ph idx="1"/>
          </p:nvPr>
        </p:nvSpPr>
        <p:spPr>
          <a:xfrm>
            <a:off x="467544" y="1484784"/>
            <a:ext cx="8352928" cy="5373216"/>
          </a:xfrm>
        </p:spPr>
        <p:txBody>
          <a:bodyPr>
            <a:normAutofit fontScale="32500" lnSpcReduction="20000"/>
          </a:bodyPr>
          <a:lstStyle/>
          <a:p>
            <a:r>
              <a:rPr lang="en-GB" sz="3600" dirty="0" smtClean="0"/>
              <a:t>‘</a:t>
            </a:r>
            <a:r>
              <a:rPr lang="en-GB" sz="7400" b="1" dirty="0" smtClean="0"/>
              <a:t>Software is eating the world’ Marc Andreessen, The Economist 2012</a:t>
            </a:r>
          </a:p>
          <a:p>
            <a:endParaRPr lang="en-GB" sz="7400" b="1" dirty="0"/>
          </a:p>
          <a:p>
            <a:r>
              <a:rPr lang="en-GB" sz="7400" b="1" dirty="0" smtClean="0"/>
              <a:t>Transforming  once profitable media publishing industries…music, books…journalism.</a:t>
            </a:r>
          </a:p>
          <a:p>
            <a:endParaRPr lang="en-GB" sz="7400" b="1" dirty="0" smtClean="0"/>
          </a:p>
          <a:p>
            <a:r>
              <a:rPr lang="en-GB" sz="7400" b="1" dirty="0" smtClean="0"/>
              <a:t>Users unwilling to pay for news content in digital format? </a:t>
            </a:r>
          </a:p>
          <a:p>
            <a:endParaRPr lang="en-GB" sz="7400" b="1" dirty="0"/>
          </a:p>
          <a:p>
            <a:r>
              <a:rPr lang="en-GB" sz="7400" b="1" dirty="0" smtClean="0"/>
              <a:t>New threats from ‘pure-play’ online providers. </a:t>
            </a:r>
            <a:r>
              <a:rPr lang="en-GB" sz="7400" b="1" i="1" dirty="0" smtClean="0"/>
              <a:t>Huffington Post </a:t>
            </a:r>
            <a:r>
              <a:rPr lang="en-GB" sz="7400" b="1" dirty="0" smtClean="0"/>
              <a:t>(</a:t>
            </a:r>
            <a:r>
              <a:rPr lang="en-GB" sz="7400" b="1" dirty="0" err="1" smtClean="0"/>
              <a:t>est</a:t>
            </a:r>
            <a:r>
              <a:rPr lang="en-GB" sz="7400" b="1" dirty="0"/>
              <a:t> </a:t>
            </a:r>
            <a:r>
              <a:rPr lang="en-GB" sz="7400" b="1" dirty="0" smtClean="0"/>
              <a:t>. 2000)  versus </a:t>
            </a:r>
            <a:r>
              <a:rPr lang="en-GB" sz="7400" b="1" i="1" dirty="0" smtClean="0"/>
              <a:t>The Times</a:t>
            </a:r>
            <a:r>
              <a:rPr lang="en-GB" sz="7400" b="1" dirty="0" smtClean="0"/>
              <a:t> (</a:t>
            </a:r>
            <a:r>
              <a:rPr lang="en-GB" sz="7400" b="1" dirty="0" err="1" smtClean="0"/>
              <a:t>est</a:t>
            </a:r>
            <a:r>
              <a:rPr lang="en-GB" sz="7400" b="1" dirty="0" smtClean="0"/>
              <a:t> . 1845) </a:t>
            </a:r>
          </a:p>
          <a:p>
            <a:pPr>
              <a:buNone/>
            </a:pPr>
            <a:r>
              <a:rPr lang="en-GB" sz="7400" b="1" dirty="0"/>
              <a:t> </a:t>
            </a:r>
          </a:p>
          <a:p>
            <a:r>
              <a:rPr lang="en-GB" sz="7400" b="1" dirty="0" smtClean="0"/>
              <a:t>Legacy media companies face – ‘re-invention or oblivion’ </a:t>
            </a:r>
            <a:endParaRPr lang="en-GB" sz="7400" b="1" dirty="0"/>
          </a:p>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1143000"/>
          </a:xfrm>
        </p:spPr>
        <p:txBody>
          <a:bodyPr>
            <a:normAutofit fontScale="90000"/>
          </a:bodyPr>
          <a:lstStyle/>
          <a:p>
            <a:r>
              <a:rPr lang="en-GB" dirty="0" smtClean="0"/>
              <a:t>Impact of user-generated content (UGC) on journalism…</a:t>
            </a:r>
            <a:endParaRPr lang="en-GB" dirty="0"/>
          </a:p>
        </p:txBody>
      </p:sp>
      <p:sp>
        <p:nvSpPr>
          <p:cNvPr id="3" name="Content Placeholder 2"/>
          <p:cNvSpPr>
            <a:spLocks noGrp="1"/>
          </p:cNvSpPr>
          <p:nvPr>
            <p:ph idx="1"/>
          </p:nvPr>
        </p:nvSpPr>
        <p:spPr/>
        <p:txBody>
          <a:bodyPr>
            <a:normAutofit lnSpcReduction="10000"/>
          </a:bodyPr>
          <a:lstStyle/>
          <a:p>
            <a:pPr>
              <a:buNone/>
            </a:pPr>
            <a:endParaRPr lang="en-GB" dirty="0" smtClean="0"/>
          </a:p>
          <a:p>
            <a:pPr>
              <a:buNone/>
            </a:pPr>
            <a:r>
              <a:rPr lang="en-GB" dirty="0" smtClean="0"/>
              <a:t>UGC = where non-professionals produce content. </a:t>
            </a:r>
          </a:p>
          <a:p>
            <a:pPr>
              <a:buNone/>
            </a:pPr>
            <a:r>
              <a:rPr lang="en-GB" dirty="0" smtClean="0"/>
              <a:t>(Dan Gillmor – the ‘read-write’ web. </a:t>
            </a:r>
          </a:p>
          <a:p>
            <a:pPr>
              <a:buNone/>
            </a:pPr>
            <a:endParaRPr lang="en-GB" dirty="0" smtClean="0"/>
          </a:p>
          <a:p>
            <a:pPr>
              <a:buNone/>
            </a:pPr>
            <a:r>
              <a:rPr lang="en-GB" dirty="0" smtClean="0"/>
              <a:t>It is closely related </a:t>
            </a:r>
            <a:r>
              <a:rPr lang="en-GB" dirty="0" smtClean="0"/>
              <a:t>to ‘sharing web apps’ </a:t>
            </a:r>
            <a:endParaRPr lang="en-GB" dirty="0" smtClean="0"/>
          </a:p>
          <a:p>
            <a:r>
              <a:rPr lang="en-GB" b="1" dirty="0" smtClean="0"/>
              <a:t>Web 2.0 </a:t>
            </a:r>
            <a:endParaRPr lang="en-GB" dirty="0" smtClean="0"/>
          </a:p>
          <a:p>
            <a:r>
              <a:rPr lang="en-GB" b="1" dirty="0" smtClean="0"/>
              <a:t>Citizen </a:t>
            </a:r>
            <a:r>
              <a:rPr lang="en-GB" b="1" dirty="0" smtClean="0"/>
              <a:t>Journalism </a:t>
            </a:r>
            <a:endParaRPr lang="en-GB" dirty="0" smtClean="0"/>
          </a:p>
          <a:p>
            <a:pPr>
              <a:buNone/>
            </a:pPr>
            <a:r>
              <a:rPr lang="en-GB" dirty="0" smtClean="0"/>
              <a:t>   Users </a:t>
            </a:r>
            <a:r>
              <a:rPr lang="en-GB" dirty="0" smtClean="0"/>
              <a:t>carry out roles associated with professional journalists </a:t>
            </a:r>
          </a:p>
          <a:p>
            <a:r>
              <a:rPr lang="en-GB" b="1" dirty="0" smtClean="0"/>
              <a:t>Social media </a:t>
            </a:r>
            <a:endParaRPr lang="en-GB"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 of UGC </a:t>
            </a:r>
            <a:endParaRPr lang="en-GB"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T</a:t>
            </a:r>
            <a:r>
              <a:rPr lang="en-US" b="1" dirty="0" smtClean="0"/>
              <a:t>he </a:t>
            </a:r>
            <a:r>
              <a:rPr lang="en-US" b="1" dirty="0" smtClean="0"/>
              <a:t>Organization for Economic </a:t>
            </a:r>
          </a:p>
          <a:p>
            <a:pPr>
              <a:buNone/>
            </a:pPr>
            <a:r>
              <a:rPr lang="en-US" b="1" dirty="0" smtClean="0"/>
              <a:t>   Co-operation and Development (OECD, 2007</a:t>
            </a:r>
            <a:r>
              <a:rPr lang="en-US" b="1" dirty="0" smtClean="0"/>
              <a:t>) states…  </a:t>
            </a:r>
            <a:endParaRPr lang="en-US" b="1" dirty="0" smtClean="0"/>
          </a:p>
          <a:p>
            <a:pPr>
              <a:buNone/>
            </a:pPr>
            <a:endParaRPr lang="en-US" b="1" dirty="0" smtClean="0"/>
          </a:p>
          <a:p>
            <a:pPr>
              <a:buNone/>
            </a:pPr>
            <a:r>
              <a:rPr lang="en-US" b="1" dirty="0" smtClean="0"/>
              <a:t>UGC must: </a:t>
            </a:r>
            <a:endParaRPr lang="en-GB" b="1" dirty="0" smtClean="0"/>
          </a:p>
          <a:p>
            <a:pPr>
              <a:buNone/>
            </a:pPr>
            <a:r>
              <a:rPr lang="en-US" dirty="0" smtClean="0"/>
              <a:t> </a:t>
            </a:r>
            <a:endParaRPr lang="en-GB" dirty="0" smtClean="0"/>
          </a:p>
          <a:p>
            <a:r>
              <a:rPr lang="en-US" dirty="0" smtClean="0"/>
              <a:t>Be published either on a publicly accessible website or on a social networking site accessible to a selected group of people.</a:t>
            </a:r>
            <a:endParaRPr lang="en-GB" dirty="0" smtClean="0"/>
          </a:p>
          <a:p>
            <a:pPr lvl="0"/>
            <a:r>
              <a:rPr lang="en-US" dirty="0" smtClean="0"/>
              <a:t>Show a certain amount of creative effort / originality</a:t>
            </a:r>
            <a:endParaRPr lang="en-GB" dirty="0" smtClean="0"/>
          </a:p>
          <a:p>
            <a:pPr lvl="0"/>
            <a:r>
              <a:rPr lang="en-US" dirty="0" smtClean="0"/>
              <a:t>Created outside of professional routines and practices (amateur / pro-am) </a:t>
            </a:r>
            <a:endParaRPr lang="en-GB" dirty="0" smtClean="0"/>
          </a:p>
          <a:p>
            <a:pPr>
              <a:buNone/>
            </a:pP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UGC – covers many different areas </a:t>
            </a:r>
            <a:endParaRPr lang="en-GB" dirty="0"/>
          </a:p>
        </p:txBody>
      </p:sp>
      <p:sp>
        <p:nvSpPr>
          <p:cNvPr id="3" name="Content Placeholder 2"/>
          <p:cNvSpPr>
            <a:spLocks noGrp="1"/>
          </p:cNvSpPr>
          <p:nvPr>
            <p:ph idx="1"/>
          </p:nvPr>
        </p:nvSpPr>
        <p:spPr/>
        <p:txBody>
          <a:bodyPr>
            <a:normAutofit fontScale="92500"/>
          </a:bodyPr>
          <a:lstStyle/>
          <a:p>
            <a:pPr>
              <a:buNone/>
            </a:pPr>
            <a:endParaRPr lang="en-GB" dirty="0" smtClean="0"/>
          </a:p>
          <a:p>
            <a:r>
              <a:rPr lang="en-GB" b="1" dirty="0" smtClean="0"/>
              <a:t>General chit-chat / sharing content between friends on social media.</a:t>
            </a:r>
          </a:p>
          <a:p>
            <a:endParaRPr lang="en-GB" b="1" dirty="0" smtClean="0"/>
          </a:p>
          <a:p>
            <a:r>
              <a:rPr lang="en-GB" b="1" dirty="0" smtClean="0"/>
              <a:t>Comments on news sites / message forums </a:t>
            </a:r>
          </a:p>
          <a:p>
            <a:endParaRPr lang="en-GB" b="1" dirty="0"/>
          </a:p>
          <a:p>
            <a:r>
              <a:rPr lang="en-GB" b="1" dirty="0" smtClean="0">
                <a:solidFill>
                  <a:srgbClr val="FF0000"/>
                </a:solidFill>
              </a:rPr>
              <a:t>News content about breaking news events  that is shared on social media or supplied to news providers </a:t>
            </a:r>
          </a:p>
          <a:p>
            <a:endParaRPr lang="en-GB" b="1" dirty="0" smtClean="0">
              <a:solidFill>
                <a:srgbClr val="FF0000"/>
              </a:solidFill>
            </a:endParaRPr>
          </a:p>
          <a:p>
            <a:r>
              <a:rPr lang="en-GB" b="1" dirty="0" smtClean="0">
                <a:solidFill>
                  <a:srgbClr val="FF0000"/>
                </a:solidFill>
              </a:rPr>
              <a:t>Collaborative journalism  projects </a:t>
            </a:r>
          </a:p>
          <a:p>
            <a:pPr>
              <a:buNone/>
            </a:pPr>
            <a:endParaRPr lang="en-GB" b="1" dirty="0" smtClean="0"/>
          </a:p>
          <a:p>
            <a:endParaRPr lang="en-GB" dirty="0"/>
          </a:p>
          <a:p>
            <a:endParaRPr lang="en-GB"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675</TotalTime>
  <Words>1786</Words>
  <Application>Microsoft Office PowerPoint</Application>
  <PresentationFormat>On-screen Show (4:3)</PresentationFormat>
  <Paragraphs>247</Paragraphs>
  <Slides>20</Slides>
  <Notes>13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Flow</vt:lpstr>
      <vt:lpstr>The Impact of  User Generated Content  in Journalism  </vt:lpstr>
      <vt:lpstr>A little about me… </vt:lpstr>
      <vt:lpstr>Journalism has changed… </vt:lpstr>
      <vt:lpstr>A skills gap has emerged where technology meets journalism</vt:lpstr>
      <vt:lpstr>Slide 5</vt:lpstr>
      <vt:lpstr>Internet brings ‘creative disruption’ </vt:lpstr>
      <vt:lpstr>Impact of user-generated content (UGC) on journalism…</vt:lpstr>
      <vt:lpstr>Definition of UGC </vt:lpstr>
      <vt:lpstr>UGC – covers many different areas </vt:lpstr>
      <vt:lpstr>London Tube Bombings (July 2005) </vt:lpstr>
      <vt:lpstr>Story production process</vt:lpstr>
      <vt:lpstr>Collaborative Journalism </vt:lpstr>
      <vt:lpstr>Key academic interests… </vt:lpstr>
      <vt:lpstr>Future</vt:lpstr>
      <vt:lpstr>Key texts: </vt:lpstr>
      <vt:lpstr>The End…</vt:lpstr>
      <vt:lpstr>Video example – Olympic Torch Relay </vt:lpstr>
      <vt:lpstr>‘UGC Clip’</vt:lpstr>
      <vt:lpstr>Motivations:</vt:lpstr>
      <vt:lpstr>We only have 45 minutes, so I’ll need to be brief…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rise of user generated content in journalism  and what it means for YOU! </dc:title>
  <dc:creator>Steve Hill</dc:creator>
  <cp:lastModifiedBy>Steve Hill</cp:lastModifiedBy>
  <cp:revision>48</cp:revision>
  <dcterms:created xsi:type="dcterms:W3CDTF">2012-04-23T15:07:06Z</dcterms:created>
  <dcterms:modified xsi:type="dcterms:W3CDTF">2012-04-25T09:34:13Z</dcterms:modified>
</cp:coreProperties>
</file>