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69"/>
  </p:notesMasterIdLst>
  <p:handoutMasterIdLst>
    <p:handoutMasterId r:id="rId70"/>
  </p:handoutMasterIdLst>
  <p:sldIdLst>
    <p:sldId id="256" r:id="rId2"/>
    <p:sldId id="258" r:id="rId3"/>
    <p:sldId id="274" r:id="rId4"/>
    <p:sldId id="273" r:id="rId5"/>
    <p:sldId id="275" r:id="rId6"/>
    <p:sldId id="280" r:id="rId7"/>
    <p:sldId id="276" r:id="rId8"/>
    <p:sldId id="282" r:id="rId9"/>
    <p:sldId id="283" r:id="rId10"/>
    <p:sldId id="284" r:id="rId11"/>
    <p:sldId id="285" r:id="rId12"/>
    <p:sldId id="281" r:id="rId13"/>
    <p:sldId id="286" r:id="rId14"/>
    <p:sldId id="289" r:id="rId15"/>
    <p:sldId id="288" r:id="rId16"/>
    <p:sldId id="295" r:id="rId17"/>
    <p:sldId id="277" r:id="rId18"/>
    <p:sldId id="340" r:id="rId19"/>
    <p:sldId id="294" r:id="rId20"/>
    <p:sldId id="343" r:id="rId21"/>
    <p:sldId id="344" r:id="rId22"/>
    <p:sldId id="319" r:id="rId23"/>
    <p:sldId id="345" r:id="rId24"/>
    <p:sldId id="322" r:id="rId25"/>
    <p:sldId id="351" r:id="rId26"/>
    <p:sldId id="278" r:id="rId27"/>
    <p:sldId id="325" r:id="rId28"/>
    <p:sldId id="317" r:id="rId29"/>
    <p:sldId id="324" r:id="rId30"/>
    <p:sldId id="320" r:id="rId31"/>
    <p:sldId id="346" r:id="rId32"/>
    <p:sldId id="347" r:id="rId33"/>
    <p:sldId id="349" r:id="rId34"/>
    <p:sldId id="348" r:id="rId35"/>
    <p:sldId id="298" r:id="rId36"/>
    <p:sldId id="299" r:id="rId37"/>
    <p:sldId id="300" r:id="rId38"/>
    <p:sldId id="301" r:id="rId39"/>
    <p:sldId id="302" r:id="rId40"/>
    <p:sldId id="315" r:id="rId41"/>
    <p:sldId id="304" r:id="rId42"/>
    <p:sldId id="305" r:id="rId43"/>
    <p:sldId id="306" r:id="rId44"/>
    <p:sldId id="307" r:id="rId45"/>
    <p:sldId id="316" r:id="rId46"/>
    <p:sldId id="308" r:id="rId47"/>
    <p:sldId id="309" r:id="rId48"/>
    <p:sldId id="323" r:id="rId49"/>
    <p:sldId id="279" r:id="rId50"/>
    <p:sldId id="318" r:id="rId51"/>
    <p:sldId id="321" r:id="rId52"/>
    <p:sldId id="310" r:id="rId53"/>
    <p:sldId id="313" r:id="rId54"/>
    <p:sldId id="296" r:id="rId55"/>
    <p:sldId id="311" r:id="rId56"/>
    <p:sldId id="337" r:id="rId57"/>
    <p:sldId id="326" r:id="rId58"/>
    <p:sldId id="314" r:id="rId59"/>
    <p:sldId id="328" r:id="rId60"/>
    <p:sldId id="350" r:id="rId61"/>
    <p:sldId id="336" r:id="rId62"/>
    <p:sldId id="331" r:id="rId63"/>
    <p:sldId id="334" r:id="rId64"/>
    <p:sldId id="335" r:id="rId65"/>
    <p:sldId id="352" r:id="rId66"/>
    <p:sldId id="338" r:id="rId67"/>
    <p:sldId id="353" r:id="rId68"/>
  </p:sldIdLst>
  <p:sldSz cx="9144000" cy="6858000" type="screen4x3"/>
  <p:notesSz cx="6858000" cy="9144000"/>
  <p:custDataLst>
    <p:tags r:id="rId72"/>
  </p:custDataLst>
  <p:defaultTextStyle>
    <a:defPPr>
      <a:defRPr lang="en-GB"/>
    </a:defPPr>
    <a:lvl1pPr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1pPr>
    <a:lvl2pPr marL="4572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2pPr>
    <a:lvl3pPr marL="9144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3pPr>
    <a:lvl4pPr marL="13716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4pPr>
    <a:lvl5pPr marL="18288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12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12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12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1200" kern="1200">
        <a:solidFill>
          <a:schemeClr val="tx1"/>
        </a:solidFill>
        <a:latin typeface="Lucida San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84"/>
    <a:srgbClr val="F8F8F8"/>
    <a:srgbClr val="A3A86B"/>
    <a:srgbClr val="AF94A3"/>
    <a:srgbClr val="6A4061"/>
    <a:srgbClr val="4A3C31"/>
    <a:srgbClr val="007CB4"/>
    <a:srgbClr val="EAEC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89674" autoAdjust="0"/>
  </p:normalViewPr>
  <p:slideViewPr>
    <p:cSldViewPr>
      <p:cViewPr>
        <p:scale>
          <a:sx n="90" d="100"/>
          <a:sy n="90" d="100"/>
        </p:scale>
        <p:origin x="-280" y="-80"/>
      </p:cViewPr>
      <p:guideLst>
        <p:guide orient="horz" pos="799"/>
        <p:guide orient="horz" pos="4088"/>
        <p:guide orient="horz" pos="1117"/>
        <p:guide orient="horz" pos="2840"/>
        <p:guide orient="horz" pos="527"/>
        <p:guide pos="2132"/>
        <p:guide pos="249"/>
        <p:guide pos="5534"/>
        <p:guide pos="381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1914" y="-10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tags" Target="tags/tag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custT="1"/>
      <dgm:spPr>
        <a:ln w="38100">
          <a:solidFill>
            <a:schemeClr val="accent2"/>
          </a:solidFill>
        </a:ln>
      </dgm:spPr>
      <dgm:t>
        <a:bodyPr/>
        <a:lstStyle/>
        <a:p>
          <a:r>
            <a:rPr lang="en-GB" sz="1600" dirty="0" smtClean="0">
              <a:solidFill>
                <a:srgbClr val="F8F8F8"/>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custT="1"/>
      <dgm:spPr>
        <a:ln w="41275">
          <a:noFill/>
        </a:ln>
      </dgm:spPr>
      <dgm:t>
        <a:bodyPr/>
        <a:lstStyle/>
        <a:p>
          <a:r>
            <a:rPr lang="en-GB" sz="1600" dirty="0" smtClean="0"/>
            <a:t>What are the digital literacies we need now?</a:t>
          </a:r>
          <a:endParaRPr lang="en-US" sz="1600" dirty="0">
            <a:solidFill>
              <a:srgbClr val="F8F8F8"/>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custT="1"/>
      <dgm:spPr/>
      <dgm:t>
        <a:bodyPr/>
        <a:lstStyle/>
        <a:p>
          <a:r>
            <a:rPr lang="en-GB" sz="1600" dirty="0" smtClean="0"/>
            <a:t>What is the role of the institution in this learner centred world?</a:t>
          </a:r>
          <a:endParaRPr lang="en-US" sz="1600" dirty="0">
            <a:solidFill>
              <a:srgbClr val="F8F8F8"/>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custT="1"/>
      <dgm:spPr/>
      <dgm:t>
        <a:bodyPr/>
        <a:lstStyle/>
        <a:p>
          <a:r>
            <a:rPr lang="en-GB" sz="1600" dirty="0" smtClean="0"/>
            <a:t>What tools do people use to learn and organise their lives?</a:t>
          </a:r>
          <a:endParaRPr lang="en-GB" sz="1600" dirty="0">
            <a:solidFill>
              <a:srgbClr val="F8F8F8"/>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630E5B0D-32BC-9449-A617-E5D301F7868C}">
      <dgm:prSet custT="1"/>
      <dgm:spPr/>
      <dgm:t>
        <a:bodyPr/>
        <a:lstStyle/>
        <a:p>
          <a:r>
            <a:rPr lang="en-GB" sz="1600" dirty="0" smtClean="0"/>
            <a:t>Web 1.0</a:t>
          </a:r>
          <a:endParaRPr lang="en-GB" sz="1600" dirty="0"/>
        </a:p>
      </dgm:t>
    </dgm:pt>
    <dgm:pt modelId="{07ADF781-BE3F-DA4B-99F9-46D56EEF2D33}" type="parTrans" cxnId="{284A249E-4056-9D4A-9D2A-FBD790B1F170}">
      <dgm:prSet/>
      <dgm:spPr/>
      <dgm:t>
        <a:bodyPr/>
        <a:lstStyle/>
        <a:p>
          <a:endParaRPr lang="en-GB"/>
        </a:p>
      </dgm:t>
    </dgm:pt>
    <dgm:pt modelId="{D145419D-8EDF-194D-B45F-E4279D2BBE5F}" type="sibTrans" cxnId="{284A249E-4056-9D4A-9D2A-FBD790B1F170}">
      <dgm:prSet/>
      <dgm:spPr/>
      <dgm:t>
        <a:bodyPr/>
        <a:lstStyle/>
        <a:p>
          <a:endParaRPr lang="en-GB"/>
        </a:p>
      </dgm:t>
    </dgm:pt>
    <dgm:pt modelId="{B7482E91-48F1-6549-AB02-69397103AD13}">
      <dgm:prSet custT="1"/>
      <dgm:spPr/>
      <dgm:t>
        <a:bodyPr/>
        <a:lstStyle/>
        <a:p>
          <a:r>
            <a:rPr lang="en-GB" sz="1600" dirty="0" smtClean="0"/>
            <a:t>The VLE</a:t>
          </a:r>
          <a:endParaRPr lang="en-GB" sz="1600" dirty="0"/>
        </a:p>
      </dgm:t>
    </dgm:pt>
    <dgm:pt modelId="{065E92B9-1771-B04A-BEAF-E69317210F43}" type="parTrans" cxnId="{6215338E-28E1-D547-AADE-A84646A60E0B}">
      <dgm:prSet/>
      <dgm:spPr/>
      <dgm:t>
        <a:bodyPr/>
        <a:lstStyle/>
        <a:p>
          <a:endParaRPr lang="en-GB"/>
        </a:p>
      </dgm:t>
    </dgm:pt>
    <dgm:pt modelId="{86337FD0-05CA-294C-A802-37AF7488208E}" type="sibTrans" cxnId="{6215338E-28E1-D547-AADE-A84646A60E0B}">
      <dgm:prSet/>
      <dgm:spPr/>
      <dgm:t>
        <a:bodyPr/>
        <a:lstStyle/>
        <a:p>
          <a:endParaRPr lang="en-GB"/>
        </a:p>
      </dgm:t>
    </dgm:pt>
    <dgm:pt modelId="{DC51E3D4-2B82-2D48-B3BF-6FCED7EF5BDD}">
      <dgm:prSet custT="1"/>
      <dgm:spPr/>
      <dgm:t>
        <a:bodyPr/>
        <a:lstStyle/>
        <a:p>
          <a:r>
            <a:rPr lang="en-GB" sz="1600" dirty="0" smtClean="0"/>
            <a:t>Technological Timeline</a:t>
          </a:r>
          <a:endParaRPr lang="en-GB" sz="1600" dirty="0"/>
        </a:p>
      </dgm:t>
    </dgm:pt>
    <dgm:pt modelId="{2B7C98BB-A713-AD46-ADB6-DDC265AE05D0}" type="parTrans" cxnId="{25C556C3-A753-694E-A2D3-38B469985844}">
      <dgm:prSet/>
      <dgm:spPr/>
      <dgm:t>
        <a:bodyPr/>
        <a:lstStyle/>
        <a:p>
          <a:endParaRPr lang="en-US"/>
        </a:p>
      </dgm:t>
    </dgm:pt>
    <dgm:pt modelId="{BE53691F-5989-D14B-AAC5-0E2AB7C257B7}" type="sibTrans" cxnId="{25C556C3-A753-694E-A2D3-38B469985844}">
      <dgm:prSet/>
      <dgm:spPr/>
      <dgm:t>
        <a:bodyPr/>
        <a:lstStyle/>
        <a:p>
          <a:endParaRPr lang="en-US"/>
        </a:p>
      </dgm:t>
    </dgm:pt>
    <dgm:pt modelId="{E509412D-4B0D-D14E-A145-C8C6BA9C4E2E}">
      <dgm:prSet custT="1"/>
      <dgm:spPr/>
      <dgm:t>
        <a:bodyPr/>
        <a:lstStyle/>
        <a:p>
          <a:r>
            <a:rPr lang="en-GB" sz="1600" dirty="0" smtClean="0"/>
            <a:t>Learning Timeline</a:t>
          </a:r>
          <a:endParaRPr lang="en-GB" sz="1600" dirty="0"/>
        </a:p>
      </dgm:t>
    </dgm:pt>
    <dgm:pt modelId="{156C3E56-F36C-3149-A10A-BC71157289F0}" type="parTrans" cxnId="{AED93080-CD05-5B4A-AD42-2FC20BF4B294}">
      <dgm:prSet/>
      <dgm:spPr/>
      <dgm:t>
        <a:bodyPr/>
        <a:lstStyle/>
        <a:p>
          <a:endParaRPr lang="en-US"/>
        </a:p>
      </dgm:t>
    </dgm:pt>
    <dgm:pt modelId="{EBDB4375-F650-4548-8651-7ECFEAC7600C}" type="sibTrans" cxnId="{AED93080-CD05-5B4A-AD42-2FC20BF4B294}">
      <dgm:prSet/>
      <dgm:spPr/>
      <dgm:t>
        <a:bodyPr/>
        <a:lstStyle/>
        <a:p>
          <a:endParaRPr lang="en-US"/>
        </a:p>
      </dgm:t>
    </dgm:pt>
    <dgm:pt modelId="{24A2FE9D-29D5-9043-AB50-C307871B35A5}">
      <dgm:prSet custT="1"/>
      <dgm:spPr/>
      <dgm:t>
        <a:bodyPr/>
        <a:lstStyle/>
        <a:p>
          <a:r>
            <a:rPr lang="en-GB" sz="1600" smtClean="0"/>
            <a:t>The world is changing</a:t>
          </a:r>
          <a:endParaRPr lang="en-GB" sz="1600"/>
        </a:p>
      </dgm:t>
    </dgm:pt>
    <dgm:pt modelId="{D786D376-ABCD-2B49-9B51-BDC3536687EF}" type="parTrans" cxnId="{993C181D-467B-074F-BDFC-91E204F12323}">
      <dgm:prSet/>
      <dgm:spPr/>
      <dgm:t>
        <a:bodyPr/>
        <a:lstStyle/>
        <a:p>
          <a:endParaRPr lang="en-US"/>
        </a:p>
      </dgm:t>
    </dgm:pt>
    <dgm:pt modelId="{436ADDC1-6275-0B4D-B13E-6ACBA6C05379}" type="sibTrans" cxnId="{993C181D-467B-074F-BDFC-91E204F12323}">
      <dgm:prSet/>
      <dgm:spPr/>
      <dgm:t>
        <a:bodyPr/>
        <a:lstStyle/>
        <a:p>
          <a:endParaRPr lang="en-US"/>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t>
        <a:bodyPr/>
        <a:lstStyle/>
        <a:p>
          <a:endParaRPr lang="en-GB"/>
        </a:p>
      </dgm:t>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pt>
  </dgm:ptLst>
  <dgm:cxnLst>
    <dgm:cxn modelId="{962C5EB8-F1C8-714B-8891-196A6FE1DD32}" type="presOf" srcId="{BD3C9513-860E-4F49-858C-9A3B1B90F2B0}" destId="{AFB450CB-B169-B247-8B2B-93B5835329CA}" srcOrd="0" destOrd="0" presId="urn:microsoft.com/office/officeart/2005/8/layout/list1"/>
    <dgm:cxn modelId="{7F9BD12F-FAAB-CE47-BBC3-461B57702335}" type="presOf" srcId="{DC51E3D4-2B82-2D48-B3BF-6FCED7EF5BDD}" destId="{69539260-F91C-0744-B582-46F8D2A8094F}" srcOrd="0" destOrd="2"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8FF7878B-6DD2-F941-8779-7ED46A4AD112}" type="presOf" srcId="{630E5B0D-32BC-9449-A617-E5D301F7868C}" destId="{69539260-F91C-0744-B582-46F8D2A8094F}" srcOrd="0" destOrd="0" presId="urn:microsoft.com/office/officeart/2005/8/layout/list1"/>
    <dgm:cxn modelId="{ABD39845-7BF5-F64B-87A1-BF7C8FA458BD}" type="presOf" srcId="{F950B34E-4FCC-E54A-A860-D6ACE9F7A324}" destId="{81CD887A-FF58-CF4A-803B-F21538AB7627}" srcOrd="1" destOrd="0" presId="urn:microsoft.com/office/officeart/2005/8/layout/list1"/>
    <dgm:cxn modelId="{F1144D54-160E-5B41-BF0F-FE829DF44EAB}" type="presOf" srcId="{E648E724-B178-6747-88B2-AD409744BD79}" destId="{AEFEA43D-A22B-0646-BC7B-C3C897C14AE0}" srcOrd="0" destOrd="0" presId="urn:microsoft.com/office/officeart/2005/8/layout/list1"/>
    <dgm:cxn modelId="{8A16A29A-F9F2-D34C-BC08-FB6877F629D3}" type="presOf" srcId="{24A2FE9D-29D5-9043-AB50-C307871B35A5}" destId="{69539260-F91C-0744-B582-46F8D2A8094F}" srcOrd="0" destOrd="4" presId="urn:microsoft.com/office/officeart/2005/8/layout/list1"/>
    <dgm:cxn modelId="{756994BA-4241-434C-B7D8-EBEC3715FD20}" type="presOf" srcId="{F950B34E-4FCC-E54A-A860-D6ACE9F7A324}" destId="{3BAAA7C0-1DF9-E840-B7C4-1C8EEE7D9F61}" srcOrd="0" destOrd="0" presId="urn:microsoft.com/office/officeart/2005/8/layout/list1"/>
    <dgm:cxn modelId="{284A249E-4056-9D4A-9D2A-FBD790B1F170}" srcId="{73C9C26E-6051-B747-B02F-01F79F007784}" destId="{630E5B0D-32BC-9449-A617-E5D301F7868C}" srcOrd="0" destOrd="0" parTransId="{07ADF781-BE3F-DA4B-99F9-46D56EEF2D33}" sibTransId="{D145419D-8EDF-194D-B45F-E4279D2BBE5F}"/>
    <dgm:cxn modelId="{8BF8B9A5-A0CE-3A48-AF78-00093BA14688}" type="presOf" srcId="{73C9C26E-6051-B747-B02F-01F79F007784}" destId="{FF1AF86A-3F97-E144-A591-14D244A5D23D}" srcOrd="1" destOrd="0" presId="urn:microsoft.com/office/officeart/2005/8/layout/list1"/>
    <dgm:cxn modelId="{26873FFE-F5BD-A34E-86A2-6BE40DE1F2EF}" type="presOf" srcId="{B7482E91-48F1-6549-AB02-69397103AD13}" destId="{69539260-F91C-0744-B582-46F8D2A8094F}" srcOrd="0" destOrd="1" presId="urn:microsoft.com/office/officeart/2005/8/layout/list1"/>
    <dgm:cxn modelId="{AED93080-CD05-5B4A-AD42-2FC20BF4B294}" srcId="{73C9C26E-6051-B747-B02F-01F79F007784}" destId="{E509412D-4B0D-D14E-A145-C8C6BA9C4E2E}" srcOrd="3" destOrd="0" parTransId="{156C3E56-F36C-3149-A10A-BC71157289F0}" sibTransId="{EBDB4375-F650-4548-8651-7ECFEAC7600C}"/>
    <dgm:cxn modelId="{79E3B5E7-88A9-CC46-BEA9-E7ED8FA0F01F}" srcId="{0BB84293-500A-9945-8B78-C784A3E401E4}" destId="{E648E724-B178-6747-88B2-AD409744BD79}" srcOrd="1" destOrd="0" parTransId="{32678D2B-FA74-5948-BF45-3FC28BAF1FC1}" sibTransId="{740D0174-1D0A-9048-855C-E0ECD609CD7B}"/>
    <dgm:cxn modelId="{4FA9421C-3D7A-6344-BDC8-FE5E9E114EAF}" srcId="{0BB84293-500A-9945-8B78-C784A3E401E4}" destId="{F950B34E-4FCC-E54A-A860-D6ACE9F7A324}" srcOrd="2" destOrd="0" parTransId="{40AA70E8-5199-FC42-9C0F-BF27D3AA900C}" sibTransId="{1D1173BA-EF1A-3C42-A2CD-FD162488AAFC}"/>
    <dgm:cxn modelId="{6215338E-28E1-D547-AADE-A84646A60E0B}" srcId="{73C9C26E-6051-B747-B02F-01F79F007784}" destId="{B7482E91-48F1-6549-AB02-69397103AD13}" srcOrd="1" destOrd="0" parTransId="{065E92B9-1771-B04A-BEAF-E69317210F43}" sibTransId="{86337FD0-05CA-294C-A802-37AF7488208E}"/>
    <dgm:cxn modelId="{993C181D-467B-074F-BDFC-91E204F12323}" srcId="{73C9C26E-6051-B747-B02F-01F79F007784}" destId="{24A2FE9D-29D5-9043-AB50-C307871B35A5}" srcOrd="4" destOrd="0" parTransId="{D786D376-ABCD-2B49-9B51-BDC3536687EF}" sibTransId="{436ADDC1-6275-0B4D-B13E-6ACBA6C05379}"/>
    <dgm:cxn modelId="{B4F3C677-68BD-734D-94D4-5A18E0FA2B5C}" type="presOf" srcId="{73C9C26E-6051-B747-B02F-01F79F007784}" destId="{D729A2C2-C744-DB4F-8D25-D34948ECD271}" srcOrd="0" destOrd="0" presId="urn:microsoft.com/office/officeart/2005/8/layout/list1"/>
    <dgm:cxn modelId="{834749FC-0524-6F42-B792-65025622229D}" type="presOf" srcId="{E648E724-B178-6747-88B2-AD409744BD79}" destId="{A62A6CFA-73D2-0743-9D74-AD13A241CE46}" srcOrd="1" destOrd="0" presId="urn:microsoft.com/office/officeart/2005/8/layout/list1"/>
    <dgm:cxn modelId="{34251B0A-855A-324F-9D48-281CF9A4ACE1}" type="presOf" srcId="{E509412D-4B0D-D14E-A145-C8C6BA9C4E2E}" destId="{69539260-F91C-0744-B582-46F8D2A8094F}" srcOrd="0" destOrd="3" presId="urn:microsoft.com/office/officeart/2005/8/layout/list1"/>
    <dgm:cxn modelId="{97C7E9B4-0E6A-C844-9ED1-986D9465194C}" type="presOf" srcId="{BD3C9513-860E-4F49-858C-9A3B1B90F2B0}" destId="{07DC47BC-30FC-CE41-BC5B-D8A2A22A6831}" srcOrd="1" destOrd="0" presId="urn:microsoft.com/office/officeart/2005/8/layout/list1"/>
    <dgm:cxn modelId="{541B5F8E-DC73-8D45-9CD6-D9D972F36579}" type="presOf" srcId="{0BB84293-500A-9945-8B78-C784A3E401E4}" destId="{E7C2AC73-DBCB-384E-9CA4-A2D3A1821ABB}" srcOrd="0" destOrd="0" presId="urn:microsoft.com/office/officeart/2005/8/layout/list1"/>
    <dgm:cxn modelId="{DAA1AB3F-F4E5-9943-BC8F-49C418CC25D3}" srcId="{0BB84293-500A-9945-8B78-C784A3E401E4}" destId="{BD3C9513-860E-4F49-858C-9A3B1B90F2B0}" srcOrd="3" destOrd="0" parTransId="{153BD372-1FC4-5645-BFBF-B78299E256CA}" sibTransId="{32C9C9FF-FD73-1F4D-BE20-EB4834862704}"/>
    <dgm:cxn modelId="{25C556C3-A753-694E-A2D3-38B469985844}" srcId="{73C9C26E-6051-B747-B02F-01F79F007784}" destId="{DC51E3D4-2B82-2D48-B3BF-6FCED7EF5BDD}" srcOrd="2" destOrd="0" parTransId="{2B7C98BB-A713-AD46-ADB6-DDC265AE05D0}" sibTransId="{BE53691F-5989-D14B-AAC5-0E2AB7C257B7}"/>
    <dgm:cxn modelId="{73B171FE-7063-3E46-B065-17BB7FDA374E}" type="presParOf" srcId="{E7C2AC73-DBCB-384E-9CA4-A2D3A1821ABB}" destId="{E2CE3AFB-8126-0348-BDDE-075E51AC8150}" srcOrd="0" destOrd="0" presId="urn:microsoft.com/office/officeart/2005/8/layout/list1"/>
    <dgm:cxn modelId="{0431CF11-9291-FF42-8813-1F9FB524D7D2}" type="presParOf" srcId="{E2CE3AFB-8126-0348-BDDE-075E51AC8150}" destId="{D729A2C2-C744-DB4F-8D25-D34948ECD271}" srcOrd="0" destOrd="0" presId="urn:microsoft.com/office/officeart/2005/8/layout/list1"/>
    <dgm:cxn modelId="{DAC9A435-D9AC-1940-AAE7-BB1502095BDD}" type="presParOf" srcId="{E2CE3AFB-8126-0348-BDDE-075E51AC8150}" destId="{FF1AF86A-3F97-E144-A591-14D244A5D23D}" srcOrd="1" destOrd="0" presId="urn:microsoft.com/office/officeart/2005/8/layout/list1"/>
    <dgm:cxn modelId="{A136495D-C1BF-A641-83CF-995B5BEE3768}" type="presParOf" srcId="{E7C2AC73-DBCB-384E-9CA4-A2D3A1821ABB}" destId="{BDBFFD50-F992-7E4E-B070-55BAF8809FD3}" srcOrd="1" destOrd="0" presId="urn:microsoft.com/office/officeart/2005/8/layout/list1"/>
    <dgm:cxn modelId="{4455E93D-FC07-A740-8A87-5A6EA2312C56}" type="presParOf" srcId="{E7C2AC73-DBCB-384E-9CA4-A2D3A1821ABB}" destId="{69539260-F91C-0744-B582-46F8D2A8094F}" srcOrd="2" destOrd="0" presId="urn:microsoft.com/office/officeart/2005/8/layout/list1"/>
    <dgm:cxn modelId="{FFB50A90-F509-6949-A1A1-ED6DFC37C192}" type="presParOf" srcId="{E7C2AC73-DBCB-384E-9CA4-A2D3A1821ABB}" destId="{B133A360-9331-914E-828F-76017C3EEDD5}" srcOrd="3" destOrd="0" presId="urn:microsoft.com/office/officeart/2005/8/layout/list1"/>
    <dgm:cxn modelId="{ADDF0168-AC19-F94B-B944-34D60D216280}" type="presParOf" srcId="{E7C2AC73-DBCB-384E-9CA4-A2D3A1821ABB}" destId="{1A54E701-2331-B14F-BD4D-D2AD7E3B07CB}" srcOrd="4" destOrd="0" presId="urn:microsoft.com/office/officeart/2005/8/layout/list1"/>
    <dgm:cxn modelId="{C7CF903B-53C1-A840-9002-1F999079BB8B}" type="presParOf" srcId="{1A54E701-2331-B14F-BD4D-D2AD7E3B07CB}" destId="{AEFEA43D-A22B-0646-BC7B-C3C897C14AE0}" srcOrd="0" destOrd="0" presId="urn:microsoft.com/office/officeart/2005/8/layout/list1"/>
    <dgm:cxn modelId="{F3CB6EA3-954A-0848-A0DE-3C5BD9D4603B}" type="presParOf" srcId="{1A54E701-2331-B14F-BD4D-D2AD7E3B07CB}" destId="{A62A6CFA-73D2-0743-9D74-AD13A241CE46}" srcOrd="1" destOrd="0" presId="urn:microsoft.com/office/officeart/2005/8/layout/list1"/>
    <dgm:cxn modelId="{D4A7D421-61FC-534F-87E3-74627F405628}" type="presParOf" srcId="{E7C2AC73-DBCB-384E-9CA4-A2D3A1821ABB}" destId="{F73E3A6E-2085-5048-95D3-7B708C20FFAD}" srcOrd="5" destOrd="0" presId="urn:microsoft.com/office/officeart/2005/8/layout/list1"/>
    <dgm:cxn modelId="{A6CD2A03-F1C9-E44F-9B76-7FAD09677103}" type="presParOf" srcId="{E7C2AC73-DBCB-384E-9CA4-A2D3A1821ABB}" destId="{18B49A3D-D5AC-D946-8FA9-952806CDE2F8}" srcOrd="6" destOrd="0" presId="urn:microsoft.com/office/officeart/2005/8/layout/list1"/>
    <dgm:cxn modelId="{9700CF2A-A3B7-4D49-BFD5-3B4E077D9F29}" type="presParOf" srcId="{E7C2AC73-DBCB-384E-9CA4-A2D3A1821ABB}" destId="{6145AE55-16AF-5D42-B545-74A3BD861A2B}" srcOrd="7" destOrd="0" presId="urn:microsoft.com/office/officeart/2005/8/layout/list1"/>
    <dgm:cxn modelId="{A293B077-7004-6944-94FF-87D2F0F8A443}" type="presParOf" srcId="{E7C2AC73-DBCB-384E-9CA4-A2D3A1821ABB}" destId="{2D564A51-3CD7-1141-A45E-4E53E535B2F0}" srcOrd="8" destOrd="0" presId="urn:microsoft.com/office/officeart/2005/8/layout/list1"/>
    <dgm:cxn modelId="{BC33424D-9F77-B046-B06F-E8A083982AD4}" type="presParOf" srcId="{2D564A51-3CD7-1141-A45E-4E53E535B2F0}" destId="{3BAAA7C0-1DF9-E840-B7C4-1C8EEE7D9F61}" srcOrd="0" destOrd="0" presId="urn:microsoft.com/office/officeart/2005/8/layout/list1"/>
    <dgm:cxn modelId="{BB31A1F7-E34A-974C-8FBC-4591832B4CAB}" type="presParOf" srcId="{2D564A51-3CD7-1141-A45E-4E53E535B2F0}" destId="{81CD887A-FF58-CF4A-803B-F21538AB7627}" srcOrd="1" destOrd="0" presId="urn:microsoft.com/office/officeart/2005/8/layout/list1"/>
    <dgm:cxn modelId="{30B6BED2-6340-9948-B16D-E34032ED8F64}" type="presParOf" srcId="{E7C2AC73-DBCB-384E-9CA4-A2D3A1821ABB}" destId="{73E8E15A-4E63-494B-A734-FDC27653AEF3}" srcOrd="9" destOrd="0" presId="urn:microsoft.com/office/officeart/2005/8/layout/list1"/>
    <dgm:cxn modelId="{95A8316E-0528-D44D-A50B-EACAC670666C}" type="presParOf" srcId="{E7C2AC73-DBCB-384E-9CA4-A2D3A1821ABB}" destId="{8F4972CD-95E5-AB48-B627-4DDBBAF7769A}" srcOrd="10" destOrd="0" presId="urn:microsoft.com/office/officeart/2005/8/layout/list1"/>
    <dgm:cxn modelId="{296C5955-DF0B-2842-BEE9-5CD183B73F92}" type="presParOf" srcId="{E7C2AC73-DBCB-384E-9CA4-A2D3A1821ABB}" destId="{C44A0472-EED2-F647-89CF-AB42D68905AE}" srcOrd="11" destOrd="0" presId="urn:microsoft.com/office/officeart/2005/8/layout/list1"/>
    <dgm:cxn modelId="{0C4F08B9-08BE-884B-8A93-B9AA171AB7C3}" type="presParOf" srcId="{E7C2AC73-DBCB-384E-9CA4-A2D3A1821ABB}" destId="{92BA93F9-F17C-F54E-81D4-C81C5439D74C}" srcOrd="12" destOrd="0" presId="urn:microsoft.com/office/officeart/2005/8/layout/list1"/>
    <dgm:cxn modelId="{4B759872-BBA9-B441-9292-5931133A4CFC}" type="presParOf" srcId="{92BA93F9-F17C-F54E-81D4-C81C5439D74C}" destId="{AFB450CB-B169-B247-8B2B-93B5835329CA}" srcOrd="0" destOrd="0" presId="urn:microsoft.com/office/officeart/2005/8/layout/list1"/>
    <dgm:cxn modelId="{A08AEFAC-FE70-5A46-986B-98A878CD0E7A}" type="presParOf" srcId="{92BA93F9-F17C-F54E-81D4-C81C5439D74C}" destId="{07DC47BC-30FC-CE41-BC5B-D8A2A22A6831}" srcOrd="1" destOrd="0" presId="urn:microsoft.com/office/officeart/2005/8/layout/list1"/>
    <dgm:cxn modelId="{796307C5-7019-E642-AE41-3F66EF127F83}" type="presParOf" srcId="{E7C2AC73-DBCB-384E-9CA4-A2D3A1821ABB}" destId="{FE3C49C9-AA4A-C745-B9D4-36AFFD6B673A}" srcOrd="13" destOrd="0" presId="urn:microsoft.com/office/officeart/2005/8/layout/list1"/>
    <dgm:cxn modelId="{B0F99522-C42E-6241-996F-E3A56CDBA55A}"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custT="1"/>
      <dgm:spPr>
        <a:ln w="38100">
          <a:solidFill>
            <a:schemeClr val="accent2"/>
          </a:solidFill>
        </a:ln>
      </dgm:spPr>
      <dgm:t>
        <a:bodyPr/>
        <a:lstStyle/>
        <a:p>
          <a:r>
            <a:rPr lang="en-GB" sz="1600" dirty="0" smtClean="0">
              <a:solidFill>
                <a:srgbClr val="F8F8F8"/>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custT="1"/>
      <dgm:spPr>
        <a:ln w="41275">
          <a:noFill/>
        </a:ln>
      </dgm:spPr>
      <dgm:t>
        <a:bodyPr/>
        <a:lstStyle/>
        <a:p>
          <a:r>
            <a:rPr lang="en-GB" sz="1600" dirty="0" smtClean="0"/>
            <a:t>What are the digital literacies we need now?</a:t>
          </a:r>
          <a:endParaRPr lang="en-US" sz="1600" dirty="0">
            <a:solidFill>
              <a:srgbClr val="F8F8F8"/>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custT="1"/>
      <dgm:spPr/>
      <dgm:t>
        <a:bodyPr/>
        <a:lstStyle/>
        <a:p>
          <a:r>
            <a:rPr lang="en-GB" sz="1600" dirty="0" smtClean="0"/>
            <a:t>What is the role of the institution in this learner centred world?</a:t>
          </a:r>
          <a:endParaRPr lang="en-US" sz="1600" dirty="0">
            <a:solidFill>
              <a:srgbClr val="F8F8F8"/>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custT="1"/>
      <dgm:spPr/>
      <dgm:t>
        <a:bodyPr/>
        <a:lstStyle/>
        <a:p>
          <a:r>
            <a:rPr lang="en-GB" sz="1600" dirty="0" smtClean="0"/>
            <a:t>What tools do people use to learn and organise their lives?</a:t>
          </a:r>
          <a:endParaRPr lang="en-GB" sz="1600" dirty="0">
            <a:solidFill>
              <a:srgbClr val="F8F8F8"/>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526C9815-7E29-1D49-B3EC-468A9CE96086}">
      <dgm:prSet phldrT="[Text]" custT="1"/>
      <dgm:spPr>
        <a:ln w="41275">
          <a:no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smtClean="0"/>
            <a:t>Defining Digital Literacies</a:t>
          </a:r>
          <a:endParaRPr lang="en-US" sz="1600" dirty="0">
            <a:solidFill>
              <a:schemeClr val="tx1"/>
            </a:solidFill>
          </a:endParaRPr>
        </a:p>
      </dgm:t>
    </dgm:pt>
    <dgm:pt modelId="{EA51243F-57AA-134D-8672-2453C8CE7FF4}" type="parTrans" cxnId="{D89F9808-CD1E-FF48-B138-BFA67ED71605}">
      <dgm:prSet/>
      <dgm:spPr/>
      <dgm:t>
        <a:bodyPr/>
        <a:lstStyle/>
        <a:p>
          <a:endParaRPr lang="en-US"/>
        </a:p>
      </dgm:t>
    </dgm:pt>
    <dgm:pt modelId="{1E14E049-AD69-B34A-8A1B-FA0BAE15E337}" type="sibTrans" cxnId="{D89F9808-CD1E-FF48-B138-BFA67ED71605}">
      <dgm:prSet/>
      <dgm:spPr/>
      <dgm:t>
        <a:bodyPr/>
        <a:lstStyle/>
        <a:p>
          <a:endParaRPr lang="en-US"/>
        </a:p>
      </dgm:t>
    </dgm:pt>
    <dgm:pt modelId="{55441577-CA1C-674C-A9A0-A80C1826B7C0}">
      <dgm:prSet phldrT="[Text]" custT="1"/>
      <dgm:spPr>
        <a:ln w="41275">
          <a:no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smtClean="0"/>
            <a:t>The digital native myth</a:t>
          </a:r>
          <a:endParaRPr lang="en-US" sz="1600" dirty="0">
            <a:solidFill>
              <a:schemeClr val="tx1"/>
            </a:solidFill>
          </a:endParaRPr>
        </a:p>
      </dgm:t>
    </dgm:pt>
    <dgm:pt modelId="{6CC86A96-04EE-754A-AC8D-1BBB3A106F63}" type="parTrans" cxnId="{C23E020D-CDBC-8442-B32A-54F91D38C1FD}">
      <dgm:prSet/>
      <dgm:spPr/>
      <dgm:t>
        <a:bodyPr/>
        <a:lstStyle/>
        <a:p>
          <a:endParaRPr lang="en-US"/>
        </a:p>
      </dgm:t>
    </dgm:pt>
    <dgm:pt modelId="{4471D764-CC89-0F4C-9A23-21D3EDA37DDD}" type="sibTrans" cxnId="{C23E020D-CDBC-8442-B32A-54F91D38C1FD}">
      <dgm:prSet/>
      <dgm:spPr/>
      <dgm:t>
        <a:bodyPr/>
        <a:lstStyle/>
        <a:p>
          <a:endParaRPr lang="en-US"/>
        </a:p>
      </dgm:t>
    </dgm:pt>
    <dgm:pt modelId="{97A3E801-5E83-3344-A134-FF405EB2E7B7}">
      <dgm:prSet phldrT="[Text]" custT="1"/>
      <dgm:spPr>
        <a:ln w="41275">
          <a:no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smtClean="0"/>
            <a:t>The Facebook problem</a:t>
          </a:r>
          <a:endParaRPr lang="en-US" sz="1600" dirty="0">
            <a:solidFill>
              <a:schemeClr val="tx1"/>
            </a:solidFill>
          </a:endParaRPr>
        </a:p>
      </dgm:t>
    </dgm:pt>
    <dgm:pt modelId="{E416CEA1-4C89-DA44-8255-8B1400FC6576}" type="parTrans" cxnId="{AFC4F812-7373-3C48-A930-A54FBD39E67E}">
      <dgm:prSet/>
      <dgm:spPr/>
      <dgm:t>
        <a:bodyPr/>
        <a:lstStyle/>
        <a:p>
          <a:endParaRPr lang="en-US"/>
        </a:p>
      </dgm:t>
    </dgm:pt>
    <dgm:pt modelId="{8E281DB3-ADEB-F341-93DE-BD1666055FD9}" type="sibTrans" cxnId="{AFC4F812-7373-3C48-A930-A54FBD39E67E}">
      <dgm:prSet/>
      <dgm:spPr/>
      <dgm:t>
        <a:bodyPr/>
        <a:lstStyle/>
        <a:p>
          <a:endParaRPr lang="en-US"/>
        </a:p>
      </dgm:t>
    </dgm:pt>
    <dgm:pt modelId="{03AA2562-CFA7-4945-9A17-4D1F6EE4F47C}">
      <dgm:prSet phldrT="[Text]" custT="1"/>
      <dgm:spPr>
        <a:ln w="41275">
          <a:noFill/>
        </a:ln>
      </dgm:spPr>
      <dgm:t>
        <a:bodyPr/>
        <a:lstStyle/>
        <a:p>
          <a:pPr marL="171450" indent="0" defTabSz="711200">
            <a:lnSpc>
              <a:spcPct val="90000"/>
            </a:lnSpc>
            <a:spcBef>
              <a:spcPct val="0"/>
            </a:spcBef>
            <a:spcAft>
              <a:spcPct val="15000"/>
            </a:spcAft>
            <a:buNone/>
          </a:pPr>
          <a:endParaRPr lang="en-US" sz="1600" dirty="0">
            <a:solidFill>
              <a:schemeClr val="tx1"/>
            </a:solidFill>
          </a:endParaRPr>
        </a:p>
      </dgm:t>
    </dgm:pt>
    <dgm:pt modelId="{D7977D6D-7571-F845-B8B0-6EA48C35D6CA}" type="parTrans" cxnId="{E48BD472-E24E-C44D-A7F1-A0779A4EF47D}">
      <dgm:prSet/>
      <dgm:spPr/>
      <dgm:t>
        <a:bodyPr/>
        <a:lstStyle/>
        <a:p>
          <a:endParaRPr lang="en-US"/>
        </a:p>
      </dgm:t>
    </dgm:pt>
    <dgm:pt modelId="{931C3888-9BDD-1449-8B64-5C084E29A693}" type="sibTrans" cxnId="{E48BD472-E24E-C44D-A7F1-A0779A4EF47D}">
      <dgm:prSet/>
      <dgm:spPr/>
      <dgm:t>
        <a:bodyPr/>
        <a:lstStyle/>
        <a:p>
          <a:endParaRPr lang="en-US"/>
        </a:p>
      </dgm:t>
    </dgm:pt>
    <dgm:pt modelId="{7838CBF3-2F31-3F45-B18F-048D14612E6A}">
      <dgm:prSet phldrT="[Text]" custT="1"/>
      <dgm:spPr>
        <a:ln w="41275">
          <a:no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dgm:t>
    </dgm:pt>
    <dgm:pt modelId="{7948B3DF-5384-5044-B224-896879DD42B3}" type="parTrans" cxnId="{694C7E91-FBD6-8B48-AFB4-C16D2A2F1C45}">
      <dgm:prSet/>
      <dgm:spPr/>
      <dgm:t>
        <a:bodyPr/>
        <a:lstStyle/>
        <a:p>
          <a:endParaRPr lang="en-US"/>
        </a:p>
      </dgm:t>
    </dgm:pt>
    <dgm:pt modelId="{42B3DBF8-B13D-5D41-B366-327DC486CAA7}" type="sibTrans" cxnId="{694C7E91-FBD6-8B48-AFB4-C16D2A2F1C45}">
      <dgm:prSet/>
      <dgm:spPr/>
      <dgm:t>
        <a:bodyPr/>
        <a:lstStyle/>
        <a:p>
          <a:endParaRPr lang="en-US"/>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t>
        <a:bodyPr/>
        <a:lstStyle/>
        <a:p>
          <a:endParaRPr lang="en-GB"/>
        </a:p>
      </dgm:t>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ScaleX="100000" custScaleY="80996" custLinFactNeighborY="22776">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pt>
  </dgm:ptLst>
  <dgm:cxnLst>
    <dgm:cxn modelId="{07BB9DA5-E65D-A548-AB2C-23609F034016}" type="presOf" srcId="{7838CBF3-2F31-3F45-B18F-048D14612E6A}" destId="{18B49A3D-D5AC-D946-8FA9-952806CDE2F8}" srcOrd="0" destOrd="0" presId="urn:microsoft.com/office/officeart/2005/8/layout/list1"/>
    <dgm:cxn modelId="{FE16472C-00A3-A940-A9A0-8A16A48328FE}" type="presOf" srcId="{E648E724-B178-6747-88B2-AD409744BD79}" destId="{AEFEA43D-A22B-0646-BC7B-C3C897C14AE0}" srcOrd="0" destOrd="0" presId="urn:microsoft.com/office/officeart/2005/8/layout/list1"/>
    <dgm:cxn modelId="{4FA9421C-3D7A-6344-BDC8-FE5E9E114EAF}" srcId="{0BB84293-500A-9945-8B78-C784A3E401E4}" destId="{F950B34E-4FCC-E54A-A860-D6ACE9F7A324}" srcOrd="2" destOrd="0" parTransId="{40AA70E8-5199-FC42-9C0F-BF27D3AA900C}" sibTransId="{1D1173BA-EF1A-3C42-A2CD-FD162488AAFC}"/>
    <dgm:cxn modelId="{596F5291-C334-AE46-881B-00D5A72673D0}" type="presOf" srcId="{73C9C26E-6051-B747-B02F-01F79F007784}" destId="{FF1AF86A-3F97-E144-A591-14D244A5D23D}" srcOrd="1" destOrd="0" presId="urn:microsoft.com/office/officeart/2005/8/layout/list1"/>
    <dgm:cxn modelId="{E48BD472-E24E-C44D-A7F1-A0779A4EF47D}" srcId="{E648E724-B178-6747-88B2-AD409744BD79}" destId="{03AA2562-CFA7-4945-9A17-4D1F6EE4F47C}" srcOrd="4" destOrd="0" parTransId="{D7977D6D-7571-F845-B8B0-6EA48C35D6CA}" sibTransId="{931C3888-9BDD-1449-8B64-5C084E29A693}"/>
    <dgm:cxn modelId="{30D7D4F6-3FC3-4C42-898E-A08C4D3FE4CC}" type="presOf" srcId="{F950B34E-4FCC-E54A-A860-D6ACE9F7A324}" destId="{81CD887A-FF58-CF4A-803B-F21538AB7627}" srcOrd="1" destOrd="0" presId="urn:microsoft.com/office/officeart/2005/8/layout/list1"/>
    <dgm:cxn modelId="{12580A35-4F1A-AE44-99AB-51DCB5F59505}" type="presOf" srcId="{526C9815-7E29-1D49-B3EC-468A9CE96086}" destId="{18B49A3D-D5AC-D946-8FA9-952806CDE2F8}" srcOrd="0" destOrd="1"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60FB5111-2179-4747-B1E6-CC54F851A50E}" type="presOf" srcId="{97A3E801-5E83-3344-A134-FF405EB2E7B7}" destId="{18B49A3D-D5AC-D946-8FA9-952806CDE2F8}" srcOrd="0" destOrd="3" presId="urn:microsoft.com/office/officeart/2005/8/layout/list1"/>
    <dgm:cxn modelId="{694C7E91-FBD6-8B48-AFB4-C16D2A2F1C45}" srcId="{E648E724-B178-6747-88B2-AD409744BD79}" destId="{7838CBF3-2F31-3F45-B18F-048D14612E6A}" srcOrd="0" destOrd="0" parTransId="{7948B3DF-5384-5044-B224-896879DD42B3}" sibTransId="{42B3DBF8-B13D-5D41-B366-327DC486CAA7}"/>
    <dgm:cxn modelId="{DAA1AB3F-F4E5-9943-BC8F-49C418CC25D3}" srcId="{0BB84293-500A-9945-8B78-C784A3E401E4}" destId="{BD3C9513-860E-4F49-858C-9A3B1B90F2B0}" srcOrd="3" destOrd="0" parTransId="{153BD372-1FC4-5645-BFBF-B78299E256CA}" sibTransId="{32C9C9FF-FD73-1F4D-BE20-EB4834862704}"/>
    <dgm:cxn modelId="{D89F9808-CD1E-FF48-B138-BFA67ED71605}" srcId="{E648E724-B178-6747-88B2-AD409744BD79}" destId="{526C9815-7E29-1D49-B3EC-468A9CE96086}" srcOrd="1" destOrd="0" parTransId="{EA51243F-57AA-134D-8672-2453C8CE7FF4}" sibTransId="{1E14E049-AD69-B34A-8A1B-FA0BAE15E337}"/>
    <dgm:cxn modelId="{07596533-38CB-514F-A22A-E93820445748}" type="presOf" srcId="{55441577-CA1C-674C-A9A0-A80C1826B7C0}" destId="{18B49A3D-D5AC-D946-8FA9-952806CDE2F8}" srcOrd="0" destOrd="2" presId="urn:microsoft.com/office/officeart/2005/8/layout/list1"/>
    <dgm:cxn modelId="{6A898D73-5B71-6E43-9FC2-3BF850610C0B}" type="presOf" srcId="{BD3C9513-860E-4F49-858C-9A3B1B90F2B0}" destId="{07DC47BC-30FC-CE41-BC5B-D8A2A22A6831}" srcOrd="1" destOrd="0" presId="urn:microsoft.com/office/officeart/2005/8/layout/list1"/>
    <dgm:cxn modelId="{C23E020D-CDBC-8442-B32A-54F91D38C1FD}" srcId="{E648E724-B178-6747-88B2-AD409744BD79}" destId="{55441577-CA1C-674C-A9A0-A80C1826B7C0}" srcOrd="2" destOrd="0" parTransId="{6CC86A96-04EE-754A-AC8D-1BBB3A106F63}" sibTransId="{4471D764-CC89-0F4C-9A23-21D3EDA37DDD}"/>
    <dgm:cxn modelId="{79B14218-BAC9-2D42-BE1E-D5527FBEFB23}" type="presOf" srcId="{BD3C9513-860E-4F49-858C-9A3B1B90F2B0}" destId="{AFB450CB-B169-B247-8B2B-93B5835329CA}" srcOrd="0" destOrd="0" presId="urn:microsoft.com/office/officeart/2005/8/layout/list1"/>
    <dgm:cxn modelId="{AFC4F812-7373-3C48-A930-A54FBD39E67E}" srcId="{E648E724-B178-6747-88B2-AD409744BD79}" destId="{97A3E801-5E83-3344-A134-FF405EB2E7B7}" srcOrd="3" destOrd="0" parTransId="{E416CEA1-4C89-DA44-8255-8B1400FC6576}" sibTransId="{8E281DB3-ADEB-F341-93DE-BD1666055FD9}"/>
    <dgm:cxn modelId="{D6D92299-98BE-F648-AA63-154A2C07130E}" type="presOf" srcId="{F950B34E-4FCC-E54A-A860-D6ACE9F7A324}" destId="{3BAAA7C0-1DF9-E840-B7C4-1C8EEE7D9F61}" srcOrd="0" destOrd="0" presId="urn:microsoft.com/office/officeart/2005/8/layout/list1"/>
    <dgm:cxn modelId="{92EED6CE-E63C-AA47-977D-F645E4F2CCE6}" type="presOf" srcId="{E648E724-B178-6747-88B2-AD409744BD79}" destId="{A62A6CFA-73D2-0743-9D74-AD13A241CE46}" srcOrd="1" destOrd="0" presId="urn:microsoft.com/office/officeart/2005/8/layout/list1"/>
    <dgm:cxn modelId="{9A3448E6-23D3-B74F-843A-C1697B45D89B}" type="presOf" srcId="{73C9C26E-6051-B747-B02F-01F79F007784}" destId="{D729A2C2-C744-DB4F-8D25-D34948ECD271}" srcOrd="0" destOrd="0" presId="urn:microsoft.com/office/officeart/2005/8/layout/list1"/>
    <dgm:cxn modelId="{4C019B83-1506-964B-BCA7-6BFEF54CE1F9}" type="presOf" srcId="{0BB84293-500A-9945-8B78-C784A3E401E4}" destId="{E7C2AC73-DBCB-384E-9CA4-A2D3A1821ABB}" srcOrd="0" destOrd="0" presId="urn:microsoft.com/office/officeart/2005/8/layout/list1"/>
    <dgm:cxn modelId="{B3C8CD04-9E88-D745-8191-66486BD1EA5D}" type="presOf" srcId="{03AA2562-CFA7-4945-9A17-4D1F6EE4F47C}" destId="{18B49A3D-D5AC-D946-8FA9-952806CDE2F8}" srcOrd="0" destOrd="4"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02ECA821-A0FC-7442-9337-AB86C0E062D6}" type="presParOf" srcId="{E7C2AC73-DBCB-384E-9CA4-A2D3A1821ABB}" destId="{E2CE3AFB-8126-0348-BDDE-075E51AC8150}" srcOrd="0" destOrd="0" presId="urn:microsoft.com/office/officeart/2005/8/layout/list1"/>
    <dgm:cxn modelId="{369E45FB-85FB-F247-9368-BC644452B989}" type="presParOf" srcId="{E2CE3AFB-8126-0348-BDDE-075E51AC8150}" destId="{D729A2C2-C744-DB4F-8D25-D34948ECD271}" srcOrd="0" destOrd="0" presId="urn:microsoft.com/office/officeart/2005/8/layout/list1"/>
    <dgm:cxn modelId="{F37BF255-2209-004D-B50B-18B1FE9AE007}" type="presParOf" srcId="{E2CE3AFB-8126-0348-BDDE-075E51AC8150}" destId="{FF1AF86A-3F97-E144-A591-14D244A5D23D}" srcOrd="1" destOrd="0" presId="urn:microsoft.com/office/officeart/2005/8/layout/list1"/>
    <dgm:cxn modelId="{41A4C05F-5C8C-1B4A-8D95-9929F9FCEED3}" type="presParOf" srcId="{E7C2AC73-DBCB-384E-9CA4-A2D3A1821ABB}" destId="{BDBFFD50-F992-7E4E-B070-55BAF8809FD3}" srcOrd="1" destOrd="0" presId="urn:microsoft.com/office/officeart/2005/8/layout/list1"/>
    <dgm:cxn modelId="{94FFDD80-A3C4-7B4B-80D3-B2B128273A62}" type="presParOf" srcId="{E7C2AC73-DBCB-384E-9CA4-A2D3A1821ABB}" destId="{69539260-F91C-0744-B582-46F8D2A8094F}" srcOrd="2" destOrd="0" presId="urn:microsoft.com/office/officeart/2005/8/layout/list1"/>
    <dgm:cxn modelId="{95956407-D65C-CF4F-B8C1-1EC6F874FDBB}" type="presParOf" srcId="{E7C2AC73-DBCB-384E-9CA4-A2D3A1821ABB}" destId="{B133A360-9331-914E-828F-76017C3EEDD5}" srcOrd="3" destOrd="0" presId="urn:microsoft.com/office/officeart/2005/8/layout/list1"/>
    <dgm:cxn modelId="{2D103EA3-451C-CC40-BD87-E838933876B1}" type="presParOf" srcId="{E7C2AC73-DBCB-384E-9CA4-A2D3A1821ABB}" destId="{1A54E701-2331-B14F-BD4D-D2AD7E3B07CB}" srcOrd="4" destOrd="0" presId="urn:microsoft.com/office/officeart/2005/8/layout/list1"/>
    <dgm:cxn modelId="{169D2762-0C5C-F643-9069-E26B809F3300}" type="presParOf" srcId="{1A54E701-2331-B14F-BD4D-D2AD7E3B07CB}" destId="{AEFEA43D-A22B-0646-BC7B-C3C897C14AE0}" srcOrd="0" destOrd="0" presId="urn:microsoft.com/office/officeart/2005/8/layout/list1"/>
    <dgm:cxn modelId="{E0E86498-0170-DC4A-9B02-90A784ED1F8C}" type="presParOf" srcId="{1A54E701-2331-B14F-BD4D-D2AD7E3B07CB}" destId="{A62A6CFA-73D2-0743-9D74-AD13A241CE46}" srcOrd="1" destOrd="0" presId="urn:microsoft.com/office/officeart/2005/8/layout/list1"/>
    <dgm:cxn modelId="{897BFDBB-8493-FF40-AAE8-F967F35E7B36}" type="presParOf" srcId="{E7C2AC73-DBCB-384E-9CA4-A2D3A1821ABB}" destId="{F73E3A6E-2085-5048-95D3-7B708C20FFAD}" srcOrd="5" destOrd="0" presId="urn:microsoft.com/office/officeart/2005/8/layout/list1"/>
    <dgm:cxn modelId="{CCC2677C-B5C5-FF4E-9B4A-22E154428D90}" type="presParOf" srcId="{E7C2AC73-DBCB-384E-9CA4-A2D3A1821ABB}" destId="{18B49A3D-D5AC-D946-8FA9-952806CDE2F8}" srcOrd="6" destOrd="0" presId="urn:microsoft.com/office/officeart/2005/8/layout/list1"/>
    <dgm:cxn modelId="{0B091654-5761-3F4F-BC36-41C7D63D3785}" type="presParOf" srcId="{E7C2AC73-DBCB-384E-9CA4-A2D3A1821ABB}" destId="{6145AE55-16AF-5D42-B545-74A3BD861A2B}" srcOrd="7" destOrd="0" presId="urn:microsoft.com/office/officeart/2005/8/layout/list1"/>
    <dgm:cxn modelId="{65051D0C-4DE3-BD4B-9162-4363C02B3BC8}" type="presParOf" srcId="{E7C2AC73-DBCB-384E-9CA4-A2D3A1821ABB}" destId="{2D564A51-3CD7-1141-A45E-4E53E535B2F0}" srcOrd="8" destOrd="0" presId="urn:microsoft.com/office/officeart/2005/8/layout/list1"/>
    <dgm:cxn modelId="{DAA10963-675A-0345-A128-CC1955E5CD3D}" type="presParOf" srcId="{2D564A51-3CD7-1141-A45E-4E53E535B2F0}" destId="{3BAAA7C0-1DF9-E840-B7C4-1C8EEE7D9F61}" srcOrd="0" destOrd="0" presId="urn:microsoft.com/office/officeart/2005/8/layout/list1"/>
    <dgm:cxn modelId="{C0435E3C-EFD4-C247-A736-B8AB9BDA365F}" type="presParOf" srcId="{2D564A51-3CD7-1141-A45E-4E53E535B2F0}" destId="{81CD887A-FF58-CF4A-803B-F21538AB7627}" srcOrd="1" destOrd="0" presId="urn:microsoft.com/office/officeart/2005/8/layout/list1"/>
    <dgm:cxn modelId="{F9AA7739-3FDE-7A4F-8E44-95C656CBC999}" type="presParOf" srcId="{E7C2AC73-DBCB-384E-9CA4-A2D3A1821ABB}" destId="{73E8E15A-4E63-494B-A734-FDC27653AEF3}" srcOrd="9" destOrd="0" presId="urn:microsoft.com/office/officeart/2005/8/layout/list1"/>
    <dgm:cxn modelId="{4EE99C1D-9082-0C45-B722-A04A95489E1E}" type="presParOf" srcId="{E7C2AC73-DBCB-384E-9CA4-A2D3A1821ABB}" destId="{8F4972CD-95E5-AB48-B627-4DDBBAF7769A}" srcOrd="10" destOrd="0" presId="urn:microsoft.com/office/officeart/2005/8/layout/list1"/>
    <dgm:cxn modelId="{8D7180E4-B9AB-A74D-8135-B02206E3FDFC}" type="presParOf" srcId="{E7C2AC73-DBCB-384E-9CA4-A2D3A1821ABB}" destId="{C44A0472-EED2-F647-89CF-AB42D68905AE}" srcOrd="11" destOrd="0" presId="urn:microsoft.com/office/officeart/2005/8/layout/list1"/>
    <dgm:cxn modelId="{4CC6A109-03B3-E742-8137-E312F60716BE}" type="presParOf" srcId="{E7C2AC73-DBCB-384E-9CA4-A2D3A1821ABB}" destId="{92BA93F9-F17C-F54E-81D4-C81C5439D74C}" srcOrd="12" destOrd="0" presId="urn:microsoft.com/office/officeart/2005/8/layout/list1"/>
    <dgm:cxn modelId="{B8F29D27-F6FC-FA46-9E68-5878D47EB559}" type="presParOf" srcId="{92BA93F9-F17C-F54E-81D4-C81C5439D74C}" destId="{AFB450CB-B169-B247-8B2B-93B5835329CA}" srcOrd="0" destOrd="0" presId="urn:microsoft.com/office/officeart/2005/8/layout/list1"/>
    <dgm:cxn modelId="{E014ACCA-8CA5-4A45-B065-A5C4A3A4491B}" type="presParOf" srcId="{92BA93F9-F17C-F54E-81D4-C81C5439D74C}" destId="{07DC47BC-30FC-CE41-BC5B-D8A2A22A6831}" srcOrd="1" destOrd="0" presId="urn:microsoft.com/office/officeart/2005/8/layout/list1"/>
    <dgm:cxn modelId="{6679B802-3020-7741-9BB8-140529673A82}" type="presParOf" srcId="{E7C2AC73-DBCB-384E-9CA4-A2D3A1821ABB}" destId="{FE3C49C9-AA4A-C745-B9D4-36AFFD6B673A}" srcOrd="13" destOrd="0" presId="urn:microsoft.com/office/officeart/2005/8/layout/list1"/>
    <dgm:cxn modelId="{9C502E65-FA6D-A74F-A638-A047BDC9B58D}"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custT="1"/>
      <dgm:spPr>
        <a:ln w="38100">
          <a:solidFill>
            <a:schemeClr val="accent2"/>
          </a:solidFill>
        </a:ln>
      </dgm:spPr>
      <dgm:t>
        <a:bodyPr/>
        <a:lstStyle/>
        <a:p>
          <a:r>
            <a:rPr lang="en-GB" sz="1600" dirty="0" smtClean="0">
              <a:solidFill>
                <a:srgbClr val="F8F8F8"/>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custT="1"/>
      <dgm:spPr>
        <a:ln w="41275">
          <a:noFill/>
        </a:ln>
      </dgm:spPr>
      <dgm:t>
        <a:bodyPr/>
        <a:lstStyle/>
        <a:p>
          <a:r>
            <a:rPr lang="en-GB" sz="1600" dirty="0" smtClean="0"/>
            <a:t>What are the digital literacies we need now?</a:t>
          </a:r>
          <a:endParaRPr lang="en-US" sz="1600" dirty="0">
            <a:solidFill>
              <a:srgbClr val="F8F8F8"/>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custT="1"/>
      <dgm:spPr/>
      <dgm:t>
        <a:bodyPr/>
        <a:lstStyle/>
        <a:p>
          <a:r>
            <a:rPr lang="en-GB" sz="1600" dirty="0" smtClean="0"/>
            <a:t>What is the role of the institution in this learner centred world?</a:t>
          </a:r>
          <a:endParaRPr lang="en-US" sz="1600" dirty="0">
            <a:solidFill>
              <a:srgbClr val="F8F8F8"/>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custT="1"/>
      <dgm:spPr/>
      <dgm:t>
        <a:bodyPr/>
        <a:lstStyle/>
        <a:p>
          <a:r>
            <a:rPr lang="en-GB" sz="1600" dirty="0" smtClean="0"/>
            <a:t>What tools do people use to learn and organise their lives?</a:t>
          </a:r>
          <a:endParaRPr lang="en-GB" sz="1600" dirty="0">
            <a:solidFill>
              <a:srgbClr val="F8F8F8"/>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8BC3671E-464C-9A47-B8CE-E2F42613468D}">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smtClean="0"/>
            <a:t>The PLE</a:t>
          </a:r>
          <a:endParaRPr lang="en-GB" sz="1600" dirty="0">
            <a:solidFill>
              <a:schemeClr val="tx1"/>
            </a:solidFill>
          </a:endParaRPr>
        </a:p>
      </dgm:t>
    </dgm:pt>
    <dgm:pt modelId="{E6A72548-C075-1D4A-A3E4-A820ACC01F04}" type="parTrans" cxnId="{FF2E2285-3F8F-B34F-890A-73B66F00344D}">
      <dgm:prSet/>
      <dgm:spPr/>
      <dgm:t>
        <a:bodyPr/>
        <a:lstStyle/>
        <a:p>
          <a:endParaRPr lang="en-US"/>
        </a:p>
      </dgm:t>
    </dgm:pt>
    <dgm:pt modelId="{EBA365FE-98FB-9E49-B924-BD1A37F0A165}" type="sibTrans" cxnId="{FF2E2285-3F8F-B34F-890A-73B66F00344D}">
      <dgm:prSet/>
      <dgm:spPr/>
      <dgm:t>
        <a:bodyPr/>
        <a:lstStyle/>
        <a:p>
          <a:endParaRPr lang="en-US"/>
        </a:p>
      </dgm:t>
    </dgm:pt>
    <dgm:pt modelId="{C77CA075-3A1D-6E48-83C9-E306F96EC66F}">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smtClean="0"/>
            <a:t>The Wine example</a:t>
          </a:r>
          <a:endParaRPr lang="en-GB" sz="1600" dirty="0">
            <a:solidFill>
              <a:schemeClr val="tx1"/>
            </a:solidFill>
          </a:endParaRPr>
        </a:p>
      </dgm:t>
    </dgm:pt>
    <dgm:pt modelId="{3184914D-2FD0-5D4B-B27F-DA5ABCF106A3}" type="parTrans" cxnId="{5C587301-5F9F-5C44-8DDC-6524517C7D97}">
      <dgm:prSet/>
      <dgm:spPr/>
      <dgm:t>
        <a:bodyPr/>
        <a:lstStyle/>
        <a:p>
          <a:endParaRPr lang="en-US"/>
        </a:p>
      </dgm:t>
    </dgm:pt>
    <dgm:pt modelId="{343C26C2-B883-1D43-8E67-439831FA057B}" type="sibTrans" cxnId="{5C587301-5F9F-5C44-8DDC-6524517C7D97}">
      <dgm:prSet/>
      <dgm:spPr/>
      <dgm:t>
        <a:bodyPr/>
        <a:lstStyle/>
        <a:p>
          <a:endParaRPr lang="en-US"/>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t>
        <a:bodyPr/>
        <a:lstStyle/>
        <a:p>
          <a:endParaRPr lang="en-GB"/>
        </a:p>
      </dgm:t>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t>
        <a:bodyPr/>
        <a:lstStyle/>
        <a:p>
          <a:endParaRPr lang="en-US"/>
        </a:p>
      </dgm:t>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pt>
  </dgm:ptLst>
  <dgm:cxnLst>
    <dgm:cxn modelId="{4FA9421C-3D7A-6344-BDC8-FE5E9E114EAF}" srcId="{0BB84293-500A-9945-8B78-C784A3E401E4}" destId="{F950B34E-4FCC-E54A-A860-D6ACE9F7A324}" srcOrd="2" destOrd="0" parTransId="{40AA70E8-5199-FC42-9C0F-BF27D3AA900C}" sibTransId="{1D1173BA-EF1A-3C42-A2CD-FD162488AAFC}"/>
    <dgm:cxn modelId="{56EFD9E9-1D12-B941-A4A1-C1D0A423C017}" type="presOf" srcId="{E648E724-B178-6747-88B2-AD409744BD79}" destId="{A62A6CFA-73D2-0743-9D74-AD13A241CE46}" srcOrd="1" destOrd="0" presId="urn:microsoft.com/office/officeart/2005/8/layout/list1"/>
    <dgm:cxn modelId="{159D3D60-4661-EC4E-9221-BC917505442E}" type="presOf" srcId="{E648E724-B178-6747-88B2-AD409744BD79}" destId="{AEFEA43D-A22B-0646-BC7B-C3C897C14AE0}" srcOrd="0" destOrd="0" presId="urn:microsoft.com/office/officeart/2005/8/layout/list1"/>
    <dgm:cxn modelId="{EDD80443-4EB9-0040-B1DA-304DA67D141E}" type="presOf" srcId="{73C9C26E-6051-B747-B02F-01F79F007784}" destId="{FF1AF86A-3F97-E144-A591-14D244A5D23D}" srcOrd="1"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DAA1AB3F-F4E5-9943-BC8F-49C418CC25D3}" srcId="{0BB84293-500A-9945-8B78-C784A3E401E4}" destId="{BD3C9513-860E-4F49-858C-9A3B1B90F2B0}" srcOrd="3" destOrd="0" parTransId="{153BD372-1FC4-5645-BFBF-B78299E256CA}" sibTransId="{32C9C9FF-FD73-1F4D-BE20-EB4834862704}"/>
    <dgm:cxn modelId="{C9E2D410-18FB-874B-B6BA-F7F866F69835}" type="presOf" srcId="{0BB84293-500A-9945-8B78-C784A3E401E4}" destId="{E7C2AC73-DBCB-384E-9CA4-A2D3A1821ABB}" srcOrd="0" destOrd="0" presId="urn:microsoft.com/office/officeart/2005/8/layout/list1"/>
    <dgm:cxn modelId="{52D103C5-A82B-2A4D-B7AF-0AC394A6839A}" type="presOf" srcId="{BD3C9513-860E-4F49-858C-9A3B1B90F2B0}" destId="{07DC47BC-30FC-CE41-BC5B-D8A2A22A6831}" srcOrd="1" destOrd="0" presId="urn:microsoft.com/office/officeart/2005/8/layout/list1"/>
    <dgm:cxn modelId="{041DD1EE-66A7-A14E-AAB6-35800B221836}" type="presOf" srcId="{F950B34E-4FCC-E54A-A860-D6ACE9F7A324}" destId="{3BAAA7C0-1DF9-E840-B7C4-1C8EEE7D9F61}" srcOrd="0" destOrd="0" presId="urn:microsoft.com/office/officeart/2005/8/layout/list1"/>
    <dgm:cxn modelId="{55C0400C-7FA6-C842-919E-3F2754C932A0}" type="presOf" srcId="{C77CA075-3A1D-6E48-83C9-E306F96EC66F}" destId="{8F4972CD-95E5-AB48-B627-4DDBBAF7769A}" srcOrd="0" destOrd="1" presId="urn:microsoft.com/office/officeart/2005/8/layout/list1"/>
    <dgm:cxn modelId="{5C587301-5F9F-5C44-8DDC-6524517C7D97}" srcId="{F950B34E-4FCC-E54A-A860-D6ACE9F7A324}" destId="{C77CA075-3A1D-6E48-83C9-E306F96EC66F}" srcOrd="1" destOrd="0" parTransId="{3184914D-2FD0-5D4B-B27F-DA5ABCF106A3}" sibTransId="{343C26C2-B883-1D43-8E67-439831FA057B}"/>
    <dgm:cxn modelId="{DB41F75D-89E1-644A-8FDD-81F828EC3F11}" type="presOf" srcId="{8BC3671E-464C-9A47-B8CE-E2F42613468D}" destId="{8F4972CD-95E5-AB48-B627-4DDBBAF7769A}" srcOrd="0" destOrd="0" presId="urn:microsoft.com/office/officeart/2005/8/layout/list1"/>
    <dgm:cxn modelId="{5B4DA593-2A7A-DF49-B7B1-1EE0595D1763}" type="presOf" srcId="{73C9C26E-6051-B747-B02F-01F79F007784}" destId="{D729A2C2-C744-DB4F-8D25-D34948ECD271}" srcOrd="0" destOrd="0" presId="urn:microsoft.com/office/officeart/2005/8/layout/list1"/>
    <dgm:cxn modelId="{FF2E2285-3F8F-B34F-890A-73B66F00344D}" srcId="{F950B34E-4FCC-E54A-A860-D6ACE9F7A324}" destId="{8BC3671E-464C-9A47-B8CE-E2F42613468D}" srcOrd="0" destOrd="0" parTransId="{E6A72548-C075-1D4A-A3E4-A820ACC01F04}" sibTransId="{EBA365FE-98FB-9E49-B924-BD1A37F0A165}"/>
    <dgm:cxn modelId="{2314FC7C-A98E-4F43-B5B0-C7336BD3D61F}" type="presOf" srcId="{BD3C9513-860E-4F49-858C-9A3B1B90F2B0}" destId="{AFB450CB-B169-B247-8B2B-93B5835329CA}" srcOrd="0" destOrd="0"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1E4B9621-AC90-3846-B170-5FC307C9DBE6}" type="presOf" srcId="{F950B34E-4FCC-E54A-A860-D6ACE9F7A324}" destId="{81CD887A-FF58-CF4A-803B-F21538AB7627}" srcOrd="1" destOrd="0" presId="urn:microsoft.com/office/officeart/2005/8/layout/list1"/>
    <dgm:cxn modelId="{C9927C95-0E55-084C-AE0F-E2E43372B890}" type="presParOf" srcId="{E7C2AC73-DBCB-384E-9CA4-A2D3A1821ABB}" destId="{E2CE3AFB-8126-0348-BDDE-075E51AC8150}" srcOrd="0" destOrd="0" presId="urn:microsoft.com/office/officeart/2005/8/layout/list1"/>
    <dgm:cxn modelId="{A383A741-2598-D444-9345-EDA482A6CDBB}" type="presParOf" srcId="{E2CE3AFB-8126-0348-BDDE-075E51AC8150}" destId="{D729A2C2-C744-DB4F-8D25-D34948ECD271}" srcOrd="0" destOrd="0" presId="urn:microsoft.com/office/officeart/2005/8/layout/list1"/>
    <dgm:cxn modelId="{5F6A30F0-4B21-4646-B7C4-5145AE758EE6}" type="presParOf" srcId="{E2CE3AFB-8126-0348-BDDE-075E51AC8150}" destId="{FF1AF86A-3F97-E144-A591-14D244A5D23D}" srcOrd="1" destOrd="0" presId="urn:microsoft.com/office/officeart/2005/8/layout/list1"/>
    <dgm:cxn modelId="{1BFB2289-6154-1547-8070-F5A7B20A558D}" type="presParOf" srcId="{E7C2AC73-DBCB-384E-9CA4-A2D3A1821ABB}" destId="{BDBFFD50-F992-7E4E-B070-55BAF8809FD3}" srcOrd="1" destOrd="0" presId="urn:microsoft.com/office/officeart/2005/8/layout/list1"/>
    <dgm:cxn modelId="{D970C49C-7D07-D742-BC6E-55322AB9B4EF}" type="presParOf" srcId="{E7C2AC73-DBCB-384E-9CA4-A2D3A1821ABB}" destId="{69539260-F91C-0744-B582-46F8D2A8094F}" srcOrd="2" destOrd="0" presId="urn:microsoft.com/office/officeart/2005/8/layout/list1"/>
    <dgm:cxn modelId="{492FF801-72DF-7C4D-9101-38B98193E5AE}" type="presParOf" srcId="{E7C2AC73-DBCB-384E-9CA4-A2D3A1821ABB}" destId="{B133A360-9331-914E-828F-76017C3EEDD5}" srcOrd="3" destOrd="0" presId="urn:microsoft.com/office/officeart/2005/8/layout/list1"/>
    <dgm:cxn modelId="{F75F48BA-B31D-9341-8E57-B66CBAA2CF65}" type="presParOf" srcId="{E7C2AC73-DBCB-384E-9CA4-A2D3A1821ABB}" destId="{1A54E701-2331-B14F-BD4D-D2AD7E3B07CB}" srcOrd="4" destOrd="0" presId="urn:microsoft.com/office/officeart/2005/8/layout/list1"/>
    <dgm:cxn modelId="{8F8D7B11-10AE-C840-86BD-6F6FDB0D2D9E}" type="presParOf" srcId="{1A54E701-2331-B14F-BD4D-D2AD7E3B07CB}" destId="{AEFEA43D-A22B-0646-BC7B-C3C897C14AE0}" srcOrd="0" destOrd="0" presId="urn:microsoft.com/office/officeart/2005/8/layout/list1"/>
    <dgm:cxn modelId="{9E31D200-F7A9-EE4D-B68F-FA9DECE2EFF0}" type="presParOf" srcId="{1A54E701-2331-B14F-BD4D-D2AD7E3B07CB}" destId="{A62A6CFA-73D2-0743-9D74-AD13A241CE46}" srcOrd="1" destOrd="0" presId="urn:microsoft.com/office/officeart/2005/8/layout/list1"/>
    <dgm:cxn modelId="{FD53B3DD-BCC6-F242-80AC-A427B76E1C3C}" type="presParOf" srcId="{E7C2AC73-DBCB-384E-9CA4-A2D3A1821ABB}" destId="{F73E3A6E-2085-5048-95D3-7B708C20FFAD}" srcOrd="5" destOrd="0" presId="urn:microsoft.com/office/officeart/2005/8/layout/list1"/>
    <dgm:cxn modelId="{21447F6B-8198-F145-875F-5EAC8286FAFA}" type="presParOf" srcId="{E7C2AC73-DBCB-384E-9CA4-A2D3A1821ABB}" destId="{18B49A3D-D5AC-D946-8FA9-952806CDE2F8}" srcOrd="6" destOrd="0" presId="urn:microsoft.com/office/officeart/2005/8/layout/list1"/>
    <dgm:cxn modelId="{00532CF9-B846-6C44-B76C-252304B75C48}" type="presParOf" srcId="{E7C2AC73-DBCB-384E-9CA4-A2D3A1821ABB}" destId="{6145AE55-16AF-5D42-B545-74A3BD861A2B}" srcOrd="7" destOrd="0" presId="urn:microsoft.com/office/officeart/2005/8/layout/list1"/>
    <dgm:cxn modelId="{428CF452-E7B2-7149-90E8-32B7FFA30FB5}" type="presParOf" srcId="{E7C2AC73-DBCB-384E-9CA4-A2D3A1821ABB}" destId="{2D564A51-3CD7-1141-A45E-4E53E535B2F0}" srcOrd="8" destOrd="0" presId="urn:microsoft.com/office/officeart/2005/8/layout/list1"/>
    <dgm:cxn modelId="{43491FE4-1B46-1B40-8E6E-621F438EA261}" type="presParOf" srcId="{2D564A51-3CD7-1141-A45E-4E53E535B2F0}" destId="{3BAAA7C0-1DF9-E840-B7C4-1C8EEE7D9F61}" srcOrd="0" destOrd="0" presId="urn:microsoft.com/office/officeart/2005/8/layout/list1"/>
    <dgm:cxn modelId="{E6C635BD-1CBA-3F43-AB2F-66092BB59A50}" type="presParOf" srcId="{2D564A51-3CD7-1141-A45E-4E53E535B2F0}" destId="{81CD887A-FF58-CF4A-803B-F21538AB7627}" srcOrd="1" destOrd="0" presId="urn:microsoft.com/office/officeart/2005/8/layout/list1"/>
    <dgm:cxn modelId="{971BC02A-D99B-DA4C-8D2F-3FB685B6DF48}" type="presParOf" srcId="{E7C2AC73-DBCB-384E-9CA4-A2D3A1821ABB}" destId="{73E8E15A-4E63-494B-A734-FDC27653AEF3}" srcOrd="9" destOrd="0" presId="urn:microsoft.com/office/officeart/2005/8/layout/list1"/>
    <dgm:cxn modelId="{A541D271-352D-6944-A341-2BCEA172E3E0}" type="presParOf" srcId="{E7C2AC73-DBCB-384E-9CA4-A2D3A1821ABB}" destId="{8F4972CD-95E5-AB48-B627-4DDBBAF7769A}" srcOrd="10" destOrd="0" presId="urn:microsoft.com/office/officeart/2005/8/layout/list1"/>
    <dgm:cxn modelId="{D2182B66-B1C4-C24C-B530-5505D8739178}" type="presParOf" srcId="{E7C2AC73-DBCB-384E-9CA4-A2D3A1821ABB}" destId="{C44A0472-EED2-F647-89CF-AB42D68905AE}" srcOrd="11" destOrd="0" presId="urn:microsoft.com/office/officeart/2005/8/layout/list1"/>
    <dgm:cxn modelId="{04CC290A-FB1E-BF4B-B5BA-F6B4086E623C}" type="presParOf" srcId="{E7C2AC73-DBCB-384E-9CA4-A2D3A1821ABB}" destId="{92BA93F9-F17C-F54E-81D4-C81C5439D74C}" srcOrd="12" destOrd="0" presId="urn:microsoft.com/office/officeart/2005/8/layout/list1"/>
    <dgm:cxn modelId="{CDD6B372-B5D0-9243-8478-37218B4E575D}" type="presParOf" srcId="{92BA93F9-F17C-F54E-81D4-C81C5439D74C}" destId="{AFB450CB-B169-B247-8B2B-93B5835329CA}" srcOrd="0" destOrd="0" presId="urn:microsoft.com/office/officeart/2005/8/layout/list1"/>
    <dgm:cxn modelId="{639AAB3A-BBEA-9649-B91D-5354483AA6DF}" type="presParOf" srcId="{92BA93F9-F17C-F54E-81D4-C81C5439D74C}" destId="{07DC47BC-30FC-CE41-BC5B-D8A2A22A6831}" srcOrd="1" destOrd="0" presId="urn:microsoft.com/office/officeart/2005/8/layout/list1"/>
    <dgm:cxn modelId="{C1AA4F94-A47B-0E46-8C79-DDB402FB6856}" type="presParOf" srcId="{E7C2AC73-DBCB-384E-9CA4-A2D3A1821ABB}" destId="{FE3C49C9-AA4A-C745-B9D4-36AFFD6B673A}" srcOrd="13" destOrd="0" presId="urn:microsoft.com/office/officeart/2005/8/layout/list1"/>
    <dgm:cxn modelId="{CBC4E52F-2BBD-2144-9F7B-E96D7B5E5D69}"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custT="1"/>
      <dgm:spPr>
        <a:ln w="38100">
          <a:solidFill>
            <a:schemeClr val="accent2"/>
          </a:solidFill>
        </a:ln>
      </dgm:spPr>
      <dgm:t>
        <a:bodyPr/>
        <a:lstStyle/>
        <a:p>
          <a:r>
            <a:rPr lang="en-GB" sz="1600" dirty="0" smtClean="0">
              <a:solidFill>
                <a:srgbClr val="F8F8F8"/>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custT="1"/>
      <dgm:spPr>
        <a:ln w="41275">
          <a:noFill/>
        </a:ln>
      </dgm:spPr>
      <dgm:t>
        <a:bodyPr/>
        <a:lstStyle/>
        <a:p>
          <a:r>
            <a:rPr lang="en-GB" sz="1600" dirty="0" smtClean="0"/>
            <a:t>What are the digital literacies we need now?</a:t>
          </a:r>
          <a:endParaRPr lang="en-US" sz="1600" dirty="0">
            <a:solidFill>
              <a:srgbClr val="F8F8F8"/>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custT="1"/>
      <dgm:spPr/>
      <dgm:t>
        <a:bodyPr/>
        <a:lstStyle/>
        <a:p>
          <a:r>
            <a:rPr lang="en-GB" sz="1600" dirty="0" smtClean="0"/>
            <a:t>What is the role of the institution in this learner centred world</a:t>
          </a:r>
          <a:endParaRPr lang="en-US" sz="1600" dirty="0">
            <a:solidFill>
              <a:srgbClr val="F8F8F8"/>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custT="1"/>
      <dgm:spPr/>
      <dgm:t>
        <a:bodyPr/>
        <a:lstStyle/>
        <a:p>
          <a:r>
            <a:rPr lang="en-GB" sz="1600" dirty="0" smtClean="0"/>
            <a:t>What tools do people use to learn and organise their lives?</a:t>
          </a:r>
          <a:endParaRPr lang="en-GB" sz="1600" dirty="0">
            <a:solidFill>
              <a:srgbClr val="F8F8F8"/>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630E5B0D-32BC-9449-A617-E5D301F7868C}">
      <dgm:prSet custT="1"/>
      <dgm:spPr/>
      <dgm:t>
        <a:bodyPr/>
        <a:lstStyle/>
        <a:p>
          <a:endParaRPr lang="en-GB" sz="1600" dirty="0"/>
        </a:p>
      </dgm:t>
    </dgm:pt>
    <dgm:pt modelId="{07ADF781-BE3F-DA4B-99F9-46D56EEF2D33}" type="parTrans" cxnId="{284A249E-4056-9D4A-9D2A-FBD790B1F170}">
      <dgm:prSet/>
      <dgm:spPr/>
      <dgm:t>
        <a:bodyPr/>
        <a:lstStyle/>
        <a:p>
          <a:endParaRPr lang="en-GB"/>
        </a:p>
      </dgm:t>
    </dgm:pt>
    <dgm:pt modelId="{D145419D-8EDF-194D-B45F-E4279D2BBE5F}" type="sibTrans" cxnId="{284A249E-4056-9D4A-9D2A-FBD790B1F170}">
      <dgm:prSet/>
      <dgm:spPr/>
      <dgm:t>
        <a:bodyPr/>
        <a:lstStyle/>
        <a:p>
          <a:endParaRPr lang="en-GB"/>
        </a:p>
      </dgm:t>
    </dgm:pt>
    <dgm:pt modelId="{23161844-C559-AA4C-BD23-91BDEE0704BC}">
      <dgm:prSet phldrT="[Text]" custT="1"/>
      <dgm:spPr/>
      <dgm:t>
        <a:bodyPr/>
        <a:lstStyle/>
        <a:p>
          <a:r>
            <a:rPr lang="en-GB" sz="1600" b="0" dirty="0" smtClean="0">
              <a:solidFill>
                <a:schemeClr val="tx1"/>
              </a:solidFill>
            </a:rPr>
            <a:t>The Digital Cognitive Apprenticeship</a:t>
          </a:r>
          <a:endParaRPr lang="en-US" sz="1600" b="0" dirty="0">
            <a:solidFill>
              <a:schemeClr val="tx1"/>
            </a:solidFill>
          </a:endParaRPr>
        </a:p>
      </dgm:t>
    </dgm:pt>
    <dgm:pt modelId="{1711E341-6D06-4541-BC85-D5BC8C07BD4D}" type="parTrans" cxnId="{08A67E1C-96C9-3B46-894D-5DAFC400AAF7}">
      <dgm:prSet/>
      <dgm:spPr/>
      <dgm:t>
        <a:bodyPr/>
        <a:lstStyle/>
        <a:p>
          <a:endParaRPr lang="en-US"/>
        </a:p>
      </dgm:t>
    </dgm:pt>
    <dgm:pt modelId="{10E23B0F-621E-CB4D-92A2-F5BEAF550AB4}" type="sibTrans" cxnId="{08A67E1C-96C9-3B46-894D-5DAFC400AAF7}">
      <dgm:prSet/>
      <dgm:spPr/>
      <dgm:t>
        <a:bodyPr/>
        <a:lstStyle/>
        <a:p>
          <a:endParaRPr lang="en-US"/>
        </a:p>
      </dgm:t>
    </dgm:pt>
    <dgm:pt modelId="{454E2DFA-5D9E-BF42-B895-DDA6129F7228}">
      <dgm:prSet phldrT="[Text]" custT="1"/>
      <dgm:spPr/>
      <dgm:t>
        <a:bodyPr/>
        <a:lstStyle/>
        <a:p>
          <a:r>
            <a:rPr lang="en-US" sz="1600" b="0" dirty="0" smtClean="0">
              <a:solidFill>
                <a:schemeClr val="tx1"/>
              </a:solidFill>
            </a:rPr>
            <a:t>The </a:t>
          </a:r>
          <a:r>
            <a:rPr lang="en-US" sz="1600" b="0" dirty="0" err="1" smtClean="0">
              <a:solidFill>
                <a:schemeClr val="tx1"/>
              </a:solidFill>
            </a:rPr>
            <a:t>iPLE</a:t>
          </a:r>
          <a:endParaRPr lang="en-US" sz="1600" b="0" dirty="0">
            <a:solidFill>
              <a:schemeClr val="tx1"/>
            </a:solidFill>
          </a:endParaRPr>
        </a:p>
      </dgm:t>
    </dgm:pt>
    <dgm:pt modelId="{6794957A-EFBD-FD44-BB27-3AE0E767AF11}" type="parTrans" cxnId="{99EA8950-3D7A-1743-B992-72672231A121}">
      <dgm:prSet/>
      <dgm:spPr/>
      <dgm:t>
        <a:bodyPr/>
        <a:lstStyle/>
        <a:p>
          <a:endParaRPr lang="en-US"/>
        </a:p>
      </dgm:t>
    </dgm:pt>
    <dgm:pt modelId="{E0402266-D4FF-944A-970F-2386AEB393A7}" type="sibTrans" cxnId="{99EA8950-3D7A-1743-B992-72672231A121}">
      <dgm:prSet/>
      <dgm:spPr/>
      <dgm:t>
        <a:bodyPr/>
        <a:lstStyle/>
        <a:p>
          <a:endParaRPr lang="en-US"/>
        </a:p>
      </dgm:t>
    </dgm:pt>
    <dgm:pt modelId="{66034385-C1F5-AB4E-AC85-9EF232C06E24}">
      <dgm:prSet phldrT="[Text]" custT="1"/>
      <dgm:spPr/>
      <dgm:t>
        <a:bodyPr/>
        <a:lstStyle/>
        <a:p>
          <a:r>
            <a:rPr lang="en-US" sz="1600" b="0" dirty="0" smtClean="0">
              <a:solidFill>
                <a:schemeClr val="tx1"/>
              </a:solidFill>
            </a:rPr>
            <a:t>Living and Learning examples at Southampton</a:t>
          </a:r>
          <a:endParaRPr lang="en-US" sz="1600" b="0" dirty="0">
            <a:solidFill>
              <a:schemeClr val="tx1"/>
            </a:solidFill>
          </a:endParaRPr>
        </a:p>
      </dgm:t>
    </dgm:pt>
    <dgm:pt modelId="{FE4F8F9C-C6E9-274A-BA33-8CF2DAF34016}" type="parTrans" cxnId="{79EE5420-8EC0-6148-ACBE-ED1B6556F82F}">
      <dgm:prSet/>
      <dgm:spPr/>
      <dgm:t>
        <a:bodyPr/>
        <a:lstStyle/>
        <a:p>
          <a:endParaRPr lang="en-US"/>
        </a:p>
      </dgm:t>
    </dgm:pt>
    <dgm:pt modelId="{BD26715D-452E-8248-AB26-450045F83D4A}" type="sibTrans" cxnId="{79EE5420-8EC0-6148-ACBE-ED1B6556F82F}">
      <dgm:prSet/>
      <dgm:spPr/>
      <dgm:t>
        <a:bodyPr/>
        <a:lstStyle/>
        <a:p>
          <a:endParaRPr lang="en-US"/>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t>
        <a:bodyPr/>
        <a:lstStyle/>
        <a:p>
          <a:endParaRPr lang="en-GB"/>
        </a:p>
      </dgm:t>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73417">
        <dgm:presLayoutVars>
          <dgm:bulletEnabled val="1"/>
        </dgm:presLayoutVars>
      </dgm:prSet>
      <dgm:spPr/>
      <dgm:t>
        <a:bodyPr/>
        <a:lstStyle/>
        <a:p>
          <a:endParaRPr lang="en-US"/>
        </a:p>
      </dgm:t>
    </dgm:pt>
  </dgm:ptLst>
  <dgm:cxnLst>
    <dgm:cxn modelId="{EA0F08F1-0210-034E-BD43-071496EE139C}" type="presOf" srcId="{BD3C9513-860E-4F49-858C-9A3B1B90F2B0}" destId="{AFB450CB-B169-B247-8B2B-93B5835329CA}" srcOrd="0" destOrd="0" presId="urn:microsoft.com/office/officeart/2005/8/layout/list1"/>
    <dgm:cxn modelId="{4FA9421C-3D7A-6344-BDC8-FE5E9E114EAF}" srcId="{0BB84293-500A-9945-8B78-C784A3E401E4}" destId="{F950B34E-4FCC-E54A-A860-D6ACE9F7A324}" srcOrd="2" destOrd="0" parTransId="{40AA70E8-5199-FC42-9C0F-BF27D3AA900C}" sibTransId="{1D1173BA-EF1A-3C42-A2CD-FD162488AAFC}"/>
    <dgm:cxn modelId="{79EE5420-8EC0-6148-ACBE-ED1B6556F82F}" srcId="{BD3C9513-860E-4F49-858C-9A3B1B90F2B0}" destId="{66034385-C1F5-AB4E-AC85-9EF232C06E24}" srcOrd="2" destOrd="0" parTransId="{FE4F8F9C-C6E9-274A-BA33-8CF2DAF34016}" sibTransId="{BD26715D-452E-8248-AB26-450045F83D4A}"/>
    <dgm:cxn modelId="{08A67E1C-96C9-3B46-894D-5DAFC400AAF7}" srcId="{BD3C9513-860E-4F49-858C-9A3B1B90F2B0}" destId="{23161844-C559-AA4C-BD23-91BDEE0704BC}" srcOrd="0" destOrd="0" parTransId="{1711E341-6D06-4541-BC85-D5BC8C07BD4D}" sibTransId="{10E23B0F-621E-CB4D-92A2-F5BEAF550AB4}"/>
    <dgm:cxn modelId="{086E15EF-8679-3B4B-8EE8-47F3E8BA432E}" type="presOf" srcId="{E648E724-B178-6747-88B2-AD409744BD79}" destId="{A62A6CFA-73D2-0743-9D74-AD13A241CE46}" srcOrd="1" destOrd="0" presId="urn:microsoft.com/office/officeart/2005/8/layout/list1"/>
    <dgm:cxn modelId="{61DA40DA-F1FD-3745-A7A1-095AFBF8BDBD}" type="presOf" srcId="{F950B34E-4FCC-E54A-A860-D6ACE9F7A324}" destId="{81CD887A-FF58-CF4A-803B-F21538AB7627}" srcOrd="1"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DAA1AB3F-F4E5-9943-BC8F-49C418CC25D3}" srcId="{0BB84293-500A-9945-8B78-C784A3E401E4}" destId="{BD3C9513-860E-4F49-858C-9A3B1B90F2B0}" srcOrd="3" destOrd="0" parTransId="{153BD372-1FC4-5645-BFBF-B78299E256CA}" sibTransId="{32C9C9FF-FD73-1F4D-BE20-EB4834862704}"/>
    <dgm:cxn modelId="{45B12A5C-0B0D-3C4B-A531-C49823FF9320}" type="presOf" srcId="{630E5B0D-32BC-9449-A617-E5D301F7868C}" destId="{69539260-F91C-0744-B582-46F8D2A8094F}" srcOrd="0" destOrd="0" presId="urn:microsoft.com/office/officeart/2005/8/layout/list1"/>
    <dgm:cxn modelId="{A5BD12D9-230C-1748-B869-C2DA62C8C67A}" type="presOf" srcId="{0BB84293-500A-9945-8B78-C784A3E401E4}" destId="{E7C2AC73-DBCB-384E-9CA4-A2D3A1821ABB}" srcOrd="0" destOrd="0" presId="urn:microsoft.com/office/officeart/2005/8/layout/list1"/>
    <dgm:cxn modelId="{CB87CF84-04ED-2745-B2EE-46128E9CDD94}" type="presOf" srcId="{66034385-C1F5-AB4E-AC85-9EF232C06E24}" destId="{B114F6BC-8E65-CD42-914D-35FEE5D0921E}" srcOrd="0" destOrd="2" presId="urn:microsoft.com/office/officeart/2005/8/layout/list1"/>
    <dgm:cxn modelId="{8D6FC21D-EFB1-484B-9DE3-5631FD8F8BA5}" type="presOf" srcId="{73C9C26E-6051-B747-B02F-01F79F007784}" destId="{D729A2C2-C744-DB4F-8D25-D34948ECD271}" srcOrd="0" destOrd="0" presId="urn:microsoft.com/office/officeart/2005/8/layout/list1"/>
    <dgm:cxn modelId="{FEC4EA15-1B7B-3D44-AF5F-4D86DEF45508}" type="presOf" srcId="{73C9C26E-6051-B747-B02F-01F79F007784}" destId="{FF1AF86A-3F97-E144-A591-14D244A5D23D}" srcOrd="1" destOrd="0" presId="urn:microsoft.com/office/officeart/2005/8/layout/list1"/>
    <dgm:cxn modelId="{F6DE09D6-611B-C749-9F92-1FDEBA1C7FCB}" type="presOf" srcId="{454E2DFA-5D9E-BF42-B895-DDA6129F7228}" destId="{B114F6BC-8E65-CD42-914D-35FEE5D0921E}" srcOrd="0" destOrd="1" presId="urn:microsoft.com/office/officeart/2005/8/layout/list1"/>
    <dgm:cxn modelId="{284A249E-4056-9D4A-9D2A-FBD790B1F170}" srcId="{73C9C26E-6051-B747-B02F-01F79F007784}" destId="{630E5B0D-32BC-9449-A617-E5D301F7868C}" srcOrd="0" destOrd="0" parTransId="{07ADF781-BE3F-DA4B-99F9-46D56EEF2D33}" sibTransId="{D145419D-8EDF-194D-B45F-E4279D2BBE5F}"/>
    <dgm:cxn modelId="{83C1A272-B715-974C-B3F9-7DD0A2B2A2E5}" type="presOf" srcId="{BD3C9513-860E-4F49-858C-9A3B1B90F2B0}" destId="{07DC47BC-30FC-CE41-BC5B-D8A2A22A6831}" srcOrd="1" destOrd="0" presId="urn:microsoft.com/office/officeart/2005/8/layout/list1"/>
    <dgm:cxn modelId="{4DC833BD-3EB4-D74A-A800-DC71C6F54C5B}" type="presOf" srcId="{23161844-C559-AA4C-BD23-91BDEE0704BC}" destId="{B114F6BC-8E65-CD42-914D-35FEE5D0921E}" srcOrd="0" destOrd="0" presId="urn:microsoft.com/office/officeart/2005/8/layout/list1"/>
    <dgm:cxn modelId="{FC3994D5-B2E6-D043-92B3-5BEFCE3B446C}" type="presOf" srcId="{F950B34E-4FCC-E54A-A860-D6ACE9F7A324}" destId="{3BAAA7C0-1DF9-E840-B7C4-1C8EEE7D9F61}" srcOrd="0" destOrd="0" presId="urn:microsoft.com/office/officeart/2005/8/layout/list1"/>
    <dgm:cxn modelId="{A14A8DCD-6789-7048-A969-16A061B8C66D}" type="presOf" srcId="{E648E724-B178-6747-88B2-AD409744BD79}" destId="{AEFEA43D-A22B-0646-BC7B-C3C897C14AE0}" srcOrd="0" destOrd="0"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99EA8950-3D7A-1743-B992-72672231A121}" srcId="{BD3C9513-860E-4F49-858C-9A3B1B90F2B0}" destId="{454E2DFA-5D9E-BF42-B895-DDA6129F7228}" srcOrd="1" destOrd="0" parTransId="{6794957A-EFBD-FD44-BB27-3AE0E767AF11}" sibTransId="{E0402266-D4FF-944A-970F-2386AEB393A7}"/>
    <dgm:cxn modelId="{6247B197-A7A4-F946-ABC6-1C14623CFA0E}" type="presParOf" srcId="{E7C2AC73-DBCB-384E-9CA4-A2D3A1821ABB}" destId="{E2CE3AFB-8126-0348-BDDE-075E51AC8150}" srcOrd="0" destOrd="0" presId="urn:microsoft.com/office/officeart/2005/8/layout/list1"/>
    <dgm:cxn modelId="{13EFFCF3-6F0E-F147-8D2D-DBB3541A250C}" type="presParOf" srcId="{E2CE3AFB-8126-0348-BDDE-075E51AC8150}" destId="{D729A2C2-C744-DB4F-8D25-D34948ECD271}" srcOrd="0" destOrd="0" presId="urn:microsoft.com/office/officeart/2005/8/layout/list1"/>
    <dgm:cxn modelId="{CFC1D2EA-DC9D-A542-8085-9AA3AB8C6664}" type="presParOf" srcId="{E2CE3AFB-8126-0348-BDDE-075E51AC8150}" destId="{FF1AF86A-3F97-E144-A591-14D244A5D23D}" srcOrd="1" destOrd="0" presId="urn:microsoft.com/office/officeart/2005/8/layout/list1"/>
    <dgm:cxn modelId="{9E419777-260C-AF4E-96A2-3D3E17D08B7C}" type="presParOf" srcId="{E7C2AC73-DBCB-384E-9CA4-A2D3A1821ABB}" destId="{BDBFFD50-F992-7E4E-B070-55BAF8809FD3}" srcOrd="1" destOrd="0" presId="urn:microsoft.com/office/officeart/2005/8/layout/list1"/>
    <dgm:cxn modelId="{23210EAB-1BF4-2246-941A-220C9A06EA80}" type="presParOf" srcId="{E7C2AC73-DBCB-384E-9CA4-A2D3A1821ABB}" destId="{69539260-F91C-0744-B582-46F8D2A8094F}" srcOrd="2" destOrd="0" presId="urn:microsoft.com/office/officeart/2005/8/layout/list1"/>
    <dgm:cxn modelId="{B48B9DD3-4D14-CC4E-A97E-5602303597D6}" type="presParOf" srcId="{E7C2AC73-DBCB-384E-9CA4-A2D3A1821ABB}" destId="{B133A360-9331-914E-828F-76017C3EEDD5}" srcOrd="3" destOrd="0" presId="urn:microsoft.com/office/officeart/2005/8/layout/list1"/>
    <dgm:cxn modelId="{208ADB36-FE3B-1C47-8289-5F43934D67B8}" type="presParOf" srcId="{E7C2AC73-DBCB-384E-9CA4-A2D3A1821ABB}" destId="{1A54E701-2331-B14F-BD4D-D2AD7E3B07CB}" srcOrd="4" destOrd="0" presId="urn:microsoft.com/office/officeart/2005/8/layout/list1"/>
    <dgm:cxn modelId="{2CFF4FA3-FD79-0044-A5BD-8ABCA3157822}" type="presParOf" srcId="{1A54E701-2331-B14F-BD4D-D2AD7E3B07CB}" destId="{AEFEA43D-A22B-0646-BC7B-C3C897C14AE0}" srcOrd="0" destOrd="0" presId="urn:microsoft.com/office/officeart/2005/8/layout/list1"/>
    <dgm:cxn modelId="{4EFFDE68-754F-374E-A6D4-86817841B370}" type="presParOf" srcId="{1A54E701-2331-B14F-BD4D-D2AD7E3B07CB}" destId="{A62A6CFA-73D2-0743-9D74-AD13A241CE46}" srcOrd="1" destOrd="0" presId="urn:microsoft.com/office/officeart/2005/8/layout/list1"/>
    <dgm:cxn modelId="{F36BCCD0-D1BD-ED45-BC80-5DB1D501E239}" type="presParOf" srcId="{E7C2AC73-DBCB-384E-9CA4-A2D3A1821ABB}" destId="{F73E3A6E-2085-5048-95D3-7B708C20FFAD}" srcOrd="5" destOrd="0" presId="urn:microsoft.com/office/officeart/2005/8/layout/list1"/>
    <dgm:cxn modelId="{9FA82A20-FF6D-3A43-AFF3-5D2C3A5DB61A}" type="presParOf" srcId="{E7C2AC73-DBCB-384E-9CA4-A2D3A1821ABB}" destId="{18B49A3D-D5AC-D946-8FA9-952806CDE2F8}" srcOrd="6" destOrd="0" presId="urn:microsoft.com/office/officeart/2005/8/layout/list1"/>
    <dgm:cxn modelId="{8E152853-644E-B34B-8ED8-3E76299B37BD}" type="presParOf" srcId="{E7C2AC73-DBCB-384E-9CA4-A2D3A1821ABB}" destId="{6145AE55-16AF-5D42-B545-74A3BD861A2B}" srcOrd="7" destOrd="0" presId="urn:microsoft.com/office/officeart/2005/8/layout/list1"/>
    <dgm:cxn modelId="{1535795D-66DD-6C4E-9413-10BB77591BA8}" type="presParOf" srcId="{E7C2AC73-DBCB-384E-9CA4-A2D3A1821ABB}" destId="{2D564A51-3CD7-1141-A45E-4E53E535B2F0}" srcOrd="8" destOrd="0" presId="urn:microsoft.com/office/officeart/2005/8/layout/list1"/>
    <dgm:cxn modelId="{C8E2F660-7092-DF4F-9F29-ADF7993C0761}" type="presParOf" srcId="{2D564A51-3CD7-1141-A45E-4E53E535B2F0}" destId="{3BAAA7C0-1DF9-E840-B7C4-1C8EEE7D9F61}" srcOrd="0" destOrd="0" presId="urn:microsoft.com/office/officeart/2005/8/layout/list1"/>
    <dgm:cxn modelId="{775C2AE9-013E-924B-A54D-636D8DABF265}" type="presParOf" srcId="{2D564A51-3CD7-1141-A45E-4E53E535B2F0}" destId="{81CD887A-FF58-CF4A-803B-F21538AB7627}" srcOrd="1" destOrd="0" presId="urn:microsoft.com/office/officeart/2005/8/layout/list1"/>
    <dgm:cxn modelId="{BA8F389A-581A-DE44-B0C1-1168DC788EE7}" type="presParOf" srcId="{E7C2AC73-DBCB-384E-9CA4-A2D3A1821ABB}" destId="{73E8E15A-4E63-494B-A734-FDC27653AEF3}" srcOrd="9" destOrd="0" presId="urn:microsoft.com/office/officeart/2005/8/layout/list1"/>
    <dgm:cxn modelId="{35C7C97D-09C3-2F49-BC78-57A9631C8511}" type="presParOf" srcId="{E7C2AC73-DBCB-384E-9CA4-A2D3A1821ABB}" destId="{8F4972CD-95E5-AB48-B627-4DDBBAF7769A}" srcOrd="10" destOrd="0" presId="urn:microsoft.com/office/officeart/2005/8/layout/list1"/>
    <dgm:cxn modelId="{FAAE350C-66D4-9243-AC00-12E015B9678D}" type="presParOf" srcId="{E7C2AC73-DBCB-384E-9CA4-A2D3A1821ABB}" destId="{C44A0472-EED2-F647-89CF-AB42D68905AE}" srcOrd="11" destOrd="0" presId="urn:microsoft.com/office/officeart/2005/8/layout/list1"/>
    <dgm:cxn modelId="{9889BDF8-A8FA-B647-A760-15473303F8DB}" type="presParOf" srcId="{E7C2AC73-DBCB-384E-9CA4-A2D3A1821ABB}" destId="{92BA93F9-F17C-F54E-81D4-C81C5439D74C}" srcOrd="12" destOrd="0" presId="urn:microsoft.com/office/officeart/2005/8/layout/list1"/>
    <dgm:cxn modelId="{61EEAEF2-606E-AA42-B266-0C41E18FC1D6}" type="presParOf" srcId="{92BA93F9-F17C-F54E-81D4-C81C5439D74C}" destId="{AFB450CB-B169-B247-8B2B-93B5835329CA}" srcOrd="0" destOrd="0" presId="urn:microsoft.com/office/officeart/2005/8/layout/list1"/>
    <dgm:cxn modelId="{838F3441-3EAC-6F48-97DC-74FAE43C6EF1}" type="presParOf" srcId="{92BA93F9-F17C-F54E-81D4-C81C5439D74C}" destId="{07DC47BC-30FC-CE41-BC5B-D8A2A22A6831}" srcOrd="1" destOrd="0" presId="urn:microsoft.com/office/officeart/2005/8/layout/list1"/>
    <dgm:cxn modelId="{E008295F-12B2-5F41-8949-FA80B45EA8B6}" type="presParOf" srcId="{E7C2AC73-DBCB-384E-9CA4-A2D3A1821ABB}" destId="{FE3C49C9-AA4A-C745-B9D4-36AFFD6B673A}" srcOrd="13" destOrd="0" presId="urn:microsoft.com/office/officeart/2005/8/layout/list1"/>
    <dgm:cxn modelId="{9301F537-187B-ED47-A8AB-5E63D9D1A40E}"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296999"/>
          <a:ext cx="7514220" cy="171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3187" tIns="354076" rIns="583187"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smtClean="0"/>
            <a:t>Web 1.0</a:t>
          </a:r>
          <a:endParaRPr lang="en-GB" sz="1600" kern="1200" dirty="0"/>
        </a:p>
        <a:p>
          <a:pPr marL="171450" lvl="1" indent="-171450" algn="l" defTabSz="711200">
            <a:lnSpc>
              <a:spcPct val="90000"/>
            </a:lnSpc>
            <a:spcBef>
              <a:spcPct val="0"/>
            </a:spcBef>
            <a:spcAft>
              <a:spcPct val="15000"/>
            </a:spcAft>
            <a:buChar char="••"/>
          </a:pPr>
          <a:r>
            <a:rPr lang="en-GB" sz="1600" kern="1200" dirty="0" smtClean="0"/>
            <a:t>The VLE</a:t>
          </a:r>
          <a:endParaRPr lang="en-GB" sz="1600" kern="1200" dirty="0"/>
        </a:p>
        <a:p>
          <a:pPr marL="171450" lvl="1" indent="-171450" algn="l" defTabSz="711200">
            <a:lnSpc>
              <a:spcPct val="90000"/>
            </a:lnSpc>
            <a:spcBef>
              <a:spcPct val="0"/>
            </a:spcBef>
            <a:spcAft>
              <a:spcPct val="15000"/>
            </a:spcAft>
            <a:buChar char="••"/>
          </a:pPr>
          <a:r>
            <a:rPr lang="en-GB" sz="1600" kern="1200" dirty="0" smtClean="0"/>
            <a:t>Technological Timeline</a:t>
          </a:r>
          <a:endParaRPr lang="en-GB" sz="1600" kern="1200" dirty="0"/>
        </a:p>
        <a:p>
          <a:pPr marL="171450" lvl="1" indent="-171450" algn="l" defTabSz="711200">
            <a:lnSpc>
              <a:spcPct val="90000"/>
            </a:lnSpc>
            <a:spcBef>
              <a:spcPct val="0"/>
            </a:spcBef>
            <a:spcAft>
              <a:spcPct val="15000"/>
            </a:spcAft>
            <a:buChar char="••"/>
          </a:pPr>
          <a:r>
            <a:rPr lang="en-GB" sz="1600" kern="1200" dirty="0" smtClean="0"/>
            <a:t>Learning Timeline</a:t>
          </a:r>
          <a:endParaRPr lang="en-GB" sz="1600" kern="1200" dirty="0"/>
        </a:p>
        <a:p>
          <a:pPr marL="171450" lvl="1" indent="-171450" algn="l" defTabSz="711200">
            <a:lnSpc>
              <a:spcPct val="90000"/>
            </a:lnSpc>
            <a:spcBef>
              <a:spcPct val="0"/>
            </a:spcBef>
            <a:spcAft>
              <a:spcPct val="15000"/>
            </a:spcAft>
            <a:buChar char="••"/>
          </a:pPr>
          <a:r>
            <a:rPr lang="en-GB" sz="1600" kern="1200" smtClean="0"/>
            <a:t>The world is changing</a:t>
          </a:r>
          <a:endParaRPr lang="en-GB" sz="1600" kern="1200"/>
        </a:p>
      </dsp:txBody>
      <dsp:txXfrm>
        <a:off x="0" y="296999"/>
        <a:ext cx="7514220" cy="1713600"/>
      </dsp:txXfrm>
    </dsp:sp>
    <dsp:sp modelId="{FF1AF86A-3F97-E144-A591-14D244A5D23D}">
      <dsp:nvSpPr>
        <dsp:cNvPr id="0" name=""/>
        <dsp:cNvSpPr/>
      </dsp:nvSpPr>
      <dsp:spPr>
        <a:xfrm>
          <a:off x="375711" y="46079"/>
          <a:ext cx="5259954" cy="50184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38100">
          <a:solidFill>
            <a:schemeClr val="accent2"/>
          </a:solid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solidFill>
                <a:srgbClr val="F8F8F8"/>
              </a:solidFill>
            </a:rPr>
            <a:t>How we got here</a:t>
          </a:r>
        </a:p>
      </dsp:txBody>
      <dsp:txXfrm>
        <a:off x="400209" y="70577"/>
        <a:ext cx="5210958" cy="452844"/>
      </dsp:txXfrm>
    </dsp:sp>
    <dsp:sp modelId="{18B49A3D-D5AC-D946-8FA9-952806CDE2F8}">
      <dsp:nvSpPr>
        <dsp:cNvPr id="0" name=""/>
        <dsp:cNvSpPr/>
      </dsp:nvSpPr>
      <dsp:spPr>
        <a:xfrm>
          <a:off x="0" y="2348165"/>
          <a:ext cx="7514220" cy="428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2A6CFA-73D2-0743-9D74-AD13A241CE46}">
      <dsp:nvSpPr>
        <dsp:cNvPr id="0" name=""/>
        <dsp:cNvSpPr/>
      </dsp:nvSpPr>
      <dsp:spPr>
        <a:xfrm>
          <a:off x="375711" y="2102400"/>
          <a:ext cx="5259954" cy="50184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41275">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are the digital literacies we need now?</a:t>
          </a:r>
          <a:endParaRPr lang="en-US" sz="1600" kern="1200" dirty="0">
            <a:solidFill>
              <a:srgbClr val="F8F8F8"/>
            </a:solidFill>
          </a:endParaRPr>
        </a:p>
      </dsp:txBody>
      <dsp:txXfrm>
        <a:off x="400209" y="2126898"/>
        <a:ext cx="5210958" cy="452844"/>
      </dsp:txXfrm>
    </dsp:sp>
    <dsp:sp modelId="{8F4972CD-95E5-AB48-B627-4DDBBAF7769A}">
      <dsp:nvSpPr>
        <dsp:cNvPr id="0" name=""/>
        <dsp:cNvSpPr/>
      </dsp:nvSpPr>
      <dsp:spPr>
        <a:xfrm>
          <a:off x="0" y="3124439"/>
          <a:ext cx="7514220" cy="428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CD887A-FF58-CF4A-803B-F21538AB7627}">
      <dsp:nvSpPr>
        <dsp:cNvPr id="0" name=""/>
        <dsp:cNvSpPr/>
      </dsp:nvSpPr>
      <dsp:spPr>
        <a:xfrm>
          <a:off x="375711" y="2873519"/>
          <a:ext cx="5259954" cy="50184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tools do people use to learn and organise their lives?</a:t>
          </a:r>
          <a:endParaRPr lang="en-GB" sz="1600" kern="1200" dirty="0">
            <a:solidFill>
              <a:srgbClr val="F8F8F8"/>
            </a:solidFill>
          </a:endParaRPr>
        </a:p>
      </dsp:txBody>
      <dsp:txXfrm>
        <a:off x="400209" y="2898017"/>
        <a:ext cx="5210958" cy="452844"/>
      </dsp:txXfrm>
    </dsp:sp>
    <dsp:sp modelId="{B114F6BC-8E65-CD42-914D-35FEE5D0921E}">
      <dsp:nvSpPr>
        <dsp:cNvPr id="0" name=""/>
        <dsp:cNvSpPr/>
      </dsp:nvSpPr>
      <dsp:spPr>
        <a:xfrm>
          <a:off x="0" y="3941640"/>
          <a:ext cx="7514220" cy="428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45481" y="3769718"/>
          <a:ext cx="5259954" cy="50184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is the role of the institution in this learner centred world?</a:t>
          </a:r>
          <a:endParaRPr lang="en-US" sz="1600" kern="1200" dirty="0">
            <a:solidFill>
              <a:srgbClr val="F8F8F8"/>
            </a:solidFill>
          </a:endParaRPr>
        </a:p>
      </dsp:txBody>
      <dsp:txXfrm>
        <a:off x="369979" y="3794216"/>
        <a:ext cx="5210958"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374482"/>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1AF86A-3F97-E144-A591-14D244A5D23D}">
      <dsp:nvSpPr>
        <dsp:cNvPr id="0" name=""/>
        <dsp:cNvSpPr/>
      </dsp:nvSpPr>
      <dsp:spPr>
        <a:xfrm>
          <a:off x="375711" y="64522"/>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38100">
          <a:solidFill>
            <a:schemeClr val="accent2"/>
          </a:solid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solidFill>
                <a:srgbClr val="F8F8F8"/>
              </a:solidFill>
            </a:rPr>
            <a:t>How we got here</a:t>
          </a:r>
        </a:p>
      </dsp:txBody>
      <dsp:txXfrm>
        <a:off x="405973" y="94784"/>
        <a:ext cx="5199430" cy="559396"/>
      </dsp:txXfrm>
    </dsp:sp>
    <dsp:sp modelId="{18B49A3D-D5AC-D946-8FA9-952806CDE2F8}">
      <dsp:nvSpPr>
        <dsp:cNvPr id="0" name=""/>
        <dsp:cNvSpPr/>
      </dsp:nvSpPr>
      <dsp:spPr>
        <a:xfrm>
          <a:off x="0" y="1352870"/>
          <a:ext cx="7514220" cy="1419839"/>
        </a:xfrm>
        <a:prstGeom prst="rect">
          <a:avLst/>
        </a:prstGeom>
        <a:solidFill>
          <a:schemeClr val="lt1">
            <a:alpha val="90000"/>
            <a:hueOff val="0"/>
            <a:satOff val="0"/>
            <a:lumOff val="0"/>
            <a:alphaOff val="0"/>
          </a:schemeClr>
        </a:solidFill>
        <a:ln w="412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83187" tIns="104140" rIns="583187" bIns="113792"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endParaRPr lang="en-US" sz="1600" kern="1200" dirty="0">
            <a:solidFill>
              <a:schemeClr val="tx1"/>
            </a:solidFill>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en-GB" sz="1600" kern="1200" dirty="0" smtClean="0"/>
            <a:t>Defining Digital Literacies</a:t>
          </a:r>
          <a:endParaRPr lang="en-US" sz="1600" kern="1200" dirty="0">
            <a:solidFill>
              <a:schemeClr val="tx1"/>
            </a:solidFill>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en-GB" sz="1600" kern="1200" dirty="0" smtClean="0"/>
            <a:t>The digital native myth</a:t>
          </a:r>
          <a:endParaRPr lang="en-US" sz="1600" kern="1200" dirty="0">
            <a:solidFill>
              <a:schemeClr val="tx1"/>
            </a:solidFill>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en-GB" sz="1600" kern="1200" dirty="0" smtClean="0"/>
            <a:t>The Facebook problem</a:t>
          </a:r>
          <a:endParaRPr lang="en-US" sz="1600" kern="1200" dirty="0">
            <a:solidFill>
              <a:schemeClr val="tx1"/>
            </a:solidFill>
          </a:endParaRPr>
        </a:p>
        <a:p>
          <a:pPr marL="171450" lvl="1" indent="0" algn="l" defTabSz="711200">
            <a:lnSpc>
              <a:spcPct val="90000"/>
            </a:lnSpc>
            <a:spcBef>
              <a:spcPct val="0"/>
            </a:spcBef>
            <a:spcAft>
              <a:spcPct val="15000"/>
            </a:spcAft>
            <a:buChar char="••"/>
          </a:pPr>
          <a:endParaRPr lang="en-US" sz="1600" kern="1200" dirty="0">
            <a:solidFill>
              <a:schemeClr val="tx1"/>
            </a:solidFill>
          </a:endParaRPr>
        </a:p>
      </dsp:txBody>
      <dsp:txXfrm>
        <a:off x="0" y="1352870"/>
        <a:ext cx="7514220" cy="1419839"/>
      </dsp:txXfrm>
    </dsp:sp>
    <dsp:sp modelId="{A62A6CFA-73D2-0743-9D74-AD13A241CE46}">
      <dsp:nvSpPr>
        <dsp:cNvPr id="0" name=""/>
        <dsp:cNvSpPr/>
      </dsp:nvSpPr>
      <dsp:spPr>
        <a:xfrm>
          <a:off x="375711" y="1017082"/>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41275">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are the digital literacies we need now?</a:t>
          </a:r>
          <a:endParaRPr lang="en-US" sz="1600" kern="1200" dirty="0">
            <a:solidFill>
              <a:srgbClr val="F8F8F8"/>
            </a:solidFill>
          </a:endParaRPr>
        </a:p>
      </dsp:txBody>
      <dsp:txXfrm>
        <a:off x="405973" y="1047344"/>
        <a:ext cx="5199430" cy="559396"/>
      </dsp:txXfrm>
    </dsp:sp>
    <dsp:sp modelId="{8F4972CD-95E5-AB48-B627-4DDBBAF7769A}">
      <dsp:nvSpPr>
        <dsp:cNvPr id="0" name=""/>
        <dsp:cNvSpPr/>
      </dsp:nvSpPr>
      <dsp:spPr>
        <a:xfrm>
          <a:off x="0" y="3170241"/>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CD887A-FF58-CF4A-803B-F21538AB7627}">
      <dsp:nvSpPr>
        <dsp:cNvPr id="0" name=""/>
        <dsp:cNvSpPr/>
      </dsp:nvSpPr>
      <dsp:spPr>
        <a:xfrm>
          <a:off x="375711" y="2860281"/>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tools do people use to learn and organise their lives?</a:t>
          </a:r>
          <a:endParaRPr lang="en-GB" sz="1600" kern="1200" dirty="0">
            <a:solidFill>
              <a:srgbClr val="F8F8F8"/>
            </a:solidFill>
          </a:endParaRPr>
        </a:p>
      </dsp:txBody>
      <dsp:txXfrm>
        <a:off x="405973" y="2890543"/>
        <a:ext cx="5199430" cy="559396"/>
      </dsp:txXfrm>
    </dsp:sp>
    <dsp:sp modelId="{B114F6BC-8E65-CD42-914D-35FEE5D0921E}">
      <dsp:nvSpPr>
        <dsp:cNvPr id="0" name=""/>
        <dsp:cNvSpPr/>
      </dsp:nvSpPr>
      <dsp:spPr>
        <a:xfrm>
          <a:off x="0" y="4187324"/>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45481" y="3967350"/>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is the role of the institution in this learner centred world?</a:t>
          </a:r>
          <a:endParaRPr lang="en-US" sz="1600" kern="1200" dirty="0">
            <a:solidFill>
              <a:srgbClr val="F8F8F8"/>
            </a:solidFill>
          </a:endParaRPr>
        </a:p>
      </dsp:txBody>
      <dsp:txXfrm>
        <a:off x="375743" y="3997612"/>
        <a:ext cx="5199430"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390228"/>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1AF86A-3F97-E144-A591-14D244A5D23D}">
      <dsp:nvSpPr>
        <dsp:cNvPr id="0" name=""/>
        <dsp:cNvSpPr/>
      </dsp:nvSpPr>
      <dsp:spPr>
        <a:xfrm>
          <a:off x="375711" y="80268"/>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38100">
          <a:solidFill>
            <a:schemeClr val="accent2"/>
          </a:solid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solidFill>
                <a:srgbClr val="F8F8F8"/>
              </a:solidFill>
            </a:rPr>
            <a:t>How we got here</a:t>
          </a:r>
        </a:p>
      </dsp:txBody>
      <dsp:txXfrm>
        <a:off x="405973" y="110530"/>
        <a:ext cx="5199430" cy="559396"/>
      </dsp:txXfrm>
    </dsp:sp>
    <dsp:sp modelId="{18B49A3D-D5AC-D946-8FA9-952806CDE2F8}">
      <dsp:nvSpPr>
        <dsp:cNvPr id="0" name=""/>
        <dsp:cNvSpPr/>
      </dsp:nvSpPr>
      <dsp:spPr>
        <a:xfrm>
          <a:off x="0" y="1336421"/>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2A6CFA-73D2-0743-9D74-AD13A241CE46}">
      <dsp:nvSpPr>
        <dsp:cNvPr id="0" name=""/>
        <dsp:cNvSpPr/>
      </dsp:nvSpPr>
      <dsp:spPr>
        <a:xfrm>
          <a:off x="375711" y="1032828"/>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41275">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are the digital literacies we need now?</a:t>
          </a:r>
          <a:endParaRPr lang="en-US" sz="1600" kern="1200" dirty="0">
            <a:solidFill>
              <a:srgbClr val="F8F8F8"/>
            </a:solidFill>
          </a:endParaRPr>
        </a:p>
      </dsp:txBody>
      <dsp:txXfrm>
        <a:off x="405973" y="1063090"/>
        <a:ext cx="5199430" cy="559396"/>
      </dsp:txXfrm>
    </dsp:sp>
    <dsp:sp modelId="{8F4972CD-95E5-AB48-B627-4DDBBAF7769A}">
      <dsp:nvSpPr>
        <dsp:cNvPr id="0" name=""/>
        <dsp:cNvSpPr/>
      </dsp:nvSpPr>
      <dsp:spPr>
        <a:xfrm>
          <a:off x="0" y="2295348"/>
          <a:ext cx="7514220" cy="104186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3187" tIns="437388" rIns="583187" bIns="113792"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GB" sz="1600" kern="1200" dirty="0" smtClean="0"/>
            <a:t>The PLE</a:t>
          </a:r>
          <a:endParaRPr lang="en-GB" sz="1600" kern="1200" dirty="0">
            <a:solidFill>
              <a:schemeClr val="tx1"/>
            </a:solidFill>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en-GB" sz="1600" kern="1200" dirty="0" smtClean="0"/>
            <a:t>The Wine example</a:t>
          </a:r>
          <a:endParaRPr lang="en-GB" sz="1600" kern="1200" dirty="0">
            <a:solidFill>
              <a:schemeClr val="tx1"/>
            </a:solidFill>
          </a:endParaRPr>
        </a:p>
      </dsp:txBody>
      <dsp:txXfrm>
        <a:off x="0" y="2295348"/>
        <a:ext cx="7514220" cy="1041862"/>
      </dsp:txXfrm>
    </dsp:sp>
    <dsp:sp modelId="{81CD887A-FF58-CF4A-803B-F21538AB7627}">
      <dsp:nvSpPr>
        <dsp:cNvPr id="0" name=""/>
        <dsp:cNvSpPr/>
      </dsp:nvSpPr>
      <dsp:spPr>
        <a:xfrm>
          <a:off x="375711" y="1985388"/>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tools do people use to learn and organise their lives?</a:t>
          </a:r>
          <a:endParaRPr lang="en-GB" sz="1600" kern="1200" dirty="0">
            <a:solidFill>
              <a:srgbClr val="F8F8F8"/>
            </a:solidFill>
          </a:endParaRPr>
        </a:p>
      </dsp:txBody>
      <dsp:txXfrm>
        <a:off x="405973" y="2015650"/>
        <a:ext cx="5199430" cy="559396"/>
      </dsp:txXfrm>
    </dsp:sp>
    <dsp:sp modelId="{B114F6BC-8E65-CD42-914D-35FEE5D0921E}">
      <dsp:nvSpPr>
        <dsp:cNvPr id="0" name=""/>
        <dsp:cNvSpPr/>
      </dsp:nvSpPr>
      <dsp:spPr>
        <a:xfrm>
          <a:off x="0" y="3840840"/>
          <a:ext cx="751422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45481" y="3605120"/>
          <a:ext cx="5259954" cy="619920"/>
        </a:xfrm>
        <a:prstGeom prst="round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814" tIns="0" rIns="198814" bIns="0" numCol="1" spcCol="1270" anchor="ctr" anchorCtr="0">
          <a:noAutofit/>
        </a:bodyPr>
        <a:lstStyle/>
        <a:p>
          <a:pPr lvl="0" algn="l" defTabSz="711200">
            <a:lnSpc>
              <a:spcPct val="90000"/>
            </a:lnSpc>
            <a:spcBef>
              <a:spcPct val="0"/>
            </a:spcBef>
            <a:spcAft>
              <a:spcPct val="35000"/>
            </a:spcAft>
          </a:pPr>
          <a:r>
            <a:rPr lang="en-GB" sz="1600" kern="1200" dirty="0" smtClean="0"/>
            <a:t>What is the role of the institution in this learner centred world?</a:t>
          </a:r>
          <a:endParaRPr lang="en-US" sz="1600" kern="1200" dirty="0">
            <a:solidFill>
              <a:srgbClr val="F8F8F8"/>
            </a:solidFill>
          </a:endParaRPr>
        </a:p>
      </dsp:txBody>
      <dsp:txXfrm>
        <a:off x="375743" y="3635382"/>
        <a:ext cx="5199430"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62CF48-6241-7149-9331-3C95D358CFBE}" type="datetimeFigureOut">
              <a:rPr lang="en-US" smtClean="0"/>
              <a:t>17/04/2012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8B8989-B2F9-D245-A0E1-3449A2F7F1AE}" type="slidenum">
              <a:rPr lang="en-US" smtClean="0"/>
              <a:t>‹#›</a:t>
            </a:fld>
            <a:endParaRPr lang="en-US"/>
          </a:p>
        </p:txBody>
      </p:sp>
    </p:spTree>
    <p:extLst>
      <p:ext uri="{BB962C8B-B14F-4D97-AF65-F5344CB8AC3E}">
        <p14:creationId xmlns:p14="http://schemas.microsoft.com/office/powerpoint/2010/main" val="13753492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a:latin typeface="Arial" charset="0"/>
              </a:defRPr>
            </a:lvl1pPr>
          </a:lstStyle>
          <a:p>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a:latin typeface="Arial" charset="0"/>
              </a:defRPr>
            </a:lvl1pPr>
          </a:lstStyle>
          <a:p>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a:latin typeface="Arial" charset="0"/>
              </a:defRPr>
            </a:lvl1pPr>
          </a:lstStyle>
          <a:p>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a:latin typeface="Arial" charset="0"/>
              </a:defRPr>
            </a:lvl1pPr>
          </a:lstStyle>
          <a:p>
            <a:fld id="{C5A31296-F690-DB43-B5FB-F8D27640150E}" type="slidenum">
              <a:rPr lang="en-GB"/>
              <a:pPr/>
              <a:t>‹#›</a:t>
            </a:fld>
            <a:endParaRPr lang="en-GB"/>
          </a:p>
        </p:txBody>
      </p:sp>
    </p:spTree>
    <p:extLst>
      <p:ext uri="{BB962C8B-B14F-4D97-AF65-F5344CB8AC3E}">
        <p14:creationId xmlns:p14="http://schemas.microsoft.com/office/powerpoint/2010/main" val="380576972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48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3DCD92CF-BA85-6344-8F78-51FC7D34EAE8}" type="slidenum">
              <a:rPr lang="en-GB">
                <a:latin typeface="Arial" charset="0"/>
              </a:rPr>
              <a:pPr/>
              <a:t>1</a:t>
            </a:fld>
            <a:endParaRPr lang="en-GB">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laceholder 2"/>
          <p:cNvSpPr>
            <a:spLocks noGrp="1" noRot="1" noChangeAspect="1" noChangeArrowheads="1" noTextEdit="1"/>
          </p:cNvSpPr>
          <p:nvPr>
            <p:ph type="sldImg"/>
          </p:nvPr>
        </p:nvSpPr>
        <p:spPr>
          <a:ln/>
        </p:spPr>
      </p:sp>
      <p:sp>
        <p:nvSpPr>
          <p:cNvPr id="76803" name="Placeholder 3"/>
          <p:cNvSpPr>
            <a:spLocks noGrp="1" noChangeArrowheads="1"/>
          </p:cNvSpPr>
          <p:nvPr>
            <p:ph type="body" idx="1"/>
          </p:nvPr>
        </p:nvSpPr>
        <p:spPr>
          <a:noFill/>
          <a:ln/>
        </p:spPr>
        <p:txBody>
          <a:bodyPr/>
          <a:lstStyle/>
          <a:p>
            <a:endParaRPr lang="en-US">
              <a:latin typeface="Arial" pitchFamily="-12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20A11-6F6B-0E44-89AE-621C37C48B2D}" type="slidenum">
              <a:rPr lang="en-GB"/>
              <a:pPr/>
              <a:t>16</a:t>
            </a:fld>
            <a:endParaRPr lang="en-GB"/>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19</a:t>
            </a:fld>
            <a:endParaRPr lang="en-GB"/>
          </a:p>
        </p:txBody>
      </p:sp>
    </p:spTree>
    <p:extLst>
      <p:ext uri="{BB962C8B-B14F-4D97-AF65-F5344CB8AC3E}">
        <p14:creationId xmlns:p14="http://schemas.microsoft.com/office/powerpoint/2010/main" val="122959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26</a:t>
            </a:fld>
            <a:endParaRPr lang="en-GB"/>
          </a:p>
        </p:txBody>
      </p:sp>
    </p:spTree>
    <p:extLst>
      <p:ext uri="{BB962C8B-B14F-4D97-AF65-F5344CB8AC3E}">
        <p14:creationId xmlns:p14="http://schemas.microsoft.com/office/powerpoint/2010/main" val="35584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a:t>
            </a:r>
            <a:r>
              <a:rPr lang="en-US" baseline="0" dirty="0" smtClean="0"/>
              <a:t> the story of the time my hard-disk backup failed during </a:t>
            </a:r>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28</a:t>
            </a:fld>
            <a:endParaRPr lang="en-GB"/>
          </a:p>
        </p:txBody>
      </p:sp>
    </p:spTree>
    <p:extLst>
      <p:ext uri="{BB962C8B-B14F-4D97-AF65-F5344CB8AC3E}">
        <p14:creationId xmlns:p14="http://schemas.microsoft.com/office/powerpoint/2010/main" val="66759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about ¾ of the various ways you can link/note/promote/save</a:t>
            </a:r>
            <a:r>
              <a:rPr lang="en-US" baseline="0" dirty="0" smtClean="0"/>
              <a:t> an article found on the </a:t>
            </a:r>
            <a:r>
              <a:rPr lang="en-US" baseline="0" dirty="0" err="1" smtClean="0"/>
              <a:t>acm</a:t>
            </a:r>
            <a:r>
              <a:rPr lang="en-US" baseline="0" dirty="0" smtClean="0"/>
              <a:t> </a:t>
            </a:r>
            <a:r>
              <a:rPr lang="en-US" baseline="0" dirty="0" err="1" smtClean="0"/>
              <a:t>eLearn</a:t>
            </a:r>
            <a:r>
              <a:rPr lang="en-US" baseline="0" dirty="0" smtClean="0"/>
              <a:t> site</a:t>
            </a:r>
            <a:endParaRPr lang="en-US" dirty="0"/>
          </a:p>
        </p:txBody>
      </p:sp>
      <p:sp>
        <p:nvSpPr>
          <p:cNvPr id="4" name="Slide Number Placeholder 3"/>
          <p:cNvSpPr>
            <a:spLocks noGrp="1"/>
          </p:cNvSpPr>
          <p:nvPr>
            <p:ph type="sldNum" sz="quarter" idx="10"/>
          </p:nvPr>
        </p:nvSpPr>
        <p:spPr/>
        <p:txBody>
          <a:bodyPr/>
          <a:lstStyle/>
          <a:p>
            <a:fld id="{B0348BC5-9225-0F4C-A602-5A3B71E4BB10}" type="slidenum">
              <a:rPr lang="en-US" smtClean="0"/>
              <a:t>29</a:t>
            </a:fld>
            <a:endParaRPr lang="en-US"/>
          </a:p>
        </p:txBody>
      </p:sp>
    </p:spTree>
    <p:extLst>
      <p:ext uri="{BB962C8B-B14F-4D97-AF65-F5344CB8AC3E}">
        <p14:creationId xmlns:p14="http://schemas.microsoft.com/office/powerpoint/2010/main" val="3470270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Externa;l sertvices (DropBox, TurnutIn, Live at Edu Google Docs, Delicious</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D7465229-E6A0-7C4C-A5A2-1796E7135B5A}" type="slidenum">
              <a:rPr lang="en-GB">
                <a:latin typeface="Arial" charset="0"/>
              </a:rPr>
              <a:pPr/>
              <a:t>62</a:t>
            </a:fld>
            <a:endParaRPr lang="en-GB">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being</a:t>
            </a:r>
            <a:r>
              <a:rPr lang="en-US" baseline="0" dirty="0" smtClean="0"/>
              <a:t> in an institution adds value….</a:t>
            </a:r>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64</a:t>
            </a:fld>
            <a:endParaRPr lang="en-GB"/>
          </a:p>
        </p:txBody>
      </p:sp>
    </p:spTree>
    <p:extLst>
      <p:ext uri="{BB962C8B-B14F-4D97-AF65-F5344CB8AC3E}">
        <p14:creationId xmlns:p14="http://schemas.microsoft.com/office/powerpoint/2010/main" val="395434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358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33C97E17-C4AA-3041-8EDD-258D25938CDF}" type="slidenum">
              <a:rPr lang="en-GB">
                <a:latin typeface="Arial" charset="0"/>
              </a:rPr>
              <a:pPr/>
              <a:t>2</a:t>
            </a:fld>
            <a:endParaRPr lang="en-GB">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a little bit about the university, inter-relationship between teaching and research</a:t>
            </a:r>
          </a:p>
          <a:p>
            <a:endParaRPr lang="en-GB" dirty="0"/>
          </a:p>
        </p:txBody>
      </p:sp>
      <p:sp>
        <p:nvSpPr>
          <p:cNvPr id="4" name="Slide Number Placeholder 3"/>
          <p:cNvSpPr>
            <a:spLocks noGrp="1"/>
          </p:cNvSpPr>
          <p:nvPr>
            <p:ph type="sldNum" sz="quarter" idx="10"/>
          </p:nvPr>
        </p:nvSpPr>
        <p:spPr/>
        <p:txBody>
          <a:bodyPr/>
          <a:lstStyle/>
          <a:p>
            <a:fld id="{51899366-E976-C74F-90AA-1E3167093C21}" type="slidenum">
              <a:rPr lang="en-US" smtClean="0"/>
              <a:t>3</a:t>
            </a:fld>
            <a:endParaRPr lang="en-US"/>
          </a:p>
        </p:txBody>
      </p:sp>
    </p:spTree>
    <p:extLst>
      <p:ext uri="{BB962C8B-B14F-4D97-AF65-F5344CB8AC3E}">
        <p14:creationId xmlns:p14="http://schemas.microsoft.com/office/powerpoint/2010/main" val="77842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7B42DD-0E68-1A49-B135-9732AE65AEA7}" type="slidenum">
              <a:rPr lang="en-GB"/>
              <a:pPr/>
              <a:t>5</a:t>
            </a:fld>
            <a:endParaRPr lang="en-GB"/>
          </a:p>
        </p:txBody>
      </p:sp>
      <p:sp>
        <p:nvSpPr>
          <p:cNvPr id="318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84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a:t>
            </a:r>
            <a:r>
              <a:rPr lang="en-US" baseline="0" dirty="0" smtClean="0"/>
              <a:t> students for jobs that don</a:t>
            </a:r>
            <a:r>
              <a:rPr lang="fr-FR" baseline="0" dirty="0" smtClean="0"/>
              <a:t>’</a:t>
            </a:r>
            <a:r>
              <a:rPr lang="en-US" baseline="0" dirty="0" smtClean="0"/>
              <a:t>t yet exist</a:t>
            </a:r>
          </a:p>
          <a:p>
            <a:r>
              <a:rPr lang="en-US" baseline="0" dirty="0" smtClean="0"/>
              <a:t>Graduate Attributes</a:t>
            </a:r>
          </a:p>
          <a:p>
            <a:r>
              <a:rPr lang="en-GB" sz="1200" kern="1200" dirty="0" smtClean="0">
                <a:solidFill>
                  <a:schemeClr val="tx1"/>
                </a:solidFill>
                <a:effectLst/>
                <a:latin typeface="Arial" charset="0"/>
                <a:ea typeface="ＭＳ Ｐゴシック" charset="0"/>
                <a:cs typeface="Arial" charset="0"/>
              </a:rPr>
              <a:t>Digital Literacies - the ability to live, learn, collaborate and influence in a digital world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6</a:t>
            </a:fld>
            <a:endParaRPr lang="en-GB"/>
          </a:p>
        </p:txBody>
      </p:sp>
    </p:spTree>
    <p:extLst>
      <p:ext uri="{BB962C8B-B14F-4D97-AF65-F5344CB8AC3E}">
        <p14:creationId xmlns:p14="http://schemas.microsoft.com/office/powerpoint/2010/main" val="361540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ceholder 2"/>
          <p:cNvSpPr>
            <a:spLocks noGrp="1" noRot="1" noChangeAspect="1" noChangeArrowheads="1" noTextEdit="1"/>
          </p:cNvSpPr>
          <p:nvPr>
            <p:ph type="sldImg"/>
          </p:nvPr>
        </p:nvSpPr>
        <p:spPr>
          <a:ln/>
        </p:spPr>
      </p:sp>
      <p:sp>
        <p:nvSpPr>
          <p:cNvPr id="74755" name="Placeholder 3"/>
          <p:cNvSpPr>
            <a:spLocks noGrp="1" noChangeArrowheads="1"/>
          </p:cNvSpPr>
          <p:nvPr>
            <p:ph type="body" idx="1"/>
          </p:nvPr>
        </p:nvSpPr>
        <p:spPr>
          <a:noFill/>
          <a:ln/>
        </p:spPr>
        <p:txBody>
          <a:bodyPr/>
          <a:lstStyle/>
          <a:p>
            <a:endParaRPr lang="en-US">
              <a:latin typeface="Arial" pitchFamily="-12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Placeholder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r>
              <a:rPr lang="en-GB">
                <a:latin typeface="Arial" pitchFamily="-123" charset="0"/>
              </a:rPr>
              <a:t>1	Historically most teachers did not do html or FTP</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an on-line authoring tool for web pages</a:t>
            </a:r>
          </a:p>
          <a:p>
            <a:pPr lvl="1" eaLnBrk="1" hangingPunct="1"/>
            <a:r>
              <a:rPr lang="en-GB">
                <a:latin typeface="Arial" pitchFamily="-123" charset="0"/>
                <a:ea typeface="ＭＳ Ｐゴシック" pitchFamily="-123" charset="-128"/>
              </a:rPr>
              <a:t>But now there are lots of tools for creating websites/pages</a:t>
            </a:r>
          </a:p>
          <a:p>
            <a:pPr eaLnBrk="1" hangingPunct="1"/>
            <a:r>
              <a:rPr lang="en-GB">
                <a:latin typeface="Arial" pitchFamily="-123" charset="0"/>
              </a:rPr>
              <a:t>2	Many teachers and students did not do email (or other communication tools)</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a system to provide tools to all members of the class</a:t>
            </a:r>
          </a:p>
          <a:p>
            <a:pPr lvl="1" eaLnBrk="1" hangingPunct="1"/>
            <a:r>
              <a:rPr lang="en-GB">
                <a:latin typeface="Arial" pitchFamily="-123" charset="0"/>
                <a:ea typeface="ＭＳ Ｐゴシック" pitchFamily="-123" charset="-128"/>
              </a:rPr>
              <a:t>Now everyone has email, and most use other 3</a:t>
            </a:r>
            <a:r>
              <a:rPr lang="en-GB" baseline="30000">
                <a:latin typeface="Arial" pitchFamily="-123" charset="0"/>
                <a:ea typeface="ＭＳ Ｐゴシック" pitchFamily="-123" charset="-128"/>
              </a:rPr>
              <a:t>rd</a:t>
            </a:r>
            <a:r>
              <a:rPr lang="en-GB">
                <a:latin typeface="Arial" pitchFamily="-123" charset="0"/>
                <a:ea typeface="ＭＳ Ｐゴシック" pitchFamily="-123" charset="-128"/>
              </a:rPr>
              <a:t> party comms tools too.</a:t>
            </a:r>
          </a:p>
          <a:p>
            <a:pPr eaLnBrk="1" hangingPunct="1"/>
            <a:r>
              <a:rPr lang="en-GB">
                <a:latin typeface="Arial" pitchFamily="-123" charset="0"/>
              </a:rPr>
              <a:t>3	Information literacy was not high</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tools to reliably record and store student grades</a:t>
            </a:r>
          </a:p>
          <a:p>
            <a:pPr lvl="1" eaLnBrk="1" hangingPunct="1"/>
            <a:r>
              <a:rPr lang="en-US">
                <a:latin typeface="Arial" pitchFamily="-123" charset="0"/>
                <a:ea typeface="ＭＳ Ｐゴシック" pitchFamily="-123" charset="-128"/>
              </a:rPr>
              <a:t>Most people are up to transferring a CSV file these days</a:t>
            </a:r>
            <a:endParaRPr lang="en-GB">
              <a:latin typeface="Arial" pitchFamily="-123" charset="0"/>
              <a:ea typeface="ＭＳ Ｐゴシック" pitchFamily="-123" charset="-128"/>
            </a:endParaRPr>
          </a:p>
          <a:p>
            <a:pPr eaLnBrk="1" hangingPunct="1"/>
            <a:r>
              <a:rPr lang="en-GB">
                <a:latin typeface="Arial" pitchFamily="-123" charset="0"/>
              </a:rPr>
              <a:t>4	Teachers were not confident for their on line work to be widely seen</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systems to easily control the visibility of files</a:t>
            </a:r>
          </a:p>
          <a:p>
            <a:pPr lvl="1" eaLnBrk="1" hangingPunct="1"/>
            <a:r>
              <a:rPr lang="en-GB">
                <a:latin typeface="Arial" pitchFamily="-123" charset="0"/>
                <a:ea typeface="ＭＳ Ｐゴシック" pitchFamily="-123" charset="-128"/>
              </a:rPr>
              <a:t>We should have got over this by now!</a:t>
            </a:r>
          </a:p>
          <a:p>
            <a:endParaRPr lang="en-US">
              <a:latin typeface="Arial" pitchFamily="-12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1E3B1-57E6-F144-B5D9-E32E2ED2AA4D}" type="slidenum">
              <a:rPr lang="en-US"/>
              <a:pPr/>
              <a:t>12</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8F8F8"/>
                </a:solidFill>
              </a:rPr>
              <a:t>knowledge exists independently of the learner, and is transferred to the student by the teacher. A teacher-centered model, epitomized  by the lecture.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8F8F8"/>
                </a:solidFill>
              </a:rPr>
              <a:t>the learner constructs new knowledge through a process of analyzing new information and comparing it to previous knowledge. Student-responsible for their own learning</a:t>
            </a:r>
            <a:endParaRPr lang="en-GB" sz="1200" dirty="0" smtClean="0">
              <a:solidFill>
                <a:srgbClr val="F8F8F8"/>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smtClean="0">
              <a:solidFill>
                <a:srgbClr val="F8F8F8"/>
              </a:solidFill>
            </a:endParaRPr>
          </a:p>
          <a:p>
            <a:endParaRPr lang="en-US" dirty="0"/>
          </a:p>
        </p:txBody>
      </p:sp>
      <p:sp>
        <p:nvSpPr>
          <p:cNvPr id="4" name="Slide Number Placeholder 3"/>
          <p:cNvSpPr>
            <a:spLocks noGrp="1"/>
          </p:cNvSpPr>
          <p:nvPr>
            <p:ph type="sldNum" sz="quarter" idx="10"/>
          </p:nvPr>
        </p:nvSpPr>
        <p:spPr/>
        <p:txBody>
          <a:bodyPr/>
          <a:lstStyle/>
          <a:p>
            <a:fld id="{C5A31296-F690-DB43-B5FB-F8D27640150E}" type="slidenum">
              <a:rPr lang="en-GB" smtClean="0"/>
              <a:pPr/>
              <a:t>13</a:t>
            </a:fld>
            <a:endParaRPr lang="en-GB"/>
          </a:p>
        </p:txBody>
      </p:sp>
    </p:spTree>
    <p:extLst>
      <p:ext uri="{BB962C8B-B14F-4D97-AF65-F5344CB8AC3E}">
        <p14:creationId xmlns:p14="http://schemas.microsoft.com/office/powerpoint/2010/main" val="182859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0">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5" name="Group 1730"/>
          <p:cNvGrpSpPr>
            <a:grpSpLocks/>
          </p:cNvGrpSpPr>
          <p:nvPr userDrawn="1"/>
        </p:nvGrpSpPr>
        <p:grpSpPr bwMode="auto">
          <a:xfrm>
            <a:off x="6051550" y="368300"/>
            <a:ext cx="2697163" cy="585788"/>
            <a:chOff x="1610" y="2863"/>
            <a:chExt cx="3221" cy="699"/>
          </a:xfrm>
        </p:grpSpPr>
        <p:sp>
          <p:nvSpPr>
            <p:cNvPr id="6" name="Freeform 1731"/>
            <p:cNvSpPr>
              <a:spLocks/>
            </p:cNvSpPr>
            <p:nvPr userDrawn="1"/>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732"/>
            <p:cNvSpPr>
              <a:spLocks noEditPoints="1"/>
            </p:cNvSpPr>
            <p:nvPr userDrawn="1"/>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7 h 310"/>
                <a:gd name="T16" fmla="*/ 281 w 281"/>
                <a:gd name="T17" fmla="*/ 185 h 310"/>
                <a:gd name="T18" fmla="*/ 272 w 281"/>
                <a:gd name="T19" fmla="*/ 221 h 310"/>
                <a:gd name="T20" fmla="*/ 264 w 281"/>
                <a:gd name="T21" fmla="*/ 241 h 310"/>
                <a:gd name="T22" fmla="*/ 241 w 281"/>
                <a:gd name="T23" fmla="*/ 273 h 310"/>
                <a:gd name="T24" fmla="*/ 213 w 281"/>
                <a:gd name="T25" fmla="*/ 301 h 310"/>
                <a:gd name="T26" fmla="*/ 196 w 281"/>
                <a:gd name="T27" fmla="*/ 310 h 310"/>
                <a:gd name="T28" fmla="*/ 159 w 281"/>
                <a:gd name="T29" fmla="*/ 321 h 310"/>
                <a:gd name="T30" fmla="*/ 139 w 281"/>
                <a:gd name="T31" fmla="*/ 321 h 310"/>
                <a:gd name="T32" fmla="*/ 93 w 281"/>
                <a:gd name="T33" fmla="*/ 315 h 310"/>
                <a:gd name="T34" fmla="*/ 65 w 281"/>
                <a:gd name="T35" fmla="*/ 304 h 310"/>
                <a:gd name="T36" fmla="*/ 45 w 281"/>
                <a:gd name="T37" fmla="*/ 284 h 310"/>
                <a:gd name="T38" fmla="*/ 34 w 281"/>
                <a:gd name="T39" fmla="*/ 275 h 310"/>
                <a:gd name="T40" fmla="*/ 8 w 281"/>
                <a:gd name="T41" fmla="*/ 224 h 310"/>
                <a:gd name="T42" fmla="*/ 0 w 281"/>
                <a:gd name="T43" fmla="*/ 167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70 h 310"/>
                <a:gd name="T72" fmla="*/ 65 w 281"/>
                <a:gd name="T73" fmla="*/ 221 h 310"/>
                <a:gd name="T74" fmla="*/ 82 w 281"/>
                <a:gd name="T75" fmla="*/ 261 h 310"/>
                <a:gd name="T76" fmla="*/ 96 w 281"/>
                <a:gd name="T77" fmla="*/ 278 h 310"/>
                <a:gd name="T78" fmla="*/ 128 w 281"/>
                <a:gd name="T79" fmla="*/ 295 h 310"/>
                <a:gd name="T80" fmla="*/ 145 w 281"/>
                <a:gd name="T81" fmla="*/ 295 h 310"/>
                <a:gd name="T82" fmla="*/ 179 w 281"/>
                <a:gd name="T83" fmla="*/ 284 h 310"/>
                <a:gd name="T84" fmla="*/ 204 w 281"/>
                <a:gd name="T85" fmla="*/ 256 h 310"/>
                <a:gd name="T86" fmla="*/ 213 w 281"/>
                <a:gd name="T87" fmla="*/ 236 h 310"/>
                <a:gd name="T88" fmla="*/ 224 w 281"/>
                <a:gd name="T89" fmla="*/ 190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733"/>
            <p:cNvSpPr>
              <a:spLocks/>
            </p:cNvSpPr>
            <p:nvPr userDrawn="1"/>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8 h 361"/>
                <a:gd name="T12" fmla="*/ 83 w 182"/>
                <a:gd name="T13" fmla="*/ 278 h 361"/>
                <a:gd name="T14" fmla="*/ 83 w 182"/>
                <a:gd name="T15" fmla="*/ 295 h 361"/>
                <a:gd name="T16" fmla="*/ 86 w 182"/>
                <a:gd name="T17" fmla="*/ 307 h 361"/>
                <a:gd name="T18" fmla="*/ 91 w 182"/>
                <a:gd name="T19" fmla="*/ 318 h 361"/>
                <a:gd name="T20" fmla="*/ 97 w 182"/>
                <a:gd name="T21" fmla="*/ 329 h 361"/>
                <a:gd name="T22" fmla="*/ 105 w 182"/>
                <a:gd name="T23" fmla="*/ 335 h 361"/>
                <a:gd name="T24" fmla="*/ 117 w 182"/>
                <a:gd name="T25" fmla="*/ 341 h 361"/>
                <a:gd name="T26" fmla="*/ 128 w 182"/>
                <a:gd name="T27" fmla="*/ 344 h 361"/>
                <a:gd name="T28" fmla="*/ 142 w 182"/>
                <a:gd name="T29" fmla="*/ 346 h 361"/>
                <a:gd name="T30" fmla="*/ 142 w 182"/>
                <a:gd name="T31" fmla="*/ 346 h 361"/>
                <a:gd name="T32" fmla="*/ 157 w 182"/>
                <a:gd name="T33" fmla="*/ 344 h 361"/>
                <a:gd name="T34" fmla="*/ 165 w 182"/>
                <a:gd name="T35" fmla="*/ 341 h 361"/>
                <a:gd name="T36" fmla="*/ 165 w 182"/>
                <a:gd name="T37" fmla="*/ 341 h 361"/>
                <a:gd name="T38" fmla="*/ 182 w 182"/>
                <a:gd name="T39" fmla="*/ 329 h 361"/>
                <a:gd name="T40" fmla="*/ 182 w 182"/>
                <a:gd name="T41" fmla="*/ 329 h 361"/>
                <a:gd name="T42" fmla="*/ 182 w 182"/>
                <a:gd name="T43" fmla="*/ 335 h 361"/>
                <a:gd name="T44" fmla="*/ 179 w 182"/>
                <a:gd name="T45" fmla="*/ 344 h 361"/>
                <a:gd name="T46" fmla="*/ 162 w 182"/>
                <a:gd name="T47" fmla="*/ 358 h 361"/>
                <a:gd name="T48" fmla="*/ 162 w 182"/>
                <a:gd name="T49" fmla="*/ 358 h 361"/>
                <a:gd name="T50" fmla="*/ 154 w 182"/>
                <a:gd name="T51" fmla="*/ 363 h 361"/>
                <a:gd name="T52" fmla="*/ 142 w 182"/>
                <a:gd name="T53" fmla="*/ 369 h 361"/>
                <a:gd name="T54" fmla="*/ 131 w 182"/>
                <a:gd name="T55" fmla="*/ 372 h 361"/>
                <a:gd name="T56" fmla="*/ 117 w 182"/>
                <a:gd name="T57" fmla="*/ 372 h 361"/>
                <a:gd name="T58" fmla="*/ 117 w 182"/>
                <a:gd name="T59" fmla="*/ 372 h 361"/>
                <a:gd name="T60" fmla="*/ 100 w 182"/>
                <a:gd name="T61" fmla="*/ 372 h 361"/>
                <a:gd name="T62" fmla="*/ 83 w 182"/>
                <a:gd name="T63" fmla="*/ 366 h 361"/>
                <a:gd name="T64" fmla="*/ 66 w 182"/>
                <a:gd name="T65" fmla="*/ 358 h 361"/>
                <a:gd name="T66" fmla="*/ 54 w 182"/>
                <a:gd name="T67" fmla="*/ 346 h 361"/>
                <a:gd name="T68" fmla="*/ 54 w 182"/>
                <a:gd name="T69" fmla="*/ 346 h 361"/>
                <a:gd name="T70" fmla="*/ 43 w 182"/>
                <a:gd name="T71" fmla="*/ 335 h 361"/>
                <a:gd name="T72" fmla="*/ 34 w 182"/>
                <a:gd name="T73" fmla="*/ 318 h 361"/>
                <a:gd name="T74" fmla="*/ 29 w 182"/>
                <a:gd name="T75" fmla="*/ 301 h 361"/>
                <a:gd name="T76" fmla="*/ 29 w 182"/>
                <a:gd name="T77" fmla="*/ 278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734"/>
            <p:cNvSpPr>
              <a:spLocks/>
            </p:cNvSpPr>
            <p:nvPr userDrawn="1"/>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735"/>
            <p:cNvSpPr>
              <a:spLocks/>
            </p:cNvSpPr>
            <p:nvPr userDrawn="1"/>
          </p:nvSpPr>
          <p:spPr bwMode="auto">
            <a:xfrm>
              <a:off x="3275" y="3109"/>
              <a:ext cx="474" cy="305"/>
            </a:xfrm>
            <a:custGeom>
              <a:avLst/>
              <a:gdLst>
                <a:gd name="T0" fmla="*/ 353 w 475"/>
                <a:gd name="T1" fmla="*/ 0 h 304"/>
                <a:gd name="T2" fmla="*/ 387 w 475"/>
                <a:gd name="T3" fmla="*/ 6 h 304"/>
                <a:gd name="T4" fmla="*/ 418 w 475"/>
                <a:gd name="T5" fmla="*/ 23 h 304"/>
                <a:gd name="T6" fmla="*/ 433 w 475"/>
                <a:gd name="T7" fmla="*/ 37 h 304"/>
                <a:gd name="T8" fmla="*/ 447 w 475"/>
                <a:gd name="T9" fmla="*/ 68 h 304"/>
                <a:gd name="T10" fmla="*/ 447 w 475"/>
                <a:gd name="T11" fmla="*/ 293 h 304"/>
                <a:gd name="T12" fmla="*/ 450 w 475"/>
                <a:gd name="T13" fmla="*/ 298 h 304"/>
                <a:gd name="T14" fmla="*/ 452 w 475"/>
                <a:gd name="T15" fmla="*/ 304 h 304"/>
                <a:gd name="T16" fmla="*/ 376 w 475"/>
                <a:gd name="T17" fmla="*/ 315 h 304"/>
                <a:gd name="T18" fmla="*/ 381 w 475"/>
                <a:gd name="T19" fmla="*/ 310 h 304"/>
                <a:gd name="T20" fmla="*/ 393 w 475"/>
                <a:gd name="T21" fmla="*/ 298 h 304"/>
                <a:gd name="T22" fmla="*/ 393 w 475"/>
                <a:gd name="T23" fmla="*/ 108 h 304"/>
                <a:gd name="T24" fmla="*/ 393 w 475"/>
                <a:gd name="T25" fmla="*/ 91 h 304"/>
                <a:gd name="T26" fmla="*/ 384 w 475"/>
                <a:gd name="T27" fmla="*/ 66 h 304"/>
                <a:gd name="T28" fmla="*/ 376 w 475"/>
                <a:gd name="T29" fmla="*/ 57 h 304"/>
                <a:gd name="T30" fmla="*/ 356 w 475"/>
                <a:gd name="T31" fmla="*/ 43 h 304"/>
                <a:gd name="T32" fmla="*/ 325 w 475"/>
                <a:gd name="T33" fmla="*/ 37 h 304"/>
                <a:gd name="T34" fmla="*/ 305 w 475"/>
                <a:gd name="T35" fmla="*/ 40 h 304"/>
                <a:gd name="T36" fmla="*/ 271 w 475"/>
                <a:gd name="T37" fmla="*/ 60 h 304"/>
                <a:gd name="T38" fmla="*/ 256 w 475"/>
                <a:gd name="T39" fmla="*/ 77 h 304"/>
                <a:gd name="T40" fmla="*/ 256 w 475"/>
                <a:gd name="T41" fmla="*/ 293 h 304"/>
                <a:gd name="T42" fmla="*/ 259 w 475"/>
                <a:gd name="T43" fmla="*/ 298 h 304"/>
                <a:gd name="T44" fmla="*/ 262 w 475"/>
                <a:gd name="T45" fmla="*/ 304 h 304"/>
                <a:gd name="T46" fmla="*/ 194 w 475"/>
                <a:gd name="T47" fmla="*/ 315 h 304"/>
                <a:gd name="T48" fmla="*/ 202 w 475"/>
                <a:gd name="T49" fmla="*/ 310 h 304"/>
                <a:gd name="T50" fmla="*/ 211 w 475"/>
                <a:gd name="T51" fmla="*/ 298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93 h 304"/>
                <a:gd name="T70" fmla="*/ 83 w 475"/>
                <a:gd name="T71" fmla="*/ 304 h 304"/>
                <a:gd name="T72" fmla="*/ 97 w 475"/>
                <a:gd name="T73" fmla="*/ 315 h 304"/>
                <a:gd name="T74" fmla="*/ 6 w 475"/>
                <a:gd name="T75" fmla="*/ 315 h 304"/>
                <a:gd name="T76" fmla="*/ 20 w 475"/>
                <a:gd name="T77" fmla="*/ 304 h 304"/>
                <a:gd name="T78" fmla="*/ 23 w 475"/>
                <a:gd name="T79" fmla="*/ 293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45 w 475"/>
                <a:gd name="T105" fmla="*/ 43 h 304"/>
                <a:gd name="T106" fmla="*/ 251 w 475"/>
                <a:gd name="T107" fmla="*/ 57 h 304"/>
                <a:gd name="T108" fmla="*/ 296 w 475"/>
                <a:gd name="T109" fmla="*/ 17 h 304"/>
                <a:gd name="T110" fmla="*/ 310 w 475"/>
                <a:gd name="T111" fmla="*/ 9 h 304"/>
                <a:gd name="T112" fmla="*/ 339 w 475"/>
                <a:gd name="T113" fmla="*/ 0 h 304"/>
                <a:gd name="T114" fmla="*/ 353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736"/>
            <p:cNvSpPr>
              <a:spLocks/>
            </p:cNvSpPr>
            <p:nvPr userDrawn="1"/>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8 h 361"/>
                <a:gd name="T12" fmla="*/ 82 w 184"/>
                <a:gd name="T13" fmla="*/ 278 h 361"/>
                <a:gd name="T14" fmla="*/ 85 w 184"/>
                <a:gd name="T15" fmla="*/ 295 h 361"/>
                <a:gd name="T16" fmla="*/ 88 w 184"/>
                <a:gd name="T17" fmla="*/ 307 h 361"/>
                <a:gd name="T18" fmla="*/ 91 w 184"/>
                <a:gd name="T19" fmla="*/ 318 h 361"/>
                <a:gd name="T20" fmla="*/ 99 w 184"/>
                <a:gd name="T21" fmla="*/ 329 h 361"/>
                <a:gd name="T22" fmla="*/ 105 w 184"/>
                <a:gd name="T23" fmla="*/ 335 h 361"/>
                <a:gd name="T24" fmla="*/ 116 w 184"/>
                <a:gd name="T25" fmla="*/ 341 h 361"/>
                <a:gd name="T26" fmla="*/ 128 w 184"/>
                <a:gd name="T27" fmla="*/ 344 h 361"/>
                <a:gd name="T28" fmla="*/ 142 w 184"/>
                <a:gd name="T29" fmla="*/ 346 h 361"/>
                <a:gd name="T30" fmla="*/ 142 w 184"/>
                <a:gd name="T31" fmla="*/ 346 h 361"/>
                <a:gd name="T32" fmla="*/ 156 w 184"/>
                <a:gd name="T33" fmla="*/ 344 h 361"/>
                <a:gd name="T34" fmla="*/ 165 w 184"/>
                <a:gd name="T35" fmla="*/ 341 h 361"/>
                <a:gd name="T36" fmla="*/ 165 w 184"/>
                <a:gd name="T37" fmla="*/ 341 h 361"/>
                <a:gd name="T38" fmla="*/ 184 w 184"/>
                <a:gd name="T39" fmla="*/ 329 h 361"/>
                <a:gd name="T40" fmla="*/ 184 w 184"/>
                <a:gd name="T41" fmla="*/ 329 h 361"/>
                <a:gd name="T42" fmla="*/ 182 w 184"/>
                <a:gd name="T43" fmla="*/ 335 h 361"/>
                <a:gd name="T44" fmla="*/ 179 w 184"/>
                <a:gd name="T45" fmla="*/ 344 h 361"/>
                <a:gd name="T46" fmla="*/ 162 w 184"/>
                <a:gd name="T47" fmla="*/ 358 h 361"/>
                <a:gd name="T48" fmla="*/ 162 w 184"/>
                <a:gd name="T49" fmla="*/ 358 h 361"/>
                <a:gd name="T50" fmla="*/ 153 w 184"/>
                <a:gd name="T51" fmla="*/ 363 h 361"/>
                <a:gd name="T52" fmla="*/ 142 w 184"/>
                <a:gd name="T53" fmla="*/ 369 h 361"/>
                <a:gd name="T54" fmla="*/ 130 w 184"/>
                <a:gd name="T55" fmla="*/ 372 h 361"/>
                <a:gd name="T56" fmla="*/ 119 w 184"/>
                <a:gd name="T57" fmla="*/ 372 h 361"/>
                <a:gd name="T58" fmla="*/ 119 w 184"/>
                <a:gd name="T59" fmla="*/ 372 h 361"/>
                <a:gd name="T60" fmla="*/ 99 w 184"/>
                <a:gd name="T61" fmla="*/ 372 h 361"/>
                <a:gd name="T62" fmla="*/ 82 w 184"/>
                <a:gd name="T63" fmla="*/ 366 h 361"/>
                <a:gd name="T64" fmla="*/ 65 w 184"/>
                <a:gd name="T65" fmla="*/ 358 h 361"/>
                <a:gd name="T66" fmla="*/ 54 w 184"/>
                <a:gd name="T67" fmla="*/ 346 h 361"/>
                <a:gd name="T68" fmla="*/ 54 w 184"/>
                <a:gd name="T69" fmla="*/ 346 h 361"/>
                <a:gd name="T70" fmla="*/ 42 w 184"/>
                <a:gd name="T71" fmla="*/ 335 h 361"/>
                <a:gd name="T72" fmla="*/ 34 w 184"/>
                <a:gd name="T73" fmla="*/ 318 h 361"/>
                <a:gd name="T74" fmla="*/ 31 w 184"/>
                <a:gd name="T75" fmla="*/ 301 h 361"/>
                <a:gd name="T76" fmla="*/ 28 w 184"/>
                <a:gd name="T77" fmla="*/ 278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737"/>
            <p:cNvSpPr>
              <a:spLocks noEditPoints="1"/>
            </p:cNvSpPr>
            <p:nvPr userDrawn="1"/>
          </p:nvSpPr>
          <p:spPr bwMode="auto">
            <a:xfrm>
              <a:off x="4253" y="3109"/>
              <a:ext cx="282" cy="311"/>
            </a:xfrm>
            <a:custGeom>
              <a:avLst/>
              <a:gdLst>
                <a:gd name="T0" fmla="*/ 133 w 284"/>
                <a:gd name="T1" fmla="*/ 0 h 310"/>
                <a:gd name="T2" fmla="*/ 173 w 284"/>
                <a:gd name="T3" fmla="*/ 6 h 310"/>
                <a:gd name="T4" fmla="*/ 206 w 284"/>
                <a:gd name="T5" fmla="*/ 23 h 310"/>
                <a:gd name="T6" fmla="*/ 213 w 284"/>
                <a:gd name="T7" fmla="*/ 34 h 310"/>
                <a:gd name="T8" fmla="*/ 239 w 284"/>
                <a:gd name="T9" fmla="*/ 63 h 310"/>
                <a:gd name="T10" fmla="*/ 247 w 284"/>
                <a:gd name="T11" fmla="*/ 80 h 310"/>
                <a:gd name="T12" fmla="*/ 259 w 284"/>
                <a:gd name="T13" fmla="*/ 117 h 310"/>
                <a:gd name="T14" fmla="*/ 262 w 284"/>
                <a:gd name="T15" fmla="*/ 167 h 310"/>
                <a:gd name="T16" fmla="*/ 262 w 284"/>
                <a:gd name="T17" fmla="*/ 185 h 310"/>
                <a:gd name="T18" fmla="*/ 250 w 284"/>
                <a:gd name="T19" fmla="*/ 221 h 310"/>
                <a:gd name="T20" fmla="*/ 245 w 284"/>
                <a:gd name="T21" fmla="*/ 241 h 310"/>
                <a:gd name="T22" fmla="*/ 222 w 284"/>
                <a:gd name="T23" fmla="*/ 273 h 310"/>
                <a:gd name="T24" fmla="*/ 203 w 284"/>
                <a:gd name="T25" fmla="*/ 301 h 310"/>
                <a:gd name="T26" fmla="*/ 187 w 284"/>
                <a:gd name="T27" fmla="*/ 310 h 310"/>
                <a:gd name="T28" fmla="*/ 150 w 284"/>
                <a:gd name="T29" fmla="*/ 321 h 310"/>
                <a:gd name="T30" fmla="*/ 131 w 284"/>
                <a:gd name="T31" fmla="*/ 321 h 310"/>
                <a:gd name="T32" fmla="*/ 82 w 284"/>
                <a:gd name="T33" fmla="*/ 315 h 310"/>
                <a:gd name="T34" fmla="*/ 68 w 284"/>
                <a:gd name="T35" fmla="*/ 304 h 310"/>
                <a:gd name="T36" fmla="*/ 45 w 284"/>
                <a:gd name="T37" fmla="*/ 284 h 310"/>
                <a:gd name="T38" fmla="*/ 36 w 284"/>
                <a:gd name="T39" fmla="*/ 275 h 310"/>
                <a:gd name="T40" fmla="*/ 11 w 284"/>
                <a:gd name="T41" fmla="*/ 224 h 310"/>
                <a:gd name="T42" fmla="*/ 0 w 284"/>
                <a:gd name="T43" fmla="*/ 167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4 w 284"/>
                <a:gd name="T55" fmla="*/ 12 h 310"/>
                <a:gd name="T56" fmla="*/ 111 w 284"/>
                <a:gd name="T57" fmla="*/ 0 h 310"/>
                <a:gd name="T58" fmla="*/ 133 w 284"/>
                <a:gd name="T59" fmla="*/ 0 h 310"/>
                <a:gd name="T60" fmla="*/ 128 w 284"/>
                <a:gd name="T61" fmla="*/ 23 h 310"/>
                <a:gd name="T62" fmla="*/ 91 w 284"/>
                <a:gd name="T63" fmla="*/ 34 h 310"/>
                <a:gd name="T64" fmla="*/ 71 w 284"/>
                <a:gd name="T65" fmla="*/ 66 h 310"/>
                <a:gd name="T66" fmla="*/ 68 w 284"/>
                <a:gd name="T67" fmla="*/ 85 h 310"/>
                <a:gd name="T68" fmla="*/ 59 w 284"/>
                <a:gd name="T69" fmla="*/ 131 h 310"/>
                <a:gd name="T70" fmla="*/ 59 w 284"/>
                <a:gd name="T71" fmla="*/ 170 h 310"/>
                <a:gd name="T72" fmla="*/ 68 w 284"/>
                <a:gd name="T73" fmla="*/ 221 h 310"/>
                <a:gd name="T74" fmla="*/ 74 w 284"/>
                <a:gd name="T75" fmla="*/ 261 h 310"/>
                <a:gd name="T76" fmla="*/ 85 w 284"/>
                <a:gd name="T77" fmla="*/ 278 h 310"/>
                <a:gd name="T78" fmla="*/ 116 w 284"/>
                <a:gd name="T79" fmla="*/ 295 h 310"/>
                <a:gd name="T80" fmla="*/ 136 w 284"/>
                <a:gd name="T81" fmla="*/ 295 h 310"/>
                <a:gd name="T82" fmla="*/ 170 w 284"/>
                <a:gd name="T83" fmla="*/ 284 h 310"/>
                <a:gd name="T84" fmla="*/ 196 w 284"/>
                <a:gd name="T85" fmla="*/ 256 h 310"/>
                <a:gd name="T86" fmla="*/ 203 w 284"/>
                <a:gd name="T87" fmla="*/ 236 h 310"/>
                <a:gd name="T88" fmla="*/ 207 w 284"/>
                <a:gd name="T89" fmla="*/ 190 h 310"/>
                <a:gd name="T90" fmla="*/ 207 w 284"/>
                <a:gd name="T91" fmla="*/ 151 h 310"/>
                <a:gd name="T92" fmla="*/ 202 w 284"/>
                <a:gd name="T93" fmla="*/ 85 h 310"/>
                <a:gd name="T94" fmla="*/ 190 w 284"/>
                <a:gd name="T95" fmla="*/ 60 h 310"/>
                <a:gd name="T96" fmla="*/ 173 w 284"/>
                <a:gd name="T97" fmla="*/ 40 h 310"/>
                <a:gd name="T98" fmla="*/ 153 w 284"/>
                <a:gd name="T99" fmla="*/ 29 h 310"/>
                <a:gd name="T100" fmla="*/ 128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738"/>
            <p:cNvSpPr>
              <a:spLocks/>
            </p:cNvSpPr>
            <p:nvPr userDrawn="1"/>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93 h 304"/>
                <a:gd name="T14" fmla="*/ 270 w 284"/>
                <a:gd name="T15" fmla="*/ 304 h 304"/>
                <a:gd name="T16" fmla="*/ 284 w 284"/>
                <a:gd name="T17" fmla="*/ 315 h 304"/>
                <a:gd name="T18" fmla="*/ 196 w 284"/>
                <a:gd name="T19" fmla="*/ 315 h 304"/>
                <a:gd name="T20" fmla="*/ 207 w 284"/>
                <a:gd name="T21" fmla="*/ 304 h 304"/>
                <a:gd name="T22" fmla="*/ 213 w 284"/>
                <a:gd name="T23" fmla="*/ 293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93 h 304"/>
                <a:gd name="T42" fmla="*/ 82 w 284"/>
                <a:gd name="T43" fmla="*/ 304 h 304"/>
                <a:gd name="T44" fmla="*/ 97 w 284"/>
                <a:gd name="T45" fmla="*/ 315 h 304"/>
                <a:gd name="T46" fmla="*/ 6 w 284"/>
                <a:gd name="T47" fmla="*/ 315 h 304"/>
                <a:gd name="T48" fmla="*/ 17 w 284"/>
                <a:gd name="T49" fmla="*/ 304 h 304"/>
                <a:gd name="T50" fmla="*/ 23 w 284"/>
                <a:gd name="T51" fmla="*/ 293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39"/>
            <p:cNvSpPr>
              <a:spLocks/>
            </p:cNvSpPr>
            <p:nvPr userDrawn="1"/>
          </p:nvSpPr>
          <p:spPr bwMode="auto">
            <a:xfrm>
              <a:off x="3764" y="3109"/>
              <a:ext cx="292" cy="453"/>
            </a:xfrm>
            <a:custGeom>
              <a:avLst/>
              <a:gdLst>
                <a:gd name="T0" fmla="*/ 270 w 293"/>
                <a:gd name="T1" fmla="*/ 85 h 452"/>
                <a:gd name="T2" fmla="*/ 239 w 293"/>
                <a:gd name="T3" fmla="*/ 37 h 452"/>
                <a:gd name="T4" fmla="*/ 219 w 293"/>
                <a:gd name="T5" fmla="*/ 20 h 452"/>
                <a:gd name="T6" fmla="*/ 199 w 293"/>
                <a:gd name="T7" fmla="*/ 9 h 452"/>
                <a:gd name="T8" fmla="*/ 154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7 h 452"/>
                <a:gd name="T24" fmla="*/ 20 w 293"/>
                <a:gd name="T25" fmla="*/ 446 h 452"/>
                <a:gd name="T26" fmla="*/ 11 w 293"/>
                <a:gd name="T27" fmla="*/ 460 h 452"/>
                <a:gd name="T28" fmla="*/ 94 w 293"/>
                <a:gd name="T29" fmla="*/ 463 h 452"/>
                <a:gd name="T30" fmla="*/ 88 w 293"/>
                <a:gd name="T31" fmla="*/ 460 h 452"/>
                <a:gd name="T32" fmla="*/ 80 w 293"/>
                <a:gd name="T33" fmla="*/ 446 h 452"/>
                <a:gd name="T34" fmla="*/ 77 w 293"/>
                <a:gd name="T35" fmla="*/ 68 h 452"/>
                <a:gd name="T36" fmla="*/ 91 w 293"/>
                <a:gd name="T37" fmla="*/ 54 h 452"/>
                <a:gd name="T38" fmla="*/ 105 w 293"/>
                <a:gd name="T39" fmla="*/ 46 h 452"/>
                <a:gd name="T40" fmla="*/ 142 w 293"/>
                <a:gd name="T41" fmla="*/ 34 h 452"/>
                <a:gd name="T42" fmla="*/ 148 w 293"/>
                <a:gd name="T43" fmla="*/ 37 h 452"/>
                <a:gd name="T44" fmla="*/ 179 w 293"/>
                <a:gd name="T45" fmla="*/ 51 h 452"/>
                <a:gd name="T46" fmla="*/ 194 w 293"/>
                <a:gd name="T47" fmla="*/ 63 h 452"/>
                <a:gd name="T48" fmla="*/ 213 w 293"/>
                <a:gd name="T49" fmla="*/ 100 h 452"/>
                <a:gd name="T50" fmla="*/ 219 w 293"/>
                <a:gd name="T51" fmla="*/ 156 h 452"/>
                <a:gd name="T52" fmla="*/ 219 w 293"/>
                <a:gd name="T53" fmla="*/ 185 h 452"/>
                <a:gd name="T54" fmla="*/ 205 w 293"/>
                <a:gd name="T55" fmla="*/ 244 h 452"/>
                <a:gd name="T56" fmla="*/ 194 w 293"/>
                <a:gd name="T57" fmla="*/ 261 h 452"/>
                <a:gd name="T58" fmla="*/ 165 w 293"/>
                <a:gd name="T59" fmla="*/ 287 h 452"/>
                <a:gd name="T60" fmla="*/ 136 w 293"/>
                <a:gd name="T61" fmla="*/ 295 h 452"/>
                <a:gd name="T62" fmla="*/ 122 w 293"/>
                <a:gd name="T63" fmla="*/ 295 h 452"/>
                <a:gd name="T64" fmla="*/ 99 w 293"/>
                <a:gd name="T65" fmla="*/ 287 h 452"/>
                <a:gd name="T66" fmla="*/ 102 w 293"/>
                <a:gd name="T67" fmla="*/ 315 h 452"/>
                <a:gd name="T68" fmla="*/ 122 w 293"/>
                <a:gd name="T69" fmla="*/ 321 h 452"/>
                <a:gd name="T70" fmla="*/ 145 w 293"/>
                <a:gd name="T71" fmla="*/ 321 h 452"/>
                <a:gd name="T72" fmla="*/ 179 w 293"/>
                <a:gd name="T73" fmla="*/ 315 h 452"/>
                <a:gd name="T74" fmla="*/ 208 w 293"/>
                <a:gd name="T75" fmla="*/ 301 h 452"/>
                <a:gd name="T76" fmla="*/ 230 w 293"/>
                <a:gd name="T77" fmla="*/ 284 h 452"/>
                <a:gd name="T78" fmla="*/ 242 w 293"/>
                <a:gd name="T79" fmla="*/ 273 h 452"/>
                <a:gd name="T80" fmla="*/ 270 w 293"/>
                <a:gd name="T81" fmla="*/ 210 h 452"/>
                <a:gd name="T82" fmla="*/ 282 w 293"/>
                <a:gd name="T83" fmla="*/ 154 h 452"/>
                <a:gd name="T84" fmla="*/ 279 w 293"/>
                <a:gd name="T85" fmla="*/ 117 h 452"/>
                <a:gd name="T86" fmla="*/ 270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740"/>
            <p:cNvSpPr>
              <a:spLocks/>
            </p:cNvSpPr>
            <p:nvPr userDrawn="1"/>
          </p:nvSpPr>
          <p:spPr bwMode="auto">
            <a:xfrm>
              <a:off x="2192" y="3109"/>
              <a:ext cx="209" cy="311"/>
            </a:xfrm>
            <a:custGeom>
              <a:avLst/>
              <a:gdLst>
                <a:gd name="T0" fmla="*/ 193 w 208"/>
                <a:gd name="T1" fmla="*/ 275 h 310"/>
                <a:gd name="T2" fmla="*/ 193 w 208"/>
                <a:gd name="T3" fmla="*/ 275 h 310"/>
                <a:gd name="T4" fmla="*/ 176 w 208"/>
                <a:gd name="T5" fmla="*/ 281 h 310"/>
                <a:gd name="T6" fmla="*/ 156 w 208"/>
                <a:gd name="T7" fmla="*/ 284 h 310"/>
                <a:gd name="T8" fmla="*/ 156 w 208"/>
                <a:gd name="T9" fmla="*/ 284 h 310"/>
                <a:gd name="T10" fmla="*/ 142 w 208"/>
                <a:gd name="T11" fmla="*/ 284 h 310"/>
                <a:gd name="T12" fmla="*/ 131 w 208"/>
                <a:gd name="T13" fmla="*/ 278 h 310"/>
                <a:gd name="T14" fmla="*/ 119 w 208"/>
                <a:gd name="T15" fmla="*/ 273 h 310"/>
                <a:gd name="T16" fmla="*/ 100 w 208"/>
                <a:gd name="T17" fmla="*/ 261 h 310"/>
                <a:gd name="T18" fmla="*/ 100 w 208"/>
                <a:gd name="T19" fmla="*/ 261 h 310"/>
                <a:gd name="T20" fmla="*/ 91 w 208"/>
                <a:gd name="T21" fmla="*/ 250 h 310"/>
                <a:gd name="T22" fmla="*/ 83 w 208"/>
                <a:gd name="T23" fmla="*/ 236 h 310"/>
                <a:gd name="T24" fmla="*/ 80 w 208"/>
                <a:gd name="T25" fmla="*/ 219 h 310"/>
                <a:gd name="T26" fmla="*/ 80 w 208"/>
                <a:gd name="T27" fmla="*/ 202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202 h 310"/>
                <a:gd name="T44" fmla="*/ 23 w 208"/>
                <a:gd name="T45" fmla="*/ 202 h 310"/>
                <a:gd name="T46" fmla="*/ 26 w 208"/>
                <a:gd name="T47" fmla="*/ 230 h 310"/>
                <a:gd name="T48" fmla="*/ 32 w 208"/>
                <a:gd name="T49" fmla="*/ 256 h 310"/>
                <a:gd name="T50" fmla="*/ 40 w 208"/>
                <a:gd name="T51" fmla="*/ 275 h 310"/>
                <a:gd name="T52" fmla="*/ 54 w 208"/>
                <a:gd name="T53" fmla="*/ 293 h 310"/>
                <a:gd name="T54" fmla="*/ 54 w 208"/>
                <a:gd name="T55" fmla="*/ 293 h 310"/>
                <a:gd name="T56" fmla="*/ 71 w 208"/>
                <a:gd name="T57" fmla="*/ 307 h 310"/>
                <a:gd name="T58" fmla="*/ 85 w 208"/>
                <a:gd name="T59" fmla="*/ 315 h 310"/>
                <a:gd name="T60" fmla="*/ 103 w 208"/>
                <a:gd name="T61" fmla="*/ 321 h 310"/>
                <a:gd name="T62" fmla="*/ 133 w 208"/>
                <a:gd name="T63" fmla="*/ 321 h 310"/>
                <a:gd name="T64" fmla="*/ 133 w 208"/>
                <a:gd name="T65" fmla="*/ 321 h 310"/>
                <a:gd name="T66" fmla="*/ 153 w 208"/>
                <a:gd name="T67" fmla="*/ 321 h 310"/>
                <a:gd name="T68" fmla="*/ 173 w 208"/>
                <a:gd name="T69" fmla="*/ 315 h 310"/>
                <a:gd name="T70" fmla="*/ 190 w 208"/>
                <a:gd name="T71" fmla="*/ 307 h 310"/>
                <a:gd name="T72" fmla="*/ 207 w 208"/>
                <a:gd name="T73" fmla="*/ 293 h 310"/>
                <a:gd name="T74" fmla="*/ 219 w 208"/>
                <a:gd name="T75" fmla="*/ 256 h 310"/>
                <a:gd name="T76" fmla="*/ 219 w 208"/>
                <a:gd name="T77" fmla="*/ 256 h 310"/>
                <a:gd name="T78" fmla="*/ 207 w 208"/>
                <a:gd name="T79" fmla="*/ 267 h 310"/>
                <a:gd name="T80" fmla="*/ 193 w 208"/>
                <a:gd name="T81" fmla="*/ 275 h 310"/>
                <a:gd name="T82" fmla="*/ 193 w 208"/>
                <a:gd name="T83" fmla="*/ 275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741"/>
            <p:cNvSpPr>
              <a:spLocks/>
            </p:cNvSpPr>
            <p:nvPr userDrawn="1"/>
          </p:nvSpPr>
          <p:spPr bwMode="auto">
            <a:xfrm>
              <a:off x="2383" y="3109"/>
              <a:ext cx="104" cy="311"/>
            </a:xfrm>
            <a:custGeom>
              <a:avLst/>
              <a:gdLst>
                <a:gd name="T0" fmla="*/ 68 w 105"/>
                <a:gd name="T1" fmla="*/ 264 h 310"/>
                <a:gd name="T2" fmla="*/ 68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50 h 310"/>
                <a:gd name="T20" fmla="*/ 25 w 105"/>
                <a:gd name="T21" fmla="*/ 275 h 310"/>
                <a:gd name="T22" fmla="*/ 25 w 105"/>
                <a:gd name="T23" fmla="*/ 275 h 310"/>
                <a:gd name="T24" fmla="*/ 25 w 105"/>
                <a:gd name="T25" fmla="*/ 275 h 310"/>
                <a:gd name="T26" fmla="*/ 25 w 105"/>
                <a:gd name="T27" fmla="*/ 275 h 310"/>
                <a:gd name="T28" fmla="*/ 25 w 105"/>
                <a:gd name="T29" fmla="*/ 293 h 310"/>
                <a:gd name="T30" fmla="*/ 31 w 105"/>
                <a:gd name="T31" fmla="*/ 304 h 310"/>
                <a:gd name="T32" fmla="*/ 31 w 105"/>
                <a:gd name="T33" fmla="*/ 304 h 310"/>
                <a:gd name="T34" fmla="*/ 37 w 105"/>
                <a:gd name="T35" fmla="*/ 312 h 310"/>
                <a:gd name="T36" fmla="*/ 48 w 105"/>
                <a:gd name="T37" fmla="*/ 321 h 310"/>
                <a:gd name="T38" fmla="*/ 94 w 105"/>
                <a:gd name="T39" fmla="*/ 301 h 310"/>
                <a:gd name="T40" fmla="*/ 94 w 105"/>
                <a:gd name="T41" fmla="*/ 301 h 310"/>
                <a:gd name="T42" fmla="*/ 82 w 105"/>
                <a:gd name="T43" fmla="*/ 298 h 310"/>
                <a:gd name="T44" fmla="*/ 74 w 105"/>
                <a:gd name="T45" fmla="*/ 290 h 310"/>
                <a:gd name="T46" fmla="*/ 68 w 105"/>
                <a:gd name="T47" fmla="*/ 278 h 310"/>
                <a:gd name="T48" fmla="*/ 68 w 105"/>
                <a:gd name="T49" fmla="*/ 264 h 310"/>
                <a:gd name="T50" fmla="*/ 68 w 105"/>
                <a:gd name="T51" fmla="*/ 264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742"/>
            <p:cNvSpPr>
              <a:spLocks/>
            </p:cNvSpPr>
            <p:nvPr userDrawn="1"/>
          </p:nvSpPr>
          <p:spPr bwMode="auto">
            <a:xfrm>
              <a:off x="3009" y="3109"/>
              <a:ext cx="250" cy="311"/>
            </a:xfrm>
            <a:custGeom>
              <a:avLst/>
              <a:gdLst>
                <a:gd name="T0" fmla="*/ 233 w 250"/>
                <a:gd name="T1" fmla="*/ 290 h 310"/>
                <a:gd name="T2" fmla="*/ 230 w 250"/>
                <a:gd name="T3" fmla="*/ 270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70 h 310"/>
                <a:gd name="T52" fmla="*/ 23 w 250"/>
                <a:gd name="T53" fmla="*/ 185 h 310"/>
                <a:gd name="T54" fmla="*/ 3 w 250"/>
                <a:gd name="T55" fmla="*/ 221 h 310"/>
                <a:gd name="T56" fmla="*/ 0 w 250"/>
                <a:gd name="T57" fmla="*/ 244 h 310"/>
                <a:gd name="T58" fmla="*/ 6 w 250"/>
                <a:gd name="T59" fmla="*/ 270 h 310"/>
                <a:gd name="T60" fmla="*/ 20 w 250"/>
                <a:gd name="T61" fmla="*/ 295 h 310"/>
                <a:gd name="T62" fmla="*/ 32 w 250"/>
                <a:gd name="T63" fmla="*/ 307 h 310"/>
                <a:gd name="T64" fmla="*/ 60 w 250"/>
                <a:gd name="T65" fmla="*/ 321 h 310"/>
                <a:gd name="T66" fmla="*/ 77 w 250"/>
                <a:gd name="T67" fmla="*/ 321 h 310"/>
                <a:gd name="T68" fmla="*/ 120 w 250"/>
                <a:gd name="T69" fmla="*/ 315 h 310"/>
                <a:gd name="T70" fmla="*/ 159 w 250"/>
                <a:gd name="T71" fmla="*/ 290 h 310"/>
                <a:gd name="T72" fmla="*/ 171 w 250"/>
                <a:gd name="T73" fmla="*/ 258 h 310"/>
                <a:gd name="T74" fmla="*/ 139 w 250"/>
                <a:gd name="T75" fmla="*/ 278 h 310"/>
                <a:gd name="T76" fmla="*/ 103 w 250"/>
                <a:gd name="T77" fmla="*/ 284 h 310"/>
                <a:gd name="T78" fmla="*/ 94 w 250"/>
                <a:gd name="T79" fmla="*/ 284 h 310"/>
                <a:gd name="T80" fmla="*/ 74 w 250"/>
                <a:gd name="T81" fmla="*/ 278 h 310"/>
                <a:gd name="T82" fmla="*/ 68 w 250"/>
                <a:gd name="T83" fmla="*/ 270 h 310"/>
                <a:gd name="T84" fmla="*/ 57 w 250"/>
                <a:gd name="T85" fmla="*/ 253 h 310"/>
                <a:gd name="T86" fmla="*/ 54 w 250"/>
                <a:gd name="T87" fmla="*/ 233 h 310"/>
                <a:gd name="T88" fmla="*/ 54 w 250"/>
                <a:gd name="T89" fmla="*/ 221 h 310"/>
                <a:gd name="T90" fmla="*/ 63 w 250"/>
                <a:gd name="T91" fmla="*/ 204 h 310"/>
                <a:gd name="T92" fmla="*/ 68 w 250"/>
                <a:gd name="T93" fmla="*/ 196 h 310"/>
                <a:gd name="T94" fmla="*/ 108 w 250"/>
                <a:gd name="T95" fmla="*/ 173 h 310"/>
                <a:gd name="T96" fmla="*/ 154 w 250"/>
                <a:gd name="T97" fmla="*/ 148 h 310"/>
                <a:gd name="T98" fmla="*/ 176 w 250"/>
                <a:gd name="T99" fmla="*/ 253 h 310"/>
                <a:gd name="T100" fmla="*/ 176 w 250"/>
                <a:gd name="T101" fmla="*/ 273 h 310"/>
                <a:gd name="T102" fmla="*/ 179 w 250"/>
                <a:gd name="T103" fmla="*/ 293 h 310"/>
                <a:gd name="T104" fmla="*/ 182 w 250"/>
                <a:gd name="T105" fmla="*/ 304 h 310"/>
                <a:gd name="T106" fmla="*/ 199 w 250"/>
                <a:gd name="T107" fmla="*/ 321 h 310"/>
                <a:gd name="T108" fmla="*/ 250 w 250"/>
                <a:gd name="T109" fmla="*/ 301 h 310"/>
                <a:gd name="T110" fmla="*/ 233 w 250"/>
                <a:gd name="T111" fmla="*/ 290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743"/>
            <p:cNvSpPr>
              <a:spLocks/>
            </p:cNvSpPr>
            <p:nvPr userDrawn="1"/>
          </p:nvSpPr>
          <p:spPr bwMode="auto">
            <a:xfrm>
              <a:off x="2871" y="2867"/>
              <a:ext cx="136" cy="169"/>
            </a:xfrm>
            <a:custGeom>
              <a:avLst/>
              <a:gdLst>
                <a:gd name="T0" fmla="*/ 31 w 136"/>
                <a:gd name="T1" fmla="*/ 11 h 170"/>
                <a:gd name="T2" fmla="*/ 31 w 136"/>
                <a:gd name="T3" fmla="*/ 105 h 170"/>
                <a:gd name="T4" fmla="*/ 31 w 136"/>
                <a:gd name="T5" fmla="*/ 105 h 170"/>
                <a:gd name="T6" fmla="*/ 34 w 136"/>
                <a:gd name="T7" fmla="*/ 120 h 170"/>
                <a:gd name="T8" fmla="*/ 40 w 136"/>
                <a:gd name="T9" fmla="*/ 131 h 170"/>
                <a:gd name="T10" fmla="*/ 46 w 136"/>
                <a:gd name="T11" fmla="*/ 139 h 170"/>
                <a:gd name="T12" fmla="*/ 51 w 136"/>
                <a:gd name="T13" fmla="*/ 142 h 170"/>
                <a:gd name="T14" fmla="*/ 63 w 136"/>
                <a:gd name="T15" fmla="*/ 145 h 170"/>
                <a:gd name="T16" fmla="*/ 74 w 136"/>
                <a:gd name="T17" fmla="*/ 148 h 170"/>
                <a:gd name="T18" fmla="*/ 74 w 136"/>
                <a:gd name="T19" fmla="*/ 148 h 170"/>
                <a:gd name="T20" fmla="*/ 85 w 136"/>
                <a:gd name="T21" fmla="*/ 148 h 170"/>
                <a:gd name="T22" fmla="*/ 94 w 136"/>
                <a:gd name="T23" fmla="*/ 145 h 170"/>
                <a:gd name="T24" fmla="*/ 102 w 136"/>
                <a:gd name="T25" fmla="*/ 139 h 170"/>
                <a:gd name="T26" fmla="*/ 108 w 136"/>
                <a:gd name="T27" fmla="*/ 134 h 170"/>
                <a:gd name="T28" fmla="*/ 111 w 136"/>
                <a:gd name="T29" fmla="*/ 128 h 170"/>
                <a:gd name="T30" fmla="*/ 114 w 136"/>
                <a:gd name="T31" fmla="*/ 120 h 170"/>
                <a:gd name="T32" fmla="*/ 117 w 136"/>
                <a:gd name="T33" fmla="*/ 105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3 h 170"/>
                <a:gd name="T52" fmla="*/ 128 w 136"/>
                <a:gd name="T53" fmla="*/ 103 h 170"/>
                <a:gd name="T54" fmla="*/ 128 w 136"/>
                <a:gd name="T55" fmla="*/ 117 h 170"/>
                <a:gd name="T56" fmla="*/ 125 w 136"/>
                <a:gd name="T57" fmla="*/ 128 h 170"/>
                <a:gd name="T58" fmla="*/ 119 w 136"/>
                <a:gd name="T59" fmla="*/ 139 h 170"/>
                <a:gd name="T60" fmla="*/ 111 w 136"/>
                <a:gd name="T61" fmla="*/ 145 h 170"/>
                <a:gd name="T62" fmla="*/ 102 w 136"/>
                <a:gd name="T63" fmla="*/ 151 h 170"/>
                <a:gd name="T64" fmla="*/ 94 w 136"/>
                <a:gd name="T65" fmla="*/ 156 h 170"/>
                <a:gd name="T66" fmla="*/ 71 w 136"/>
                <a:gd name="T67" fmla="*/ 159 h 170"/>
                <a:gd name="T68" fmla="*/ 71 w 136"/>
                <a:gd name="T69" fmla="*/ 159 h 170"/>
                <a:gd name="T70" fmla="*/ 51 w 136"/>
                <a:gd name="T71" fmla="*/ 156 h 170"/>
                <a:gd name="T72" fmla="*/ 40 w 136"/>
                <a:gd name="T73" fmla="*/ 154 h 170"/>
                <a:gd name="T74" fmla="*/ 31 w 136"/>
                <a:gd name="T75" fmla="*/ 148 h 170"/>
                <a:gd name="T76" fmla="*/ 20 w 136"/>
                <a:gd name="T77" fmla="*/ 139 h 170"/>
                <a:gd name="T78" fmla="*/ 14 w 136"/>
                <a:gd name="T79" fmla="*/ 131 h 170"/>
                <a:gd name="T80" fmla="*/ 9 w 136"/>
                <a:gd name="T81" fmla="*/ 117 h 170"/>
                <a:gd name="T82" fmla="*/ 9 w 136"/>
                <a:gd name="T83" fmla="*/ 103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44"/>
            <p:cNvSpPr>
              <a:spLocks/>
            </p:cNvSpPr>
            <p:nvPr userDrawn="1"/>
          </p:nvSpPr>
          <p:spPr bwMode="auto">
            <a:xfrm>
              <a:off x="3022" y="2867"/>
              <a:ext cx="152" cy="172"/>
            </a:xfrm>
            <a:custGeom>
              <a:avLst/>
              <a:gdLst>
                <a:gd name="T0" fmla="*/ 122 w 153"/>
                <a:gd name="T1" fmla="*/ 11 h 173"/>
                <a:gd name="T2" fmla="*/ 122 w 153"/>
                <a:gd name="T3" fmla="*/ 11 h 173"/>
                <a:gd name="T4" fmla="*/ 122 w 153"/>
                <a:gd name="T5" fmla="*/ 3 h 173"/>
                <a:gd name="T6" fmla="*/ 116 w 153"/>
                <a:gd name="T7" fmla="*/ 0 h 173"/>
                <a:gd name="T8" fmla="*/ 142 w 153"/>
                <a:gd name="T9" fmla="*/ 0 h 173"/>
                <a:gd name="T10" fmla="*/ 142 w 153"/>
                <a:gd name="T11" fmla="*/ 0 h 173"/>
                <a:gd name="T12" fmla="*/ 136 w 153"/>
                <a:gd name="T13" fmla="*/ 3 h 173"/>
                <a:gd name="T14" fmla="*/ 136 w 153"/>
                <a:gd name="T15" fmla="*/ 11 h 173"/>
                <a:gd name="T16" fmla="*/ 136 w 153"/>
                <a:gd name="T17" fmla="*/ 162 h 173"/>
                <a:gd name="T18" fmla="*/ 136 w 153"/>
                <a:gd name="T19" fmla="*/ 162 h 173"/>
                <a:gd name="T20" fmla="*/ 77 w 153"/>
                <a:gd name="T21" fmla="*/ 88 h 173"/>
                <a:gd name="T22" fmla="*/ 28 w 153"/>
                <a:gd name="T23" fmla="*/ 25 h 173"/>
                <a:gd name="T24" fmla="*/ 28 w 153"/>
                <a:gd name="T25" fmla="*/ 145 h 173"/>
                <a:gd name="T26" fmla="*/ 28 w 153"/>
                <a:gd name="T27" fmla="*/ 145 h 173"/>
                <a:gd name="T28" fmla="*/ 31 w 153"/>
                <a:gd name="T29" fmla="*/ 154 h 173"/>
                <a:gd name="T30" fmla="*/ 34 w 153"/>
                <a:gd name="T31" fmla="*/ 156 h 173"/>
                <a:gd name="T32" fmla="*/ 8 w 153"/>
                <a:gd name="T33" fmla="*/ 156 h 173"/>
                <a:gd name="T34" fmla="*/ 8 w 153"/>
                <a:gd name="T35" fmla="*/ 156 h 173"/>
                <a:gd name="T36" fmla="*/ 14 w 153"/>
                <a:gd name="T37" fmla="*/ 154 h 173"/>
                <a:gd name="T38" fmla="*/ 14 w 153"/>
                <a:gd name="T39" fmla="*/ 145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2 w 153"/>
                <a:gd name="T57" fmla="*/ 108 h 173"/>
                <a:gd name="T58" fmla="*/ 122 w 153"/>
                <a:gd name="T59" fmla="*/ 11 h 173"/>
                <a:gd name="T60" fmla="*/ 122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745"/>
            <p:cNvSpPr>
              <a:spLocks/>
            </p:cNvSpPr>
            <p:nvPr userDrawn="1"/>
          </p:nvSpPr>
          <p:spPr bwMode="auto">
            <a:xfrm>
              <a:off x="3201" y="2867"/>
              <a:ext cx="38" cy="167"/>
            </a:xfrm>
            <a:custGeom>
              <a:avLst/>
              <a:gdLst>
                <a:gd name="T0" fmla="*/ 48 w 37"/>
                <a:gd name="T1" fmla="*/ 0 h 167"/>
                <a:gd name="T2" fmla="*/ 48 w 37"/>
                <a:gd name="T3" fmla="*/ 0 h 167"/>
                <a:gd name="T4" fmla="*/ 42 w 37"/>
                <a:gd name="T5" fmla="*/ 3 h 167"/>
                <a:gd name="T6" fmla="*/ 39 w 37"/>
                <a:gd name="T7" fmla="*/ 11 h 167"/>
                <a:gd name="T8" fmla="*/ 39 w 37"/>
                <a:gd name="T9" fmla="*/ 156 h 167"/>
                <a:gd name="T10" fmla="*/ 39 w 37"/>
                <a:gd name="T11" fmla="*/ 156 h 167"/>
                <a:gd name="T12" fmla="*/ 42 w 37"/>
                <a:gd name="T13" fmla="*/ 165 h 167"/>
                <a:gd name="T14" fmla="*/ 48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8 w 37"/>
                <a:gd name="T33" fmla="*/ 0 h 167"/>
                <a:gd name="T34" fmla="*/ 48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746"/>
            <p:cNvSpPr>
              <a:spLocks/>
            </p:cNvSpPr>
            <p:nvPr userDrawn="1"/>
          </p:nvSpPr>
          <p:spPr bwMode="auto">
            <a:xfrm>
              <a:off x="3250" y="2867"/>
              <a:ext cx="152" cy="172"/>
            </a:xfrm>
            <a:custGeom>
              <a:avLst/>
              <a:gdLst>
                <a:gd name="T0" fmla="*/ 120 w 153"/>
                <a:gd name="T1" fmla="*/ 11 h 173"/>
                <a:gd name="T2" fmla="*/ 120 w 153"/>
                <a:gd name="T3" fmla="*/ 11 h 173"/>
                <a:gd name="T4" fmla="*/ 120 w 153"/>
                <a:gd name="T5" fmla="*/ 3 h 173"/>
                <a:gd name="T6" fmla="*/ 114 w 153"/>
                <a:gd name="T7" fmla="*/ 0 h 173"/>
                <a:gd name="T8" fmla="*/ 142 w 153"/>
                <a:gd name="T9" fmla="*/ 0 h 173"/>
                <a:gd name="T10" fmla="*/ 142 w 153"/>
                <a:gd name="T11" fmla="*/ 0 h 173"/>
                <a:gd name="T12" fmla="*/ 137 w 153"/>
                <a:gd name="T13" fmla="*/ 6 h 173"/>
                <a:gd name="T14" fmla="*/ 131 w 153"/>
                <a:gd name="T15" fmla="*/ 11 h 173"/>
                <a:gd name="T16" fmla="*/ 131 w 153"/>
                <a:gd name="T17" fmla="*/ 11 h 173"/>
                <a:gd name="T18" fmla="*/ 76 w 153"/>
                <a:gd name="T19" fmla="*/ 162 h 173"/>
                <a:gd name="T20" fmla="*/ 76 w 153"/>
                <a:gd name="T21" fmla="*/ 162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6 w 153"/>
                <a:gd name="T43" fmla="*/ 117 h 173"/>
                <a:gd name="T44" fmla="*/ 76 w 153"/>
                <a:gd name="T45" fmla="*/ 117 h 173"/>
                <a:gd name="T46" fmla="*/ 120 w 153"/>
                <a:gd name="T47" fmla="*/ 11 h 173"/>
                <a:gd name="T48" fmla="*/ 120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747"/>
            <p:cNvSpPr>
              <a:spLocks/>
            </p:cNvSpPr>
            <p:nvPr userDrawn="1"/>
          </p:nvSpPr>
          <p:spPr bwMode="auto">
            <a:xfrm>
              <a:off x="3411" y="2867"/>
              <a:ext cx="104" cy="167"/>
            </a:xfrm>
            <a:custGeom>
              <a:avLst/>
              <a:gdLst>
                <a:gd name="T0" fmla="*/ 83 w 105"/>
                <a:gd name="T1" fmla="*/ 23 h 167"/>
                <a:gd name="T2" fmla="*/ 83 w 105"/>
                <a:gd name="T3" fmla="*/ 23 h 167"/>
                <a:gd name="T4" fmla="*/ 74 w 105"/>
                <a:gd name="T5" fmla="*/ 14 h 167"/>
                <a:gd name="T6" fmla="*/ 63 w 105"/>
                <a:gd name="T7" fmla="*/ 11 h 167"/>
                <a:gd name="T8" fmla="*/ 63 w 105"/>
                <a:gd name="T9" fmla="*/ 11 h 167"/>
                <a:gd name="T10" fmla="*/ 31 w 105"/>
                <a:gd name="T11" fmla="*/ 11 h 167"/>
                <a:gd name="T12" fmla="*/ 31 w 105"/>
                <a:gd name="T13" fmla="*/ 68 h 167"/>
                <a:gd name="T14" fmla="*/ 60 w 105"/>
                <a:gd name="T15" fmla="*/ 68 h 167"/>
                <a:gd name="T16" fmla="*/ 60 w 105"/>
                <a:gd name="T17" fmla="*/ 68 h 167"/>
                <a:gd name="T18" fmla="*/ 65 w 105"/>
                <a:gd name="T19" fmla="*/ 65 h 167"/>
                <a:gd name="T20" fmla="*/ 68 w 105"/>
                <a:gd name="T21" fmla="*/ 62 h 167"/>
                <a:gd name="T22" fmla="*/ 68 w 105"/>
                <a:gd name="T23" fmla="*/ 88 h 167"/>
                <a:gd name="T24" fmla="*/ 68 w 105"/>
                <a:gd name="T25" fmla="*/ 88 h 167"/>
                <a:gd name="T26" fmla="*/ 65 w 105"/>
                <a:gd name="T27" fmla="*/ 82 h 167"/>
                <a:gd name="T28" fmla="*/ 60 w 105"/>
                <a:gd name="T29" fmla="*/ 82 h 167"/>
                <a:gd name="T30" fmla="*/ 31 w 105"/>
                <a:gd name="T31" fmla="*/ 82 h 167"/>
                <a:gd name="T32" fmla="*/ 31 w 105"/>
                <a:gd name="T33" fmla="*/ 153 h 167"/>
                <a:gd name="T34" fmla="*/ 31 w 105"/>
                <a:gd name="T35" fmla="*/ 153 h 167"/>
                <a:gd name="T36" fmla="*/ 52 w 105"/>
                <a:gd name="T37" fmla="*/ 156 h 167"/>
                <a:gd name="T38" fmla="*/ 52 w 105"/>
                <a:gd name="T39" fmla="*/ 156 h 167"/>
                <a:gd name="T40" fmla="*/ 65 w 105"/>
                <a:gd name="T41" fmla="*/ 156 h 167"/>
                <a:gd name="T42" fmla="*/ 77 w 105"/>
                <a:gd name="T43" fmla="*/ 153 h 167"/>
                <a:gd name="T44" fmla="*/ 85 w 105"/>
                <a:gd name="T45" fmla="*/ 148 h 167"/>
                <a:gd name="T46" fmla="*/ 94 w 105"/>
                <a:gd name="T47" fmla="*/ 139 h 167"/>
                <a:gd name="T48" fmla="*/ 88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3 w 105"/>
                <a:gd name="T67" fmla="*/ 0 h 167"/>
                <a:gd name="T68" fmla="*/ 83 w 105"/>
                <a:gd name="T69" fmla="*/ 23 h 167"/>
                <a:gd name="T70" fmla="*/ 83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748"/>
            <p:cNvSpPr>
              <a:spLocks noEditPoints="1"/>
            </p:cNvSpPr>
            <p:nvPr userDrawn="1"/>
          </p:nvSpPr>
          <p:spPr bwMode="auto">
            <a:xfrm>
              <a:off x="3527" y="2867"/>
              <a:ext cx="146" cy="167"/>
            </a:xfrm>
            <a:custGeom>
              <a:avLst/>
              <a:gdLst>
                <a:gd name="T0" fmla="*/ 68 w 145"/>
                <a:gd name="T1" fmla="*/ 82 h 167"/>
                <a:gd name="T2" fmla="*/ 96 w 145"/>
                <a:gd name="T3" fmla="*/ 91 h 167"/>
                <a:gd name="T4" fmla="*/ 105 w 145"/>
                <a:gd name="T5" fmla="*/ 102 h 167"/>
                <a:gd name="T6" fmla="*/ 131 w 145"/>
                <a:gd name="T7" fmla="*/ 145 h 167"/>
                <a:gd name="T8" fmla="*/ 142 w 145"/>
                <a:gd name="T9" fmla="*/ 159 h 167"/>
                <a:gd name="T10" fmla="*/ 156 w 145"/>
                <a:gd name="T11" fmla="*/ 167 h 167"/>
                <a:gd name="T12" fmla="*/ 131 w 145"/>
                <a:gd name="T13" fmla="*/ 167 h 167"/>
                <a:gd name="T14" fmla="*/ 119 w 145"/>
                <a:gd name="T15" fmla="*/ 165 h 167"/>
                <a:gd name="T16" fmla="*/ 111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9 w 145"/>
                <a:gd name="T41" fmla="*/ 8 h 167"/>
                <a:gd name="T42" fmla="*/ 114 w 145"/>
                <a:gd name="T43" fmla="*/ 20 h 167"/>
                <a:gd name="T44" fmla="*/ 119 w 145"/>
                <a:gd name="T45" fmla="*/ 40 h 167"/>
                <a:gd name="T46" fmla="*/ 119 w 145"/>
                <a:gd name="T47" fmla="*/ 51 h 167"/>
                <a:gd name="T48" fmla="*/ 111 w 145"/>
                <a:gd name="T49" fmla="*/ 65 h 167"/>
                <a:gd name="T50" fmla="*/ 94 w 145"/>
                <a:gd name="T51" fmla="*/ 79 h 167"/>
                <a:gd name="T52" fmla="*/ 68 w 145"/>
                <a:gd name="T53" fmla="*/ 82 h 167"/>
                <a:gd name="T54" fmla="*/ 32 w 145"/>
                <a:gd name="T55" fmla="*/ 77 h 167"/>
                <a:gd name="T56" fmla="*/ 46 w 145"/>
                <a:gd name="T57" fmla="*/ 77 h 167"/>
                <a:gd name="T58" fmla="*/ 60 w 145"/>
                <a:gd name="T59" fmla="*/ 77 h 167"/>
                <a:gd name="T60" fmla="*/ 88 w 145"/>
                <a:gd name="T61" fmla="*/ 65 h 167"/>
                <a:gd name="T62" fmla="*/ 94 w 145"/>
                <a:gd name="T63" fmla="*/ 51 h 167"/>
                <a:gd name="T64" fmla="*/ 94 w 145"/>
                <a:gd name="T65" fmla="*/ 42 h 167"/>
                <a:gd name="T66" fmla="*/ 88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749"/>
            <p:cNvSpPr>
              <a:spLocks/>
            </p:cNvSpPr>
            <p:nvPr userDrawn="1"/>
          </p:nvSpPr>
          <p:spPr bwMode="auto">
            <a:xfrm>
              <a:off x="3673" y="2863"/>
              <a:ext cx="100" cy="172"/>
            </a:xfrm>
            <a:custGeom>
              <a:avLst/>
              <a:gdLst>
                <a:gd name="T0" fmla="*/ 80 w 102"/>
                <a:gd name="T1" fmla="*/ 111 h 173"/>
                <a:gd name="T2" fmla="*/ 75 w 102"/>
                <a:gd name="T3" fmla="*/ 131 h 173"/>
                <a:gd name="T4" fmla="*/ 69 w 102"/>
                <a:gd name="T5" fmla="*/ 148 h 173"/>
                <a:gd name="T6" fmla="*/ 57 w 102"/>
                <a:gd name="T7" fmla="*/ 159 h 173"/>
                <a:gd name="T8" fmla="*/ 37 w 102"/>
                <a:gd name="T9" fmla="*/ 162 h 173"/>
                <a:gd name="T10" fmla="*/ 25 w 102"/>
                <a:gd name="T11" fmla="*/ 159 h 173"/>
                <a:gd name="T12" fmla="*/ 3 w 102"/>
                <a:gd name="T13" fmla="*/ 148 h 173"/>
                <a:gd name="T14" fmla="*/ 0 w 102"/>
                <a:gd name="T15" fmla="*/ 111 h 173"/>
                <a:gd name="T16" fmla="*/ 14 w 102"/>
                <a:gd name="T17" fmla="*/ 137 h 173"/>
                <a:gd name="T18" fmla="*/ 26 w 102"/>
                <a:gd name="T19" fmla="*/ 151 h 173"/>
                <a:gd name="T20" fmla="*/ 35 w 102"/>
                <a:gd name="T21" fmla="*/ 151 h 173"/>
                <a:gd name="T22" fmla="*/ 52 w 102"/>
                <a:gd name="T23" fmla="*/ 148 h 173"/>
                <a:gd name="T24" fmla="*/ 63 w 102"/>
                <a:gd name="T25" fmla="*/ 140 h 173"/>
                <a:gd name="T26" fmla="*/ 67 w 102"/>
                <a:gd name="T27" fmla="*/ 120 h 173"/>
                <a:gd name="T28" fmla="*/ 67 w 102"/>
                <a:gd name="T29" fmla="*/ 111 h 173"/>
                <a:gd name="T30" fmla="*/ 57 w 102"/>
                <a:gd name="T31" fmla="*/ 94 h 173"/>
                <a:gd name="T32" fmla="*/ 26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3 w 102"/>
                <a:gd name="T45" fmla="*/ 0 h 173"/>
                <a:gd name="T46" fmla="*/ 60 w 102"/>
                <a:gd name="T47" fmla="*/ 3 h 173"/>
                <a:gd name="T48" fmla="*/ 71 w 102"/>
                <a:gd name="T49" fmla="*/ 9 h 173"/>
                <a:gd name="T50" fmla="*/ 72 w 102"/>
                <a:gd name="T51" fmla="*/ 43 h 173"/>
                <a:gd name="T52" fmla="*/ 65 w 102"/>
                <a:gd name="T53" fmla="*/ 23 h 173"/>
                <a:gd name="T54" fmla="*/ 46 w 102"/>
                <a:gd name="T55" fmla="*/ 11 h 173"/>
                <a:gd name="T56" fmla="*/ 37 w 102"/>
                <a:gd name="T57" fmla="*/ 11 h 173"/>
                <a:gd name="T58" fmla="*/ 25 w 102"/>
                <a:gd name="T59" fmla="*/ 20 h 173"/>
                <a:gd name="T60" fmla="*/ 23 w 102"/>
                <a:gd name="T61" fmla="*/ 37 h 173"/>
                <a:gd name="T62" fmla="*/ 23 w 102"/>
                <a:gd name="T63" fmla="*/ 45 h 173"/>
                <a:gd name="T64" fmla="*/ 29 w 102"/>
                <a:gd name="T65" fmla="*/ 63 h 173"/>
                <a:gd name="T66" fmla="*/ 46 w 102"/>
                <a:gd name="T67" fmla="*/ 68 h 173"/>
                <a:gd name="T68" fmla="*/ 71 w 102"/>
                <a:gd name="T69" fmla="*/ 86 h 173"/>
                <a:gd name="T70" fmla="*/ 78 w 102"/>
                <a:gd name="T71" fmla="*/ 91 h 173"/>
                <a:gd name="T72" fmla="*/ 80 w 102"/>
                <a:gd name="T73" fmla="*/ 111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750"/>
            <p:cNvSpPr>
              <a:spLocks/>
            </p:cNvSpPr>
            <p:nvPr userDrawn="1"/>
          </p:nvSpPr>
          <p:spPr bwMode="auto">
            <a:xfrm>
              <a:off x="3790" y="2867"/>
              <a:ext cx="38" cy="167"/>
            </a:xfrm>
            <a:custGeom>
              <a:avLst/>
              <a:gdLst>
                <a:gd name="T0" fmla="*/ 48 w 37"/>
                <a:gd name="T1" fmla="*/ 0 h 167"/>
                <a:gd name="T2" fmla="*/ 48 w 37"/>
                <a:gd name="T3" fmla="*/ 0 h 167"/>
                <a:gd name="T4" fmla="*/ 43 w 37"/>
                <a:gd name="T5" fmla="*/ 3 h 167"/>
                <a:gd name="T6" fmla="*/ 40 w 37"/>
                <a:gd name="T7" fmla="*/ 11 h 167"/>
                <a:gd name="T8" fmla="*/ 40 w 37"/>
                <a:gd name="T9" fmla="*/ 156 h 167"/>
                <a:gd name="T10" fmla="*/ 40 w 37"/>
                <a:gd name="T11" fmla="*/ 156 h 167"/>
                <a:gd name="T12" fmla="*/ 43 w 37"/>
                <a:gd name="T13" fmla="*/ 165 h 167"/>
                <a:gd name="T14" fmla="*/ 48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8 w 37"/>
                <a:gd name="T33" fmla="*/ 0 h 167"/>
                <a:gd name="T34" fmla="*/ 48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751"/>
            <p:cNvSpPr>
              <a:spLocks/>
            </p:cNvSpPr>
            <p:nvPr userDrawn="1"/>
          </p:nvSpPr>
          <p:spPr bwMode="auto">
            <a:xfrm>
              <a:off x="3839" y="2867"/>
              <a:ext cx="131" cy="167"/>
            </a:xfrm>
            <a:custGeom>
              <a:avLst/>
              <a:gdLst>
                <a:gd name="T0" fmla="*/ 90 w 130"/>
                <a:gd name="T1" fmla="*/ 11 h 167"/>
                <a:gd name="T2" fmla="*/ 90 w 130"/>
                <a:gd name="T3" fmla="*/ 156 h 167"/>
                <a:gd name="T4" fmla="*/ 90 w 130"/>
                <a:gd name="T5" fmla="*/ 156 h 167"/>
                <a:gd name="T6" fmla="*/ 90 w 130"/>
                <a:gd name="T7" fmla="*/ 165 h 167"/>
                <a:gd name="T8" fmla="*/ 96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41 w 130"/>
                <a:gd name="T35" fmla="*/ 0 h 167"/>
                <a:gd name="T36" fmla="*/ 141 w 130"/>
                <a:gd name="T37" fmla="*/ 23 h 167"/>
                <a:gd name="T38" fmla="*/ 141 w 130"/>
                <a:gd name="T39" fmla="*/ 23 h 167"/>
                <a:gd name="T40" fmla="*/ 139 w 130"/>
                <a:gd name="T41" fmla="*/ 17 h 167"/>
                <a:gd name="T42" fmla="*/ 130 w 130"/>
                <a:gd name="T43" fmla="*/ 14 h 167"/>
                <a:gd name="T44" fmla="*/ 130 w 130"/>
                <a:gd name="T45" fmla="*/ 14 h 167"/>
                <a:gd name="T46" fmla="*/ 90 w 130"/>
                <a:gd name="T47" fmla="*/ 11 h 167"/>
                <a:gd name="T48" fmla="*/ 90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752"/>
            <p:cNvSpPr>
              <a:spLocks/>
            </p:cNvSpPr>
            <p:nvPr userDrawn="1"/>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753"/>
            <p:cNvSpPr>
              <a:spLocks noEditPoints="1"/>
            </p:cNvSpPr>
            <p:nvPr userDrawn="1"/>
          </p:nvSpPr>
          <p:spPr bwMode="auto">
            <a:xfrm>
              <a:off x="4192" y="2863"/>
              <a:ext cx="155" cy="172"/>
            </a:xfrm>
            <a:custGeom>
              <a:avLst/>
              <a:gdLst>
                <a:gd name="T0" fmla="*/ 77 w 156"/>
                <a:gd name="T1" fmla="*/ 162 h 173"/>
                <a:gd name="T2" fmla="*/ 48 w 156"/>
                <a:gd name="T3" fmla="*/ 154 h 173"/>
                <a:gd name="T4" fmla="*/ 23 w 156"/>
                <a:gd name="T5" fmla="*/ 137 h 173"/>
                <a:gd name="T6" fmla="*/ 6 w 156"/>
                <a:gd name="T7" fmla="*/ 108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97 w 156"/>
                <a:gd name="T21" fmla="*/ 6 h 173"/>
                <a:gd name="T22" fmla="*/ 122 w 156"/>
                <a:gd name="T23" fmla="*/ 23 h 173"/>
                <a:gd name="T24" fmla="*/ 139 w 156"/>
                <a:gd name="T25" fmla="*/ 51 h 173"/>
                <a:gd name="T26" fmla="*/ 145 w 156"/>
                <a:gd name="T27" fmla="*/ 86 h 173"/>
                <a:gd name="T28" fmla="*/ 145 w 156"/>
                <a:gd name="T29" fmla="*/ 97 h 173"/>
                <a:gd name="T30" fmla="*/ 131 w 156"/>
                <a:gd name="T31" fmla="*/ 128 h 173"/>
                <a:gd name="T32" fmla="*/ 108 w 156"/>
                <a:gd name="T33" fmla="*/ 151 h 173"/>
                <a:gd name="T34" fmla="*/ 80 w 156"/>
                <a:gd name="T35" fmla="*/ 162 h 173"/>
                <a:gd name="T36" fmla="*/ 77 w 156"/>
                <a:gd name="T37" fmla="*/ 162 h 173"/>
                <a:gd name="T38" fmla="*/ 25 w 156"/>
                <a:gd name="T39" fmla="*/ 82 h 173"/>
                <a:gd name="T40" fmla="*/ 31 w 156"/>
                <a:gd name="T41" fmla="*/ 108 h 173"/>
                <a:gd name="T42" fmla="*/ 43 w 156"/>
                <a:gd name="T43" fmla="*/ 131 h 173"/>
                <a:gd name="T44" fmla="*/ 60 w 156"/>
                <a:gd name="T45" fmla="*/ 145 h 173"/>
                <a:gd name="T46" fmla="*/ 78 w 156"/>
                <a:gd name="T47" fmla="*/ 151 h 173"/>
                <a:gd name="T48" fmla="*/ 80 w 156"/>
                <a:gd name="T49" fmla="*/ 148 h 173"/>
                <a:gd name="T50" fmla="*/ 100 w 156"/>
                <a:gd name="T51" fmla="*/ 140 h 173"/>
                <a:gd name="T52" fmla="*/ 111 w 156"/>
                <a:gd name="T53" fmla="*/ 120 h 173"/>
                <a:gd name="T54" fmla="*/ 120 w 156"/>
                <a:gd name="T55" fmla="*/ 94 h 173"/>
                <a:gd name="T56" fmla="*/ 120 w 156"/>
                <a:gd name="T57" fmla="*/ 86 h 173"/>
                <a:gd name="T58" fmla="*/ 117 w 156"/>
                <a:gd name="T59" fmla="*/ 57 h 173"/>
                <a:gd name="T60" fmla="*/ 105 w 156"/>
                <a:gd name="T61" fmla="*/ 31 h 173"/>
                <a:gd name="T62" fmla="*/ 91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754"/>
            <p:cNvSpPr>
              <a:spLocks/>
            </p:cNvSpPr>
            <p:nvPr userDrawn="1"/>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4" name="Rectangle 4"/>
          <p:cNvSpPr>
            <a:spLocks noGrp="1" noChangeArrowheads="1"/>
          </p:cNvSpPr>
          <p:nvPr>
            <p:ph type="ctrTitle"/>
          </p:nvPr>
        </p:nvSpPr>
        <p:spPr>
          <a:xfrm>
            <a:off x="358775" y="1700213"/>
            <a:ext cx="8426450" cy="1873250"/>
          </a:xfrm>
        </p:spPr>
        <p:txBody>
          <a:bodyPr anchor="t"/>
          <a:lstStyle>
            <a:lvl1pPr>
              <a:lnSpc>
                <a:spcPct val="90000"/>
              </a:lnSpc>
              <a:defRPr sz="4800" b="0">
                <a:solidFill>
                  <a:srgbClr val="F8F8F8"/>
                </a:solidFill>
              </a:defRPr>
            </a:lvl1pPr>
          </a:lstStyle>
          <a:p>
            <a:pPr lvl="0"/>
            <a:r>
              <a:rPr lang="en-GB" noProof="0" smtClean="0"/>
              <a:t>Click to edit Master title style</a:t>
            </a:r>
            <a:endParaRPr lang="en-GB" noProof="0" dirty="0" smtClean="0"/>
          </a:p>
        </p:txBody>
      </p:sp>
      <p:sp>
        <p:nvSpPr>
          <p:cNvPr id="5125" name="Rectangle 5"/>
          <p:cNvSpPr>
            <a:spLocks noGrp="1" noChangeArrowheads="1"/>
          </p:cNvSpPr>
          <p:nvPr>
            <p:ph type="subTitle" idx="1"/>
          </p:nvPr>
        </p:nvSpPr>
        <p:spPr>
          <a:xfrm>
            <a:off x="358775" y="3789040"/>
            <a:ext cx="8426450" cy="1332148"/>
          </a:xfrm>
        </p:spPr>
        <p:txBody>
          <a:bodyPr/>
          <a:lstStyle>
            <a:lvl1pPr marL="0" indent="0">
              <a:lnSpc>
                <a:spcPct val="90000"/>
              </a:lnSpc>
              <a:spcBef>
                <a:spcPct val="0"/>
              </a:spcBef>
              <a:spcAft>
                <a:spcPct val="45000"/>
              </a:spcAft>
              <a:buFont typeface="Wingdings" pitchFamily="2" charset="2"/>
              <a:buNone/>
              <a:defRPr sz="2800">
                <a:solidFill>
                  <a:srgbClr val="CCE5E9"/>
                </a:solidFill>
              </a:defRPr>
            </a:lvl1pPr>
          </a:lstStyle>
          <a:p>
            <a:pPr lvl="0"/>
            <a:r>
              <a:rPr lang="en-GB" noProof="0" smtClean="0"/>
              <a:t>Click to edit Master subtitle style</a:t>
            </a:r>
            <a:endParaRPr lang="en-GB" noProof="0" dirty="0" smtClean="0"/>
          </a:p>
        </p:txBody>
      </p:sp>
      <p:sp>
        <p:nvSpPr>
          <p:cNvPr id="3" name="Text Placeholder 2"/>
          <p:cNvSpPr>
            <a:spLocks noGrp="1"/>
          </p:cNvSpPr>
          <p:nvPr>
            <p:ph type="body" sz="quarter" idx="10"/>
          </p:nvPr>
        </p:nvSpPr>
        <p:spPr>
          <a:xfrm>
            <a:off x="394655" y="5625244"/>
            <a:ext cx="3997325" cy="1225550"/>
          </a:xfrm>
        </p:spPr>
        <p:txBody>
          <a:bodyPr/>
          <a:lstStyle>
            <a:lvl1pPr marL="0" indent="0">
              <a:spcBef>
                <a:spcPts val="0"/>
              </a:spcBef>
              <a:buNone/>
              <a:defRPr sz="2400" baseline="0">
                <a:solidFill>
                  <a:srgbClr val="F8F8F8"/>
                </a:solidFill>
              </a:defRPr>
            </a:lvl1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3682547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lumn_text">
    <p:bg>
      <p:bgPr>
        <a:solidFill>
          <a:srgbClr val="EAECEE"/>
        </a:solidFill>
        <a:effectLst/>
      </p:bgPr>
    </p:bg>
    <p:spTree>
      <p:nvGrpSpPr>
        <p:cNvPr id="1" name=""/>
        <p:cNvGrpSpPr/>
        <p:nvPr/>
      </p:nvGrpSpPr>
      <p:grpSpPr>
        <a:xfrm>
          <a:off x="0" y="0"/>
          <a:ext cx="0" cy="0"/>
          <a:chOff x="0" y="0"/>
          <a:chExt cx="0" cy="0"/>
        </a:xfrm>
      </p:grpSpPr>
      <p:pic>
        <p:nvPicPr>
          <p:cNvPr id="5"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8" name="Group 1730"/>
          <p:cNvGrpSpPr>
            <a:grpSpLocks/>
          </p:cNvGrpSpPr>
          <p:nvPr userDrawn="1"/>
        </p:nvGrpSpPr>
        <p:grpSpPr bwMode="auto">
          <a:xfrm>
            <a:off x="6660000" y="288000"/>
            <a:ext cx="2157730" cy="468630"/>
            <a:chOff x="1610" y="2863"/>
            <a:chExt cx="3221" cy="699"/>
          </a:xfrm>
          <a:solidFill>
            <a:srgbClr val="005C84"/>
          </a:solidFill>
        </p:grpSpPr>
        <p:sp>
          <p:nvSpPr>
            <p:cNvPr id="9"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2"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4"/>
          </p:nvPr>
        </p:nvSpPr>
        <p:spPr>
          <a:xfrm>
            <a:off x="287524" y="1268413"/>
            <a:ext cx="4213224" cy="4860887"/>
          </a:xfrm>
        </p:spPr>
        <p:txBody>
          <a:bodyPr/>
          <a:lstStyle>
            <a:lvl1pPr marL="0" indent="0">
              <a:buNone/>
              <a:defRPr sz="2400"/>
            </a:lvl1pPr>
            <a:lvl2pPr marL="450850" indent="0">
              <a:buNone/>
              <a:defRPr sz="2400"/>
            </a:lvl2pPr>
            <a:lvl3pPr marL="989012" indent="0">
              <a:buNone/>
              <a:defRPr sz="2400"/>
            </a:lvl3pPr>
            <a:lvl4pPr marL="1436687" indent="0">
              <a:buNone/>
              <a:defRPr sz="2400"/>
            </a:lvl4pPr>
            <a:lvl5pPr marL="1884362" indent="0">
              <a:buNone/>
              <a:defRPr sz="2400"/>
            </a:lvl5pPr>
          </a:lstStyle>
          <a:p>
            <a:pPr lvl="0"/>
            <a:r>
              <a:rPr lang="en-GB" smtClean="0"/>
              <a:t>Click to edit Master text styles</a:t>
            </a:r>
          </a:p>
        </p:txBody>
      </p:sp>
      <p:sp>
        <p:nvSpPr>
          <p:cNvPr id="33" name="Text Placeholder 5"/>
          <p:cNvSpPr>
            <a:spLocks noGrp="1"/>
          </p:cNvSpPr>
          <p:nvPr>
            <p:ph type="body" sz="quarter" idx="15"/>
          </p:nvPr>
        </p:nvSpPr>
        <p:spPr>
          <a:xfrm>
            <a:off x="4643252" y="1268760"/>
            <a:ext cx="4213224" cy="4860540"/>
          </a:xfrm>
        </p:spPr>
        <p:txBody>
          <a:bodyPr/>
          <a:lstStyle>
            <a:lvl1pPr marL="0" indent="0">
              <a:buNone/>
              <a:defRPr sz="2400"/>
            </a:lvl1pPr>
            <a:lvl2pPr marL="450850" indent="0">
              <a:buNone/>
              <a:defRPr sz="2400"/>
            </a:lvl2pPr>
            <a:lvl3pPr marL="989012" indent="0">
              <a:buNone/>
              <a:defRPr sz="2400"/>
            </a:lvl3pPr>
            <a:lvl4pPr marL="1436687" indent="0">
              <a:buNone/>
              <a:defRPr sz="2400"/>
            </a:lvl4pPr>
            <a:lvl5pPr marL="1884362" indent="0">
              <a:buNone/>
              <a:defRPr sz="2400"/>
            </a:lvl5pPr>
          </a:lstStyle>
          <a:p>
            <a:pPr lvl="0"/>
            <a:r>
              <a:rPr lang="en-GB" smtClean="0"/>
              <a:t>Click to edit Master text styles</a:t>
            </a:r>
          </a:p>
        </p:txBody>
      </p:sp>
      <p:sp>
        <p:nvSpPr>
          <p:cNvPr id="64"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5" name="Rectangle 8"/>
          <p:cNvSpPr>
            <a:spLocks noGrp="1" noChangeArrowheads="1"/>
          </p:cNvSpPr>
          <p:nvPr>
            <p:ph type="sldNum" sz="quarter" idx="16"/>
          </p:nvPr>
        </p:nvSpPr>
        <p:spPr>
          <a:xfrm>
            <a:off x="7019925" y="6451600"/>
            <a:ext cx="1908175" cy="180975"/>
          </a:xfrm>
        </p:spPr>
        <p:txBody>
          <a:bodyPr/>
          <a:lstStyle>
            <a:lvl1pPr>
              <a:defRPr sz="1600" b="1">
                <a:solidFill>
                  <a:srgbClr val="F8F8F8"/>
                </a:solidFill>
              </a:defRPr>
            </a:lvl1pPr>
          </a:lstStyle>
          <a:p>
            <a:fld id="{4BF203A0-9AB1-C54D-8369-E23D636CF98B}" type="slidenum">
              <a:rPr lang="en-GB"/>
              <a:pPr/>
              <a:t>‹#›</a:t>
            </a:fld>
            <a:endParaRPr lang="en-GB"/>
          </a:p>
        </p:txBody>
      </p:sp>
      <p:sp>
        <p:nvSpPr>
          <p:cNvPr id="36" name="Rectangle 7"/>
          <p:cNvSpPr>
            <a:spLocks noGrp="1" noChangeArrowheads="1"/>
          </p:cNvSpPr>
          <p:nvPr>
            <p:ph type="ftr" sz="quarter" idx="17"/>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8" name="Picture 37"/>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231072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caption">
    <p:bg>
      <p:bgPr>
        <a:solidFill>
          <a:srgbClr val="EAECEE"/>
        </a:solidFill>
        <a:effectLst/>
      </p:bgPr>
    </p:bg>
    <p:spTree>
      <p:nvGrpSpPr>
        <p:cNvPr id="1" name=""/>
        <p:cNvGrpSpPr/>
        <p:nvPr/>
      </p:nvGrpSpPr>
      <p:grpSpPr>
        <a:xfrm>
          <a:off x="0" y="0"/>
          <a:ext cx="0" cy="0"/>
          <a:chOff x="0" y="0"/>
          <a:chExt cx="0" cy="0"/>
        </a:xfrm>
      </p:grpSpPr>
      <p:pic>
        <p:nvPicPr>
          <p:cNvPr id="5"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7" name="Group 1730"/>
          <p:cNvGrpSpPr>
            <a:grpSpLocks/>
          </p:cNvGrpSpPr>
          <p:nvPr userDrawn="1"/>
        </p:nvGrpSpPr>
        <p:grpSpPr bwMode="auto">
          <a:xfrm>
            <a:off x="6660000" y="288000"/>
            <a:ext cx="2157730" cy="468630"/>
            <a:chOff x="1610" y="2863"/>
            <a:chExt cx="3221" cy="699"/>
          </a:xfrm>
          <a:solidFill>
            <a:srgbClr val="005C84"/>
          </a:solidFill>
        </p:grpSpPr>
        <p:sp>
          <p:nvSpPr>
            <p:cNvPr id="8"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a:spLocks noGrp="1"/>
          </p:cNvSpPr>
          <p:nvPr>
            <p:ph type="title"/>
          </p:nvPr>
        </p:nvSpPr>
        <p:spPr>
          <a:xfrm>
            <a:off x="1792288" y="5562562"/>
            <a:ext cx="5486400" cy="566738"/>
          </a:xfrm>
        </p:spPr>
        <p:txBody>
          <a:bodyPr/>
          <a:lstStyle>
            <a:lvl1pPr algn="l">
              <a:defRPr sz="2000" b="0" i="1"/>
            </a:lvl1pPr>
          </a:lstStyle>
          <a:p>
            <a:r>
              <a:rPr lang="en-GB" smtClean="0"/>
              <a:t>Click to edit Master title style</a:t>
            </a:r>
            <a:endParaRPr lang="en-GB" dirty="0"/>
          </a:p>
        </p:txBody>
      </p:sp>
      <p:sp>
        <p:nvSpPr>
          <p:cNvPr id="33" name="Picture Placeholder 2"/>
          <p:cNvSpPr>
            <a:spLocks noGrp="1"/>
          </p:cNvSpPr>
          <p:nvPr>
            <p:ph type="pic" idx="1"/>
          </p:nvPr>
        </p:nvSpPr>
        <p:spPr>
          <a:xfrm>
            <a:off x="1792288" y="1302728"/>
            <a:ext cx="5486400" cy="42145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64"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5" name="Rectangle 8"/>
          <p:cNvSpPr>
            <a:spLocks noGrp="1" noChangeArrowheads="1"/>
          </p:cNvSpPr>
          <p:nvPr>
            <p:ph type="sldNum" sz="quarter" idx="14"/>
          </p:nvPr>
        </p:nvSpPr>
        <p:spPr>
          <a:xfrm>
            <a:off x="7019925" y="6451600"/>
            <a:ext cx="1908175" cy="180975"/>
          </a:xfrm>
        </p:spPr>
        <p:txBody>
          <a:bodyPr/>
          <a:lstStyle>
            <a:lvl1pPr>
              <a:defRPr sz="1600" b="1">
                <a:solidFill>
                  <a:srgbClr val="F8F8F8"/>
                </a:solidFill>
              </a:defRPr>
            </a:lvl1pPr>
          </a:lstStyle>
          <a:p>
            <a:fld id="{A92139A5-3772-BB45-8AD5-A873BF600D1E}" type="slidenum">
              <a:rPr lang="en-GB"/>
              <a:pPr/>
              <a:t>‹#›</a:t>
            </a:fld>
            <a:endParaRPr lang="en-GB"/>
          </a:p>
        </p:txBody>
      </p:sp>
      <p:sp>
        <p:nvSpPr>
          <p:cNvPr id="36" name="Rectangle 7"/>
          <p:cNvSpPr>
            <a:spLocks noGrp="1" noChangeArrowheads="1"/>
          </p:cNvSpPr>
          <p:nvPr>
            <p:ph type="ftr" sz="quarter" idx="15"/>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7" name="Picture 36"/>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17772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_picture">
    <p:bg>
      <p:bgPr>
        <a:solidFill>
          <a:srgbClr val="EAECEE"/>
        </a:solidFill>
        <a:effectLst/>
      </p:bgPr>
    </p:bg>
    <p:spTree>
      <p:nvGrpSpPr>
        <p:cNvPr id="1" name=""/>
        <p:cNvGrpSpPr/>
        <p:nvPr/>
      </p:nvGrpSpPr>
      <p:grpSpPr>
        <a:xfrm>
          <a:off x="0" y="0"/>
          <a:ext cx="0" cy="0"/>
          <a:chOff x="0" y="0"/>
          <a:chExt cx="0" cy="0"/>
        </a:xfrm>
      </p:grpSpPr>
      <p:pic>
        <p:nvPicPr>
          <p:cNvPr id="9"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12" name="Group 1730"/>
          <p:cNvGrpSpPr>
            <a:grpSpLocks/>
          </p:cNvGrpSpPr>
          <p:nvPr userDrawn="1"/>
        </p:nvGrpSpPr>
        <p:grpSpPr bwMode="auto">
          <a:xfrm>
            <a:off x="6660000" y="288000"/>
            <a:ext cx="2157730" cy="468630"/>
            <a:chOff x="1610" y="2863"/>
            <a:chExt cx="3221" cy="699"/>
          </a:xfrm>
          <a:solidFill>
            <a:srgbClr val="005C84"/>
          </a:solidFill>
        </p:grpSpPr>
        <p:sp>
          <p:nvSpPr>
            <p:cNvPr id="13"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4"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5"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6"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7"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8"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9"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a:spLocks noGrp="1"/>
          </p:cNvSpPr>
          <p:nvPr>
            <p:ph type="title"/>
          </p:nvPr>
        </p:nvSpPr>
        <p:spPr>
          <a:xfrm>
            <a:off x="3059832" y="5589240"/>
            <a:ext cx="2310644" cy="566738"/>
          </a:xfrm>
        </p:spPr>
        <p:txBody>
          <a:bodyPr anchor="t"/>
          <a:lstStyle>
            <a:lvl1pPr algn="l">
              <a:defRPr sz="1200" b="0" i="0"/>
            </a:lvl1pPr>
          </a:lstStyle>
          <a:p>
            <a:r>
              <a:rPr lang="en-GB" smtClean="0"/>
              <a:t>Click to edit Master title style</a:t>
            </a:r>
            <a:endParaRPr lang="en-GB" dirty="0"/>
          </a:p>
        </p:txBody>
      </p:sp>
      <p:sp>
        <p:nvSpPr>
          <p:cNvPr id="33" name="Picture Placeholder 2"/>
          <p:cNvSpPr>
            <a:spLocks noGrp="1"/>
          </p:cNvSpPr>
          <p:nvPr>
            <p:ph type="pic" idx="1"/>
          </p:nvPr>
        </p:nvSpPr>
        <p:spPr>
          <a:xfrm>
            <a:off x="359532" y="2636912"/>
            <a:ext cx="2592288" cy="34944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3" name="Picture Placeholder 2"/>
          <p:cNvSpPr>
            <a:spLocks noGrp="1"/>
          </p:cNvSpPr>
          <p:nvPr>
            <p:ph type="pic" sz="quarter" idx="16"/>
          </p:nvPr>
        </p:nvSpPr>
        <p:spPr>
          <a:xfrm>
            <a:off x="3132138" y="2636838"/>
            <a:ext cx="2879725" cy="1728787"/>
          </a:xfrm>
        </p:spPr>
        <p:txBody>
          <a:bodyPr/>
          <a:lstStyle/>
          <a:p>
            <a:pPr lvl="0"/>
            <a:r>
              <a:rPr lang="en-GB" noProof="0" smtClean="0"/>
              <a:t>Drag picture to placeholder or click icon to add</a:t>
            </a:r>
            <a:endParaRPr lang="en-GB" noProof="0"/>
          </a:p>
        </p:txBody>
      </p:sp>
      <p:sp>
        <p:nvSpPr>
          <p:cNvPr id="6" name="Text Placeholder 5"/>
          <p:cNvSpPr>
            <a:spLocks noGrp="1"/>
          </p:cNvSpPr>
          <p:nvPr>
            <p:ph type="body" sz="quarter" idx="17"/>
          </p:nvPr>
        </p:nvSpPr>
        <p:spPr>
          <a:xfrm>
            <a:off x="358775" y="1376771"/>
            <a:ext cx="5689600" cy="1223553"/>
          </a:xfrm>
        </p:spPr>
        <p:txBody>
          <a:bodyPr/>
          <a:lstStyle>
            <a:lvl1pPr marL="457200" indent="-457200">
              <a:buFont typeface="Arial" pitchFamily="34" charset="0"/>
              <a:buChar char="•"/>
              <a:defRPr sz="2400" baseline="0"/>
            </a:lvl1pPr>
          </a:lstStyle>
          <a:p>
            <a:pPr lvl="0"/>
            <a:r>
              <a:rPr lang="en-GB" smtClean="0"/>
              <a:t>Click to edit Master text styles</a:t>
            </a:r>
          </a:p>
        </p:txBody>
      </p:sp>
      <p:sp>
        <p:nvSpPr>
          <p:cNvPr id="8" name="Text Placeholder 7"/>
          <p:cNvSpPr>
            <a:spLocks noGrp="1"/>
          </p:cNvSpPr>
          <p:nvPr>
            <p:ph type="body" sz="quarter" idx="18"/>
          </p:nvPr>
        </p:nvSpPr>
        <p:spPr>
          <a:xfrm>
            <a:off x="6119813" y="1376363"/>
            <a:ext cx="2697162" cy="4789487"/>
          </a:xfrm>
        </p:spPr>
        <p:txBody>
          <a:bodyPr/>
          <a:lstStyle>
            <a:lvl1pPr marL="0" indent="0">
              <a:buNone/>
              <a:defRPr sz="2400"/>
            </a:lvl1pPr>
          </a:lstStyle>
          <a:p>
            <a:pPr lvl="0"/>
            <a:r>
              <a:rPr lang="en-GB" smtClean="0"/>
              <a:t>Click to edit Master text styles</a:t>
            </a:r>
          </a:p>
        </p:txBody>
      </p:sp>
      <p:sp>
        <p:nvSpPr>
          <p:cNvPr id="10" name="Text Placeholder 9"/>
          <p:cNvSpPr>
            <a:spLocks noGrp="1"/>
          </p:cNvSpPr>
          <p:nvPr>
            <p:ph type="body" sz="quarter" idx="19"/>
          </p:nvPr>
        </p:nvSpPr>
        <p:spPr>
          <a:xfrm>
            <a:off x="3132138" y="4437063"/>
            <a:ext cx="2916237" cy="576262"/>
          </a:xfrm>
        </p:spPr>
        <p:txBody>
          <a:bodyPr/>
          <a:lstStyle>
            <a:lvl1pPr marL="0" indent="0">
              <a:buNone/>
              <a:defRPr sz="1200" baseline="0"/>
            </a:lvl1pPr>
          </a:lstStyle>
          <a:p>
            <a:pPr lvl="0"/>
            <a:r>
              <a:rPr lang="en-GB" smtClean="0"/>
              <a:t>Click to edit Master text styles</a:t>
            </a:r>
          </a:p>
        </p:txBody>
      </p:sp>
      <p:sp>
        <p:nvSpPr>
          <p:cNvPr id="65"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40" name="Rectangle 8"/>
          <p:cNvSpPr>
            <a:spLocks noGrp="1" noChangeArrowheads="1"/>
          </p:cNvSpPr>
          <p:nvPr>
            <p:ph type="sldNum" sz="quarter" idx="20"/>
          </p:nvPr>
        </p:nvSpPr>
        <p:spPr>
          <a:xfrm>
            <a:off x="7019925" y="6451600"/>
            <a:ext cx="1908175" cy="180975"/>
          </a:xfrm>
        </p:spPr>
        <p:txBody>
          <a:bodyPr/>
          <a:lstStyle>
            <a:lvl1pPr>
              <a:defRPr sz="1600" b="1">
                <a:solidFill>
                  <a:srgbClr val="F8F8F8"/>
                </a:solidFill>
              </a:defRPr>
            </a:lvl1pPr>
          </a:lstStyle>
          <a:p>
            <a:fld id="{DEC16703-AB27-3C47-8576-7F4E60EB54ED}" type="slidenum">
              <a:rPr lang="en-GB"/>
              <a:pPr/>
              <a:t>‹#›</a:t>
            </a:fld>
            <a:endParaRPr lang="en-GB"/>
          </a:p>
        </p:txBody>
      </p:sp>
      <p:sp>
        <p:nvSpPr>
          <p:cNvPr id="41" name="Rectangle 7"/>
          <p:cNvSpPr>
            <a:spLocks noGrp="1" noChangeArrowheads="1"/>
          </p:cNvSpPr>
          <p:nvPr>
            <p:ph type="ftr" sz="quarter" idx="21"/>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42" name="Picture 41"/>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2315666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bulleted_list">
    <p:bg>
      <p:bgPr>
        <a:solidFill>
          <a:srgbClr val="EAECEE"/>
        </a:solidFill>
        <a:effectLst/>
      </p:bgPr>
    </p:bg>
    <p:spTree>
      <p:nvGrpSpPr>
        <p:cNvPr id="1" name=""/>
        <p:cNvGrpSpPr/>
        <p:nvPr/>
      </p:nvGrpSpPr>
      <p:grpSpPr>
        <a:xfrm>
          <a:off x="0" y="0"/>
          <a:ext cx="0" cy="0"/>
          <a:chOff x="0" y="0"/>
          <a:chExt cx="0" cy="0"/>
        </a:xfrm>
      </p:grpSpPr>
      <p:pic>
        <p:nvPicPr>
          <p:cNvPr id="6"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8" name="Group 1730"/>
          <p:cNvGrpSpPr>
            <a:grpSpLocks/>
          </p:cNvGrpSpPr>
          <p:nvPr userDrawn="1"/>
        </p:nvGrpSpPr>
        <p:grpSpPr bwMode="auto">
          <a:xfrm>
            <a:off x="6660000" y="288000"/>
            <a:ext cx="2157730" cy="468630"/>
            <a:chOff x="1610" y="2863"/>
            <a:chExt cx="3221" cy="699"/>
          </a:xfrm>
          <a:solidFill>
            <a:srgbClr val="005C84"/>
          </a:solidFill>
        </p:grpSpPr>
        <p:sp>
          <p:nvSpPr>
            <p:cNvPr id="9"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4"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icture Placeholder 5"/>
          <p:cNvSpPr>
            <a:spLocks noGrp="1"/>
          </p:cNvSpPr>
          <p:nvPr>
            <p:ph type="pic" sz="quarter" idx="14"/>
          </p:nvPr>
        </p:nvSpPr>
        <p:spPr>
          <a:xfrm>
            <a:off x="250825" y="1268413"/>
            <a:ext cx="4429125" cy="4284823"/>
          </a:xfrm>
        </p:spPr>
        <p:txBody>
          <a:bodyPr/>
          <a:lstStyle/>
          <a:p>
            <a:pPr lvl="0"/>
            <a:r>
              <a:rPr lang="en-GB" noProof="0" smtClean="0"/>
              <a:t>Drag picture to placeholder or click icon to add</a:t>
            </a:r>
            <a:endParaRPr lang="en-GB" noProof="0"/>
          </a:p>
        </p:txBody>
      </p:sp>
      <p:sp>
        <p:nvSpPr>
          <p:cNvPr id="33" name="Text Placeholder 9"/>
          <p:cNvSpPr>
            <a:spLocks noGrp="1"/>
          </p:cNvSpPr>
          <p:nvPr>
            <p:ph type="body" sz="quarter" idx="15"/>
          </p:nvPr>
        </p:nvSpPr>
        <p:spPr>
          <a:xfrm>
            <a:off x="4787900" y="1268413"/>
            <a:ext cx="4068763" cy="4896891"/>
          </a:xfrm>
        </p:spPr>
        <p:txBody>
          <a:bodyPr/>
          <a:lstStyle>
            <a:lvl1pPr marL="0" indent="0">
              <a:buNone/>
              <a:defRPr sz="2400"/>
            </a:lvl1pPr>
            <a:lvl2pPr marL="793750" indent="-342900">
              <a:buFont typeface="Arial" pitchFamily="34" charset="0"/>
              <a:buChar char="•"/>
              <a:defRPr sz="2000" baseline="0"/>
            </a:lvl2pPr>
            <a:lvl3pPr marL="989012" indent="0">
              <a:buNone/>
              <a:defRPr/>
            </a:lvl3pPr>
            <a:lvl4pPr marL="1436687" indent="0">
              <a:buNone/>
              <a:defRPr/>
            </a:lvl4pPr>
            <a:lvl5pPr marL="1884362" indent="0">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65" name="Title 1"/>
          <p:cNvSpPr>
            <a:spLocks noGrp="1"/>
          </p:cNvSpPr>
          <p:nvPr>
            <p:ph type="title"/>
          </p:nvPr>
        </p:nvSpPr>
        <p:spPr>
          <a:xfrm>
            <a:off x="251520" y="5589240"/>
            <a:ext cx="4464496" cy="566738"/>
          </a:xfrm>
        </p:spPr>
        <p:txBody>
          <a:bodyPr/>
          <a:lstStyle>
            <a:lvl1pPr algn="l">
              <a:defRPr sz="2000" b="0" i="1"/>
            </a:lvl1pPr>
          </a:lstStyle>
          <a:p>
            <a:r>
              <a:rPr lang="en-GB" smtClean="0"/>
              <a:t>Click to edit Master title style</a:t>
            </a:r>
            <a:endParaRPr lang="en-GB" dirty="0"/>
          </a:p>
        </p:txBody>
      </p:sp>
      <p:sp>
        <p:nvSpPr>
          <p:cNvPr id="68"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6" name="Rectangle 8"/>
          <p:cNvSpPr>
            <a:spLocks noGrp="1" noChangeArrowheads="1"/>
          </p:cNvSpPr>
          <p:nvPr>
            <p:ph type="sldNum" sz="quarter" idx="16"/>
          </p:nvPr>
        </p:nvSpPr>
        <p:spPr>
          <a:xfrm>
            <a:off x="7019925" y="6451600"/>
            <a:ext cx="1908175" cy="180975"/>
          </a:xfrm>
        </p:spPr>
        <p:txBody>
          <a:bodyPr/>
          <a:lstStyle>
            <a:lvl1pPr>
              <a:defRPr sz="1600" b="1">
                <a:solidFill>
                  <a:srgbClr val="F8F8F8"/>
                </a:solidFill>
              </a:defRPr>
            </a:lvl1pPr>
          </a:lstStyle>
          <a:p>
            <a:fld id="{C2867531-761C-FE4F-9B5A-CCC9E5441AD2}" type="slidenum">
              <a:rPr lang="en-GB"/>
              <a:pPr/>
              <a:t>‹#›</a:t>
            </a:fld>
            <a:endParaRPr lang="en-GB"/>
          </a:p>
        </p:txBody>
      </p:sp>
      <p:sp>
        <p:nvSpPr>
          <p:cNvPr id="37" name="Rectangle 7"/>
          <p:cNvSpPr>
            <a:spLocks noGrp="1" noChangeArrowheads="1"/>
          </p:cNvSpPr>
          <p:nvPr>
            <p:ph type="ftr" sz="quarter" idx="17"/>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9" name="Picture 38"/>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3967149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bulleted_list">
    <p:bg>
      <p:bgPr>
        <a:solidFill>
          <a:srgbClr val="EAECEE"/>
        </a:solidFill>
        <a:effectLst/>
      </p:bgPr>
    </p:bg>
    <p:spTree>
      <p:nvGrpSpPr>
        <p:cNvPr id="1" name=""/>
        <p:cNvGrpSpPr/>
        <p:nvPr/>
      </p:nvGrpSpPr>
      <p:grpSpPr>
        <a:xfrm>
          <a:off x="0" y="0"/>
          <a:ext cx="0" cy="0"/>
          <a:chOff x="0" y="0"/>
          <a:chExt cx="0" cy="0"/>
        </a:xfrm>
      </p:grpSpPr>
      <p:pic>
        <p:nvPicPr>
          <p:cNvPr id="6"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8" name="Group 1730"/>
          <p:cNvGrpSpPr>
            <a:grpSpLocks/>
          </p:cNvGrpSpPr>
          <p:nvPr userDrawn="1"/>
        </p:nvGrpSpPr>
        <p:grpSpPr bwMode="auto">
          <a:xfrm>
            <a:off x="6660000" y="288000"/>
            <a:ext cx="2157730" cy="468630"/>
            <a:chOff x="1610" y="2863"/>
            <a:chExt cx="3221" cy="699"/>
          </a:xfrm>
          <a:solidFill>
            <a:srgbClr val="005C84"/>
          </a:solidFill>
        </p:grpSpPr>
        <p:sp>
          <p:nvSpPr>
            <p:cNvPr id="9"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2"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9"/>
          <p:cNvSpPr>
            <a:spLocks noGrp="1"/>
          </p:cNvSpPr>
          <p:nvPr>
            <p:ph type="body" sz="quarter" idx="15"/>
          </p:nvPr>
        </p:nvSpPr>
        <p:spPr>
          <a:xfrm>
            <a:off x="4787900" y="1268413"/>
            <a:ext cx="4068763" cy="4896891"/>
          </a:xfrm>
        </p:spPr>
        <p:txBody>
          <a:bodyPr/>
          <a:lstStyle>
            <a:lvl1pPr marL="0" indent="0">
              <a:buNone/>
              <a:defRPr sz="2400"/>
            </a:lvl1pPr>
            <a:lvl2pPr marL="793750" indent="-342900">
              <a:buFont typeface="Arial" pitchFamily="34" charset="0"/>
              <a:buChar char="•"/>
              <a:defRPr sz="2000" baseline="0"/>
            </a:lvl2pPr>
            <a:lvl3pPr marL="989012" indent="0">
              <a:buNone/>
              <a:defRPr/>
            </a:lvl3pPr>
            <a:lvl4pPr marL="1436687" indent="0">
              <a:buNone/>
              <a:defRPr/>
            </a:lvl4pPr>
            <a:lvl5pPr marL="1884362" indent="0">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65" name="Title 1"/>
          <p:cNvSpPr>
            <a:spLocks noGrp="1"/>
          </p:cNvSpPr>
          <p:nvPr>
            <p:ph type="title"/>
          </p:nvPr>
        </p:nvSpPr>
        <p:spPr>
          <a:xfrm>
            <a:off x="251520" y="5589240"/>
            <a:ext cx="4464496" cy="566738"/>
          </a:xfrm>
        </p:spPr>
        <p:txBody>
          <a:bodyPr/>
          <a:lstStyle>
            <a:lvl1pPr algn="l">
              <a:defRPr sz="1600" b="0" i="1"/>
            </a:lvl1pPr>
          </a:lstStyle>
          <a:p>
            <a:r>
              <a:rPr lang="en-GB" smtClean="0"/>
              <a:t>Click to edit Master title style</a:t>
            </a:r>
            <a:endParaRPr lang="en-GB" dirty="0"/>
          </a:p>
        </p:txBody>
      </p:sp>
      <p:sp>
        <p:nvSpPr>
          <p:cNvPr id="3" name="Chart Placeholder 2"/>
          <p:cNvSpPr>
            <a:spLocks noGrp="1"/>
          </p:cNvSpPr>
          <p:nvPr>
            <p:ph type="chart" sz="quarter" idx="19"/>
          </p:nvPr>
        </p:nvSpPr>
        <p:spPr>
          <a:xfrm>
            <a:off x="179388" y="1268760"/>
            <a:ext cx="4537075" cy="4247803"/>
          </a:xfrm>
        </p:spPr>
        <p:txBody>
          <a:bodyPr/>
          <a:lstStyle/>
          <a:p>
            <a:pPr lvl="0"/>
            <a:r>
              <a:rPr lang="en-GB" noProof="0" smtClean="0"/>
              <a:t>Click icon to add chart</a:t>
            </a:r>
            <a:endParaRPr lang="en-GB" noProof="0"/>
          </a:p>
        </p:txBody>
      </p:sp>
      <p:sp>
        <p:nvSpPr>
          <p:cNvPr id="68"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5" name="Rectangle 8"/>
          <p:cNvSpPr>
            <a:spLocks noGrp="1" noChangeArrowheads="1"/>
          </p:cNvSpPr>
          <p:nvPr>
            <p:ph type="sldNum" sz="quarter" idx="20"/>
          </p:nvPr>
        </p:nvSpPr>
        <p:spPr>
          <a:xfrm>
            <a:off x="7019925" y="6451600"/>
            <a:ext cx="1908175" cy="180975"/>
          </a:xfrm>
        </p:spPr>
        <p:txBody>
          <a:bodyPr/>
          <a:lstStyle>
            <a:lvl1pPr>
              <a:defRPr sz="1600" b="1">
                <a:solidFill>
                  <a:srgbClr val="F8F8F8"/>
                </a:solidFill>
              </a:defRPr>
            </a:lvl1pPr>
          </a:lstStyle>
          <a:p>
            <a:fld id="{D53CE27A-DE92-2942-B85F-385607F1A04B}" type="slidenum">
              <a:rPr lang="en-GB"/>
              <a:pPr/>
              <a:t>‹#›</a:t>
            </a:fld>
            <a:endParaRPr lang="en-GB"/>
          </a:p>
        </p:txBody>
      </p:sp>
      <p:sp>
        <p:nvSpPr>
          <p:cNvPr id="36" name="Rectangle 7"/>
          <p:cNvSpPr>
            <a:spLocks noGrp="1" noChangeArrowheads="1"/>
          </p:cNvSpPr>
          <p:nvPr>
            <p:ph type="ftr" sz="quarter" idx="21"/>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8" name="Picture 37"/>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486292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_text">
    <p:bg>
      <p:bgPr>
        <a:solidFill>
          <a:srgbClr val="EAECEE"/>
        </a:solidFill>
        <a:effectLst/>
      </p:bgPr>
    </p:bg>
    <p:spTree>
      <p:nvGrpSpPr>
        <p:cNvPr id="1" name=""/>
        <p:cNvGrpSpPr/>
        <p:nvPr/>
      </p:nvGrpSpPr>
      <p:grpSpPr>
        <a:xfrm>
          <a:off x="0" y="0"/>
          <a:ext cx="0" cy="0"/>
          <a:chOff x="0" y="0"/>
          <a:chExt cx="0" cy="0"/>
        </a:xfrm>
      </p:grpSpPr>
      <p:pic>
        <p:nvPicPr>
          <p:cNvPr id="5"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grpSp>
        <p:nvGrpSpPr>
          <p:cNvPr id="7" name="Group 1730"/>
          <p:cNvGrpSpPr>
            <a:grpSpLocks/>
          </p:cNvGrpSpPr>
          <p:nvPr userDrawn="1"/>
        </p:nvGrpSpPr>
        <p:grpSpPr bwMode="auto">
          <a:xfrm>
            <a:off x="6660000" y="288000"/>
            <a:ext cx="2157730" cy="468630"/>
            <a:chOff x="1610" y="2863"/>
            <a:chExt cx="3221" cy="699"/>
          </a:xfrm>
          <a:solidFill>
            <a:srgbClr val="005C84"/>
          </a:solidFill>
        </p:grpSpPr>
        <p:sp>
          <p:nvSpPr>
            <p:cNvPr id="8"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1"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33"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2" name="Vertical Text Placeholder 2"/>
          <p:cNvSpPr>
            <a:spLocks noGrp="1"/>
          </p:cNvSpPr>
          <p:nvPr>
            <p:ph type="body" orient="vert" idx="1"/>
          </p:nvPr>
        </p:nvSpPr>
        <p:spPr>
          <a:xfrm>
            <a:off x="7049879" y="1375122"/>
            <a:ext cx="1735345" cy="4610162"/>
          </a:xfrm>
        </p:spPr>
        <p:txBody>
          <a:bodyPr vert="eaVert"/>
          <a:lstStyle>
            <a:lvl1pPr>
              <a:defRPr sz="2400"/>
            </a:lvl1pPr>
          </a:lstStyle>
          <a:p>
            <a:pPr lvl="0"/>
            <a:r>
              <a:rPr lang="en-GB" smtClean="0"/>
              <a:t>Click to edit Master text styles</a:t>
            </a:r>
          </a:p>
        </p:txBody>
      </p:sp>
      <p:sp>
        <p:nvSpPr>
          <p:cNvPr id="3" name="Content Placeholder 2"/>
          <p:cNvSpPr>
            <a:spLocks noGrp="1"/>
          </p:cNvSpPr>
          <p:nvPr>
            <p:ph sz="quarter" idx="16"/>
          </p:nvPr>
        </p:nvSpPr>
        <p:spPr>
          <a:xfrm>
            <a:off x="215899" y="1376363"/>
            <a:ext cx="6732489" cy="4645025"/>
          </a:xfrm>
        </p:spPr>
        <p:txBody>
          <a:bodyPr/>
          <a:lstStyle>
            <a:lvl1pPr marL="0" indent="0">
              <a:buNone/>
              <a:defRPr/>
            </a:lvl1pPr>
          </a:lstStyle>
          <a:p>
            <a:pPr lvl="0"/>
            <a:r>
              <a:rPr lang="en-GB" smtClean="0"/>
              <a:t>Click to edit Master text styles</a:t>
            </a:r>
          </a:p>
        </p:txBody>
      </p:sp>
      <p:sp>
        <p:nvSpPr>
          <p:cNvPr id="34" name="Rectangle 8"/>
          <p:cNvSpPr>
            <a:spLocks noGrp="1" noChangeArrowheads="1"/>
          </p:cNvSpPr>
          <p:nvPr>
            <p:ph type="sldNum" sz="quarter" idx="17"/>
          </p:nvPr>
        </p:nvSpPr>
        <p:spPr>
          <a:xfrm>
            <a:off x="7019925" y="6451600"/>
            <a:ext cx="1908175" cy="180975"/>
          </a:xfrm>
        </p:spPr>
        <p:txBody>
          <a:bodyPr/>
          <a:lstStyle>
            <a:lvl1pPr>
              <a:defRPr sz="1600" b="1">
                <a:solidFill>
                  <a:srgbClr val="F8F8F8"/>
                </a:solidFill>
              </a:defRPr>
            </a:lvl1pPr>
          </a:lstStyle>
          <a:p>
            <a:fld id="{F1345F4A-CDD0-BA4A-B90F-542932122247}" type="slidenum">
              <a:rPr lang="en-GB"/>
              <a:pPr/>
              <a:t>‹#›</a:t>
            </a:fld>
            <a:endParaRPr lang="en-GB"/>
          </a:p>
        </p:txBody>
      </p:sp>
      <p:sp>
        <p:nvSpPr>
          <p:cNvPr id="36" name="Rectangle 7"/>
          <p:cNvSpPr>
            <a:spLocks noGrp="1" noChangeArrowheads="1"/>
          </p:cNvSpPr>
          <p:nvPr>
            <p:ph type="ftr" sz="quarter" idx="18"/>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8" name="Picture 37"/>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705059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_conference_header">
    <p:bg>
      <p:bgPr>
        <a:solidFill>
          <a:srgbClr val="EAECEE"/>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sp>
        <p:nvSpPr>
          <p:cNvPr id="9" name="Text Placeholder 34"/>
          <p:cNvSpPr>
            <a:spLocks noGrp="1"/>
          </p:cNvSpPr>
          <p:nvPr>
            <p:ph type="body" sz="quarter" idx="14"/>
          </p:nvPr>
        </p:nvSpPr>
        <p:spPr>
          <a:xfrm>
            <a:off x="3203848" y="198461"/>
            <a:ext cx="5580620" cy="864343"/>
          </a:xfrm>
        </p:spPr>
        <p:txBody>
          <a:bodyPr/>
          <a:lstStyle>
            <a:lvl1pPr marL="0" indent="0" algn="r">
              <a:buNone/>
              <a:defRPr sz="2400">
                <a:solidFill>
                  <a:srgbClr val="005C84"/>
                </a:solidFill>
              </a:defRPr>
            </a:lvl1pPr>
          </a:lstStyle>
          <a:p>
            <a:pPr lvl="0"/>
            <a:r>
              <a:rPr lang="en-GB" smtClean="0"/>
              <a:t>Click to edit Master text styles</a:t>
            </a:r>
          </a:p>
        </p:txBody>
      </p:sp>
      <p:sp>
        <p:nvSpPr>
          <p:cNvPr id="12"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7" name="Rectangle 8"/>
          <p:cNvSpPr>
            <a:spLocks noGrp="1" noChangeArrowheads="1"/>
          </p:cNvSpPr>
          <p:nvPr>
            <p:ph type="sldNum" sz="quarter" idx="15"/>
          </p:nvPr>
        </p:nvSpPr>
        <p:spPr>
          <a:xfrm>
            <a:off x="7019925" y="6451600"/>
            <a:ext cx="1908175" cy="180975"/>
          </a:xfrm>
        </p:spPr>
        <p:txBody>
          <a:bodyPr/>
          <a:lstStyle>
            <a:lvl1pPr>
              <a:defRPr sz="1600" b="1">
                <a:solidFill>
                  <a:srgbClr val="F8F8F8"/>
                </a:solidFill>
              </a:defRPr>
            </a:lvl1pPr>
          </a:lstStyle>
          <a:p>
            <a:fld id="{E71DC52B-E119-3D4C-BA74-36AEFDFD5AFA}" type="slidenum">
              <a:rPr lang="en-GB"/>
              <a:pPr/>
              <a:t>‹#›</a:t>
            </a:fld>
            <a:endParaRPr lang="en-GB"/>
          </a:p>
        </p:txBody>
      </p:sp>
      <p:sp>
        <p:nvSpPr>
          <p:cNvPr id="8" name="Rectangle 7"/>
          <p:cNvSpPr>
            <a:spLocks noGrp="1" noChangeArrowheads="1"/>
          </p:cNvSpPr>
          <p:nvPr>
            <p:ph type="ftr" sz="quarter" idx="16"/>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11" name="Picture 10"/>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3489319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3657600" y="6477000"/>
            <a:ext cx="2133600" cy="3810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359630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057797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56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rotWithShape="0">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3" name="Group 1730"/>
          <p:cNvGrpSpPr>
            <a:grpSpLocks/>
          </p:cNvGrpSpPr>
          <p:nvPr userDrawn="1"/>
        </p:nvGrpSpPr>
        <p:grpSpPr bwMode="auto">
          <a:xfrm>
            <a:off x="6051550" y="368300"/>
            <a:ext cx="2697163" cy="585788"/>
            <a:chOff x="1610" y="2863"/>
            <a:chExt cx="3221" cy="699"/>
          </a:xfrm>
        </p:grpSpPr>
        <p:sp>
          <p:nvSpPr>
            <p:cNvPr id="4" name="Freeform 1731"/>
            <p:cNvSpPr>
              <a:spLocks/>
            </p:cNvSpPr>
            <p:nvPr userDrawn="1"/>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732"/>
            <p:cNvSpPr>
              <a:spLocks noEditPoints="1"/>
            </p:cNvSpPr>
            <p:nvPr userDrawn="1"/>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7 h 310"/>
                <a:gd name="T16" fmla="*/ 281 w 281"/>
                <a:gd name="T17" fmla="*/ 185 h 310"/>
                <a:gd name="T18" fmla="*/ 272 w 281"/>
                <a:gd name="T19" fmla="*/ 221 h 310"/>
                <a:gd name="T20" fmla="*/ 264 w 281"/>
                <a:gd name="T21" fmla="*/ 241 h 310"/>
                <a:gd name="T22" fmla="*/ 241 w 281"/>
                <a:gd name="T23" fmla="*/ 273 h 310"/>
                <a:gd name="T24" fmla="*/ 213 w 281"/>
                <a:gd name="T25" fmla="*/ 301 h 310"/>
                <a:gd name="T26" fmla="*/ 196 w 281"/>
                <a:gd name="T27" fmla="*/ 310 h 310"/>
                <a:gd name="T28" fmla="*/ 159 w 281"/>
                <a:gd name="T29" fmla="*/ 321 h 310"/>
                <a:gd name="T30" fmla="*/ 139 w 281"/>
                <a:gd name="T31" fmla="*/ 321 h 310"/>
                <a:gd name="T32" fmla="*/ 93 w 281"/>
                <a:gd name="T33" fmla="*/ 315 h 310"/>
                <a:gd name="T34" fmla="*/ 65 w 281"/>
                <a:gd name="T35" fmla="*/ 304 h 310"/>
                <a:gd name="T36" fmla="*/ 45 w 281"/>
                <a:gd name="T37" fmla="*/ 284 h 310"/>
                <a:gd name="T38" fmla="*/ 34 w 281"/>
                <a:gd name="T39" fmla="*/ 275 h 310"/>
                <a:gd name="T40" fmla="*/ 8 w 281"/>
                <a:gd name="T41" fmla="*/ 224 h 310"/>
                <a:gd name="T42" fmla="*/ 0 w 281"/>
                <a:gd name="T43" fmla="*/ 167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70 h 310"/>
                <a:gd name="T72" fmla="*/ 65 w 281"/>
                <a:gd name="T73" fmla="*/ 221 h 310"/>
                <a:gd name="T74" fmla="*/ 82 w 281"/>
                <a:gd name="T75" fmla="*/ 261 h 310"/>
                <a:gd name="T76" fmla="*/ 96 w 281"/>
                <a:gd name="T77" fmla="*/ 278 h 310"/>
                <a:gd name="T78" fmla="*/ 128 w 281"/>
                <a:gd name="T79" fmla="*/ 295 h 310"/>
                <a:gd name="T80" fmla="*/ 145 w 281"/>
                <a:gd name="T81" fmla="*/ 295 h 310"/>
                <a:gd name="T82" fmla="*/ 179 w 281"/>
                <a:gd name="T83" fmla="*/ 284 h 310"/>
                <a:gd name="T84" fmla="*/ 204 w 281"/>
                <a:gd name="T85" fmla="*/ 256 h 310"/>
                <a:gd name="T86" fmla="*/ 213 w 281"/>
                <a:gd name="T87" fmla="*/ 236 h 310"/>
                <a:gd name="T88" fmla="*/ 224 w 281"/>
                <a:gd name="T89" fmla="*/ 190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733"/>
            <p:cNvSpPr>
              <a:spLocks/>
            </p:cNvSpPr>
            <p:nvPr userDrawn="1"/>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8 h 361"/>
                <a:gd name="T12" fmla="*/ 83 w 182"/>
                <a:gd name="T13" fmla="*/ 278 h 361"/>
                <a:gd name="T14" fmla="*/ 83 w 182"/>
                <a:gd name="T15" fmla="*/ 295 h 361"/>
                <a:gd name="T16" fmla="*/ 86 w 182"/>
                <a:gd name="T17" fmla="*/ 307 h 361"/>
                <a:gd name="T18" fmla="*/ 91 w 182"/>
                <a:gd name="T19" fmla="*/ 318 h 361"/>
                <a:gd name="T20" fmla="*/ 97 w 182"/>
                <a:gd name="T21" fmla="*/ 329 h 361"/>
                <a:gd name="T22" fmla="*/ 105 w 182"/>
                <a:gd name="T23" fmla="*/ 335 h 361"/>
                <a:gd name="T24" fmla="*/ 117 w 182"/>
                <a:gd name="T25" fmla="*/ 341 h 361"/>
                <a:gd name="T26" fmla="*/ 128 w 182"/>
                <a:gd name="T27" fmla="*/ 344 h 361"/>
                <a:gd name="T28" fmla="*/ 142 w 182"/>
                <a:gd name="T29" fmla="*/ 346 h 361"/>
                <a:gd name="T30" fmla="*/ 142 w 182"/>
                <a:gd name="T31" fmla="*/ 346 h 361"/>
                <a:gd name="T32" fmla="*/ 157 w 182"/>
                <a:gd name="T33" fmla="*/ 344 h 361"/>
                <a:gd name="T34" fmla="*/ 165 w 182"/>
                <a:gd name="T35" fmla="*/ 341 h 361"/>
                <a:gd name="T36" fmla="*/ 165 w 182"/>
                <a:gd name="T37" fmla="*/ 341 h 361"/>
                <a:gd name="T38" fmla="*/ 182 w 182"/>
                <a:gd name="T39" fmla="*/ 329 h 361"/>
                <a:gd name="T40" fmla="*/ 182 w 182"/>
                <a:gd name="T41" fmla="*/ 329 h 361"/>
                <a:gd name="T42" fmla="*/ 182 w 182"/>
                <a:gd name="T43" fmla="*/ 335 h 361"/>
                <a:gd name="T44" fmla="*/ 179 w 182"/>
                <a:gd name="T45" fmla="*/ 344 h 361"/>
                <a:gd name="T46" fmla="*/ 162 w 182"/>
                <a:gd name="T47" fmla="*/ 358 h 361"/>
                <a:gd name="T48" fmla="*/ 162 w 182"/>
                <a:gd name="T49" fmla="*/ 358 h 361"/>
                <a:gd name="T50" fmla="*/ 154 w 182"/>
                <a:gd name="T51" fmla="*/ 363 h 361"/>
                <a:gd name="T52" fmla="*/ 142 w 182"/>
                <a:gd name="T53" fmla="*/ 369 h 361"/>
                <a:gd name="T54" fmla="*/ 131 w 182"/>
                <a:gd name="T55" fmla="*/ 372 h 361"/>
                <a:gd name="T56" fmla="*/ 117 w 182"/>
                <a:gd name="T57" fmla="*/ 372 h 361"/>
                <a:gd name="T58" fmla="*/ 117 w 182"/>
                <a:gd name="T59" fmla="*/ 372 h 361"/>
                <a:gd name="T60" fmla="*/ 100 w 182"/>
                <a:gd name="T61" fmla="*/ 372 h 361"/>
                <a:gd name="T62" fmla="*/ 83 w 182"/>
                <a:gd name="T63" fmla="*/ 366 h 361"/>
                <a:gd name="T64" fmla="*/ 66 w 182"/>
                <a:gd name="T65" fmla="*/ 358 h 361"/>
                <a:gd name="T66" fmla="*/ 54 w 182"/>
                <a:gd name="T67" fmla="*/ 346 h 361"/>
                <a:gd name="T68" fmla="*/ 54 w 182"/>
                <a:gd name="T69" fmla="*/ 346 h 361"/>
                <a:gd name="T70" fmla="*/ 43 w 182"/>
                <a:gd name="T71" fmla="*/ 335 h 361"/>
                <a:gd name="T72" fmla="*/ 34 w 182"/>
                <a:gd name="T73" fmla="*/ 318 h 361"/>
                <a:gd name="T74" fmla="*/ 29 w 182"/>
                <a:gd name="T75" fmla="*/ 301 h 361"/>
                <a:gd name="T76" fmla="*/ 29 w 182"/>
                <a:gd name="T77" fmla="*/ 278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734"/>
            <p:cNvSpPr>
              <a:spLocks/>
            </p:cNvSpPr>
            <p:nvPr userDrawn="1"/>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735"/>
            <p:cNvSpPr>
              <a:spLocks/>
            </p:cNvSpPr>
            <p:nvPr userDrawn="1"/>
          </p:nvSpPr>
          <p:spPr bwMode="auto">
            <a:xfrm>
              <a:off x="3275" y="3109"/>
              <a:ext cx="474" cy="305"/>
            </a:xfrm>
            <a:custGeom>
              <a:avLst/>
              <a:gdLst>
                <a:gd name="T0" fmla="*/ 353 w 475"/>
                <a:gd name="T1" fmla="*/ 0 h 304"/>
                <a:gd name="T2" fmla="*/ 387 w 475"/>
                <a:gd name="T3" fmla="*/ 6 h 304"/>
                <a:gd name="T4" fmla="*/ 418 w 475"/>
                <a:gd name="T5" fmla="*/ 23 h 304"/>
                <a:gd name="T6" fmla="*/ 433 w 475"/>
                <a:gd name="T7" fmla="*/ 37 h 304"/>
                <a:gd name="T8" fmla="*/ 447 w 475"/>
                <a:gd name="T9" fmla="*/ 68 h 304"/>
                <a:gd name="T10" fmla="*/ 447 w 475"/>
                <a:gd name="T11" fmla="*/ 293 h 304"/>
                <a:gd name="T12" fmla="*/ 450 w 475"/>
                <a:gd name="T13" fmla="*/ 298 h 304"/>
                <a:gd name="T14" fmla="*/ 452 w 475"/>
                <a:gd name="T15" fmla="*/ 304 h 304"/>
                <a:gd name="T16" fmla="*/ 376 w 475"/>
                <a:gd name="T17" fmla="*/ 315 h 304"/>
                <a:gd name="T18" fmla="*/ 381 w 475"/>
                <a:gd name="T19" fmla="*/ 310 h 304"/>
                <a:gd name="T20" fmla="*/ 393 w 475"/>
                <a:gd name="T21" fmla="*/ 298 h 304"/>
                <a:gd name="T22" fmla="*/ 393 w 475"/>
                <a:gd name="T23" fmla="*/ 108 h 304"/>
                <a:gd name="T24" fmla="*/ 393 w 475"/>
                <a:gd name="T25" fmla="*/ 91 h 304"/>
                <a:gd name="T26" fmla="*/ 384 w 475"/>
                <a:gd name="T27" fmla="*/ 66 h 304"/>
                <a:gd name="T28" fmla="*/ 376 w 475"/>
                <a:gd name="T29" fmla="*/ 57 h 304"/>
                <a:gd name="T30" fmla="*/ 356 w 475"/>
                <a:gd name="T31" fmla="*/ 43 h 304"/>
                <a:gd name="T32" fmla="*/ 325 w 475"/>
                <a:gd name="T33" fmla="*/ 37 h 304"/>
                <a:gd name="T34" fmla="*/ 305 w 475"/>
                <a:gd name="T35" fmla="*/ 40 h 304"/>
                <a:gd name="T36" fmla="*/ 271 w 475"/>
                <a:gd name="T37" fmla="*/ 60 h 304"/>
                <a:gd name="T38" fmla="*/ 256 w 475"/>
                <a:gd name="T39" fmla="*/ 77 h 304"/>
                <a:gd name="T40" fmla="*/ 256 w 475"/>
                <a:gd name="T41" fmla="*/ 293 h 304"/>
                <a:gd name="T42" fmla="*/ 259 w 475"/>
                <a:gd name="T43" fmla="*/ 298 h 304"/>
                <a:gd name="T44" fmla="*/ 262 w 475"/>
                <a:gd name="T45" fmla="*/ 304 h 304"/>
                <a:gd name="T46" fmla="*/ 194 w 475"/>
                <a:gd name="T47" fmla="*/ 315 h 304"/>
                <a:gd name="T48" fmla="*/ 202 w 475"/>
                <a:gd name="T49" fmla="*/ 310 h 304"/>
                <a:gd name="T50" fmla="*/ 211 w 475"/>
                <a:gd name="T51" fmla="*/ 298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93 h 304"/>
                <a:gd name="T70" fmla="*/ 83 w 475"/>
                <a:gd name="T71" fmla="*/ 304 h 304"/>
                <a:gd name="T72" fmla="*/ 97 w 475"/>
                <a:gd name="T73" fmla="*/ 315 h 304"/>
                <a:gd name="T74" fmla="*/ 6 w 475"/>
                <a:gd name="T75" fmla="*/ 315 h 304"/>
                <a:gd name="T76" fmla="*/ 20 w 475"/>
                <a:gd name="T77" fmla="*/ 304 h 304"/>
                <a:gd name="T78" fmla="*/ 23 w 475"/>
                <a:gd name="T79" fmla="*/ 293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45 w 475"/>
                <a:gd name="T105" fmla="*/ 43 h 304"/>
                <a:gd name="T106" fmla="*/ 251 w 475"/>
                <a:gd name="T107" fmla="*/ 57 h 304"/>
                <a:gd name="T108" fmla="*/ 296 w 475"/>
                <a:gd name="T109" fmla="*/ 17 h 304"/>
                <a:gd name="T110" fmla="*/ 310 w 475"/>
                <a:gd name="T111" fmla="*/ 9 h 304"/>
                <a:gd name="T112" fmla="*/ 339 w 475"/>
                <a:gd name="T113" fmla="*/ 0 h 304"/>
                <a:gd name="T114" fmla="*/ 353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736"/>
            <p:cNvSpPr>
              <a:spLocks/>
            </p:cNvSpPr>
            <p:nvPr userDrawn="1"/>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8 h 361"/>
                <a:gd name="T12" fmla="*/ 82 w 184"/>
                <a:gd name="T13" fmla="*/ 278 h 361"/>
                <a:gd name="T14" fmla="*/ 85 w 184"/>
                <a:gd name="T15" fmla="*/ 295 h 361"/>
                <a:gd name="T16" fmla="*/ 88 w 184"/>
                <a:gd name="T17" fmla="*/ 307 h 361"/>
                <a:gd name="T18" fmla="*/ 91 w 184"/>
                <a:gd name="T19" fmla="*/ 318 h 361"/>
                <a:gd name="T20" fmla="*/ 99 w 184"/>
                <a:gd name="T21" fmla="*/ 329 h 361"/>
                <a:gd name="T22" fmla="*/ 105 w 184"/>
                <a:gd name="T23" fmla="*/ 335 h 361"/>
                <a:gd name="T24" fmla="*/ 116 w 184"/>
                <a:gd name="T25" fmla="*/ 341 h 361"/>
                <a:gd name="T26" fmla="*/ 128 w 184"/>
                <a:gd name="T27" fmla="*/ 344 h 361"/>
                <a:gd name="T28" fmla="*/ 142 w 184"/>
                <a:gd name="T29" fmla="*/ 346 h 361"/>
                <a:gd name="T30" fmla="*/ 142 w 184"/>
                <a:gd name="T31" fmla="*/ 346 h 361"/>
                <a:gd name="T32" fmla="*/ 156 w 184"/>
                <a:gd name="T33" fmla="*/ 344 h 361"/>
                <a:gd name="T34" fmla="*/ 165 w 184"/>
                <a:gd name="T35" fmla="*/ 341 h 361"/>
                <a:gd name="T36" fmla="*/ 165 w 184"/>
                <a:gd name="T37" fmla="*/ 341 h 361"/>
                <a:gd name="T38" fmla="*/ 184 w 184"/>
                <a:gd name="T39" fmla="*/ 329 h 361"/>
                <a:gd name="T40" fmla="*/ 184 w 184"/>
                <a:gd name="T41" fmla="*/ 329 h 361"/>
                <a:gd name="T42" fmla="*/ 182 w 184"/>
                <a:gd name="T43" fmla="*/ 335 h 361"/>
                <a:gd name="T44" fmla="*/ 179 w 184"/>
                <a:gd name="T45" fmla="*/ 344 h 361"/>
                <a:gd name="T46" fmla="*/ 162 w 184"/>
                <a:gd name="T47" fmla="*/ 358 h 361"/>
                <a:gd name="T48" fmla="*/ 162 w 184"/>
                <a:gd name="T49" fmla="*/ 358 h 361"/>
                <a:gd name="T50" fmla="*/ 153 w 184"/>
                <a:gd name="T51" fmla="*/ 363 h 361"/>
                <a:gd name="T52" fmla="*/ 142 w 184"/>
                <a:gd name="T53" fmla="*/ 369 h 361"/>
                <a:gd name="T54" fmla="*/ 130 w 184"/>
                <a:gd name="T55" fmla="*/ 372 h 361"/>
                <a:gd name="T56" fmla="*/ 119 w 184"/>
                <a:gd name="T57" fmla="*/ 372 h 361"/>
                <a:gd name="T58" fmla="*/ 119 w 184"/>
                <a:gd name="T59" fmla="*/ 372 h 361"/>
                <a:gd name="T60" fmla="*/ 99 w 184"/>
                <a:gd name="T61" fmla="*/ 372 h 361"/>
                <a:gd name="T62" fmla="*/ 82 w 184"/>
                <a:gd name="T63" fmla="*/ 366 h 361"/>
                <a:gd name="T64" fmla="*/ 65 w 184"/>
                <a:gd name="T65" fmla="*/ 358 h 361"/>
                <a:gd name="T66" fmla="*/ 54 w 184"/>
                <a:gd name="T67" fmla="*/ 346 h 361"/>
                <a:gd name="T68" fmla="*/ 54 w 184"/>
                <a:gd name="T69" fmla="*/ 346 h 361"/>
                <a:gd name="T70" fmla="*/ 42 w 184"/>
                <a:gd name="T71" fmla="*/ 335 h 361"/>
                <a:gd name="T72" fmla="*/ 34 w 184"/>
                <a:gd name="T73" fmla="*/ 318 h 361"/>
                <a:gd name="T74" fmla="*/ 31 w 184"/>
                <a:gd name="T75" fmla="*/ 301 h 361"/>
                <a:gd name="T76" fmla="*/ 28 w 184"/>
                <a:gd name="T77" fmla="*/ 278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737"/>
            <p:cNvSpPr>
              <a:spLocks noEditPoints="1"/>
            </p:cNvSpPr>
            <p:nvPr userDrawn="1"/>
          </p:nvSpPr>
          <p:spPr bwMode="auto">
            <a:xfrm>
              <a:off x="4253" y="3109"/>
              <a:ext cx="282" cy="311"/>
            </a:xfrm>
            <a:custGeom>
              <a:avLst/>
              <a:gdLst>
                <a:gd name="T0" fmla="*/ 133 w 284"/>
                <a:gd name="T1" fmla="*/ 0 h 310"/>
                <a:gd name="T2" fmla="*/ 173 w 284"/>
                <a:gd name="T3" fmla="*/ 6 h 310"/>
                <a:gd name="T4" fmla="*/ 206 w 284"/>
                <a:gd name="T5" fmla="*/ 23 h 310"/>
                <a:gd name="T6" fmla="*/ 213 w 284"/>
                <a:gd name="T7" fmla="*/ 34 h 310"/>
                <a:gd name="T8" fmla="*/ 239 w 284"/>
                <a:gd name="T9" fmla="*/ 63 h 310"/>
                <a:gd name="T10" fmla="*/ 247 w 284"/>
                <a:gd name="T11" fmla="*/ 80 h 310"/>
                <a:gd name="T12" fmla="*/ 259 w 284"/>
                <a:gd name="T13" fmla="*/ 117 h 310"/>
                <a:gd name="T14" fmla="*/ 262 w 284"/>
                <a:gd name="T15" fmla="*/ 167 h 310"/>
                <a:gd name="T16" fmla="*/ 262 w 284"/>
                <a:gd name="T17" fmla="*/ 185 h 310"/>
                <a:gd name="T18" fmla="*/ 250 w 284"/>
                <a:gd name="T19" fmla="*/ 221 h 310"/>
                <a:gd name="T20" fmla="*/ 245 w 284"/>
                <a:gd name="T21" fmla="*/ 241 h 310"/>
                <a:gd name="T22" fmla="*/ 222 w 284"/>
                <a:gd name="T23" fmla="*/ 273 h 310"/>
                <a:gd name="T24" fmla="*/ 203 w 284"/>
                <a:gd name="T25" fmla="*/ 301 h 310"/>
                <a:gd name="T26" fmla="*/ 187 w 284"/>
                <a:gd name="T27" fmla="*/ 310 h 310"/>
                <a:gd name="T28" fmla="*/ 150 w 284"/>
                <a:gd name="T29" fmla="*/ 321 h 310"/>
                <a:gd name="T30" fmla="*/ 131 w 284"/>
                <a:gd name="T31" fmla="*/ 321 h 310"/>
                <a:gd name="T32" fmla="*/ 82 w 284"/>
                <a:gd name="T33" fmla="*/ 315 h 310"/>
                <a:gd name="T34" fmla="*/ 68 w 284"/>
                <a:gd name="T35" fmla="*/ 304 h 310"/>
                <a:gd name="T36" fmla="*/ 45 w 284"/>
                <a:gd name="T37" fmla="*/ 284 h 310"/>
                <a:gd name="T38" fmla="*/ 36 w 284"/>
                <a:gd name="T39" fmla="*/ 275 h 310"/>
                <a:gd name="T40" fmla="*/ 11 w 284"/>
                <a:gd name="T41" fmla="*/ 224 h 310"/>
                <a:gd name="T42" fmla="*/ 0 w 284"/>
                <a:gd name="T43" fmla="*/ 167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4 w 284"/>
                <a:gd name="T55" fmla="*/ 12 h 310"/>
                <a:gd name="T56" fmla="*/ 111 w 284"/>
                <a:gd name="T57" fmla="*/ 0 h 310"/>
                <a:gd name="T58" fmla="*/ 133 w 284"/>
                <a:gd name="T59" fmla="*/ 0 h 310"/>
                <a:gd name="T60" fmla="*/ 128 w 284"/>
                <a:gd name="T61" fmla="*/ 23 h 310"/>
                <a:gd name="T62" fmla="*/ 91 w 284"/>
                <a:gd name="T63" fmla="*/ 34 h 310"/>
                <a:gd name="T64" fmla="*/ 71 w 284"/>
                <a:gd name="T65" fmla="*/ 66 h 310"/>
                <a:gd name="T66" fmla="*/ 68 w 284"/>
                <a:gd name="T67" fmla="*/ 85 h 310"/>
                <a:gd name="T68" fmla="*/ 59 w 284"/>
                <a:gd name="T69" fmla="*/ 131 h 310"/>
                <a:gd name="T70" fmla="*/ 59 w 284"/>
                <a:gd name="T71" fmla="*/ 170 h 310"/>
                <a:gd name="T72" fmla="*/ 68 w 284"/>
                <a:gd name="T73" fmla="*/ 221 h 310"/>
                <a:gd name="T74" fmla="*/ 74 w 284"/>
                <a:gd name="T75" fmla="*/ 261 h 310"/>
                <a:gd name="T76" fmla="*/ 85 w 284"/>
                <a:gd name="T77" fmla="*/ 278 h 310"/>
                <a:gd name="T78" fmla="*/ 116 w 284"/>
                <a:gd name="T79" fmla="*/ 295 h 310"/>
                <a:gd name="T80" fmla="*/ 136 w 284"/>
                <a:gd name="T81" fmla="*/ 295 h 310"/>
                <a:gd name="T82" fmla="*/ 170 w 284"/>
                <a:gd name="T83" fmla="*/ 284 h 310"/>
                <a:gd name="T84" fmla="*/ 196 w 284"/>
                <a:gd name="T85" fmla="*/ 256 h 310"/>
                <a:gd name="T86" fmla="*/ 203 w 284"/>
                <a:gd name="T87" fmla="*/ 236 h 310"/>
                <a:gd name="T88" fmla="*/ 207 w 284"/>
                <a:gd name="T89" fmla="*/ 190 h 310"/>
                <a:gd name="T90" fmla="*/ 207 w 284"/>
                <a:gd name="T91" fmla="*/ 151 h 310"/>
                <a:gd name="T92" fmla="*/ 202 w 284"/>
                <a:gd name="T93" fmla="*/ 85 h 310"/>
                <a:gd name="T94" fmla="*/ 190 w 284"/>
                <a:gd name="T95" fmla="*/ 60 h 310"/>
                <a:gd name="T96" fmla="*/ 173 w 284"/>
                <a:gd name="T97" fmla="*/ 40 h 310"/>
                <a:gd name="T98" fmla="*/ 153 w 284"/>
                <a:gd name="T99" fmla="*/ 29 h 310"/>
                <a:gd name="T100" fmla="*/ 128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738"/>
            <p:cNvSpPr>
              <a:spLocks/>
            </p:cNvSpPr>
            <p:nvPr userDrawn="1"/>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93 h 304"/>
                <a:gd name="T14" fmla="*/ 270 w 284"/>
                <a:gd name="T15" fmla="*/ 304 h 304"/>
                <a:gd name="T16" fmla="*/ 284 w 284"/>
                <a:gd name="T17" fmla="*/ 315 h 304"/>
                <a:gd name="T18" fmla="*/ 196 w 284"/>
                <a:gd name="T19" fmla="*/ 315 h 304"/>
                <a:gd name="T20" fmla="*/ 207 w 284"/>
                <a:gd name="T21" fmla="*/ 304 h 304"/>
                <a:gd name="T22" fmla="*/ 213 w 284"/>
                <a:gd name="T23" fmla="*/ 293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93 h 304"/>
                <a:gd name="T42" fmla="*/ 82 w 284"/>
                <a:gd name="T43" fmla="*/ 304 h 304"/>
                <a:gd name="T44" fmla="*/ 97 w 284"/>
                <a:gd name="T45" fmla="*/ 315 h 304"/>
                <a:gd name="T46" fmla="*/ 6 w 284"/>
                <a:gd name="T47" fmla="*/ 315 h 304"/>
                <a:gd name="T48" fmla="*/ 17 w 284"/>
                <a:gd name="T49" fmla="*/ 304 h 304"/>
                <a:gd name="T50" fmla="*/ 23 w 284"/>
                <a:gd name="T51" fmla="*/ 293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739"/>
            <p:cNvSpPr>
              <a:spLocks/>
            </p:cNvSpPr>
            <p:nvPr userDrawn="1"/>
          </p:nvSpPr>
          <p:spPr bwMode="auto">
            <a:xfrm>
              <a:off x="3764" y="3109"/>
              <a:ext cx="292" cy="453"/>
            </a:xfrm>
            <a:custGeom>
              <a:avLst/>
              <a:gdLst>
                <a:gd name="T0" fmla="*/ 270 w 293"/>
                <a:gd name="T1" fmla="*/ 85 h 452"/>
                <a:gd name="T2" fmla="*/ 239 w 293"/>
                <a:gd name="T3" fmla="*/ 37 h 452"/>
                <a:gd name="T4" fmla="*/ 219 w 293"/>
                <a:gd name="T5" fmla="*/ 20 h 452"/>
                <a:gd name="T6" fmla="*/ 199 w 293"/>
                <a:gd name="T7" fmla="*/ 9 h 452"/>
                <a:gd name="T8" fmla="*/ 154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7 h 452"/>
                <a:gd name="T24" fmla="*/ 20 w 293"/>
                <a:gd name="T25" fmla="*/ 446 h 452"/>
                <a:gd name="T26" fmla="*/ 11 w 293"/>
                <a:gd name="T27" fmla="*/ 460 h 452"/>
                <a:gd name="T28" fmla="*/ 94 w 293"/>
                <a:gd name="T29" fmla="*/ 463 h 452"/>
                <a:gd name="T30" fmla="*/ 88 w 293"/>
                <a:gd name="T31" fmla="*/ 460 h 452"/>
                <a:gd name="T32" fmla="*/ 80 w 293"/>
                <a:gd name="T33" fmla="*/ 446 h 452"/>
                <a:gd name="T34" fmla="*/ 77 w 293"/>
                <a:gd name="T35" fmla="*/ 68 h 452"/>
                <a:gd name="T36" fmla="*/ 91 w 293"/>
                <a:gd name="T37" fmla="*/ 54 h 452"/>
                <a:gd name="T38" fmla="*/ 105 w 293"/>
                <a:gd name="T39" fmla="*/ 46 h 452"/>
                <a:gd name="T40" fmla="*/ 142 w 293"/>
                <a:gd name="T41" fmla="*/ 34 h 452"/>
                <a:gd name="T42" fmla="*/ 148 w 293"/>
                <a:gd name="T43" fmla="*/ 37 h 452"/>
                <a:gd name="T44" fmla="*/ 179 w 293"/>
                <a:gd name="T45" fmla="*/ 51 h 452"/>
                <a:gd name="T46" fmla="*/ 194 w 293"/>
                <a:gd name="T47" fmla="*/ 63 h 452"/>
                <a:gd name="T48" fmla="*/ 213 w 293"/>
                <a:gd name="T49" fmla="*/ 100 h 452"/>
                <a:gd name="T50" fmla="*/ 219 w 293"/>
                <a:gd name="T51" fmla="*/ 156 h 452"/>
                <a:gd name="T52" fmla="*/ 219 w 293"/>
                <a:gd name="T53" fmla="*/ 185 h 452"/>
                <a:gd name="T54" fmla="*/ 205 w 293"/>
                <a:gd name="T55" fmla="*/ 244 h 452"/>
                <a:gd name="T56" fmla="*/ 194 w 293"/>
                <a:gd name="T57" fmla="*/ 261 h 452"/>
                <a:gd name="T58" fmla="*/ 165 w 293"/>
                <a:gd name="T59" fmla="*/ 287 h 452"/>
                <a:gd name="T60" fmla="*/ 136 w 293"/>
                <a:gd name="T61" fmla="*/ 295 h 452"/>
                <a:gd name="T62" fmla="*/ 122 w 293"/>
                <a:gd name="T63" fmla="*/ 295 h 452"/>
                <a:gd name="T64" fmla="*/ 99 w 293"/>
                <a:gd name="T65" fmla="*/ 287 h 452"/>
                <a:gd name="T66" fmla="*/ 102 w 293"/>
                <a:gd name="T67" fmla="*/ 315 h 452"/>
                <a:gd name="T68" fmla="*/ 122 w 293"/>
                <a:gd name="T69" fmla="*/ 321 h 452"/>
                <a:gd name="T70" fmla="*/ 145 w 293"/>
                <a:gd name="T71" fmla="*/ 321 h 452"/>
                <a:gd name="T72" fmla="*/ 179 w 293"/>
                <a:gd name="T73" fmla="*/ 315 h 452"/>
                <a:gd name="T74" fmla="*/ 208 w 293"/>
                <a:gd name="T75" fmla="*/ 301 h 452"/>
                <a:gd name="T76" fmla="*/ 230 w 293"/>
                <a:gd name="T77" fmla="*/ 284 h 452"/>
                <a:gd name="T78" fmla="*/ 242 w 293"/>
                <a:gd name="T79" fmla="*/ 273 h 452"/>
                <a:gd name="T80" fmla="*/ 270 w 293"/>
                <a:gd name="T81" fmla="*/ 210 h 452"/>
                <a:gd name="T82" fmla="*/ 282 w 293"/>
                <a:gd name="T83" fmla="*/ 154 h 452"/>
                <a:gd name="T84" fmla="*/ 279 w 293"/>
                <a:gd name="T85" fmla="*/ 117 h 452"/>
                <a:gd name="T86" fmla="*/ 270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740"/>
            <p:cNvSpPr>
              <a:spLocks/>
            </p:cNvSpPr>
            <p:nvPr userDrawn="1"/>
          </p:nvSpPr>
          <p:spPr bwMode="auto">
            <a:xfrm>
              <a:off x="2192" y="3109"/>
              <a:ext cx="209" cy="311"/>
            </a:xfrm>
            <a:custGeom>
              <a:avLst/>
              <a:gdLst>
                <a:gd name="T0" fmla="*/ 193 w 208"/>
                <a:gd name="T1" fmla="*/ 275 h 310"/>
                <a:gd name="T2" fmla="*/ 193 w 208"/>
                <a:gd name="T3" fmla="*/ 275 h 310"/>
                <a:gd name="T4" fmla="*/ 176 w 208"/>
                <a:gd name="T5" fmla="*/ 281 h 310"/>
                <a:gd name="T6" fmla="*/ 156 w 208"/>
                <a:gd name="T7" fmla="*/ 284 h 310"/>
                <a:gd name="T8" fmla="*/ 156 w 208"/>
                <a:gd name="T9" fmla="*/ 284 h 310"/>
                <a:gd name="T10" fmla="*/ 142 w 208"/>
                <a:gd name="T11" fmla="*/ 284 h 310"/>
                <a:gd name="T12" fmla="*/ 131 w 208"/>
                <a:gd name="T13" fmla="*/ 278 h 310"/>
                <a:gd name="T14" fmla="*/ 119 w 208"/>
                <a:gd name="T15" fmla="*/ 273 h 310"/>
                <a:gd name="T16" fmla="*/ 100 w 208"/>
                <a:gd name="T17" fmla="*/ 261 h 310"/>
                <a:gd name="T18" fmla="*/ 100 w 208"/>
                <a:gd name="T19" fmla="*/ 261 h 310"/>
                <a:gd name="T20" fmla="*/ 91 w 208"/>
                <a:gd name="T21" fmla="*/ 250 h 310"/>
                <a:gd name="T22" fmla="*/ 83 w 208"/>
                <a:gd name="T23" fmla="*/ 236 h 310"/>
                <a:gd name="T24" fmla="*/ 80 w 208"/>
                <a:gd name="T25" fmla="*/ 219 h 310"/>
                <a:gd name="T26" fmla="*/ 80 w 208"/>
                <a:gd name="T27" fmla="*/ 202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202 h 310"/>
                <a:gd name="T44" fmla="*/ 23 w 208"/>
                <a:gd name="T45" fmla="*/ 202 h 310"/>
                <a:gd name="T46" fmla="*/ 26 w 208"/>
                <a:gd name="T47" fmla="*/ 230 h 310"/>
                <a:gd name="T48" fmla="*/ 32 w 208"/>
                <a:gd name="T49" fmla="*/ 256 h 310"/>
                <a:gd name="T50" fmla="*/ 40 w 208"/>
                <a:gd name="T51" fmla="*/ 275 h 310"/>
                <a:gd name="T52" fmla="*/ 54 w 208"/>
                <a:gd name="T53" fmla="*/ 293 h 310"/>
                <a:gd name="T54" fmla="*/ 54 w 208"/>
                <a:gd name="T55" fmla="*/ 293 h 310"/>
                <a:gd name="T56" fmla="*/ 71 w 208"/>
                <a:gd name="T57" fmla="*/ 307 h 310"/>
                <a:gd name="T58" fmla="*/ 85 w 208"/>
                <a:gd name="T59" fmla="*/ 315 h 310"/>
                <a:gd name="T60" fmla="*/ 103 w 208"/>
                <a:gd name="T61" fmla="*/ 321 h 310"/>
                <a:gd name="T62" fmla="*/ 133 w 208"/>
                <a:gd name="T63" fmla="*/ 321 h 310"/>
                <a:gd name="T64" fmla="*/ 133 w 208"/>
                <a:gd name="T65" fmla="*/ 321 h 310"/>
                <a:gd name="T66" fmla="*/ 153 w 208"/>
                <a:gd name="T67" fmla="*/ 321 h 310"/>
                <a:gd name="T68" fmla="*/ 173 w 208"/>
                <a:gd name="T69" fmla="*/ 315 h 310"/>
                <a:gd name="T70" fmla="*/ 190 w 208"/>
                <a:gd name="T71" fmla="*/ 307 h 310"/>
                <a:gd name="T72" fmla="*/ 207 w 208"/>
                <a:gd name="T73" fmla="*/ 293 h 310"/>
                <a:gd name="T74" fmla="*/ 219 w 208"/>
                <a:gd name="T75" fmla="*/ 256 h 310"/>
                <a:gd name="T76" fmla="*/ 219 w 208"/>
                <a:gd name="T77" fmla="*/ 256 h 310"/>
                <a:gd name="T78" fmla="*/ 207 w 208"/>
                <a:gd name="T79" fmla="*/ 267 h 310"/>
                <a:gd name="T80" fmla="*/ 193 w 208"/>
                <a:gd name="T81" fmla="*/ 275 h 310"/>
                <a:gd name="T82" fmla="*/ 193 w 208"/>
                <a:gd name="T83" fmla="*/ 275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41"/>
            <p:cNvSpPr>
              <a:spLocks/>
            </p:cNvSpPr>
            <p:nvPr userDrawn="1"/>
          </p:nvSpPr>
          <p:spPr bwMode="auto">
            <a:xfrm>
              <a:off x="2383" y="3109"/>
              <a:ext cx="104" cy="311"/>
            </a:xfrm>
            <a:custGeom>
              <a:avLst/>
              <a:gdLst>
                <a:gd name="T0" fmla="*/ 68 w 105"/>
                <a:gd name="T1" fmla="*/ 264 h 310"/>
                <a:gd name="T2" fmla="*/ 68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50 h 310"/>
                <a:gd name="T20" fmla="*/ 25 w 105"/>
                <a:gd name="T21" fmla="*/ 275 h 310"/>
                <a:gd name="T22" fmla="*/ 25 w 105"/>
                <a:gd name="T23" fmla="*/ 275 h 310"/>
                <a:gd name="T24" fmla="*/ 25 w 105"/>
                <a:gd name="T25" fmla="*/ 275 h 310"/>
                <a:gd name="T26" fmla="*/ 25 w 105"/>
                <a:gd name="T27" fmla="*/ 275 h 310"/>
                <a:gd name="T28" fmla="*/ 25 w 105"/>
                <a:gd name="T29" fmla="*/ 293 h 310"/>
                <a:gd name="T30" fmla="*/ 31 w 105"/>
                <a:gd name="T31" fmla="*/ 304 h 310"/>
                <a:gd name="T32" fmla="*/ 31 w 105"/>
                <a:gd name="T33" fmla="*/ 304 h 310"/>
                <a:gd name="T34" fmla="*/ 37 w 105"/>
                <a:gd name="T35" fmla="*/ 312 h 310"/>
                <a:gd name="T36" fmla="*/ 48 w 105"/>
                <a:gd name="T37" fmla="*/ 321 h 310"/>
                <a:gd name="T38" fmla="*/ 94 w 105"/>
                <a:gd name="T39" fmla="*/ 301 h 310"/>
                <a:gd name="T40" fmla="*/ 94 w 105"/>
                <a:gd name="T41" fmla="*/ 301 h 310"/>
                <a:gd name="T42" fmla="*/ 82 w 105"/>
                <a:gd name="T43" fmla="*/ 298 h 310"/>
                <a:gd name="T44" fmla="*/ 74 w 105"/>
                <a:gd name="T45" fmla="*/ 290 h 310"/>
                <a:gd name="T46" fmla="*/ 68 w 105"/>
                <a:gd name="T47" fmla="*/ 278 h 310"/>
                <a:gd name="T48" fmla="*/ 68 w 105"/>
                <a:gd name="T49" fmla="*/ 264 h 310"/>
                <a:gd name="T50" fmla="*/ 68 w 105"/>
                <a:gd name="T51" fmla="*/ 264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742"/>
            <p:cNvSpPr>
              <a:spLocks/>
            </p:cNvSpPr>
            <p:nvPr userDrawn="1"/>
          </p:nvSpPr>
          <p:spPr bwMode="auto">
            <a:xfrm>
              <a:off x="3009" y="3109"/>
              <a:ext cx="250" cy="311"/>
            </a:xfrm>
            <a:custGeom>
              <a:avLst/>
              <a:gdLst>
                <a:gd name="T0" fmla="*/ 233 w 250"/>
                <a:gd name="T1" fmla="*/ 290 h 310"/>
                <a:gd name="T2" fmla="*/ 230 w 250"/>
                <a:gd name="T3" fmla="*/ 270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70 h 310"/>
                <a:gd name="T52" fmla="*/ 23 w 250"/>
                <a:gd name="T53" fmla="*/ 185 h 310"/>
                <a:gd name="T54" fmla="*/ 3 w 250"/>
                <a:gd name="T55" fmla="*/ 221 h 310"/>
                <a:gd name="T56" fmla="*/ 0 w 250"/>
                <a:gd name="T57" fmla="*/ 244 h 310"/>
                <a:gd name="T58" fmla="*/ 6 w 250"/>
                <a:gd name="T59" fmla="*/ 270 h 310"/>
                <a:gd name="T60" fmla="*/ 20 w 250"/>
                <a:gd name="T61" fmla="*/ 295 h 310"/>
                <a:gd name="T62" fmla="*/ 32 w 250"/>
                <a:gd name="T63" fmla="*/ 307 h 310"/>
                <a:gd name="T64" fmla="*/ 60 w 250"/>
                <a:gd name="T65" fmla="*/ 321 h 310"/>
                <a:gd name="T66" fmla="*/ 77 w 250"/>
                <a:gd name="T67" fmla="*/ 321 h 310"/>
                <a:gd name="T68" fmla="*/ 120 w 250"/>
                <a:gd name="T69" fmla="*/ 315 h 310"/>
                <a:gd name="T70" fmla="*/ 159 w 250"/>
                <a:gd name="T71" fmla="*/ 290 h 310"/>
                <a:gd name="T72" fmla="*/ 171 w 250"/>
                <a:gd name="T73" fmla="*/ 258 h 310"/>
                <a:gd name="T74" fmla="*/ 139 w 250"/>
                <a:gd name="T75" fmla="*/ 278 h 310"/>
                <a:gd name="T76" fmla="*/ 103 w 250"/>
                <a:gd name="T77" fmla="*/ 284 h 310"/>
                <a:gd name="T78" fmla="*/ 94 w 250"/>
                <a:gd name="T79" fmla="*/ 284 h 310"/>
                <a:gd name="T80" fmla="*/ 74 w 250"/>
                <a:gd name="T81" fmla="*/ 278 h 310"/>
                <a:gd name="T82" fmla="*/ 68 w 250"/>
                <a:gd name="T83" fmla="*/ 270 h 310"/>
                <a:gd name="T84" fmla="*/ 57 w 250"/>
                <a:gd name="T85" fmla="*/ 253 h 310"/>
                <a:gd name="T86" fmla="*/ 54 w 250"/>
                <a:gd name="T87" fmla="*/ 233 h 310"/>
                <a:gd name="T88" fmla="*/ 54 w 250"/>
                <a:gd name="T89" fmla="*/ 221 h 310"/>
                <a:gd name="T90" fmla="*/ 63 w 250"/>
                <a:gd name="T91" fmla="*/ 204 h 310"/>
                <a:gd name="T92" fmla="*/ 68 w 250"/>
                <a:gd name="T93" fmla="*/ 196 h 310"/>
                <a:gd name="T94" fmla="*/ 108 w 250"/>
                <a:gd name="T95" fmla="*/ 173 h 310"/>
                <a:gd name="T96" fmla="*/ 154 w 250"/>
                <a:gd name="T97" fmla="*/ 148 h 310"/>
                <a:gd name="T98" fmla="*/ 176 w 250"/>
                <a:gd name="T99" fmla="*/ 253 h 310"/>
                <a:gd name="T100" fmla="*/ 176 w 250"/>
                <a:gd name="T101" fmla="*/ 273 h 310"/>
                <a:gd name="T102" fmla="*/ 179 w 250"/>
                <a:gd name="T103" fmla="*/ 293 h 310"/>
                <a:gd name="T104" fmla="*/ 182 w 250"/>
                <a:gd name="T105" fmla="*/ 304 h 310"/>
                <a:gd name="T106" fmla="*/ 199 w 250"/>
                <a:gd name="T107" fmla="*/ 321 h 310"/>
                <a:gd name="T108" fmla="*/ 250 w 250"/>
                <a:gd name="T109" fmla="*/ 301 h 310"/>
                <a:gd name="T110" fmla="*/ 233 w 250"/>
                <a:gd name="T111" fmla="*/ 290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743"/>
            <p:cNvSpPr>
              <a:spLocks/>
            </p:cNvSpPr>
            <p:nvPr userDrawn="1"/>
          </p:nvSpPr>
          <p:spPr bwMode="auto">
            <a:xfrm>
              <a:off x="2871" y="2867"/>
              <a:ext cx="136" cy="169"/>
            </a:xfrm>
            <a:custGeom>
              <a:avLst/>
              <a:gdLst>
                <a:gd name="T0" fmla="*/ 31 w 136"/>
                <a:gd name="T1" fmla="*/ 11 h 170"/>
                <a:gd name="T2" fmla="*/ 31 w 136"/>
                <a:gd name="T3" fmla="*/ 105 h 170"/>
                <a:gd name="T4" fmla="*/ 31 w 136"/>
                <a:gd name="T5" fmla="*/ 105 h 170"/>
                <a:gd name="T6" fmla="*/ 34 w 136"/>
                <a:gd name="T7" fmla="*/ 120 h 170"/>
                <a:gd name="T8" fmla="*/ 40 w 136"/>
                <a:gd name="T9" fmla="*/ 131 h 170"/>
                <a:gd name="T10" fmla="*/ 46 w 136"/>
                <a:gd name="T11" fmla="*/ 139 h 170"/>
                <a:gd name="T12" fmla="*/ 51 w 136"/>
                <a:gd name="T13" fmla="*/ 142 h 170"/>
                <a:gd name="T14" fmla="*/ 63 w 136"/>
                <a:gd name="T15" fmla="*/ 145 h 170"/>
                <a:gd name="T16" fmla="*/ 74 w 136"/>
                <a:gd name="T17" fmla="*/ 148 h 170"/>
                <a:gd name="T18" fmla="*/ 74 w 136"/>
                <a:gd name="T19" fmla="*/ 148 h 170"/>
                <a:gd name="T20" fmla="*/ 85 w 136"/>
                <a:gd name="T21" fmla="*/ 148 h 170"/>
                <a:gd name="T22" fmla="*/ 94 w 136"/>
                <a:gd name="T23" fmla="*/ 145 h 170"/>
                <a:gd name="T24" fmla="*/ 102 w 136"/>
                <a:gd name="T25" fmla="*/ 139 h 170"/>
                <a:gd name="T26" fmla="*/ 108 w 136"/>
                <a:gd name="T27" fmla="*/ 134 h 170"/>
                <a:gd name="T28" fmla="*/ 111 w 136"/>
                <a:gd name="T29" fmla="*/ 128 h 170"/>
                <a:gd name="T30" fmla="*/ 114 w 136"/>
                <a:gd name="T31" fmla="*/ 120 h 170"/>
                <a:gd name="T32" fmla="*/ 117 w 136"/>
                <a:gd name="T33" fmla="*/ 105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3 h 170"/>
                <a:gd name="T52" fmla="*/ 128 w 136"/>
                <a:gd name="T53" fmla="*/ 103 h 170"/>
                <a:gd name="T54" fmla="*/ 128 w 136"/>
                <a:gd name="T55" fmla="*/ 117 h 170"/>
                <a:gd name="T56" fmla="*/ 125 w 136"/>
                <a:gd name="T57" fmla="*/ 128 h 170"/>
                <a:gd name="T58" fmla="*/ 119 w 136"/>
                <a:gd name="T59" fmla="*/ 139 h 170"/>
                <a:gd name="T60" fmla="*/ 111 w 136"/>
                <a:gd name="T61" fmla="*/ 145 h 170"/>
                <a:gd name="T62" fmla="*/ 102 w 136"/>
                <a:gd name="T63" fmla="*/ 151 h 170"/>
                <a:gd name="T64" fmla="*/ 94 w 136"/>
                <a:gd name="T65" fmla="*/ 156 h 170"/>
                <a:gd name="T66" fmla="*/ 71 w 136"/>
                <a:gd name="T67" fmla="*/ 159 h 170"/>
                <a:gd name="T68" fmla="*/ 71 w 136"/>
                <a:gd name="T69" fmla="*/ 159 h 170"/>
                <a:gd name="T70" fmla="*/ 51 w 136"/>
                <a:gd name="T71" fmla="*/ 156 h 170"/>
                <a:gd name="T72" fmla="*/ 40 w 136"/>
                <a:gd name="T73" fmla="*/ 154 h 170"/>
                <a:gd name="T74" fmla="*/ 31 w 136"/>
                <a:gd name="T75" fmla="*/ 148 h 170"/>
                <a:gd name="T76" fmla="*/ 20 w 136"/>
                <a:gd name="T77" fmla="*/ 139 h 170"/>
                <a:gd name="T78" fmla="*/ 14 w 136"/>
                <a:gd name="T79" fmla="*/ 131 h 170"/>
                <a:gd name="T80" fmla="*/ 9 w 136"/>
                <a:gd name="T81" fmla="*/ 117 h 170"/>
                <a:gd name="T82" fmla="*/ 9 w 136"/>
                <a:gd name="T83" fmla="*/ 103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744"/>
            <p:cNvSpPr>
              <a:spLocks/>
            </p:cNvSpPr>
            <p:nvPr userDrawn="1"/>
          </p:nvSpPr>
          <p:spPr bwMode="auto">
            <a:xfrm>
              <a:off x="3022" y="2867"/>
              <a:ext cx="152" cy="172"/>
            </a:xfrm>
            <a:custGeom>
              <a:avLst/>
              <a:gdLst>
                <a:gd name="T0" fmla="*/ 122 w 153"/>
                <a:gd name="T1" fmla="*/ 11 h 173"/>
                <a:gd name="T2" fmla="*/ 122 w 153"/>
                <a:gd name="T3" fmla="*/ 11 h 173"/>
                <a:gd name="T4" fmla="*/ 122 w 153"/>
                <a:gd name="T5" fmla="*/ 3 h 173"/>
                <a:gd name="T6" fmla="*/ 116 w 153"/>
                <a:gd name="T7" fmla="*/ 0 h 173"/>
                <a:gd name="T8" fmla="*/ 142 w 153"/>
                <a:gd name="T9" fmla="*/ 0 h 173"/>
                <a:gd name="T10" fmla="*/ 142 w 153"/>
                <a:gd name="T11" fmla="*/ 0 h 173"/>
                <a:gd name="T12" fmla="*/ 136 w 153"/>
                <a:gd name="T13" fmla="*/ 3 h 173"/>
                <a:gd name="T14" fmla="*/ 136 w 153"/>
                <a:gd name="T15" fmla="*/ 11 h 173"/>
                <a:gd name="T16" fmla="*/ 136 w 153"/>
                <a:gd name="T17" fmla="*/ 162 h 173"/>
                <a:gd name="T18" fmla="*/ 136 w 153"/>
                <a:gd name="T19" fmla="*/ 162 h 173"/>
                <a:gd name="T20" fmla="*/ 77 w 153"/>
                <a:gd name="T21" fmla="*/ 88 h 173"/>
                <a:gd name="T22" fmla="*/ 28 w 153"/>
                <a:gd name="T23" fmla="*/ 25 h 173"/>
                <a:gd name="T24" fmla="*/ 28 w 153"/>
                <a:gd name="T25" fmla="*/ 145 h 173"/>
                <a:gd name="T26" fmla="*/ 28 w 153"/>
                <a:gd name="T27" fmla="*/ 145 h 173"/>
                <a:gd name="T28" fmla="*/ 31 w 153"/>
                <a:gd name="T29" fmla="*/ 154 h 173"/>
                <a:gd name="T30" fmla="*/ 34 w 153"/>
                <a:gd name="T31" fmla="*/ 156 h 173"/>
                <a:gd name="T32" fmla="*/ 8 w 153"/>
                <a:gd name="T33" fmla="*/ 156 h 173"/>
                <a:gd name="T34" fmla="*/ 8 w 153"/>
                <a:gd name="T35" fmla="*/ 156 h 173"/>
                <a:gd name="T36" fmla="*/ 14 w 153"/>
                <a:gd name="T37" fmla="*/ 154 h 173"/>
                <a:gd name="T38" fmla="*/ 14 w 153"/>
                <a:gd name="T39" fmla="*/ 145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2 w 153"/>
                <a:gd name="T57" fmla="*/ 108 h 173"/>
                <a:gd name="T58" fmla="*/ 122 w 153"/>
                <a:gd name="T59" fmla="*/ 11 h 173"/>
                <a:gd name="T60" fmla="*/ 122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745"/>
            <p:cNvSpPr>
              <a:spLocks/>
            </p:cNvSpPr>
            <p:nvPr userDrawn="1"/>
          </p:nvSpPr>
          <p:spPr bwMode="auto">
            <a:xfrm>
              <a:off x="3201" y="2867"/>
              <a:ext cx="38" cy="167"/>
            </a:xfrm>
            <a:custGeom>
              <a:avLst/>
              <a:gdLst>
                <a:gd name="T0" fmla="*/ 48 w 37"/>
                <a:gd name="T1" fmla="*/ 0 h 167"/>
                <a:gd name="T2" fmla="*/ 48 w 37"/>
                <a:gd name="T3" fmla="*/ 0 h 167"/>
                <a:gd name="T4" fmla="*/ 42 w 37"/>
                <a:gd name="T5" fmla="*/ 3 h 167"/>
                <a:gd name="T6" fmla="*/ 39 w 37"/>
                <a:gd name="T7" fmla="*/ 11 h 167"/>
                <a:gd name="T8" fmla="*/ 39 w 37"/>
                <a:gd name="T9" fmla="*/ 156 h 167"/>
                <a:gd name="T10" fmla="*/ 39 w 37"/>
                <a:gd name="T11" fmla="*/ 156 h 167"/>
                <a:gd name="T12" fmla="*/ 42 w 37"/>
                <a:gd name="T13" fmla="*/ 165 h 167"/>
                <a:gd name="T14" fmla="*/ 48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8 w 37"/>
                <a:gd name="T33" fmla="*/ 0 h 167"/>
                <a:gd name="T34" fmla="*/ 48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46"/>
            <p:cNvSpPr>
              <a:spLocks/>
            </p:cNvSpPr>
            <p:nvPr userDrawn="1"/>
          </p:nvSpPr>
          <p:spPr bwMode="auto">
            <a:xfrm>
              <a:off x="3250" y="2867"/>
              <a:ext cx="152" cy="172"/>
            </a:xfrm>
            <a:custGeom>
              <a:avLst/>
              <a:gdLst>
                <a:gd name="T0" fmla="*/ 120 w 153"/>
                <a:gd name="T1" fmla="*/ 11 h 173"/>
                <a:gd name="T2" fmla="*/ 120 w 153"/>
                <a:gd name="T3" fmla="*/ 11 h 173"/>
                <a:gd name="T4" fmla="*/ 120 w 153"/>
                <a:gd name="T5" fmla="*/ 3 h 173"/>
                <a:gd name="T6" fmla="*/ 114 w 153"/>
                <a:gd name="T7" fmla="*/ 0 h 173"/>
                <a:gd name="T8" fmla="*/ 142 w 153"/>
                <a:gd name="T9" fmla="*/ 0 h 173"/>
                <a:gd name="T10" fmla="*/ 142 w 153"/>
                <a:gd name="T11" fmla="*/ 0 h 173"/>
                <a:gd name="T12" fmla="*/ 137 w 153"/>
                <a:gd name="T13" fmla="*/ 6 h 173"/>
                <a:gd name="T14" fmla="*/ 131 w 153"/>
                <a:gd name="T15" fmla="*/ 11 h 173"/>
                <a:gd name="T16" fmla="*/ 131 w 153"/>
                <a:gd name="T17" fmla="*/ 11 h 173"/>
                <a:gd name="T18" fmla="*/ 76 w 153"/>
                <a:gd name="T19" fmla="*/ 162 h 173"/>
                <a:gd name="T20" fmla="*/ 76 w 153"/>
                <a:gd name="T21" fmla="*/ 162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6 w 153"/>
                <a:gd name="T43" fmla="*/ 117 h 173"/>
                <a:gd name="T44" fmla="*/ 76 w 153"/>
                <a:gd name="T45" fmla="*/ 117 h 173"/>
                <a:gd name="T46" fmla="*/ 120 w 153"/>
                <a:gd name="T47" fmla="*/ 11 h 173"/>
                <a:gd name="T48" fmla="*/ 120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747"/>
            <p:cNvSpPr>
              <a:spLocks/>
            </p:cNvSpPr>
            <p:nvPr userDrawn="1"/>
          </p:nvSpPr>
          <p:spPr bwMode="auto">
            <a:xfrm>
              <a:off x="3411" y="2867"/>
              <a:ext cx="104" cy="167"/>
            </a:xfrm>
            <a:custGeom>
              <a:avLst/>
              <a:gdLst>
                <a:gd name="T0" fmla="*/ 83 w 105"/>
                <a:gd name="T1" fmla="*/ 23 h 167"/>
                <a:gd name="T2" fmla="*/ 83 w 105"/>
                <a:gd name="T3" fmla="*/ 23 h 167"/>
                <a:gd name="T4" fmla="*/ 74 w 105"/>
                <a:gd name="T5" fmla="*/ 14 h 167"/>
                <a:gd name="T6" fmla="*/ 63 w 105"/>
                <a:gd name="T7" fmla="*/ 11 h 167"/>
                <a:gd name="T8" fmla="*/ 63 w 105"/>
                <a:gd name="T9" fmla="*/ 11 h 167"/>
                <a:gd name="T10" fmla="*/ 31 w 105"/>
                <a:gd name="T11" fmla="*/ 11 h 167"/>
                <a:gd name="T12" fmla="*/ 31 w 105"/>
                <a:gd name="T13" fmla="*/ 68 h 167"/>
                <a:gd name="T14" fmla="*/ 60 w 105"/>
                <a:gd name="T15" fmla="*/ 68 h 167"/>
                <a:gd name="T16" fmla="*/ 60 w 105"/>
                <a:gd name="T17" fmla="*/ 68 h 167"/>
                <a:gd name="T18" fmla="*/ 65 w 105"/>
                <a:gd name="T19" fmla="*/ 65 h 167"/>
                <a:gd name="T20" fmla="*/ 68 w 105"/>
                <a:gd name="T21" fmla="*/ 62 h 167"/>
                <a:gd name="T22" fmla="*/ 68 w 105"/>
                <a:gd name="T23" fmla="*/ 88 h 167"/>
                <a:gd name="T24" fmla="*/ 68 w 105"/>
                <a:gd name="T25" fmla="*/ 88 h 167"/>
                <a:gd name="T26" fmla="*/ 65 w 105"/>
                <a:gd name="T27" fmla="*/ 82 h 167"/>
                <a:gd name="T28" fmla="*/ 60 w 105"/>
                <a:gd name="T29" fmla="*/ 82 h 167"/>
                <a:gd name="T30" fmla="*/ 31 w 105"/>
                <a:gd name="T31" fmla="*/ 82 h 167"/>
                <a:gd name="T32" fmla="*/ 31 w 105"/>
                <a:gd name="T33" fmla="*/ 153 h 167"/>
                <a:gd name="T34" fmla="*/ 31 w 105"/>
                <a:gd name="T35" fmla="*/ 153 h 167"/>
                <a:gd name="T36" fmla="*/ 52 w 105"/>
                <a:gd name="T37" fmla="*/ 156 h 167"/>
                <a:gd name="T38" fmla="*/ 52 w 105"/>
                <a:gd name="T39" fmla="*/ 156 h 167"/>
                <a:gd name="T40" fmla="*/ 65 w 105"/>
                <a:gd name="T41" fmla="*/ 156 h 167"/>
                <a:gd name="T42" fmla="*/ 77 w 105"/>
                <a:gd name="T43" fmla="*/ 153 h 167"/>
                <a:gd name="T44" fmla="*/ 85 w 105"/>
                <a:gd name="T45" fmla="*/ 148 h 167"/>
                <a:gd name="T46" fmla="*/ 94 w 105"/>
                <a:gd name="T47" fmla="*/ 139 h 167"/>
                <a:gd name="T48" fmla="*/ 88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3 w 105"/>
                <a:gd name="T67" fmla="*/ 0 h 167"/>
                <a:gd name="T68" fmla="*/ 83 w 105"/>
                <a:gd name="T69" fmla="*/ 23 h 167"/>
                <a:gd name="T70" fmla="*/ 83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748"/>
            <p:cNvSpPr>
              <a:spLocks noEditPoints="1"/>
            </p:cNvSpPr>
            <p:nvPr userDrawn="1"/>
          </p:nvSpPr>
          <p:spPr bwMode="auto">
            <a:xfrm>
              <a:off x="3527" y="2867"/>
              <a:ext cx="146" cy="167"/>
            </a:xfrm>
            <a:custGeom>
              <a:avLst/>
              <a:gdLst>
                <a:gd name="T0" fmla="*/ 68 w 145"/>
                <a:gd name="T1" fmla="*/ 82 h 167"/>
                <a:gd name="T2" fmla="*/ 96 w 145"/>
                <a:gd name="T3" fmla="*/ 91 h 167"/>
                <a:gd name="T4" fmla="*/ 105 w 145"/>
                <a:gd name="T5" fmla="*/ 102 h 167"/>
                <a:gd name="T6" fmla="*/ 131 w 145"/>
                <a:gd name="T7" fmla="*/ 145 h 167"/>
                <a:gd name="T8" fmla="*/ 142 w 145"/>
                <a:gd name="T9" fmla="*/ 159 h 167"/>
                <a:gd name="T10" fmla="*/ 156 w 145"/>
                <a:gd name="T11" fmla="*/ 167 h 167"/>
                <a:gd name="T12" fmla="*/ 131 w 145"/>
                <a:gd name="T13" fmla="*/ 167 h 167"/>
                <a:gd name="T14" fmla="*/ 119 w 145"/>
                <a:gd name="T15" fmla="*/ 165 h 167"/>
                <a:gd name="T16" fmla="*/ 111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9 w 145"/>
                <a:gd name="T41" fmla="*/ 8 h 167"/>
                <a:gd name="T42" fmla="*/ 114 w 145"/>
                <a:gd name="T43" fmla="*/ 20 h 167"/>
                <a:gd name="T44" fmla="*/ 119 w 145"/>
                <a:gd name="T45" fmla="*/ 40 h 167"/>
                <a:gd name="T46" fmla="*/ 119 w 145"/>
                <a:gd name="T47" fmla="*/ 51 h 167"/>
                <a:gd name="T48" fmla="*/ 111 w 145"/>
                <a:gd name="T49" fmla="*/ 65 h 167"/>
                <a:gd name="T50" fmla="*/ 94 w 145"/>
                <a:gd name="T51" fmla="*/ 79 h 167"/>
                <a:gd name="T52" fmla="*/ 68 w 145"/>
                <a:gd name="T53" fmla="*/ 82 h 167"/>
                <a:gd name="T54" fmla="*/ 32 w 145"/>
                <a:gd name="T55" fmla="*/ 77 h 167"/>
                <a:gd name="T56" fmla="*/ 46 w 145"/>
                <a:gd name="T57" fmla="*/ 77 h 167"/>
                <a:gd name="T58" fmla="*/ 60 w 145"/>
                <a:gd name="T59" fmla="*/ 77 h 167"/>
                <a:gd name="T60" fmla="*/ 88 w 145"/>
                <a:gd name="T61" fmla="*/ 65 h 167"/>
                <a:gd name="T62" fmla="*/ 94 w 145"/>
                <a:gd name="T63" fmla="*/ 51 h 167"/>
                <a:gd name="T64" fmla="*/ 94 w 145"/>
                <a:gd name="T65" fmla="*/ 42 h 167"/>
                <a:gd name="T66" fmla="*/ 88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749"/>
            <p:cNvSpPr>
              <a:spLocks/>
            </p:cNvSpPr>
            <p:nvPr userDrawn="1"/>
          </p:nvSpPr>
          <p:spPr bwMode="auto">
            <a:xfrm>
              <a:off x="3673" y="2863"/>
              <a:ext cx="100" cy="172"/>
            </a:xfrm>
            <a:custGeom>
              <a:avLst/>
              <a:gdLst>
                <a:gd name="T0" fmla="*/ 80 w 102"/>
                <a:gd name="T1" fmla="*/ 111 h 173"/>
                <a:gd name="T2" fmla="*/ 75 w 102"/>
                <a:gd name="T3" fmla="*/ 131 h 173"/>
                <a:gd name="T4" fmla="*/ 69 w 102"/>
                <a:gd name="T5" fmla="*/ 148 h 173"/>
                <a:gd name="T6" fmla="*/ 57 w 102"/>
                <a:gd name="T7" fmla="*/ 159 h 173"/>
                <a:gd name="T8" fmla="*/ 37 w 102"/>
                <a:gd name="T9" fmla="*/ 162 h 173"/>
                <a:gd name="T10" fmla="*/ 25 w 102"/>
                <a:gd name="T11" fmla="*/ 159 h 173"/>
                <a:gd name="T12" fmla="*/ 3 w 102"/>
                <a:gd name="T13" fmla="*/ 148 h 173"/>
                <a:gd name="T14" fmla="*/ 0 w 102"/>
                <a:gd name="T15" fmla="*/ 111 h 173"/>
                <a:gd name="T16" fmla="*/ 14 w 102"/>
                <a:gd name="T17" fmla="*/ 137 h 173"/>
                <a:gd name="T18" fmla="*/ 26 w 102"/>
                <a:gd name="T19" fmla="*/ 151 h 173"/>
                <a:gd name="T20" fmla="*/ 35 w 102"/>
                <a:gd name="T21" fmla="*/ 151 h 173"/>
                <a:gd name="T22" fmla="*/ 52 w 102"/>
                <a:gd name="T23" fmla="*/ 148 h 173"/>
                <a:gd name="T24" fmla="*/ 63 w 102"/>
                <a:gd name="T25" fmla="*/ 140 h 173"/>
                <a:gd name="T26" fmla="*/ 67 w 102"/>
                <a:gd name="T27" fmla="*/ 120 h 173"/>
                <a:gd name="T28" fmla="*/ 67 w 102"/>
                <a:gd name="T29" fmla="*/ 111 h 173"/>
                <a:gd name="T30" fmla="*/ 57 w 102"/>
                <a:gd name="T31" fmla="*/ 94 h 173"/>
                <a:gd name="T32" fmla="*/ 26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3 w 102"/>
                <a:gd name="T45" fmla="*/ 0 h 173"/>
                <a:gd name="T46" fmla="*/ 60 w 102"/>
                <a:gd name="T47" fmla="*/ 3 h 173"/>
                <a:gd name="T48" fmla="*/ 71 w 102"/>
                <a:gd name="T49" fmla="*/ 9 h 173"/>
                <a:gd name="T50" fmla="*/ 72 w 102"/>
                <a:gd name="T51" fmla="*/ 43 h 173"/>
                <a:gd name="T52" fmla="*/ 65 w 102"/>
                <a:gd name="T53" fmla="*/ 23 h 173"/>
                <a:gd name="T54" fmla="*/ 46 w 102"/>
                <a:gd name="T55" fmla="*/ 11 h 173"/>
                <a:gd name="T56" fmla="*/ 37 w 102"/>
                <a:gd name="T57" fmla="*/ 11 h 173"/>
                <a:gd name="T58" fmla="*/ 25 w 102"/>
                <a:gd name="T59" fmla="*/ 20 h 173"/>
                <a:gd name="T60" fmla="*/ 23 w 102"/>
                <a:gd name="T61" fmla="*/ 37 h 173"/>
                <a:gd name="T62" fmla="*/ 23 w 102"/>
                <a:gd name="T63" fmla="*/ 45 h 173"/>
                <a:gd name="T64" fmla="*/ 29 w 102"/>
                <a:gd name="T65" fmla="*/ 63 h 173"/>
                <a:gd name="T66" fmla="*/ 46 w 102"/>
                <a:gd name="T67" fmla="*/ 68 h 173"/>
                <a:gd name="T68" fmla="*/ 71 w 102"/>
                <a:gd name="T69" fmla="*/ 86 h 173"/>
                <a:gd name="T70" fmla="*/ 78 w 102"/>
                <a:gd name="T71" fmla="*/ 91 h 173"/>
                <a:gd name="T72" fmla="*/ 80 w 102"/>
                <a:gd name="T73" fmla="*/ 111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750"/>
            <p:cNvSpPr>
              <a:spLocks/>
            </p:cNvSpPr>
            <p:nvPr userDrawn="1"/>
          </p:nvSpPr>
          <p:spPr bwMode="auto">
            <a:xfrm>
              <a:off x="3790" y="2867"/>
              <a:ext cx="38" cy="167"/>
            </a:xfrm>
            <a:custGeom>
              <a:avLst/>
              <a:gdLst>
                <a:gd name="T0" fmla="*/ 48 w 37"/>
                <a:gd name="T1" fmla="*/ 0 h 167"/>
                <a:gd name="T2" fmla="*/ 48 w 37"/>
                <a:gd name="T3" fmla="*/ 0 h 167"/>
                <a:gd name="T4" fmla="*/ 43 w 37"/>
                <a:gd name="T5" fmla="*/ 3 h 167"/>
                <a:gd name="T6" fmla="*/ 40 w 37"/>
                <a:gd name="T7" fmla="*/ 11 h 167"/>
                <a:gd name="T8" fmla="*/ 40 w 37"/>
                <a:gd name="T9" fmla="*/ 156 h 167"/>
                <a:gd name="T10" fmla="*/ 40 w 37"/>
                <a:gd name="T11" fmla="*/ 156 h 167"/>
                <a:gd name="T12" fmla="*/ 43 w 37"/>
                <a:gd name="T13" fmla="*/ 165 h 167"/>
                <a:gd name="T14" fmla="*/ 48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8 w 37"/>
                <a:gd name="T33" fmla="*/ 0 h 167"/>
                <a:gd name="T34" fmla="*/ 48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751"/>
            <p:cNvSpPr>
              <a:spLocks/>
            </p:cNvSpPr>
            <p:nvPr userDrawn="1"/>
          </p:nvSpPr>
          <p:spPr bwMode="auto">
            <a:xfrm>
              <a:off x="3839" y="2867"/>
              <a:ext cx="131" cy="167"/>
            </a:xfrm>
            <a:custGeom>
              <a:avLst/>
              <a:gdLst>
                <a:gd name="T0" fmla="*/ 90 w 130"/>
                <a:gd name="T1" fmla="*/ 11 h 167"/>
                <a:gd name="T2" fmla="*/ 90 w 130"/>
                <a:gd name="T3" fmla="*/ 156 h 167"/>
                <a:gd name="T4" fmla="*/ 90 w 130"/>
                <a:gd name="T5" fmla="*/ 156 h 167"/>
                <a:gd name="T6" fmla="*/ 90 w 130"/>
                <a:gd name="T7" fmla="*/ 165 h 167"/>
                <a:gd name="T8" fmla="*/ 96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41 w 130"/>
                <a:gd name="T35" fmla="*/ 0 h 167"/>
                <a:gd name="T36" fmla="*/ 141 w 130"/>
                <a:gd name="T37" fmla="*/ 23 h 167"/>
                <a:gd name="T38" fmla="*/ 141 w 130"/>
                <a:gd name="T39" fmla="*/ 23 h 167"/>
                <a:gd name="T40" fmla="*/ 139 w 130"/>
                <a:gd name="T41" fmla="*/ 17 h 167"/>
                <a:gd name="T42" fmla="*/ 130 w 130"/>
                <a:gd name="T43" fmla="*/ 14 h 167"/>
                <a:gd name="T44" fmla="*/ 130 w 130"/>
                <a:gd name="T45" fmla="*/ 14 h 167"/>
                <a:gd name="T46" fmla="*/ 90 w 130"/>
                <a:gd name="T47" fmla="*/ 11 h 167"/>
                <a:gd name="T48" fmla="*/ 90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752"/>
            <p:cNvSpPr>
              <a:spLocks/>
            </p:cNvSpPr>
            <p:nvPr userDrawn="1"/>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753"/>
            <p:cNvSpPr>
              <a:spLocks noEditPoints="1"/>
            </p:cNvSpPr>
            <p:nvPr userDrawn="1"/>
          </p:nvSpPr>
          <p:spPr bwMode="auto">
            <a:xfrm>
              <a:off x="4192" y="2863"/>
              <a:ext cx="155" cy="172"/>
            </a:xfrm>
            <a:custGeom>
              <a:avLst/>
              <a:gdLst>
                <a:gd name="T0" fmla="*/ 77 w 156"/>
                <a:gd name="T1" fmla="*/ 162 h 173"/>
                <a:gd name="T2" fmla="*/ 48 w 156"/>
                <a:gd name="T3" fmla="*/ 154 h 173"/>
                <a:gd name="T4" fmla="*/ 23 w 156"/>
                <a:gd name="T5" fmla="*/ 137 h 173"/>
                <a:gd name="T6" fmla="*/ 6 w 156"/>
                <a:gd name="T7" fmla="*/ 108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97 w 156"/>
                <a:gd name="T21" fmla="*/ 6 h 173"/>
                <a:gd name="T22" fmla="*/ 122 w 156"/>
                <a:gd name="T23" fmla="*/ 23 h 173"/>
                <a:gd name="T24" fmla="*/ 139 w 156"/>
                <a:gd name="T25" fmla="*/ 51 h 173"/>
                <a:gd name="T26" fmla="*/ 145 w 156"/>
                <a:gd name="T27" fmla="*/ 86 h 173"/>
                <a:gd name="T28" fmla="*/ 145 w 156"/>
                <a:gd name="T29" fmla="*/ 97 h 173"/>
                <a:gd name="T30" fmla="*/ 131 w 156"/>
                <a:gd name="T31" fmla="*/ 128 h 173"/>
                <a:gd name="T32" fmla="*/ 108 w 156"/>
                <a:gd name="T33" fmla="*/ 151 h 173"/>
                <a:gd name="T34" fmla="*/ 80 w 156"/>
                <a:gd name="T35" fmla="*/ 162 h 173"/>
                <a:gd name="T36" fmla="*/ 77 w 156"/>
                <a:gd name="T37" fmla="*/ 162 h 173"/>
                <a:gd name="T38" fmla="*/ 25 w 156"/>
                <a:gd name="T39" fmla="*/ 82 h 173"/>
                <a:gd name="T40" fmla="*/ 31 w 156"/>
                <a:gd name="T41" fmla="*/ 108 h 173"/>
                <a:gd name="T42" fmla="*/ 43 w 156"/>
                <a:gd name="T43" fmla="*/ 131 h 173"/>
                <a:gd name="T44" fmla="*/ 60 w 156"/>
                <a:gd name="T45" fmla="*/ 145 h 173"/>
                <a:gd name="T46" fmla="*/ 78 w 156"/>
                <a:gd name="T47" fmla="*/ 151 h 173"/>
                <a:gd name="T48" fmla="*/ 80 w 156"/>
                <a:gd name="T49" fmla="*/ 148 h 173"/>
                <a:gd name="T50" fmla="*/ 100 w 156"/>
                <a:gd name="T51" fmla="*/ 140 h 173"/>
                <a:gd name="T52" fmla="*/ 111 w 156"/>
                <a:gd name="T53" fmla="*/ 120 h 173"/>
                <a:gd name="T54" fmla="*/ 120 w 156"/>
                <a:gd name="T55" fmla="*/ 94 h 173"/>
                <a:gd name="T56" fmla="*/ 120 w 156"/>
                <a:gd name="T57" fmla="*/ 86 h 173"/>
                <a:gd name="T58" fmla="*/ 117 w 156"/>
                <a:gd name="T59" fmla="*/ 57 h 173"/>
                <a:gd name="T60" fmla="*/ 105 w 156"/>
                <a:gd name="T61" fmla="*/ 31 h 173"/>
                <a:gd name="T62" fmla="*/ 91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754"/>
            <p:cNvSpPr>
              <a:spLocks/>
            </p:cNvSpPr>
            <p:nvPr userDrawn="1"/>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4" name="Rectangle 4"/>
          <p:cNvSpPr>
            <a:spLocks noGrp="1" noChangeArrowheads="1"/>
          </p:cNvSpPr>
          <p:nvPr>
            <p:ph type="ctrTitle"/>
          </p:nvPr>
        </p:nvSpPr>
        <p:spPr>
          <a:xfrm>
            <a:off x="1943708" y="3248980"/>
            <a:ext cx="6769508" cy="2916920"/>
          </a:xfrm>
        </p:spPr>
        <p:txBody>
          <a:bodyPr anchor="t"/>
          <a:lstStyle>
            <a:lvl1pPr algn="r">
              <a:lnSpc>
                <a:spcPct val="90000"/>
              </a:lnSpc>
              <a:defRPr sz="6000" b="0">
                <a:solidFill>
                  <a:srgbClr val="F8F8F8"/>
                </a:solidFill>
              </a:defRPr>
            </a:lvl1pPr>
          </a:lstStyle>
          <a:p>
            <a:pPr lvl="0"/>
            <a:r>
              <a:rPr lang="en-GB" noProof="0" smtClean="0"/>
              <a:t>Click to edit Master title style</a:t>
            </a:r>
            <a:endParaRPr lang="en-GB" noProof="0" dirty="0" smtClean="0"/>
          </a:p>
        </p:txBody>
      </p:sp>
      <p:sp>
        <p:nvSpPr>
          <p:cNvPr id="28" name="Rectangle 8"/>
          <p:cNvSpPr>
            <a:spLocks noGrp="1" noChangeArrowheads="1"/>
          </p:cNvSpPr>
          <p:nvPr>
            <p:ph type="sldNum" sz="quarter" idx="10"/>
          </p:nvPr>
        </p:nvSpPr>
        <p:spPr>
          <a:xfrm>
            <a:off x="7019925" y="6451600"/>
            <a:ext cx="1908175" cy="180975"/>
          </a:xfrm>
        </p:spPr>
        <p:txBody>
          <a:bodyPr/>
          <a:lstStyle>
            <a:lvl1pPr>
              <a:defRPr sz="1600" b="1">
                <a:solidFill>
                  <a:srgbClr val="F8F8F8"/>
                </a:solidFill>
              </a:defRPr>
            </a:lvl1pPr>
          </a:lstStyle>
          <a:p>
            <a:fld id="{3EB683AB-0D5D-B341-8548-21E70DCAF649}" type="slidenum">
              <a:rPr lang="en-GB"/>
              <a:pPr/>
              <a:t>‹#›</a:t>
            </a:fld>
            <a:endParaRPr lang="en-GB"/>
          </a:p>
        </p:txBody>
      </p:sp>
    </p:spTree>
    <p:extLst>
      <p:ext uri="{BB962C8B-B14F-4D97-AF65-F5344CB8AC3E}">
        <p14:creationId xmlns:p14="http://schemas.microsoft.com/office/powerpoint/2010/main" val="1087597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2612157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1645889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full_frame">
    <p:bg>
      <p:bgPr>
        <a:solidFill>
          <a:srgbClr val="EAECEE"/>
        </a:solidFill>
        <a:effectLst/>
      </p:bgPr>
    </p:bg>
    <p:spTree>
      <p:nvGrpSpPr>
        <p:cNvPr id="1" name=""/>
        <p:cNvGrpSpPr/>
        <p:nvPr/>
      </p:nvGrpSpPr>
      <p:grpSpPr>
        <a:xfrm>
          <a:off x="0" y="0"/>
          <a:ext cx="0" cy="0"/>
          <a:chOff x="0" y="0"/>
          <a:chExt cx="0" cy="0"/>
        </a:xfrm>
      </p:grpSpPr>
      <p:sp>
        <p:nvSpPr>
          <p:cNvPr id="34" name="Picture Placeholder 2"/>
          <p:cNvSpPr>
            <a:spLocks noGrp="1"/>
          </p:cNvSpPr>
          <p:nvPr>
            <p:ph type="pic" idx="1"/>
          </p:nvPr>
        </p:nvSpPr>
        <p:spPr>
          <a:xfrm>
            <a:off x="-1" y="0"/>
            <a:ext cx="914400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GB" noProof="0" dirty="0" smtClean="0"/>
          </a:p>
        </p:txBody>
      </p:sp>
      <p:sp>
        <p:nvSpPr>
          <p:cNvPr id="3" name="Text Placeholder 2"/>
          <p:cNvSpPr>
            <a:spLocks noGrp="1"/>
          </p:cNvSpPr>
          <p:nvPr>
            <p:ph type="body" sz="quarter" idx="10"/>
          </p:nvPr>
        </p:nvSpPr>
        <p:spPr>
          <a:xfrm>
            <a:off x="5795963" y="4292600"/>
            <a:ext cx="2628900" cy="1439863"/>
          </a:xfrm>
        </p:spPr>
        <p:txBody>
          <a:bodyPr/>
          <a:lstStyle>
            <a:lvl1pPr marL="0" indent="0">
              <a:buFontTx/>
              <a:buNone/>
              <a:defRPr sz="1200">
                <a:solidFill>
                  <a:srgbClr val="F8F8F8"/>
                </a:solidFill>
              </a:defRPr>
            </a:lvl1pPr>
            <a:lvl2pPr marL="450850" indent="0">
              <a:buNone/>
              <a:defRPr/>
            </a:lvl2pPr>
            <a:lvl3pPr marL="989012" indent="0">
              <a:buNone/>
              <a:defRPr/>
            </a:lvl3pPr>
            <a:lvl4pPr marL="1436687" indent="0">
              <a:buNone/>
              <a:defRPr/>
            </a:lvl4pPr>
            <a:lvl5pPr marL="1884362" indent="0">
              <a:buNone/>
              <a:defRPr/>
            </a:lvl5pPr>
          </a:lstStyle>
          <a:p>
            <a:pPr lvl="0"/>
            <a:r>
              <a:rPr lang="en-GB" smtClean="0"/>
              <a:t>Click to edit Master text styles</a:t>
            </a:r>
          </a:p>
        </p:txBody>
      </p:sp>
      <p:sp>
        <p:nvSpPr>
          <p:cNvPr id="4" name="Rectangle 8"/>
          <p:cNvSpPr>
            <a:spLocks noGrp="1" noChangeArrowheads="1"/>
          </p:cNvSpPr>
          <p:nvPr>
            <p:ph type="sldNum" sz="quarter" idx="11"/>
          </p:nvPr>
        </p:nvSpPr>
        <p:spPr>
          <a:xfrm>
            <a:off x="7019925" y="6451600"/>
            <a:ext cx="1908175" cy="180975"/>
          </a:xfrm>
        </p:spPr>
        <p:txBody>
          <a:bodyPr/>
          <a:lstStyle>
            <a:lvl1pPr>
              <a:defRPr sz="1600" b="1">
                <a:solidFill>
                  <a:srgbClr val="F8F8F8"/>
                </a:solidFill>
              </a:defRPr>
            </a:lvl1pPr>
          </a:lstStyle>
          <a:p>
            <a:fld id="{F85B02DB-D005-8649-924D-1B5A52F11C11}" type="slidenum">
              <a:rPr lang="en-GB"/>
              <a:pPr/>
              <a:t>‹#›</a:t>
            </a:fld>
            <a:endParaRPr lang="en-GB"/>
          </a:p>
        </p:txBody>
      </p:sp>
    </p:spTree>
    <p:extLst>
      <p:ext uri="{BB962C8B-B14F-4D97-AF65-F5344CB8AC3E}">
        <p14:creationId xmlns:p14="http://schemas.microsoft.com/office/powerpoint/2010/main" val="272881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_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sp>
        <p:nvSpPr>
          <p:cNvPr id="2" name="Title 1"/>
          <p:cNvSpPr>
            <a:spLocks noGrp="1"/>
          </p:cNvSpPr>
          <p:nvPr>
            <p:ph type="title"/>
          </p:nvPr>
        </p:nvSpPr>
        <p:spPr/>
        <p:txBody>
          <a:bodyPr/>
          <a:lstStyle>
            <a:lvl1pPr>
              <a:defRPr sz="4000" b="0" baseline="0"/>
            </a:lvl1pPr>
          </a:lstStyle>
          <a:p>
            <a:r>
              <a:rPr lang="en-GB" smtClean="0"/>
              <a:t>Click to edit Master title style</a:t>
            </a:r>
            <a:endParaRPr lang="en-GB" dirty="0"/>
          </a:p>
        </p:txBody>
      </p:sp>
      <p:sp>
        <p:nvSpPr>
          <p:cNvPr id="3" name="Content Placeholder 2"/>
          <p:cNvSpPr>
            <a:spLocks noGrp="1"/>
          </p:cNvSpPr>
          <p:nvPr>
            <p:ph idx="1"/>
          </p:nvPr>
        </p:nvSpPr>
        <p:spPr>
          <a:xfrm>
            <a:off x="358775" y="1700213"/>
            <a:ext cx="8426450" cy="4357079"/>
          </a:xfrm>
        </p:spPr>
        <p:txBody>
          <a:bodyPr/>
          <a:lstStyle>
            <a:lvl1pPr marL="271463" indent="-271463">
              <a:buFont typeface="Arial" pitchFamily="34" charset="0"/>
              <a:buChar char="•"/>
              <a:defRPr sz="2400"/>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6" name="Rectangle 5"/>
          <p:cNvSpPr>
            <a:spLocks noGrp="1" noChangeArrowheads="1"/>
          </p:cNvSpPr>
          <p:nvPr>
            <p:ph type="sldNum" sz="quarter" idx="10"/>
          </p:nvPr>
        </p:nvSpPr>
        <p:spPr>
          <a:xfrm>
            <a:off x="7019925" y="6451600"/>
            <a:ext cx="1908175" cy="180975"/>
          </a:xfrm>
        </p:spPr>
        <p:txBody>
          <a:bodyPr/>
          <a:lstStyle>
            <a:lvl1pPr>
              <a:defRPr sz="1600" b="1">
                <a:solidFill>
                  <a:srgbClr val="F8F8F8"/>
                </a:solidFill>
              </a:defRPr>
            </a:lvl1pPr>
          </a:lstStyle>
          <a:p>
            <a:fld id="{77759013-CC7E-574D-91C5-887CD627212E}" type="slidenum">
              <a:rPr lang="en-GB"/>
              <a:pPr/>
              <a:t>‹#›</a:t>
            </a:fld>
            <a:endParaRPr lang="en-GB"/>
          </a:p>
        </p:txBody>
      </p:sp>
      <p:sp>
        <p:nvSpPr>
          <p:cNvPr id="7" name="Rectangle 7"/>
          <p:cNvSpPr>
            <a:spLocks noGrp="1" noChangeArrowheads="1"/>
          </p:cNvSpPr>
          <p:nvPr>
            <p:ph type="ftr" sz="quarter" idx="11"/>
          </p:nvPr>
        </p:nvSpPr>
        <p:spPr>
          <a:xfrm>
            <a:off x="215900" y="6345238"/>
            <a:ext cx="1187450" cy="468312"/>
          </a:xfrm>
        </p:spPr>
        <p:txBody>
          <a:bodyPr/>
          <a:lstStyle>
            <a:lvl1pPr algn="l">
              <a:defRPr sz="3600">
                <a:solidFill>
                  <a:srgbClr val="F8F8F8"/>
                </a:solidFill>
              </a:defRPr>
            </a:lvl1pPr>
          </a:lstStyle>
          <a:p>
            <a:pPr>
              <a:defRPr/>
            </a:pPr>
            <a:r>
              <a:rPr lang="en-US" dirty="0"/>
              <a:t>CITE</a:t>
            </a:r>
          </a:p>
        </p:txBody>
      </p:sp>
      <p:pic>
        <p:nvPicPr>
          <p:cNvPr id="8" name="Picture 7"/>
          <p:cNvPicPr>
            <a:picLocks noChangeAspect="1"/>
          </p:cNvPicPr>
          <p:nvPr userDrawn="1"/>
        </p:nvPicPr>
        <p:blipFill>
          <a:blip r:embed="rId3"/>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1496585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_brand">
    <p:bg>
      <p:bgPr>
        <a:solidFill>
          <a:srgbClr val="EAECEE"/>
        </a:soli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30"/>
          <p:cNvGrpSpPr>
            <a:grpSpLocks/>
          </p:cNvGrpSpPr>
          <p:nvPr userDrawn="1"/>
        </p:nvGrpSpPr>
        <p:grpSpPr bwMode="auto">
          <a:xfrm>
            <a:off x="6660000" y="288000"/>
            <a:ext cx="2157730" cy="468630"/>
            <a:chOff x="1610" y="2863"/>
            <a:chExt cx="3221" cy="699"/>
          </a:xfrm>
          <a:solidFill>
            <a:srgbClr val="005C84"/>
          </a:solidFill>
        </p:grpSpPr>
        <p:sp>
          <p:nvSpPr>
            <p:cNvPr id="5"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6"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7"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8"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sp>
        <p:nvSpPr>
          <p:cNvPr id="29"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dirty="0"/>
              <a:t>CENTRE FOR INNOVATION</a:t>
            </a:r>
          </a:p>
          <a:p>
            <a:pPr>
              <a:defRPr/>
            </a:pPr>
            <a:r>
              <a:rPr lang="en-US" sz="1200" dirty="0"/>
              <a:t>IN TECHNOLOGIES &amp; EDUCATION</a:t>
            </a:r>
          </a:p>
        </p:txBody>
      </p:sp>
      <p:pic>
        <p:nvPicPr>
          <p:cNvPr id="30"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1" name="Rectangle 7"/>
          <p:cNvSpPr>
            <a:spLocks noGrp="1" noChangeArrowheads="1"/>
          </p:cNvSpPr>
          <p:nvPr>
            <p:ph type="ftr" sz="quarter" idx="14"/>
          </p:nvPr>
        </p:nvSpPr>
        <p:spPr>
          <a:xfrm>
            <a:off x="215900" y="6345238"/>
            <a:ext cx="1187450" cy="468312"/>
          </a:xfrm>
        </p:spPr>
        <p:txBody>
          <a:bodyPr/>
          <a:lstStyle>
            <a:lvl1pPr algn="l">
              <a:defRPr sz="3600">
                <a:solidFill>
                  <a:srgbClr val="F8F8F8"/>
                </a:solidFill>
              </a:defRPr>
            </a:lvl1pPr>
          </a:lstStyle>
          <a:p>
            <a:pPr>
              <a:defRPr/>
            </a:pPr>
            <a:r>
              <a:rPr lang="en-US" dirty="0"/>
              <a:t>CITE</a:t>
            </a:r>
          </a:p>
        </p:txBody>
      </p:sp>
      <p:sp>
        <p:nvSpPr>
          <p:cNvPr id="32" name="Rectangle 8"/>
          <p:cNvSpPr>
            <a:spLocks noGrp="1" noChangeArrowheads="1"/>
          </p:cNvSpPr>
          <p:nvPr>
            <p:ph type="sldNum" sz="quarter" idx="15"/>
          </p:nvPr>
        </p:nvSpPr>
        <p:spPr>
          <a:xfrm>
            <a:off x="7019925" y="6451600"/>
            <a:ext cx="1908175" cy="180975"/>
          </a:xfrm>
        </p:spPr>
        <p:txBody>
          <a:bodyPr/>
          <a:lstStyle>
            <a:lvl1pPr>
              <a:defRPr sz="1600" b="1">
                <a:solidFill>
                  <a:srgbClr val="F8F8F8"/>
                </a:solidFill>
              </a:defRPr>
            </a:lvl1pPr>
          </a:lstStyle>
          <a:p>
            <a:fld id="{35B269B7-C6F7-F343-8176-CF280FF5A260}" type="slidenum">
              <a:rPr lang="en-GB"/>
              <a:pPr/>
              <a:t>‹#›</a:t>
            </a:fld>
            <a:endParaRPr lang="en-GB"/>
          </a:p>
        </p:txBody>
      </p:sp>
      <p:pic>
        <p:nvPicPr>
          <p:cNvPr id="35" name="Picture 34"/>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2039573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E only footer">
    <p:bg>
      <p:bgPr>
        <a:solidFill>
          <a:srgbClr val="EAECEE"/>
        </a:soli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30"/>
          <p:cNvGrpSpPr>
            <a:grpSpLocks/>
          </p:cNvGrpSpPr>
          <p:nvPr userDrawn="1"/>
        </p:nvGrpSpPr>
        <p:grpSpPr bwMode="auto">
          <a:xfrm>
            <a:off x="6660000" y="288000"/>
            <a:ext cx="2157730" cy="468630"/>
            <a:chOff x="1610" y="2863"/>
            <a:chExt cx="3221" cy="699"/>
          </a:xfrm>
          <a:solidFill>
            <a:srgbClr val="005C84"/>
          </a:solidFill>
        </p:grpSpPr>
        <p:sp>
          <p:nvSpPr>
            <p:cNvPr id="5"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6"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7"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8"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29"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0" name="Rectangle 7"/>
          <p:cNvSpPr>
            <a:spLocks noGrp="1" noChangeArrowheads="1"/>
          </p:cNvSpPr>
          <p:nvPr>
            <p:ph type="ftr" sz="quarter" idx="14"/>
          </p:nvPr>
        </p:nvSpPr>
        <p:spPr>
          <a:xfrm>
            <a:off x="215900" y="6345238"/>
            <a:ext cx="1187450" cy="468312"/>
          </a:xfrm>
        </p:spPr>
        <p:txBody>
          <a:bodyPr/>
          <a:lstStyle>
            <a:lvl1pPr algn="l">
              <a:defRPr sz="3600">
                <a:solidFill>
                  <a:srgbClr val="F8F8F8"/>
                </a:solidFill>
              </a:defRPr>
            </a:lvl1pPr>
          </a:lstStyle>
          <a:p>
            <a:pPr>
              <a:defRPr/>
            </a:pPr>
            <a:r>
              <a:rPr lang="en-US"/>
              <a:t>CITE</a:t>
            </a:r>
          </a:p>
        </p:txBody>
      </p:sp>
      <p:sp>
        <p:nvSpPr>
          <p:cNvPr id="31" name="Rectangle 8"/>
          <p:cNvSpPr>
            <a:spLocks noGrp="1" noChangeArrowheads="1"/>
          </p:cNvSpPr>
          <p:nvPr>
            <p:ph type="sldNum" sz="quarter" idx="15"/>
          </p:nvPr>
        </p:nvSpPr>
        <p:spPr>
          <a:xfrm>
            <a:off x="7019925" y="6451600"/>
            <a:ext cx="1908175" cy="180975"/>
          </a:xfrm>
        </p:spPr>
        <p:txBody>
          <a:bodyPr/>
          <a:lstStyle>
            <a:lvl1pPr>
              <a:defRPr sz="1600" b="1">
                <a:solidFill>
                  <a:srgbClr val="F8F8F8"/>
                </a:solidFill>
              </a:defRPr>
            </a:lvl1pPr>
          </a:lstStyle>
          <a:p>
            <a:fld id="{4F119F5B-153E-DA41-B1BD-0F33A848FB09}" type="slidenum">
              <a:rPr lang="en-GB"/>
              <a:pPr/>
              <a:t>‹#›</a:t>
            </a:fld>
            <a:endParaRPr lang="en-GB"/>
          </a:p>
        </p:txBody>
      </p:sp>
      <p:pic>
        <p:nvPicPr>
          <p:cNvPr id="33" name="Picture 32"/>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715973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E only footer reverse">
    <p:bg>
      <p:bgPr>
        <a:solidFill>
          <a:srgbClr val="005C84"/>
        </a:soli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007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30"/>
          <p:cNvGrpSpPr>
            <a:grpSpLocks/>
          </p:cNvGrpSpPr>
          <p:nvPr userDrawn="1"/>
        </p:nvGrpSpPr>
        <p:grpSpPr bwMode="auto">
          <a:xfrm>
            <a:off x="6660000" y="288000"/>
            <a:ext cx="2157730" cy="468630"/>
            <a:chOff x="1610" y="2863"/>
            <a:chExt cx="3221" cy="699"/>
          </a:xfrm>
          <a:solidFill>
            <a:srgbClr val="F8F8F8"/>
          </a:solidFill>
        </p:grpSpPr>
        <p:sp>
          <p:nvSpPr>
            <p:cNvPr id="5"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6"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7"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8"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pic>
        <p:nvPicPr>
          <p:cNvPr id="29"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34"/>
          <p:cNvSpPr>
            <a:spLocks noGrp="1"/>
          </p:cNvSpPr>
          <p:nvPr>
            <p:ph type="body" sz="quarter" idx="13"/>
          </p:nvPr>
        </p:nvSpPr>
        <p:spPr>
          <a:xfrm>
            <a:off x="359532" y="666586"/>
            <a:ext cx="5617406" cy="494162"/>
          </a:xfrm>
        </p:spPr>
        <p:txBody>
          <a:bodyPr/>
          <a:lstStyle>
            <a:lvl1pPr marL="0" indent="0">
              <a:buNone/>
              <a:defRPr>
                <a:solidFill>
                  <a:srgbClr val="F8F8F8"/>
                </a:solidFill>
              </a:defRPr>
            </a:lvl1pPr>
          </a:lstStyle>
          <a:p>
            <a:pPr lvl="0"/>
            <a:r>
              <a:rPr lang="en-GB" smtClean="0"/>
              <a:t>Click to edit Master text styles</a:t>
            </a:r>
          </a:p>
        </p:txBody>
      </p:sp>
      <p:sp>
        <p:nvSpPr>
          <p:cNvPr id="30" name="Rectangle 8"/>
          <p:cNvSpPr>
            <a:spLocks noGrp="1" noChangeArrowheads="1"/>
          </p:cNvSpPr>
          <p:nvPr>
            <p:ph type="sldNum" sz="quarter" idx="14"/>
          </p:nvPr>
        </p:nvSpPr>
        <p:spPr>
          <a:xfrm>
            <a:off x="7019925" y="6451600"/>
            <a:ext cx="1908175" cy="180975"/>
          </a:xfrm>
        </p:spPr>
        <p:txBody>
          <a:bodyPr/>
          <a:lstStyle>
            <a:lvl1pPr>
              <a:defRPr sz="1600" b="1">
                <a:solidFill>
                  <a:srgbClr val="F8F8F8"/>
                </a:solidFill>
              </a:defRPr>
            </a:lvl1pPr>
          </a:lstStyle>
          <a:p>
            <a:fld id="{0BFB0A1A-9C11-7C41-B3E8-0A2BA2C8734F}" type="slidenum">
              <a:rPr lang="en-GB"/>
              <a:pPr/>
              <a:t>‹#›</a:t>
            </a:fld>
            <a:endParaRPr lang="en-GB"/>
          </a:p>
        </p:txBody>
      </p:sp>
      <p:sp>
        <p:nvSpPr>
          <p:cNvPr id="31" name="Rectangle 7"/>
          <p:cNvSpPr>
            <a:spLocks noGrp="1" noChangeArrowheads="1"/>
          </p:cNvSpPr>
          <p:nvPr>
            <p:ph type="ftr" sz="quarter" idx="15"/>
          </p:nvPr>
        </p:nvSpPr>
        <p:spPr>
          <a:xfrm>
            <a:off x="215900" y="6345238"/>
            <a:ext cx="1187450" cy="468312"/>
          </a:xfrm>
        </p:spPr>
        <p:txBody>
          <a:bodyPr/>
          <a:lstStyle>
            <a:lvl1pPr algn="l">
              <a:defRPr sz="3600">
                <a:solidFill>
                  <a:srgbClr val="005C84"/>
                </a:solidFill>
              </a:defRPr>
            </a:lvl1pPr>
          </a:lstStyle>
          <a:p>
            <a:pPr>
              <a:defRPr/>
            </a:pPr>
            <a:r>
              <a:rPr lang="en-US"/>
              <a:t>CITE</a:t>
            </a:r>
          </a:p>
        </p:txBody>
      </p:sp>
      <p:pic>
        <p:nvPicPr>
          <p:cNvPr id="33" name="Picture 32"/>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2666494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EAECEE"/>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730"/>
          <p:cNvGrpSpPr>
            <a:grpSpLocks/>
          </p:cNvGrpSpPr>
          <p:nvPr userDrawn="1"/>
        </p:nvGrpSpPr>
        <p:grpSpPr bwMode="auto">
          <a:xfrm>
            <a:off x="6660000" y="288000"/>
            <a:ext cx="2157730" cy="468630"/>
            <a:chOff x="1610" y="2863"/>
            <a:chExt cx="3221" cy="699"/>
          </a:xfrm>
          <a:solidFill>
            <a:srgbClr val="005C84"/>
          </a:solidFill>
        </p:grpSpPr>
        <p:sp>
          <p:nvSpPr>
            <p:cNvPr id="6"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7"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8"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sp>
        <p:nvSpPr>
          <p:cNvPr id="30"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pic>
        <p:nvPicPr>
          <p:cNvPr id="31"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3" name="Table Placeholder 32"/>
          <p:cNvSpPr>
            <a:spLocks noGrp="1"/>
          </p:cNvSpPr>
          <p:nvPr>
            <p:ph type="tbl" sz="quarter" idx="16"/>
          </p:nvPr>
        </p:nvSpPr>
        <p:spPr>
          <a:xfrm>
            <a:off x="358775" y="1592263"/>
            <a:ext cx="8458200" cy="4357687"/>
          </a:xfrm>
        </p:spPr>
        <p:txBody>
          <a:bodyPr/>
          <a:lstStyle/>
          <a:p>
            <a:pPr lvl="0"/>
            <a:r>
              <a:rPr lang="en-GB" noProof="0" dirty="0" smtClean="0"/>
              <a:t>Click icon to add table</a:t>
            </a:r>
            <a:endParaRPr lang="en-GB" noProof="0" dirty="0"/>
          </a:p>
        </p:txBody>
      </p:sp>
      <p:sp>
        <p:nvSpPr>
          <p:cNvPr id="32" name="Rectangle 7"/>
          <p:cNvSpPr>
            <a:spLocks noGrp="1" noChangeArrowheads="1"/>
          </p:cNvSpPr>
          <p:nvPr>
            <p:ph type="ftr" sz="quarter" idx="17"/>
          </p:nvPr>
        </p:nvSpPr>
        <p:spPr>
          <a:xfrm>
            <a:off x="215900" y="6345238"/>
            <a:ext cx="1187450" cy="468312"/>
          </a:xfrm>
        </p:spPr>
        <p:txBody>
          <a:bodyPr/>
          <a:lstStyle>
            <a:lvl1pPr algn="l">
              <a:defRPr sz="3600">
                <a:solidFill>
                  <a:srgbClr val="F8F8F8"/>
                </a:solidFill>
              </a:defRPr>
            </a:lvl1pPr>
          </a:lstStyle>
          <a:p>
            <a:pPr>
              <a:defRPr/>
            </a:pPr>
            <a:r>
              <a:rPr lang="en-US" dirty="0"/>
              <a:t>CITE</a:t>
            </a:r>
          </a:p>
        </p:txBody>
      </p:sp>
      <p:sp>
        <p:nvSpPr>
          <p:cNvPr id="35" name="Rectangle 8"/>
          <p:cNvSpPr>
            <a:spLocks noGrp="1" noChangeArrowheads="1"/>
          </p:cNvSpPr>
          <p:nvPr>
            <p:ph type="sldNum" sz="quarter" idx="18"/>
          </p:nvPr>
        </p:nvSpPr>
        <p:spPr>
          <a:xfrm>
            <a:off x="7019925" y="6451600"/>
            <a:ext cx="1908175" cy="180975"/>
          </a:xfrm>
        </p:spPr>
        <p:txBody>
          <a:bodyPr/>
          <a:lstStyle>
            <a:lvl1pPr>
              <a:defRPr sz="1600" b="1">
                <a:solidFill>
                  <a:srgbClr val="F8F8F8"/>
                </a:solidFill>
              </a:defRPr>
            </a:lvl1pPr>
          </a:lstStyle>
          <a:p>
            <a:fld id="{02D19811-ECBB-5E42-9DB3-CADC4DF75545}" type="slidenum">
              <a:rPr lang="en-GB"/>
              <a:pPr/>
              <a:t>‹#›</a:t>
            </a:fld>
            <a:endParaRPr lang="en-GB"/>
          </a:p>
        </p:txBody>
      </p:sp>
      <p:pic>
        <p:nvPicPr>
          <p:cNvPr id="37" name="Picture 36"/>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3441743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lumn_text">
    <p:bg>
      <p:bgPr>
        <a:solidFill>
          <a:srgbClr val="EAECEE"/>
        </a:solidFill>
        <a:effectLst/>
      </p:bgPr>
    </p:bg>
    <p:spTree>
      <p:nvGrpSpPr>
        <p:cNvPr id="1" name=""/>
        <p:cNvGrpSpPr/>
        <p:nvPr/>
      </p:nvGrpSpPr>
      <p:grpSpPr>
        <a:xfrm>
          <a:off x="0" y="0"/>
          <a:ext cx="0" cy="0"/>
          <a:chOff x="0" y="0"/>
          <a:chExt cx="0" cy="0"/>
        </a:xfrm>
      </p:grpSpPr>
      <p:pic>
        <p:nvPicPr>
          <p:cNvPr id="4"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37288"/>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730"/>
          <p:cNvGrpSpPr>
            <a:grpSpLocks/>
          </p:cNvGrpSpPr>
          <p:nvPr userDrawn="1"/>
        </p:nvGrpSpPr>
        <p:grpSpPr bwMode="auto">
          <a:xfrm>
            <a:off x="6660000" y="288000"/>
            <a:ext cx="2157730" cy="468630"/>
            <a:chOff x="1610" y="2863"/>
            <a:chExt cx="3221" cy="699"/>
          </a:xfrm>
          <a:solidFill>
            <a:srgbClr val="005C84"/>
          </a:solidFill>
        </p:grpSpPr>
        <p:sp>
          <p:nvSpPr>
            <p:cNvPr id="7" name="Freeform 1731"/>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8" name="Freeform 1732"/>
            <p:cNvSpPr>
              <a:spLocks noEditPoints="1"/>
            </p:cNvSpPr>
            <p:nvPr/>
          </p:nvSpPr>
          <p:spPr bwMode="auto">
            <a:xfrm>
              <a:off x="1900" y="3109"/>
              <a:ext cx="281" cy="311"/>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62 h 310"/>
                <a:gd name="T16" fmla="*/ 281 w 281"/>
                <a:gd name="T17" fmla="*/ 180 h 310"/>
                <a:gd name="T18" fmla="*/ 272 w 281"/>
                <a:gd name="T19" fmla="*/ 216 h 310"/>
                <a:gd name="T20" fmla="*/ 264 w 281"/>
                <a:gd name="T21" fmla="*/ 236 h 310"/>
                <a:gd name="T22" fmla="*/ 241 w 281"/>
                <a:gd name="T23" fmla="*/ 268 h 310"/>
                <a:gd name="T24" fmla="*/ 213 w 281"/>
                <a:gd name="T25" fmla="*/ 296 h 310"/>
                <a:gd name="T26" fmla="*/ 196 w 281"/>
                <a:gd name="T27" fmla="*/ 305 h 310"/>
                <a:gd name="T28" fmla="*/ 159 w 281"/>
                <a:gd name="T29" fmla="*/ 316 h 310"/>
                <a:gd name="T30" fmla="*/ 139 w 281"/>
                <a:gd name="T31" fmla="*/ 316 h 310"/>
                <a:gd name="T32" fmla="*/ 93 w 281"/>
                <a:gd name="T33" fmla="*/ 310 h 310"/>
                <a:gd name="T34" fmla="*/ 65 w 281"/>
                <a:gd name="T35" fmla="*/ 299 h 310"/>
                <a:gd name="T36" fmla="*/ 45 w 281"/>
                <a:gd name="T37" fmla="*/ 279 h 310"/>
                <a:gd name="T38" fmla="*/ 34 w 281"/>
                <a:gd name="T39" fmla="*/ 270 h 310"/>
                <a:gd name="T40" fmla="*/ 8 w 281"/>
                <a:gd name="T41" fmla="*/ 219 h 310"/>
                <a:gd name="T42" fmla="*/ 0 w 281"/>
                <a:gd name="T43" fmla="*/ 162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65 h 310"/>
                <a:gd name="T72" fmla="*/ 65 w 281"/>
                <a:gd name="T73" fmla="*/ 216 h 310"/>
                <a:gd name="T74" fmla="*/ 82 w 281"/>
                <a:gd name="T75" fmla="*/ 256 h 310"/>
                <a:gd name="T76" fmla="*/ 96 w 281"/>
                <a:gd name="T77" fmla="*/ 273 h 310"/>
                <a:gd name="T78" fmla="*/ 128 w 281"/>
                <a:gd name="T79" fmla="*/ 290 h 310"/>
                <a:gd name="T80" fmla="*/ 145 w 281"/>
                <a:gd name="T81" fmla="*/ 290 h 310"/>
                <a:gd name="T82" fmla="*/ 179 w 281"/>
                <a:gd name="T83" fmla="*/ 279 h 310"/>
                <a:gd name="T84" fmla="*/ 204 w 281"/>
                <a:gd name="T85" fmla="*/ 251 h 310"/>
                <a:gd name="T86" fmla="*/ 213 w 281"/>
                <a:gd name="T87" fmla="*/ 231 h 310"/>
                <a:gd name="T88" fmla="*/ 224 w 281"/>
                <a:gd name="T89" fmla="*/ 185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9" name="Freeform 1733"/>
            <p:cNvSpPr>
              <a:spLocks/>
            </p:cNvSpPr>
            <p:nvPr/>
          </p:nvSpPr>
          <p:spPr bwMode="auto">
            <a:xfrm>
              <a:off x="2493" y="3058"/>
              <a:ext cx="182" cy="362"/>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73 h 361"/>
                <a:gd name="T12" fmla="*/ 83 w 182"/>
                <a:gd name="T13" fmla="*/ 273 h 361"/>
                <a:gd name="T14" fmla="*/ 83 w 182"/>
                <a:gd name="T15" fmla="*/ 290 h 361"/>
                <a:gd name="T16" fmla="*/ 86 w 182"/>
                <a:gd name="T17" fmla="*/ 302 h 361"/>
                <a:gd name="T18" fmla="*/ 91 w 182"/>
                <a:gd name="T19" fmla="*/ 313 h 361"/>
                <a:gd name="T20" fmla="*/ 97 w 182"/>
                <a:gd name="T21" fmla="*/ 324 h 361"/>
                <a:gd name="T22" fmla="*/ 105 w 182"/>
                <a:gd name="T23" fmla="*/ 330 h 361"/>
                <a:gd name="T24" fmla="*/ 117 w 182"/>
                <a:gd name="T25" fmla="*/ 336 h 361"/>
                <a:gd name="T26" fmla="*/ 128 w 182"/>
                <a:gd name="T27" fmla="*/ 339 h 361"/>
                <a:gd name="T28" fmla="*/ 142 w 182"/>
                <a:gd name="T29" fmla="*/ 341 h 361"/>
                <a:gd name="T30" fmla="*/ 142 w 182"/>
                <a:gd name="T31" fmla="*/ 341 h 361"/>
                <a:gd name="T32" fmla="*/ 157 w 182"/>
                <a:gd name="T33" fmla="*/ 339 h 361"/>
                <a:gd name="T34" fmla="*/ 165 w 182"/>
                <a:gd name="T35" fmla="*/ 336 h 361"/>
                <a:gd name="T36" fmla="*/ 165 w 182"/>
                <a:gd name="T37" fmla="*/ 336 h 361"/>
                <a:gd name="T38" fmla="*/ 182 w 182"/>
                <a:gd name="T39" fmla="*/ 324 h 361"/>
                <a:gd name="T40" fmla="*/ 182 w 182"/>
                <a:gd name="T41" fmla="*/ 324 h 361"/>
                <a:gd name="T42" fmla="*/ 182 w 182"/>
                <a:gd name="T43" fmla="*/ 330 h 361"/>
                <a:gd name="T44" fmla="*/ 179 w 182"/>
                <a:gd name="T45" fmla="*/ 339 h 361"/>
                <a:gd name="T46" fmla="*/ 162 w 182"/>
                <a:gd name="T47" fmla="*/ 353 h 361"/>
                <a:gd name="T48" fmla="*/ 162 w 182"/>
                <a:gd name="T49" fmla="*/ 353 h 361"/>
                <a:gd name="T50" fmla="*/ 154 w 182"/>
                <a:gd name="T51" fmla="*/ 358 h 361"/>
                <a:gd name="T52" fmla="*/ 142 w 182"/>
                <a:gd name="T53" fmla="*/ 364 h 361"/>
                <a:gd name="T54" fmla="*/ 131 w 182"/>
                <a:gd name="T55" fmla="*/ 367 h 361"/>
                <a:gd name="T56" fmla="*/ 117 w 182"/>
                <a:gd name="T57" fmla="*/ 367 h 361"/>
                <a:gd name="T58" fmla="*/ 117 w 182"/>
                <a:gd name="T59" fmla="*/ 367 h 361"/>
                <a:gd name="T60" fmla="*/ 100 w 182"/>
                <a:gd name="T61" fmla="*/ 367 h 361"/>
                <a:gd name="T62" fmla="*/ 83 w 182"/>
                <a:gd name="T63" fmla="*/ 361 h 361"/>
                <a:gd name="T64" fmla="*/ 66 w 182"/>
                <a:gd name="T65" fmla="*/ 353 h 361"/>
                <a:gd name="T66" fmla="*/ 54 w 182"/>
                <a:gd name="T67" fmla="*/ 341 h 361"/>
                <a:gd name="T68" fmla="*/ 54 w 182"/>
                <a:gd name="T69" fmla="*/ 341 h 361"/>
                <a:gd name="T70" fmla="*/ 43 w 182"/>
                <a:gd name="T71" fmla="*/ 330 h 361"/>
                <a:gd name="T72" fmla="*/ 34 w 182"/>
                <a:gd name="T73" fmla="*/ 313 h 361"/>
                <a:gd name="T74" fmla="*/ 29 w 182"/>
                <a:gd name="T75" fmla="*/ 296 h 361"/>
                <a:gd name="T76" fmla="*/ 29 w 182"/>
                <a:gd name="T77" fmla="*/ 273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0" name="Freeform 1734"/>
            <p:cNvSpPr>
              <a:spLocks/>
            </p:cNvSpPr>
            <p:nvPr/>
          </p:nvSpPr>
          <p:spPr bwMode="auto">
            <a:xfrm>
              <a:off x="2694"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1" name="Freeform 1735"/>
            <p:cNvSpPr>
              <a:spLocks/>
            </p:cNvSpPr>
            <p:nvPr/>
          </p:nvSpPr>
          <p:spPr bwMode="auto">
            <a:xfrm>
              <a:off x="3275" y="3109"/>
              <a:ext cx="474" cy="305"/>
            </a:xfrm>
            <a:custGeom>
              <a:avLst/>
              <a:gdLst>
                <a:gd name="T0" fmla="*/ 358 w 475"/>
                <a:gd name="T1" fmla="*/ 0 h 304"/>
                <a:gd name="T2" fmla="*/ 392 w 475"/>
                <a:gd name="T3" fmla="*/ 6 h 304"/>
                <a:gd name="T4" fmla="*/ 423 w 475"/>
                <a:gd name="T5" fmla="*/ 23 h 304"/>
                <a:gd name="T6" fmla="*/ 438 w 475"/>
                <a:gd name="T7" fmla="*/ 37 h 304"/>
                <a:gd name="T8" fmla="*/ 452 w 475"/>
                <a:gd name="T9" fmla="*/ 68 h 304"/>
                <a:gd name="T10" fmla="*/ 452 w 475"/>
                <a:gd name="T11" fmla="*/ 288 h 304"/>
                <a:gd name="T12" fmla="*/ 455 w 475"/>
                <a:gd name="T13" fmla="*/ 293 h 304"/>
                <a:gd name="T14" fmla="*/ 457 w 475"/>
                <a:gd name="T15" fmla="*/ 299 h 304"/>
                <a:gd name="T16" fmla="*/ 381 w 475"/>
                <a:gd name="T17" fmla="*/ 310 h 304"/>
                <a:gd name="T18" fmla="*/ 386 w 475"/>
                <a:gd name="T19" fmla="*/ 305 h 304"/>
                <a:gd name="T20" fmla="*/ 398 w 475"/>
                <a:gd name="T21" fmla="*/ 293 h 304"/>
                <a:gd name="T22" fmla="*/ 398 w 475"/>
                <a:gd name="T23" fmla="*/ 108 h 304"/>
                <a:gd name="T24" fmla="*/ 398 w 475"/>
                <a:gd name="T25" fmla="*/ 91 h 304"/>
                <a:gd name="T26" fmla="*/ 389 w 475"/>
                <a:gd name="T27" fmla="*/ 66 h 304"/>
                <a:gd name="T28" fmla="*/ 381 w 475"/>
                <a:gd name="T29" fmla="*/ 57 h 304"/>
                <a:gd name="T30" fmla="*/ 361 w 475"/>
                <a:gd name="T31" fmla="*/ 43 h 304"/>
                <a:gd name="T32" fmla="*/ 330 w 475"/>
                <a:gd name="T33" fmla="*/ 37 h 304"/>
                <a:gd name="T34" fmla="*/ 310 w 475"/>
                <a:gd name="T35" fmla="*/ 40 h 304"/>
                <a:gd name="T36" fmla="*/ 276 w 475"/>
                <a:gd name="T37" fmla="*/ 60 h 304"/>
                <a:gd name="T38" fmla="*/ 261 w 475"/>
                <a:gd name="T39" fmla="*/ 77 h 304"/>
                <a:gd name="T40" fmla="*/ 261 w 475"/>
                <a:gd name="T41" fmla="*/ 288 h 304"/>
                <a:gd name="T42" fmla="*/ 264 w 475"/>
                <a:gd name="T43" fmla="*/ 293 h 304"/>
                <a:gd name="T44" fmla="*/ 267 w 475"/>
                <a:gd name="T45" fmla="*/ 299 h 304"/>
                <a:gd name="T46" fmla="*/ 194 w 475"/>
                <a:gd name="T47" fmla="*/ 310 h 304"/>
                <a:gd name="T48" fmla="*/ 202 w 475"/>
                <a:gd name="T49" fmla="*/ 305 h 304"/>
                <a:gd name="T50" fmla="*/ 211 w 475"/>
                <a:gd name="T51" fmla="*/ 293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8 h 304"/>
                <a:gd name="T70" fmla="*/ 83 w 475"/>
                <a:gd name="T71" fmla="*/ 299 h 304"/>
                <a:gd name="T72" fmla="*/ 97 w 475"/>
                <a:gd name="T73" fmla="*/ 310 h 304"/>
                <a:gd name="T74" fmla="*/ 6 w 475"/>
                <a:gd name="T75" fmla="*/ 310 h 304"/>
                <a:gd name="T76" fmla="*/ 20 w 475"/>
                <a:gd name="T77" fmla="*/ 299 h 304"/>
                <a:gd name="T78" fmla="*/ 23 w 475"/>
                <a:gd name="T79" fmla="*/ 288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7 w 475"/>
                <a:gd name="T103" fmla="*/ 23 h 304"/>
                <a:gd name="T104" fmla="*/ 250 w 475"/>
                <a:gd name="T105" fmla="*/ 43 h 304"/>
                <a:gd name="T106" fmla="*/ 256 w 475"/>
                <a:gd name="T107" fmla="*/ 57 h 304"/>
                <a:gd name="T108" fmla="*/ 301 w 475"/>
                <a:gd name="T109" fmla="*/ 17 h 304"/>
                <a:gd name="T110" fmla="*/ 315 w 475"/>
                <a:gd name="T111" fmla="*/ 9 h 304"/>
                <a:gd name="T112" fmla="*/ 344 w 475"/>
                <a:gd name="T113" fmla="*/ 0 h 304"/>
                <a:gd name="T114" fmla="*/ 358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2" name="Freeform 1736"/>
            <p:cNvSpPr>
              <a:spLocks/>
            </p:cNvSpPr>
            <p:nvPr/>
          </p:nvSpPr>
          <p:spPr bwMode="auto">
            <a:xfrm>
              <a:off x="4071" y="3058"/>
              <a:ext cx="184" cy="362"/>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73 h 361"/>
                <a:gd name="T12" fmla="*/ 82 w 184"/>
                <a:gd name="T13" fmla="*/ 273 h 361"/>
                <a:gd name="T14" fmla="*/ 85 w 184"/>
                <a:gd name="T15" fmla="*/ 290 h 361"/>
                <a:gd name="T16" fmla="*/ 88 w 184"/>
                <a:gd name="T17" fmla="*/ 302 h 361"/>
                <a:gd name="T18" fmla="*/ 91 w 184"/>
                <a:gd name="T19" fmla="*/ 313 h 361"/>
                <a:gd name="T20" fmla="*/ 99 w 184"/>
                <a:gd name="T21" fmla="*/ 324 h 361"/>
                <a:gd name="T22" fmla="*/ 105 w 184"/>
                <a:gd name="T23" fmla="*/ 330 h 361"/>
                <a:gd name="T24" fmla="*/ 116 w 184"/>
                <a:gd name="T25" fmla="*/ 336 h 361"/>
                <a:gd name="T26" fmla="*/ 128 w 184"/>
                <a:gd name="T27" fmla="*/ 339 h 361"/>
                <a:gd name="T28" fmla="*/ 142 w 184"/>
                <a:gd name="T29" fmla="*/ 341 h 361"/>
                <a:gd name="T30" fmla="*/ 142 w 184"/>
                <a:gd name="T31" fmla="*/ 341 h 361"/>
                <a:gd name="T32" fmla="*/ 156 w 184"/>
                <a:gd name="T33" fmla="*/ 339 h 361"/>
                <a:gd name="T34" fmla="*/ 165 w 184"/>
                <a:gd name="T35" fmla="*/ 336 h 361"/>
                <a:gd name="T36" fmla="*/ 165 w 184"/>
                <a:gd name="T37" fmla="*/ 336 h 361"/>
                <a:gd name="T38" fmla="*/ 184 w 184"/>
                <a:gd name="T39" fmla="*/ 324 h 361"/>
                <a:gd name="T40" fmla="*/ 184 w 184"/>
                <a:gd name="T41" fmla="*/ 324 h 361"/>
                <a:gd name="T42" fmla="*/ 182 w 184"/>
                <a:gd name="T43" fmla="*/ 330 h 361"/>
                <a:gd name="T44" fmla="*/ 179 w 184"/>
                <a:gd name="T45" fmla="*/ 339 h 361"/>
                <a:gd name="T46" fmla="*/ 162 w 184"/>
                <a:gd name="T47" fmla="*/ 353 h 361"/>
                <a:gd name="T48" fmla="*/ 162 w 184"/>
                <a:gd name="T49" fmla="*/ 353 h 361"/>
                <a:gd name="T50" fmla="*/ 153 w 184"/>
                <a:gd name="T51" fmla="*/ 358 h 361"/>
                <a:gd name="T52" fmla="*/ 142 w 184"/>
                <a:gd name="T53" fmla="*/ 364 h 361"/>
                <a:gd name="T54" fmla="*/ 130 w 184"/>
                <a:gd name="T55" fmla="*/ 367 h 361"/>
                <a:gd name="T56" fmla="*/ 119 w 184"/>
                <a:gd name="T57" fmla="*/ 367 h 361"/>
                <a:gd name="T58" fmla="*/ 119 w 184"/>
                <a:gd name="T59" fmla="*/ 367 h 361"/>
                <a:gd name="T60" fmla="*/ 99 w 184"/>
                <a:gd name="T61" fmla="*/ 367 h 361"/>
                <a:gd name="T62" fmla="*/ 82 w 184"/>
                <a:gd name="T63" fmla="*/ 361 h 361"/>
                <a:gd name="T64" fmla="*/ 65 w 184"/>
                <a:gd name="T65" fmla="*/ 353 h 361"/>
                <a:gd name="T66" fmla="*/ 54 w 184"/>
                <a:gd name="T67" fmla="*/ 341 h 361"/>
                <a:gd name="T68" fmla="*/ 54 w 184"/>
                <a:gd name="T69" fmla="*/ 341 h 361"/>
                <a:gd name="T70" fmla="*/ 42 w 184"/>
                <a:gd name="T71" fmla="*/ 330 h 361"/>
                <a:gd name="T72" fmla="*/ 34 w 184"/>
                <a:gd name="T73" fmla="*/ 313 h 361"/>
                <a:gd name="T74" fmla="*/ 31 w 184"/>
                <a:gd name="T75" fmla="*/ 296 h 361"/>
                <a:gd name="T76" fmla="*/ 28 w 184"/>
                <a:gd name="T77" fmla="*/ 273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3" name="Freeform 1737"/>
            <p:cNvSpPr>
              <a:spLocks noEditPoints="1"/>
            </p:cNvSpPr>
            <p:nvPr/>
          </p:nvSpPr>
          <p:spPr bwMode="auto">
            <a:xfrm>
              <a:off x="4253" y="3109"/>
              <a:ext cx="282" cy="311"/>
            </a:xfrm>
            <a:custGeom>
              <a:avLst/>
              <a:gdLst>
                <a:gd name="T0" fmla="*/ 138 w 284"/>
                <a:gd name="T1" fmla="*/ 0 h 310"/>
                <a:gd name="T2" fmla="*/ 178 w 284"/>
                <a:gd name="T3" fmla="*/ 6 h 310"/>
                <a:gd name="T4" fmla="*/ 211 w 284"/>
                <a:gd name="T5" fmla="*/ 23 h 310"/>
                <a:gd name="T6" fmla="*/ 223 w 284"/>
                <a:gd name="T7" fmla="*/ 34 h 310"/>
                <a:gd name="T8" fmla="*/ 249 w 284"/>
                <a:gd name="T9" fmla="*/ 63 h 310"/>
                <a:gd name="T10" fmla="*/ 257 w 284"/>
                <a:gd name="T11" fmla="*/ 80 h 310"/>
                <a:gd name="T12" fmla="*/ 269 w 284"/>
                <a:gd name="T13" fmla="*/ 117 h 310"/>
                <a:gd name="T14" fmla="*/ 272 w 284"/>
                <a:gd name="T15" fmla="*/ 162 h 310"/>
                <a:gd name="T16" fmla="*/ 272 w 284"/>
                <a:gd name="T17" fmla="*/ 180 h 310"/>
                <a:gd name="T18" fmla="*/ 260 w 284"/>
                <a:gd name="T19" fmla="*/ 216 h 310"/>
                <a:gd name="T20" fmla="*/ 255 w 284"/>
                <a:gd name="T21" fmla="*/ 236 h 310"/>
                <a:gd name="T22" fmla="*/ 232 w 284"/>
                <a:gd name="T23" fmla="*/ 268 h 310"/>
                <a:gd name="T24" fmla="*/ 208 w 284"/>
                <a:gd name="T25" fmla="*/ 296 h 310"/>
                <a:gd name="T26" fmla="*/ 192 w 284"/>
                <a:gd name="T27" fmla="*/ 305 h 310"/>
                <a:gd name="T28" fmla="*/ 155 w 284"/>
                <a:gd name="T29" fmla="*/ 316 h 310"/>
                <a:gd name="T30" fmla="*/ 136 w 284"/>
                <a:gd name="T31" fmla="*/ 316 h 310"/>
                <a:gd name="T32" fmla="*/ 87 w 284"/>
                <a:gd name="T33" fmla="*/ 310 h 310"/>
                <a:gd name="T34" fmla="*/ 68 w 284"/>
                <a:gd name="T35" fmla="*/ 299 h 310"/>
                <a:gd name="T36" fmla="*/ 45 w 284"/>
                <a:gd name="T37" fmla="*/ 279 h 310"/>
                <a:gd name="T38" fmla="*/ 36 w 284"/>
                <a:gd name="T39" fmla="*/ 270 h 310"/>
                <a:gd name="T40" fmla="*/ 11 w 284"/>
                <a:gd name="T41" fmla="*/ 219 h 310"/>
                <a:gd name="T42" fmla="*/ 0 w 284"/>
                <a:gd name="T43" fmla="*/ 162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79 w 284"/>
                <a:gd name="T55" fmla="*/ 12 h 310"/>
                <a:gd name="T56" fmla="*/ 116 w 284"/>
                <a:gd name="T57" fmla="*/ 0 h 310"/>
                <a:gd name="T58" fmla="*/ 138 w 284"/>
                <a:gd name="T59" fmla="*/ 0 h 310"/>
                <a:gd name="T60" fmla="*/ 133 w 284"/>
                <a:gd name="T61" fmla="*/ 23 h 310"/>
                <a:gd name="T62" fmla="*/ 96 w 284"/>
                <a:gd name="T63" fmla="*/ 34 h 310"/>
                <a:gd name="T64" fmla="*/ 71 w 284"/>
                <a:gd name="T65" fmla="*/ 66 h 310"/>
                <a:gd name="T66" fmla="*/ 68 w 284"/>
                <a:gd name="T67" fmla="*/ 85 h 310"/>
                <a:gd name="T68" fmla="*/ 59 w 284"/>
                <a:gd name="T69" fmla="*/ 131 h 310"/>
                <a:gd name="T70" fmla="*/ 59 w 284"/>
                <a:gd name="T71" fmla="*/ 165 h 310"/>
                <a:gd name="T72" fmla="*/ 68 w 284"/>
                <a:gd name="T73" fmla="*/ 216 h 310"/>
                <a:gd name="T74" fmla="*/ 79 w 284"/>
                <a:gd name="T75" fmla="*/ 256 h 310"/>
                <a:gd name="T76" fmla="*/ 90 w 284"/>
                <a:gd name="T77" fmla="*/ 273 h 310"/>
                <a:gd name="T78" fmla="*/ 121 w 284"/>
                <a:gd name="T79" fmla="*/ 290 h 310"/>
                <a:gd name="T80" fmla="*/ 141 w 284"/>
                <a:gd name="T81" fmla="*/ 290 h 310"/>
                <a:gd name="T82" fmla="*/ 175 w 284"/>
                <a:gd name="T83" fmla="*/ 279 h 310"/>
                <a:gd name="T84" fmla="*/ 201 w 284"/>
                <a:gd name="T85" fmla="*/ 251 h 310"/>
                <a:gd name="T86" fmla="*/ 208 w 284"/>
                <a:gd name="T87" fmla="*/ 231 h 310"/>
                <a:gd name="T88" fmla="*/ 212 w 284"/>
                <a:gd name="T89" fmla="*/ 185 h 310"/>
                <a:gd name="T90" fmla="*/ 212 w 284"/>
                <a:gd name="T91" fmla="*/ 151 h 310"/>
                <a:gd name="T92" fmla="*/ 207 w 284"/>
                <a:gd name="T93" fmla="*/ 85 h 310"/>
                <a:gd name="T94" fmla="*/ 195 w 284"/>
                <a:gd name="T95" fmla="*/ 60 h 310"/>
                <a:gd name="T96" fmla="*/ 178 w 284"/>
                <a:gd name="T97" fmla="*/ 40 h 310"/>
                <a:gd name="T98" fmla="*/ 158 w 284"/>
                <a:gd name="T99" fmla="*/ 29 h 310"/>
                <a:gd name="T100" fmla="*/ 133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4" name="Freeform 1738"/>
            <p:cNvSpPr>
              <a:spLocks/>
            </p:cNvSpPr>
            <p:nvPr/>
          </p:nvSpPr>
          <p:spPr bwMode="auto">
            <a:xfrm>
              <a:off x="4547" y="3109"/>
              <a:ext cx="284" cy="305"/>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8 h 304"/>
                <a:gd name="T14" fmla="*/ 270 w 284"/>
                <a:gd name="T15" fmla="*/ 299 h 304"/>
                <a:gd name="T16" fmla="*/ 284 w 284"/>
                <a:gd name="T17" fmla="*/ 310 h 304"/>
                <a:gd name="T18" fmla="*/ 196 w 284"/>
                <a:gd name="T19" fmla="*/ 310 h 304"/>
                <a:gd name="T20" fmla="*/ 207 w 284"/>
                <a:gd name="T21" fmla="*/ 299 h 304"/>
                <a:gd name="T22" fmla="*/ 213 w 284"/>
                <a:gd name="T23" fmla="*/ 288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8 h 304"/>
                <a:gd name="T42" fmla="*/ 82 w 284"/>
                <a:gd name="T43" fmla="*/ 299 h 304"/>
                <a:gd name="T44" fmla="*/ 97 w 284"/>
                <a:gd name="T45" fmla="*/ 310 h 304"/>
                <a:gd name="T46" fmla="*/ 6 w 284"/>
                <a:gd name="T47" fmla="*/ 310 h 304"/>
                <a:gd name="T48" fmla="*/ 17 w 284"/>
                <a:gd name="T49" fmla="*/ 299 h 304"/>
                <a:gd name="T50" fmla="*/ 23 w 284"/>
                <a:gd name="T51" fmla="*/ 288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5" name="Freeform 1739"/>
            <p:cNvSpPr>
              <a:spLocks/>
            </p:cNvSpPr>
            <p:nvPr/>
          </p:nvSpPr>
          <p:spPr bwMode="auto">
            <a:xfrm>
              <a:off x="3764" y="3109"/>
              <a:ext cx="292" cy="453"/>
            </a:xfrm>
            <a:custGeom>
              <a:avLst/>
              <a:gdLst>
                <a:gd name="T0" fmla="*/ 275 w 293"/>
                <a:gd name="T1" fmla="*/ 85 h 452"/>
                <a:gd name="T2" fmla="*/ 244 w 293"/>
                <a:gd name="T3" fmla="*/ 37 h 452"/>
                <a:gd name="T4" fmla="*/ 224 w 293"/>
                <a:gd name="T5" fmla="*/ 20 h 452"/>
                <a:gd name="T6" fmla="*/ 204 w 293"/>
                <a:gd name="T7" fmla="*/ 9 h 452"/>
                <a:gd name="T8" fmla="*/ 159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32 h 452"/>
                <a:gd name="T24" fmla="*/ 20 w 293"/>
                <a:gd name="T25" fmla="*/ 441 h 452"/>
                <a:gd name="T26" fmla="*/ 11 w 293"/>
                <a:gd name="T27" fmla="*/ 455 h 452"/>
                <a:gd name="T28" fmla="*/ 94 w 293"/>
                <a:gd name="T29" fmla="*/ 458 h 452"/>
                <a:gd name="T30" fmla="*/ 88 w 293"/>
                <a:gd name="T31" fmla="*/ 455 h 452"/>
                <a:gd name="T32" fmla="*/ 80 w 293"/>
                <a:gd name="T33" fmla="*/ 441 h 452"/>
                <a:gd name="T34" fmla="*/ 77 w 293"/>
                <a:gd name="T35" fmla="*/ 68 h 452"/>
                <a:gd name="T36" fmla="*/ 91 w 293"/>
                <a:gd name="T37" fmla="*/ 54 h 452"/>
                <a:gd name="T38" fmla="*/ 105 w 293"/>
                <a:gd name="T39" fmla="*/ 46 h 452"/>
                <a:gd name="T40" fmla="*/ 142 w 293"/>
                <a:gd name="T41" fmla="*/ 34 h 452"/>
                <a:gd name="T42" fmla="*/ 153 w 293"/>
                <a:gd name="T43" fmla="*/ 37 h 452"/>
                <a:gd name="T44" fmla="*/ 184 w 293"/>
                <a:gd name="T45" fmla="*/ 51 h 452"/>
                <a:gd name="T46" fmla="*/ 199 w 293"/>
                <a:gd name="T47" fmla="*/ 63 h 452"/>
                <a:gd name="T48" fmla="*/ 218 w 293"/>
                <a:gd name="T49" fmla="*/ 100 h 452"/>
                <a:gd name="T50" fmla="*/ 224 w 293"/>
                <a:gd name="T51" fmla="*/ 156 h 452"/>
                <a:gd name="T52" fmla="*/ 224 w 293"/>
                <a:gd name="T53" fmla="*/ 185 h 452"/>
                <a:gd name="T54" fmla="*/ 210 w 293"/>
                <a:gd name="T55" fmla="*/ 239 h 452"/>
                <a:gd name="T56" fmla="*/ 199 w 293"/>
                <a:gd name="T57" fmla="*/ 256 h 452"/>
                <a:gd name="T58" fmla="*/ 170 w 293"/>
                <a:gd name="T59" fmla="*/ 282 h 452"/>
                <a:gd name="T60" fmla="*/ 136 w 293"/>
                <a:gd name="T61" fmla="*/ 290 h 452"/>
                <a:gd name="T62" fmla="*/ 122 w 293"/>
                <a:gd name="T63" fmla="*/ 290 h 452"/>
                <a:gd name="T64" fmla="*/ 99 w 293"/>
                <a:gd name="T65" fmla="*/ 282 h 452"/>
                <a:gd name="T66" fmla="*/ 102 w 293"/>
                <a:gd name="T67" fmla="*/ 310 h 452"/>
                <a:gd name="T68" fmla="*/ 122 w 293"/>
                <a:gd name="T69" fmla="*/ 316 h 452"/>
                <a:gd name="T70" fmla="*/ 145 w 293"/>
                <a:gd name="T71" fmla="*/ 316 h 452"/>
                <a:gd name="T72" fmla="*/ 184 w 293"/>
                <a:gd name="T73" fmla="*/ 310 h 452"/>
                <a:gd name="T74" fmla="*/ 213 w 293"/>
                <a:gd name="T75" fmla="*/ 296 h 452"/>
                <a:gd name="T76" fmla="*/ 235 w 293"/>
                <a:gd name="T77" fmla="*/ 279 h 452"/>
                <a:gd name="T78" fmla="*/ 247 w 293"/>
                <a:gd name="T79" fmla="*/ 268 h 452"/>
                <a:gd name="T80" fmla="*/ 275 w 293"/>
                <a:gd name="T81" fmla="*/ 210 h 452"/>
                <a:gd name="T82" fmla="*/ 287 w 293"/>
                <a:gd name="T83" fmla="*/ 154 h 452"/>
                <a:gd name="T84" fmla="*/ 284 w 293"/>
                <a:gd name="T85" fmla="*/ 117 h 452"/>
                <a:gd name="T86" fmla="*/ 275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6" name="Freeform 1740"/>
            <p:cNvSpPr>
              <a:spLocks/>
            </p:cNvSpPr>
            <p:nvPr/>
          </p:nvSpPr>
          <p:spPr bwMode="auto">
            <a:xfrm>
              <a:off x="2192" y="3109"/>
              <a:ext cx="209" cy="311"/>
            </a:xfrm>
            <a:custGeom>
              <a:avLst/>
              <a:gdLst>
                <a:gd name="T0" fmla="*/ 188 w 208"/>
                <a:gd name="T1" fmla="*/ 270 h 310"/>
                <a:gd name="T2" fmla="*/ 188 w 208"/>
                <a:gd name="T3" fmla="*/ 270 h 310"/>
                <a:gd name="T4" fmla="*/ 171 w 208"/>
                <a:gd name="T5" fmla="*/ 276 h 310"/>
                <a:gd name="T6" fmla="*/ 151 w 208"/>
                <a:gd name="T7" fmla="*/ 279 h 310"/>
                <a:gd name="T8" fmla="*/ 151 w 208"/>
                <a:gd name="T9" fmla="*/ 279 h 310"/>
                <a:gd name="T10" fmla="*/ 137 w 208"/>
                <a:gd name="T11" fmla="*/ 279 h 310"/>
                <a:gd name="T12" fmla="*/ 126 w 208"/>
                <a:gd name="T13" fmla="*/ 273 h 310"/>
                <a:gd name="T14" fmla="*/ 114 w 208"/>
                <a:gd name="T15" fmla="*/ 268 h 310"/>
                <a:gd name="T16" fmla="*/ 100 w 208"/>
                <a:gd name="T17" fmla="*/ 256 h 310"/>
                <a:gd name="T18" fmla="*/ 100 w 208"/>
                <a:gd name="T19" fmla="*/ 256 h 310"/>
                <a:gd name="T20" fmla="*/ 91 w 208"/>
                <a:gd name="T21" fmla="*/ 245 h 310"/>
                <a:gd name="T22" fmla="*/ 83 w 208"/>
                <a:gd name="T23" fmla="*/ 231 h 310"/>
                <a:gd name="T24" fmla="*/ 80 w 208"/>
                <a:gd name="T25" fmla="*/ 214 h 310"/>
                <a:gd name="T26" fmla="*/ 80 w 208"/>
                <a:gd name="T27" fmla="*/ 197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7 h 310"/>
                <a:gd name="T44" fmla="*/ 23 w 208"/>
                <a:gd name="T45" fmla="*/ 197 h 310"/>
                <a:gd name="T46" fmla="*/ 26 w 208"/>
                <a:gd name="T47" fmla="*/ 225 h 310"/>
                <a:gd name="T48" fmla="*/ 32 w 208"/>
                <a:gd name="T49" fmla="*/ 251 h 310"/>
                <a:gd name="T50" fmla="*/ 40 w 208"/>
                <a:gd name="T51" fmla="*/ 270 h 310"/>
                <a:gd name="T52" fmla="*/ 54 w 208"/>
                <a:gd name="T53" fmla="*/ 288 h 310"/>
                <a:gd name="T54" fmla="*/ 54 w 208"/>
                <a:gd name="T55" fmla="*/ 288 h 310"/>
                <a:gd name="T56" fmla="*/ 71 w 208"/>
                <a:gd name="T57" fmla="*/ 302 h 310"/>
                <a:gd name="T58" fmla="*/ 85 w 208"/>
                <a:gd name="T59" fmla="*/ 310 h 310"/>
                <a:gd name="T60" fmla="*/ 103 w 208"/>
                <a:gd name="T61" fmla="*/ 316 h 310"/>
                <a:gd name="T62" fmla="*/ 128 w 208"/>
                <a:gd name="T63" fmla="*/ 316 h 310"/>
                <a:gd name="T64" fmla="*/ 128 w 208"/>
                <a:gd name="T65" fmla="*/ 316 h 310"/>
                <a:gd name="T66" fmla="*/ 148 w 208"/>
                <a:gd name="T67" fmla="*/ 316 h 310"/>
                <a:gd name="T68" fmla="*/ 168 w 208"/>
                <a:gd name="T69" fmla="*/ 310 h 310"/>
                <a:gd name="T70" fmla="*/ 185 w 208"/>
                <a:gd name="T71" fmla="*/ 302 h 310"/>
                <a:gd name="T72" fmla="*/ 202 w 208"/>
                <a:gd name="T73" fmla="*/ 288 h 310"/>
                <a:gd name="T74" fmla="*/ 214 w 208"/>
                <a:gd name="T75" fmla="*/ 251 h 310"/>
                <a:gd name="T76" fmla="*/ 214 w 208"/>
                <a:gd name="T77" fmla="*/ 251 h 310"/>
                <a:gd name="T78" fmla="*/ 202 w 208"/>
                <a:gd name="T79" fmla="*/ 262 h 310"/>
                <a:gd name="T80" fmla="*/ 188 w 208"/>
                <a:gd name="T81" fmla="*/ 270 h 310"/>
                <a:gd name="T82" fmla="*/ 188 w 208"/>
                <a:gd name="T83" fmla="*/ 27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7" name="Freeform 1741"/>
            <p:cNvSpPr>
              <a:spLocks/>
            </p:cNvSpPr>
            <p:nvPr/>
          </p:nvSpPr>
          <p:spPr bwMode="auto">
            <a:xfrm>
              <a:off x="2383" y="3109"/>
              <a:ext cx="104" cy="311"/>
            </a:xfrm>
            <a:custGeom>
              <a:avLst/>
              <a:gdLst>
                <a:gd name="T0" fmla="*/ 73 w 105"/>
                <a:gd name="T1" fmla="*/ 259 h 310"/>
                <a:gd name="T2" fmla="*/ 73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45 h 310"/>
                <a:gd name="T20" fmla="*/ 25 w 105"/>
                <a:gd name="T21" fmla="*/ 270 h 310"/>
                <a:gd name="T22" fmla="*/ 25 w 105"/>
                <a:gd name="T23" fmla="*/ 270 h 310"/>
                <a:gd name="T24" fmla="*/ 25 w 105"/>
                <a:gd name="T25" fmla="*/ 270 h 310"/>
                <a:gd name="T26" fmla="*/ 25 w 105"/>
                <a:gd name="T27" fmla="*/ 270 h 310"/>
                <a:gd name="T28" fmla="*/ 25 w 105"/>
                <a:gd name="T29" fmla="*/ 288 h 310"/>
                <a:gd name="T30" fmla="*/ 31 w 105"/>
                <a:gd name="T31" fmla="*/ 299 h 310"/>
                <a:gd name="T32" fmla="*/ 31 w 105"/>
                <a:gd name="T33" fmla="*/ 299 h 310"/>
                <a:gd name="T34" fmla="*/ 37 w 105"/>
                <a:gd name="T35" fmla="*/ 307 h 310"/>
                <a:gd name="T36" fmla="*/ 48 w 105"/>
                <a:gd name="T37" fmla="*/ 316 h 310"/>
                <a:gd name="T38" fmla="*/ 99 w 105"/>
                <a:gd name="T39" fmla="*/ 296 h 310"/>
                <a:gd name="T40" fmla="*/ 99 w 105"/>
                <a:gd name="T41" fmla="*/ 296 h 310"/>
                <a:gd name="T42" fmla="*/ 87 w 105"/>
                <a:gd name="T43" fmla="*/ 293 h 310"/>
                <a:gd name="T44" fmla="*/ 79 w 105"/>
                <a:gd name="T45" fmla="*/ 285 h 310"/>
                <a:gd name="T46" fmla="*/ 73 w 105"/>
                <a:gd name="T47" fmla="*/ 273 h 310"/>
                <a:gd name="T48" fmla="*/ 73 w 105"/>
                <a:gd name="T49" fmla="*/ 259 h 310"/>
                <a:gd name="T50" fmla="*/ 73 w 105"/>
                <a:gd name="T51" fmla="*/ 259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8" name="Freeform 1742"/>
            <p:cNvSpPr>
              <a:spLocks/>
            </p:cNvSpPr>
            <p:nvPr/>
          </p:nvSpPr>
          <p:spPr bwMode="auto">
            <a:xfrm>
              <a:off x="3009" y="3109"/>
              <a:ext cx="250" cy="311"/>
            </a:xfrm>
            <a:custGeom>
              <a:avLst/>
              <a:gdLst>
                <a:gd name="T0" fmla="*/ 233 w 250"/>
                <a:gd name="T1" fmla="*/ 285 h 310"/>
                <a:gd name="T2" fmla="*/ 230 w 250"/>
                <a:gd name="T3" fmla="*/ 265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65 h 310"/>
                <a:gd name="T52" fmla="*/ 23 w 250"/>
                <a:gd name="T53" fmla="*/ 180 h 310"/>
                <a:gd name="T54" fmla="*/ 3 w 250"/>
                <a:gd name="T55" fmla="*/ 216 h 310"/>
                <a:gd name="T56" fmla="*/ 0 w 250"/>
                <a:gd name="T57" fmla="*/ 239 h 310"/>
                <a:gd name="T58" fmla="*/ 6 w 250"/>
                <a:gd name="T59" fmla="*/ 265 h 310"/>
                <a:gd name="T60" fmla="*/ 20 w 250"/>
                <a:gd name="T61" fmla="*/ 290 h 310"/>
                <a:gd name="T62" fmla="*/ 32 w 250"/>
                <a:gd name="T63" fmla="*/ 302 h 310"/>
                <a:gd name="T64" fmla="*/ 60 w 250"/>
                <a:gd name="T65" fmla="*/ 316 h 310"/>
                <a:gd name="T66" fmla="*/ 77 w 250"/>
                <a:gd name="T67" fmla="*/ 316 h 310"/>
                <a:gd name="T68" fmla="*/ 120 w 250"/>
                <a:gd name="T69" fmla="*/ 310 h 310"/>
                <a:gd name="T70" fmla="*/ 159 w 250"/>
                <a:gd name="T71" fmla="*/ 285 h 310"/>
                <a:gd name="T72" fmla="*/ 171 w 250"/>
                <a:gd name="T73" fmla="*/ 253 h 310"/>
                <a:gd name="T74" fmla="*/ 139 w 250"/>
                <a:gd name="T75" fmla="*/ 273 h 310"/>
                <a:gd name="T76" fmla="*/ 103 w 250"/>
                <a:gd name="T77" fmla="*/ 279 h 310"/>
                <a:gd name="T78" fmla="*/ 94 w 250"/>
                <a:gd name="T79" fmla="*/ 279 h 310"/>
                <a:gd name="T80" fmla="*/ 74 w 250"/>
                <a:gd name="T81" fmla="*/ 273 h 310"/>
                <a:gd name="T82" fmla="*/ 68 w 250"/>
                <a:gd name="T83" fmla="*/ 265 h 310"/>
                <a:gd name="T84" fmla="*/ 57 w 250"/>
                <a:gd name="T85" fmla="*/ 248 h 310"/>
                <a:gd name="T86" fmla="*/ 54 w 250"/>
                <a:gd name="T87" fmla="*/ 228 h 310"/>
                <a:gd name="T88" fmla="*/ 54 w 250"/>
                <a:gd name="T89" fmla="*/ 216 h 310"/>
                <a:gd name="T90" fmla="*/ 63 w 250"/>
                <a:gd name="T91" fmla="*/ 199 h 310"/>
                <a:gd name="T92" fmla="*/ 68 w 250"/>
                <a:gd name="T93" fmla="*/ 191 h 310"/>
                <a:gd name="T94" fmla="*/ 108 w 250"/>
                <a:gd name="T95" fmla="*/ 168 h 310"/>
                <a:gd name="T96" fmla="*/ 154 w 250"/>
                <a:gd name="T97" fmla="*/ 148 h 310"/>
                <a:gd name="T98" fmla="*/ 176 w 250"/>
                <a:gd name="T99" fmla="*/ 248 h 310"/>
                <a:gd name="T100" fmla="*/ 176 w 250"/>
                <a:gd name="T101" fmla="*/ 268 h 310"/>
                <a:gd name="T102" fmla="*/ 179 w 250"/>
                <a:gd name="T103" fmla="*/ 288 h 310"/>
                <a:gd name="T104" fmla="*/ 182 w 250"/>
                <a:gd name="T105" fmla="*/ 299 h 310"/>
                <a:gd name="T106" fmla="*/ 199 w 250"/>
                <a:gd name="T107" fmla="*/ 316 h 310"/>
                <a:gd name="T108" fmla="*/ 250 w 250"/>
                <a:gd name="T109" fmla="*/ 296 h 310"/>
                <a:gd name="T110" fmla="*/ 233 w 250"/>
                <a:gd name="T111" fmla="*/ 285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19" name="Freeform 1743"/>
            <p:cNvSpPr>
              <a:spLocks/>
            </p:cNvSpPr>
            <p:nvPr/>
          </p:nvSpPr>
          <p:spPr bwMode="auto">
            <a:xfrm>
              <a:off x="2871" y="2867"/>
              <a:ext cx="136" cy="169"/>
            </a:xfrm>
            <a:custGeom>
              <a:avLst/>
              <a:gdLst>
                <a:gd name="T0" fmla="*/ 31 w 136"/>
                <a:gd name="T1" fmla="*/ 11 h 170"/>
                <a:gd name="T2" fmla="*/ 31 w 136"/>
                <a:gd name="T3" fmla="*/ 110 h 170"/>
                <a:gd name="T4" fmla="*/ 31 w 136"/>
                <a:gd name="T5" fmla="*/ 110 h 170"/>
                <a:gd name="T6" fmla="*/ 34 w 136"/>
                <a:gd name="T7" fmla="*/ 125 h 170"/>
                <a:gd name="T8" fmla="*/ 40 w 136"/>
                <a:gd name="T9" fmla="*/ 136 h 170"/>
                <a:gd name="T10" fmla="*/ 46 w 136"/>
                <a:gd name="T11" fmla="*/ 144 h 170"/>
                <a:gd name="T12" fmla="*/ 51 w 136"/>
                <a:gd name="T13" fmla="*/ 147 h 170"/>
                <a:gd name="T14" fmla="*/ 63 w 136"/>
                <a:gd name="T15" fmla="*/ 150 h 170"/>
                <a:gd name="T16" fmla="*/ 74 w 136"/>
                <a:gd name="T17" fmla="*/ 153 h 170"/>
                <a:gd name="T18" fmla="*/ 74 w 136"/>
                <a:gd name="T19" fmla="*/ 153 h 170"/>
                <a:gd name="T20" fmla="*/ 85 w 136"/>
                <a:gd name="T21" fmla="*/ 153 h 170"/>
                <a:gd name="T22" fmla="*/ 94 w 136"/>
                <a:gd name="T23" fmla="*/ 150 h 170"/>
                <a:gd name="T24" fmla="*/ 102 w 136"/>
                <a:gd name="T25" fmla="*/ 144 h 170"/>
                <a:gd name="T26" fmla="*/ 108 w 136"/>
                <a:gd name="T27" fmla="*/ 139 h 170"/>
                <a:gd name="T28" fmla="*/ 111 w 136"/>
                <a:gd name="T29" fmla="*/ 133 h 170"/>
                <a:gd name="T30" fmla="*/ 114 w 136"/>
                <a:gd name="T31" fmla="*/ 125 h 170"/>
                <a:gd name="T32" fmla="*/ 117 w 136"/>
                <a:gd name="T33" fmla="*/ 110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08 h 170"/>
                <a:gd name="T52" fmla="*/ 128 w 136"/>
                <a:gd name="T53" fmla="*/ 108 h 170"/>
                <a:gd name="T54" fmla="*/ 128 w 136"/>
                <a:gd name="T55" fmla="*/ 122 h 170"/>
                <a:gd name="T56" fmla="*/ 125 w 136"/>
                <a:gd name="T57" fmla="*/ 133 h 170"/>
                <a:gd name="T58" fmla="*/ 119 w 136"/>
                <a:gd name="T59" fmla="*/ 144 h 170"/>
                <a:gd name="T60" fmla="*/ 111 w 136"/>
                <a:gd name="T61" fmla="*/ 150 h 170"/>
                <a:gd name="T62" fmla="*/ 102 w 136"/>
                <a:gd name="T63" fmla="*/ 156 h 170"/>
                <a:gd name="T64" fmla="*/ 94 w 136"/>
                <a:gd name="T65" fmla="*/ 161 h 170"/>
                <a:gd name="T66" fmla="*/ 71 w 136"/>
                <a:gd name="T67" fmla="*/ 164 h 170"/>
                <a:gd name="T68" fmla="*/ 71 w 136"/>
                <a:gd name="T69" fmla="*/ 164 h 170"/>
                <a:gd name="T70" fmla="*/ 51 w 136"/>
                <a:gd name="T71" fmla="*/ 161 h 170"/>
                <a:gd name="T72" fmla="*/ 40 w 136"/>
                <a:gd name="T73" fmla="*/ 159 h 170"/>
                <a:gd name="T74" fmla="*/ 31 w 136"/>
                <a:gd name="T75" fmla="*/ 153 h 170"/>
                <a:gd name="T76" fmla="*/ 20 w 136"/>
                <a:gd name="T77" fmla="*/ 144 h 170"/>
                <a:gd name="T78" fmla="*/ 14 w 136"/>
                <a:gd name="T79" fmla="*/ 136 h 170"/>
                <a:gd name="T80" fmla="*/ 9 w 136"/>
                <a:gd name="T81" fmla="*/ 122 h 170"/>
                <a:gd name="T82" fmla="*/ 9 w 136"/>
                <a:gd name="T83" fmla="*/ 108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0" name="Freeform 1744"/>
            <p:cNvSpPr>
              <a:spLocks/>
            </p:cNvSpPr>
            <p:nvPr/>
          </p:nvSpPr>
          <p:spPr bwMode="auto">
            <a:xfrm>
              <a:off x="3022" y="2867"/>
              <a:ext cx="152" cy="172"/>
            </a:xfrm>
            <a:custGeom>
              <a:avLst/>
              <a:gdLst>
                <a:gd name="T0" fmla="*/ 127 w 153"/>
                <a:gd name="T1" fmla="*/ 11 h 173"/>
                <a:gd name="T2" fmla="*/ 127 w 153"/>
                <a:gd name="T3" fmla="*/ 11 h 173"/>
                <a:gd name="T4" fmla="*/ 127 w 153"/>
                <a:gd name="T5" fmla="*/ 3 h 173"/>
                <a:gd name="T6" fmla="*/ 121 w 153"/>
                <a:gd name="T7" fmla="*/ 0 h 173"/>
                <a:gd name="T8" fmla="*/ 147 w 153"/>
                <a:gd name="T9" fmla="*/ 0 h 173"/>
                <a:gd name="T10" fmla="*/ 147 w 153"/>
                <a:gd name="T11" fmla="*/ 0 h 173"/>
                <a:gd name="T12" fmla="*/ 141 w 153"/>
                <a:gd name="T13" fmla="*/ 3 h 173"/>
                <a:gd name="T14" fmla="*/ 141 w 153"/>
                <a:gd name="T15" fmla="*/ 11 h 173"/>
                <a:gd name="T16" fmla="*/ 141 w 153"/>
                <a:gd name="T17" fmla="*/ 167 h 173"/>
                <a:gd name="T18" fmla="*/ 141 w 153"/>
                <a:gd name="T19" fmla="*/ 167 h 173"/>
                <a:gd name="T20" fmla="*/ 82 w 153"/>
                <a:gd name="T21" fmla="*/ 93 h 173"/>
                <a:gd name="T22" fmla="*/ 28 w 153"/>
                <a:gd name="T23" fmla="*/ 25 h 173"/>
                <a:gd name="T24" fmla="*/ 28 w 153"/>
                <a:gd name="T25" fmla="*/ 150 h 173"/>
                <a:gd name="T26" fmla="*/ 28 w 153"/>
                <a:gd name="T27" fmla="*/ 150 h 173"/>
                <a:gd name="T28" fmla="*/ 31 w 153"/>
                <a:gd name="T29" fmla="*/ 159 h 173"/>
                <a:gd name="T30" fmla="*/ 34 w 153"/>
                <a:gd name="T31" fmla="*/ 161 h 173"/>
                <a:gd name="T32" fmla="*/ 8 w 153"/>
                <a:gd name="T33" fmla="*/ 161 h 173"/>
                <a:gd name="T34" fmla="*/ 8 w 153"/>
                <a:gd name="T35" fmla="*/ 161 h 173"/>
                <a:gd name="T36" fmla="*/ 14 w 153"/>
                <a:gd name="T37" fmla="*/ 159 h 173"/>
                <a:gd name="T38" fmla="*/ 14 w 153"/>
                <a:gd name="T39" fmla="*/ 150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27 w 153"/>
                <a:gd name="T57" fmla="*/ 113 h 173"/>
                <a:gd name="T58" fmla="*/ 127 w 153"/>
                <a:gd name="T59" fmla="*/ 11 h 173"/>
                <a:gd name="T60" fmla="*/ 127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1" name="Freeform 1745"/>
            <p:cNvSpPr>
              <a:spLocks/>
            </p:cNvSpPr>
            <p:nvPr/>
          </p:nvSpPr>
          <p:spPr bwMode="auto">
            <a:xfrm>
              <a:off x="3201" y="2867"/>
              <a:ext cx="38" cy="167"/>
            </a:xfrm>
            <a:custGeom>
              <a:avLst/>
              <a:gdLst>
                <a:gd name="T0" fmla="*/ 43 w 37"/>
                <a:gd name="T1" fmla="*/ 0 h 167"/>
                <a:gd name="T2" fmla="*/ 43 w 37"/>
                <a:gd name="T3" fmla="*/ 0 h 167"/>
                <a:gd name="T4" fmla="*/ 37 w 37"/>
                <a:gd name="T5" fmla="*/ 3 h 167"/>
                <a:gd name="T6" fmla="*/ 34 w 37"/>
                <a:gd name="T7" fmla="*/ 11 h 167"/>
                <a:gd name="T8" fmla="*/ 34 w 37"/>
                <a:gd name="T9" fmla="*/ 156 h 167"/>
                <a:gd name="T10" fmla="*/ 34 w 37"/>
                <a:gd name="T11" fmla="*/ 156 h 167"/>
                <a:gd name="T12" fmla="*/ 37 w 37"/>
                <a:gd name="T13" fmla="*/ 165 h 167"/>
                <a:gd name="T14" fmla="*/ 43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2" name="Freeform 1746"/>
            <p:cNvSpPr>
              <a:spLocks/>
            </p:cNvSpPr>
            <p:nvPr/>
          </p:nvSpPr>
          <p:spPr bwMode="auto">
            <a:xfrm>
              <a:off x="3250" y="2867"/>
              <a:ext cx="152" cy="172"/>
            </a:xfrm>
            <a:custGeom>
              <a:avLst/>
              <a:gdLst>
                <a:gd name="T0" fmla="*/ 125 w 153"/>
                <a:gd name="T1" fmla="*/ 11 h 173"/>
                <a:gd name="T2" fmla="*/ 125 w 153"/>
                <a:gd name="T3" fmla="*/ 11 h 173"/>
                <a:gd name="T4" fmla="*/ 125 w 153"/>
                <a:gd name="T5" fmla="*/ 3 h 173"/>
                <a:gd name="T6" fmla="*/ 119 w 153"/>
                <a:gd name="T7" fmla="*/ 0 h 173"/>
                <a:gd name="T8" fmla="*/ 147 w 153"/>
                <a:gd name="T9" fmla="*/ 0 h 173"/>
                <a:gd name="T10" fmla="*/ 147 w 153"/>
                <a:gd name="T11" fmla="*/ 0 h 173"/>
                <a:gd name="T12" fmla="*/ 142 w 153"/>
                <a:gd name="T13" fmla="*/ 6 h 173"/>
                <a:gd name="T14" fmla="*/ 136 w 153"/>
                <a:gd name="T15" fmla="*/ 11 h 173"/>
                <a:gd name="T16" fmla="*/ 136 w 153"/>
                <a:gd name="T17" fmla="*/ 11 h 173"/>
                <a:gd name="T18" fmla="*/ 76 w 153"/>
                <a:gd name="T19" fmla="*/ 167 h 173"/>
                <a:gd name="T20" fmla="*/ 76 w 153"/>
                <a:gd name="T21" fmla="*/ 167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79 w 153"/>
                <a:gd name="T43" fmla="*/ 122 h 173"/>
                <a:gd name="T44" fmla="*/ 79 w 153"/>
                <a:gd name="T45" fmla="*/ 122 h 173"/>
                <a:gd name="T46" fmla="*/ 125 w 153"/>
                <a:gd name="T47" fmla="*/ 11 h 173"/>
                <a:gd name="T48" fmla="*/ 125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3" name="Freeform 1747"/>
            <p:cNvSpPr>
              <a:spLocks/>
            </p:cNvSpPr>
            <p:nvPr/>
          </p:nvSpPr>
          <p:spPr bwMode="auto">
            <a:xfrm>
              <a:off x="3411" y="2867"/>
              <a:ext cx="104" cy="167"/>
            </a:xfrm>
            <a:custGeom>
              <a:avLst/>
              <a:gdLst>
                <a:gd name="T0" fmla="*/ 88 w 105"/>
                <a:gd name="T1" fmla="*/ 23 h 167"/>
                <a:gd name="T2" fmla="*/ 88 w 105"/>
                <a:gd name="T3" fmla="*/ 23 h 167"/>
                <a:gd name="T4" fmla="*/ 79 w 105"/>
                <a:gd name="T5" fmla="*/ 14 h 167"/>
                <a:gd name="T6" fmla="*/ 68 w 105"/>
                <a:gd name="T7" fmla="*/ 11 h 167"/>
                <a:gd name="T8" fmla="*/ 68 w 105"/>
                <a:gd name="T9" fmla="*/ 11 h 167"/>
                <a:gd name="T10" fmla="*/ 31 w 105"/>
                <a:gd name="T11" fmla="*/ 11 h 167"/>
                <a:gd name="T12" fmla="*/ 31 w 105"/>
                <a:gd name="T13" fmla="*/ 68 h 167"/>
                <a:gd name="T14" fmla="*/ 65 w 105"/>
                <a:gd name="T15" fmla="*/ 68 h 167"/>
                <a:gd name="T16" fmla="*/ 65 w 105"/>
                <a:gd name="T17" fmla="*/ 68 h 167"/>
                <a:gd name="T18" fmla="*/ 70 w 105"/>
                <a:gd name="T19" fmla="*/ 65 h 167"/>
                <a:gd name="T20" fmla="*/ 73 w 105"/>
                <a:gd name="T21" fmla="*/ 62 h 167"/>
                <a:gd name="T22" fmla="*/ 73 w 105"/>
                <a:gd name="T23" fmla="*/ 88 h 167"/>
                <a:gd name="T24" fmla="*/ 73 w 105"/>
                <a:gd name="T25" fmla="*/ 88 h 167"/>
                <a:gd name="T26" fmla="*/ 70 w 105"/>
                <a:gd name="T27" fmla="*/ 82 h 167"/>
                <a:gd name="T28" fmla="*/ 65 w 105"/>
                <a:gd name="T29" fmla="*/ 82 h 167"/>
                <a:gd name="T30" fmla="*/ 31 w 105"/>
                <a:gd name="T31" fmla="*/ 82 h 167"/>
                <a:gd name="T32" fmla="*/ 31 w 105"/>
                <a:gd name="T33" fmla="*/ 153 h 167"/>
                <a:gd name="T34" fmla="*/ 31 w 105"/>
                <a:gd name="T35" fmla="*/ 153 h 167"/>
                <a:gd name="T36" fmla="*/ 53 w 105"/>
                <a:gd name="T37" fmla="*/ 156 h 167"/>
                <a:gd name="T38" fmla="*/ 53 w 105"/>
                <a:gd name="T39" fmla="*/ 156 h 167"/>
                <a:gd name="T40" fmla="*/ 70 w 105"/>
                <a:gd name="T41" fmla="*/ 156 h 167"/>
                <a:gd name="T42" fmla="*/ 82 w 105"/>
                <a:gd name="T43" fmla="*/ 153 h 167"/>
                <a:gd name="T44" fmla="*/ 90 w 105"/>
                <a:gd name="T45" fmla="*/ 148 h 167"/>
                <a:gd name="T46" fmla="*/ 99 w 105"/>
                <a:gd name="T47" fmla="*/ 139 h 167"/>
                <a:gd name="T48" fmla="*/ 93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88 w 105"/>
                <a:gd name="T67" fmla="*/ 0 h 167"/>
                <a:gd name="T68" fmla="*/ 88 w 105"/>
                <a:gd name="T69" fmla="*/ 23 h 167"/>
                <a:gd name="T70" fmla="*/ 88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4" name="Freeform 1748"/>
            <p:cNvSpPr>
              <a:spLocks noEditPoints="1"/>
            </p:cNvSpPr>
            <p:nvPr/>
          </p:nvSpPr>
          <p:spPr bwMode="auto">
            <a:xfrm>
              <a:off x="3527" y="2867"/>
              <a:ext cx="146" cy="167"/>
            </a:xfrm>
            <a:custGeom>
              <a:avLst/>
              <a:gdLst>
                <a:gd name="T0" fmla="*/ 68 w 145"/>
                <a:gd name="T1" fmla="*/ 82 h 167"/>
                <a:gd name="T2" fmla="*/ 91 w 145"/>
                <a:gd name="T3" fmla="*/ 91 h 167"/>
                <a:gd name="T4" fmla="*/ 100 w 145"/>
                <a:gd name="T5" fmla="*/ 102 h 167"/>
                <a:gd name="T6" fmla="*/ 126 w 145"/>
                <a:gd name="T7" fmla="*/ 145 h 167"/>
                <a:gd name="T8" fmla="*/ 137 w 145"/>
                <a:gd name="T9" fmla="*/ 159 h 167"/>
                <a:gd name="T10" fmla="*/ 151 w 145"/>
                <a:gd name="T11" fmla="*/ 167 h 167"/>
                <a:gd name="T12" fmla="*/ 126 w 145"/>
                <a:gd name="T13" fmla="*/ 167 h 167"/>
                <a:gd name="T14" fmla="*/ 114 w 145"/>
                <a:gd name="T15" fmla="*/ 165 h 167"/>
                <a:gd name="T16" fmla="*/ 106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94 w 145"/>
                <a:gd name="T41" fmla="*/ 8 h 167"/>
                <a:gd name="T42" fmla="*/ 109 w 145"/>
                <a:gd name="T43" fmla="*/ 20 h 167"/>
                <a:gd name="T44" fmla="*/ 114 w 145"/>
                <a:gd name="T45" fmla="*/ 40 h 167"/>
                <a:gd name="T46" fmla="*/ 114 w 145"/>
                <a:gd name="T47" fmla="*/ 51 h 167"/>
                <a:gd name="T48" fmla="*/ 106 w 145"/>
                <a:gd name="T49" fmla="*/ 65 h 167"/>
                <a:gd name="T50" fmla="*/ 89 w 145"/>
                <a:gd name="T51" fmla="*/ 79 h 167"/>
                <a:gd name="T52" fmla="*/ 68 w 145"/>
                <a:gd name="T53" fmla="*/ 82 h 167"/>
                <a:gd name="T54" fmla="*/ 32 w 145"/>
                <a:gd name="T55" fmla="*/ 77 h 167"/>
                <a:gd name="T56" fmla="*/ 46 w 145"/>
                <a:gd name="T57" fmla="*/ 77 h 167"/>
                <a:gd name="T58" fmla="*/ 60 w 145"/>
                <a:gd name="T59" fmla="*/ 77 h 167"/>
                <a:gd name="T60" fmla="*/ 83 w 145"/>
                <a:gd name="T61" fmla="*/ 65 h 167"/>
                <a:gd name="T62" fmla="*/ 89 w 145"/>
                <a:gd name="T63" fmla="*/ 51 h 167"/>
                <a:gd name="T64" fmla="*/ 89 w 145"/>
                <a:gd name="T65" fmla="*/ 42 h 167"/>
                <a:gd name="T66" fmla="*/ 83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5" name="Freeform 1749"/>
            <p:cNvSpPr>
              <a:spLocks/>
            </p:cNvSpPr>
            <p:nvPr/>
          </p:nvSpPr>
          <p:spPr bwMode="auto">
            <a:xfrm>
              <a:off x="3673" y="2863"/>
              <a:ext cx="100" cy="172"/>
            </a:xfrm>
            <a:custGeom>
              <a:avLst/>
              <a:gdLst>
                <a:gd name="T0" fmla="*/ 90 w 102"/>
                <a:gd name="T1" fmla="*/ 116 h 173"/>
                <a:gd name="T2" fmla="*/ 85 w 102"/>
                <a:gd name="T3" fmla="*/ 136 h 173"/>
                <a:gd name="T4" fmla="*/ 74 w 102"/>
                <a:gd name="T5" fmla="*/ 153 h 173"/>
                <a:gd name="T6" fmla="*/ 62 w 102"/>
                <a:gd name="T7" fmla="*/ 164 h 173"/>
                <a:gd name="T8" fmla="*/ 42 w 102"/>
                <a:gd name="T9" fmla="*/ 167 h 173"/>
                <a:gd name="T10" fmla="*/ 28 w 102"/>
                <a:gd name="T11" fmla="*/ 164 h 173"/>
                <a:gd name="T12" fmla="*/ 3 w 102"/>
                <a:gd name="T13" fmla="*/ 153 h 173"/>
                <a:gd name="T14" fmla="*/ 0 w 102"/>
                <a:gd name="T15" fmla="*/ 116 h 173"/>
                <a:gd name="T16" fmla="*/ 14 w 102"/>
                <a:gd name="T17" fmla="*/ 142 h 173"/>
                <a:gd name="T18" fmla="*/ 31 w 102"/>
                <a:gd name="T19" fmla="*/ 156 h 173"/>
                <a:gd name="T20" fmla="*/ 40 w 102"/>
                <a:gd name="T21" fmla="*/ 156 h 173"/>
                <a:gd name="T22" fmla="*/ 57 w 102"/>
                <a:gd name="T23" fmla="*/ 153 h 173"/>
                <a:gd name="T24" fmla="*/ 68 w 102"/>
                <a:gd name="T25" fmla="*/ 145 h 173"/>
                <a:gd name="T26" fmla="*/ 72 w 102"/>
                <a:gd name="T27" fmla="*/ 125 h 173"/>
                <a:gd name="T28" fmla="*/ 72 w 102"/>
                <a:gd name="T29" fmla="*/ 116 h 173"/>
                <a:gd name="T30" fmla="*/ 62 w 102"/>
                <a:gd name="T31" fmla="*/ 99 h 173"/>
                <a:gd name="T32" fmla="*/ 31 w 102"/>
                <a:gd name="T33" fmla="*/ 86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48 w 102"/>
                <a:gd name="T45" fmla="*/ 0 h 173"/>
                <a:gd name="T46" fmla="*/ 65 w 102"/>
                <a:gd name="T47" fmla="*/ 3 h 173"/>
                <a:gd name="T48" fmla="*/ 76 w 102"/>
                <a:gd name="T49" fmla="*/ 9 h 173"/>
                <a:gd name="T50" fmla="*/ 79 w 102"/>
                <a:gd name="T51" fmla="*/ 43 h 173"/>
                <a:gd name="T52" fmla="*/ 70 w 102"/>
                <a:gd name="T53" fmla="*/ 23 h 173"/>
                <a:gd name="T54" fmla="*/ 51 w 102"/>
                <a:gd name="T55" fmla="*/ 11 h 173"/>
                <a:gd name="T56" fmla="*/ 42 w 102"/>
                <a:gd name="T57" fmla="*/ 11 h 173"/>
                <a:gd name="T58" fmla="*/ 25 w 102"/>
                <a:gd name="T59" fmla="*/ 20 h 173"/>
                <a:gd name="T60" fmla="*/ 23 w 102"/>
                <a:gd name="T61" fmla="*/ 37 h 173"/>
                <a:gd name="T62" fmla="*/ 23 w 102"/>
                <a:gd name="T63" fmla="*/ 45 h 173"/>
                <a:gd name="T64" fmla="*/ 34 w 102"/>
                <a:gd name="T65" fmla="*/ 63 h 173"/>
                <a:gd name="T66" fmla="*/ 51 w 102"/>
                <a:gd name="T67" fmla="*/ 68 h 173"/>
                <a:gd name="T68" fmla="*/ 76 w 102"/>
                <a:gd name="T69" fmla="*/ 86 h 173"/>
                <a:gd name="T70" fmla="*/ 88 w 102"/>
                <a:gd name="T71" fmla="*/ 96 h 173"/>
                <a:gd name="T72" fmla="*/ 90 w 102"/>
                <a:gd name="T73" fmla="*/ 116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6" name="Freeform 1750"/>
            <p:cNvSpPr>
              <a:spLocks/>
            </p:cNvSpPr>
            <p:nvPr/>
          </p:nvSpPr>
          <p:spPr bwMode="auto">
            <a:xfrm>
              <a:off x="3790" y="2867"/>
              <a:ext cx="38" cy="167"/>
            </a:xfrm>
            <a:custGeom>
              <a:avLst/>
              <a:gdLst>
                <a:gd name="T0" fmla="*/ 43 w 37"/>
                <a:gd name="T1" fmla="*/ 0 h 167"/>
                <a:gd name="T2" fmla="*/ 43 w 37"/>
                <a:gd name="T3" fmla="*/ 0 h 167"/>
                <a:gd name="T4" fmla="*/ 38 w 37"/>
                <a:gd name="T5" fmla="*/ 3 h 167"/>
                <a:gd name="T6" fmla="*/ 35 w 37"/>
                <a:gd name="T7" fmla="*/ 11 h 167"/>
                <a:gd name="T8" fmla="*/ 35 w 37"/>
                <a:gd name="T9" fmla="*/ 156 h 167"/>
                <a:gd name="T10" fmla="*/ 35 w 37"/>
                <a:gd name="T11" fmla="*/ 156 h 167"/>
                <a:gd name="T12" fmla="*/ 38 w 37"/>
                <a:gd name="T13" fmla="*/ 165 h 167"/>
                <a:gd name="T14" fmla="*/ 43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43 w 37"/>
                <a:gd name="T33" fmla="*/ 0 h 167"/>
                <a:gd name="T34" fmla="*/ 43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7" name="Freeform 1751"/>
            <p:cNvSpPr>
              <a:spLocks/>
            </p:cNvSpPr>
            <p:nvPr/>
          </p:nvSpPr>
          <p:spPr bwMode="auto">
            <a:xfrm>
              <a:off x="3839" y="2867"/>
              <a:ext cx="131" cy="167"/>
            </a:xfrm>
            <a:custGeom>
              <a:avLst/>
              <a:gdLst>
                <a:gd name="T0" fmla="*/ 85 w 130"/>
                <a:gd name="T1" fmla="*/ 11 h 167"/>
                <a:gd name="T2" fmla="*/ 85 w 130"/>
                <a:gd name="T3" fmla="*/ 156 h 167"/>
                <a:gd name="T4" fmla="*/ 85 w 130"/>
                <a:gd name="T5" fmla="*/ 156 h 167"/>
                <a:gd name="T6" fmla="*/ 85 w 130"/>
                <a:gd name="T7" fmla="*/ 165 h 167"/>
                <a:gd name="T8" fmla="*/ 91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6 w 130"/>
                <a:gd name="T35" fmla="*/ 0 h 167"/>
                <a:gd name="T36" fmla="*/ 136 w 130"/>
                <a:gd name="T37" fmla="*/ 23 h 167"/>
                <a:gd name="T38" fmla="*/ 136 w 130"/>
                <a:gd name="T39" fmla="*/ 23 h 167"/>
                <a:gd name="T40" fmla="*/ 134 w 130"/>
                <a:gd name="T41" fmla="*/ 17 h 167"/>
                <a:gd name="T42" fmla="*/ 125 w 130"/>
                <a:gd name="T43" fmla="*/ 14 h 167"/>
                <a:gd name="T44" fmla="*/ 125 w 130"/>
                <a:gd name="T45" fmla="*/ 14 h 167"/>
                <a:gd name="T46" fmla="*/ 85 w 130"/>
                <a:gd name="T47" fmla="*/ 11 h 167"/>
                <a:gd name="T48" fmla="*/ 85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8" name="Freeform 1752"/>
            <p:cNvSpPr>
              <a:spLocks/>
            </p:cNvSpPr>
            <p:nvPr/>
          </p:nvSpPr>
          <p:spPr bwMode="auto">
            <a:xfrm>
              <a:off x="3976" y="2867"/>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29" name="Freeform 1753"/>
            <p:cNvSpPr>
              <a:spLocks noEditPoints="1"/>
            </p:cNvSpPr>
            <p:nvPr/>
          </p:nvSpPr>
          <p:spPr bwMode="auto">
            <a:xfrm>
              <a:off x="4192" y="2863"/>
              <a:ext cx="155" cy="172"/>
            </a:xfrm>
            <a:custGeom>
              <a:avLst/>
              <a:gdLst>
                <a:gd name="T0" fmla="*/ 77 w 156"/>
                <a:gd name="T1" fmla="*/ 167 h 173"/>
                <a:gd name="T2" fmla="*/ 48 w 156"/>
                <a:gd name="T3" fmla="*/ 159 h 173"/>
                <a:gd name="T4" fmla="*/ 23 w 156"/>
                <a:gd name="T5" fmla="*/ 142 h 173"/>
                <a:gd name="T6" fmla="*/ 6 w 156"/>
                <a:gd name="T7" fmla="*/ 113 h 173"/>
                <a:gd name="T8" fmla="*/ 0 w 156"/>
                <a:gd name="T9" fmla="*/ 85 h 173"/>
                <a:gd name="T10" fmla="*/ 3 w 156"/>
                <a:gd name="T11" fmla="*/ 68 h 173"/>
                <a:gd name="T12" fmla="*/ 14 w 156"/>
                <a:gd name="T13" fmla="*/ 40 h 173"/>
                <a:gd name="T14" fmla="*/ 34 w 156"/>
                <a:gd name="T15" fmla="*/ 14 h 173"/>
                <a:gd name="T16" fmla="*/ 62 w 156"/>
                <a:gd name="T17" fmla="*/ 3 h 173"/>
                <a:gd name="T18" fmla="*/ 78 w 156"/>
                <a:gd name="T19" fmla="*/ 0 h 173"/>
                <a:gd name="T20" fmla="*/ 102 w 156"/>
                <a:gd name="T21" fmla="*/ 6 h 173"/>
                <a:gd name="T22" fmla="*/ 127 w 156"/>
                <a:gd name="T23" fmla="*/ 23 h 173"/>
                <a:gd name="T24" fmla="*/ 144 w 156"/>
                <a:gd name="T25" fmla="*/ 51 h 173"/>
                <a:gd name="T26" fmla="*/ 150 w 156"/>
                <a:gd name="T27" fmla="*/ 86 h 173"/>
                <a:gd name="T28" fmla="*/ 150 w 156"/>
                <a:gd name="T29" fmla="*/ 102 h 173"/>
                <a:gd name="T30" fmla="*/ 136 w 156"/>
                <a:gd name="T31" fmla="*/ 133 h 173"/>
                <a:gd name="T32" fmla="*/ 113 w 156"/>
                <a:gd name="T33" fmla="*/ 156 h 173"/>
                <a:gd name="T34" fmla="*/ 85 w 156"/>
                <a:gd name="T35" fmla="*/ 167 h 173"/>
                <a:gd name="T36" fmla="*/ 77 w 156"/>
                <a:gd name="T37" fmla="*/ 167 h 173"/>
                <a:gd name="T38" fmla="*/ 25 w 156"/>
                <a:gd name="T39" fmla="*/ 82 h 173"/>
                <a:gd name="T40" fmla="*/ 31 w 156"/>
                <a:gd name="T41" fmla="*/ 113 h 173"/>
                <a:gd name="T42" fmla="*/ 43 w 156"/>
                <a:gd name="T43" fmla="*/ 136 h 173"/>
                <a:gd name="T44" fmla="*/ 60 w 156"/>
                <a:gd name="T45" fmla="*/ 150 h 173"/>
                <a:gd name="T46" fmla="*/ 78 w 156"/>
                <a:gd name="T47" fmla="*/ 156 h 173"/>
                <a:gd name="T48" fmla="*/ 85 w 156"/>
                <a:gd name="T49" fmla="*/ 153 h 173"/>
                <a:gd name="T50" fmla="*/ 105 w 156"/>
                <a:gd name="T51" fmla="*/ 145 h 173"/>
                <a:gd name="T52" fmla="*/ 116 w 156"/>
                <a:gd name="T53" fmla="*/ 125 h 173"/>
                <a:gd name="T54" fmla="*/ 125 w 156"/>
                <a:gd name="T55" fmla="*/ 99 h 173"/>
                <a:gd name="T56" fmla="*/ 125 w 156"/>
                <a:gd name="T57" fmla="*/ 86 h 173"/>
                <a:gd name="T58" fmla="*/ 122 w 156"/>
                <a:gd name="T59" fmla="*/ 57 h 173"/>
                <a:gd name="T60" fmla="*/ 110 w 156"/>
                <a:gd name="T61" fmla="*/ 31 h 173"/>
                <a:gd name="T62" fmla="*/ 96 w 156"/>
                <a:gd name="T63" fmla="*/ 17 h 173"/>
                <a:gd name="T64" fmla="*/ 78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sp>
          <p:nvSpPr>
            <p:cNvPr id="30" name="Freeform 1754"/>
            <p:cNvSpPr>
              <a:spLocks/>
            </p:cNvSpPr>
            <p:nvPr/>
          </p:nvSpPr>
          <p:spPr bwMode="auto">
            <a:xfrm>
              <a:off x="4365" y="2867"/>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solidFill>
                  <a:srgbClr val="007CB4"/>
                </a:solidFill>
                <a:latin typeface="Lucida Sans" pitchFamily="34" charset="0"/>
                <a:ea typeface="ＭＳ Ｐゴシック" pitchFamily="34" charset="-128"/>
                <a:cs typeface="Arial" charset="0"/>
              </a:endParaRPr>
            </a:p>
          </p:txBody>
        </p:sp>
      </p:grpSp>
      <p:sp>
        <p:nvSpPr>
          <p:cNvPr id="31" name="Rectangle 7"/>
          <p:cNvSpPr txBox="1">
            <a:spLocks noChangeArrowheads="1"/>
          </p:cNvSpPr>
          <p:nvPr userDrawn="1"/>
        </p:nvSpPr>
        <p:spPr bwMode="auto">
          <a:xfrm>
            <a:off x="1403350" y="6273800"/>
            <a:ext cx="3097213" cy="468313"/>
          </a:xfrm>
          <a:prstGeom prst="rect">
            <a:avLst/>
          </a:prstGeom>
          <a:noFill/>
          <a:ln>
            <a:noFill/>
          </a:ln>
          <a:extLst/>
        </p:spPr>
        <p:txBody>
          <a:bodyPr lIns="0" tIns="0" rIns="0" bIns="0" anchor="b"/>
          <a:lstStyle>
            <a:defPPr>
              <a:defRPr lang="en-GB"/>
            </a:defPPr>
            <a:lvl1pPr algn="l" rtl="0" eaLnBrk="0" fontAlgn="base" hangingPunct="0">
              <a:spcBef>
                <a:spcPct val="0"/>
              </a:spcBef>
              <a:spcAft>
                <a:spcPct val="0"/>
              </a:spcAft>
              <a:defRPr sz="3600" kern="1200" dirty="0" smtClean="0">
                <a:solidFill>
                  <a:srgbClr val="F8F8F8"/>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a:lstStyle>
          <a:p>
            <a:pPr>
              <a:defRPr/>
            </a:pPr>
            <a:r>
              <a:rPr lang="en-US" sz="1535"/>
              <a:t>CENTRE FOR INNOVATION</a:t>
            </a:r>
          </a:p>
          <a:p>
            <a:pPr>
              <a:defRPr/>
            </a:pPr>
            <a:r>
              <a:rPr lang="en-US" sz="1200"/>
              <a:t>IN TECHNOLOGIES &amp; EDUCATION</a:t>
            </a:r>
          </a:p>
        </p:txBody>
      </p:sp>
      <p:pic>
        <p:nvPicPr>
          <p:cNvPr id="32"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4"/>
          </p:nvPr>
        </p:nvSpPr>
        <p:spPr>
          <a:xfrm>
            <a:off x="358775" y="1268413"/>
            <a:ext cx="8389938" cy="4860887"/>
          </a:xfrm>
        </p:spPr>
        <p:txBody>
          <a:bodyPr/>
          <a:lstStyle>
            <a:lvl1pPr marL="0" indent="0">
              <a:buNone/>
              <a:defRPr sz="2400"/>
            </a:lvl1pPr>
            <a:lvl2pPr marL="450850" indent="0">
              <a:buNone/>
              <a:defRPr sz="2400"/>
            </a:lvl2pPr>
            <a:lvl3pPr marL="989012" indent="0">
              <a:buNone/>
              <a:defRPr sz="2400"/>
            </a:lvl3pPr>
            <a:lvl4pPr marL="1436687" indent="0">
              <a:buNone/>
              <a:defRPr sz="2400"/>
            </a:lvl4pPr>
            <a:lvl5pPr marL="1884362" indent="0">
              <a:buNone/>
              <a:defRPr sz="2400"/>
            </a:lvl5pPr>
          </a:lstStyle>
          <a:p>
            <a:pPr lvl="0"/>
            <a:r>
              <a:rPr lang="en-GB" smtClean="0"/>
              <a:t>Click to edit Master text styles</a:t>
            </a:r>
          </a:p>
        </p:txBody>
      </p:sp>
      <p:sp>
        <p:nvSpPr>
          <p:cNvPr id="61" name="Text Placeholder 34"/>
          <p:cNvSpPr>
            <a:spLocks noGrp="1"/>
          </p:cNvSpPr>
          <p:nvPr>
            <p:ph type="body" sz="quarter" idx="13"/>
          </p:nvPr>
        </p:nvSpPr>
        <p:spPr>
          <a:xfrm>
            <a:off x="359532" y="666586"/>
            <a:ext cx="5617406" cy="494162"/>
          </a:xfrm>
        </p:spPr>
        <p:txBody>
          <a:bodyPr/>
          <a:lstStyle>
            <a:lvl1pPr marL="0" indent="0">
              <a:buNone/>
              <a:defRPr>
                <a:solidFill>
                  <a:srgbClr val="005C84"/>
                </a:solidFill>
              </a:defRPr>
            </a:lvl1pPr>
          </a:lstStyle>
          <a:p>
            <a:pPr lvl="0"/>
            <a:r>
              <a:rPr lang="en-GB" smtClean="0"/>
              <a:t>Click to edit Master text styles</a:t>
            </a:r>
          </a:p>
        </p:txBody>
      </p:sp>
      <p:sp>
        <p:nvSpPr>
          <p:cNvPr id="33" name="Rectangle 8"/>
          <p:cNvSpPr>
            <a:spLocks noGrp="1" noChangeArrowheads="1"/>
          </p:cNvSpPr>
          <p:nvPr>
            <p:ph type="sldNum" sz="quarter" idx="15"/>
          </p:nvPr>
        </p:nvSpPr>
        <p:spPr>
          <a:xfrm>
            <a:off x="7019925" y="6451600"/>
            <a:ext cx="1908175" cy="180975"/>
          </a:xfrm>
        </p:spPr>
        <p:txBody>
          <a:bodyPr/>
          <a:lstStyle>
            <a:lvl1pPr>
              <a:defRPr sz="1600" b="1">
                <a:solidFill>
                  <a:srgbClr val="F8F8F8"/>
                </a:solidFill>
              </a:defRPr>
            </a:lvl1pPr>
          </a:lstStyle>
          <a:p>
            <a:fld id="{CF43553C-A2A6-8648-9C60-CC2BAFAAA44D}" type="slidenum">
              <a:rPr lang="en-GB"/>
              <a:pPr/>
              <a:t>‹#›</a:t>
            </a:fld>
            <a:endParaRPr lang="en-GB"/>
          </a:p>
        </p:txBody>
      </p:sp>
      <p:sp>
        <p:nvSpPr>
          <p:cNvPr id="34" name="Rectangle 7"/>
          <p:cNvSpPr>
            <a:spLocks noGrp="1" noChangeArrowheads="1"/>
          </p:cNvSpPr>
          <p:nvPr>
            <p:ph type="ftr" sz="quarter" idx="16"/>
          </p:nvPr>
        </p:nvSpPr>
        <p:spPr>
          <a:xfrm>
            <a:off x="215900" y="6345238"/>
            <a:ext cx="1187450" cy="468312"/>
          </a:xfrm>
        </p:spPr>
        <p:txBody>
          <a:bodyPr/>
          <a:lstStyle>
            <a:lvl1pPr algn="l">
              <a:defRPr sz="3600">
                <a:solidFill>
                  <a:srgbClr val="F8F8F8"/>
                </a:solidFill>
              </a:defRPr>
            </a:lvl1pPr>
          </a:lstStyle>
          <a:p>
            <a:pPr>
              <a:defRPr/>
            </a:pPr>
            <a:r>
              <a:rPr lang="en-US"/>
              <a:t>CITE</a:t>
            </a:r>
          </a:p>
        </p:txBody>
      </p:sp>
      <p:pic>
        <p:nvPicPr>
          <p:cNvPr id="36" name="Picture 35"/>
          <p:cNvPicPr>
            <a:picLocks noChangeAspect="1"/>
          </p:cNvPicPr>
          <p:nvPr userDrawn="1"/>
        </p:nvPicPr>
        <p:blipFill>
          <a:blip r:embed="rId4"/>
          <a:stretch>
            <a:fillRect/>
          </a:stretch>
        </p:blipFill>
        <p:spPr>
          <a:xfrm>
            <a:off x="5508104" y="6309320"/>
            <a:ext cx="2736304" cy="459259"/>
          </a:xfrm>
          <a:prstGeom prst="rect">
            <a:avLst/>
          </a:prstGeom>
        </p:spPr>
      </p:pic>
    </p:spTree>
    <p:extLst>
      <p:ext uri="{BB962C8B-B14F-4D97-AF65-F5344CB8AC3E}">
        <p14:creationId xmlns:p14="http://schemas.microsoft.com/office/powerpoint/2010/main" val="1998982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8F8F8"/>
            </a:gs>
            <a:gs pos="100000">
              <a:srgbClr val="EAEAEA"/>
            </a:gs>
          </a:gsLst>
          <a:lin ang="5400000" scaled="1"/>
        </a:gra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GB" smtClean="0"/>
              <a:t>Click to edit Master title style</a:t>
            </a:r>
            <a:endParaRPr lang="en-GB"/>
          </a:p>
        </p:txBody>
      </p:sp>
      <p:sp>
        <p:nvSpPr>
          <p:cNvPr id="1027" name="Rectangle 5"/>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102" name="Rectangle 6"/>
          <p:cNvSpPr>
            <a:spLocks noGrp="1" noChangeArrowheads="1"/>
          </p:cNvSpPr>
          <p:nvPr>
            <p:ph type="dt" sz="half" idx="2"/>
          </p:nvPr>
        </p:nvSpPr>
        <p:spPr bwMode="auto">
          <a:xfrm>
            <a:off x="358775" y="6308725"/>
            <a:ext cx="1905000" cy="180975"/>
          </a:xfrm>
          <a:prstGeom prst="rect">
            <a:avLst/>
          </a:prstGeom>
          <a:noFill/>
          <a:ln>
            <a:noFill/>
          </a:ln>
          <a:extLst/>
        </p:spPr>
        <p:txBody>
          <a:bodyPr vert="horz" wrap="square" lIns="0" tIns="0" rIns="0" bIns="0" numCol="1" anchor="b" anchorCtr="0" compatLnSpc="1">
            <a:prstTxWarp prst="textNoShape">
              <a:avLst/>
            </a:prstTxWarp>
          </a:bodyPr>
          <a:lstStyle>
            <a:lvl1pPr algn="l">
              <a:defRPr sz="1400"/>
            </a:lvl1pPr>
          </a:lstStyle>
          <a:p>
            <a:endParaRPr lang="en-US"/>
          </a:p>
        </p:txBody>
      </p:sp>
      <p:sp>
        <p:nvSpPr>
          <p:cNvPr id="4103" name="Rectangle 7"/>
          <p:cNvSpPr>
            <a:spLocks noGrp="1" noChangeArrowheads="1"/>
          </p:cNvSpPr>
          <p:nvPr>
            <p:ph type="ftr" sz="quarter" idx="3"/>
          </p:nvPr>
        </p:nvSpPr>
        <p:spPr bwMode="auto">
          <a:xfrm>
            <a:off x="2268538" y="6308725"/>
            <a:ext cx="4608512" cy="180975"/>
          </a:xfrm>
          <a:prstGeom prst="rect">
            <a:avLst/>
          </a:prstGeom>
          <a:noFill/>
          <a:ln>
            <a:noFill/>
          </a:ln>
          <a:extLst/>
        </p:spPr>
        <p:txBody>
          <a:bodyPr vert="horz" wrap="square" lIns="0" tIns="0" rIns="0" bIns="0" numCol="1" anchor="b" anchorCtr="0" compatLnSpc="1">
            <a:prstTxWarp prst="textNoShape">
              <a:avLst/>
            </a:prstTxWarp>
          </a:bodyPr>
          <a:lstStyle>
            <a:lvl1pPr>
              <a:defRPr sz="1400">
                <a:latin typeface="Lucida Sans" pitchFamily="34" charset="0"/>
                <a:ea typeface="ＭＳ Ｐゴシック" pitchFamily="34" charset="-128"/>
                <a:cs typeface="+mn-cs"/>
              </a:defRPr>
            </a:lvl1pPr>
          </a:lstStyle>
          <a:p>
            <a:pPr>
              <a:defRPr/>
            </a:pPr>
            <a:r>
              <a:rPr lang="en-US"/>
              <a:t>CITE</a:t>
            </a:r>
          </a:p>
        </p:txBody>
      </p:sp>
      <p:sp>
        <p:nvSpPr>
          <p:cNvPr id="4104" name="Rectangle 8"/>
          <p:cNvSpPr>
            <a:spLocks noGrp="1" noChangeArrowheads="1"/>
          </p:cNvSpPr>
          <p:nvPr>
            <p:ph type="sldNum" sz="quarter" idx="4"/>
          </p:nvPr>
        </p:nvSpPr>
        <p:spPr bwMode="auto">
          <a:xfrm>
            <a:off x="6877050" y="6308725"/>
            <a:ext cx="1908175" cy="180975"/>
          </a:xfrm>
          <a:prstGeom prst="rect">
            <a:avLst/>
          </a:prstGeom>
          <a:noFill/>
          <a:ln>
            <a:noFill/>
          </a:ln>
          <a:extLst/>
        </p:spPr>
        <p:txBody>
          <a:bodyPr vert="horz" wrap="square" lIns="0" tIns="0" rIns="0" bIns="0" numCol="1" anchor="b" anchorCtr="0" compatLnSpc="1">
            <a:prstTxWarp prst="textNoShape">
              <a:avLst/>
            </a:prstTxWarp>
          </a:bodyPr>
          <a:lstStyle>
            <a:lvl1pPr algn="r">
              <a:defRPr sz="1400"/>
            </a:lvl1pPr>
          </a:lstStyle>
          <a:p>
            <a:fld id="{4DBA83FA-A24C-6443-B929-BC3AA2E96FDB}"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hf hdr="0" dt="0"/>
  <p:txStyles>
    <p:titleStyle>
      <a:lvl1pPr algn="l" rtl="0" eaLnBrk="1" fontAlgn="base" hangingPunct="1">
        <a:spcBef>
          <a:spcPct val="0"/>
        </a:spcBef>
        <a:spcAft>
          <a:spcPct val="0"/>
        </a:spcAft>
        <a:defRPr sz="3600" b="1">
          <a:solidFill>
            <a:schemeClr val="tx2"/>
          </a:solidFill>
          <a:latin typeface="+mj-lt"/>
          <a:ea typeface="+mj-ea"/>
          <a:cs typeface="ＭＳ Ｐゴシック" charset="0"/>
        </a:defRPr>
      </a:lvl1pPr>
      <a:lvl2pPr algn="l" rtl="0" eaLnBrk="1" fontAlgn="base" hangingPunct="1">
        <a:spcBef>
          <a:spcPct val="0"/>
        </a:spcBef>
        <a:spcAft>
          <a:spcPct val="0"/>
        </a:spcAft>
        <a:defRPr sz="3600" b="1">
          <a:solidFill>
            <a:schemeClr val="tx2"/>
          </a:solidFill>
          <a:latin typeface="Lucida Sans" pitchFamily="34" charset="0"/>
          <a:ea typeface="ＭＳ Ｐゴシック" pitchFamily="16" charset="-128"/>
          <a:cs typeface="ＭＳ Ｐゴシック" charset="0"/>
        </a:defRPr>
      </a:lvl2pPr>
      <a:lvl3pPr algn="l" rtl="0" eaLnBrk="1" fontAlgn="base" hangingPunct="1">
        <a:spcBef>
          <a:spcPct val="0"/>
        </a:spcBef>
        <a:spcAft>
          <a:spcPct val="0"/>
        </a:spcAft>
        <a:defRPr sz="3600" b="1">
          <a:solidFill>
            <a:schemeClr val="tx2"/>
          </a:solidFill>
          <a:latin typeface="Lucida Sans" pitchFamily="34" charset="0"/>
          <a:ea typeface="ＭＳ Ｐゴシック" pitchFamily="16" charset="-128"/>
          <a:cs typeface="ＭＳ Ｐゴシック" charset="0"/>
        </a:defRPr>
      </a:lvl3pPr>
      <a:lvl4pPr algn="l" rtl="0" eaLnBrk="1" fontAlgn="base" hangingPunct="1">
        <a:spcBef>
          <a:spcPct val="0"/>
        </a:spcBef>
        <a:spcAft>
          <a:spcPct val="0"/>
        </a:spcAft>
        <a:defRPr sz="3600" b="1">
          <a:solidFill>
            <a:schemeClr val="tx2"/>
          </a:solidFill>
          <a:latin typeface="Lucida Sans" pitchFamily="34" charset="0"/>
          <a:ea typeface="ＭＳ Ｐゴシック" pitchFamily="16" charset="-128"/>
          <a:cs typeface="ＭＳ Ｐゴシック" charset="0"/>
        </a:defRPr>
      </a:lvl4pPr>
      <a:lvl5pPr algn="l" rtl="0" eaLnBrk="1" fontAlgn="base" hangingPunct="1">
        <a:spcBef>
          <a:spcPct val="0"/>
        </a:spcBef>
        <a:spcAft>
          <a:spcPct val="0"/>
        </a:spcAft>
        <a:defRPr sz="3600" b="1">
          <a:solidFill>
            <a:schemeClr val="tx2"/>
          </a:solidFill>
          <a:latin typeface="Lucida Sans" pitchFamily="34" charset="0"/>
          <a:ea typeface="ＭＳ Ｐゴシック" pitchFamily="16" charset="-128"/>
          <a:cs typeface="ＭＳ Ｐゴシック" charset="0"/>
        </a:defRPr>
      </a:lvl5pPr>
      <a:lvl6pPr marL="457200" algn="l" rtl="0" eaLnBrk="1" fontAlgn="base" hangingPunct="1">
        <a:spcBef>
          <a:spcPct val="0"/>
        </a:spcBef>
        <a:spcAft>
          <a:spcPct val="0"/>
        </a:spcAft>
        <a:defRPr sz="3600" b="1">
          <a:solidFill>
            <a:schemeClr val="tx2"/>
          </a:solidFill>
          <a:latin typeface="Lucida Sans" pitchFamily="34" charset="0"/>
          <a:ea typeface="ＭＳ Ｐゴシック" pitchFamily="16" charset="-128"/>
        </a:defRPr>
      </a:lvl6pPr>
      <a:lvl7pPr marL="914400" algn="l" rtl="0" eaLnBrk="1" fontAlgn="base" hangingPunct="1">
        <a:spcBef>
          <a:spcPct val="0"/>
        </a:spcBef>
        <a:spcAft>
          <a:spcPct val="0"/>
        </a:spcAft>
        <a:defRPr sz="3600" b="1">
          <a:solidFill>
            <a:schemeClr val="tx2"/>
          </a:solidFill>
          <a:latin typeface="Lucida Sans" pitchFamily="34" charset="0"/>
          <a:ea typeface="ＭＳ Ｐゴシック" pitchFamily="16" charset="-128"/>
        </a:defRPr>
      </a:lvl7pPr>
      <a:lvl8pPr marL="1371600" algn="l" rtl="0" eaLnBrk="1" fontAlgn="base" hangingPunct="1">
        <a:spcBef>
          <a:spcPct val="0"/>
        </a:spcBef>
        <a:spcAft>
          <a:spcPct val="0"/>
        </a:spcAft>
        <a:defRPr sz="3600" b="1">
          <a:solidFill>
            <a:schemeClr val="tx2"/>
          </a:solidFill>
          <a:latin typeface="Lucida Sans" pitchFamily="34" charset="0"/>
          <a:ea typeface="ＭＳ Ｐゴシック" pitchFamily="16" charset="-128"/>
        </a:defRPr>
      </a:lvl8pPr>
      <a:lvl9pPr marL="1828800" algn="l" rtl="0" eaLnBrk="1" fontAlgn="base" hangingPunct="1">
        <a:spcBef>
          <a:spcPct val="0"/>
        </a:spcBef>
        <a:spcAft>
          <a:spcPct val="0"/>
        </a:spcAft>
        <a:defRPr sz="3600" b="1">
          <a:solidFill>
            <a:schemeClr val="tx2"/>
          </a:solidFill>
          <a:latin typeface="Lucida Sans" pitchFamily="34" charset="0"/>
          <a:ea typeface="ＭＳ Ｐゴシック" pitchFamily="16" charset="-128"/>
        </a:defRPr>
      </a:lvl9pPr>
    </p:titleStyle>
    <p:bodyStyle>
      <a:lvl1pPr marL="271463" indent="-271463" algn="l" rtl="0" eaLnBrk="1" fontAlgn="base" hangingPunct="1">
        <a:spcBef>
          <a:spcPct val="70000"/>
        </a:spcBef>
        <a:spcAft>
          <a:spcPct val="0"/>
        </a:spcAft>
        <a:buClr>
          <a:schemeClr val="tx2"/>
        </a:buClr>
        <a:buFont typeface="Wingdings" charset="0"/>
        <a:buChar char="§"/>
        <a:defRPr sz="3000">
          <a:solidFill>
            <a:schemeClr val="tx1"/>
          </a:solidFill>
          <a:latin typeface="+mn-lt"/>
          <a:ea typeface="+mn-ea"/>
          <a:cs typeface="ＭＳ Ｐゴシック" charset="0"/>
        </a:defRPr>
      </a:lvl1pPr>
      <a:lvl2pPr marL="809625" indent="-358775" algn="l" rtl="0" eaLnBrk="1" fontAlgn="base" hangingPunct="1">
        <a:lnSpc>
          <a:spcPct val="90000"/>
        </a:lnSpc>
        <a:spcBef>
          <a:spcPct val="30000"/>
        </a:spcBef>
        <a:spcAft>
          <a:spcPct val="0"/>
        </a:spcAft>
        <a:buClr>
          <a:schemeClr val="tx2"/>
        </a:buClr>
        <a:buFont typeface="Arial" charset="0"/>
        <a:buChar char="–"/>
        <a:defRPr sz="2800">
          <a:solidFill>
            <a:schemeClr val="tx1"/>
          </a:solidFill>
          <a:latin typeface="+mn-lt"/>
          <a:ea typeface="+mn-ea"/>
        </a:defRPr>
      </a:lvl2pPr>
      <a:lvl3pPr marL="1257300" indent="-268288" algn="l" rtl="0" eaLnBrk="1" fontAlgn="base" hangingPunct="1">
        <a:lnSpc>
          <a:spcPct val="90000"/>
        </a:lnSpc>
        <a:spcBef>
          <a:spcPct val="30000"/>
        </a:spcBef>
        <a:spcAft>
          <a:spcPct val="0"/>
        </a:spcAft>
        <a:buClr>
          <a:schemeClr val="tx2"/>
        </a:buClr>
        <a:buFont typeface="Symbol" charset="0"/>
        <a:buChar char="·"/>
        <a:defRPr sz="2400">
          <a:solidFill>
            <a:schemeClr val="tx1"/>
          </a:solidFill>
          <a:latin typeface="+mn-lt"/>
          <a:ea typeface="+mn-ea"/>
        </a:defRPr>
      </a:lvl3pPr>
      <a:lvl4pPr marL="1704975"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4pPr>
      <a:lvl5pPr marL="2152650"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5pPr>
      <a:lvl6pPr marL="2609850"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6pPr>
      <a:lvl7pPr marL="3067050"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7pPr>
      <a:lvl8pPr marL="3524250"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8pPr>
      <a:lvl9pPr marL="3981450" indent="-268288" algn="l" rtl="0" eaLnBrk="1" fontAlgn="base" hangingPunct="1">
        <a:lnSpc>
          <a:spcPct val="90000"/>
        </a:lnSpc>
        <a:spcBef>
          <a:spcPct val="30000"/>
        </a:spcBef>
        <a:spcAft>
          <a:spcPct val="0"/>
        </a:spcAft>
        <a:buClr>
          <a:schemeClr val="tx2"/>
        </a:buClr>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generator.kitt.net/" TargetMode="External"/><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hyperlink" Target="http://elearnmag.acm.org/" TargetMode="External"/><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emf"/><Relationship Id="rId6" Type="http://schemas.openxmlformats.org/officeDocument/2006/relationships/image" Target="../media/image10.jp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2.png"/><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1.png"/></Relationships>
</file>

<file path=ppt/slides/_rels/slide56.xml.rels><?xml version="1.0" encoding="UTF-8" standalone="yes"?>
<Relationships xmlns="http://schemas.openxmlformats.org/package/2006/relationships"><Relationship Id="rId9" Type="http://schemas.openxmlformats.org/officeDocument/2006/relationships/hyperlink" Target="http://lrt.mmu.ac.uk/mymmu-mobile/about/" TargetMode="External"/><Relationship Id="rId20" Type="http://schemas.openxmlformats.org/officeDocument/2006/relationships/image" Target="../media/image92.png"/><Relationship Id="rId21" Type="http://schemas.openxmlformats.org/officeDocument/2006/relationships/hyperlink" Target="http://www.microsoft.com/liveatedu" TargetMode="External"/><Relationship Id="rId22" Type="http://schemas.openxmlformats.org/officeDocument/2006/relationships/image" Target="../media/image93.jpg"/><Relationship Id="rId23" Type="http://schemas.openxmlformats.org/officeDocument/2006/relationships/image" Target="../media/image94.png"/><Relationship Id="rId24" Type="http://schemas.openxmlformats.org/officeDocument/2006/relationships/image" Target="../media/image95.png"/><Relationship Id="rId25" Type="http://schemas.openxmlformats.org/officeDocument/2006/relationships/image" Target="../media/image96.jpeg"/><Relationship Id="rId10" Type="http://schemas.openxmlformats.org/officeDocument/2006/relationships/image" Target="../media/image87.jpeg"/><Relationship Id="rId11" Type="http://schemas.openxmlformats.org/officeDocument/2006/relationships/hyperlink" Target="http://sharepoint.microsoft.com/" TargetMode="External"/><Relationship Id="rId12" Type="http://schemas.openxmlformats.org/officeDocument/2006/relationships/image" Target="../media/image88.jpg"/><Relationship Id="rId13" Type="http://schemas.openxmlformats.org/officeDocument/2006/relationships/hyperlink" Target="http://www.scientia.com/" TargetMode="External"/><Relationship Id="rId14" Type="http://schemas.openxmlformats.org/officeDocument/2006/relationships/image" Target="../media/image89.png"/><Relationship Id="rId15" Type="http://schemas.openxmlformats.org/officeDocument/2006/relationships/hyperlink" Target="http://www.unit4.com/" TargetMode="External"/><Relationship Id="rId16" Type="http://schemas.openxmlformats.org/officeDocument/2006/relationships/image" Target="../media/image90.png"/><Relationship Id="rId17" Type="http://schemas.openxmlformats.org/officeDocument/2006/relationships/hyperlink" Target="http://www.talisaspire.com/" TargetMode="External"/><Relationship Id="rId18" Type="http://schemas.openxmlformats.org/officeDocument/2006/relationships/image" Target="../media/image91.png"/><Relationship Id="rId19" Type="http://schemas.openxmlformats.org/officeDocument/2006/relationships/hyperlink" Target="http://www.equella.com/" TargetMode="External"/><Relationship Id="rId1" Type="http://schemas.openxmlformats.org/officeDocument/2006/relationships/slideLayout" Target="../slideLayouts/slideLayout18.xml"/><Relationship Id="rId2" Type="http://schemas.openxmlformats.org/officeDocument/2006/relationships/image" Target="../media/image82.png"/><Relationship Id="rId3" Type="http://schemas.openxmlformats.org/officeDocument/2006/relationships/hyperlink" Target="http://www.jisc.ac.uk/" TargetMode="External"/><Relationship Id="rId4" Type="http://schemas.openxmlformats.org/officeDocument/2006/relationships/image" Target="../media/image83.jpeg"/><Relationship Id="rId5" Type="http://schemas.openxmlformats.org/officeDocument/2006/relationships/hyperlink" Target="http://moodle.ulcc.ac.uk/" TargetMode="External"/><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gif"/></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5.xml"/><Relationship Id="rId2" Type="http://schemas.openxmlformats.org/officeDocument/2006/relationships/image" Target="../media/image9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0.emf"/><Relationship Id="rId3"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png"/><Relationship Id="rId3"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g"/><Relationship Id="rId1" Type="http://schemas.openxmlformats.org/officeDocument/2006/relationships/slideLayout" Target="../slideLayouts/slideLayout21.xml"/><Relationship Id="rId2"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hyperlink" Target="http://dx.doi.org/10.1109/TLT.2009.34" TargetMode="External"/><Relationship Id="rId4" Type="http://schemas.openxmlformats.org/officeDocument/2006/relationships/hyperlink" Target="http://eprints.soton.ac.uk/192861/" TargetMode="External"/><Relationship Id="rId5" Type="http://schemas.openxmlformats.org/officeDocument/2006/relationships/hyperlink" Target="http://www.slideshare.net/markstubbs/jisccetis-2012-closing-keynote" TargetMode="External"/><Relationship Id="rId6" Type="http://schemas.openxmlformats.org/officeDocument/2006/relationships/hyperlink" Target="http://eprints.soton.ac.uk/272030/" TargetMode="External"/><Relationship Id="rId1" Type="http://schemas.openxmlformats.org/officeDocument/2006/relationships/slideLayout" Target="../slideLayouts/slideLayout18.xml"/><Relationship Id="rId2" Type="http://schemas.openxmlformats.org/officeDocument/2006/relationships/hyperlink" Target="http://eprints.soton.ac.uk/192855/"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GB" dirty="0"/>
              <a:t>Institutional Personal Learning Environments – Paradise or Paradox? </a:t>
            </a:r>
          </a:p>
        </p:txBody>
      </p:sp>
      <p:sp>
        <p:nvSpPr>
          <p:cNvPr id="18435" name="Rectangle 3"/>
          <p:cNvSpPr>
            <a:spLocks noGrp="1" noChangeArrowheads="1"/>
          </p:cNvSpPr>
          <p:nvPr>
            <p:ph type="subTitle" idx="1"/>
          </p:nvPr>
        </p:nvSpPr>
        <p:spPr>
          <a:xfrm>
            <a:off x="358775" y="3789363"/>
            <a:ext cx="8426450" cy="1331912"/>
          </a:xfrm>
        </p:spPr>
        <p:txBody>
          <a:bodyPr/>
          <a:lstStyle/>
          <a:p>
            <a:pPr>
              <a:lnSpc>
                <a:spcPts val="4100"/>
              </a:lnSpc>
              <a:buFont typeface="Wingdings" charset="0"/>
              <a:buNone/>
            </a:pPr>
            <a:r>
              <a:rPr lang="en-GB" dirty="0" smtClean="0">
                <a:latin typeface="Lucida Sans" charset="0"/>
                <a:ea typeface="ＭＳ Ｐゴシック" charset="0"/>
              </a:rPr>
              <a:t>A digital literacy </a:t>
            </a:r>
            <a:r>
              <a:rPr lang="en-GB" dirty="0" smtClean="0">
                <a:latin typeface="Lucida Sans" charset="0"/>
                <a:ea typeface="ＭＳ Ｐゴシック" charset="0"/>
              </a:rPr>
              <a:t>perspective</a:t>
            </a:r>
          </a:p>
          <a:p>
            <a:pPr>
              <a:lnSpc>
                <a:spcPts val="4100"/>
              </a:lnSpc>
            </a:pPr>
            <a:r>
              <a:rPr lang="en-GB" sz="2000" dirty="0">
                <a:latin typeface="Lucida Sans" charset="0"/>
                <a:ea typeface="ＭＳ Ｐゴシック" charset="0"/>
              </a:rPr>
              <a:t>(</a:t>
            </a:r>
            <a:r>
              <a:rPr lang="en-GB" sz="2000" dirty="0" smtClean="0">
                <a:latin typeface="Lucida Sans" charset="0"/>
                <a:ea typeface="ＭＳ Ｐゴシック" charset="0"/>
              </a:rPr>
              <a:t>http://</a:t>
            </a:r>
            <a:r>
              <a:rPr lang="en-GB" sz="2000" dirty="0" err="1" smtClean="0">
                <a:latin typeface="Lucida Sans" charset="0"/>
                <a:ea typeface="ＭＳ Ｐゴシック" charset="0"/>
              </a:rPr>
              <a:t>slidesha.re</a:t>
            </a:r>
            <a:r>
              <a:rPr lang="en-GB" sz="2000" dirty="0">
                <a:latin typeface="Lucida Sans" charset="0"/>
                <a:ea typeface="ＭＳ Ｐゴシック" charset="0"/>
              </a:rPr>
              <a:t>/</a:t>
            </a:r>
            <a:r>
              <a:rPr lang="en-GB" sz="2000" dirty="0" err="1" smtClean="0">
                <a:latin typeface="Lucida Sans" charset="0"/>
                <a:ea typeface="ＭＳ Ｐゴシック" charset="0"/>
              </a:rPr>
              <a:t>ISgkNs</a:t>
            </a:r>
            <a:r>
              <a:rPr lang="en-GB" sz="2000" dirty="0" smtClean="0">
                <a:latin typeface="Lucida Sans" charset="0"/>
                <a:ea typeface="ＭＳ Ｐゴシック" charset="0"/>
              </a:rPr>
              <a:t>)</a:t>
            </a:r>
            <a:endParaRPr lang="en-GB" sz="2000" dirty="0">
              <a:latin typeface="Lucida Sans" charset="0"/>
              <a:ea typeface="ＭＳ Ｐゴシック" charset="0"/>
            </a:endParaRPr>
          </a:p>
        </p:txBody>
      </p:sp>
      <p:sp>
        <p:nvSpPr>
          <p:cNvPr id="18436" name="Text Placeholder 1"/>
          <p:cNvSpPr>
            <a:spLocks noGrp="1"/>
          </p:cNvSpPr>
          <p:nvPr>
            <p:ph type="body" sz="quarter" idx="10"/>
          </p:nvPr>
        </p:nvSpPr>
        <p:spPr>
          <a:xfrm>
            <a:off x="395288" y="5265204"/>
            <a:ext cx="7561088" cy="1584859"/>
          </a:xfrm>
        </p:spPr>
        <p:txBody>
          <a:bodyPr/>
          <a:lstStyle/>
          <a:p>
            <a:pPr>
              <a:spcBef>
                <a:spcPct val="0"/>
              </a:spcBef>
            </a:pPr>
            <a:r>
              <a:rPr lang="en-GB" dirty="0" smtClean="0">
                <a:latin typeface="Lucida Sans" charset="0"/>
                <a:ea typeface="ＭＳ Ｐゴシック" charset="0"/>
              </a:rPr>
              <a:t>Hugh Davis (@</a:t>
            </a:r>
            <a:r>
              <a:rPr lang="en-GB" dirty="0" err="1" smtClean="0">
                <a:latin typeface="Lucida Sans" charset="0"/>
                <a:ea typeface="ＭＳ Ｐゴシック" charset="0"/>
              </a:rPr>
              <a:t>HughDavis</a:t>
            </a:r>
            <a:r>
              <a:rPr lang="en-GB" dirty="0" smtClean="0">
                <a:latin typeface="Lucida Sans" charset="0"/>
                <a:ea typeface="ＭＳ Ｐゴシック" charset="0"/>
              </a:rPr>
              <a:t>)  (and Su White(@</a:t>
            </a:r>
            <a:r>
              <a:rPr lang="en-GB" dirty="0" err="1" smtClean="0">
                <a:latin typeface="Lucida Sans" charset="0"/>
                <a:ea typeface="ＭＳ Ｐゴシック" charset="0"/>
              </a:rPr>
              <a:t>suukii</a:t>
            </a:r>
            <a:r>
              <a:rPr lang="en-GB" dirty="0" smtClean="0">
                <a:latin typeface="Lucida Sans" charset="0"/>
                <a:ea typeface="ＭＳ Ｐゴシック" charset="0"/>
              </a:rPr>
              <a:t>))</a:t>
            </a:r>
            <a:endParaRPr lang="en-GB" dirty="0">
              <a:latin typeface="Lucida Sans" charset="0"/>
              <a:ea typeface="ＭＳ Ｐゴシック" charset="0"/>
            </a:endParaRPr>
          </a:p>
          <a:p>
            <a:pPr>
              <a:spcBef>
                <a:spcPct val="0"/>
              </a:spcBef>
            </a:pPr>
            <a:r>
              <a:rPr lang="en-GB" dirty="0" smtClean="0">
                <a:latin typeface="Lucida Sans" charset="0"/>
                <a:ea typeface="ＭＳ Ｐゴシック" charset="0"/>
              </a:rPr>
              <a:t>CSEDU</a:t>
            </a:r>
          </a:p>
          <a:p>
            <a:pPr>
              <a:spcBef>
                <a:spcPct val="0"/>
              </a:spcBef>
            </a:pPr>
            <a:r>
              <a:rPr lang="en-GB" dirty="0" smtClean="0">
                <a:latin typeface="Lucida Sans" charset="0"/>
                <a:ea typeface="ＭＳ Ｐゴシック" charset="0"/>
              </a:rPr>
              <a:t>April 2012</a:t>
            </a:r>
            <a:endParaRPr lang="en-GB" dirty="0">
              <a:latin typeface="Lucida Sans" charset="0"/>
              <a:ea typeface="ＭＳ Ｐゴシック"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5"/>
          <p:cNvSpPr>
            <a:spLocks noGrp="1" noChangeArrowheads="1"/>
          </p:cNvSpPr>
          <p:nvPr>
            <p:ph type="body" sz="quarter" idx="13"/>
          </p:nvPr>
        </p:nvSpPr>
        <p:spPr>
          <a:xfrm>
            <a:off x="4932040" y="1700808"/>
            <a:ext cx="4068452" cy="4248472"/>
          </a:xfrm>
        </p:spPr>
        <p:txBody>
          <a:bodyPr>
            <a:normAutofit/>
          </a:bodyPr>
          <a:lstStyle/>
          <a:p>
            <a:pPr marL="285750" indent="-285750">
              <a:buFont typeface="Arial"/>
              <a:buChar char="•"/>
            </a:pPr>
            <a:r>
              <a:rPr lang="en-GB" sz="1800" dirty="0"/>
              <a:t>Historically most teachers did not do (or even understand) html or </a:t>
            </a:r>
            <a:r>
              <a:rPr lang="en-GB" sz="1800" dirty="0" smtClean="0"/>
              <a:t>FTP</a:t>
            </a:r>
          </a:p>
          <a:p>
            <a:pPr marL="285750" indent="-285750">
              <a:buFont typeface="Arial"/>
              <a:buChar char="•"/>
            </a:pPr>
            <a:r>
              <a:rPr lang="en-GB" sz="1800" dirty="0" smtClean="0"/>
              <a:t>Many </a:t>
            </a:r>
            <a:r>
              <a:rPr lang="en-GB" sz="1800" dirty="0"/>
              <a:t>teachers and students did not </a:t>
            </a:r>
            <a:r>
              <a:rPr lang="en-GB" sz="1800" dirty="0" smtClean="0"/>
              <a:t>have </a:t>
            </a:r>
            <a:r>
              <a:rPr lang="en-GB" sz="1800" dirty="0"/>
              <a:t>email </a:t>
            </a:r>
            <a:r>
              <a:rPr lang="en-GB" sz="1800" dirty="0" smtClean="0"/>
              <a:t> (</a:t>
            </a:r>
            <a:r>
              <a:rPr lang="en-GB" sz="1800" dirty="0"/>
              <a:t>or other communication tools</a:t>
            </a:r>
            <a:r>
              <a:rPr lang="en-GB" sz="1800" dirty="0" smtClean="0"/>
              <a:t>)</a:t>
            </a:r>
          </a:p>
          <a:p>
            <a:pPr marL="285750" indent="-285750">
              <a:buFont typeface="Arial"/>
              <a:buChar char="•"/>
            </a:pPr>
            <a:r>
              <a:rPr lang="en-GB" sz="1800" dirty="0" smtClean="0"/>
              <a:t>IT </a:t>
            </a:r>
            <a:r>
              <a:rPr lang="en-GB" sz="1800" dirty="0"/>
              <a:t>literacy was not </a:t>
            </a:r>
            <a:r>
              <a:rPr lang="en-GB" sz="1800" dirty="0" smtClean="0"/>
              <a:t>high</a:t>
            </a:r>
          </a:p>
          <a:p>
            <a:pPr marL="285750" indent="-285750">
              <a:buFont typeface="Arial"/>
              <a:buChar char="•"/>
            </a:pPr>
            <a:r>
              <a:rPr lang="en-GB" sz="1800" dirty="0" smtClean="0"/>
              <a:t>Teachers </a:t>
            </a:r>
            <a:r>
              <a:rPr lang="en-GB" sz="1800" dirty="0"/>
              <a:t>were reluctant to allow their online work to be widely </a:t>
            </a:r>
            <a:r>
              <a:rPr lang="en-GB" sz="1800" dirty="0" smtClean="0"/>
              <a:t>seen</a:t>
            </a:r>
            <a:br>
              <a:rPr lang="en-GB" sz="1800" dirty="0" smtClean="0"/>
            </a:br>
            <a:r>
              <a:rPr lang="en-GB" sz="1800" dirty="0" smtClean="0"/>
              <a:t>- </a:t>
            </a:r>
            <a:r>
              <a:rPr lang="en-US" sz="1800" dirty="0" smtClean="0"/>
              <a:t>O</a:t>
            </a:r>
            <a:r>
              <a:rPr lang="en-GB" sz="1800" dirty="0" smtClean="0"/>
              <a:t>r </a:t>
            </a:r>
            <a:r>
              <a:rPr lang="en-GB" sz="1800" dirty="0"/>
              <a:t>they had licences which control the distribution of </a:t>
            </a:r>
            <a:r>
              <a:rPr lang="en-GB" sz="1800" dirty="0" smtClean="0"/>
              <a:t>resources</a:t>
            </a:r>
          </a:p>
          <a:p>
            <a:pPr marL="0" indent="0">
              <a:buNone/>
            </a:pPr>
            <a:endParaRPr lang="en-GB" sz="1800" dirty="0"/>
          </a:p>
          <a:p>
            <a:endParaRPr lang="en-GB" sz="1800" dirty="0"/>
          </a:p>
          <a:p>
            <a:pPr marL="457200" lvl="1" indent="0" eaLnBrk="1" hangingPunct="1">
              <a:buNone/>
            </a:pPr>
            <a:endParaRPr lang="en-US" sz="1600" dirty="0">
              <a:ea typeface="ＭＳ Ｐゴシック" pitchFamily="-123" charset="-128"/>
            </a:endParaRPr>
          </a:p>
        </p:txBody>
      </p:sp>
      <p:pic>
        <p:nvPicPr>
          <p:cNvPr id="142342" name="Picture 6" descr="BlackboardForDummies"/>
          <p:cNvPicPr>
            <a:picLocks noGrp="1" noChangeAspect="1" noChangeArrowheads="1"/>
          </p:cNvPicPr>
          <p:nvPr>
            <p:ph sz="half" idx="4294967295"/>
          </p:nvPr>
        </p:nvPicPr>
        <p:blipFill>
          <a:blip r:embed="rId3"/>
          <a:srcRect/>
          <a:stretch>
            <a:fillRect/>
          </a:stretch>
        </p:blipFill>
        <p:spPr>
          <a:xfrm>
            <a:off x="0" y="1341438"/>
            <a:ext cx="2424113" cy="3105150"/>
          </a:xfrm>
        </p:spPr>
      </p:pic>
      <p:sp>
        <p:nvSpPr>
          <p:cNvPr id="142338" name="Title 1"/>
          <p:cNvSpPr>
            <a:spLocks noGrp="1"/>
          </p:cNvSpPr>
          <p:nvPr>
            <p:ph type="title" idx="4294967295"/>
          </p:nvPr>
        </p:nvSpPr>
        <p:spPr>
          <a:xfrm>
            <a:off x="287524" y="404664"/>
            <a:ext cx="8138926" cy="648072"/>
          </a:xfrm>
        </p:spPr>
        <p:txBody>
          <a:bodyPr/>
          <a:lstStyle/>
          <a:p>
            <a:pPr eaLnBrk="1" hangingPunct="1"/>
            <a:r>
              <a:rPr lang="en-GB" sz="4000" dirty="0" smtClean="0"/>
              <a:t>But Why VLEs?</a:t>
            </a:r>
          </a:p>
        </p:txBody>
      </p:sp>
      <p:sp>
        <p:nvSpPr>
          <p:cNvPr id="142340" name="Date Placeholder 3"/>
          <p:cNvSpPr txBox="1">
            <a:spLocks noGrp="1"/>
          </p:cNvSpPr>
          <p:nvPr/>
        </p:nvSpPr>
        <p:spPr bwMode="auto">
          <a:xfrm>
            <a:off x="3733800" y="6477000"/>
            <a:ext cx="2133600" cy="381000"/>
          </a:xfrm>
          <a:prstGeom prst="rect">
            <a:avLst/>
          </a:prstGeom>
          <a:noFill/>
          <a:ln w="9525">
            <a:noFill/>
            <a:miter lim="800000"/>
            <a:headEnd/>
            <a:tailEnd/>
          </a:ln>
        </p:spPr>
        <p:txBody>
          <a:bodyPr>
            <a:prstTxWarp prst="textNoShape">
              <a:avLst/>
            </a:prstTxWarp>
          </a:bodyPr>
          <a:lstStyle/>
          <a:p>
            <a:endParaRPr lang="en-US" sz="1400">
              <a:solidFill>
                <a:schemeClr val="bg1"/>
              </a:solidFill>
            </a:endParaRPr>
          </a:p>
        </p:txBody>
      </p:sp>
      <p:pic>
        <p:nvPicPr>
          <p:cNvPr id="142344" name="Picture 8"/>
          <p:cNvPicPr>
            <a:picLocks noChangeAspect="1" noChangeArrowheads="1"/>
          </p:cNvPicPr>
          <p:nvPr/>
        </p:nvPicPr>
        <p:blipFill>
          <a:blip r:embed="rId4"/>
          <a:srcRect/>
          <a:stretch>
            <a:fillRect/>
          </a:stretch>
        </p:blipFill>
        <p:spPr bwMode="auto">
          <a:xfrm>
            <a:off x="1057908" y="2255168"/>
            <a:ext cx="2500167" cy="3134679"/>
          </a:xfrm>
          <a:prstGeom prst="rect">
            <a:avLst/>
          </a:prstGeom>
          <a:noFill/>
          <a:ln w="9525">
            <a:noFill/>
            <a:miter lim="800000"/>
            <a:headEnd/>
            <a:tailEnd/>
          </a:ln>
          <a:effectLst/>
        </p:spPr>
      </p:pic>
      <p:pic>
        <p:nvPicPr>
          <p:cNvPr id="142346" name="Picture 10"/>
          <p:cNvPicPr>
            <a:picLocks noChangeAspect="1" noChangeArrowheads="1"/>
          </p:cNvPicPr>
          <p:nvPr/>
        </p:nvPicPr>
        <p:blipFill>
          <a:blip r:embed="rId5"/>
          <a:srcRect/>
          <a:stretch>
            <a:fillRect/>
          </a:stretch>
        </p:blipFill>
        <p:spPr bwMode="auto">
          <a:xfrm>
            <a:off x="2277108" y="3093367"/>
            <a:ext cx="2474912" cy="3106267"/>
          </a:xfrm>
          <a:prstGeom prst="rect">
            <a:avLst/>
          </a:prstGeom>
          <a:noFill/>
          <a:ln w="9525">
            <a:noFill/>
            <a:miter lim="800000"/>
            <a:headEnd/>
            <a:tailEnd/>
          </a:ln>
          <a:effectLst/>
        </p:spPr>
      </p:pic>
      <p:sp>
        <p:nvSpPr>
          <p:cNvPr id="2" name="Footer Placeholder 1"/>
          <p:cNvSpPr>
            <a:spLocks noGrp="1"/>
          </p:cNvSpPr>
          <p:nvPr>
            <p:ph type="ftr" sz="quarter" idx="14"/>
          </p:nvPr>
        </p:nvSpPr>
        <p:spPr/>
        <p:txBody>
          <a:bodyPr/>
          <a:lstStyle/>
          <a:p>
            <a:pPr>
              <a:defRPr/>
            </a:pPr>
            <a:r>
              <a:rPr lang="en-US" smtClean="0"/>
              <a:t>CITE</a:t>
            </a:r>
            <a:endParaRPr lang="en-US" dirty="0"/>
          </a:p>
        </p:txBody>
      </p:sp>
      <p:sp>
        <p:nvSpPr>
          <p:cNvPr id="3" name="Slide Number Placeholder 2"/>
          <p:cNvSpPr>
            <a:spLocks noGrp="1"/>
          </p:cNvSpPr>
          <p:nvPr>
            <p:ph type="sldNum" sz="quarter" idx="15"/>
          </p:nvPr>
        </p:nvSpPr>
        <p:spPr/>
        <p:txBody>
          <a:bodyPr/>
          <a:lstStyle/>
          <a:p>
            <a:fld id="{35B269B7-C6F7-F343-8176-CF280FF5A260}" type="slidenum">
              <a:rPr lang="en-GB" smtClean="0"/>
              <a:pPr/>
              <a:t>10</a:t>
            </a:fld>
            <a:endParaRPr lang="en-GB"/>
          </a:p>
        </p:txBody>
      </p:sp>
    </p:spTree>
    <p:extLst>
      <p:ext uri="{BB962C8B-B14F-4D97-AF65-F5344CB8AC3E}">
        <p14:creationId xmlns:p14="http://schemas.microsoft.com/office/powerpoint/2010/main" val="873727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680012" y="1880828"/>
            <a:ext cx="5617406" cy="494162"/>
          </a:xfrm>
        </p:spPr>
        <p:txBody>
          <a:bodyPr/>
          <a:lstStyle/>
          <a:p>
            <a:pPr>
              <a:buNone/>
            </a:pPr>
            <a:r>
              <a:rPr lang="en-GB" dirty="0" smtClean="0"/>
              <a:t> VLEs are ultimately supportable</a:t>
            </a:r>
          </a:p>
          <a:p>
            <a:pPr>
              <a:buNone/>
            </a:pPr>
            <a:endParaRPr lang="en-GB" dirty="0"/>
          </a:p>
          <a:p>
            <a:pPr>
              <a:buNone/>
            </a:pPr>
            <a:endParaRPr lang="en-GB" dirty="0"/>
          </a:p>
        </p:txBody>
      </p:sp>
      <p:sp>
        <p:nvSpPr>
          <p:cNvPr id="2" name="Title 1"/>
          <p:cNvSpPr>
            <a:spLocks noGrp="1"/>
          </p:cNvSpPr>
          <p:nvPr>
            <p:ph type="title" idx="4294967295"/>
          </p:nvPr>
        </p:nvSpPr>
        <p:spPr>
          <a:xfrm>
            <a:off x="611560" y="368660"/>
            <a:ext cx="8426450" cy="765374"/>
          </a:xfrm>
        </p:spPr>
        <p:txBody>
          <a:bodyPr/>
          <a:lstStyle/>
          <a:p>
            <a:r>
              <a:rPr lang="en-GB" sz="3000" dirty="0" smtClean="0"/>
              <a:t>Why VLEs? (2)</a:t>
            </a:r>
            <a:endParaRPr lang="en-GB" sz="3000" dirty="0"/>
          </a:p>
        </p:txBody>
      </p:sp>
      <p:pic>
        <p:nvPicPr>
          <p:cNvPr id="6" name="Picture 5"/>
          <p:cNvPicPr>
            <a:picLocks noChangeAspect="1"/>
          </p:cNvPicPr>
          <p:nvPr/>
        </p:nvPicPr>
        <p:blipFill>
          <a:blip r:embed="rId2"/>
          <a:stretch>
            <a:fillRect/>
          </a:stretch>
        </p:blipFill>
        <p:spPr>
          <a:xfrm>
            <a:off x="762000" y="2286000"/>
            <a:ext cx="3393935" cy="3200400"/>
          </a:xfrm>
          <a:prstGeom prst="rect">
            <a:avLst/>
          </a:prstGeom>
        </p:spPr>
      </p:pic>
      <p:sp>
        <p:nvSpPr>
          <p:cNvPr id="5" name="TextBox 4"/>
          <p:cNvSpPr txBox="1"/>
          <p:nvPr/>
        </p:nvSpPr>
        <p:spPr>
          <a:xfrm>
            <a:off x="4932041" y="3501008"/>
            <a:ext cx="3744415" cy="2062103"/>
          </a:xfrm>
          <a:prstGeom prst="rect">
            <a:avLst/>
          </a:prstGeom>
          <a:noFill/>
        </p:spPr>
        <p:txBody>
          <a:bodyPr wrap="square" rtlCol="0">
            <a:spAutoFit/>
          </a:bodyPr>
          <a:lstStyle/>
          <a:p>
            <a:pPr algn="l">
              <a:buNone/>
            </a:pPr>
            <a:r>
              <a:rPr lang="en-GB" sz="1600" dirty="0"/>
              <a:t>In summary:</a:t>
            </a:r>
          </a:p>
          <a:p>
            <a:pPr algn="l">
              <a:buNone/>
            </a:pPr>
            <a:r>
              <a:rPr lang="en-GB" sz="1600" dirty="0" smtClean="0"/>
              <a:t>VLEs </a:t>
            </a:r>
            <a:r>
              <a:rPr lang="en-GB" sz="1600" dirty="0"/>
              <a:t>provided a toolkit to enable teachers to </a:t>
            </a:r>
            <a:r>
              <a:rPr lang="en-GB" sz="1600" dirty="0" smtClean="0"/>
              <a:t>do: </a:t>
            </a:r>
          </a:p>
          <a:p>
            <a:pPr marL="742950" lvl="1" indent="-285750" algn="l">
              <a:buFont typeface="Arial"/>
              <a:buChar char="•"/>
            </a:pPr>
            <a:r>
              <a:rPr lang="en-GB" sz="1600" dirty="0" smtClean="0"/>
              <a:t>file </a:t>
            </a:r>
            <a:r>
              <a:rPr lang="en-GB" sz="1600" dirty="0"/>
              <a:t>creation and distribution, </a:t>
            </a:r>
            <a:endParaRPr lang="en-GB" sz="1600" dirty="0" smtClean="0"/>
          </a:p>
          <a:p>
            <a:pPr marL="742950" lvl="1" indent="-285750" algn="l">
              <a:buFont typeface="Arial"/>
              <a:buChar char="•"/>
            </a:pPr>
            <a:r>
              <a:rPr lang="en-GB" sz="1600" dirty="0" smtClean="0"/>
              <a:t>email </a:t>
            </a:r>
            <a:r>
              <a:rPr lang="en-GB" sz="1600" dirty="0"/>
              <a:t>and announcements, </a:t>
            </a:r>
            <a:endParaRPr lang="en-GB" sz="1600" dirty="0" smtClean="0"/>
          </a:p>
          <a:p>
            <a:pPr marL="742950" lvl="1" indent="-285750" algn="l">
              <a:buFont typeface="Arial"/>
              <a:buChar char="•"/>
            </a:pPr>
            <a:r>
              <a:rPr lang="en-GB" sz="1600" dirty="0" smtClean="0"/>
              <a:t>chats </a:t>
            </a:r>
            <a:r>
              <a:rPr lang="en-GB" sz="1600" dirty="0"/>
              <a:t>and </a:t>
            </a:r>
            <a:r>
              <a:rPr lang="en-GB" sz="1600" dirty="0" smtClean="0"/>
              <a:t>forums, </a:t>
            </a:r>
          </a:p>
          <a:p>
            <a:pPr algn="l">
              <a:buNone/>
            </a:pPr>
            <a:r>
              <a:rPr lang="en-GB" sz="1600" dirty="0" smtClean="0"/>
              <a:t>all </a:t>
            </a:r>
            <a:r>
              <a:rPr lang="en-GB" sz="1600" dirty="0"/>
              <a:t>in a safe controlled environment</a:t>
            </a:r>
          </a:p>
        </p:txBody>
      </p:sp>
      <p:sp>
        <p:nvSpPr>
          <p:cNvPr id="4" name="Footer Placeholder 3"/>
          <p:cNvSpPr>
            <a:spLocks noGrp="1"/>
          </p:cNvSpPr>
          <p:nvPr>
            <p:ph type="ftr" sz="quarter" idx="14"/>
          </p:nvPr>
        </p:nvSpPr>
        <p:spPr/>
        <p:txBody>
          <a:bodyPr/>
          <a:lstStyle/>
          <a:p>
            <a:pPr>
              <a:defRPr/>
            </a:pPr>
            <a:r>
              <a:rPr lang="en-US" smtClean="0"/>
              <a:t>CITE</a:t>
            </a:r>
            <a:endParaRPr lang="en-US" dirty="0"/>
          </a:p>
        </p:txBody>
      </p:sp>
      <p:sp>
        <p:nvSpPr>
          <p:cNvPr id="7" name="Slide Number Placeholder 6"/>
          <p:cNvSpPr>
            <a:spLocks noGrp="1"/>
          </p:cNvSpPr>
          <p:nvPr>
            <p:ph type="sldNum" sz="quarter" idx="15"/>
          </p:nvPr>
        </p:nvSpPr>
        <p:spPr/>
        <p:txBody>
          <a:bodyPr/>
          <a:lstStyle/>
          <a:p>
            <a:fld id="{35B269B7-C6F7-F343-8176-CF280FF5A260}" type="slidenum">
              <a:rPr lang="en-GB" smtClean="0"/>
              <a:pPr/>
              <a:t>11</a:t>
            </a:fld>
            <a:endParaRPr lang="en-GB"/>
          </a:p>
        </p:txBody>
      </p:sp>
    </p:spTree>
    <p:extLst>
      <p:ext uri="{BB962C8B-B14F-4D97-AF65-F5344CB8AC3E}">
        <p14:creationId xmlns:p14="http://schemas.microsoft.com/office/powerpoint/2010/main" val="3350575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3"/>
          </p:nvPr>
        </p:nvSpPr>
        <p:spPr>
          <a:xfrm>
            <a:off x="359532" y="584684"/>
            <a:ext cx="5617406" cy="494162"/>
          </a:xfrm>
        </p:spPr>
        <p:txBody>
          <a:bodyPr/>
          <a:lstStyle/>
          <a:p>
            <a:r>
              <a:rPr lang="en-US" dirty="0"/>
              <a:t>Timeline - technological</a:t>
            </a:r>
          </a:p>
        </p:txBody>
      </p:sp>
      <p:sp>
        <p:nvSpPr>
          <p:cNvPr id="4" name="Rounded Rectangle 3"/>
          <p:cNvSpPr/>
          <p:nvPr/>
        </p:nvSpPr>
        <p:spPr>
          <a:xfrm>
            <a:off x="2159732" y="2240868"/>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Web</a:t>
            </a:r>
            <a:endParaRPr lang="en-US" dirty="0">
              <a:solidFill>
                <a:schemeClr val="tx1"/>
              </a:solidFill>
            </a:endParaRPr>
          </a:p>
        </p:txBody>
      </p:sp>
      <p:sp>
        <p:nvSpPr>
          <p:cNvPr id="5" name="Rounded Rectangle 4"/>
          <p:cNvSpPr/>
          <p:nvPr/>
        </p:nvSpPr>
        <p:spPr>
          <a:xfrm>
            <a:off x="4463988" y="1304764"/>
            <a:ext cx="2952328" cy="6480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Multimedia Apps on PCs &amp; Macs (Guide / </a:t>
            </a:r>
            <a:r>
              <a:rPr lang="en-US" sz="1600" dirty="0" err="1" smtClean="0">
                <a:solidFill>
                  <a:srgbClr val="F8F8F8"/>
                </a:solidFill>
              </a:rPr>
              <a:t>Hypercard</a:t>
            </a:r>
            <a:r>
              <a:rPr lang="en-US" sz="1600" dirty="0" smtClean="0">
                <a:solidFill>
                  <a:srgbClr val="F8F8F8"/>
                </a:solidFill>
              </a:rPr>
              <a:t>)</a:t>
            </a:r>
            <a:endParaRPr lang="en-US" sz="1600" dirty="0">
              <a:solidFill>
                <a:srgbClr val="F8F8F8"/>
              </a:solidFill>
            </a:endParaRPr>
          </a:p>
        </p:txBody>
      </p:sp>
      <p:sp>
        <p:nvSpPr>
          <p:cNvPr id="6" name="Rounded Rectangle 5"/>
          <p:cNvSpPr/>
          <p:nvPr/>
        </p:nvSpPr>
        <p:spPr>
          <a:xfrm>
            <a:off x="2159732" y="3825044"/>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Web 2.0</a:t>
            </a:r>
            <a:endParaRPr lang="en-US" dirty="0">
              <a:solidFill>
                <a:schemeClr val="tx1"/>
              </a:solidFill>
            </a:endParaRPr>
          </a:p>
        </p:txBody>
      </p:sp>
      <p:sp>
        <p:nvSpPr>
          <p:cNvPr id="7" name="Rounded Rectangle 6"/>
          <p:cNvSpPr/>
          <p:nvPr/>
        </p:nvSpPr>
        <p:spPr>
          <a:xfrm>
            <a:off x="2159732" y="4977172"/>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Linked Data</a:t>
            </a:r>
            <a:endParaRPr lang="en-US" dirty="0">
              <a:solidFill>
                <a:schemeClr val="tx1"/>
              </a:solidFill>
            </a:endParaRPr>
          </a:p>
        </p:txBody>
      </p:sp>
      <p:sp>
        <p:nvSpPr>
          <p:cNvPr id="8" name="Rounded Rectangle 7"/>
          <p:cNvSpPr/>
          <p:nvPr/>
        </p:nvSpPr>
        <p:spPr>
          <a:xfrm>
            <a:off x="4463988" y="3392996"/>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Open Content/Repositories</a:t>
            </a:r>
            <a:endParaRPr lang="en-US" sz="1600" dirty="0">
              <a:solidFill>
                <a:srgbClr val="F8F8F8"/>
              </a:solidFill>
            </a:endParaRPr>
          </a:p>
        </p:txBody>
      </p:sp>
      <p:sp>
        <p:nvSpPr>
          <p:cNvPr id="9" name="Rounded Rectangle 8"/>
          <p:cNvSpPr/>
          <p:nvPr/>
        </p:nvSpPr>
        <p:spPr>
          <a:xfrm>
            <a:off x="4463988" y="2672916"/>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Virtual Learning Environments</a:t>
            </a:r>
            <a:endParaRPr lang="en-US" sz="1600" dirty="0">
              <a:solidFill>
                <a:srgbClr val="F8F8F8"/>
              </a:solidFill>
            </a:endParaRPr>
          </a:p>
        </p:txBody>
      </p:sp>
      <p:sp>
        <p:nvSpPr>
          <p:cNvPr id="10" name="Rounded Rectangle 9"/>
          <p:cNvSpPr/>
          <p:nvPr/>
        </p:nvSpPr>
        <p:spPr>
          <a:xfrm>
            <a:off x="4463988" y="4689140"/>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The Mobile Web</a:t>
            </a:r>
            <a:endParaRPr lang="en-US" sz="1600" dirty="0">
              <a:solidFill>
                <a:srgbClr val="F8F8F8"/>
              </a:solidFill>
            </a:endParaRPr>
          </a:p>
        </p:txBody>
      </p:sp>
      <p:sp>
        <p:nvSpPr>
          <p:cNvPr id="11" name="Rounded Rectangle 10"/>
          <p:cNvSpPr/>
          <p:nvPr/>
        </p:nvSpPr>
        <p:spPr>
          <a:xfrm>
            <a:off x="6552220" y="2960948"/>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Virtual research Environments</a:t>
            </a:r>
            <a:endParaRPr lang="en-US" sz="1600" dirty="0">
              <a:solidFill>
                <a:srgbClr val="F8F8F8"/>
              </a:solidFill>
            </a:endParaRPr>
          </a:p>
        </p:txBody>
      </p:sp>
      <p:sp>
        <p:nvSpPr>
          <p:cNvPr id="12" name="Rounded Rectangle 11"/>
          <p:cNvSpPr/>
          <p:nvPr/>
        </p:nvSpPr>
        <p:spPr>
          <a:xfrm>
            <a:off x="6552220" y="3681028"/>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Web based Multimedia</a:t>
            </a:r>
            <a:endParaRPr lang="en-US" sz="1600" dirty="0">
              <a:solidFill>
                <a:srgbClr val="F8F8F8"/>
              </a:solidFill>
            </a:endParaRPr>
          </a:p>
        </p:txBody>
      </p:sp>
      <p:sp>
        <p:nvSpPr>
          <p:cNvPr id="13" name="Rounded Rectangle 12"/>
          <p:cNvSpPr/>
          <p:nvPr/>
        </p:nvSpPr>
        <p:spPr>
          <a:xfrm>
            <a:off x="6552220" y="4401108"/>
            <a:ext cx="2088232"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Personal Learning Environments</a:t>
            </a:r>
            <a:endParaRPr lang="en-US" sz="1600" dirty="0">
              <a:solidFill>
                <a:srgbClr val="F8F8F8"/>
              </a:solidFill>
            </a:endParaRPr>
          </a:p>
        </p:txBody>
      </p:sp>
      <p:cxnSp>
        <p:nvCxnSpPr>
          <p:cNvPr id="14" name="Straight Arrow Connector 13"/>
          <p:cNvCxnSpPr/>
          <p:nvPr/>
        </p:nvCxnSpPr>
        <p:spPr>
          <a:xfrm>
            <a:off x="431540" y="1160748"/>
            <a:ext cx="72008" cy="4824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31540" y="1592796"/>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1540" y="5481228"/>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3548" y="3825044"/>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31540" y="2240868"/>
            <a:ext cx="288032"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9572" y="1376772"/>
            <a:ext cx="761747" cy="369332"/>
          </a:xfrm>
          <a:prstGeom prst="rect">
            <a:avLst/>
          </a:prstGeom>
          <a:noFill/>
        </p:spPr>
        <p:txBody>
          <a:bodyPr wrap="none" rtlCol="0">
            <a:spAutoFit/>
          </a:bodyPr>
          <a:lstStyle/>
          <a:p>
            <a:r>
              <a:rPr lang="en-US" dirty="0" smtClean="0"/>
              <a:t>1987</a:t>
            </a:r>
            <a:endParaRPr lang="en-US" dirty="0"/>
          </a:p>
        </p:txBody>
      </p:sp>
      <p:sp>
        <p:nvSpPr>
          <p:cNvPr id="20" name="TextBox 19"/>
          <p:cNvSpPr txBox="1"/>
          <p:nvPr/>
        </p:nvSpPr>
        <p:spPr>
          <a:xfrm>
            <a:off x="719572" y="2096852"/>
            <a:ext cx="698178" cy="369332"/>
          </a:xfrm>
          <a:prstGeom prst="rect">
            <a:avLst/>
          </a:prstGeom>
          <a:noFill/>
        </p:spPr>
        <p:txBody>
          <a:bodyPr wrap="none" rtlCol="0">
            <a:spAutoFit/>
          </a:bodyPr>
          <a:lstStyle/>
          <a:p>
            <a:r>
              <a:rPr lang="en-US" dirty="0" smtClean="0"/>
              <a:t>1990</a:t>
            </a:r>
            <a:endParaRPr lang="en-US" dirty="0"/>
          </a:p>
        </p:txBody>
      </p:sp>
      <p:sp>
        <p:nvSpPr>
          <p:cNvPr id="22" name="TextBox 21"/>
          <p:cNvSpPr txBox="1"/>
          <p:nvPr/>
        </p:nvSpPr>
        <p:spPr>
          <a:xfrm>
            <a:off x="719572" y="5265204"/>
            <a:ext cx="698178" cy="369332"/>
          </a:xfrm>
          <a:prstGeom prst="rect">
            <a:avLst/>
          </a:prstGeom>
          <a:noFill/>
        </p:spPr>
        <p:txBody>
          <a:bodyPr wrap="none" rtlCol="0">
            <a:spAutoFit/>
          </a:bodyPr>
          <a:lstStyle/>
          <a:p>
            <a:r>
              <a:rPr lang="en-US" dirty="0" smtClean="0"/>
              <a:t>2010</a:t>
            </a:r>
            <a:endParaRPr lang="en-US" dirty="0"/>
          </a:p>
        </p:txBody>
      </p:sp>
      <p:sp>
        <p:nvSpPr>
          <p:cNvPr id="23" name="Rounded Rectangle 22"/>
          <p:cNvSpPr/>
          <p:nvPr/>
        </p:nvSpPr>
        <p:spPr>
          <a:xfrm>
            <a:off x="6552220" y="5481228"/>
            <a:ext cx="2088232" cy="7920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rgbClr val="F8F8F8"/>
                </a:solidFill>
              </a:rPr>
              <a:t>Personalised</a:t>
            </a:r>
            <a:r>
              <a:rPr lang="en-US" sz="1600" dirty="0" smtClean="0">
                <a:solidFill>
                  <a:srgbClr val="F8F8F8"/>
                </a:solidFill>
              </a:rPr>
              <a:t> Institutional  Environments</a:t>
            </a:r>
            <a:endParaRPr lang="en-US" sz="1600" dirty="0">
              <a:solidFill>
                <a:srgbClr val="F8F8F8"/>
              </a:solidFill>
            </a:endParaRPr>
          </a:p>
        </p:txBody>
      </p:sp>
      <p:sp>
        <p:nvSpPr>
          <p:cNvPr id="25" name="Rounded Rectangle 24"/>
          <p:cNvSpPr/>
          <p:nvPr/>
        </p:nvSpPr>
        <p:spPr>
          <a:xfrm>
            <a:off x="4463988" y="5221735"/>
            <a:ext cx="1944216"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Semantic Wikis</a:t>
            </a:r>
            <a:endParaRPr lang="en-US" sz="1600" dirty="0">
              <a:solidFill>
                <a:srgbClr val="F8F8F8"/>
              </a:solidFill>
            </a:endParaRPr>
          </a:p>
        </p:txBody>
      </p:sp>
      <p:sp>
        <p:nvSpPr>
          <p:cNvPr id="27" name="Rounded Rectangle 26"/>
          <p:cNvSpPr/>
          <p:nvPr/>
        </p:nvSpPr>
        <p:spPr>
          <a:xfrm>
            <a:off x="4463988" y="3969060"/>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Semantic driven Web sites</a:t>
            </a:r>
            <a:endParaRPr lang="en-US" sz="1600" dirty="0">
              <a:solidFill>
                <a:srgbClr val="F8F8F8"/>
              </a:solidFill>
            </a:endParaRPr>
          </a:p>
        </p:txBody>
      </p:sp>
      <p:sp>
        <p:nvSpPr>
          <p:cNvPr id="3" name="Trapezoid 2"/>
          <p:cNvSpPr/>
          <p:nvPr/>
        </p:nvSpPr>
        <p:spPr>
          <a:xfrm>
            <a:off x="2303748" y="3825044"/>
            <a:ext cx="1296144" cy="1152128"/>
          </a:xfrm>
          <a:prstGeom prst="trapezoid">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2447764" y="4401108"/>
            <a:ext cx="1022824" cy="307777"/>
          </a:xfrm>
          <a:prstGeom prst="rect">
            <a:avLst/>
          </a:prstGeom>
          <a:noFill/>
        </p:spPr>
        <p:txBody>
          <a:bodyPr wrap="none" rtlCol="0">
            <a:spAutoFit/>
          </a:bodyPr>
          <a:lstStyle/>
          <a:p>
            <a:r>
              <a:rPr lang="en-GB" sz="1400" dirty="0" smtClean="0"/>
              <a:t>Semantics</a:t>
            </a:r>
            <a:endParaRPr lang="en-GB" sz="1400" dirty="0"/>
          </a:p>
        </p:txBody>
      </p:sp>
      <p:sp>
        <p:nvSpPr>
          <p:cNvPr id="29" name="Rounded Rectangle 28"/>
          <p:cNvSpPr/>
          <p:nvPr/>
        </p:nvSpPr>
        <p:spPr>
          <a:xfrm>
            <a:off x="4463988" y="5661232"/>
            <a:ext cx="1944216"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8F8F8"/>
                </a:solidFill>
              </a:rPr>
              <a:t>Open Data</a:t>
            </a:r>
            <a:endParaRPr lang="en-US" sz="1600" dirty="0">
              <a:solidFill>
                <a:srgbClr val="F8F8F8"/>
              </a:solidFill>
            </a:endParaRPr>
          </a:p>
        </p:txBody>
      </p:sp>
      <p:sp>
        <p:nvSpPr>
          <p:cNvPr id="32" name="Rectangle 7"/>
          <p:cNvSpPr>
            <a:spLocks noGrp="1" noChangeArrowheads="1"/>
          </p:cNvSpPr>
          <p:nvPr>
            <p:ph type="ftr" sz="quarter" idx="4294967295"/>
          </p:nvPr>
        </p:nvSpPr>
        <p:spPr>
          <a:xfrm>
            <a:off x="107504" y="6201308"/>
            <a:ext cx="1187450" cy="468312"/>
          </a:xfrm>
          <a:prstGeom prst="rect">
            <a:avLst/>
          </a:prstGeom>
        </p:spPr>
        <p:txBody>
          <a:bodyPr/>
          <a:lstStyle>
            <a:lvl1pPr algn="l">
              <a:defRPr sz="3600">
                <a:solidFill>
                  <a:srgbClr val="F8F8F8"/>
                </a:solidFill>
              </a:defRPr>
            </a:lvl1pPr>
          </a:lstStyle>
          <a:p>
            <a:pPr>
              <a:defRPr/>
            </a:pPr>
            <a:r>
              <a:rPr lang="en-US" dirty="0"/>
              <a:t>CITE</a:t>
            </a:r>
          </a:p>
        </p:txBody>
      </p:sp>
      <p:sp>
        <p:nvSpPr>
          <p:cNvPr id="2" name="Slide Number Placeholder 1"/>
          <p:cNvSpPr>
            <a:spLocks noGrp="1"/>
          </p:cNvSpPr>
          <p:nvPr>
            <p:ph type="sldNum" sz="quarter" idx="15"/>
          </p:nvPr>
        </p:nvSpPr>
        <p:spPr/>
        <p:txBody>
          <a:bodyPr/>
          <a:lstStyle/>
          <a:p>
            <a:fld id="{35B269B7-C6F7-F343-8176-CF280FF5A260}" type="slidenum">
              <a:rPr lang="en-GB" smtClean="0"/>
              <a:pPr/>
              <a:t>12</a:t>
            </a:fld>
            <a:endParaRPr lang="en-GB"/>
          </a:p>
        </p:txBody>
      </p:sp>
    </p:spTree>
    <p:extLst>
      <p:ext uri="{BB962C8B-B14F-4D97-AF65-F5344CB8AC3E}">
        <p14:creationId xmlns:p14="http://schemas.microsoft.com/office/powerpoint/2010/main" val="965003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59532" y="584684"/>
            <a:ext cx="5617406" cy="494162"/>
          </a:xfrm>
        </p:spPr>
        <p:txBody>
          <a:bodyPr/>
          <a:lstStyle/>
          <a:p>
            <a:r>
              <a:rPr lang="en-US" dirty="0"/>
              <a:t>Timeline - Learning</a:t>
            </a:r>
          </a:p>
        </p:txBody>
      </p:sp>
      <p:sp>
        <p:nvSpPr>
          <p:cNvPr id="6" name="Rounded Rectangle 5"/>
          <p:cNvSpPr/>
          <p:nvPr/>
        </p:nvSpPr>
        <p:spPr>
          <a:xfrm>
            <a:off x="1043608" y="2492896"/>
            <a:ext cx="1800200"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Web</a:t>
            </a:r>
            <a:endParaRPr lang="en-US" dirty="0">
              <a:solidFill>
                <a:schemeClr val="tx1"/>
              </a:solidFill>
            </a:endParaRPr>
          </a:p>
        </p:txBody>
      </p:sp>
      <p:sp>
        <p:nvSpPr>
          <p:cNvPr id="8" name="Rounded Rectangle 7"/>
          <p:cNvSpPr/>
          <p:nvPr/>
        </p:nvSpPr>
        <p:spPr>
          <a:xfrm>
            <a:off x="1043608" y="4077072"/>
            <a:ext cx="1872208"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Web 2.0</a:t>
            </a:r>
            <a:endParaRPr lang="en-US" dirty="0">
              <a:solidFill>
                <a:schemeClr val="tx1"/>
              </a:solidFill>
            </a:endParaRPr>
          </a:p>
        </p:txBody>
      </p:sp>
      <p:sp>
        <p:nvSpPr>
          <p:cNvPr id="9" name="Rounded Rectangle 8"/>
          <p:cNvSpPr/>
          <p:nvPr/>
        </p:nvSpPr>
        <p:spPr>
          <a:xfrm>
            <a:off x="1043608" y="5229200"/>
            <a:ext cx="1872208"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Linked Data</a:t>
            </a:r>
            <a:endParaRPr lang="en-US" dirty="0">
              <a:solidFill>
                <a:schemeClr val="tx1"/>
              </a:solidFill>
            </a:endParaRPr>
          </a:p>
        </p:txBody>
      </p:sp>
      <p:cxnSp>
        <p:nvCxnSpPr>
          <p:cNvPr id="16" name="Straight Arrow Connector 15"/>
          <p:cNvCxnSpPr/>
          <p:nvPr/>
        </p:nvCxnSpPr>
        <p:spPr>
          <a:xfrm>
            <a:off x="107504" y="1412776"/>
            <a:ext cx="72008" cy="4824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504" y="1844824"/>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7504" y="5733256"/>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9512" y="4077072"/>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7504" y="2492896"/>
            <a:ext cx="288032"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5536" y="1628800"/>
            <a:ext cx="698178" cy="369332"/>
          </a:xfrm>
          <a:prstGeom prst="rect">
            <a:avLst/>
          </a:prstGeom>
          <a:noFill/>
        </p:spPr>
        <p:txBody>
          <a:bodyPr wrap="none" rtlCol="0">
            <a:spAutoFit/>
          </a:bodyPr>
          <a:lstStyle/>
          <a:p>
            <a:r>
              <a:rPr lang="en-US" dirty="0" smtClean="0"/>
              <a:t>1997</a:t>
            </a:r>
            <a:endParaRPr lang="en-US" dirty="0"/>
          </a:p>
        </p:txBody>
      </p:sp>
      <p:sp>
        <p:nvSpPr>
          <p:cNvPr id="22" name="TextBox 21"/>
          <p:cNvSpPr txBox="1"/>
          <p:nvPr/>
        </p:nvSpPr>
        <p:spPr>
          <a:xfrm>
            <a:off x="395536" y="2348880"/>
            <a:ext cx="698178" cy="369332"/>
          </a:xfrm>
          <a:prstGeom prst="rect">
            <a:avLst/>
          </a:prstGeom>
          <a:noFill/>
        </p:spPr>
        <p:txBody>
          <a:bodyPr wrap="none" rtlCol="0">
            <a:spAutoFit/>
          </a:bodyPr>
          <a:lstStyle/>
          <a:p>
            <a:r>
              <a:rPr lang="en-US" dirty="0" smtClean="0"/>
              <a:t>1990</a:t>
            </a:r>
            <a:endParaRPr lang="en-US" dirty="0"/>
          </a:p>
        </p:txBody>
      </p:sp>
      <p:sp>
        <p:nvSpPr>
          <p:cNvPr id="23" name="TextBox 22"/>
          <p:cNvSpPr txBox="1"/>
          <p:nvPr/>
        </p:nvSpPr>
        <p:spPr>
          <a:xfrm>
            <a:off x="467544" y="3933056"/>
            <a:ext cx="698178" cy="369332"/>
          </a:xfrm>
          <a:prstGeom prst="rect">
            <a:avLst/>
          </a:prstGeom>
          <a:noFill/>
        </p:spPr>
        <p:txBody>
          <a:bodyPr wrap="none" rtlCol="0">
            <a:spAutoFit/>
          </a:bodyPr>
          <a:lstStyle/>
          <a:p>
            <a:r>
              <a:rPr lang="en-US" dirty="0" smtClean="0"/>
              <a:t>2000</a:t>
            </a:r>
            <a:endParaRPr lang="en-US" dirty="0"/>
          </a:p>
        </p:txBody>
      </p:sp>
      <p:sp>
        <p:nvSpPr>
          <p:cNvPr id="24" name="TextBox 23"/>
          <p:cNvSpPr txBox="1"/>
          <p:nvPr/>
        </p:nvSpPr>
        <p:spPr>
          <a:xfrm>
            <a:off x="395536" y="5517232"/>
            <a:ext cx="698178" cy="369332"/>
          </a:xfrm>
          <a:prstGeom prst="rect">
            <a:avLst/>
          </a:prstGeom>
          <a:noFill/>
        </p:spPr>
        <p:txBody>
          <a:bodyPr wrap="none" rtlCol="0">
            <a:spAutoFit/>
          </a:bodyPr>
          <a:lstStyle/>
          <a:p>
            <a:r>
              <a:rPr lang="en-US" dirty="0" smtClean="0"/>
              <a:t>2010</a:t>
            </a:r>
            <a:endParaRPr lang="en-US" dirty="0"/>
          </a:p>
        </p:txBody>
      </p:sp>
      <p:sp>
        <p:nvSpPr>
          <p:cNvPr id="28" name="Trapezoid 27"/>
          <p:cNvSpPr/>
          <p:nvPr/>
        </p:nvSpPr>
        <p:spPr>
          <a:xfrm>
            <a:off x="1043609" y="4077072"/>
            <a:ext cx="1728192" cy="1152128"/>
          </a:xfrm>
          <a:prstGeom prst="trapezoid">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extBox 28"/>
          <p:cNvSpPr txBox="1"/>
          <p:nvPr/>
        </p:nvSpPr>
        <p:spPr>
          <a:xfrm>
            <a:off x="1331640" y="4725144"/>
            <a:ext cx="1022824" cy="307777"/>
          </a:xfrm>
          <a:prstGeom prst="rect">
            <a:avLst/>
          </a:prstGeom>
          <a:noFill/>
        </p:spPr>
        <p:txBody>
          <a:bodyPr wrap="none" rtlCol="0">
            <a:spAutoFit/>
          </a:bodyPr>
          <a:lstStyle/>
          <a:p>
            <a:r>
              <a:rPr lang="en-GB" sz="1400" dirty="0" smtClean="0"/>
              <a:t>Semantics</a:t>
            </a:r>
            <a:endParaRPr lang="en-GB" sz="1400" dirty="0"/>
          </a:p>
        </p:txBody>
      </p:sp>
      <p:sp>
        <p:nvSpPr>
          <p:cNvPr id="32" name="Trapezoid 31"/>
          <p:cNvSpPr/>
          <p:nvPr/>
        </p:nvSpPr>
        <p:spPr>
          <a:xfrm rot="10800000">
            <a:off x="3347864" y="1340768"/>
            <a:ext cx="1944216" cy="4896544"/>
          </a:xfrm>
          <a:prstGeom prst="trapezoid">
            <a:avLst>
              <a:gd name="adj" fmla="val 373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a:p>
        </p:txBody>
      </p:sp>
      <p:sp>
        <p:nvSpPr>
          <p:cNvPr id="34" name="TextBox 33"/>
          <p:cNvSpPr txBox="1"/>
          <p:nvPr/>
        </p:nvSpPr>
        <p:spPr>
          <a:xfrm>
            <a:off x="3579717" y="1412776"/>
            <a:ext cx="1461358" cy="338554"/>
          </a:xfrm>
          <a:prstGeom prst="rect">
            <a:avLst/>
          </a:prstGeom>
          <a:noFill/>
        </p:spPr>
        <p:txBody>
          <a:bodyPr wrap="none" rtlCol="0">
            <a:spAutoFit/>
          </a:bodyPr>
          <a:lstStyle/>
          <a:p>
            <a:r>
              <a:rPr lang="en-GB" sz="1600" b="1" dirty="0" err="1" smtClean="0">
                <a:solidFill>
                  <a:srgbClr val="F8F8F8"/>
                </a:solidFill>
              </a:rPr>
              <a:t>Instructivist</a:t>
            </a:r>
            <a:endParaRPr lang="en-GB" sz="1600" b="1" dirty="0">
              <a:solidFill>
                <a:srgbClr val="F8F8F8"/>
              </a:solidFill>
            </a:endParaRPr>
          </a:p>
        </p:txBody>
      </p:sp>
      <p:sp>
        <p:nvSpPr>
          <p:cNvPr id="35" name="Trapezoid 34"/>
          <p:cNvSpPr/>
          <p:nvPr/>
        </p:nvSpPr>
        <p:spPr>
          <a:xfrm>
            <a:off x="4860032" y="1340768"/>
            <a:ext cx="1944216" cy="4896544"/>
          </a:xfrm>
          <a:prstGeom prst="trapezoid">
            <a:avLst>
              <a:gd name="adj" fmla="val 373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a:p>
        </p:txBody>
      </p:sp>
      <p:sp>
        <p:nvSpPr>
          <p:cNvPr id="37" name="TextBox 36"/>
          <p:cNvSpPr txBox="1"/>
          <p:nvPr/>
        </p:nvSpPr>
        <p:spPr>
          <a:xfrm>
            <a:off x="5040052" y="5445224"/>
            <a:ext cx="1670549" cy="338554"/>
          </a:xfrm>
          <a:prstGeom prst="rect">
            <a:avLst/>
          </a:prstGeom>
          <a:noFill/>
        </p:spPr>
        <p:txBody>
          <a:bodyPr wrap="none" rtlCol="0">
            <a:spAutoFit/>
          </a:bodyPr>
          <a:lstStyle/>
          <a:p>
            <a:r>
              <a:rPr lang="en-US" sz="1600" b="1" dirty="0">
                <a:solidFill>
                  <a:srgbClr val="F8F8F8"/>
                </a:solidFill>
              </a:rPr>
              <a:t>Constructivist</a:t>
            </a:r>
            <a:endParaRPr lang="en-GB" sz="1600" dirty="0">
              <a:solidFill>
                <a:srgbClr val="F8F8F8"/>
              </a:solidFill>
            </a:endParaRPr>
          </a:p>
        </p:txBody>
      </p:sp>
      <p:sp>
        <p:nvSpPr>
          <p:cNvPr id="42" name="Oval 41"/>
          <p:cNvSpPr/>
          <p:nvPr/>
        </p:nvSpPr>
        <p:spPr>
          <a:xfrm>
            <a:off x="6804248" y="3356992"/>
            <a:ext cx="2448272"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Social </a:t>
            </a:r>
          </a:p>
          <a:p>
            <a:pPr algn="ctr"/>
            <a:r>
              <a:rPr lang="en-GB" dirty="0" smtClean="0">
                <a:solidFill>
                  <a:srgbClr val="F8F8F8"/>
                </a:solidFill>
              </a:rPr>
              <a:t>Constructivism</a:t>
            </a:r>
            <a:endParaRPr lang="en-GB" dirty="0">
              <a:solidFill>
                <a:srgbClr val="F8F8F8"/>
              </a:solidFill>
            </a:endParaRPr>
          </a:p>
        </p:txBody>
      </p:sp>
      <p:sp>
        <p:nvSpPr>
          <p:cNvPr id="43" name="Oval 42"/>
          <p:cNvSpPr/>
          <p:nvPr/>
        </p:nvSpPr>
        <p:spPr>
          <a:xfrm>
            <a:off x="6156176" y="2780928"/>
            <a:ext cx="158417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Vicarious Learning</a:t>
            </a:r>
            <a:endParaRPr lang="en-GB" dirty="0">
              <a:solidFill>
                <a:srgbClr val="F8F8F8"/>
              </a:solidFill>
            </a:endParaRPr>
          </a:p>
        </p:txBody>
      </p:sp>
      <p:sp>
        <p:nvSpPr>
          <p:cNvPr id="44" name="Oval 43"/>
          <p:cNvSpPr/>
          <p:nvPr/>
        </p:nvSpPr>
        <p:spPr>
          <a:xfrm>
            <a:off x="6552220" y="4113076"/>
            <a:ext cx="194421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Communities of practice</a:t>
            </a:r>
            <a:endParaRPr lang="en-GB" dirty="0">
              <a:solidFill>
                <a:srgbClr val="F8F8F8"/>
              </a:solidFill>
            </a:endParaRPr>
          </a:p>
        </p:txBody>
      </p:sp>
      <p:sp>
        <p:nvSpPr>
          <p:cNvPr id="45" name="Oval 44"/>
          <p:cNvSpPr/>
          <p:nvPr/>
        </p:nvSpPr>
        <p:spPr>
          <a:xfrm>
            <a:off x="7576002" y="4761148"/>
            <a:ext cx="158417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F8F8F8"/>
                </a:solidFill>
              </a:rPr>
              <a:t>Informal Learning</a:t>
            </a:r>
          </a:p>
        </p:txBody>
      </p:sp>
      <p:sp>
        <p:nvSpPr>
          <p:cNvPr id="38" name="Oval 37"/>
          <p:cNvSpPr/>
          <p:nvPr/>
        </p:nvSpPr>
        <p:spPr>
          <a:xfrm>
            <a:off x="6732240" y="5445224"/>
            <a:ext cx="1692188" cy="7343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8F8F8"/>
                </a:solidFill>
              </a:rPr>
              <a:t>Connectivism</a:t>
            </a:r>
            <a:endParaRPr lang="en-GB" dirty="0">
              <a:solidFill>
                <a:srgbClr val="F8F8F8"/>
              </a:solidFill>
            </a:endParaRPr>
          </a:p>
        </p:txBody>
      </p:sp>
      <p:sp>
        <p:nvSpPr>
          <p:cNvPr id="2" name="Footer Placeholder 1"/>
          <p:cNvSpPr>
            <a:spLocks noGrp="1"/>
          </p:cNvSpPr>
          <p:nvPr>
            <p:ph type="ftr" sz="quarter" idx="14"/>
          </p:nvPr>
        </p:nvSpPr>
        <p:spPr/>
        <p:txBody>
          <a:bodyPr/>
          <a:lstStyle/>
          <a:p>
            <a:pPr>
              <a:defRPr/>
            </a:pPr>
            <a:r>
              <a:rPr lang="en-US" smtClean="0"/>
              <a:t>CITE</a:t>
            </a:r>
            <a:endParaRPr lang="en-US" dirty="0"/>
          </a:p>
        </p:txBody>
      </p:sp>
      <p:sp>
        <p:nvSpPr>
          <p:cNvPr id="4" name="Slide Number Placeholder 3"/>
          <p:cNvSpPr>
            <a:spLocks noGrp="1"/>
          </p:cNvSpPr>
          <p:nvPr>
            <p:ph type="sldNum" sz="quarter" idx="15"/>
          </p:nvPr>
        </p:nvSpPr>
        <p:spPr/>
        <p:txBody>
          <a:bodyPr/>
          <a:lstStyle/>
          <a:p>
            <a:fld id="{35B269B7-C6F7-F343-8176-CF280FF5A260}" type="slidenum">
              <a:rPr lang="en-GB" smtClean="0"/>
              <a:pPr/>
              <a:t>13</a:t>
            </a:fld>
            <a:endParaRPr lang="en-GB"/>
          </a:p>
        </p:txBody>
      </p:sp>
    </p:spTree>
    <p:extLst>
      <p:ext uri="{BB962C8B-B14F-4D97-AF65-F5344CB8AC3E}">
        <p14:creationId xmlns:p14="http://schemas.microsoft.com/office/powerpoint/2010/main" val="3729926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GB" dirty="0" smtClean="0"/>
              <a:t>What’s Wrong with VLEs</a:t>
            </a:r>
          </a:p>
        </p:txBody>
      </p:sp>
      <p:sp>
        <p:nvSpPr>
          <p:cNvPr id="30724" name="Rectangle 4"/>
          <p:cNvSpPr>
            <a:spLocks noGrp="1" noChangeArrowheads="1"/>
          </p:cNvSpPr>
          <p:nvPr>
            <p:ph type="body" sz="half" idx="4294967295"/>
          </p:nvPr>
        </p:nvSpPr>
        <p:spPr>
          <a:xfrm>
            <a:off x="457200" y="1600200"/>
            <a:ext cx="4690864" cy="4525963"/>
          </a:xfrm>
        </p:spPr>
        <p:txBody>
          <a:bodyPr/>
          <a:lstStyle/>
          <a:p>
            <a:pPr marL="0" indent="0" eaLnBrk="1" hangingPunct="1">
              <a:buNone/>
            </a:pPr>
            <a:r>
              <a:rPr lang="en-GB" sz="1800" dirty="0" smtClean="0"/>
              <a:t>VLEs</a:t>
            </a:r>
          </a:p>
          <a:p>
            <a:pPr eaLnBrk="1" hangingPunct="1">
              <a:spcBef>
                <a:spcPts val="1000"/>
              </a:spcBef>
            </a:pPr>
            <a:r>
              <a:rPr lang="en-GB" sz="1800" dirty="0" smtClean="0"/>
              <a:t>embody </a:t>
            </a:r>
            <a:r>
              <a:rPr lang="en-GB" sz="1800" dirty="0"/>
              <a:t>outdated views of teaching as “push”</a:t>
            </a:r>
          </a:p>
          <a:p>
            <a:pPr eaLnBrk="1" hangingPunct="1">
              <a:spcBef>
                <a:spcPts val="1000"/>
              </a:spcBef>
            </a:pPr>
            <a:r>
              <a:rPr lang="en-GB" sz="1800" dirty="0" smtClean="0"/>
              <a:t>put </a:t>
            </a:r>
            <a:r>
              <a:rPr lang="en-GB" sz="1800" dirty="0"/>
              <a:t>the teacher at the centre rather than the student or the network</a:t>
            </a:r>
          </a:p>
          <a:p>
            <a:pPr eaLnBrk="1" hangingPunct="1">
              <a:spcBef>
                <a:spcPts val="1000"/>
              </a:spcBef>
            </a:pPr>
            <a:r>
              <a:rPr lang="en-GB" sz="1800" dirty="0" smtClean="0"/>
              <a:t>do </a:t>
            </a:r>
            <a:r>
              <a:rPr lang="en-GB" sz="1800" dirty="0"/>
              <a:t>not integrate with the tools and environments students or lecturers use.</a:t>
            </a:r>
          </a:p>
          <a:p>
            <a:pPr eaLnBrk="1" hangingPunct="1">
              <a:spcBef>
                <a:spcPts val="1000"/>
              </a:spcBef>
            </a:pPr>
            <a:r>
              <a:rPr lang="en-GB" sz="1800" dirty="0" smtClean="0"/>
              <a:t>are </a:t>
            </a:r>
            <a:r>
              <a:rPr lang="en-GB" sz="1800" dirty="0"/>
              <a:t>fundamentally closed  - they do not have any understanding of </a:t>
            </a:r>
            <a:r>
              <a:rPr lang="en-GB" sz="1800" dirty="0" smtClean="0"/>
              <a:t>networked </a:t>
            </a:r>
            <a:r>
              <a:rPr lang="en-GB" sz="1800" dirty="0"/>
              <a:t>learning</a:t>
            </a:r>
          </a:p>
          <a:p>
            <a:pPr eaLnBrk="1" hangingPunct="1">
              <a:spcBef>
                <a:spcPts val="1000"/>
              </a:spcBef>
            </a:pPr>
            <a:r>
              <a:rPr lang="en-GB" sz="1800" dirty="0" smtClean="0"/>
              <a:t>lock </a:t>
            </a:r>
            <a:r>
              <a:rPr lang="en-GB" sz="1800" dirty="0"/>
              <a:t>you </a:t>
            </a:r>
            <a:r>
              <a:rPr lang="en-GB" sz="1800" dirty="0" smtClean="0"/>
              <a:t>in</a:t>
            </a:r>
          </a:p>
          <a:p>
            <a:pPr eaLnBrk="1" hangingPunct="1">
              <a:spcBef>
                <a:spcPts val="1000"/>
              </a:spcBef>
            </a:pPr>
            <a:r>
              <a:rPr lang="en-GB" sz="1800" dirty="0" smtClean="0"/>
              <a:t>don’t encourage learners to take responsibility for their own learning, tools or digital literacy</a:t>
            </a:r>
            <a:endParaRPr lang="en-US" sz="1800" dirty="0"/>
          </a:p>
        </p:txBody>
      </p:sp>
      <p:pic>
        <p:nvPicPr>
          <p:cNvPr id="30725" name="Picture 5" descr="400px-unbalanced_scales_simplersvg"/>
          <p:cNvPicPr>
            <a:picLocks noGrp="1" noChangeAspect="1" noChangeArrowheads="1"/>
          </p:cNvPicPr>
          <p:nvPr>
            <p:ph sz="half" idx="4294967295"/>
          </p:nvPr>
        </p:nvPicPr>
        <p:blipFill>
          <a:blip r:embed="rId3"/>
          <a:srcRect/>
          <a:stretch>
            <a:fillRect/>
          </a:stretch>
        </p:blipFill>
        <p:spPr>
          <a:xfrm>
            <a:off x="5076056" y="2076450"/>
            <a:ext cx="3610744" cy="3194885"/>
          </a:xfrm>
        </p:spPr>
      </p:pic>
      <p:sp>
        <p:nvSpPr>
          <p:cNvPr id="2" name="Footer Placeholder 1"/>
          <p:cNvSpPr>
            <a:spLocks noGrp="1"/>
          </p:cNvSpPr>
          <p:nvPr>
            <p:ph type="ftr" sz="quarter" idx="11"/>
          </p:nvPr>
        </p:nvSpPr>
        <p:spPr/>
        <p:txBody>
          <a:bodyPr/>
          <a:lstStyle/>
          <a:p>
            <a:pPr>
              <a:defRPr/>
            </a:pPr>
            <a:r>
              <a:rPr lang="en-US" smtClean="0"/>
              <a:t>CITE</a:t>
            </a:r>
            <a:endParaRPr lang="en-US" dirty="0"/>
          </a:p>
        </p:txBody>
      </p:sp>
      <p:sp>
        <p:nvSpPr>
          <p:cNvPr id="3" name="Slide Number Placeholder 2"/>
          <p:cNvSpPr>
            <a:spLocks noGrp="1"/>
          </p:cNvSpPr>
          <p:nvPr>
            <p:ph type="sldNum" sz="quarter" idx="10"/>
          </p:nvPr>
        </p:nvSpPr>
        <p:spPr/>
        <p:txBody>
          <a:bodyPr/>
          <a:lstStyle/>
          <a:p>
            <a:fld id="{77759013-CC7E-574D-91C5-887CD627212E}" type="slidenum">
              <a:rPr lang="en-GB" smtClean="0"/>
              <a:pPr/>
              <a:t>14</a:t>
            </a:fld>
            <a:endParaRPr lang="en-GB"/>
          </a:p>
        </p:txBody>
      </p:sp>
    </p:spTree>
    <p:extLst>
      <p:ext uri="{BB962C8B-B14F-4D97-AF65-F5344CB8AC3E}">
        <p14:creationId xmlns:p14="http://schemas.microsoft.com/office/powerpoint/2010/main" val="1564125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smtClean="0"/>
              <a:t>Not according to the market leaders</a:t>
            </a:r>
          </a:p>
          <a:p>
            <a:endParaRPr lang="en-US" dirty="0"/>
          </a:p>
        </p:txBody>
      </p:sp>
      <p:sp>
        <p:nvSpPr>
          <p:cNvPr id="7" name="Text Placeholder 6"/>
          <p:cNvSpPr>
            <a:spLocks noGrp="1"/>
          </p:cNvSpPr>
          <p:nvPr>
            <p:ph type="body" sz="quarter" idx="13"/>
          </p:nvPr>
        </p:nvSpPr>
        <p:spPr/>
        <p:txBody>
          <a:bodyPr/>
          <a:lstStyle/>
          <a:p>
            <a:r>
              <a:rPr lang="en-US" dirty="0" smtClean="0"/>
              <a:t>Are VLEs dead?</a:t>
            </a:r>
            <a:endParaRPr lang="en-US" dirty="0"/>
          </a:p>
        </p:txBody>
      </p:sp>
      <p:sp>
        <p:nvSpPr>
          <p:cNvPr id="4" name="Slide Number Placeholder 3"/>
          <p:cNvSpPr>
            <a:spLocks noGrp="1"/>
          </p:cNvSpPr>
          <p:nvPr>
            <p:ph type="sldNum" sz="quarter" idx="15"/>
          </p:nvPr>
        </p:nvSpPr>
        <p:spPr/>
        <p:txBody>
          <a:bodyPr/>
          <a:lstStyle/>
          <a:p>
            <a:fld id="{77759013-CC7E-574D-91C5-887CD627212E}" type="slidenum">
              <a:rPr lang="en-GB" smtClean="0"/>
              <a:pPr/>
              <a:t>15</a:t>
            </a:fld>
            <a:endParaRPr lang="en-GB"/>
          </a:p>
        </p:txBody>
      </p:sp>
      <p:sp>
        <p:nvSpPr>
          <p:cNvPr id="5" name="Footer Placeholder 4"/>
          <p:cNvSpPr>
            <a:spLocks noGrp="1"/>
          </p:cNvSpPr>
          <p:nvPr>
            <p:ph type="ftr" sz="quarter" idx="16"/>
          </p:nvPr>
        </p:nvSpPr>
        <p:spPr/>
        <p:txBody>
          <a:bodyPr/>
          <a:lstStyle/>
          <a:p>
            <a:pPr>
              <a:defRPr/>
            </a:pPr>
            <a:r>
              <a:rPr lang="en-US" smtClean="0"/>
              <a:t>CITE</a:t>
            </a:r>
            <a:endParaRPr lang="en-US"/>
          </a:p>
        </p:txBody>
      </p:sp>
      <p:pic>
        <p:nvPicPr>
          <p:cNvPr id="9" name="Picture 8"/>
          <p:cNvPicPr>
            <a:picLocks noChangeAspect="1"/>
          </p:cNvPicPr>
          <p:nvPr/>
        </p:nvPicPr>
        <p:blipFill>
          <a:blip r:embed="rId2"/>
          <a:stretch>
            <a:fillRect/>
          </a:stretch>
        </p:blipFill>
        <p:spPr>
          <a:xfrm>
            <a:off x="0" y="1916832"/>
            <a:ext cx="1836204" cy="3283980"/>
          </a:xfrm>
          <a:prstGeom prst="rect">
            <a:avLst/>
          </a:prstGeom>
        </p:spPr>
      </p:pic>
      <p:pic>
        <p:nvPicPr>
          <p:cNvPr id="10" name="Picture 9"/>
          <p:cNvPicPr>
            <a:picLocks noChangeAspect="1"/>
          </p:cNvPicPr>
          <p:nvPr/>
        </p:nvPicPr>
        <p:blipFill>
          <a:blip r:embed="rId3"/>
          <a:stretch>
            <a:fillRect/>
          </a:stretch>
        </p:blipFill>
        <p:spPr>
          <a:xfrm>
            <a:off x="5327576" y="1592796"/>
            <a:ext cx="3816424" cy="2505733"/>
          </a:xfrm>
          <a:prstGeom prst="rect">
            <a:avLst/>
          </a:prstGeom>
        </p:spPr>
      </p:pic>
      <p:pic>
        <p:nvPicPr>
          <p:cNvPr id="3" name="Picture 2"/>
          <p:cNvPicPr>
            <a:picLocks noChangeAspect="1"/>
          </p:cNvPicPr>
          <p:nvPr/>
        </p:nvPicPr>
        <p:blipFill>
          <a:blip r:embed="rId4"/>
          <a:stretch>
            <a:fillRect/>
          </a:stretch>
        </p:blipFill>
        <p:spPr>
          <a:xfrm>
            <a:off x="1187624" y="3032956"/>
            <a:ext cx="4752528" cy="3098204"/>
          </a:xfrm>
          <a:prstGeom prst="rect">
            <a:avLst/>
          </a:prstGeom>
        </p:spPr>
      </p:pic>
    </p:spTree>
    <p:extLst>
      <p:ext uri="{BB962C8B-B14F-4D97-AF65-F5344CB8AC3E}">
        <p14:creationId xmlns:p14="http://schemas.microsoft.com/office/powerpoint/2010/main" val="2226712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323528" y="0"/>
            <a:ext cx="8461697" cy="872716"/>
          </a:xfrm>
        </p:spPr>
        <p:txBody>
          <a:bodyPr/>
          <a:lstStyle/>
          <a:p>
            <a:r>
              <a:rPr lang="en-GB" sz="3000" dirty="0"/>
              <a:t>The VLE is Dead – long live the </a:t>
            </a:r>
            <a:r>
              <a:rPr lang="en-GB" sz="3000" dirty="0" smtClean="0"/>
              <a:t>VLE</a:t>
            </a:r>
            <a:endParaRPr lang="en-GB" sz="3000" dirty="0"/>
          </a:p>
        </p:txBody>
      </p:sp>
      <p:sp>
        <p:nvSpPr>
          <p:cNvPr id="333827" name="Rectangle 3"/>
          <p:cNvSpPr>
            <a:spLocks noGrp="1" noChangeArrowheads="1"/>
          </p:cNvSpPr>
          <p:nvPr>
            <p:ph type="body" idx="1"/>
          </p:nvPr>
        </p:nvSpPr>
        <p:spPr>
          <a:xfrm>
            <a:off x="467544" y="5661248"/>
            <a:ext cx="8229600" cy="465138"/>
          </a:xfrm>
        </p:spPr>
        <p:txBody>
          <a:bodyPr/>
          <a:lstStyle/>
          <a:p>
            <a:pPr>
              <a:lnSpc>
                <a:spcPct val="80000"/>
              </a:lnSpc>
              <a:buFontTx/>
              <a:buNone/>
            </a:pPr>
            <a:endParaRPr lang="en-GB" sz="1200" dirty="0"/>
          </a:p>
          <a:p>
            <a:pPr>
              <a:lnSpc>
                <a:spcPct val="80000"/>
              </a:lnSpc>
              <a:buFontTx/>
              <a:buNone/>
            </a:pPr>
            <a:r>
              <a:rPr lang="en-GB" sz="1400" dirty="0"/>
              <a:t>(above image is from a generator at </a:t>
            </a:r>
            <a:r>
              <a:rPr lang="en-GB" sz="1400" dirty="0">
                <a:hlinkClick r:id="rId3"/>
              </a:rPr>
              <a:t>http://generator.kitt.net/</a:t>
            </a:r>
            <a:r>
              <a:rPr lang="en-GB" sz="1400" dirty="0"/>
              <a:t>) </a:t>
            </a:r>
          </a:p>
        </p:txBody>
      </p:sp>
      <p:pic>
        <p:nvPicPr>
          <p:cNvPr id="333828" name="Picture 4"/>
          <p:cNvPicPr>
            <a:picLocks noChangeAspect="1" noChangeArrowheads="1"/>
          </p:cNvPicPr>
          <p:nvPr/>
        </p:nvPicPr>
        <p:blipFill>
          <a:blip r:embed="rId4"/>
          <a:srcRect/>
          <a:stretch>
            <a:fillRect/>
          </a:stretch>
        </p:blipFill>
        <p:spPr bwMode="auto">
          <a:xfrm>
            <a:off x="1270352" y="944724"/>
            <a:ext cx="6433699" cy="4809232"/>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smtClean="0"/>
              <a:t>CITE</a:t>
            </a:r>
            <a:endParaRPr lang="en-US" dirty="0"/>
          </a:p>
        </p:txBody>
      </p:sp>
      <p:sp>
        <p:nvSpPr>
          <p:cNvPr id="3" name="Slide Number Placeholder 2"/>
          <p:cNvSpPr>
            <a:spLocks noGrp="1"/>
          </p:cNvSpPr>
          <p:nvPr>
            <p:ph type="sldNum" sz="quarter" idx="10"/>
          </p:nvPr>
        </p:nvSpPr>
        <p:spPr/>
        <p:txBody>
          <a:bodyPr/>
          <a:lstStyle/>
          <a:p>
            <a:fld id="{77759013-CC7E-574D-91C5-887CD627212E}" type="slidenum">
              <a:rPr lang="en-GB" smtClean="0"/>
              <a:pPr/>
              <a:t>16</a:t>
            </a:fld>
            <a:endParaRPr lang="en-GB"/>
          </a:p>
        </p:txBody>
      </p:sp>
    </p:spTree>
    <p:extLst>
      <p:ext uri="{BB962C8B-B14F-4D97-AF65-F5344CB8AC3E}">
        <p14:creationId xmlns:p14="http://schemas.microsoft.com/office/powerpoint/2010/main" val="1519605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2967513847"/>
              </p:ext>
            </p:extLst>
          </p:nvPr>
        </p:nvGraphicFramePr>
        <p:xfrm>
          <a:off x="755576" y="1736812"/>
          <a:ext cx="7514220" cy="4716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0"/>
          </p:nvPr>
        </p:nvSpPr>
        <p:spPr/>
        <p:txBody>
          <a:bodyPr/>
          <a:lstStyle/>
          <a:p>
            <a:fld id="{3EB683AB-0D5D-B341-8548-21E70DCAF649}" type="slidenum">
              <a:rPr lang="en-GB" smtClean="0"/>
              <a:pPr/>
              <a:t>17</a:t>
            </a:fld>
            <a:endParaRPr lang="en-GB"/>
          </a:p>
        </p:txBody>
      </p:sp>
    </p:spTree>
    <p:extLst>
      <p:ext uri="{BB962C8B-B14F-4D97-AF65-F5344CB8AC3E}">
        <p14:creationId xmlns:p14="http://schemas.microsoft.com/office/powerpoint/2010/main" val="2190781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bwMode="auto">
          <a:xfrm>
            <a:off x="2915816" y="2276649"/>
            <a:ext cx="2016224" cy="2592288"/>
          </a:xfrm>
          <a:prstGeom prst="cloud">
            <a:avLst/>
          </a:prstGeom>
          <a:solidFill>
            <a:schemeClr val="bg1"/>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3" name="Slide Number Placeholder 2"/>
          <p:cNvSpPr>
            <a:spLocks noGrp="1"/>
          </p:cNvSpPr>
          <p:nvPr>
            <p:ph type="sldNum" sz="quarter" idx="4294967295"/>
          </p:nvPr>
        </p:nvSpPr>
        <p:spPr>
          <a:xfrm>
            <a:off x="6695765" y="6667401"/>
            <a:ext cx="1908175" cy="180975"/>
          </a:xfrm>
        </p:spPr>
        <p:txBody>
          <a:bodyPr/>
          <a:lstStyle/>
          <a:p>
            <a:fld id="{3EB683AB-0D5D-B341-8548-21E70DCAF649}" type="slidenum">
              <a:rPr lang="en-GB" smtClean="0"/>
              <a:pPr/>
              <a:t>18</a:t>
            </a:fld>
            <a:endParaRPr lang="en-GB"/>
          </a:p>
        </p:txBody>
      </p:sp>
      <p:sp>
        <p:nvSpPr>
          <p:cNvPr id="6" name="Rounded Rectangle 5"/>
          <p:cNvSpPr/>
          <p:nvPr/>
        </p:nvSpPr>
        <p:spPr bwMode="auto">
          <a:xfrm>
            <a:off x="3059832" y="292472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Information</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8" name="Rounded Rectangle 7"/>
          <p:cNvSpPr/>
          <p:nvPr/>
        </p:nvSpPr>
        <p:spPr bwMode="auto">
          <a:xfrm>
            <a:off x="6624228" y="5336989"/>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Networks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(of</a:t>
            </a:r>
            <a:r>
              <a:rPr kumimoji="0" lang="en-US" sz="1400" b="0" i="0" u="none" strike="noStrike" cap="none" normalizeH="0" dirty="0" smtClean="0">
                <a:ln>
                  <a:noFill/>
                </a:ln>
                <a:solidFill>
                  <a:srgbClr val="F8F8F8"/>
                </a:solidFill>
                <a:effectLst/>
                <a:latin typeface="Lucida Sans" pitchFamily="34" charset="0"/>
                <a:ea typeface="ＭＳ Ｐゴシック" pitchFamily="16" charset="-128"/>
                <a:cs typeface="Arial" charset="0"/>
              </a:rPr>
              <a:t> People)</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9" name="Rounded Rectangle 8"/>
          <p:cNvSpPr/>
          <p:nvPr/>
        </p:nvSpPr>
        <p:spPr bwMode="auto">
          <a:xfrm>
            <a:off x="6624228" y="4580905"/>
            <a:ext cx="1584176"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Collaboration</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0" name="Rounded Rectangle 9"/>
          <p:cNvSpPr/>
          <p:nvPr/>
        </p:nvSpPr>
        <p:spPr bwMode="auto">
          <a:xfrm>
            <a:off x="4680012"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Social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Networking</a:t>
            </a:r>
          </a:p>
        </p:txBody>
      </p:sp>
      <p:sp>
        <p:nvSpPr>
          <p:cNvPr id="11" name="Rounded Rectangle 10"/>
          <p:cNvSpPr/>
          <p:nvPr/>
        </p:nvSpPr>
        <p:spPr bwMode="auto">
          <a:xfrm>
            <a:off x="4752020" y="4580905"/>
            <a:ext cx="1656184"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Communication</a:t>
            </a:r>
          </a:p>
        </p:txBody>
      </p:sp>
      <p:sp>
        <p:nvSpPr>
          <p:cNvPr id="12" name="Rounded Rectangle 11"/>
          <p:cNvSpPr/>
          <p:nvPr/>
        </p:nvSpPr>
        <p:spPr bwMode="auto">
          <a:xfrm>
            <a:off x="5940152" y="3248757"/>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 Academic Practices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3" name="Rounded Rectangle 12"/>
          <p:cNvSpPr/>
          <p:nvPr/>
        </p:nvSpPr>
        <p:spPr bwMode="auto">
          <a:xfrm>
            <a:off x="5940152" y="25286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err="1" smtClean="0">
                <a:solidFill>
                  <a:srgbClr val="F8F8F8"/>
                </a:solidFill>
                <a:latin typeface="Lucida Sans" pitchFamily="34" charset="0"/>
                <a:ea typeface="ＭＳ Ｐゴシック" pitchFamily="16" charset="-128"/>
                <a:cs typeface="Arial" charset="0"/>
              </a:rPr>
              <a:t>Workpractices</a:t>
            </a:r>
            <a:endParaRPr lang="en-US" sz="1400" dirty="0">
              <a:solidFill>
                <a:srgbClr val="F8F8F8"/>
              </a:solidFill>
              <a:latin typeface="Lucida Sans" pitchFamily="34" charset="0"/>
              <a:ea typeface="ＭＳ Ｐゴシック" pitchFamily="16" charset="-128"/>
              <a:cs typeface="Arial" charset="0"/>
            </a:endParaRPr>
          </a:p>
        </p:txBody>
      </p:sp>
      <p:sp>
        <p:nvSpPr>
          <p:cNvPr id="14" name="Rounded Rectangle 13"/>
          <p:cNvSpPr/>
          <p:nvPr/>
        </p:nvSpPr>
        <p:spPr bwMode="auto">
          <a:xfrm>
            <a:off x="827584"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Beliefs 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Practices</a:t>
            </a:r>
          </a:p>
        </p:txBody>
      </p:sp>
      <p:sp>
        <p:nvSpPr>
          <p:cNvPr id="15" name="Rounded Rectangle 14"/>
          <p:cNvSpPr/>
          <p:nvPr/>
        </p:nvSpPr>
        <p:spPr bwMode="auto">
          <a:xfrm>
            <a:off x="2987824" y="1412553"/>
            <a:ext cx="1476164"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Business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Models</a:t>
            </a:r>
          </a:p>
        </p:txBody>
      </p:sp>
      <p:sp>
        <p:nvSpPr>
          <p:cNvPr id="16" name="Rounded Rectangle 15"/>
          <p:cNvSpPr/>
          <p:nvPr/>
        </p:nvSpPr>
        <p:spPr bwMode="auto">
          <a:xfrm>
            <a:off x="5040052"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Citizenship</a:t>
            </a:r>
          </a:p>
        </p:txBody>
      </p:sp>
      <p:sp>
        <p:nvSpPr>
          <p:cNvPr id="17" name="Rounded Rectangle 16"/>
          <p:cNvSpPr/>
          <p:nvPr/>
        </p:nvSpPr>
        <p:spPr bwMode="auto">
          <a:xfrm>
            <a:off x="3095836" y="378881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ICT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Skills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8" name="Rounded Rectangle 17"/>
          <p:cNvSpPr/>
          <p:nvPr/>
        </p:nvSpPr>
        <p:spPr bwMode="auto">
          <a:xfrm>
            <a:off x="1115616"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Media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9" name="Rounded Rectangle 18"/>
          <p:cNvSpPr/>
          <p:nvPr/>
        </p:nvSpPr>
        <p:spPr bwMode="auto">
          <a:xfrm>
            <a:off x="539552" y="418486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Identity and Reputation</a:t>
            </a:r>
          </a:p>
        </p:txBody>
      </p:sp>
      <p:sp>
        <p:nvSpPr>
          <p:cNvPr id="20" name="Rounded Rectangle 19"/>
          <p:cNvSpPr/>
          <p:nvPr/>
        </p:nvSpPr>
        <p:spPr bwMode="auto">
          <a:xfrm>
            <a:off x="395536" y="2744701"/>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Street Wisdom on the Digital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Highway</a:t>
            </a:r>
          </a:p>
        </p:txBody>
      </p:sp>
      <p:sp>
        <p:nvSpPr>
          <p:cNvPr id="21" name="Rounded Rectangle 20"/>
          <p:cNvSpPr/>
          <p:nvPr/>
        </p:nvSpPr>
        <p:spPr bwMode="auto">
          <a:xfrm>
            <a:off x="3095836" y="61290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Evaluating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Affordances</a:t>
            </a:r>
          </a:p>
        </p:txBody>
      </p:sp>
      <p:sp>
        <p:nvSpPr>
          <p:cNvPr id="22" name="Curved Down Arrow 21"/>
          <p:cNvSpPr/>
          <p:nvPr/>
        </p:nvSpPr>
        <p:spPr bwMode="auto">
          <a:xfrm>
            <a:off x="5904148" y="4148857"/>
            <a:ext cx="1260140" cy="407484"/>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3" name="Curved Down Arrow 22"/>
          <p:cNvSpPr/>
          <p:nvPr/>
        </p:nvSpPr>
        <p:spPr bwMode="auto">
          <a:xfrm flipH="1" flipV="1">
            <a:off x="5832140" y="5877049"/>
            <a:ext cx="1224136" cy="360040"/>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4" name="Up Arrow 23"/>
          <p:cNvSpPr/>
          <p:nvPr/>
        </p:nvSpPr>
        <p:spPr bwMode="auto">
          <a:xfrm>
            <a:off x="5796136" y="4868937"/>
            <a:ext cx="144016" cy="438348"/>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6" name="Up Arrow 25"/>
          <p:cNvSpPr/>
          <p:nvPr/>
        </p:nvSpPr>
        <p:spPr bwMode="auto">
          <a:xfrm flipV="1">
            <a:off x="6984268" y="4868937"/>
            <a:ext cx="180020" cy="504056"/>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5" name="TextBox 24"/>
          <p:cNvSpPr txBox="1"/>
          <p:nvPr/>
        </p:nvSpPr>
        <p:spPr>
          <a:xfrm>
            <a:off x="7164288" y="17169"/>
            <a:ext cx="1979712" cy="2800766"/>
          </a:xfrm>
          <a:prstGeom prst="rect">
            <a:avLst/>
          </a:prstGeom>
          <a:solidFill>
            <a:schemeClr val="bg1"/>
          </a:solidFill>
          <a:ln>
            <a:solidFill>
              <a:schemeClr val="tx1"/>
            </a:solidFill>
          </a:ln>
        </p:spPr>
        <p:txBody>
          <a:bodyPr wrap="square" rtlCol="0">
            <a:spAutoFit/>
          </a:bodyPr>
          <a:lstStyle/>
          <a:p>
            <a:r>
              <a:rPr lang="en-GB" sz="1600" dirty="0" smtClean="0"/>
              <a:t>Finding,</a:t>
            </a:r>
          </a:p>
          <a:p>
            <a:r>
              <a:rPr lang="en-GB" sz="1600" dirty="0" smtClean="0"/>
              <a:t>evaluating,</a:t>
            </a:r>
          </a:p>
          <a:p>
            <a:r>
              <a:rPr lang="en-GB" sz="1600" dirty="0" smtClean="0"/>
              <a:t>processing,</a:t>
            </a:r>
          </a:p>
          <a:p>
            <a:r>
              <a:rPr lang="en-GB" sz="1600" dirty="0" smtClean="0"/>
              <a:t>organising,</a:t>
            </a:r>
          </a:p>
          <a:p>
            <a:r>
              <a:rPr lang="en-GB" sz="1600" dirty="0" smtClean="0"/>
              <a:t>analysing,</a:t>
            </a:r>
          </a:p>
          <a:p>
            <a:r>
              <a:rPr lang="en-GB" sz="1600" dirty="0"/>
              <a:t>p</a:t>
            </a:r>
            <a:r>
              <a:rPr lang="en-GB" sz="1600" dirty="0" smtClean="0"/>
              <a:t>resenting</a:t>
            </a:r>
          </a:p>
          <a:p>
            <a:endParaRPr lang="en-GB" sz="1600" dirty="0"/>
          </a:p>
          <a:p>
            <a:r>
              <a:rPr lang="en-GB" sz="1600" dirty="0" smtClean="0"/>
              <a:t>Using applications and services</a:t>
            </a:r>
          </a:p>
          <a:p>
            <a:r>
              <a:rPr lang="en-GB" sz="1600" dirty="0" smtClean="0"/>
              <a:t> </a:t>
            </a:r>
            <a:endParaRPr lang="en-US" sz="1600" dirty="0"/>
          </a:p>
        </p:txBody>
      </p:sp>
      <p:sp>
        <p:nvSpPr>
          <p:cNvPr id="2" name="TextBox 1"/>
          <p:cNvSpPr txBox="1"/>
          <p:nvPr/>
        </p:nvSpPr>
        <p:spPr>
          <a:xfrm>
            <a:off x="4826000" y="4402667"/>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3141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bwMode="auto">
          <a:xfrm>
            <a:off x="2915816" y="2276649"/>
            <a:ext cx="2016224" cy="2592288"/>
          </a:xfrm>
          <a:prstGeom prst="cloud">
            <a:avLst/>
          </a:prstGeom>
          <a:solidFill>
            <a:schemeClr val="bg1"/>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3" name="Slide Number Placeholder 2"/>
          <p:cNvSpPr>
            <a:spLocks noGrp="1"/>
          </p:cNvSpPr>
          <p:nvPr>
            <p:ph type="sldNum" sz="quarter" idx="4294967295"/>
          </p:nvPr>
        </p:nvSpPr>
        <p:spPr>
          <a:xfrm>
            <a:off x="6695765" y="6667401"/>
            <a:ext cx="1908175" cy="180975"/>
          </a:xfrm>
        </p:spPr>
        <p:txBody>
          <a:bodyPr/>
          <a:lstStyle/>
          <a:p>
            <a:fld id="{3EB683AB-0D5D-B341-8548-21E70DCAF649}" type="slidenum">
              <a:rPr lang="en-GB" smtClean="0"/>
              <a:pPr/>
              <a:t>19</a:t>
            </a:fld>
            <a:endParaRPr lang="en-GB"/>
          </a:p>
        </p:txBody>
      </p:sp>
      <p:sp>
        <p:nvSpPr>
          <p:cNvPr id="6" name="Rounded Rectangle 5"/>
          <p:cNvSpPr/>
          <p:nvPr/>
        </p:nvSpPr>
        <p:spPr bwMode="auto">
          <a:xfrm>
            <a:off x="3059832" y="292472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Information</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8" name="Rounded Rectangle 7"/>
          <p:cNvSpPr/>
          <p:nvPr/>
        </p:nvSpPr>
        <p:spPr bwMode="auto">
          <a:xfrm>
            <a:off x="6624228" y="5336989"/>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Networks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(of</a:t>
            </a:r>
            <a:r>
              <a:rPr kumimoji="0" lang="en-US" sz="1400" b="0" i="0" u="none" strike="noStrike" cap="none" normalizeH="0" dirty="0" smtClean="0">
                <a:ln>
                  <a:noFill/>
                </a:ln>
                <a:solidFill>
                  <a:srgbClr val="F8F8F8"/>
                </a:solidFill>
                <a:effectLst/>
                <a:latin typeface="Lucida Sans" pitchFamily="34" charset="0"/>
                <a:ea typeface="ＭＳ Ｐゴシック" pitchFamily="16" charset="-128"/>
                <a:cs typeface="Arial" charset="0"/>
              </a:rPr>
              <a:t> People)</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9" name="Rounded Rectangle 8"/>
          <p:cNvSpPr/>
          <p:nvPr/>
        </p:nvSpPr>
        <p:spPr bwMode="auto">
          <a:xfrm>
            <a:off x="6624228" y="4580905"/>
            <a:ext cx="1584176"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Collaboration</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0" name="Rounded Rectangle 9"/>
          <p:cNvSpPr/>
          <p:nvPr/>
        </p:nvSpPr>
        <p:spPr bwMode="auto">
          <a:xfrm>
            <a:off x="4680012"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Social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Networking</a:t>
            </a:r>
          </a:p>
        </p:txBody>
      </p:sp>
      <p:sp>
        <p:nvSpPr>
          <p:cNvPr id="11" name="Rounded Rectangle 10"/>
          <p:cNvSpPr/>
          <p:nvPr/>
        </p:nvSpPr>
        <p:spPr bwMode="auto">
          <a:xfrm>
            <a:off x="4752020" y="4580905"/>
            <a:ext cx="1656184"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Communication</a:t>
            </a:r>
          </a:p>
        </p:txBody>
      </p:sp>
      <p:sp>
        <p:nvSpPr>
          <p:cNvPr id="12" name="Rounded Rectangle 11"/>
          <p:cNvSpPr/>
          <p:nvPr/>
        </p:nvSpPr>
        <p:spPr bwMode="auto">
          <a:xfrm>
            <a:off x="5940152" y="3248757"/>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 Academic Practices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3" name="Rounded Rectangle 12"/>
          <p:cNvSpPr/>
          <p:nvPr/>
        </p:nvSpPr>
        <p:spPr bwMode="auto">
          <a:xfrm>
            <a:off x="5940152" y="25286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err="1" smtClean="0">
                <a:solidFill>
                  <a:srgbClr val="F8F8F8"/>
                </a:solidFill>
                <a:latin typeface="Lucida Sans" pitchFamily="34" charset="0"/>
                <a:ea typeface="ＭＳ Ｐゴシック" pitchFamily="16" charset="-128"/>
                <a:cs typeface="Arial" charset="0"/>
              </a:rPr>
              <a:t>Workpractices</a:t>
            </a:r>
            <a:endParaRPr lang="en-US" sz="1400" dirty="0">
              <a:solidFill>
                <a:srgbClr val="F8F8F8"/>
              </a:solidFill>
              <a:latin typeface="Lucida Sans" pitchFamily="34" charset="0"/>
              <a:ea typeface="ＭＳ Ｐゴシック" pitchFamily="16" charset="-128"/>
              <a:cs typeface="Arial" charset="0"/>
            </a:endParaRPr>
          </a:p>
        </p:txBody>
      </p:sp>
      <p:sp>
        <p:nvSpPr>
          <p:cNvPr id="14" name="Rounded Rectangle 13"/>
          <p:cNvSpPr/>
          <p:nvPr/>
        </p:nvSpPr>
        <p:spPr bwMode="auto">
          <a:xfrm>
            <a:off x="827584"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Beliefs 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Practices</a:t>
            </a:r>
          </a:p>
        </p:txBody>
      </p:sp>
      <p:sp>
        <p:nvSpPr>
          <p:cNvPr id="15" name="Rounded Rectangle 14"/>
          <p:cNvSpPr/>
          <p:nvPr/>
        </p:nvSpPr>
        <p:spPr bwMode="auto">
          <a:xfrm>
            <a:off x="2987824" y="1412553"/>
            <a:ext cx="1476164"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Business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Models</a:t>
            </a:r>
          </a:p>
        </p:txBody>
      </p:sp>
      <p:sp>
        <p:nvSpPr>
          <p:cNvPr id="16" name="Rounded Rectangle 15"/>
          <p:cNvSpPr/>
          <p:nvPr/>
        </p:nvSpPr>
        <p:spPr bwMode="auto">
          <a:xfrm>
            <a:off x="5040052"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Citizenship</a:t>
            </a:r>
          </a:p>
        </p:txBody>
      </p:sp>
      <p:sp>
        <p:nvSpPr>
          <p:cNvPr id="17" name="Rounded Rectangle 16"/>
          <p:cNvSpPr/>
          <p:nvPr/>
        </p:nvSpPr>
        <p:spPr bwMode="auto">
          <a:xfrm>
            <a:off x="3095836" y="378881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ICT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Skills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8" name="Rounded Rectangle 17"/>
          <p:cNvSpPr/>
          <p:nvPr/>
        </p:nvSpPr>
        <p:spPr bwMode="auto">
          <a:xfrm>
            <a:off x="1115616"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Media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9" name="Rounded Rectangle 18"/>
          <p:cNvSpPr/>
          <p:nvPr/>
        </p:nvSpPr>
        <p:spPr bwMode="auto">
          <a:xfrm>
            <a:off x="539552" y="418486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r>
              <a:rPr lang="en-US" sz="1400" dirty="0">
                <a:solidFill>
                  <a:srgbClr val="F8F8F8"/>
                </a:solidFill>
                <a:latin typeface="Lucida Sans" pitchFamily="34" charset="0"/>
                <a:ea typeface="ＭＳ Ｐゴシック" pitchFamily="16" charset="-128"/>
                <a:cs typeface="Arial" charset="0"/>
              </a:rPr>
              <a:t>Identity and Reputation</a:t>
            </a:r>
          </a:p>
        </p:txBody>
      </p:sp>
      <p:sp>
        <p:nvSpPr>
          <p:cNvPr id="20" name="Rounded Rectangle 19"/>
          <p:cNvSpPr/>
          <p:nvPr/>
        </p:nvSpPr>
        <p:spPr bwMode="auto">
          <a:xfrm>
            <a:off x="395536" y="2744701"/>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Street Wisdom on the Digital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Highway</a:t>
            </a:r>
          </a:p>
        </p:txBody>
      </p:sp>
      <p:sp>
        <p:nvSpPr>
          <p:cNvPr id="21" name="Rounded Rectangle 20"/>
          <p:cNvSpPr/>
          <p:nvPr/>
        </p:nvSpPr>
        <p:spPr bwMode="auto">
          <a:xfrm>
            <a:off x="3095836" y="61290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Evaluating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Affordances</a:t>
            </a:r>
          </a:p>
        </p:txBody>
      </p:sp>
      <p:sp>
        <p:nvSpPr>
          <p:cNvPr id="22" name="Curved Down Arrow 21"/>
          <p:cNvSpPr/>
          <p:nvPr/>
        </p:nvSpPr>
        <p:spPr bwMode="auto">
          <a:xfrm>
            <a:off x="5904148" y="4148857"/>
            <a:ext cx="1260140" cy="407484"/>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3" name="Curved Down Arrow 22"/>
          <p:cNvSpPr/>
          <p:nvPr/>
        </p:nvSpPr>
        <p:spPr bwMode="auto">
          <a:xfrm flipH="1" flipV="1">
            <a:off x="5832140" y="5877049"/>
            <a:ext cx="1224136" cy="360040"/>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4" name="Up Arrow 23"/>
          <p:cNvSpPr/>
          <p:nvPr/>
        </p:nvSpPr>
        <p:spPr bwMode="auto">
          <a:xfrm>
            <a:off x="5796136" y="4868937"/>
            <a:ext cx="144016" cy="438348"/>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6" name="Up Arrow 25"/>
          <p:cNvSpPr/>
          <p:nvPr/>
        </p:nvSpPr>
        <p:spPr bwMode="auto">
          <a:xfrm flipV="1">
            <a:off x="6984268" y="4868937"/>
            <a:ext cx="180020" cy="504056"/>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 name="TextBox 1"/>
          <p:cNvSpPr txBox="1"/>
          <p:nvPr/>
        </p:nvSpPr>
        <p:spPr>
          <a:xfrm>
            <a:off x="3649369" y="260648"/>
            <a:ext cx="5494631" cy="2062103"/>
          </a:xfrm>
          <a:prstGeom prst="rect">
            <a:avLst/>
          </a:prstGeom>
          <a:solidFill>
            <a:schemeClr val="bg1"/>
          </a:solidFill>
          <a:ln>
            <a:solidFill>
              <a:schemeClr val="tx1"/>
            </a:solidFill>
          </a:ln>
        </p:spPr>
        <p:txBody>
          <a:bodyPr wrap="square" rtlCol="0">
            <a:spAutoFit/>
          </a:bodyPr>
          <a:lstStyle/>
          <a:p>
            <a:pPr marL="285750" indent="-285750" algn="l" eaLnBrk="1" hangingPunct="1">
              <a:buFont typeface="Arial"/>
              <a:buChar char="•"/>
            </a:pPr>
            <a:r>
              <a:rPr lang="en-GB" sz="1600" dirty="0"/>
              <a:t>The learner is given the stuff via the network</a:t>
            </a:r>
          </a:p>
          <a:p>
            <a:pPr marL="285750" indent="-285750" algn="l" eaLnBrk="1" hangingPunct="1">
              <a:buFont typeface="Arial"/>
              <a:buChar char="•"/>
            </a:pPr>
            <a:r>
              <a:rPr lang="en-GB" sz="1600" dirty="0"/>
              <a:t>The learner finds stuff on t</a:t>
            </a:r>
            <a:r>
              <a:rPr lang="en-US" sz="1600" dirty="0"/>
              <a:t>he</a:t>
            </a:r>
            <a:r>
              <a:rPr lang="en-GB" sz="1600" dirty="0"/>
              <a:t> network</a:t>
            </a:r>
          </a:p>
          <a:p>
            <a:pPr marL="285750" indent="-285750" algn="l" eaLnBrk="1" hangingPunct="1">
              <a:buFont typeface="Arial"/>
              <a:buChar char="•"/>
            </a:pPr>
            <a:r>
              <a:rPr lang="en-GB" sz="1600" dirty="0"/>
              <a:t>The learner finds stuff from t</a:t>
            </a:r>
            <a:r>
              <a:rPr lang="en-US" sz="1600" dirty="0"/>
              <a:t>he</a:t>
            </a:r>
            <a:r>
              <a:rPr lang="en-GB" sz="1600" dirty="0"/>
              <a:t> network (of people)</a:t>
            </a:r>
          </a:p>
          <a:p>
            <a:pPr marL="285750" indent="-285750" algn="l" eaLnBrk="1" hangingPunct="1">
              <a:buFont typeface="Arial"/>
              <a:buChar char="•"/>
            </a:pPr>
            <a:r>
              <a:rPr lang="en-GB" sz="1600" dirty="0"/>
              <a:t>The learner is part of t</a:t>
            </a:r>
            <a:r>
              <a:rPr lang="en-US" sz="1600" dirty="0"/>
              <a:t>he</a:t>
            </a:r>
            <a:r>
              <a:rPr lang="en-GB" sz="1600" dirty="0"/>
              <a:t> network and contributes</a:t>
            </a:r>
          </a:p>
          <a:p>
            <a:pPr marL="742950" lvl="1" indent="-285750" algn="l" eaLnBrk="1" hangingPunct="1">
              <a:buFont typeface="Arial"/>
              <a:buChar char="•"/>
            </a:pPr>
            <a:r>
              <a:rPr lang="en-US" sz="1600" dirty="0">
                <a:ea typeface="ＭＳ Ｐゴシック" pitchFamily="-123" charset="-128"/>
              </a:rPr>
              <a:t>S</a:t>
            </a:r>
            <a:r>
              <a:rPr lang="en-GB" sz="1600" dirty="0">
                <a:ea typeface="ＭＳ Ｐゴシック" pitchFamily="-123" charset="-128"/>
              </a:rPr>
              <a:t>tuff</a:t>
            </a:r>
          </a:p>
          <a:p>
            <a:pPr marL="742950" lvl="1" indent="-285750" algn="l" eaLnBrk="1" hangingPunct="1">
              <a:buFont typeface="Arial"/>
              <a:buChar char="•"/>
            </a:pPr>
            <a:r>
              <a:rPr lang="en-GB" sz="1600" dirty="0">
                <a:ea typeface="ＭＳ Ｐゴシック" pitchFamily="-123" charset="-128"/>
              </a:rPr>
              <a:t>ontology</a:t>
            </a:r>
          </a:p>
          <a:p>
            <a:endParaRPr lang="en-US" sz="1600" dirty="0"/>
          </a:p>
        </p:txBody>
      </p:sp>
    </p:spTree>
    <p:extLst>
      <p:ext uri="{BB962C8B-B14F-4D97-AF65-F5344CB8AC3E}">
        <p14:creationId xmlns:p14="http://schemas.microsoft.com/office/powerpoint/2010/main" val="3269242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27"/>
                                        </p:tgtEl>
                                        <p:attrNameLst>
                                          <p:attrName>style.opacity</p:attrName>
                                        </p:attrNameLst>
                                      </p:cBhvr>
                                      <p:to>
                                        <p:strVal val="0.25"/>
                                      </p:to>
                                    </p:set>
                                    <p:animEffect filter="image" prLst="opacity: 0.25">
                                      <p:cBhvr rctx="IE">
                                        <p:cTn id="7" dur="indefinite"/>
                                        <p:tgtEl>
                                          <p:spTgt spid="27"/>
                                        </p:tgtEl>
                                      </p:cBhvr>
                                    </p:animEffect>
                                  </p:childTnLst>
                                </p:cTn>
                              </p:par>
                              <p:par>
                                <p:cTn id="8" presetID="9" presetClass="emph" presetSubtype="0" grpId="0" nodeType="withEffect">
                                  <p:stCondLst>
                                    <p:cond delay="0"/>
                                  </p:stCondLst>
                                  <p:childTnLst>
                                    <p:set>
                                      <p:cBhvr rctx="PPT">
                                        <p:cTn id="9" dur="indefinite"/>
                                        <p:tgtEl>
                                          <p:spTgt spid="3"/>
                                        </p:tgtEl>
                                        <p:attrNameLst>
                                          <p:attrName>style.opacity</p:attrName>
                                        </p:attrNameLst>
                                      </p:cBhvr>
                                      <p:to>
                                        <p:strVal val="0.25"/>
                                      </p:to>
                                    </p:set>
                                    <p:animEffect filter="image" prLst="opacity: 0.25">
                                      <p:cBhvr rctx="IE">
                                        <p:cTn id="10" dur="indefinite"/>
                                        <p:tgtEl>
                                          <p:spTgt spid="3"/>
                                        </p:tgtEl>
                                      </p:cBhvr>
                                    </p:animEffect>
                                  </p:childTnLst>
                                </p:cTn>
                              </p:par>
                              <p:par>
                                <p:cTn id="11" presetID="9" presetClass="emph" presetSubtype="0" grpId="0" nodeType="withEffect">
                                  <p:stCondLst>
                                    <p:cond delay="0"/>
                                  </p:stCondLst>
                                  <p:childTnLst>
                                    <p:set>
                                      <p:cBhvr rctx="PPT">
                                        <p:cTn id="12" dur="indefinite"/>
                                        <p:tgtEl>
                                          <p:spTgt spid="6"/>
                                        </p:tgtEl>
                                        <p:attrNameLst>
                                          <p:attrName>style.opacity</p:attrName>
                                        </p:attrNameLst>
                                      </p:cBhvr>
                                      <p:to>
                                        <p:strVal val="0.25"/>
                                      </p:to>
                                    </p:set>
                                    <p:animEffect filter="image" prLst="opacity: 0.25">
                                      <p:cBhvr rctx="IE">
                                        <p:cTn id="13" dur="indefinite"/>
                                        <p:tgtEl>
                                          <p:spTgt spid="6"/>
                                        </p:tgtEl>
                                      </p:cBhvr>
                                    </p:animEffect>
                                  </p:childTnLst>
                                </p:cTn>
                              </p:par>
                              <p:par>
                                <p:cTn id="14" presetID="9" presetClass="emph" presetSubtype="0" grpId="0" nodeType="withEffect">
                                  <p:stCondLst>
                                    <p:cond delay="0"/>
                                  </p:stCondLst>
                                  <p:childTnLst>
                                    <p:set>
                                      <p:cBhvr rctx="PPT">
                                        <p:cTn id="15" dur="indefinite"/>
                                        <p:tgtEl>
                                          <p:spTgt spid="12"/>
                                        </p:tgtEl>
                                        <p:attrNameLst>
                                          <p:attrName>style.opacity</p:attrName>
                                        </p:attrNameLst>
                                      </p:cBhvr>
                                      <p:to>
                                        <p:strVal val="0.25"/>
                                      </p:to>
                                    </p:set>
                                    <p:animEffect filter="image" prLst="opacity: 0.25">
                                      <p:cBhvr rctx="IE">
                                        <p:cTn id="16" dur="indefinite"/>
                                        <p:tgtEl>
                                          <p:spTgt spid="12"/>
                                        </p:tgtEl>
                                      </p:cBhvr>
                                    </p:animEffect>
                                  </p:childTnLst>
                                </p:cTn>
                              </p:par>
                              <p:par>
                                <p:cTn id="17" presetID="9" presetClass="emph" presetSubtype="0" grpId="0" nodeType="withEffect">
                                  <p:stCondLst>
                                    <p:cond delay="0"/>
                                  </p:stCondLst>
                                  <p:childTnLst>
                                    <p:set>
                                      <p:cBhvr rctx="PPT">
                                        <p:cTn id="18" dur="indefinite"/>
                                        <p:tgtEl>
                                          <p:spTgt spid="13"/>
                                        </p:tgtEl>
                                        <p:attrNameLst>
                                          <p:attrName>style.opacity</p:attrName>
                                        </p:attrNameLst>
                                      </p:cBhvr>
                                      <p:to>
                                        <p:strVal val="0.25"/>
                                      </p:to>
                                    </p:set>
                                    <p:animEffect filter="image" prLst="opacity: 0.25">
                                      <p:cBhvr rctx="IE">
                                        <p:cTn id="19" dur="indefinite"/>
                                        <p:tgtEl>
                                          <p:spTgt spid="13"/>
                                        </p:tgtEl>
                                      </p:cBhvr>
                                    </p:animEffect>
                                  </p:childTnLst>
                                </p:cTn>
                              </p:par>
                              <p:par>
                                <p:cTn id="20" presetID="9" presetClass="emph" presetSubtype="0" grpId="0" nodeType="withEffect">
                                  <p:stCondLst>
                                    <p:cond delay="0"/>
                                  </p:stCondLst>
                                  <p:childTnLst>
                                    <p:set>
                                      <p:cBhvr rctx="PPT">
                                        <p:cTn id="21" dur="indefinite"/>
                                        <p:tgtEl>
                                          <p:spTgt spid="14"/>
                                        </p:tgtEl>
                                        <p:attrNameLst>
                                          <p:attrName>style.opacity</p:attrName>
                                        </p:attrNameLst>
                                      </p:cBhvr>
                                      <p:to>
                                        <p:strVal val="0.25"/>
                                      </p:to>
                                    </p:set>
                                    <p:animEffect filter="image" prLst="opacity: 0.25">
                                      <p:cBhvr rctx="IE">
                                        <p:cTn id="22" dur="indefinite"/>
                                        <p:tgtEl>
                                          <p:spTgt spid="14"/>
                                        </p:tgtEl>
                                      </p:cBhvr>
                                    </p:animEffect>
                                  </p:childTnLst>
                                </p:cTn>
                              </p:par>
                              <p:par>
                                <p:cTn id="23" presetID="9" presetClass="emph" presetSubtype="0" grpId="0" nodeType="withEffect">
                                  <p:stCondLst>
                                    <p:cond delay="0"/>
                                  </p:stCondLst>
                                  <p:childTnLst>
                                    <p:set>
                                      <p:cBhvr rctx="PPT">
                                        <p:cTn id="24" dur="indefinite"/>
                                        <p:tgtEl>
                                          <p:spTgt spid="15"/>
                                        </p:tgtEl>
                                        <p:attrNameLst>
                                          <p:attrName>style.opacity</p:attrName>
                                        </p:attrNameLst>
                                      </p:cBhvr>
                                      <p:to>
                                        <p:strVal val="0.25"/>
                                      </p:to>
                                    </p:set>
                                    <p:animEffect filter="image" prLst="opacity: 0.25">
                                      <p:cBhvr rctx="IE">
                                        <p:cTn id="25" dur="indefinite"/>
                                        <p:tgtEl>
                                          <p:spTgt spid="15"/>
                                        </p:tgtEl>
                                      </p:cBhvr>
                                    </p:animEffect>
                                  </p:childTnLst>
                                </p:cTn>
                              </p:par>
                              <p:par>
                                <p:cTn id="26" presetID="9" presetClass="emph" presetSubtype="0" grpId="0" nodeType="withEffect">
                                  <p:stCondLst>
                                    <p:cond delay="0"/>
                                  </p:stCondLst>
                                  <p:childTnLst>
                                    <p:set>
                                      <p:cBhvr rctx="PPT">
                                        <p:cTn id="27" dur="indefinite"/>
                                        <p:tgtEl>
                                          <p:spTgt spid="16"/>
                                        </p:tgtEl>
                                        <p:attrNameLst>
                                          <p:attrName>style.opacity</p:attrName>
                                        </p:attrNameLst>
                                      </p:cBhvr>
                                      <p:to>
                                        <p:strVal val="0.25"/>
                                      </p:to>
                                    </p:set>
                                    <p:animEffect filter="image" prLst="opacity: 0.25">
                                      <p:cBhvr rctx="IE">
                                        <p:cTn id="28" dur="indefinite"/>
                                        <p:tgtEl>
                                          <p:spTgt spid="16"/>
                                        </p:tgtEl>
                                      </p:cBhvr>
                                    </p:animEffect>
                                  </p:childTnLst>
                                </p:cTn>
                              </p:par>
                              <p:par>
                                <p:cTn id="29" presetID="9" presetClass="emph" presetSubtype="0" grpId="0" nodeType="withEffect">
                                  <p:stCondLst>
                                    <p:cond delay="0"/>
                                  </p:stCondLst>
                                  <p:childTnLst>
                                    <p:set>
                                      <p:cBhvr rctx="PPT">
                                        <p:cTn id="30" dur="indefinite"/>
                                        <p:tgtEl>
                                          <p:spTgt spid="17"/>
                                        </p:tgtEl>
                                        <p:attrNameLst>
                                          <p:attrName>style.opacity</p:attrName>
                                        </p:attrNameLst>
                                      </p:cBhvr>
                                      <p:to>
                                        <p:strVal val="0.25"/>
                                      </p:to>
                                    </p:set>
                                    <p:animEffect filter="image" prLst="opacity: 0.25">
                                      <p:cBhvr rctx="IE">
                                        <p:cTn id="31" dur="indefinite"/>
                                        <p:tgtEl>
                                          <p:spTgt spid="17"/>
                                        </p:tgtEl>
                                      </p:cBhvr>
                                    </p:animEffect>
                                  </p:childTnLst>
                                </p:cTn>
                              </p:par>
                              <p:par>
                                <p:cTn id="32" presetID="9" presetClass="emph" presetSubtype="0" grpId="0" nodeType="withEffect">
                                  <p:stCondLst>
                                    <p:cond delay="0"/>
                                  </p:stCondLst>
                                  <p:childTnLst>
                                    <p:set>
                                      <p:cBhvr rctx="PPT">
                                        <p:cTn id="33" dur="indefinite"/>
                                        <p:tgtEl>
                                          <p:spTgt spid="18"/>
                                        </p:tgtEl>
                                        <p:attrNameLst>
                                          <p:attrName>style.opacity</p:attrName>
                                        </p:attrNameLst>
                                      </p:cBhvr>
                                      <p:to>
                                        <p:strVal val="0.25"/>
                                      </p:to>
                                    </p:set>
                                    <p:animEffect filter="image" prLst="opacity: 0.25">
                                      <p:cBhvr rctx="IE">
                                        <p:cTn id="34" dur="indefinite"/>
                                        <p:tgtEl>
                                          <p:spTgt spid="18"/>
                                        </p:tgtEl>
                                      </p:cBhvr>
                                    </p:animEffect>
                                  </p:childTnLst>
                                </p:cTn>
                              </p:par>
                              <p:par>
                                <p:cTn id="35" presetID="9" presetClass="emph" presetSubtype="0" grpId="0" nodeType="withEffect">
                                  <p:stCondLst>
                                    <p:cond delay="0"/>
                                  </p:stCondLst>
                                  <p:childTnLst>
                                    <p:set>
                                      <p:cBhvr rctx="PPT">
                                        <p:cTn id="36" dur="indefinite"/>
                                        <p:tgtEl>
                                          <p:spTgt spid="19"/>
                                        </p:tgtEl>
                                        <p:attrNameLst>
                                          <p:attrName>style.opacity</p:attrName>
                                        </p:attrNameLst>
                                      </p:cBhvr>
                                      <p:to>
                                        <p:strVal val="0.25"/>
                                      </p:to>
                                    </p:set>
                                    <p:animEffect filter="image" prLst="opacity: 0.25">
                                      <p:cBhvr rctx="IE">
                                        <p:cTn id="37" dur="indefinite"/>
                                        <p:tgtEl>
                                          <p:spTgt spid="19"/>
                                        </p:tgtEl>
                                      </p:cBhvr>
                                    </p:animEffect>
                                  </p:childTnLst>
                                </p:cTn>
                              </p:par>
                              <p:par>
                                <p:cTn id="38" presetID="9" presetClass="emph" presetSubtype="0" grpId="0" nodeType="withEffect">
                                  <p:stCondLst>
                                    <p:cond delay="0"/>
                                  </p:stCondLst>
                                  <p:childTnLst>
                                    <p:set>
                                      <p:cBhvr rctx="PPT">
                                        <p:cTn id="39" dur="indefinite"/>
                                        <p:tgtEl>
                                          <p:spTgt spid="20"/>
                                        </p:tgtEl>
                                        <p:attrNameLst>
                                          <p:attrName>style.opacity</p:attrName>
                                        </p:attrNameLst>
                                      </p:cBhvr>
                                      <p:to>
                                        <p:strVal val="0.25"/>
                                      </p:to>
                                    </p:set>
                                    <p:animEffect filter="image" prLst="opacity: 0.25">
                                      <p:cBhvr rctx="IE">
                                        <p:cTn id="40" dur="indefinite"/>
                                        <p:tgtEl>
                                          <p:spTgt spid="20"/>
                                        </p:tgtEl>
                                      </p:cBhvr>
                                    </p:animEffect>
                                  </p:childTnLst>
                                </p:cTn>
                              </p:par>
                              <p:par>
                                <p:cTn id="41" presetID="9" presetClass="emph" presetSubtype="0" grpId="0" nodeType="withEffect">
                                  <p:stCondLst>
                                    <p:cond delay="0"/>
                                  </p:stCondLst>
                                  <p:childTnLst>
                                    <p:set>
                                      <p:cBhvr rctx="PPT">
                                        <p:cTn id="42" dur="indefinite"/>
                                        <p:tgtEl>
                                          <p:spTgt spid="21"/>
                                        </p:tgtEl>
                                        <p:attrNameLst>
                                          <p:attrName>style.opacity</p:attrName>
                                        </p:attrNameLst>
                                      </p:cBhvr>
                                      <p:to>
                                        <p:strVal val="0.25"/>
                                      </p:to>
                                    </p:set>
                                    <p:animEffect filter="image" prLst="opacity: 0.25">
                                      <p:cBhvr rctx="IE">
                                        <p:cTn id="43"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1943100" y="3249613"/>
            <a:ext cx="6770688" cy="2916237"/>
          </a:xfrm>
        </p:spPr>
        <p:txBody>
          <a:bodyPr/>
          <a:lstStyle/>
          <a:p>
            <a:r>
              <a:rPr lang="en-GB" dirty="0" smtClean="0">
                <a:latin typeface="Lucida Sans" charset="0"/>
                <a:ea typeface="ＭＳ Ｐゴシック" charset="0"/>
              </a:rPr>
              <a:t>Context</a:t>
            </a:r>
            <a:endParaRPr lang="en-GB" dirty="0">
              <a:latin typeface="Lucida Sans" charset="0"/>
              <a:ea typeface="ＭＳ Ｐゴシック" charset="0"/>
            </a:endParaRPr>
          </a:p>
        </p:txBody>
      </p:sp>
      <p:sp>
        <p:nvSpPr>
          <p:cNvPr id="19459" name="Slide Number Placeholder 2"/>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217C22C9-2D18-6E41-B228-A121C5A4B12E}" type="slidenum">
              <a:rPr lang="en-GB" sz="1600">
                <a:solidFill>
                  <a:srgbClr val="F8F8F8"/>
                </a:solidFill>
              </a:rPr>
              <a:pPr/>
              <a:t>2</a:t>
            </a:fld>
            <a:endParaRPr lang="en-GB" sz="1600">
              <a:solidFill>
                <a:srgbClr val="F8F8F8"/>
              </a:solidFill>
            </a:endParaRPr>
          </a:p>
        </p:txBody>
      </p:sp>
      <p:sp>
        <p:nvSpPr>
          <p:cNvPr id="19460" name="Footer Placeholder 1"/>
          <p:cNvSpPr>
            <a:spLocks noGrp="1"/>
          </p:cNvSpPr>
          <p:nvPr>
            <p:ph type="ftr" sz="quarter" idx="4294967295"/>
          </p:nvPr>
        </p:nvSpPr>
        <p:spPr>
          <a:xfrm>
            <a:off x="215900" y="6345238"/>
            <a:ext cx="1187450" cy="468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r>
              <a:rPr lang="en-US" sz="1400" smtClean="0"/>
              <a:t>CITE</a:t>
            </a:r>
          </a:p>
        </p:txBody>
      </p:sp>
      <p:pic>
        <p:nvPicPr>
          <p:cNvPr id="5" name="Picture 4"/>
          <p:cNvPicPr>
            <a:picLocks noChangeAspect="1"/>
          </p:cNvPicPr>
          <p:nvPr/>
        </p:nvPicPr>
        <p:blipFill>
          <a:blip r:embed="rId3"/>
          <a:stretch>
            <a:fillRect/>
          </a:stretch>
        </p:blipFill>
        <p:spPr>
          <a:xfrm>
            <a:off x="539552" y="1196752"/>
            <a:ext cx="4320480" cy="4824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loud 26"/>
          <p:cNvSpPr/>
          <p:nvPr/>
        </p:nvSpPr>
        <p:spPr bwMode="auto">
          <a:xfrm>
            <a:off x="2915816" y="2276649"/>
            <a:ext cx="2016224" cy="2592288"/>
          </a:xfrm>
          <a:prstGeom prst="cloud">
            <a:avLst/>
          </a:prstGeom>
          <a:solidFill>
            <a:schemeClr val="bg1"/>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3" name="Slide Number Placeholder 2"/>
          <p:cNvSpPr>
            <a:spLocks noGrp="1"/>
          </p:cNvSpPr>
          <p:nvPr>
            <p:ph type="sldNum" sz="quarter" idx="4294967295"/>
          </p:nvPr>
        </p:nvSpPr>
        <p:spPr>
          <a:xfrm>
            <a:off x="6695765" y="6667401"/>
            <a:ext cx="1908175" cy="180975"/>
          </a:xfrm>
        </p:spPr>
        <p:txBody>
          <a:bodyPr/>
          <a:lstStyle/>
          <a:p>
            <a:fld id="{3EB683AB-0D5D-B341-8548-21E70DCAF649}" type="slidenum">
              <a:rPr lang="en-GB" smtClean="0"/>
              <a:pPr/>
              <a:t>20</a:t>
            </a:fld>
            <a:endParaRPr lang="en-GB"/>
          </a:p>
        </p:txBody>
      </p:sp>
      <p:sp>
        <p:nvSpPr>
          <p:cNvPr id="6" name="Rounded Rectangle 5"/>
          <p:cNvSpPr/>
          <p:nvPr/>
        </p:nvSpPr>
        <p:spPr bwMode="auto">
          <a:xfrm>
            <a:off x="3059832" y="292472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Information</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8" name="Rounded Rectangle 7"/>
          <p:cNvSpPr/>
          <p:nvPr/>
        </p:nvSpPr>
        <p:spPr bwMode="auto">
          <a:xfrm>
            <a:off x="6624228" y="5336989"/>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Networks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(of</a:t>
            </a:r>
            <a:r>
              <a:rPr kumimoji="0" lang="en-US" sz="1400" b="0" i="0" u="none" strike="noStrike" cap="none" normalizeH="0" dirty="0" smtClean="0">
                <a:ln>
                  <a:noFill/>
                </a:ln>
                <a:solidFill>
                  <a:srgbClr val="F8F8F8"/>
                </a:solidFill>
                <a:effectLst/>
                <a:latin typeface="Lucida Sans" pitchFamily="34" charset="0"/>
                <a:ea typeface="ＭＳ Ｐゴシック" pitchFamily="16" charset="-128"/>
                <a:cs typeface="Arial" charset="0"/>
              </a:rPr>
              <a:t> People)</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9" name="Rounded Rectangle 8"/>
          <p:cNvSpPr/>
          <p:nvPr/>
        </p:nvSpPr>
        <p:spPr bwMode="auto">
          <a:xfrm>
            <a:off x="6624228" y="4580905"/>
            <a:ext cx="1584176"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Collaboration</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0" name="Rounded Rectangle 9"/>
          <p:cNvSpPr/>
          <p:nvPr/>
        </p:nvSpPr>
        <p:spPr bwMode="auto">
          <a:xfrm>
            <a:off x="4680012"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Social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Networking</a:t>
            </a:r>
          </a:p>
        </p:txBody>
      </p:sp>
      <p:sp>
        <p:nvSpPr>
          <p:cNvPr id="11" name="Rounded Rectangle 10"/>
          <p:cNvSpPr/>
          <p:nvPr/>
        </p:nvSpPr>
        <p:spPr bwMode="auto">
          <a:xfrm>
            <a:off x="4752020" y="4580905"/>
            <a:ext cx="1656184"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Communication</a:t>
            </a:r>
          </a:p>
        </p:txBody>
      </p:sp>
      <p:sp>
        <p:nvSpPr>
          <p:cNvPr id="12" name="Rounded Rectangle 11"/>
          <p:cNvSpPr/>
          <p:nvPr/>
        </p:nvSpPr>
        <p:spPr bwMode="auto">
          <a:xfrm>
            <a:off x="5940152" y="3248757"/>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 Academic Practices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3" name="Rounded Rectangle 12"/>
          <p:cNvSpPr/>
          <p:nvPr/>
        </p:nvSpPr>
        <p:spPr bwMode="auto">
          <a:xfrm>
            <a:off x="5940152" y="25286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err="1" smtClean="0">
                <a:solidFill>
                  <a:srgbClr val="F8F8F8"/>
                </a:solidFill>
                <a:latin typeface="Lucida Sans" pitchFamily="34" charset="0"/>
                <a:ea typeface="ＭＳ Ｐゴシック" pitchFamily="16" charset="-128"/>
                <a:cs typeface="Arial" charset="0"/>
              </a:rPr>
              <a:t>Workpractices</a:t>
            </a:r>
            <a:endParaRPr lang="en-US" sz="1400" dirty="0">
              <a:solidFill>
                <a:srgbClr val="F8F8F8"/>
              </a:solidFill>
              <a:latin typeface="Lucida Sans" pitchFamily="34" charset="0"/>
              <a:ea typeface="ＭＳ Ｐゴシック" pitchFamily="16" charset="-128"/>
              <a:cs typeface="Arial" charset="0"/>
            </a:endParaRPr>
          </a:p>
        </p:txBody>
      </p:sp>
      <p:sp>
        <p:nvSpPr>
          <p:cNvPr id="14" name="Rounded Rectangle 13"/>
          <p:cNvSpPr/>
          <p:nvPr/>
        </p:nvSpPr>
        <p:spPr bwMode="auto">
          <a:xfrm>
            <a:off x="827584"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Beliefs 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Practices</a:t>
            </a:r>
          </a:p>
        </p:txBody>
      </p:sp>
      <p:sp>
        <p:nvSpPr>
          <p:cNvPr id="15" name="Rounded Rectangle 14"/>
          <p:cNvSpPr/>
          <p:nvPr/>
        </p:nvSpPr>
        <p:spPr bwMode="auto">
          <a:xfrm>
            <a:off x="2987824" y="1412553"/>
            <a:ext cx="1476164"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Business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Models</a:t>
            </a:r>
          </a:p>
        </p:txBody>
      </p:sp>
      <p:sp>
        <p:nvSpPr>
          <p:cNvPr id="16" name="Rounded Rectangle 15"/>
          <p:cNvSpPr/>
          <p:nvPr/>
        </p:nvSpPr>
        <p:spPr bwMode="auto">
          <a:xfrm>
            <a:off x="5040052"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Citizenship</a:t>
            </a:r>
          </a:p>
        </p:txBody>
      </p:sp>
      <p:sp>
        <p:nvSpPr>
          <p:cNvPr id="17" name="Rounded Rectangle 16"/>
          <p:cNvSpPr/>
          <p:nvPr/>
        </p:nvSpPr>
        <p:spPr bwMode="auto">
          <a:xfrm>
            <a:off x="3095836" y="378881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ICT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Skills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8" name="Rounded Rectangle 17"/>
          <p:cNvSpPr/>
          <p:nvPr/>
        </p:nvSpPr>
        <p:spPr bwMode="auto">
          <a:xfrm>
            <a:off x="1115616"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Media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9" name="Rounded Rectangle 18"/>
          <p:cNvSpPr/>
          <p:nvPr/>
        </p:nvSpPr>
        <p:spPr bwMode="auto">
          <a:xfrm>
            <a:off x="539552" y="418486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Identity and Reputation</a:t>
            </a:r>
          </a:p>
        </p:txBody>
      </p:sp>
      <p:sp>
        <p:nvSpPr>
          <p:cNvPr id="20" name="Rounded Rectangle 19"/>
          <p:cNvSpPr/>
          <p:nvPr/>
        </p:nvSpPr>
        <p:spPr bwMode="auto">
          <a:xfrm>
            <a:off x="395536" y="2744701"/>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Street Wisdom on the Digital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Highway</a:t>
            </a:r>
          </a:p>
        </p:txBody>
      </p:sp>
      <p:sp>
        <p:nvSpPr>
          <p:cNvPr id="21" name="Rounded Rectangle 20"/>
          <p:cNvSpPr/>
          <p:nvPr/>
        </p:nvSpPr>
        <p:spPr bwMode="auto">
          <a:xfrm>
            <a:off x="3095836" y="61290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Evaluating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Affordances</a:t>
            </a:r>
          </a:p>
        </p:txBody>
      </p:sp>
      <p:sp>
        <p:nvSpPr>
          <p:cNvPr id="22" name="Curved Down Arrow 21"/>
          <p:cNvSpPr/>
          <p:nvPr/>
        </p:nvSpPr>
        <p:spPr bwMode="auto">
          <a:xfrm>
            <a:off x="5904148" y="4148857"/>
            <a:ext cx="1260140" cy="407484"/>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3" name="Curved Down Arrow 22"/>
          <p:cNvSpPr/>
          <p:nvPr/>
        </p:nvSpPr>
        <p:spPr bwMode="auto">
          <a:xfrm flipH="1" flipV="1">
            <a:off x="5832140" y="5877049"/>
            <a:ext cx="1224136" cy="360040"/>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4" name="Up Arrow 23"/>
          <p:cNvSpPr/>
          <p:nvPr/>
        </p:nvSpPr>
        <p:spPr bwMode="auto">
          <a:xfrm>
            <a:off x="5796136" y="4868937"/>
            <a:ext cx="144016" cy="438348"/>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6" name="Up Arrow 25"/>
          <p:cNvSpPr/>
          <p:nvPr/>
        </p:nvSpPr>
        <p:spPr bwMode="auto">
          <a:xfrm flipV="1">
            <a:off x="6984268" y="4868937"/>
            <a:ext cx="180020" cy="504056"/>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Tree>
    <p:extLst>
      <p:ext uri="{BB962C8B-B14F-4D97-AF65-F5344CB8AC3E}">
        <p14:creationId xmlns:p14="http://schemas.microsoft.com/office/powerpoint/2010/main" val="4208002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bwMode="auto">
          <a:xfrm>
            <a:off x="2915816" y="2276649"/>
            <a:ext cx="2016224" cy="2592288"/>
          </a:xfrm>
          <a:prstGeom prst="cloud">
            <a:avLst/>
          </a:prstGeom>
          <a:solidFill>
            <a:schemeClr val="bg1"/>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3" name="Slide Number Placeholder 2"/>
          <p:cNvSpPr>
            <a:spLocks noGrp="1"/>
          </p:cNvSpPr>
          <p:nvPr>
            <p:ph type="sldNum" sz="quarter" idx="4294967295"/>
          </p:nvPr>
        </p:nvSpPr>
        <p:spPr>
          <a:xfrm>
            <a:off x="6695765" y="6667401"/>
            <a:ext cx="1908175" cy="180975"/>
          </a:xfrm>
        </p:spPr>
        <p:txBody>
          <a:bodyPr/>
          <a:lstStyle/>
          <a:p>
            <a:fld id="{3EB683AB-0D5D-B341-8548-21E70DCAF649}" type="slidenum">
              <a:rPr lang="en-GB" smtClean="0"/>
              <a:pPr/>
              <a:t>21</a:t>
            </a:fld>
            <a:endParaRPr lang="en-GB"/>
          </a:p>
        </p:txBody>
      </p:sp>
      <p:sp>
        <p:nvSpPr>
          <p:cNvPr id="6" name="Rounded Rectangle 5"/>
          <p:cNvSpPr/>
          <p:nvPr/>
        </p:nvSpPr>
        <p:spPr bwMode="auto">
          <a:xfrm>
            <a:off x="3059832" y="292472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Information</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8" name="Rounded Rectangle 7"/>
          <p:cNvSpPr/>
          <p:nvPr/>
        </p:nvSpPr>
        <p:spPr bwMode="auto">
          <a:xfrm>
            <a:off x="6624228" y="5336989"/>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Networks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(of</a:t>
            </a:r>
            <a:r>
              <a:rPr kumimoji="0" lang="en-US" sz="1400" b="0" i="0" u="none" strike="noStrike" cap="none" normalizeH="0" dirty="0" smtClean="0">
                <a:ln>
                  <a:noFill/>
                </a:ln>
                <a:solidFill>
                  <a:srgbClr val="F8F8F8"/>
                </a:solidFill>
                <a:effectLst/>
                <a:latin typeface="Lucida Sans" pitchFamily="34" charset="0"/>
                <a:ea typeface="ＭＳ Ｐゴシック" pitchFamily="16" charset="-128"/>
                <a:cs typeface="Arial" charset="0"/>
              </a:rPr>
              <a:t> People)</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9" name="Rounded Rectangle 8"/>
          <p:cNvSpPr/>
          <p:nvPr/>
        </p:nvSpPr>
        <p:spPr bwMode="auto">
          <a:xfrm>
            <a:off x="6624228" y="4580905"/>
            <a:ext cx="1584176"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Collaboration</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0" name="Rounded Rectangle 9"/>
          <p:cNvSpPr/>
          <p:nvPr/>
        </p:nvSpPr>
        <p:spPr bwMode="auto">
          <a:xfrm>
            <a:off x="4680012"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Social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Networking</a:t>
            </a:r>
          </a:p>
        </p:txBody>
      </p:sp>
      <p:sp>
        <p:nvSpPr>
          <p:cNvPr id="11" name="Rounded Rectangle 10"/>
          <p:cNvSpPr/>
          <p:nvPr/>
        </p:nvSpPr>
        <p:spPr bwMode="auto">
          <a:xfrm>
            <a:off x="4752020" y="4580905"/>
            <a:ext cx="1656184" cy="289441"/>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Communication</a:t>
            </a:r>
          </a:p>
        </p:txBody>
      </p:sp>
      <p:sp>
        <p:nvSpPr>
          <p:cNvPr id="12" name="Rounded Rectangle 11"/>
          <p:cNvSpPr/>
          <p:nvPr/>
        </p:nvSpPr>
        <p:spPr bwMode="auto">
          <a:xfrm>
            <a:off x="5940152" y="3248757"/>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 Academic Practices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3" name="Rounded Rectangle 12"/>
          <p:cNvSpPr/>
          <p:nvPr/>
        </p:nvSpPr>
        <p:spPr bwMode="auto">
          <a:xfrm>
            <a:off x="5940152" y="25286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err="1" smtClean="0">
                <a:solidFill>
                  <a:srgbClr val="F8F8F8"/>
                </a:solidFill>
                <a:latin typeface="Lucida Sans" pitchFamily="34" charset="0"/>
                <a:ea typeface="ＭＳ Ｐゴシック" pitchFamily="16" charset="-128"/>
                <a:cs typeface="Arial" charset="0"/>
              </a:rPr>
              <a:t>Workpractices</a:t>
            </a:r>
            <a:endParaRPr lang="en-US" sz="1400" dirty="0">
              <a:solidFill>
                <a:srgbClr val="F8F8F8"/>
              </a:solidFill>
              <a:latin typeface="Lucida Sans" pitchFamily="34" charset="0"/>
              <a:ea typeface="ＭＳ Ｐゴシック" pitchFamily="16" charset="-128"/>
              <a:cs typeface="Arial" charset="0"/>
            </a:endParaRPr>
          </a:p>
        </p:txBody>
      </p:sp>
      <p:sp>
        <p:nvSpPr>
          <p:cNvPr id="14" name="Rounded Rectangle 13"/>
          <p:cNvSpPr/>
          <p:nvPr/>
        </p:nvSpPr>
        <p:spPr bwMode="auto">
          <a:xfrm>
            <a:off x="827584"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Beliefs 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Practices</a:t>
            </a:r>
          </a:p>
        </p:txBody>
      </p:sp>
      <p:sp>
        <p:nvSpPr>
          <p:cNvPr id="15" name="Rounded Rectangle 14"/>
          <p:cNvSpPr/>
          <p:nvPr/>
        </p:nvSpPr>
        <p:spPr bwMode="auto">
          <a:xfrm>
            <a:off x="2987824" y="1412553"/>
            <a:ext cx="1476164"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Business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Models</a:t>
            </a:r>
          </a:p>
        </p:txBody>
      </p:sp>
      <p:sp>
        <p:nvSpPr>
          <p:cNvPr id="16" name="Rounded Rectangle 15"/>
          <p:cNvSpPr/>
          <p:nvPr/>
        </p:nvSpPr>
        <p:spPr bwMode="auto">
          <a:xfrm>
            <a:off x="5040052" y="166458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Digital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Citizenship</a:t>
            </a:r>
          </a:p>
        </p:txBody>
      </p:sp>
      <p:sp>
        <p:nvSpPr>
          <p:cNvPr id="17" name="Rounded Rectangle 16"/>
          <p:cNvSpPr/>
          <p:nvPr/>
        </p:nvSpPr>
        <p:spPr bwMode="auto">
          <a:xfrm>
            <a:off x="3095836" y="378881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ICT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Skills</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8" name="Rounded Rectangle 17"/>
          <p:cNvSpPr/>
          <p:nvPr/>
        </p:nvSpPr>
        <p:spPr bwMode="auto">
          <a:xfrm>
            <a:off x="1115616" y="5300985"/>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Media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Literacy</a:t>
            </a:r>
            <a:endPar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endParaRPr>
          </a:p>
        </p:txBody>
      </p:sp>
      <p:sp>
        <p:nvSpPr>
          <p:cNvPr id="19" name="Rounded Rectangle 18"/>
          <p:cNvSpPr/>
          <p:nvPr/>
        </p:nvSpPr>
        <p:spPr bwMode="auto">
          <a:xfrm>
            <a:off x="539552" y="4184861"/>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Identity and Reputation</a:t>
            </a:r>
          </a:p>
        </p:txBody>
      </p:sp>
      <p:sp>
        <p:nvSpPr>
          <p:cNvPr id="20" name="Rounded Rectangle 19"/>
          <p:cNvSpPr/>
          <p:nvPr/>
        </p:nvSpPr>
        <p:spPr bwMode="auto">
          <a:xfrm>
            <a:off x="395536" y="2744701"/>
            <a:ext cx="1584176" cy="766167"/>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Street Wisdom on the Digital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Highway</a:t>
            </a:r>
          </a:p>
        </p:txBody>
      </p:sp>
      <p:sp>
        <p:nvSpPr>
          <p:cNvPr id="21" name="Rounded Rectangle 20"/>
          <p:cNvSpPr/>
          <p:nvPr/>
        </p:nvSpPr>
        <p:spPr bwMode="auto">
          <a:xfrm>
            <a:off x="3095836" y="6129077"/>
            <a:ext cx="1584176" cy="527804"/>
          </a:xfrm>
          <a:prstGeom prst="roundRect">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F8F8F8"/>
                </a:solidFill>
                <a:latin typeface="Lucida Sans" pitchFamily="34" charset="0"/>
                <a:ea typeface="ＭＳ Ｐゴシック" pitchFamily="16" charset="-128"/>
                <a:cs typeface="Arial" charset="0"/>
              </a:rPr>
              <a:t>Evaluating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8F8F8"/>
                </a:solidFill>
                <a:effectLst/>
                <a:latin typeface="Lucida Sans" pitchFamily="34" charset="0"/>
                <a:ea typeface="ＭＳ Ｐゴシック" pitchFamily="16" charset="-128"/>
                <a:cs typeface="Arial" charset="0"/>
              </a:rPr>
              <a:t>Affordances</a:t>
            </a:r>
          </a:p>
        </p:txBody>
      </p:sp>
      <p:sp>
        <p:nvSpPr>
          <p:cNvPr id="22" name="Curved Down Arrow 21"/>
          <p:cNvSpPr/>
          <p:nvPr/>
        </p:nvSpPr>
        <p:spPr bwMode="auto">
          <a:xfrm>
            <a:off x="5904148" y="4148857"/>
            <a:ext cx="1260140" cy="407484"/>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3" name="Curved Down Arrow 22"/>
          <p:cNvSpPr/>
          <p:nvPr/>
        </p:nvSpPr>
        <p:spPr bwMode="auto">
          <a:xfrm flipH="1" flipV="1">
            <a:off x="5832140" y="5877049"/>
            <a:ext cx="1224136" cy="360040"/>
          </a:xfrm>
          <a:prstGeom prst="curvedDown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4" name="Up Arrow 23"/>
          <p:cNvSpPr/>
          <p:nvPr/>
        </p:nvSpPr>
        <p:spPr bwMode="auto">
          <a:xfrm>
            <a:off x="5796136" y="4868937"/>
            <a:ext cx="144016" cy="438348"/>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6" name="Up Arrow 25"/>
          <p:cNvSpPr/>
          <p:nvPr/>
        </p:nvSpPr>
        <p:spPr bwMode="auto">
          <a:xfrm flipV="1">
            <a:off x="6984268" y="4868937"/>
            <a:ext cx="180020" cy="504056"/>
          </a:xfrm>
          <a:prstGeom prst="upArrow">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endParaRPr>
          </a:p>
        </p:txBody>
      </p:sp>
      <p:sp>
        <p:nvSpPr>
          <p:cNvPr id="2" name="TextBox 1"/>
          <p:cNvSpPr txBox="1"/>
          <p:nvPr/>
        </p:nvSpPr>
        <p:spPr>
          <a:xfrm>
            <a:off x="791580" y="512676"/>
            <a:ext cx="7344816" cy="646331"/>
          </a:xfrm>
          <a:prstGeom prst="rect">
            <a:avLst/>
          </a:prstGeom>
          <a:noFill/>
        </p:spPr>
        <p:txBody>
          <a:bodyPr wrap="square" rtlCol="0">
            <a:spAutoFit/>
          </a:bodyPr>
          <a:lstStyle/>
          <a:p>
            <a:r>
              <a:rPr lang="en-US" sz="1800" dirty="0" smtClean="0"/>
              <a:t>Digital Literacies are the skills needed to live, learn, work, collaborate, influence and lead in the virtual and digital world</a:t>
            </a:r>
            <a:endParaRPr lang="en-US" sz="1800" dirty="0"/>
          </a:p>
        </p:txBody>
      </p:sp>
      <p:sp>
        <p:nvSpPr>
          <p:cNvPr id="4" name="TextBox 3"/>
          <p:cNvSpPr txBox="1"/>
          <p:nvPr/>
        </p:nvSpPr>
        <p:spPr>
          <a:xfrm>
            <a:off x="287524" y="5985284"/>
            <a:ext cx="8244916" cy="646331"/>
          </a:xfrm>
          <a:prstGeom prst="rect">
            <a:avLst/>
          </a:prstGeom>
          <a:noFill/>
        </p:spPr>
        <p:txBody>
          <a:bodyPr wrap="square" rtlCol="0">
            <a:spAutoFit/>
          </a:bodyPr>
          <a:lstStyle/>
          <a:p>
            <a:r>
              <a:rPr lang="en-US" sz="1800" dirty="0" smtClean="0"/>
              <a:t>We are preparing students for jobs that don’t yet exist, using work-practices we don’t yet know supported by tools not yet invented.</a:t>
            </a:r>
            <a:endParaRPr lang="en-US" sz="1800" dirty="0"/>
          </a:p>
        </p:txBody>
      </p:sp>
    </p:spTree>
    <p:extLst>
      <p:ext uri="{BB962C8B-B14F-4D97-AF65-F5344CB8AC3E}">
        <p14:creationId xmlns:p14="http://schemas.microsoft.com/office/powerpoint/2010/main" val="4208002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7"/>
                                        </p:tgtEl>
                                        <p:attrNameLst>
                                          <p:attrName>style.opacity</p:attrName>
                                        </p:attrNameLst>
                                      </p:cBhvr>
                                      <p:to>
                                        <p:strVal val="0.25"/>
                                      </p:to>
                                    </p:set>
                                    <p:animEffect filter="image" prLst="opacity: 0.25">
                                      <p:cBhvr rctx="IE">
                                        <p:cTn id="7" dur="indefinite"/>
                                        <p:tgtEl>
                                          <p:spTgt spid="27"/>
                                        </p:tgtEl>
                                      </p:cBhvr>
                                    </p:animEffect>
                                  </p:childTnLst>
                                </p:cTn>
                              </p:par>
                              <p:par>
                                <p:cTn id="8" presetID="9" presetClass="emph" presetSubtype="0" grpId="0" nodeType="withEffect">
                                  <p:stCondLst>
                                    <p:cond delay="0"/>
                                  </p:stCondLst>
                                  <p:childTnLst>
                                    <p:set>
                                      <p:cBhvr rctx="PPT">
                                        <p:cTn id="9" dur="indefinite"/>
                                        <p:tgtEl>
                                          <p:spTgt spid="3"/>
                                        </p:tgtEl>
                                        <p:attrNameLst>
                                          <p:attrName>style.opacity</p:attrName>
                                        </p:attrNameLst>
                                      </p:cBhvr>
                                      <p:to>
                                        <p:strVal val="0.25"/>
                                      </p:to>
                                    </p:set>
                                    <p:animEffect filter="image" prLst="opacity: 0.25">
                                      <p:cBhvr rctx="IE">
                                        <p:cTn id="10" dur="indefinite"/>
                                        <p:tgtEl>
                                          <p:spTgt spid="3"/>
                                        </p:tgtEl>
                                      </p:cBhvr>
                                    </p:animEffect>
                                  </p:childTnLst>
                                </p:cTn>
                              </p:par>
                              <p:par>
                                <p:cTn id="11" presetID="9" presetClass="emph" presetSubtype="0" grpId="0" nodeType="withEffect">
                                  <p:stCondLst>
                                    <p:cond delay="0"/>
                                  </p:stCondLst>
                                  <p:childTnLst>
                                    <p:set>
                                      <p:cBhvr rctx="PPT">
                                        <p:cTn id="12" dur="indefinite"/>
                                        <p:tgtEl>
                                          <p:spTgt spid="6"/>
                                        </p:tgtEl>
                                        <p:attrNameLst>
                                          <p:attrName>style.opacity</p:attrName>
                                        </p:attrNameLst>
                                      </p:cBhvr>
                                      <p:to>
                                        <p:strVal val="0.25"/>
                                      </p:to>
                                    </p:set>
                                    <p:animEffect filter="image" prLst="opacity: 0.25">
                                      <p:cBhvr rctx="IE">
                                        <p:cTn id="13" dur="indefinite"/>
                                        <p:tgtEl>
                                          <p:spTgt spid="6"/>
                                        </p:tgtEl>
                                      </p:cBhvr>
                                    </p:animEffect>
                                  </p:childTnLst>
                                </p:cTn>
                              </p:par>
                              <p:par>
                                <p:cTn id="14" presetID="9" presetClass="emph" presetSubtype="0" grpId="0" nodeType="withEffect">
                                  <p:stCondLst>
                                    <p:cond delay="0"/>
                                  </p:stCondLst>
                                  <p:childTnLst>
                                    <p:set>
                                      <p:cBhvr rctx="PPT">
                                        <p:cTn id="15" dur="indefinite"/>
                                        <p:tgtEl>
                                          <p:spTgt spid="8"/>
                                        </p:tgtEl>
                                        <p:attrNameLst>
                                          <p:attrName>style.opacity</p:attrName>
                                        </p:attrNameLst>
                                      </p:cBhvr>
                                      <p:to>
                                        <p:strVal val="0.25"/>
                                      </p:to>
                                    </p:set>
                                    <p:animEffect filter="image" prLst="opacity: 0.25">
                                      <p:cBhvr rctx="IE">
                                        <p:cTn id="16" dur="indefinite"/>
                                        <p:tgtEl>
                                          <p:spTgt spid="8"/>
                                        </p:tgtEl>
                                      </p:cBhvr>
                                    </p:animEffect>
                                  </p:childTnLst>
                                </p:cTn>
                              </p:par>
                              <p:par>
                                <p:cTn id="17" presetID="9" presetClass="emph" presetSubtype="0" grpId="0" nodeType="withEffect">
                                  <p:stCondLst>
                                    <p:cond delay="0"/>
                                  </p:stCondLst>
                                  <p:childTnLst>
                                    <p:set>
                                      <p:cBhvr rctx="PPT">
                                        <p:cTn id="18" dur="indefinite"/>
                                        <p:tgtEl>
                                          <p:spTgt spid="9"/>
                                        </p:tgtEl>
                                        <p:attrNameLst>
                                          <p:attrName>style.opacity</p:attrName>
                                        </p:attrNameLst>
                                      </p:cBhvr>
                                      <p:to>
                                        <p:strVal val="0.25"/>
                                      </p:to>
                                    </p:set>
                                    <p:animEffect filter="image" prLst="opacity: 0.25">
                                      <p:cBhvr rctx="IE">
                                        <p:cTn id="19" dur="indefinite"/>
                                        <p:tgtEl>
                                          <p:spTgt spid="9"/>
                                        </p:tgtEl>
                                      </p:cBhvr>
                                    </p:animEffect>
                                  </p:childTnLst>
                                </p:cTn>
                              </p:par>
                              <p:par>
                                <p:cTn id="20" presetID="9" presetClass="emph" presetSubtype="0" grpId="0" nodeType="withEffect">
                                  <p:stCondLst>
                                    <p:cond delay="0"/>
                                  </p:stCondLst>
                                  <p:childTnLst>
                                    <p:set>
                                      <p:cBhvr rctx="PPT">
                                        <p:cTn id="21" dur="indefinite"/>
                                        <p:tgtEl>
                                          <p:spTgt spid="10"/>
                                        </p:tgtEl>
                                        <p:attrNameLst>
                                          <p:attrName>style.opacity</p:attrName>
                                        </p:attrNameLst>
                                      </p:cBhvr>
                                      <p:to>
                                        <p:strVal val="0.25"/>
                                      </p:to>
                                    </p:set>
                                    <p:animEffect filter="image" prLst="opacity: 0.25">
                                      <p:cBhvr rctx="IE">
                                        <p:cTn id="22" dur="indefinite"/>
                                        <p:tgtEl>
                                          <p:spTgt spid="10"/>
                                        </p:tgtEl>
                                      </p:cBhvr>
                                    </p:animEffect>
                                  </p:childTnLst>
                                </p:cTn>
                              </p:par>
                              <p:par>
                                <p:cTn id="23" presetID="9" presetClass="emph" presetSubtype="0" grpId="0" nodeType="withEffect">
                                  <p:stCondLst>
                                    <p:cond delay="0"/>
                                  </p:stCondLst>
                                  <p:childTnLst>
                                    <p:set>
                                      <p:cBhvr rctx="PPT">
                                        <p:cTn id="24" dur="indefinite"/>
                                        <p:tgtEl>
                                          <p:spTgt spid="11"/>
                                        </p:tgtEl>
                                        <p:attrNameLst>
                                          <p:attrName>style.opacity</p:attrName>
                                        </p:attrNameLst>
                                      </p:cBhvr>
                                      <p:to>
                                        <p:strVal val="0.25"/>
                                      </p:to>
                                    </p:set>
                                    <p:animEffect filter="image" prLst="opacity: 0.25">
                                      <p:cBhvr rctx="IE">
                                        <p:cTn id="25" dur="indefinite"/>
                                        <p:tgtEl>
                                          <p:spTgt spid="11"/>
                                        </p:tgtEl>
                                      </p:cBhvr>
                                    </p:animEffect>
                                  </p:childTnLst>
                                </p:cTn>
                              </p:par>
                              <p:par>
                                <p:cTn id="26" presetID="9" presetClass="emph" presetSubtype="0" grpId="0" nodeType="withEffect">
                                  <p:stCondLst>
                                    <p:cond delay="0"/>
                                  </p:stCondLst>
                                  <p:childTnLst>
                                    <p:set>
                                      <p:cBhvr rctx="PPT">
                                        <p:cTn id="27" dur="indefinite"/>
                                        <p:tgtEl>
                                          <p:spTgt spid="12"/>
                                        </p:tgtEl>
                                        <p:attrNameLst>
                                          <p:attrName>style.opacity</p:attrName>
                                        </p:attrNameLst>
                                      </p:cBhvr>
                                      <p:to>
                                        <p:strVal val="0.25"/>
                                      </p:to>
                                    </p:set>
                                    <p:animEffect filter="image" prLst="opacity: 0.25">
                                      <p:cBhvr rctx="IE">
                                        <p:cTn id="28" dur="indefinite"/>
                                        <p:tgtEl>
                                          <p:spTgt spid="12"/>
                                        </p:tgtEl>
                                      </p:cBhvr>
                                    </p:animEffect>
                                  </p:childTnLst>
                                </p:cTn>
                              </p:par>
                              <p:par>
                                <p:cTn id="29" presetID="9" presetClass="emph" presetSubtype="0" grpId="0" nodeType="withEffect">
                                  <p:stCondLst>
                                    <p:cond delay="0"/>
                                  </p:stCondLst>
                                  <p:childTnLst>
                                    <p:set>
                                      <p:cBhvr rctx="PPT">
                                        <p:cTn id="30" dur="indefinite"/>
                                        <p:tgtEl>
                                          <p:spTgt spid="13"/>
                                        </p:tgtEl>
                                        <p:attrNameLst>
                                          <p:attrName>style.opacity</p:attrName>
                                        </p:attrNameLst>
                                      </p:cBhvr>
                                      <p:to>
                                        <p:strVal val="0.25"/>
                                      </p:to>
                                    </p:set>
                                    <p:animEffect filter="image" prLst="opacity: 0.25">
                                      <p:cBhvr rctx="IE">
                                        <p:cTn id="31" dur="indefinite"/>
                                        <p:tgtEl>
                                          <p:spTgt spid="13"/>
                                        </p:tgtEl>
                                      </p:cBhvr>
                                    </p:animEffect>
                                  </p:childTnLst>
                                </p:cTn>
                              </p:par>
                              <p:par>
                                <p:cTn id="32" presetID="9" presetClass="emph" presetSubtype="0" grpId="0" nodeType="withEffect">
                                  <p:stCondLst>
                                    <p:cond delay="0"/>
                                  </p:stCondLst>
                                  <p:childTnLst>
                                    <p:set>
                                      <p:cBhvr rctx="PPT">
                                        <p:cTn id="33" dur="indefinite"/>
                                        <p:tgtEl>
                                          <p:spTgt spid="14"/>
                                        </p:tgtEl>
                                        <p:attrNameLst>
                                          <p:attrName>style.opacity</p:attrName>
                                        </p:attrNameLst>
                                      </p:cBhvr>
                                      <p:to>
                                        <p:strVal val="0.25"/>
                                      </p:to>
                                    </p:set>
                                    <p:animEffect filter="image" prLst="opacity: 0.25">
                                      <p:cBhvr rctx="IE">
                                        <p:cTn id="34" dur="indefinite"/>
                                        <p:tgtEl>
                                          <p:spTgt spid="14"/>
                                        </p:tgtEl>
                                      </p:cBhvr>
                                    </p:animEffect>
                                  </p:childTnLst>
                                </p:cTn>
                              </p:par>
                              <p:par>
                                <p:cTn id="35" presetID="9" presetClass="emph" presetSubtype="0" grpId="0" nodeType="withEffect">
                                  <p:stCondLst>
                                    <p:cond delay="0"/>
                                  </p:stCondLst>
                                  <p:childTnLst>
                                    <p:set>
                                      <p:cBhvr rctx="PPT">
                                        <p:cTn id="36" dur="indefinite"/>
                                        <p:tgtEl>
                                          <p:spTgt spid="15"/>
                                        </p:tgtEl>
                                        <p:attrNameLst>
                                          <p:attrName>style.opacity</p:attrName>
                                        </p:attrNameLst>
                                      </p:cBhvr>
                                      <p:to>
                                        <p:strVal val="0.25"/>
                                      </p:to>
                                    </p:set>
                                    <p:animEffect filter="image" prLst="opacity: 0.25">
                                      <p:cBhvr rctx="IE">
                                        <p:cTn id="37" dur="indefinite"/>
                                        <p:tgtEl>
                                          <p:spTgt spid="15"/>
                                        </p:tgtEl>
                                      </p:cBhvr>
                                    </p:animEffect>
                                  </p:childTnLst>
                                </p:cTn>
                              </p:par>
                              <p:par>
                                <p:cTn id="38" presetID="9" presetClass="emph" presetSubtype="0" grpId="0" nodeType="withEffect">
                                  <p:stCondLst>
                                    <p:cond delay="0"/>
                                  </p:stCondLst>
                                  <p:childTnLst>
                                    <p:set>
                                      <p:cBhvr rctx="PPT">
                                        <p:cTn id="39" dur="indefinite"/>
                                        <p:tgtEl>
                                          <p:spTgt spid="16"/>
                                        </p:tgtEl>
                                        <p:attrNameLst>
                                          <p:attrName>style.opacity</p:attrName>
                                        </p:attrNameLst>
                                      </p:cBhvr>
                                      <p:to>
                                        <p:strVal val="0.25"/>
                                      </p:to>
                                    </p:set>
                                    <p:animEffect filter="image" prLst="opacity: 0.25">
                                      <p:cBhvr rctx="IE">
                                        <p:cTn id="40" dur="indefinite"/>
                                        <p:tgtEl>
                                          <p:spTgt spid="16"/>
                                        </p:tgtEl>
                                      </p:cBhvr>
                                    </p:animEffect>
                                  </p:childTnLst>
                                </p:cTn>
                              </p:par>
                              <p:par>
                                <p:cTn id="41" presetID="9" presetClass="emph" presetSubtype="0" grpId="0" nodeType="withEffect">
                                  <p:stCondLst>
                                    <p:cond delay="0"/>
                                  </p:stCondLst>
                                  <p:childTnLst>
                                    <p:set>
                                      <p:cBhvr rctx="PPT">
                                        <p:cTn id="42" dur="indefinite"/>
                                        <p:tgtEl>
                                          <p:spTgt spid="17"/>
                                        </p:tgtEl>
                                        <p:attrNameLst>
                                          <p:attrName>style.opacity</p:attrName>
                                        </p:attrNameLst>
                                      </p:cBhvr>
                                      <p:to>
                                        <p:strVal val="0.25"/>
                                      </p:to>
                                    </p:set>
                                    <p:animEffect filter="image" prLst="opacity: 0.25">
                                      <p:cBhvr rctx="IE">
                                        <p:cTn id="43" dur="indefinite"/>
                                        <p:tgtEl>
                                          <p:spTgt spid="17"/>
                                        </p:tgtEl>
                                      </p:cBhvr>
                                    </p:animEffect>
                                  </p:childTnLst>
                                </p:cTn>
                              </p:par>
                              <p:par>
                                <p:cTn id="44" presetID="9" presetClass="emph" presetSubtype="0" grpId="0" nodeType="withEffect">
                                  <p:stCondLst>
                                    <p:cond delay="0"/>
                                  </p:stCondLst>
                                  <p:childTnLst>
                                    <p:set>
                                      <p:cBhvr rctx="PPT">
                                        <p:cTn id="45" dur="indefinite"/>
                                        <p:tgtEl>
                                          <p:spTgt spid="18"/>
                                        </p:tgtEl>
                                        <p:attrNameLst>
                                          <p:attrName>style.opacity</p:attrName>
                                        </p:attrNameLst>
                                      </p:cBhvr>
                                      <p:to>
                                        <p:strVal val="0.25"/>
                                      </p:to>
                                    </p:set>
                                    <p:animEffect filter="image" prLst="opacity: 0.25">
                                      <p:cBhvr rctx="IE">
                                        <p:cTn id="46" dur="indefinite"/>
                                        <p:tgtEl>
                                          <p:spTgt spid="18"/>
                                        </p:tgtEl>
                                      </p:cBhvr>
                                    </p:animEffect>
                                  </p:childTnLst>
                                </p:cTn>
                              </p:par>
                              <p:par>
                                <p:cTn id="47" presetID="9" presetClass="emph" presetSubtype="0" grpId="0" nodeType="withEffect">
                                  <p:stCondLst>
                                    <p:cond delay="0"/>
                                  </p:stCondLst>
                                  <p:childTnLst>
                                    <p:set>
                                      <p:cBhvr rctx="PPT">
                                        <p:cTn id="48" dur="indefinite"/>
                                        <p:tgtEl>
                                          <p:spTgt spid="19"/>
                                        </p:tgtEl>
                                        <p:attrNameLst>
                                          <p:attrName>style.opacity</p:attrName>
                                        </p:attrNameLst>
                                      </p:cBhvr>
                                      <p:to>
                                        <p:strVal val="0.25"/>
                                      </p:to>
                                    </p:set>
                                    <p:animEffect filter="image" prLst="opacity: 0.25">
                                      <p:cBhvr rctx="IE">
                                        <p:cTn id="49" dur="indefinite"/>
                                        <p:tgtEl>
                                          <p:spTgt spid="19"/>
                                        </p:tgtEl>
                                      </p:cBhvr>
                                    </p:animEffect>
                                  </p:childTnLst>
                                </p:cTn>
                              </p:par>
                              <p:par>
                                <p:cTn id="50" presetID="9" presetClass="emph" presetSubtype="0" grpId="0" nodeType="withEffect">
                                  <p:stCondLst>
                                    <p:cond delay="0"/>
                                  </p:stCondLst>
                                  <p:childTnLst>
                                    <p:set>
                                      <p:cBhvr rctx="PPT">
                                        <p:cTn id="51" dur="indefinite"/>
                                        <p:tgtEl>
                                          <p:spTgt spid="20"/>
                                        </p:tgtEl>
                                        <p:attrNameLst>
                                          <p:attrName>style.opacity</p:attrName>
                                        </p:attrNameLst>
                                      </p:cBhvr>
                                      <p:to>
                                        <p:strVal val="0.25"/>
                                      </p:to>
                                    </p:set>
                                    <p:animEffect filter="image" prLst="opacity: 0.25">
                                      <p:cBhvr rctx="IE">
                                        <p:cTn id="52" dur="indefinite"/>
                                        <p:tgtEl>
                                          <p:spTgt spid="20"/>
                                        </p:tgtEl>
                                      </p:cBhvr>
                                    </p:animEffect>
                                  </p:childTnLst>
                                </p:cTn>
                              </p:par>
                              <p:par>
                                <p:cTn id="53" presetID="9" presetClass="emph" presetSubtype="0" grpId="0" nodeType="withEffect">
                                  <p:stCondLst>
                                    <p:cond delay="0"/>
                                  </p:stCondLst>
                                  <p:childTnLst>
                                    <p:set>
                                      <p:cBhvr rctx="PPT">
                                        <p:cTn id="54" dur="indefinite"/>
                                        <p:tgtEl>
                                          <p:spTgt spid="21"/>
                                        </p:tgtEl>
                                        <p:attrNameLst>
                                          <p:attrName>style.opacity</p:attrName>
                                        </p:attrNameLst>
                                      </p:cBhvr>
                                      <p:to>
                                        <p:strVal val="0.25"/>
                                      </p:to>
                                    </p:set>
                                    <p:animEffect filter="image" prLst="opacity: 0.25">
                                      <p:cBhvr rctx="IE">
                                        <p:cTn id="55" dur="indefinite"/>
                                        <p:tgtEl>
                                          <p:spTgt spid="21"/>
                                        </p:tgtEl>
                                      </p:cBhvr>
                                    </p:animEffect>
                                  </p:childTnLst>
                                </p:cTn>
                              </p:par>
                              <p:par>
                                <p:cTn id="56" presetID="9" presetClass="emph" presetSubtype="0" grpId="0" nodeType="withEffect">
                                  <p:stCondLst>
                                    <p:cond delay="0"/>
                                  </p:stCondLst>
                                  <p:childTnLst>
                                    <p:set>
                                      <p:cBhvr rctx="PPT">
                                        <p:cTn id="57" dur="indefinite"/>
                                        <p:tgtEl>
                                          <p:spTgt spid="22"/>
                                        </p:tgtEl>
                                        <p:attrNameLst>
                                          <p:attrName>style.opacity</p:attrName>
                                        </p:attrNameLst>
                                      </p:cBhvr>
                                      <p:to>
                                        <p:strVal val="0.25"/>
                                      </p:to>
                                    </p:set>
                                    <p:animEffect filter="image" prLst="opacity: 0.25">
                                      <p:cBhvr rctx="IE">
                                        <p:cTn id="58" dur="indefinite"/>
                                        <p:tgtEl>
                                          <p:spTgt spid="22"/>
                                        </p:tgtEl>
                                      </p:cBhvr>
                                    </p:animEffect>
                                  </p:childTnLst>
                                </p:cTn>
                              </p:par>
                              <p:par>
                                <p:cTn id="59" presetID="9" presetClass="emph" presetSubtype="0" grpId="0" nodeType="withEffect">
                                  <p:stCondLst>
                                    <p:cond delay="0"/>
                                  </p:stCondLst>
                                  <p:childTnLst>
                                    <p:set>
                                      <p:cBhvr rctx="PPT">
                                        <p:cTn id="60" dur="indefinite"/>
                                        <p:tgtEl>
                                          <p:spTgt spid="23"/>
                                        </p:tgtEl>
                                        <p:attrNameLst>
                                          <p:attrName>style.opacity</p:attrName>
                                        </p:attrNameLst>
                                      </p:cBhvr>
                                      <p:to>
                                        <p:strVal val="0.25"/>
                                      </p:to>
                                    </p:set>
                                    <p:animEffect filter="image" prLst="opacity: 0.25">
                                      <p:cBhvr rctx="IE">
                                        <p:cTn id="61" dur="indefinite"/>
                                        <p:tgtEl>
                                          <p:spTgt spid="23"/>
                                        </p:tgtEl>
                                      </p:cBhvr>
                                    </p:animEffect>
                                  </p:childTnLst>
                                </p:cTn>
                              </p:par>
                              <p:par>
                                <p:cTn id="62" presetID="9" presetClass="emph" presetSubtype="0" grpId="0" nodeType="withEffect">
                                  <p:stCondLst>
                                    <p:cond delay="0"/>
                                  </p:stCondLst>
                                  <p:childTnLst>
                                    <p:set>
                                      <p:cBhvr rctx="PPT">
                                        <p:cTn id="63" dur="indefinite"/>
                                        <p:tgtEl>
                                          <p:spTgt spid="24"/>
                                        </p:tgtEl>
                                        <p:attrNameLst>
                                          <p:attrName>style.opacity</p:attrName>
                                        </p:attrNameLst>
                                      </p:cBhvr>
                                      <p:to>
                                        <p:strVal val="0.25"/>
                                      </p:to>
                                    </p:set>
                                    <p:animEffect filter="image" prLst="opacity: 0.25">
                                      <p:cBhvr rctx="IE">
                                        <p:cTn id="64" dur="indefinite"/>
                                        <p:tgtEl>
                                          <p:spTgt spid="24"/>
                                        </p:tgtEl>
                                      </p:cBhvr>
                                    </p:animEffect>
                                  </p:childTnLst>
                                </p:cTn>
                              </p:par>
                              <p:par>
                                <p:cTn id="65" presetID="9" presetClass="emph" presetSubtype="0" grpId="0" nodeType="withEffect">
                                  <p:stCondLst>
                                    <p:cond delay="0"/>
                                  </p:stCondLst>
                                  <p:childTnLst>
                                    <p:set>
                                      <p:cBhvr rctx="PPT">
                                        <p:cTn id="66" dur="indefinite"/>
                                        <p:tgtEl>
                                          <p:spTgt spid="26"/>
                                        </p:tgtEl>
                                        <p:attrNameLst>
                                          <p:attrName>style.opacity</p:attrName>
                                        </p:attrNameLst>
                                      </p:cBhvr>
                                      <p:to>
                                        <p:strVal val="0.25"/>
                                      </p:to>
                                    </p:set>
                                    <p:animEffect filter="image" prLst="opacity: 0.25">
                                      <p:cBhvr rctx="IE">
                                        <p:cTn id="67" dur="indefinite"/>
                                        <p:tgtEl>
                                          <p:spTgt spid="26"/>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p:txBody>
          <a:bodyPr/>
          <a:lstStyle/>
          <a:p>
            <a:r>
              <a:rPr lang="en-US" sz="1800" dirty="0" smtClean="0"/>
              <a:t>Learning has not changed </a:t>
            </a:r>
          </a:p>
          <a:p>
            <a:r>
              <a:rPr lang="en-US" sz="1800" dirty="0" smtClean="0"/>
              <a:t>but expectations of how its done may have</a:t>
            </a:r>
          </a:p>
          <a:p>
            <a:r>
              <a:rPr lang="en-US" sz="1800" dirty="0" smtClean="0"/>
              <a:t>Recent research shows that although students may not be scared of technology and may live in Facebook,  they have increasingly naïve understandings of finding and evaluating information</a:t>
            </a:r>
          </a:p>
          <a:p>
            <a:r>
              <a:rPr lang="en-US" sz="1800" dirty="0" smtClean="0"/>
              <a:t>White and Le </a:t>
            </a:r>
            <a:r>
              <a:rPr lang="en-US" sz="1800" dirty="0" err="1" smtClean="0"/>
              <a:t>Cornu</a:t>
            </a:r>
            <a:r>
              <a:rPr lang="en-US" sz="1800" dirty="0"/>
              <a:t> </a:t>
            </a:r>
            <a:r>
              <a:rPr lang="en-US" sz="1800" dirty="0" smtClean="0"/>
              <a:t>suggest </a:t>
            </a:r>
            <a:r>
              <a:rPr lang="en-US" sz="1800" dirty="0"/>
              <a:t>a better distinction might </a:t>
            </a:r>
            <a:r>
              <a:rPr lang="en-US" sz="1800" dirty="0" smtClean="0"/>
              <a:t>be Digital </a:t>
            </a:r>
            <a:r>
              <a:rPr lang="en-US" sz="1800" dirty="0"/>
              <a:t>Visitors and Residents</a:t>
            </a:r>
          </a:p>
          <a:p>
            <a:endParaRPr lang="en-US" sz="1800" dirty="0"/>
          </a:p>
        </p:txBody>
      </p:sp>
      <p:sp>
        <p:nvSpPr>
          <p:cNvPr id="3" name="Text Placeholder 2"/>
          <p:cNvSpPr>
            <a:spLocks noGrp="1"/>
          </p:cNvSpPr>
          <p:nvPr>
            <p:ph type="body" sz="quarter" idx="13"/>
          </p:nvPr>
        </p:nvSpPr>
        <p:spPr>
          <a:xfrm>
            <a:off x="359532" y="584684"/>
            <a:ext cx="7884876" cy="494162"/>
          </a:xfrm>
        </p:spPr>
        <p:txBody>
          <a:bodyPr/>
          <a:lstStyle/>
          <a:p>
            <a:r>
              <a:rPr lang="en-US" dirty="0" smtClean="0"/>
              <a:t>An aside on “Digital Natives” argument</a:t>
            </a:r>
            <a:endParaRPr lang="en-US" dirty="0"/>
          </a:p>
        </p:txBody>
      </p:sp>
      <p:sp>
        <p:nvSpPr>
          <p:cNvPr id="4" name="Slide Number Placeholder 3"/>
          <p:cNvSpPr>
            <a:spLocks noGrp="1"/>
          </p:cNvSpPr>
          <p:nvPr>
            <p:ph type="sldNum" sz="quarter" idx="16"/>
          </p:nvPr>
        </p:nvSpPr>
        <p:spPr/>
        <p:txBody>
          <a:bodyPr/>
          <a:lstStyle/>
          <a:p>
            <a:fld id="{CF43553C-A2A6-8648-9C60-CC2BAFAAA44D}" type="slidenum">
              <a:rPr lang="en-GB" smtClean="0"/>
              <a:pPr/>
              <a:t>22</a:t>
            </a:fld>
            <a:endParaRPr lang="en-GB"/>
          </a:p>
        </p:txBody>
      </p:sp>
      <p:sp>
        <p:nvSpPr>
          <p:cNvPr id="5" name="Footer Placeholder 4"/>
          <p:cNvSpPr>
            <a:spLocks noGrp="1"/>
          </p:cNvSpPr>
          <p:nvPr>
            <p:ph type="ftr" sz="quarter" idx="17"/>
          </p:nvPr>
        </p:nvSpPr>
        <p:spPr/>
        <p:txBody>
          <a:bodyPr/>
          <a:lstStyle/>
          <a:p>
            <a:pPr>
              <a:defRPr/>
            </a:pPr>
            <a:r>
              <a:rPr lang="en-US" smtClean="0"/>
              <a:t>CITE</a:t>
            </a:r>
            <a:endParaRPr lang="en-US"/>
          </a:p>
        </p:txBody>
      </p:sp>
      <p:sp>
        <p:nvSpPr>
          <p:cNvPr id="6" name="TextBox 5"/>
          <p:cNvSpPr txBox="1"/>
          <p:nvPr/>
        </p:nvSpPr>
        <p:spPr>
          <a:xfrm>
            <a:off x="5774267" y="6553200"/>
            <a:ext cx="184666" cy="276999"/>
          </a:xfrm>
          <a:prstGeom prst="rect">
            <a:avLst/>
          </a:prstGeom>
          <a:noFill/>
        </p:spPr>
        <p:txBody>
          <a:bodyPr wrap="none" rtlCol="0">
            <a:spAutoFit/>
          </a:bodyPr>
          <a:lstStyle/>
          <a:p>
            <a:endParaRPr lang="en-US" dirty="0"/>
          </a:p>
        </p:txBody>
      </p:sp>
      <p:sp>
        <p:nvSpPr>
          <p:cNvPr id="2" name="TextBox 1"/>
          <p:cNvSpPr txBox="1"/>
          <p:nvPr/>
        </p:nvSpPr>
        <p:spPr>
          <a:xfrm>
            <a:off x="683568" y="5769260"/>
            <a:ext cx="7920880" cy="461665"/>
          </a:xfrm>
          <a:prstGeom prst="rect">
            <a:avLst/>
          </a:prstGeom>
          <a:noFill/>
        </p:spPr>
        <p:txBody>
          <a:bodyPr wrap="square" rtlCol="0">
            <a:spAutoFit/>
          </a:bodyPr>
          <a:lstStyle/>
          <a:p>
            <a:pPr algn="l"/>
            <a:r>
              <a:rPr lang="en-US" dirty="0"/>
              <a:t>White, D.S. and Le </a:t>
            </a:r>
            <a:r>
              <a:rPr lang="en-US" dirty="0" err="1"/>
              <a:t>Cornu</a:t>
            </a:r>
            <a:r>
              <a:rPr lang="en-US" dirty="0"/>
              <a:t>, A., ‘Visitors and Residents: A New Typology for Online Engagement’, </a:t>
            </a:r>
            <a:r>
              <a:rPr lang="en-US" i="1" dirty="0"/>
              <a:t>First Monday</a:t>
            </a:r>
            <a:r>
              <a:rPr lang="en-US" dirty="0"/>
              <a:t>, </a:t>
            </a:r>
            <a:r>
              <a:rPr lang="en-US" dirty="0" err="1"/>
              <a:t>Vol</a:t>
            </a:r>
            <a:r>
              <a:rPr lang="en-US" dirty="0"/>
              <a:t> 16 No 9, 5th Sept </a:t>
            </a:r>
            <a:r>
              <a:rPr lang="en-US" dirty="0" smtClean="0"/>
              <a:t>2011</a:t>
            </a:r>
            <a:endParaRPr lang="en-US" dirty="0"/>
          </a:p>
        </p:txBody>
      </p:sp>
      <p:pic>
        <p:nvPicPr>
          <p:cNvPr id="11" name="Picture Placeholder 10"/>
          <p:cNvPicPr>
            <a:picLocks noGrp="1" noChangeAspect="1"/>
          </p:cNvPicPr>
          <p:nvPr>
            <p:ph type="pic" sz="quarter" idx="14"/>
          </p:nvPr>
        </p:nvPicPr>
        <p:blipFill>
          <a:blip r:embed="rId2"/>
          <a:srcRect l="2514" r="2514"/>
          <a:stretch>
            <a:fillRect/>
          </a:stretch>
        </p:blipFill>
        <p:spPr>
          <a:xfrm>
            <a:off x="27527" y="1268413"/>
            <a:ext cx="4652424" cy="4500847"/>
          </a:xfrm>
          <a:prstGeom prst="rect">
            <a:avLst/>
          </a:prstGeom>
        </p:spPr>
      </p:pic>
    </p:spTree>
    <p:extLst>
      <p:ext uri="{BB962C8B-B14F-4D97-AF65-F5344CB8AC3E}">
        <p14:creationId xmlns:p14="http://schemas.microsoft.com/office/powerpoint/2010/main" val="2204295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9512" y="152637"/>
            <a:ext cx="7010400" cy="612068"/>
          </a:xfrm>
        </p:spPr>
        <p:txBody>
          <a:bodyPr/>
          <a:lstStyle/>
          <a:p>
            <a:pPr eaLnBrk="1" hangingPunct="1"/>
            <a:r>
              <a:rPr lang="en-GB" sz="1800" b="1" dirty="0" smtClean="0">
                <a:latin typeface="Arial" charset="0"/>
              </a:rPr>
              <a:t>Southampton Survey (2008) n~1000</a:t>
            </a:r>
            <a:endParaRPr lang="en-GB" sz="1800" b="1" dirty="0">
              <a:latin typeface="Arial"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07382417"/>
              </p:ext>
            </p:extLst>
          </p:nvPr>
        </p:nvGraphicFramePr>
        <p:xfrm>
          <a:off x="935596" y="764704"/>
          <a:ext cx="7196139" cy="5535644"/>
        </p:xfrm>
        <a:graphic>
          <a:graphicData uri="http://schemas.openxmlformats.org/drawingml/2006/table">
            <a:tbl>
              <a:tblPr firstRow="1" bandRow="1">
                <a:tableStyleId>{5C22544A-7EE6-4342-B048-85BDC9FD1C3A}</a:tableStyleId>
              </a:tblPr>
              <a:tblGrid>
                <a:gridCol w="799571"/>
                <a:gridCol w="799571"/>
                <a:gridCol w="799571"/>
                <a:gridCol w="799571"/>
                <a:gridCol w="799571"/>
                <a:gridCol w="799571"/>
                <a:gridCol w="799571"/>
                <a:gridCol w="799571"/>
                <a:gridCol w="799571"/>
              </a:tblGrid>
              <a:tr h="334176">
                <a:tc>
                  <a:txBody>
                    <a:bodyPr/>
                    <a:lstStyle/>
                    <a:p>
                      <a:pPr>
                        <a:lnSpc>
                          <a:spcPct val="115000"/>
                        </a:lnSpc>
                        <a:spcAft>
                          <a:spcPts val="0"/>
                        </a:spcAft>
                      </a:pPr>
                      <a:r>
                        <a:rPr lang="en-GB" sz="900" b="1" dirty="0">
                          <a:solidFill>
                            <a:schemeClr val="tx2"/>
                          </a:solidFill>
                          <a:latin typeface="+mj-lt"/>
                          <a:ea typeface="Calibri"/>
                          <a:cs typeface="Times New Roman"/>
                        </a:rPr>
                        <a:t>Q16</a:t>
                      </a:r>
                      <a:endParaRPr lang="en-GB" sz="900" dirty="0">
                        <a:solidFill>
                          <a:schemeClr val="tx2"/>
                        </a:solidFill>
                        <a:latin typeface="+mj-lt"/>
                        <a:ea typeface="Calibri"/>
                        <a:cs typeface="Times New Roman"/>
                      </a:endParaRPr>
                    </a:p>
                  </a:txBody>
                  <a:tcPr marL="0" marR="0" marT="0" marB="0"/>
                </a:tc>
                <a:tc gridSpan="8">
                  <a:txBody>
                    <a:bodyPr/>
                    <a:lstStyle/>
                    <a:p>
                      <a:pPr>
                        <a:lnSpc>
                          <a:spcPct val="115000"/>
                        </a:lnSpc>
                        <a:spcAft>
                          <a:spcPts val="0"/>
                        </a:spcAft>
                      </a:pPr>
                      <a:r>
                        <a:rPr lang="en-GB" sz="900" b="1" dirty="0">
                          <a:solidFill>
                            <a:schemeClr val="tx2"/>
                          </a:solidFill>
                          <a:latin typeface="+mj-lt"/>
                          <a:ea typeface="Calibri"/>
                          <a:cs typeface="Times New Roman"/>
                        </a:rPr>
                        <a:t>How often do you use the following tools/websites/systems?</a:t>
                      </a:r>
                      <a:endParaRPr lang="en-GB" sz="900" dirty="0">
                        <a:solidFill>
                          <a:schemeClr val="tx2"/>
                        </a:solidFill>
                        <a:latin typeface="+mj-lt"/>
                        <a:ea typeface="Calibri"/>
                        <a:cs typeface="Times New Roman"/>
                      </a:endParaRPr>
                    </a:p>
                  </a:txBody>
                  <a:tcPr marL="0" marR="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More than once a day</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Daily</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More than once a week</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Weekly</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Monthly</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Have used</a:t>
                      </a:r>
                      <a:endParaRPr lang="en-GB" sz="900">
                        <a:solidFill>
                          <a:schemeClr val="tx2"/>
                        </a:solidFill>
                        <a:latin typeface="+mj-lt"/>
                        <a:ea typeface="Calibri"/>
                        <a:cs typeface="Times New Roman"/>
                      </a:endParaRPr>
                    </a:p>
                  </a:txBody>
                  <a:tcPr marL="0" marR="0" marT="0" marB="0"/>
                </a:tc>
                <a:tc>
                  <a:txBody>
                    <a:bodyPr/>
                    <a:lstStyle/>
                    <a:p>
                      <a:pPr algn="ctr">
                        <a:lnSpc>
                          <a:spcPct val="115000"/>
                        </a:lnSpc>
                        <a:spcAft>
                          <a:spcPts val="0"/>
                        </a:spcAft>
                      </a:pPr>
                      <a:r>
                        <a:rPr lang="en-GB" sz="900" i="1">
                          <a:solidFill>
                            <a:schemeClr val="tx2"/>
                          </a:solidFill>
                          <a:latin typeface="+mj-lt"/>
                          <a:ea typeface="Calibri"/>
                          <a:cs typeface="Times New Roman"/>
                        </a:rPr>
                        <a:t>Never</a:t>
                      </a:r>
                      <a:endParaRPr lang="en-GB" sz="900">
                        <a:solidFill>
                          <a:schemeClr val="tx2"/>
                        </a:solidFill>
                        <a:latin typeface="+mj-lt"/>
                        <a:ea typeface="Calibri"/>
                        <a:cs typeface="Times New Roman"/>
                      </a:endParaRPr>
                    </a:p>
                  </a:txBody>
                  <a:tcPr marL="0" marR="0" marT="0" marB="0"/>
                </a:tc>
              </a:tr>
              <a:tr h="226244">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Blackboard</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143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218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215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82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Online assessments</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164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342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190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SUSSED Portal</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312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252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77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30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Facebook</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422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189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84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Text Messaging</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571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195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17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19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Instant Messaging</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215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139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142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126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Skype/VoIP etc</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99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82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194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320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Google</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566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204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99 </a:t>
                      </a:r>
                    </a:p>
                  </a:txBody>
                  <a:tcPr marL="0" marR="0" marT="0" marB="0"/>
                </a:tc>
                <a:tc>
                  <a:txBody>
                    <a:bodyPr/>
                    <a:lstStyle/>
                    <a:p>
                      <a:pPr algn="ctr">
                        <a:lnSpc>
                          <a:spcPct val="115000"/>
                        </a:lnSpc>
                        <a:spcAft>
                          <a:spcPts val="0"/>
                        </a:spcAft>
                      </a:pPr>
                      <a:r>
                        <a:rPr lang="en-GB" sz="900" dirty="0">
                          <a:solidFill>
                            <a:schemeClr val="tx2"/>
                          </a:solidFill>
                          <a:latin typeface="+mj-lt"/>
                          <a:ea typeface="Calibri"/>
                          <a:cs typeface="Times New Roman"/>
                        </a:rPr>
                        <a:t> 23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13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Google Scholar</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66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57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130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91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176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268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Wikipedia</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103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242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159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141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35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YouTube etc</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131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216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154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116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119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57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Flickr (or similar)</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14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30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46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49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201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548 </a:t>
                      </a:r>
                    </a:p>
                  </a:txBody>
                  <a:tcPr marL="0" marR="0" marT="0" marB="0"/>
                </a:tc>
              </a:tr>
              <a:tr h="630902">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Del.ic.ous / DIgg or other Bookmarking sites</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15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19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23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17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70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742 </a:t>
                      </a:r>
                    </a:p>
                  </a:txBody>
                  <a:tcPr marL="0" marR="0" marT="0" marB="0"/>
                </a:tc>
              </a:tr>
              <a:tr h="334176">
                <a:tc>
                  <a:txBody>
                    <a:bodyPr/>
                    <a:lstStyle/>
                    <a:p>
                      <a:pPr>
                        <a:lnSpc>
                          <a:spcPct val="115000"/>
                        </a:lnSpc>
                        <a:spcAft>
                          <a:spcPts val="0"/>
                        </a:spcAft>
                      </a:pPr>
                      <a:endParaRPr lang="en-GB" sz="900">
                        <a:solidFill>
                          <a:schemeClr val="tx2"/>
                        </a:solidFill>
                        <a:latin typeface="+mj-lt"/>
                        <a:ea typeface="Calibri"/>
                        <a:cs typeface="Times New Roman"/>
                      </a:endParaRPr>
                    </a:p>
                  </a:txBody>
                  <a:tcPr marL="0" marR="0" marT="0" marB="0"/>
                </a:tc>
                <a:tc>
                  <a:txBody>
                    <a:bodyPr/>
                    <a:lstStyle/>
                    <a:p>
                      <a:pPr>
                        <a:lnSpc>
                          <a:spcPct val="115000"/>
                        </a:lnSpc>
                        <a:spcAft>
                          <a:spcPts val="0"/>
                        </a:spcAft>
                      </a:pPr>
                      <a:r>
                        <a:rPr lang="en-GB" sz="900">
                          <a:solidFill>
                            <a:schemeClr val="tx2"/>
                          </a:solidFill>
                          <a:latin typeface="+mj-lt"/>
                          <a:ea typeface="Calibri"/>
                          <a:cs typeface="Times New Roman"/>
                        </a:rPr>
                        <a:t>Twitter </a:t>
                      </a:r>
                    </a:p>
                  </a:txBody>
                  <a:tcPr marL="0" marR="0" marT="0" marB="0"/>
                </a:tc>
                <a:tc>
                  <a:txBody>
                    <a:bodyPr/>
                    <a:lstStyle/>
                    <a:p>
                      <a:pPr algn="ctr">
                        <a:lnSpc>
                          <a:spcPct val="115000"/>
                        </a:lnSpc>
                        <a:spcAft>
                          <a:spcPts val="0"/>
                        </a:spcAft>
                      </a:pPr>
                      <a:r>
                        <a:rPr lang="en-GB" sz="900" dirty="0">
                          <a:solidFill>
                            <a:schemeClr val="tx2"/>
                          </a:solidFill>
                          <a:latin typeface="+mj-lt"/>
                          <a:ea typeface="Calibri"/>
                          <a:cs typeface="Times New Roman"/>
                        </a:rPr>
                        <a:t> 27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18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22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16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11 </a:t>
                      </a:r>
                    </a:p>
                  </a:txBody>
                  <a:tcPr marL="0" marR="0" marT="0" marB="0"/>
                </a:tc>
                <a:tc>
                  <a:txBody>
                    <a:bodyPr/>
                    <a:lstStyle/>
                    <a:p>
                      <a:pPr algn="ctr">
                        <a:lnSpc>
                          <a:spcPct val="115000"/>
                        </a:lnSpc>
                        <a:spcAft>
                          <a:spcPts val="0"/>
                        </a:spcAft>
                      </a:pPr>
                      <a:r>
                        <a:rPr lang="en-GB" sz="900">
                          <a:solidFill>
                            <a:schemeClr val="tx2"/>
                          </a:solidFill>
                          <a:latin typeface="+mj-lt"/>
                          <a:ea typeface="Calibri"/>
                          <a:cs typeface="Times New Roman"/>
                        </a:rPr>
                        <a:t> 70 </a:t>
                      </a:r>
                    </a:p>
                  </a:txBody>
                  <a:tcPr marL="0" marR="0" marT="0" marB="0"/>
                </a:tc>
                <a:tc>
                  <a:txBody>
                    <a:bodyPr/>
                    <a:lstStyle/>
                    <a:p>
                      <a:pPr algn="ctr">
                        <a:lnSpc>
                          <a:spcPct val="115000"/>
                        </a:lnSpc>
                        <a:spcAft>
                          <a:spcPts val="0"/>
                        </a:spcAft>
                      </a:pPr>
                      <a:r>
                        <a:rPr lang="en-GB" sz="900" dirty="0">
                          <a:solidFill>
                            <a:schemeClr val="tx2"/>
                          </a:solidFill>
                          <a:latin typeface="+mj-lt"/>
                          <a:ea typeface="Calibri"/>
                          <a:cs typeface="Times New Roman"/>
                        </a:rPr>
                        <a:t> 737 </a:t>
                      </a:r>
                    </a:p>
                  </a:txBody>
                  <a:tcPr marL="0" marR="0" marT="0" marB="0"/>
                </a:tc>
              </a:tr>
            </a:tbl>
          </a:graphicData>
        </a:graphic>
      </p:graphicFrame>
      <p:sp>
        <p:nvSpPr>
          <p:cNvPr id="2" name="Footer Placeholder 1"/>
          <p:cNvSpPr>
            <a:spLocks noGrp="1"/>
          </p:cNvSpPr>
          <p:nvPr>
            <p:ph type="ftr" sz="quarter" idx="11"/>
          </p:nvPr>
        </p:nvSpPr>
        <p:spPr/>
        <p:txBody>
          <a:bodyPr/>
          <a:lstStyle/>
          <a:p>
            <a:pPr>
              <a:defRPr/>
            </a:pPr>
            <a:r>
              <a:rPr lang="en-US" smtClean="0"/>
              <a:t>CITE</a:t>
            </a:r>
            <a:endParaRPr lang="en-US" dirty="0"/>
          </a:p>
        </p:txBody>
      </p:sp>
      <p:sp>
        <p:nvSpPr>
          <p:cNvPr id="3" name="Slide Number Placeholder 2"/>
          <p:cNvSpPr>
            <a:spLocks noGrp="1"/>
          </p:cNvSpPr>
          <p:nvPr>
            <p:ph type="sldNum" sz="quarter" idx="10"/>
          </p:nvPr>
        </p:nvSpPr>
        <p:spPr/>
        <p:txBody>
          <a:bodyPr/>
          <a:lstStyle/>
          <a:p>
            <a:fld id="{77759013-CC7E-574D-91C5-887CD627212E}" type="slidenum">
              <a:rPr lang="en-GB" smtClean="0"/>
              <a:pPr/>
              <a:t>23</a:t>
            </a:fld>
            <a:endParaRPr lang="en-GB"/>
          </a:p>
        </p:txBody>
      </p:sp>
    </p:spTree>
    <p:extLst>
      <p:ext uri="{BB962C8B-B14F-4D97-AF65-F5344CB8AC3E}">
        <p14:creationId xmlns:p14="http://schemas.microsoft.com/office/powerpoint/2010/main" val="3687801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36499" y="1520787"/>
            <a:ext cx="3693919" cy="2844317"/>
          </a:xfrm>
          <a:prstGeom prst="rect">
            <a:avLst/>
          </a:prstGeom>
        </p:spPr>
      </p:pic>
      <p:sp>
        <p:nvSpPr>
          <p:cNvPr id="2" name="Text Placeholder 1"/>
          <p:cNvSpPr>
            <a:spLocks noGrp="1"/>
          </p:cNvSpPr>
          <p:nvPr>
            <p:ph type="body" sz="quarter" idx="14"/>
          </p:nvPr>
        </p:nvSpPr>
        <p:spPr>
          <a:xfrm>
            <a:off x="395536" y="1304764"/>
            <a:ext cx="4968552" cy="4860887"/>
          </a:xfrm>
        </p:spPr>
        <p:txBody>
          <a:bodyPr/>
          <a:lstStyle/>
          <a:p>
            <a:endParaRPr lang="en-US" sz="2000" dirty="0" smtClean="0"/>
          </a:p>
          <a:p>
            <a:r>
              <a:rPr lang="en-US" sz="2000" dirty="0" smtClean="0"/>
              <a:t>Everyone is on Facebook (actually our 2010 survey said 95%)</a:t>
            </a:r>
          </a:p>
          <a:p>
            <a:r>
              <a:rPr lang="en-US" sz="2000" dirty="0"/>
              <a:t>G</a:t>
            </a:r>
            <a:r>
              <a:rPr lang="en-US" sz="2000" dirty="0" smtClean="0"/>
              <a:t>ood examples of teachers using Facebook </a:t>
            </a:r>
            <a:br>
              <a:rPr lang="en-US" sz="2000" dirty="0" smtClean="0"/>
            </a:br>
            <a:r>
              <a:rPr lang="en-US" sz="2000" dirty="0" smtClean="0"/>
              <a:t>(but mostly with mature classes)</a:t>
            </a:r>
          </a:p>
          <a:p>
            <a:r>
              <a:rPr lang="en-US" sz="2000" dirty="0" smtClean="0"/>
              <a:t>Generally students very unhappy to have </a:t>
            </a:r>
            <a:br>
              <a:rPr lang="en-US" sz="2000" dirty="0" smtClean="0"/>
            </a:br>
            <a:r>
              <a:rPr lang="en-US" sz="2000" dirty="0" smtClean="0"/>
              <a:t>teachers in their groups. </a:t>
            </a:r>
          </a:p>
          <a:p>
            <a:endParaRPr lang="en-US" sz="2000" dirty="0"/>
          </a:p>
        </p:txBody>
      </p:sp>
      <p:sp>
        <p:nvSpPr>
          <p:cNvPr id="3" name="Text Placeholder 2"/>
          <p:cNvSpPr>
            <a:spLocks noGrp="1"/>
          </p:cNvSpPr>
          <p:nvPr>
            <p:ph type="body" sz="quarter" idx="13"/>
          </p:nvPr>
        </p:nvSpPr>
        <p:spPr>
          <a:xfrm>
            <a:off x="359532" y="666586"/>
            <a:ext cx="6840760" cy="494162"/>
          </a:xfrm>
        </p:spPr>
        <p:txBody>
          <a:bodyPr/>
          <a:lstStyle/>
          <a:p>
            <a:r>
              <a:rPr lang="en-US" dirty="0" smtClean="0"/>
              <a:t>An aside on The Facebook Proble</a:t>
            </a:r>
            <a:r>
              <a:rPr lang="en-US" dirty="0"/>
              <a:t>m</a:t>
            </a:r>
          </a:p>
        </p:txBody>
      </p:sp>
      <p:sp>
        <p:nvSpPr>
          <p:cNvPr id="4" name="Slide Number Placeholder 3"/>
          <p:cNvSpPr>
            <a:spLocks noGrp="1"/>
          </p:cNvSpPr>
          <p:nvPr>
            <p:ph type="sldNum" sz="quarter" idx="15"/>
          </p:nvPr>
        </p:nvSpPr>
        <p:spPr/>
        <p:txBody>
          <a:bodyPr/>
          <a:lstStyle/>
          <a:p>
            <a:fld id="{CF43553C-A2A6-8648-9C60-CC2BAFAAA44D}" type="slidenum">
              <a:rPr lang="en-GB" smtClean="0"/>
              <a:pPr/>
              <a:t>24</a:t>
            </a:fld>
            <a:endParaRPr lang="en-GB"/>
          </a:p>
        </p:txBody>
      </p:sp>
      <p:sp>
        <p:nvSpPr>
          <p:cNvPr id="5" name="Footer Placeholder 4"/>
          <p:cNvSpPr>
            <a:spLocks noGrp="1"/>
          </p:cNvSpPr>
          <p:nvPr>
            <p:ph type="ftr" sz="quarter" idx="16"/>
          </p:nvPr>
        </p:nvSpPr>
        <p:spPr/>
        <p:txBody>
          <a:bodyPr/>
          <a:lstStyle/>
          <a:p>
            <a:pPr>
              <a:defRPr/>
            </a:pPr>
            <a:r>
              <a:rPr lang="en-US" smtClean="0"/>
              <a:t>CITE</a:t>
            </a:r>
            <a:endParaRPr lang="en-US"/>
          </a:p>
        </p:txBody>
      </p:sp>
    </p:spTree>
    <p:extLst>
      <p:ext uri="{BB962C8B-B14F-4D97-AF65-F5344CB8AC3E}">
        <p14:creationId xmlns:p14="http://schemas.microsoft.com/office/powerpoint/2010/main" val="1476572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04048" y="1016732"/>
            <a:ext cx="4024300" cy="4426730"/>
          </a:xfrm>
          <a:prstGeom prst="rect">
            <a:avLst/>
          </a:prstGeom>
        </p:spPr>
      </p:pic>
      <p:sp>
        <p:nvSpPr>
          <p:cNvPr id="2" name="Text Placeholder 1"/>
          <p:cNvSpPr>
            <a:spLocks noGrp="1"/>
          </p:cNvSpPr>
          <p:nvPr>
            <p:ph idx="1"/>
          </p:nvPr>
        </p:nvSpPr>
        <p:spPr>
          <a:xfrm>
            <a:off x="359532" y="2132856"/>
            <a:ext cx="5004556" cy="4357079"/>
          </a:xfrm>
        </p:spPr>
        <p:txBody>
          <a:bodyPr/>
          <a:lstStyle/>
          <a:p>
            <a:r>
              <a:rPr lang="en-US" sz="2000" dirty="0"/>
              <a:t>Typically a group is formed for the </a:t>
            </a:r>
            <a:br>
              <a:rPr lang="en-US" sz="2000" dirty="0"/>
            </a:br>
            <a:r>
              <a:rPr lang="en-US" sz="2000" dirty="0"/>
              <a:t>class/</a:t>
            </a:r>
            <a:r>
              <a:rPr lang="en-US" sz="2000" dirty="0" err="1"/>
              <a:t>yr</a:t>
            </a:r>
            <a:r>
              <a:rPr lang="en-US" sz="2000" dirty="0"/>
              <a:t> (</a:t>
            </a:r>
            <a:r>
              <a:rPr lang="en-US" sz="2000" dirty="0" err="1"/>
              <a:t>eg</a:t>
            </a:r>
            <a:r>
              <a:rPr lang="en-US" sz="2000" dirty="0"/>
              <a:t> CS Yr2)</a:t>
            </a:r>
          </a:p>
          <a:p>
            <a:pPr lvl="1"/>
            <a:r>
              <a:rPr lang="en-US" sz="2000" dirty="0" smtClean="0"/>
              <a:t>Groups </a:t>
            </a:r>
            <a:r>
              <a:rPr lang="en-US" sz="2000" dirty="0"/>
              <a:t>are self defined – other students missing out? E.g. joint </a:t>
            </a:r>
            <a:r>
              <a:rPr lang="en-US" sz="2000" dirty="0" err="1"/>
              <a:t>honours</a:t>
            </a:r>
            <a:endParaRPr lang="en-US" sz="2000" dirty="0"/>
          </a:p>
          <a:p>
            <a:pPr lvl="1"/>
            <a:r>
              <a:rPr lang="en-US" sz="2000" dirty="0"/>
              <a:t>No continuation from year to year.</a:t>
            </a:r>
          </a:p>
          <a:p>
            <a:pPr lvl="1"/>
            <a:r>
              <a:rPr lang="en-US" sz="2000" dirty="0"/>
              <a:t>Lack of class awareness for teachers.</a:t>
            </a:r>
          </a:p>
          <a:p>
            <a:r>
              <a:rPr lang="en-US" sz="2000" dirty="0" smtClean="0"/>
              <a:t>On-line bullying</a:t>
            </a:r>
          </a:p>
          <a:p>
            <a:r>
              <a:rPr lang="en-US" sz="2000" dirty="0" smtClean="0"/>
              <a:t>Time management</a:t>
            </a:r>
            <a:endParaRPr lang="en-US" sz="2000" dirty="0"/>
          </a:p>
        </p:txBody>
      </p:sp>
      <p:sp>
        <p:nvSpPr>
          <p:cNvPr id="4" name="Slide Number Placeholder 3"/>
          <p:cNvSpPr>
            <a:spLocks noGrp="1"/>
          </p:cNvSpPr>
          <p:nvPr>
            <p:ph type="sldNum" sz="quarter" idx="10"/>
          </p:nvPr>
        </p:nvSpPr>
        <p:spPr/>
        <p:txBody>
          <a:bodyPr/>
          <a:lstStyle/>
          <a:p>
            <a:fld id="{CF43553C-A2A6-8648-9C60-CC2BAFAAA44D}" type="slidenum">
              <a:rPr lang="en-GB" smtClean="0"/>
              <a:pPr/>
              <a:t>25</a:t>
            </a:fld>
            <a:endParaRPr lang="en-GB"/>
          </a:p>
        </p:txBody>
      </p:sp>
      <p:sp>
        <p:nvSpPr>
          <p:cNvPr id="5" name="Footer Placeholder 4"/>
          <p:cNvSpPr>
            <a:spLocks noGrp="1"/>
          </p:cNvSpPr>
          <p:nvPr>
            <p:ph type="ftr" sz="quarter" idx="11"/>
          </p:nvPr>
        </p:nvSpPr>
        <p:spPr/>
        <p:txBody>
          <a:bodyPr/>
          <a:lstStyle/>
          <a:p>
            <a:pPr>
              <a:defRPr/>
            </a:pPr>
            <a:r>
              <a:rPr lang="en-US" smtClean="0"/>
              <a:t>CITE</a:t>
            </a:r>
            <a:endParaRPr lang="en-US"/>
          </a:p>
        </p:txBody>
      </p:sp>
      <p:pic>
        <p:nvPicPr>
          <p:cNvPr id="7" name="Picture 6"/>
          <p:cNvPicPr>
            <a:picLocks noChangeAspect="1"/>
          </p:cNvPicPr>
          <p:nvPr/>
        </p:nvPicPr>
        <p:blipFill>
          <a:blip r:embed="rId3"/>
          <a:stretch>
            <a:fillRect/>
          </a:stretch>
        </p:blipFill>
        <p:spPr>
          <a:xfrm>
            <a:off x="647564" y="152636"/>
            <a:ext cx="1980220" cy="1980220"/>
          </a:xfrm>
          <a:prstGeom prst="rect">
            <a:avLst/>
          </a:prstGeom>
        </p:spPr>
      </p:pic>
    </p:spTree>
    <p:extLst>
      <p:ext uri="{BB962C8B-B14F-4D97-AF65-F5344CB8AC3E}">
        <p14:creationId xmlns:p14="http://schemas.microsoft.com/office/powerpoint/2010/main" val="1579213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72328750"/>
              </p:ext>
            </p:extLst>
          </p:nvPr>
        </p:nvGraphicFramePr>
        <p:xfrm>
          <a:off x="755576" y="1736812"/>
          <a:ext cx="7514220" cy="437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fld id="{3EB683AB-0D5D-B341-8548-21E70DCAF649}" type="slidenum">
              <a:rPr lang="en-GB" smtClean="0"/>
              <a:pPr/>
              <a:t>26</a:t>
            </a:fld>
            <a:endParaRPr lang="en-GB"/>
          </a:p>
        </p:txBody>
      </p:sp>
    </p:spTree>
    <p:extLst>
      <p:ext uri="{BB962C8B-B14F-4D97-AF65-F5344CB8AC3E}">
        <p14:creationId xmlns:p14="http://schemas.microsoft.com/office/powerpoint/2010/main" val="2190781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smtClean="0"/>
              <a:t>Digital “residents” create their own toolsets </a:t>
            </a:r>
          </a:p>
          <a:p>
            <a:pPr marL="342900" indent="-342900">
              <a:buFont typeface="Arial"/>
              <a:buChar char="•"/>
            </a:pPr>
            <a:r>
              <a:rPr lang="en-US" dirty="0"/>
              <a:t>Manage </a:t>
            </a:r>
            <a:r>
              <a:rPr lang="en-US" dirty="0" smtClean="0"/>
              <a:t>their learning</a:t>
            </a:r>
            <a:endParaRPr lang="en-US" dirty="0"/>
          </a:p>
          <a:p>
            <a:pPr marL="342900" indent="-342900">
              <a:buFont typeface="Arial"/>
              <a:buChar char="•"/>
            </a:pPr>
            <a:r>
              <a:rPr lang="en-US" dirty="0" smtClean="0"/>
              <a:t>Set their own goals</a:t>
            </a:r>
          </a:p>
          <a:p>
            <a:pPr marL="342900" indent="-342900">
              <a:buFont typeface="Arial"/>
              <a:buChar char="•"/>
            </a:pPr>
            <a:r>
              <a:rPr lang="en-US" dirty="0" smtClean="0"/>
              <a:t>Manage content</a:t>
            </a:r>
          </a:p>
          <a:p>
            <a:pPr marL="342900" indent="-342900">
              <a:buFont typeface="Arial"/>
              <a:buChar char="•"/>
            </a:pPr>
            <a:r>
              <a:rPr lang="en-US" dirty="0" smtClean="0"/>
              <a:t>Communicate and </a:t>
            </a:r>
            <a:br>
              <a:rPr lang="en-US" dirty="0" smtClean="0"/>
            </a:br>
            <a:r>
              <a:rPr lang="en-US" dirty="0" smtClean="0"/>
              <a:t>collaborate with </a:t>
            </a:r>
            <a:br>
              <a:rPr lang="en-US" dirty="0" smtClean="0"/>
            </a:br>
            <a:r>
              <a:rPr lang="en-US" dirty="0" smtClean="0"/>
              <a:t>other learners </a:t>
            </a:r>
            <a:br>
              <a:rPr lang="en-US" dirty="0" smtClean="0"/>
            </a:br>
            <a:r>
              <a:rPr lang="en-US" dirty="0" smtClean="0"/>
              <a:t>and (micro)tutors</a:t>
            </a:r>
            <a:endParaRPr lang="en-US" dirty="0"/>
          </a:p>
        </p:txBody>
      </p:sp>
      <p:sp>
        <p:nvSpPr>
          <p:cNvPr id="4" name="Text Placeholder 3"/>
          <p:cNvSpPr>
            <a:spLocks noGrp="1"/>
          </p:cNvSpPr>
          <p:nvPr>
            <p:ph type="body" sz="quarter" idx="13"/>
          </p:nvPr>
        </p:nvSpPr>
        <p:spPr>
          <a:xfrm>
            <a:off x="359532" y="666586"/>
            <a:ext cx="7344816" cy="494162"/>
          </a:xfrm>
        </p:spPr>
        <p:txBody>
          <a:bodyPr/>
          <a:lstStyle/>
          <a:p>
            <a:r>
              <a:rPr lang="en-US" dirty="0" smtClean="0"/>
              <a:t>The Personal Learning Environment</a:t>
            </a:r>
            <a:endParaRPr lang="en-US" dirty="0"/>
          </a:p>
        </p:txBody>
      </p:sp>
      <p:sp>
        <p:nvSpPr>
          <p:cNvPr id="3" name="Slide Number Placeholder 2"/>
          <p:cNvSpPr>
            <a:spLocks noGrp="1"/>
          </p:cNvSpPr>
          <p:nvPr>
            <p:ph type="sldNum" sz="quarter" idx="15"/>
          </p:nvPr>
        </p:nvSpPr>
        <p:spPr/>
        <p:txBody>
          <a:bodyPr/>
          <a:lstStyle/>
          <a:p>
            <a:fld id="{3EB683AB-0D5D-B341-8548-21E70DCAF649}" type="slidenum">
              <a:rPr lang="en-GB" smtClean="0"/>
              <a:pPr/>
              <a:t>27</a:t>
            </a:fld>
            <a:endParaRPr lang="en-GB"/>
          </a:p>
        </p:txBody>
      </p:sp>
      <p:sp>
        <p:nvSpPr>
          <p:cNvPr id="2" name="Footer Placeholder 1"/>
          <p:cNvSpPr>
            <a:spLocks noGrp="1"/>
          </p:cNvSpPr>
          <p:nvPr>
            <p:ph type="ftr" sz="quarter" idx="16"/>
          </p:nvPr>
        </p:nvSpPr>
        <p:spPr/>
        <p:txBody>
          <a:bodyPr/>
          <a:lstStyle/>
          <a:p>
            <a:pPr>
              <a:defRPr/>
            </a:pPr>
            <a:r>
              <a:rPr lang="en-US" smtClean="0"/>
              <a:t>CITE</a:t>
            </a:r>
            <a:endParaRPr lang="en-US"/>
          </a:p>
        </p:txBody>
      </p:sp>
      <p:pic>
        <p:nvPicPr>
          <p:cNvPr id="6" name="Picture 5" descr="dog-blog"/>
          <p:cNvPicPr>
            <a:picLocks noChangeAspect="1" noChangeArrowheads="1"/>
          </p:cNvPicPr>
          <p:nvPr/>
        </p:nvPicPr>
        <p:blipFill>
          <a:blip r:embed="rId2"/>
          <a:srcRect/>
          <a:stretch>
            <a:fillRect/>
          </a:stretch>
        </p:blipFill>
        <p:spPr bwMode="auto">
          <a:xfrm>
            <a:off x="3707904" y="2528900"/>
            <a:ext cx="5436096" cy="3261658"/>
          </a:xfrm>
          <a:prstGeom prst="rect">
            <a:avLst/>
          </a:prstGeom>
          <a:noFill/>
        </p:spPr>
      </p:pic>
    </p:spTree>
    <p:extLst>
      <p:ext uri="{BB962C8B-B14F-4D97-AF65-F5344CB8AC3E}">
        <p14:creationId xmlns:p14="http://schemas.microsoft.com/office/powerpoint/2010/main" val="802486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My (cloud) Tools</a:t>
            </a:r>
            <a:endParaRPr lang="en-US" dirty="0"/>
          </a:p>
        </p:txBody>
      </p:sp>
      <p:sp>
        <p:nvSpPr>
          <p:cNvPr id="3" name="Slide Number Placeholder 2"/>
          <p:cNvSpPr>
            <a:spLocks noGrp="1"/>
          </p:cNvSpPr>
          <p:nvPr>
            <p:ph type="sldNum" sz="quarter" idx="15"/>
          </p:nvPr>
        </p:nvSpPr>
        <p:spPr/>
        <p:txBody>
          <a:bodyPr/>
          <a:lstStyle/>
          <a:p>
            <a:fld id="{3EB683AB-0D5D-B341-8548-21E70DCAF649}" type="slidenum">
              <a:rPr lang="en-GB" smtClean="0"/>
              <a:pPr/>
              <a:t>28</a:t>
            </a:fld>
            <a:endParaRPr lang="en-GB"/>
          </a:p>
        </p:txBody>
      </p:sp>
      <p:pic>
        <p:nvPicPr>
          <p:cNvPr id="7" name="Picture 6"/>
          <p:cNvPicPr>
            <a:picLocks noChangeAspect="1"/>
          </p:cNvPicPr>
          <p:nvPr/>
        </p:nvPicPr>
        <p:blipFill>
          <a:blip r:embed="rId3"/>
          <a:stretch>
            <a:fillRect/>
          </a:stretch>
        </p:blipFill>
        <p:spPr>
          <a:xfrm>
            <a:off x="5688124" y="2600908"/>
            <a:ext cx="2772308" cy="614224"/>
          </a:xfrm>
          <a:prstGeom prst="rect">
            <a:avLst/>
          </a:prstGeom>
        </p:spPr>
      </p:pic>
      <p:pic>
        <p:nvPicPr>
          <p:cNvPr id="8" name="Picture 7"/>
          <p:cNvPicPr>
            <a:picLocks noChangeAspect="1"/>
          </p:cNvPicPr>
          <p:nvPr/>
        </p:nvPicPr>
        <p:blipFill>
          <a:blip r:embed="rId4"/>
          <a:stretch>
            <a:fillRect/>
          </a:stretch>
        </p:blipFill>
        <p:spPr>
          <a:xfrm>
            <a:off x="2627784" y="1484784"/>
            <a:ext cx="3212541" cy="936104"/>
          </a:xfrm>
          <a:prstGeom prst="rect">
            <a:avLst/>
          </a:prstGeom>
        </p:spPr>
      </p:pic>
      <p:pic>
        <p:nvPicPr>
          <p:cNvPr id="9" name="Picture 8"/>
          <p:cNvPicPr>
            <a:picLocks noChangeAspect="1"/>
          </p:cNvPicPr>
          <p:nvPr/>
        </p:nvPicPr>
        <p:blipFill>
          <a:blip r:embed="rId5"/>
          <a:stretch>
            <a:fillRect/>
          </a:stretch>
        </p:blipFill>
        <p:spPr>
          <a:xfrm>
            <a:off x="539552" y="3501008"/>
            <a:ext cx="2232248" cy="676705"/>
          </a:xfrm>
          <a:prstGeom prst="rect">
            <a:avLst/>
          </a:prstGeom>
        </p:spPr>
      </p:pic>
      <p:pic>
        <p:nvPicPr>
          <p:cNvPr id="10" name="Picture 9"/>
          <p:cNvPicPr>
            <a:picLocks noChangeAspect="1"/>
          </p:cNvPicPr>
          <p:nvPr/>
        </p:nvPicPr>
        <p:blipFill>
          <a:blip r:embed="rId6"/>
          <a:stretch>
            <a:fillRect/>
          </a:stretch>
        </p:blipFill>
        <p:spPr>
          <a:xfrm>
            <a:off x="6948264" y="3284984"/>
            <a:ext cx="1188132" cy="871297"/>
          </a:xfrm>
          <a:prstGeom prst="rect">
            <a:avLst/>
          </a:prstGeom>
        </p:spPr>
      </p:pic>
      <p:pic>
        <p:nvPicPr>
          <p:cNvPr id="11" name="Picture 10"/>
          <p:cNvPicPr>
            <a:picLocks noChangeAspect="1"/>
          </p:cNvPicPr>
          <p:nvPr/>
        </p:nvPicPr>
        <p:blipFill>
          <a:blip r:embed="rId7"/>
          <a:stretch>
            <a:fillRect/>
          </a:stretch>
        </p:blipFill>
        <p:spPr>
          <a:xfrm>
            <a:off x="5940152" y="1376772"/>
            <a:ext cx="2628292" cy="759988"/>
          </a:xfrm>
          <a:prstGeom prst="rect">
            <a:avLst/>
          </a:prstGeom>
        </p:spPr>
      </p:pic>
      <p:pic>
        <p:nvPicPr>
          <p:cNvPr id="12" name="Picture 11"/>
          <p:cNvPicPr>
            <a:picLocks noChangeAspect="1"/>
          </p:cNvPicPr>
          <p:nvPr/>
        </p:nvPicPr>
        <p:blipFill>
          <a:blip r:embed="rId8"/>
          <a:stretch>
            <a:fillRect/>
          </a:stretch>
        </p:blipFill>
        <p:spPr>
          <a:xfrm>
            <a:off x="395535" y="2564904"/>
            <a:ext cx="2300199" cy="697924"/>
          </a:xfrm>
          <a:prstGeom prst="rect">
            <a:avLst/>
          </a:prstGeom>
        </p:spPr>
      </p:pic>
      <p:pic>
        <p:nvPicPr>
          <p:cNvPr id="13" name="Picture 12"/>
          <p:cNvPicPr>
            <a:picLocks noChangeAspect="1"/>
          </p:cNvPicPr>
          <p:nvPr/>
        </p:nvPicPr>
        <p:blipFill>
          <a:blip r:embed="rId9"/>
          <a:stretch>
            <a:fillRect/>
          </a:stretch>
        </p:blipFill>
        <p:spPr>
          <a:xfrm>
            <a:off x="5112060" y="5121188"/>
            <a:ext cx="1944216" cy="711966"/>
          </a:xfrm>
          <a:prstGeom prst="rect">
            <a:avLst/>
          </a:prstGeom>
        </p:spPr>
      </p:pic>
      <p:pic>
        <p:nvPicPr>
          <p:cNvPr id="14" name="Picture 13"/>
          <p:cNvPicPr>
            <a:picLocks noChangeAspect="1"/>
          </p:cNvPicPr>
          <p:nvPr/>
        </p:nvPicPr>
        <p:blipFill>
          <a:blip r:embed="rId10"/>
          <a:stretch>
            <a:fillRect/>
          </a:stretch>
        </p:blipFill>
        <p:spPr>
          <a:xfrm>
            <a:off x="3347864" y="2744924"/>
            <a:ext cx="1803400" cy="520700"/>
          </a:xfrm>
          <a:prstGeom prst="rect">
            <a:avLst/>
          </a:prstGeom>
        </p:spPr>
      </p:pic>
      <p:pic>
        <p:nvPicPr>
          <p:cNvPr id="15" name="Picture 14"/>
          <p:cNvPicPr>
            <a:picLocks noChangeAspect="1"/>
          </p:cNvPicPr>
          <p:nvPr/>
        </p:nvPicPr>
        <p:blipFill>
          <a:blip r:embed="rId11"/>
          <a:stretch>
            <a:fillRect/>
          </a:stretch>
        </p:blipFill>
        <p:spPr>
          <a:xfrm>
            <a:off x="791580" y="4653136"/>
            <a:ext cx="1981200" cy="596900"/>
          </a:xfrm>
          <a:prstGeom prst="rect">
            <a:avLst/>
          </a:prstGeom>
        </p:spPr>
      </p:pic>
      <p:sp>
        <p:nvSpPr>
          <p:cNvPr id="2" name="Footer Placeholder 1"/>
          <p:cNvSpPr>
            <a:spLocks noGrp="1"/>
          </p:cNvSpPr>
          <p:nvPr>
            <p:ph type="ftr" sz="quarter" idx="16"/>
          </p:nvPr>
        </p:nvSpPr>
        <p:spPr/>
        <p:txBody>
          <a:bodyPr/>
          <a:lstStyle/>
          <a:p>
            <a:pPr>
              <a:defRPr/>
            </a:pPr>
            <a:r>
              <a:rPr lang="en-US" smtClean="0"/>
              <a:t>CITE</a:t>
            </a:r>
            <a:endParaRPr lang="en-US"/>
          </a:p>
        </p:txBody>
      </p:sp>
      <p:pic>
        <p:nvPicPr>
          <p:cNvPr id="5" name="Picture 4"/>
          <p:cNvPicPr>
            <a:picLocks noChangeAspect="1"/>
          </p:cNvPicPr>
          <p:nvPr/>
        </p:nvPicPr>
        <p:blipFill>
          <a:blip r:embed="rId12"/>
          <a:stretch>
            <a:fillRect/>
          </a:stretch>
        </p:blipFill>
        <p:spPr>
          <a:xfrm>
            <a:off x="215516" y="1484784"/>
            <a:ext cx="2074416" cy="821551"/>
          </a:xfrm>
          <a:prstGeom prst="rect">
            <a:avLst/>
          </a:prstGeom>
        </p:spPr>
      </p:pic>
      <p:pic>
        <p:nvPicPr>
          <p:cNvPr id="6" name="Picture 5"/>
          <p:cNvPicPr>
            <a:picLocks noChangeAspect="1"/>
          </p:cNvPicPr>
          <p:nvPr/>
        </p:nvPicPr>
        <p:blipFill>
          <a:blip r:embed="rId13"/>
          <a:stretch>
            <a:fillRect/>
          </a:stretch>
        </p:blipFill>
        <p:spPr>
          <a:xfrm>
            <a:off x="3383868" y="3573016"/>
            <a:ext cx="812800" cy="812800"/>
          </a:xfrm>
          <a:prstGeom prst="rect">
            <a:avLst/>
          </a:prstGeom>
        </p:spPr>
      </p:pic>
      <p:pic>
        <p:nvPicPr>
          <p:cNvPr id="16" name="Picture 15"/>
          <p:cNvPicPr>
            <a:picLocks noChangeAspect="1"/>
          </p:cNvPicPr>
          <p:nvPr/>
        </p:nvPicPr>
        <p:blipFill>
          <a:blip r:embed="rId14"/>
          <a:stretch>
            <a:fillRect/>
          </a:stretch>
        </p:blipFill>
        <p:spPr>
          <a:xfrm>
            <a:off x="3203848" y="4545124"/>
            <a:ext cx="1260140" cy="1424506"/>
          </a:xfrm>
          <a:prstGeom prst="rect">
            <a:avLst/>
          </a:prstGeom>
        </p:spPr>
      </p:pic>
      <p:pic>
        <p:nvPicPr>
          <p:cNvPr id="17" name="Picture 16"/>
          <p:cNvPicPr>
            <a:picLocks noChangeAspect="1"/>
          </p:cNvPicPr>
          <p:nvPr/>
        </p:nvPicPr>
        <p:blipFill>
          <a:blip r:embed="rId15"/>
          <a:stretch>
            <a:fillRect/>
          </a:stretch>
        </p:blipFill>
        <p:spPr>
          <a:xfrm>
            <a:off x="4680012" y="3933056"/>
            <a:ext cx="1944216" cy="451687"/>
          </a:xfrm>
          <a:prstGeom prst="rect">
            <a:avLst/>
          </a:prstGeom>
        </p:spPr>
      </p:pic>
    </p:spTree>
    <p:extLst>
      <p:ext uri="{BB962C8B-B14F-4D97-AF65-F5344CB8AC3E}">
        <p14:creationId xmlns:p14="http://schemas.microsoft.com/office/powerpoint/2010/main" val="2316950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4 at 14.15.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6890"/>
            <a:ext cx="9144000" cy="2581110"/>
          </a:xfrm>
          <a:prstGeom prst="rect">
            <a:avLst/>
          </a:prstGeom>
        </p:spPr>
      </p:pic>
      <p:pic>
        <p:nvPicPr>
          <p:cNvPr id="3" name="Picture 2" descr="Screen Shot 2012-04-14 at 14.15.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44700"/>
            <a:ext cx="9144000" cy="2760955"/>
          </a:xfrm>
          <a:prstGeom prst="rect">
            <a:avLst/>
          </a:prstGeom>
        </p:spPr>
      </p:pic>
      <p:pic>
        <p:nvPicPr>
          <p:cNvPr id="4" name="Picture 3" descr="Screen Shot 2012-04-14 at 14.15.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2766327"/>
          </a:xfrm>
          <a:prstGeom prst="rect">
            <a:avLst/>
          </a:prstGeom>
        </p:spPr>
      </p:pic>
      <p:sp>
        <p:nvSpPr>
          <p:cNvPr id="5" name="Rectangle 4">
            <a:hlinkClick r:id="rId6"/>
          </p:cNvPr>
          <p:cNvSpPr/>
          <p:nvPr/>
        </p:nvSpPr>
        <p:spPr>
          <a:xfrm>
            <a:off x="8682335" y="-156851"/>
            <a:ext cx="461665" cy="7014851"/>
          </a:xfrm>
          <a:prstGeom prst="rect">
            <a:avLst/>
          </a:prstGeom>
        </p:spPr>
        <p:style>
          <a:lnRef idx="1">
            <a:schemeClr val="accent1"/>
          </a:lnRef>
          <a:fillRef idx="2">
            <a:schemeClr val="accent1"/>
          </a:fillRef>
          <a:effectRef idx="1">
            <a:schemeClr val="accent1"/>
          </a:effectRef>
          <a:fontRef idx="minor">
            <a:schemeClr val="dk1"/>
          </a:fontRef>
        </p:style>
        <p:txBody>
          <a:bodyPr vert="vert270" wrap="square">
            <a:spAutoFit/>
          </a:bodyPr>
          <a:lstStyle/>
          <a:p>
            <a:pPr algn="ctr"/>
            <a:r>
              <a:rPr lang="en-US" dirty="0" smtClean="0"/>
              <a:t>http://</a:t>
            </a:r>
            <a:r>
              <a:rPr lang="en-US" dirty="0" err="1" smtClean="0"/>
              <a:t>elearnmag.acm.org</a:t>
            </a:r>
            <a:r>
              <a:rPr lang="en-US" dirty="0" smtClean="0"/>
              <a:t>/</a:t>
            </a:r>
            <a:endParaRPr lang="en-US" dirty="0"/>
          </a:p>
        </p:txBody>
      </p:sp>
    </p:spTree>
    <p:extLst>
      <p:ext uri="{BB962C8B-B14F-4D97-AF65-F5344CB8AC3E}">
        <p14:creationId xmlns:p14="http://schemas.microsoft.com/office/powerpoint/2010/main" val="4261658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UKmapCropp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1573208"/>
            <a:ext cx="4550274" cy="475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6" name="Picture 8" descr="su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648200"/>
            <a:ext cx="1376363" cy="1447800"/>
          </a:xfrm>
          <a:prstGeom prst="rect">
            <a:avLst/>
          </a:prstGeom>
          <a:noFill/>
          <a:extLst>
            <a:ext uri="{909E8E84-426E-40dd-AFC4-6F175D3DCCD1}">
              <a14:hiddenFill xmlns:a14="http://schemas.microsoft.com/office/drawing/2010/main">
                <a:solidFill>
                  <a:srgbClr val="FFFFFF"/>
                </a:solidFill>
              </a14:hiddenFill>
            </a:ext>
          </a:extLst>
        </p:spPr>
      </p:pic>
      <p:sp>
        <p:nvSpPr>
          <p:cNvPr id="7" name="Line 16"/>
          <p:cNvSpPr>
            <a:spLocks noChangeShapeType="1"/>
          </p:cNvSpPr>
          <p:nvPr/>
        </p:nvSpPr>
        <p:spPr bwMode="auto">
          <a:xfrm>
            <a:off x="1763688" y="4725144"/>
            <a:ext cx="4386560" cy="1169764"/>
          </a:xfrm>
          <a:prstGeom prst="line">
            <a:avLst/>
          </a:prstGeom>
          <a:noFill/>
          <a:ln w="9525">
            <a:solidFill>
              <a:schemeClr val="accent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 tIns="10800" rIns="10800" bIns="10800" anchor="ctr">
            <a:spAutoFit/>
          </a:bodyPr>
          <a:lstStyle/>
          <a:p>
            <a:endParaRPr lang="en-GB"/>
          </a:p>
        </p:txBody>
      </p:sp>
      <p:pic>
        <p:nvPicPr>
          <p:cNvPr id="8" name="Picture 7" descr="electronics_computer_science_cmyk.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5429250"/>
            <a:ext cx="1676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ugh outside small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3369584"/>
            <a:ext cx="1574800" cy="1049566"/>
          </a:xfrm>
          <a:prstGeom prst="rect">
            <a:avLst/>
          </a:prstGeom>
        </p:spPr>
      </p:pic>
      <p:pic>
        <p:nvPicPr>
          <p:cNvPr id="3" name="Picture 2"/>
          <p:cNvPicPr>
            <a:picLocks noChangeAspect="1"/>
          </p:cNvPicPr>
          <p:nvPr/>
        </p:nvPicPr>
        <p:blipFill>
          <a:blip r:embed="rId7"/>
          <a:stretch>
            <a:fillRect/>
          </a:stretch>
        </p:blipFill>
        <p:spPr>
          <a:xfrm>
            <a:off x="0" y="188640"/>
            <a:ext cx="3946140" cy="2630760"/>
          </a:xfrm>
          <a:prstGeom prst="rect">
            <a:avLst/>
          </a:prstGeom>
        </p:spPr>
      </p:pic>
      <p:pic>
        <p:nvPicPr>
          <p:cNvPr id="9" name="Picture 8"/>
          <p:cNvPicPr>
            <a:picLocks noChangeAspect="1"/>
          </p:cNvPicPr>
          <p:nvPr/>
        </p:nvPicPr>
        <p:blipFill>
          <a:blip r:embed="rId8"/>
          <a:stretch>
            <a:fillRect/>
          </a:stretch>
        </p:blipFill>
        <p:spPr>
          <a:xfrm>
            <a:off x="6203806" y="689434"/>
            <a:ext cx="2940194" cy="2218866"/>
          </a:xfrm>
          <a:prstGeom prst="rect">
            <a:avLst/>
          </a:prstGeom>
        </p:spPr>
      </p:pic>
      <p:sp>
        <p:nvSpPr>
          <p:cNvPr id="10" name="TextBox 9"/>
          <p:cNvSpPr txBox="1"/>
          <p:nvPr/>
        </p:nvSpPr>
        <p:spPr>
          <a:xfrm>
            <a:off x="7061200" y="2996952"/>
            <a:ext cx="2082800" cy="3293209"/>
          </a:xfrm>
          <a:prstGeom prst="rect">
            <a:avLst/>
          </a:prstGeom>
          <a:noFill/>
        </p:spPr>
        <p:txBody>
          <a:bodyPr wrap="square" rtlCol="0">
            <a:spAutoFit/>
          </a:bodyPr>
          <a:lstStyle/>
          <a:p>
            <a:r>
              <a:rPr lang="en-GB" sz="1600" dirty="0" smtClean="0"/>
              <a:t>Founded 1862, Charter  1952</a:t>
            </a:r>
          </a:p>
          <a:p>
            <a:r>
              <a:rPr lang="en-GB" sz="1600" dirty="0" smtClean="0"/>
              <a:t>25,000 Students</a:t>
            </a:r>
          </a:p>
          <a:p>
            <a:r>
              <a:rPr lang="en-GB" sz="1600" dirty="0" smtClean="0"/>
              <a:t>Russell Group</a:t>
            </a:r>
          </a:p>
          <a:p>
            <a:r>
              <a:rPr lang="en-GB" sz="1600" dirty="0" smtClean="0"/>
              <a:t>Top 20 UK</a:t>
            </a:r>
          </a:p>
          <a:p>
            <a:r>
              <a:rPr lang="en-GB" sz="1600" dirty="0" smtClean="0"/>
              <a:t>WUN</a:t>
            </a:r>
          </a:p>
          <a:p>
            <a:r>
              <a:rPr lang="en-GB" sz="1600" dirty="0" smtClean="0"/>
              <a:t>Excellence in:</a:t>
            </a:r>
          </a:p>
          <a:p>
            <a:r>
              <a:rPr lang="en-GB" sz="1600" dirty="0" smtClean="0"/>
              <a:t>(</a:t>
            </a:r>
            <a:r>
              <a:rPr lang="en-GB" sz="1600" dirty="0" err="1" smtClean="0"/>
              <a:t>Opto</a:t>
            </a:r>
            <a:r>
              <a:rPr lang="en-GB" sz="1600" dirty="0" smtClean="0"/>
              <a:t>) Electronics</a:t>
            </a:r>
          </a:p>
          <a:p>
            <a:r>
              <a:rPr lang="en-GB" sz="1600" dirty="0" smtClean="0"/>
              <a:t>Computer Science</a:t>
            </a:r>
          </a:p>
          <a:p>
            <a:r>
              <a:rPr lang="en-GB" sz="1600" dirty="0" smtClean="0"/>
              <a:t>Oceanography</a:t>
            </a:r>
          </a:p>
          <a:p>
            <a:r>
              <a:rPr lang="en-GB" sz="1600" dirty="0" smtClean="0"/>
              <a:t>Engineering (esp. Nautical and Aero)</a:t>
            </a:r>
          </a:p>
          <a:p>
            <a:r>
              <a:rPr lang="en-GB" sz="1600" dirty="0" smtClean="0"/>
              <a:t>Acoustics</a:t>
            </a:r>
          </a:p>
        </p:txBody>
      </p:sp>
      <p:pic>
        <p:nvPicPr>
          <p:cNvPr id="11" name="Picture 10"/>
          <p:cNvPicPr>
            <a:picLocks noChangeAspect="1"/>
          </p:cNvPicPr>
          <p:nvPr/>
        </p:nvPicPr>
        <p:blipFill>
          <a:blip r:embed="rId9"/>
          <a:stretch>
            <a:fillRect/>
          </a:stretch>
        </p:blipFill>
        <p:spPr>
          <a:xfrm>
            <a:off x="5507222" y="4501700"/>
            <a:ext cx="696584" cy="1180650"/>
          </a:xfrm>
          <a:prstGeom prst="rect">
            <a:avLst/>
          </a:prstGeom>
        </p:spPr>
      </p:pic>
    </p:spTree>
    <p:extLst>
      <p:ext uri="{BB962C8B-B14F-4D97-AF65-F5344CB8AC3E}">
        <p14:creationId xmlns:p14="http://schemas.microsoft.com/office/powerpoint/2010/main" val="1064035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64000"/>
          </a:blip>
          <a:stretch>
            <a:fillRect/>
          </a:stretch>
        </p:blipFill>
        <p:spPr>
          <a:xfrm>
            <a:off x="5760132" y="4365104"/>
            <a:ext cx="3093132" cy="2062088"/>
          </a:xfrm>
          <a:prstGeom prst="rect">
            <a:avLst/>
          </a:prstGeom>
          <a:effectLst>
            <a:softEdge rad="177800"/>
          </a:effectLst>
        </p:spPr>
      </p:pic>
      <p:sp>
        <p:nvSpPr>
          <p:cNvPr id="2" name="Text Placeholder 1"/>
          <p:cNvSpPr>
            <a:spLocks noGrp="1"/>
          </p:cNvSpPr>
          <p:nvPr>
            <p:ph type="body" sz="quarter" idx="14"/>
          </p:nvPr>
        </p:nvSpPr>
        <p:spPr/>
        <p:txBody>
          <a:bodyPr/>
          <a:lstStyle/>
          <a:p>
            <a:pPr>
              <a:spcBef>
                <a:spcPts val="1000"/>
              </a:spcBef>
            </a:pPr>
            <a:r>
              <a:rPr lang="en-US" dirty="0" smtClean="0"/>
              <a:t>Profile</a:t>
            </a:r>
          </a:p>
          <a:p>
            <a:pPr>
              <a:spcBef>
                <a:spcPts val="1000"/>
              </a:spcBef>
            </a:pPr>
            <a:r>
              <a:rPr lang="en-US" dirty="0" smtClean="0"/>
              <a:t>Blogs</a:t>
            </a:r>
          </a:p>
          <a:p>
            <a:pPr>
              <a:spcBef>
                <a:spcPts val="1000"/>
              </a:spcBef>
            </a:pPr>
            <a:r>
              <a:rPr lang="en-US" dirty="0" smtClean="0"/>
              <a:t>Tweets</a:t>
            </a:r>
          </a:p>
          <a:p>
            <a:pPr>
              <a:spcBef>
                <a:spcPts val="1000"/>
              </a:spcBef>
            </a:pPr>
            <a:r>
              <a:rPr lang="en-US" dirty="0" smtClean="0"/>
              <a:t>Web site</a:t>
            </a:r>
          </a:p>
          <a:p>
            <a:pPr>
              <a:spcBef>
                <a:spcPts val="1000"/>
              </a:spcBef>
            </a:pPr>
            <a:r>
              <a:rPr lang="en-US" dirty="0" smtClean="0"/>
              <a:t>Search Engine Recognition </a:t>
            </a:r>
          </a:p>
          <a:p>
            <a:pPr>
              <a:spcBef>
                <a:spcPts val="1000"/>
              </a:spcBef>
            </a:pPr>
            <a:r>
              <a:rPr lang="en-US" dirty="0" smtClean="0"/>
              <a:t>Contributions (</a:t>
            </a:r>
            <a:r>
              <a:rPr lang="en-US" dirty="0" err="1" smtClean="0"/>
              <a:t>e.g</a:t>
            </a:r>
            <a:r>
              <a:rPr lang="en-US" dirty="0" smtClean="0"/>
              <a:t> </a:t>
            </a:r>
            <a:r>
              <a:rPr lang="en-US" dirty="0" err="1" smtClean="0"/>
              <a:t>SlideShare</a:t>
            </a:r>
            <a:r>
              <a:rPr lang="en-US" dirty="0" smtClean="0"/>
              <a:t>)</a:t>
            </a:r>
            <a:endParaRPr lang="en-US" dirty="0"/>
          </a:p>
          <a:p>
            <a:pPr>
              <a:spcBef>
                <a:spcPts val="1000"/>
              </a:spcBef>
            </a:pPr>
            <a:r>
              <a:rPr lang="en-US" dirty="0" smtClean="0"/>
              <a:t>What does the web think of you (</a:t>
            </a:r>
            <a:r>
              <a:rPr lang="en-US" dirty="0" err="1" smtClean="0"/>
              <a:t>pipl.com</a:t>
            </a:r>
            <a:r>
              <a:rPr lang="en-US" dirty="0" smtClean="0"/>
              <a:t>, </a:t>
            </a:r>
            <a:r>
              <a:rPr lang="en-US" dirty="0" err="1" smtClean="0"/>
              <a:t>zoominfo.com</a:t>
            </a:r>
            <a:r>
              <a:rPr lang="en-US" dirty="0" smtClean="0"/>
              <a:t>)</a:t>
            </a:r>
          </a:p>
          <a:p>
            <a:pPr>
              <a:spcBef>
                <a:spcPts val="1000"/>
              </a:spcBef>
            </a:pPr>
            <a:r>
              <a:rPr lang="en-US" dirty="0" smtClean="0"/>
              <a:t>Badges and Stars</a:t>
            </a:r>
            <a:endParaRPr lang="en-US" dirty="0"/>
          </a:p>
        </p:txBody>
      </p:sp>
      <p:sp>
        <p:nvSpPr>
          <p:cNvPr id="3" name="Text Placeholder 2"/>
          <p:cNvSpPr>
            <a:spLocks noGrp="1"/>
          </p:cNvSpPr>
          <p:nvPr>
            <p:ph type="body" sz="quarter" idx="13"/>
          </p:nvPr>
        </p:nvSpPr>
        <p:spPr>
          <a:xfrm>
            <a:off x="359532" y="666586"/>
            <a:ext cx="7812868" cy="494162"/>
          </a:xfrm>
        </p:spPr>
        <p:txBody>
          <a:bodyPr/>
          <a:lstStyle/>
          <a:p>
            <a:r>
              <a:rPr lang="en-US" dirty="0" smtClean="0"/>
              <a:t>We build On-line Identity and Reputation</a:t>
            </a:r>
            <a:endParaRPr lang="en-US" dirty="0"/>
          </a:p>
        </p:txBody>
      </p:sp>
      <p:sp>
        <p:nvSpPr>
          <p:cNvPr id="4" name="Slide Number Placeholder 3"/>
          <p:cNvSpPr>
            <a:spLocks noGrp="1"/>
          </p:cNvSpPr>
          <p:nvPr>
            <p:ph type="sldNum" sz="quarter" idx="15"/>
          </p:nvPr>
        </p:nvSpPr>
        <p:spPr/>
        <p:txBody>
          <a:bodyPr/>
          <a:lstStyle/>
          <a:p>
            <a:fld id="{CF43553C-A2A6-8648-9C60-CC2BAFAAA44D}" type="slidenum">
              <a:rPr lang="en-GB" smtClean="0"/>
              <a:pPr/>
              <a:t>30</a:t>
            </a:fld>
            <a:endParaRPr lang="en-GB"/>
          </a:p>
        </p:txBody>
      </p:sp>
      <p:sp>
        <p:nvSpPr>
          <p:cNvPr id="5" name="Footer Placeholder 4"/>
          <p:cNvSpPr>
            <a:spLocks noGrp="1"/>
          </p:cNvSpPr>
          <p:nvPr>
            <p:ph type="ftr" sz="quarter" idx="16"/>
          </p:nvPr>
        </p:nvSpPr>
        <p:spPr/>
        <p:txBody>
          <a:bodyPr/>
          <a:lstStyle/>
          <a:p>
            <a:pPr>
              <a:defRPr/>
            </a:pPr>
            <a:r>
              <a:rPr lang="en-US" smtClean="0"/>
              <a:t>CITE</a:t>
            </a:r>
            <a:endParaRPr lang="en-US"/>
          </a:p>
        </p:txBody>
      </p:sp>
      <p:pic>
        <p:nvPicPr>
          <p:cNvPr id="7" name="Picture 6"/>
          <p:cNvPicPr>
            <a:picLocks noChangeAspect="1"/>
          </p:cNvPicPr>
          <p:nvPr/>
        </p:nvPicPr>
        <p:blipFill>
          <a:blip r:embed="rId3"/>
          <a:stretch>
            <a:fillRect/>
          </a:stretch>
        </p:blipFill>
        <p:spPr>
          <a:xfrm>
            <a:off x="5166640" y="1160748"/>
            <a:ext cx="3977360" cy="3024336"/>
          </a:xfrm>
          <a:prstGeom prst="rect">
            <a:avLst/>
          </a:prstGeom>
        </p:spPr>
      </p:pic>
    </p:spTree>
    <p:extLst>
      <p:ext uri="{BB962C8B-B14F-4D97-AF65-F5344CB8AC3E}">
        <p14:creationId xmlns:p14="http://schemas.microsoft.com/office/powerpoint/2010/main" val="805240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0" y="6345238"/>
            <a:ext cx="1187450" cy="468312"/>
          </a:xfrm>
        </p:spPr>
        <p:txBody>
          <a:bodyPr/>
          <a:lstStyle/>
          <a:p>
            <a:pPr>
              <a:defRPr/>
            </a:pPr>
            <a:r>
              <a:rPr lang="en-US" smtClean="0"/>
              <a:t>CITE</a:t>
            </a:r>
            <a:endParaRPr lang="en-US"/>
          </a:p>
        </p:txBody>
      </p:sp>
      <p:sp>
        <p:nvSpPr>
          <p:cNvPr id="4" name="Slide Number Placeholder 3"/>
          <p:cNvSpPr>
            <a:spLocks noGrp="1"/>
          </p:cNvSpPr>
          <p:nvPr>
            <p:ph type="sldNum" sz="quarter" idx="4294967295"/>
          </p:nvPr>
        </p:nvSpPr>
        <p:spPr>
          <a:xfrm>
            <a:off x="7235825" y="6451600"/>
            <a:ext cx="1908175" cy="180975"/>
          </a:xfrm>
        </p:spPr>
        <p:txBody>
          <a:bodyPr/>
          <a:lstStyle/>
          <a:p>
            <a:fld id="{CF43553C-A2A6-8648-9C60-CC2BAFAAA44D}" type="slidenum">
              <a:rPr lang="en-GB" smtClean="0"/>
              <a:pPr/>
              <a:t>31</a:t>
            </a:fld>
            <a:endParaRPr lang="en-GB"/>
          </a:p>
        </p:txBody>
      </p:sp>
      <p:pic>
        <p:nvPicPr>
          <p:cNvPr id="10" name="Picture 9"/>
          <p:cNvPicPr>
            <a:picLocks noChangeAspect="1"/>
          </p:cNvPicPr>
          <p:nvPr/>
        </p:nvPicPr>
        <p:blipFill>
          <a:blip r:embed="rId2"/>
          <a:stretch>
            <a:fillRect/>
          </a:stretch>
        </p:blipFill>
        <p:spPr>
          <a:xfrm>
            <a:off x="0" y="330200"/>
            <a:ext cx="9144000" cy="6176596"/>
          </a:xfrm>
          <a:prstGeom prst="rect">
            <a:avLst/>
          </a:prstGeom>
        </p:spPr>
      </p:pic>
    </p:spTree>
    <p:extLst>
      <p:ext uri="{BB962C8B-B14F-4D97-AF65-F5344CB8AC3E}">
        <p14:creationId xmlns:p14="http://schemas.microsoft.com/office/powerpoint/2010/main" val="680678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69900"/>
            <a:ext cx="9144000" cy="5894024"/>
          </a:xfrm>
          <a:prstGeom prst="rect">
            <a:avLst/>
          </a:prstGeom>
        </p:spPr>
      </p:pic>
    </p:spTree>
    <p:extLst>
      <p:ext uri="{BB962C8B-B14F-4D97-AF65-F5344CB8AC3E}">
        <p14:creationId xmlns:p14="http://schemas.microsoft.com/office/powerpoint/2010/main" val="3784946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0"/>
            <a:ext cx="8379439" cy="6858000"/>
          </a:xfrm>
          <a:prstGeom prst="rect">
            <a:avLst/>
          </a:prstGeom>
        </p:spPr>
      </p:pic>
    </p:spTree>
    <p:extLst>
      <p:ext uri="{BB962C8B-B14F-4D97-AF65-F5344CB8AC3E}">
        <p14:creationId xmlns:p14="http://schemas.microsoft.com/office/powerpoint/2010/main" val="255746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0700"/>
            <a:ext cx="9144000" cy="5813048"/>
          </a:xfrm>
          <a:prstGeom prst="rect">
            <a:avLst/>
          </a:prstGeom>
        </p:spPr>
      </p:pic>
    </p:spTree>
    <p:extLst>
      <p:ext uri="{BB962C8B-B14F-4D97-AF65-F5344CB8AC3E}">
        <p14:creationId xmlns:p14="http://schemas.microsoft.com/office/powerpoint/2010/main" val="2361282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Student of Wine Example</a:t>
            </a:r>
            <a:endParaRPr lang="en-GB" dirty="0"/>
          </a:p>
        </p:txBody>
      </p:sp>
      <p:pic>
        <p:nvPicPr>
          <p:cNvPr id="3" name="Picture 2"/>
          <p:cNvPicPr>
            <a:picLocks noChangeAspect="1"/>
          </p:cNvPicPr>
          <p:nvPr/>
        </p:nvPicPr>
        <p:blipFill>
          <a:blip r:embed="rId2"/>
          <a:stretch>
            <a:fillRect/>
          </a:stretch>
        </p:blipFill>
        <p:spPr>
          <a:xfrm>
            <a:off x="3276600" y="1524000"/>
            <a:ext cx="5474759" cy="4800600"/>
          </a:xfrm>
          <a:prstGeom prst="rect">
            <a:avLst/>
          </a:prstGeom>
        </p:spPr>
      </p:pic>
    </p:spTree>
    <p:extLst>
      <p:ext uri="{BB962C8B-B14F-4D97-AF65-F5344CB8AC3E}">
        <p14:creationId xmlns:p14="http://schemas.microsoft.com/office/powerpoint/2010/main" val="1618699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5" name="Slide Number Placeholder 4"/>
          <p:cNvSpPr>
            <a:spLocks noGrp="1"/>
          </p:cNvSpPr>
          <p:nvPr>
            <p:ph type="sldNum" sz="quarter" idx="4294967295"/>
          </p:nvPr>
        </p:nvSpPr>
        <p:spPr>
          <a:xfrm>
            <a:off x="5105400" y="5410200"/>
            <a:ext cx="2133600" cy="476250"/>
          </a:xfrm>
          <a:prstGeom prst="rect">
            <a:avLst/>
          </a:prstGeom>
        </p:spPr>
        <p:txBody>
          <a:bodyPr/>
          <a:lstStyle/>
          <a:p>
            <a:pPr>
              <a:defRPr/>
            </a:pPr>
            <a:fld id="{A7688A3F-4853-46A5-8BBC-F9DAB9DC5ECD}"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27376" y="609600"/>
            <a:ext cx="9171376" cy="5715000"/>
          </a:xfrm>
          <a:prstGeom prst="rect">
            <a:avLst/>
          </a:prstGeom>
        </p:spPr>
      </p:pic>
      <p:sp>
        <p:nvSpPr>
          <p:cNvPr id="2" name="Title 1"/>
          <p:cNvSpPr>
            <a:spLocks noGrp="1"/>
          </p:cNvSpPr>
          <p:nvPr>
            <p:ph type="title"/>
          </p:nvPr>
        </p:nvSpPr>
        <p:spPr>
          <a:xfrm>
            <a:off x="228600" y="0"/>
            <a:ext cx="5638800" cy="1143000"/>
          </a:xfrm>
        </p:spPr>
        <p:txBody>
          <a:bodyPr/>
          <a:lstStyle/>
          <a:p>
            <a:r>
              <a:rPr lang="en-GB" dirty="0" smtClean="0"/>
              <a:t>RSS Feed (and Email lists)</a:t>
            </a:r>
            <a:endParaRPr lang="en-GB" dirty="0"/>
          </a:p>
        </p:txBody>
      </p:sp>
      <p:sp>
        <p:nvSpPr>
          <p:cNvPr id="4" name="Footer Placeholder 3"/>
          <p:cNvSpPr>
            <a:spLocks noGrp="1"/>
          </p:cNvSpPr>
          <p:nvPr>
            <p:ph type="ftr" sz="quarter" idx="11"/>
          </p:nvPr>
        </p:nvSpPr>
        <p:spPr/>
        <p:txBody>
          <a:bodyPr/>
          <a:lstStyle/>
          <a:p>
            <a:pPr>
              <a:defRPr/>
            </a:pPr>
            <a:r>
              <a:rPr lang="en-US" smtClean="0"/>
              <a:t>CITE</a:t>
            </a:r>
            <a:endParaRPr lang="en-US" dirty="0"/>
          </a:p>
        </p:txBody>
      </p:sp>
    </p:spTree>
    <p:extLst>
      <p:ext uri="{BB962C8B-B14F-4D97-AF65-F5344CB8AC3E}">
        <p14:creationId xmlns:p14="http://schemas.microsoft.com/office/powerpoint/2010/main" val="1330034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Forums</a:t>
            </a:r>
            <a:endParaRPr lang="en-GB" dirty="0"/>
          </a:p>
        </p:txBody>
      </p:sp>
      <p:pic>
        <p:nvPicPr>
          <p:cNvPr id="7" name="Picture 6"/>
          <p:cNvPicPr>
            <a:picLocks noChangeAspect="1"/>
          </p:cNvPicPr>
          <p:nvPr/>
        </p:nvPicPr>
        <p:blipFill>
          <a:blip r:embed="rId2"/>
          <a:stretch>
            <a:fillRect/>
          </a:stretch>
        </p:blipFill>
        <p:spPr>
          <a:xfrm>
            <a:off x="533400" y="1600199"/>
            <a:ext cx="7772400" cy="4899507"/>
          </a:xfrm>
          <a:prstGeom prst="rect">
            <a:avLst/>
          </a:prstGeom>
        </p:spPr>
      </p:pic>
    </p:spTree>
    <p:extLst>
      <p:ext uri="{BB962C8B-B14F-4D97-AF65-F5344CB8AC3E}">
        <p14:creationId xmlns:p14="http://schemas.microsoft.com/office/powerpoint/2010/main" val="2862524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3068960"/>
            <a:ext cx="3983040" cy="1336956"/>
          </a:xfrm>
        </p:spPr>
        <p:txBody>
          <a:bodyPr/>
          <a:lstStyle/>
          <a:p>
            <a:r>
              <a:rPr lang="en-GB" dirty="0" smtClean="0"/>
              <a:t>Twitter</a:t>
            </a:r>
            <a:endParaRPr lang="en-GB" dirty="0"/>
          </a:p>
        </p:txBody>
      </p:sp>
      <p:pic>
        <p:nvPicPr>
          <p:cNvPr id="3" name="Picture 2"/>
          <p:cNvPicPr>
            <a:picLocks noChangeAspect="1"/>
          </p:cNvPicPr>
          <p:nvPr/>
        </p:nvPicPr>
        <p:blipFill>
          <a:blip r:embed="rId2"/>
          <a:stretch>
            <a:fillRect/>
          </a:stretch>
        </p:blipFill>
        <p:spPr>
          <a:xfrm>
            <a:off x="0" y="5557"/>
            <a:ext cx="3923928" cy="6424470"/>
          </a:xfrm>
          <a:prstGeom prst="rect">
            <a:avLst/>
          </a:prstGeom>
        </p:spPr>
      </p:pic>
    </p:spTree>
    <p:extLst>
      <p:ext uri="{BB962C8B-B14F-4D97-AF65-F5344CB8AC3E}">
        <p14:creationId xmlns:p14="http://schemas.microsoft.com/office/powerpoint/2010/main" val="1781955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Wiki</a:t>
            </a:r>
            <a:endParaRPr lang="en-GB" dirty="0"/>
          </a:p>
        </p:txBody>
      </p:sp>
      <p:pic>
        <p:nvPicPr>
          <p:cNvPr id="3" name="Picture 2"/>
          <p:cNvPicPr>
            <a:picLocks noChangeAspect="1"/>
          </p:cNvPicPr>
          <p:nvPr/>
        </p:nvPicPr>
        <p:blipFill>
          <a:blip r:embed="rId2"/>
          <a:stretch>
            <a:fillRect/>
          </a:stretch>
        </p:blipFill>
        <p:spPr>
          <a:xfrm>
            <a:off x="609600" y="1524000"/>
            <a:ext cx="7899400" cy="4789909"/>
          </a:xfrm>
          <a:prstGeom prst="rect">
            <a:avLst/>
          </a:prstGeom>
        </p:spPr>
      </p:pic>
    </p:spTree>
    <p:extLst>
      <p:ext uri="{BB962C8B-B14F-4D97-AF65-F5344CB8AC3E}">
        <p14:creationId xmlns:p14="http://schemas.microsoft.com/office/powerpoint/2010/main" val="922309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body" sz="quarter" idx="13"/>
          </p:nvPr>
        </p:nvSpPr>
        <p:spPr/>
        <p:txBody>
          <a:bodyPr/>
          <a:lstStyle/>
          <a:p>
            <a:pPr>
              <a:defRPr/>
            </a:pPr>
            <a:r>
              <a:rPr lang="en-US" dirty="0" smtClean="0"/>
              <a:t>CITE</a:t>
            </a:r>
            <a:endParaRPr lang="en-US" dirty="0"/>
          </a:p>
        </p:txBody>
      </p:sp>
      <p:sp>
        <p:nvSpPr>
          <p:cNvPr id="5" name="Footer Placeholder 4"/>
          <p:cNvSpPr>
            <a:spLocks noGrp="1"/>
          </p:cNvSpPr>
          <p:nvPr>
            <p:ph type="ftr" sz="quarter" idx="14"/>
          </p:nvPr>
        </p:nvSpPr>
        <p:spPr/>
        <p:txBody>
          <a:bodyPr/>
          <a:lstStyle/>
          <a:p>
            <a:pPr>
              <a:defRPr/>
            </a:pPr>
            <a:r>
              <a:rPr lang="en-US" dirty="0" smtClean="0"/>
              <a:t>CITE</a:t>
            </a:r>
            <a:endParaRPr lang="en-US" dirty="0"/>
          </a:p>
        </p:txBody>
      </p:sp>
      <p:sp>
        <p:nvSpPr>
          <p:cNvPr id="4" name="Slide Number Placeholder 3"/>
          <p:cNvSpPr>
            <a:spLocks noGrp="1"/>
          </p:cNvSpPr>
          <p:nvPr>
            <p:ph type="sldNum" sz="quarter" idx="15"/>
          </p:nvPr>
        </p:nvSpPr>
        <p:spPr/>
        <p:txBody>
          <a:bodyPr/>
          <a:lstStyle/>
          <a:p>
            <a:fld id="{CF43553C-A2A6-8648-9C60-CC2BAFAAA44D}" type="slidenum">
              <a:rPr lang="en-GB" smtClean="0"/>
              <a:pPr/>
              <a:t>4</a:t>
            </a:fld>
            <a:endParaRPr lang="en-GB"/>
          </a:p>
        </p:txBody>
      </p:sp>
      <p:pic>
        <p:nvPicPr>
          <p:cNvPr id="10" name="Picture 9"/>
          <p:cNvPicPr>
            <a:picLocks noChangeAspect="1"/>
          </p:cNvPicPr>
          <p:nvPr/>
        </p:nvPicPr>
        <p:blipFill>
          <a:blip r:embed="rId2"/>
          <a:stretch>
            <a:fillRect/>
          </a:stretch>
        </p:blipFill>
        <p:spPr>
          <a:xfrm>
            <a:off x="2123728" y="3392996"/>
            <a:ext cx="4374484" cy="648072"/>
          </a:xfrm>
          <a:prstGeom prst="rect">
            <a:avLst/>
          </a:prstGeom>
        </p:spPr>
      </p:pic>
      <p:sp>
        <p:nvSpPr>
          <p:cNvPr id="11" name="TextBox 10"/>
          <p:cNvSpPr txBox="1"/>
          <p:nvPr/>
        </p:nvSpPr>
        <p:spPr>
          <a:xfrm>
            <a:off x="575556" y="4545124"/>
            <a:ext cx="3363721" cy="830997"/>
          </a:xfrm>
          <a:prstGeom prst="rect">
            <a:avLst/>
          </a:prstGeom>
          <a:noFill/>
          <a:ln>
            <a:solidFill>
              <a:schemeClr val="tx1"/>
            </a:solidFill>
          </a:ln>
        </p:spPr>
        <p:txBody>
          <a:bodyPr wrap="none" rtlCol="0">
            <a:spAutoFit/>
          </a:bodyPr>
          <a:lstStyle/>
          <a:p>
            <a:r>
              <a:rPr lang="en-US" sz="1600" b="1" dirty="0" smtClean="0"/>
              <a:t>RESEARCH</a:t>
            </a:r>
          </a:p>
          <a:p>
            <a:r>
              <a:rPr lang="en-US" sz="1600" dirty="0" smtClean="0"/>
              <a:t>Web and Internet Science Group</a:t>
            </a:r>
          </a:p>
          <a:p>
            <a:r>
              <a:rPr lang="en-US" sz="1600" dirty="0" smtClean="0"/>
              <a:t>Learning Societies Lab</a:t>
            </a:r>
            <a:endParaRPr lang="en-US" sz="1600" dirty="0"/>
          </a:p>
        </p:txBody>
      </p:sp>
      <p:sp>
        <p:nvSpPr>
          <p:cNvPr id="13" name="TextBox 12"/>
          <p:cNvSpPr txBox="1"/>
          <p:nvPr/>
        </p:nvSpPr>
        <p:spPr>
          <a:xfrm>
            <a:off x="4527730" y="4545124"/>
            <a:ext cx="3388969" cy="1077218"/>
          </a:xfrm>
          <a:prstGeom prst="rect">
            <a:avLst/>
          </a:prstGeom>
          <a:noFill/>
          <a:ln>
            <a:solidFill>
              <a:schemeClr val="tx1"/>
            </a:solidFill>
          </a:ln>
        </p:spPr>
        <p:txBody>
          <a:bodyPr wrap="none" rtlCol="0">
            <a:spAutoFit/>
          </a:bodyPr>
          <a:lstStyle/>
          <a:p>
            <a:r>
              <a:rPr lang="en-US" sz="1600" b="1" dirty="0" smtClean="0"/>
              <a:t>ACADEMIC SERVICES</a:t>
            </a:r>
          </a:p>
          <a:p>
            <a:r>
              <a:rPr lang="en-US" sz="1600" dirty="0" smtClean="0"/>
              <a:t>Information Services (</a:t>
            </a:r>
            <a:r>
              <a:rPr lang="en-US" sz="1600" dirty="0" err="1" smtClean="0"/>
              <a:t>iSolutions</a:t>
            </a:r>
            <a:r>
              <a:rPr lang="en-US" sz="1600" dirty="0" smtClean="0"/>
              <a:t>)</a:t>
            </a:r>
          </a:p>
          <a:p>
            <a:r>
              <a:rPr lang="en-US" sz="1600" dirty="0" smtClean="0"/>
              <a:t>Library</a:t>
            </a:r>
          </a:p>
          <a:p>
            <a:r>
              <a:rPr lang="en-US" sz="1600" dirty="0" smtClean="0"/>
              <a:t>Student Services</a:t>
            </a:r>
            <a:endParaRPr lang="en-US" sz="1600" dirty="0"/>
          </a:p>
        </p:txBody>
      </p:sp>
      <p:sp>
        <p:nvSpPr>
          <p:cNvPr id="14" name="TextBox 13"/>
          <p:cNvSpPr txBox="1"/>
          <p:nvPr/>
        </p:nvSpPr>
        <p:spPr>
          <a:xfrm>
            <a:off x="665324" y="1556792"/>
            <a:ext cx="2993127" cy="1015663"/>
          </a:xfrm>
          <a:prstGeom prst="rect">
            <a:avLst/>
          </a:prstGeom>
          <a:noFill/>
          <a:ln>
            <a:solidFill>
              <a:schemeClr val="tx1"/>
            </a:solidFill>
          </a:ln>
        </p:spPr>
        <p:txBody>
          <a:bodyPr wrap="none" rtlCol="0">
            <a:spAutoFit/>
          </a:bodyPr>
          <a:lstStyle/>
          <a:p>
            <a:r>
              <a:rPr lang="en-US" sz="1500" b="1" dirty="0" smtClean="0"/>
              <a:t>THE UNIVERSITY</a:t>
            </a:r>
          </a:p>
          <a:p>
            <a:r>
              <a:rPr lang="en-US" sz="1500" dirty="0" smtClean="0"/>
              <a:t>Faculties</a:t>
            </a:r>
          </a:p>
          <a:p>
            <a:r>
              <a:rPr lang="en-US" sz="1500" dirty="0" smtClean="0"/>
              <a:t>Academics and Teaching Staff</a:t>
            </a:r>
          </a:p>
          <a:p>
            <a:r>
              <a:rPr lang="en-US" sz="1500" dirty="0" smtClean="0"/>
              <a:t>Students</a:t>
            </a:r>
            <a:endParaRPr lang="en-US" sz="1500" dirty="0"/>
          </a:p>
        </p:txBody>
      </p:sp>
      <p:sp>
        <p:nvSpPr>
          <p:cNvPr id="15" name="TextBox 14"/>
          <p:cNvSpPr txBox="1"/>
          <p:nvPr/>
        </p:nvSpPr>
        <p:spPr>
          <a:xfrm>
            <a:off x="4680012" y="1556792"/>
            <a:ext cx="3240453" cy="1477328"/>
          </a:xfrm>
          <a:prstGeom prst="rect">
            <a:avLst/>
          </a:prstGeom>
          <a:noFill/>
          <a:ln>
            <a:solidFill>
              <a:schemeClr val="tx1"/>
            </a:solidFill>
          </a:ln>
        </p:spPr>
        <p:txBody>
          <a:bodyPr wrap="none" rtlCol="0">
            <a:spAutoFit/>
          </a:bodyPr>
          <a:lstStyle/>
          <a:p>
            <a:r>
              <a:rPr lang="en-US" sz="1500" b="1" dirty="0" smtClean="0"/>
              <a:t>COMMITTEES</a:t>
            </a:r>
          </a:p>
          <a:p>
            <a:r>
              <a:rPr lang="en-US" sz="1500" dirty="0" smtClean="0"/>
              <a:t>Technology Enhanced Living and </a:t>
            </a:r>
          </a:p>
          <a:p>
            <a:r>
              <a:rPr lang="en-US" sz="1500" dirty="0" smtClean="0"/>
              <a:t>Learning (TELL)</a:t>
            </a:r>
          </a:p>
          <a:p>
            <a:r>
              <a:rPr lang="en-US" sz="1500" dirty="0" smtClean="0"/>
              <a:t>Education and Student </a:t>
            </a:r>
          </a:p>
          <a:p>
            <a:r>
              <a:rPr lang="en-US" sz="1500" dirty="0" smtClean="0"/>
              <a:t>Experience (ESEAG)</a:t>
            </a:r>
          </a:p>
          <a:p>
            <a:r>
              <a:rPr lang="en-US" sz="1500" dirty="0" smtClean="0"/>
              <a:t>University Systems Board (USB)</a:t>
            </a:r>
          </a:p>
        </p:txBody>
      </p:sp>
    </p:spTree>
    <p:extLst>
      <p:ext uri="{BB962C8B-B14F-4D97-AF65-F5344CB8AC3E}">
        <p14:creationId xmlns:p14="http://schemas.microsoft.com/office/powerpoint/2010/main" val="1049436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Ontology</a:t>
            </a:r>
            <a:endParaRPr lang="en-US" dirty="0"/>
          </a:p>
        </p:txBody>
      </p:sp>
      <p:pic>
        <p:nvPicPr>
          <p:cNvPr id="3" name="Picture 2"/>
          <p:cNvPicPr>
            <a:picLocks noChangeAspect="1"/>
          </p:cNvPicPr>
          <p:nvPr/>
        </p:nvPicPr>
        <p:blipFill>
          <a:blip r:embed="rId2"/>
          <a:stretch>
            <a:fillRect/>
          </a:stretch>
        </p:blipFill>
        <p:spPr>
          <a:xfrm>
            <a:off x="3095836" y="0"/>
            <a:ext cx="5767407" cy="6858000"/>
          </a:xfrm>
          <a:prstGeom prst="rect">
            <a:avLst/>
          </a:prstGeom>
        </p:spPr>
      </p:pic>
      <p:sp>
        <p:nvSpPr>
          <p:cNvPr id="4" name="Rectangle 3"/>
          <p:cNvSpPr/>
          <p:nvPr/>
        </p:nvSpPr>
        <p:spPr>
          <a:xfrm>
            <a:off x="0" y="1916832"/>
            <a:ext cx="3599892" cy="2484276"/>
          </a:xfrm>
          <a:prstGeom prst="rect">
            <a:avLst/>
          </a:prstGeom>
        </p:spPr>
        <p:txBody>
          <a:bodyPr wrap="square">
            <a:spAutoFit/>
          </a:bodyPr>
          <a:lstStyle/>
          <a:p>
            <a:pPr algn="l"/>
            <a:r>
              <a:rPr lang="en-US" dirty="0"/>
              <a:t>&lt;</a:t>
            </a:r>
            <a:r>
              <a:rPr lang="en-US" dirty="0" err="1"/>
              <a:t>owl:Class</a:t>
            </a:r>
            <a:r>
              <a:rPr lang="en-US" dirty="0"/>
              <a:t> </a:t>
            </a:r>
            <a:r>
              <a:rPr lang="en-US" dirty="0" err="1"/>
              <a:t>rdf:ID</a:t>
            </a:r>
            <a:r>
              <a:rPr lang="en-US" dirty="0"/>
              <a:t>="Wine"&gt;</a:t>
            </a:r>
          </a:p>
          <a:p>
            <a:pPr algn="l"/>
            <a:r>
              <a:rPr lang="en-US" dirty="0"/>
              <a:t>  &lt;</a:t>
            </a:r>
            <a:r>
              <a:rPr lang="en-US" dirty="0" err="1"/>
              <a:t>rdfs:subClassOf</a:t>
            </a:r>
            <a:r>
              <a:rPr lang="en-US" dirty="0"/>
              <a:t> </a:t>
            </a:r>
            <a:r>
              <a:rPr lang="en-US" dirty="0" err="1"/>
              <a:t>rdf:resource</a:t>
            </a:r>
            <a:r>
              <a:rPr lang="en-US" dirty="0"/>
              <a:t>="&amp;</a:t>
            </a:r>
            <a:r>
              <a:rPr lang="en-US" dirty="0" err="1"/>
              <a:t>food;PotableLiquid</a:t>
            </a:r>
            <a:r>
              <a:rPr lang="en-US" dirty="0"/>
              <a:t>" /&gt;</a:t>
            </a:r>
          </a:p>
          <a:p>
            <a:pPr algn="l"/>
            <a:r>
              <a:rPr lang="en-US" dirty="0"/>
              <a:t>  &lt;</a:t>
            </a:r>
            <a:r>
              <a:rPr lang="en-US" dirty="0" err="1"/>
              <a:t>rdfs:subClassOf</a:t>
            </a:r>
            <a:r>
              <a:rPr lang="en-US" dirty="0"/>
              <a:t>&gt;</a:t>
            </a:r>
          </a:p>
          <a:p>
            <a:pPr algn="l"/>
            <a:r>
              <a:rPr lang="en-US" dirty="0"/>
              <a:t>    &lt;</a:t>
            </a:r>
            <a:r>
              <a:rPr lang="en-US" dirty="0" err="1"/>
              <a:t>owl:Restriction</a:t>
            </a:r>
            <a:r>
              <a:rPr lang="en-US" dirty="0"/>
              <a:t>&gt;</a:t>
            </a:r>
          </a:p>
          <a:p>
            <a:pPr algn="l"/>
            <a:r>
              <a:rPr lang="en-US" dirty="0"/>
              <a:t>      &lt;</a:t>
            </a:r>
            <a:r>
              <a:rPr lang="en-US" dirty="0" err="1"/>
              <a:t>owl:onProperty</a:t>
            </a:r>
            <a:r>
              <a:rPr lang="en-US" dirty="0"/>
              <a:t> </a:t>
            </a:r>
            <a:r>
              <a:rPr lang="en-US" dirty="0" err="1"/>
              <a:t>rdf:resource</a:t>
            </a:r>
            <a:r>
              <a:rPr lang="en-US" dirty="0"/>
              <a:t>="#</a:t>
            </a:r>
            <a:r>
              <a:rPr lang="en-US" dirty="0" err="1"/>
              <a:t>hasMaker</a:t>
            </a:r>
            <a:r>
              <a:rPr lang="en-US" dirty="0"/>
              <a:t>" /&gt;</a:t>
            </a:r>
          </a:p>
          <a:p>
            <a:pPr algn="l"/>
            <a:r>
              <a:rPr lang="en-US" dirty="0"/>
              <a:t>      &lt;</a:t>
            </a:r>
            <a:r>
              <a:rPr lang="en-US" dirty="0" err="1"/>
              <a:t>owl:someValuesFrom</a:t>
            </a:r>
            <a:r>
              <a:rPr lang="en-US" dirty="0"/>
              <a:t> </a:t>
            </a:r>
            <a:r>
              <a:rPr lang="en-US" dirty="0" err="1"/>
              <a:t>rdf:resource</a:t>
            </a:r>
            <a:r>
              <a:rPr lang="en-US" dirty="0"/>
              <a:t>="#Winery" /&gt;</a:t>
            </a:r>
          </a:p>
          <a:p>
            <a:pPr algn="l"/>
            <a:r>
              <a:rPr lang="en-US" dirty="0"/>
              <a:t>    &lt;/</a:t>
            </a:r>
            <a:r>
              <a:rPr lang="en-US" dirty="0" err="1"/>
              <a:t>owl:Restriction</a:t>
            </a:r>
            <a:r>
              <a:rPr lang="en-US" dirty="0"/>
              <a:t>&gt;</a:t>
            </a:r>
          </a:p>
          <a:p>
            <a:pPr algn="l"/>
            <a:r>
              <a:rPr lang="en-US" dirty="0"/>
              <a:t>  &lt;/</a:t>
            </a:r>
            <a:r>
              <a:rPr lang="en-US" dirty="0" err="1"/>
              <a:t>rdfs:subClassOf</a:t>
            </a:r>
            <a:r>
              <a:rPr lang="en-US" dirty="0"/>
              <a:t>&gt;</a:t>
            </a:r>
          </a:p>
          <a:p>
            <a:pPr algn="l"/>
            <a:r>
              <a:rPr lang="en-US" dirty="0"/>
              <a:t>  ...</a:t>
            </a:r>
          </a:p>
          <a:p>
            <a:pPr algn="l"/>
            <a:r>
              <a:rPr lang="en-US" dirty="0"/>
              <a:t>&lt;/</a:t>
            </a:r>
            <a:r>
              <a:rPr lang="en-US" dirty="0" err="1"/>
              <a:t>owl:Class</a:t>
            </a:r>
            <a:r>
              <a:rPr lang="en-US" dirty="0"/>
              <a:t>&gt; </a:t>
            </a:r>
          </a:p>
        </p:txBody>
      </p:sp>
    </p:spTree>
    <p:extLst>
      <p:ext uri="{BB962C8B-B14F-4D97-AF65-F5344CB8AC3E}">
        <p14:creationId xmlns:p14="http://schemas.microsoft.com/office/powerpoint/2010/main" val="569097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Podcasts</a:t>
            </a:r>
            <a:endParaRPr lang="en-GB" dirty="0"/>
          </a:p>
        </p:txBody>
      </p:sp>
      <p:pic>
        <p:nvPicPr>
          <p:cNvPr id="3" name="Picture 2"/>
          <p:cNvPicPr>
            <a:picLocks noChangeAspect="1"/>
          </p:cNvPicPr>
          <p:nvPr/>
        </p:nvPicPr>
        <p:blipFill>
          <a:blip r:embed="rId2"/>
          <a:stretch>
            <a:fillRect/>
          </a:stretch>
        </p:blipFill>
        <p:spPr>
          <a:xfrm>
            <a:off x="1219200" y="1447800"/>
            <a:ext cx="6794500" cy="4992812"/>
          </a:xfrm>
          <a:prstGeom prst="rect">
            <a:avLst/>
          </a:prstGeom>
        </p:spPr>
      </p:pic>
    </p:spTree>
    <p:extLst>
      <p:ext uri="{BB962C8B-B14F-4D97-AF65-F5344CB8AC3E}">
        <p14:creationId xmlns:p14="http://schemas.microsoft.com/office/powerpoint/2010/main" val="1789204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GB" dirty="0" err="1" smtClean="0"/>
              <a:t>nd</a:t>
            </a:r>
            <a:r>
              <a:rPr lang="en-GB" dirty="0" smtClean="0"/>
              <a:t> </a:t>
            </a:r>
            <a:r>
              <a:rPr lang="en-GB" dirty="0" err="1" smtClean="0"/>
              <a:t>Podcasks</a:t>
            </a:r>
            <a:r>
              <a:rPr lang="en-GB" dirty="0" smtClean="0"/>
              <a:t>!</a:t>
            </a:r>
            <a:endParaRPr lang="en-GB" dirty="0"/>
          </a:p>
        </p:txBody>
      </p:sp>
      <p:pic>
        <p:nvPicPr>
          <p:cNvPr id="3" name="Picture 2"/>
          <p:cNvPicPr>
            <a:picLocks noChangeAspect="1"/>
          </p:cNvPicPr>
          <p:nvPr/>
        </p:nvPicPr>
        <p:blipFill>
          <a:blip r:embed="rId2"/>
          <a:stretch>
            <a:fillRect/>
          </a:stretch>
        </p:blipFill>
        <p:spPr>
          <a:xfrm>
            <a:off x="990600" y="1524000"/>
            <a:ext cx="7391400" cy="4907957"/>
          </a:xfrm>
          <a:prstGeom prst="rect">
            <a:avLst/>
          </a:prstGeom>
        </p:spPr>
      </p:pic>
    </p:spTree>
    <p:extLst>
      <p:ext uri="{BB962C8B-B14F-4D97-AF65-F5344CB8AC3E}">
        <p14:creationId xmlns:p14="http://schemas.microsoft.com/office/powerpoint/2010/main" val="3787658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Bookmarks and Google</a:t>
            </a:r>
            <a:endParaRPr lang="en-GB" sz="2400" dirty="0"/>
          </a:p>
        </p:txBody>
      </p:sp>
      <p:pic>
        <p:nvPicPr>
          <p:cNvPr id="3" name="Picture 2"/>
          <p:cNvPicPr>
            <a:picLocks noChangeAspect="1"/>
          </p:cNvPicPr>
          <p:nvPr/>
        </p:nvPicPr>
        <p:blipFill>
          <a:blip r:embed="rId2"/>
          <a:stretch>
            <a:fillRect/>
          </a:stretch>
        </p:blipFill>
        <p:spPr>
          <a:xfrm>
            <a:off x="0" y="1524000"/>
            <a:ext cx="3644900" cy="4114800"/>
          </a:xfrm>
          <a:prstGeom prst="rect">
            <a:avLst/>
          </a:prstGeom>
        </p:spPr>
      </p:pic>
      <p:pic>
        <p:nvPicPr>
          <p:cNvPr id="4" name="Picture 3"/>
          <p:cNvPicPr>
            <a:picLocks noChangeAspect="1"/>
          </p:cNvPicPr>
          <p:nvPr/>
        </p:nvPicPr>
        <p:blipFill>
          <a:blip r:embed="rId3"/>
          <a:stretch>
            <a:fillRect/>
          </a:stretch>
        </p:blipFill>
        <p:spPr>
          <a:xfrm>
            <a:off x="3593827" y="1600200"/>
            <a:ext cx="5550173" cy="4832350"/>
          </a:xfrm>
          <a:prstGeom prst="rect">
            <a:avLst/>
          </a:prstGeom>
        </p:spPr>
      </p:pic>
    </p:spTree>
    <p:extLst>
      <p:ext uri="{BB962C8B-B14F-4D97-AF65-F5344CB8AC3E}">
        <p14:creationId xmlns:p14="http://schemas.microsoft.com/office/powerpoint/2010/main" val="1991924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27394" cy="6019800"/>
          </a:xfrm>
          <a:prstGeom prst="rect">
            <a:avLst/>
          </a:prstGeom>
        </p:spPr>
      </p:pic>
    </p:spTree>
    <p:extLst>
      <p:ext uri="{BB962C8B-B14F-4D97-AF65-F5344CB8AC3E}">
        <p14:creationId xmlns:p14="http://schemas.microsoft.com/office/powerpoint/2010/main" val="3763490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0648"/>
            <a:ext cx="9144000" cy="5540991"/>
          </a:xfrm>
          <a:prstGeom prst="rect">
            <a:avLst/>
          </a:prstGeom>
        </p:spPr>
      </p:pic>
    </p:spTree>
    <p:extLst>
      <p:ext uri="{BB962C8B-B14F-4D97-AF65-F5344CB8AC3E}">
        <p14:creationId xmlns:p14="http://schemas.microsoft.com/office/powerpoint/2010/main" val="1195775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Social Bookmarking / Tags</a:t>
            </a:r>
            <a:endParaRPr lang="en-GB" sz="2400" dirty="0"/>
          </a:p>
        </p:txBody>
      </p:sp>
      <p:pic>
        <p:nvPicPr>
          <p:cNvPr id="3" name="Picture 2"/>
          <p:cNvPicPr>
            <a:picLocks noChangeAspect="1"/>
          </p:cNvPicPr>
          <p:nvPr/>
        </p:nvPicPr>
        <p:blipFill>
          <a:blip r:embed="rId2"/>
          <a:stretch>
            <a:fillRect/>
          </a:stretch>
        </p:blipFill>
        <p:spPr>
          <a:xfrm>
            <a:off x="381000" y="1371600"/>
            <a:ext cx="8201120" cy="5257800"/>
          </a:xfrm>
          <a:prstGeom prst="rect">
            <a:avLst/>
          </a:prstGeom>
        </p:spPr>
      </p:pic>
    </p:spTree>
    <p:extLst>
      <p:ext uri="{BB962C8B-B14F-4D97-AF65-F5344CB8AC3E}">
        <p14:creationId xmlns:p14="http://schemas.microsoft.com/office/powerpoint/2010/main" val="170373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Contributing to knowledge</a:t>
            </a:r>
            <a:endParaRPr lang="en-GB" sz="2400" dirty="0"/>
          </a:p>
        </p:txBody>
      </p:sp>
      <p:pic>
        <p:nvPicPr>
          <p:cNvPr id="3" name="Picture 2"/>
          <p:cNvPicPr>
            <a:picLocks noChangeAspect="1"/>
          </p:cNvPicPr>
          <p:nvPr/>
        </p:nvPicPr>
        <p:blipFill>
          <a:blip r:embed="rId2"/>
          <a:stretch>
            <a:fillRect/>
          </a:stretch>
        </p:blipFill>
        <p:spPr>
          <a:xfrm>
            <a:off x="533400" y="1371600"/>
            <a:ext cx="7823200" cy="4999908"/>
          </a:xfrm>
          <a:prstGeom prst="rect">
            <a:avLst/>
          </a:prstGeom>
        </p:spPr>
      </p:pic>
    </p:spTree>
    <p:extLst>
      <p:ext uri="{BB962C8B-B14F-4D97-AF65-F5344CB8AC3E}">
        <p14:creationId xmlns:p14="http://schemas.microsoft.com/office/powerpoint/2010/main" val="249668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dirty="0" smtClean="0"/>
          </a:p>
          <a:p>
            <a:r>
              <a:rPr lang="en-US" dirty="0" smtClean="0"/>
              <a:t>I tried to get the other students to collaborate on the assignments – but they </a:t>
            </a:r>
            <a:r>
              <a:rPr lang="en-US" dirty="0" err="1" smtClean="0"/>
              <a:t>didn</a:t>
            </a:r>
            <a:r>
              <a:rPr lang="fr-FR" dirty="0" smtClean="0"/>
              <a:t>’</a:t>
            </a:r>
            <a:r>
              <a:rPr lang="en-US" dirty="0" smtClean="0"/>
              <a:t>t understand!</a:t>
            </a:r>
          </a:p>
          <a:p>
            <a:r>
              <a:rPr lang="en-US" dirty="0" smtClean="0"/>
              <a:t>(So much for digital natives!)</a:t>
            </a:r>
            <a:endParaRPr lang="en-US" dirty="0"/>
          </a:p>
        </p:txBody>
      </p:sp>
      <p:sp>
        <p:nvSpPr>
          <p:cNvPr id="3" name="Text Placeholder 2"/>
          <p:cNvSpPr>
            <a:spLocks noGrp="1"/>
          </p:cNvSpPr>
          <p:nvPr>
            <p:ph type="body" sz="quarter" idx="13"/>
          </p:nvPr>
        </p:nvSpPr>
        <p:spPr/>
        <p:txBody>
          <a:bodyPr/>
          <a:lstStyle/>
          <a:p>
            <a:r>
              <a:rPr lang="en-US" dirty="0" smtClean="0"/>
              <a:t>Collaboration?</a:t>
            </a:r>
            <a:endParaRPr lang="en-US" dirty="0"/>
          </a:p>
        </p:txBody>
      </p:sp>
      <p:sp>
        <p:nvSpPr>
          <p:cNvPr id="2" name="Footer Placeholder 1"/>
          <p:cNvSpPr>
            <a:spLocks noGrp="1"/>
          </p:cNvSpPr>
          <p:nvPr>
            <p:ph type="ftr" sz="quarter" idx="16"/>
          </p:nvPr>
        </p:nvSpPr>
        <p:spPr/>
        <p:txBody>
          <a:bodyPr/>
          <a:lstStyle/>
          <a:p>
            <a:pPr>
              <a:defRPr/>
            </a:pPr>
            <a:r>
              <a:rPr lang="en-US" smtClean="0"/>
              <a:t>CITE</a:t>
            </a:r>
            <a:endParaRPr lang="en-US"/>
          </a:p>
        </p:txBody>
      </p:sp>
      <p:sp>
        <p:nvSpPr>
          <p:cNvPr id="5" name="Slide Number Placeholder 4"/>
          <p:cNvSpPr>
            <a:spLocks noGrp="1"/>
          </p:cNvSpPr>
          <p:nvPr>
            <p:ph type="sldNum" sz="quarter" idx="15"/>
          </p:nvPr>
        </p:nvSpPr>
        <p:spPr/>
        <p:txBody>
          <a:bodyPr/>
          <a:lstStyle/>
          <a:p>
            <a:fld id="{CF43553C-A2A6-8648-9C60-CC2BAFAAA44D}" type="slidenum">
              <a:rPr lang="en-GB" smtClean="0"/>
              <a:pPr/>
              <a:t>48</a:t>
            </a:fld>
            <a:endParaRPr lang="en-GB"/>
          </a:p>
        </p:txBody>
      </p:sp>
    </p:spTree>
    <p:extLst>
      <p:ext uri="{BB962C8B-B14F-4D97-AF65-F5344CB8AC3E}">
        <p14:creationId xmlns:p14="http://schemas.microsoft.com/office/powerpoint/2010/main" val="3733047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2742853506"/>
              </p:ext>
            </p:extLst>
          </p:nvPr>
        </p:nvGraphicFramePr>
        <p:xfrm>
          <a:off x="755576" y="1736812"/>
          <a:ext cx="7514220" cy="4716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0"/>
          </p:nvPr>
        </p:nvSpPr>
        <p:spPr/>
        <p:txBody>
          <a:bodyPr/>
          <a:lstStyle/>
          <a:p>
            <a:fld id="{3EB683AB-0D5D-B341-8548-21E70DCAF649}" type="slidenum">
              <a:rPr lang="en-GB" smtClean="0"/>
              <a:pPr/>
              <a:t>49</a:t>
            </a:fld>
            <a:endParaRPr lang="en-GB"/>
          </a:p>
        </p:txBody>
      </p:sp>
    </p:spTree>
    <p:extLst>
      <p:ext uri="{BB962C8B-B14F-4D97-AF65-F5344CB8AC3E}">
        <p14:creationId xmlns:p14="http://schemas.microsoft.com/office/powerpoint/2010/main" val="2190781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CITE Research</a:t>
            </a:r>
            <a:endParaRPr lang="en-US" dirty="0"/>
          </a:p>
        </p:txBody>
      </p:sp>
      <p:sp>
        <p:nvSpPr>
          <p:cNvPr id="4" name="Slide Number Placeholder 4"/>
          <p:cNvSpPr>
            <a:spLocks noGrp="1"/>
          </p:cNvSpPr>
          <p:nvPr>
            <p:ph type="sldNum" sz="quarter" idx="15"/>
          </p:nvPr>
        </p:nvSpPr>
        <p:spPr>
          <a:prstGeom prst="rect">
            <a:avLst/>
          </a:prstGeom>
        </p:spPr>
        <p:txBody>
          <a:bodyPr/>
          <a:lstStyle/>
          <a:p>
            <a:fld id="{F3E5050B-9E8D-E04C-9AAA-0C91A0A2E8B6}" type="slidenum">
              <a:rPr lang="en-GB"/>
              <a:pPr/>
              <a:t>5</a:t>
            </a:fld>
            <a:endParaRPr lang="en-GB"/>
          </a:p>
        </p:txBody>
      </p:sp>
      <p:pic>
        <p:nvPicPr>
          <p:cNvPr id="2" name="Picture 1"/>
          <p:cNvPicPr>
            <a:picLocks noChangeAspect="1"/>
          </p:cNvPicPr>
          <p:nvPr/>
        </p:nvPicPr>
        <p:blipFill>
          <a:blip r:embed="rId3"/>
          <a:stretch>
            <a:fillRect/>
          </a:stretch>
        </p:blipFill>
        <p:spPr>
          <a:xfrm>
            <a:off x="0" y="1232756"/>
            <a:ext cx="9144000" cy="5625244"/>
          </a:xfrm>
          <a:prstGeom prst="rect">
            <a:avLst/>
          </a:prstGeom>
        </p:spPr>
      </p:pic>
      <p:sp>
        <p:nvSpPr>
          <p:cNvPr id="5" name="Footer Placeholder 4"/>
          <p:cNvSpPr>
            <a:spLocks noGrp="1"/>
          </p:cNvSpPr>
          <p:nvPr>
            <p:ph type="ftr" sz="quarter" idx="14"/>
          </p:nvPr>
        </p:nvSpPr>
        <p:spPr/>
        <p:txBody>
          <a:bodyPr/>
          <a:lstStyle/>
          <a:p>
            <a:pPr>
              <a:defRPr/>
            </a:pPr>
            <a:r>
              <a:rPr lang="en-US" smtClean="0"/>
              <a:t>CITE</a:t>
            </a:r>
            <a:endParaRPr lang="en-US" dirty="0"/>
          </a:p>
        </p:txBody>
      </p:sp>
    </p:spTree>
    <p:extLst>
      <p:ext uri="{BB962C8B-B14F-4D97-AF65-F5344CB8AC3E}">
        <p14:creationId xmlns:p14="http://schemas.microsoft.com/office/powerpoint/2010/main" val="3393519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9532" y="584684"/>
            <a:ext cx="7416824" cy="494162"/>
          </a:xfrm>
        </p:spPr>
        <p:txBody>
          <a:bodyPr/>
          <a:lstStyle/>
          <a:p>
            <a:r>
              <a:rPr lang="en-US" dirty="0" smtClean="0"/>
              <a:t>The Digital Cognitive Apprenticeship</a:t>
            </a:r>
            <a:endParaRPr lang="en-US" dirty="0"/>
          </a:p>
        </p:txBody>
      </p:sp>
      <p:sp>
        <p:nvSpPr>
          <p:cNvPr id="3" name="Text Placeholder 2"/>
          <p:cNvSpPr>
            <a:spLocks noGrp="1"/>
          </p:cNvSpPr>
          <p:nvPr>
            <p:ph type="body" sz="quarter" idx="14"/>
          </p:nvPr>
        </p:nvSpPr>
        <p:spPr/>
        <p:txBody>
          <a:bodyPr/>
          <a:lstStyle/>
          <a:p>
            <a:r>
              <a:rPr lang="en-US" dirty="0" smtClean="0"/>
              <a:t>Students do not “absorb” learning skills</a:t>
            </a:r>
          </a:p>
          <a:p>
            <a:r>
              <a:rPr lang="en-US" dirty="0" smtClean="0"/>
              <a:t>We must provide a curriculum that supports them to acquire the skills </a:t>
            </a:r>
          </a:p>
          <a:p>
            <a:r>
              <a:rPr lang="en-US" dirty="0" smtClean="0"/>
              <a:t>Learners should use authentic tools and authentic data to solve authentic problems</a:t>
            </a:r>
          </a:p>
          <a:p>
            <a:r>
              <a:rPr lang="en-US" dirty="0" smtClean="0"/>
              <a:t>They may need some scaffolding</a:t>
            </a:r>
          </a:p>
          <a:p>
            <a:r>
              <a:rPr lang="en-US" dirty="0" smtClean="0"/>
              <a:t>Not all teachers have the skills needed to create such a curriculum</a:t>
            </a:r>
          </a:p>
          <a:p>
            <a:r>
              <a:rPr lang="en-US" dirty="0" smtClean="0"/>
              <a:t>The Institution must support learners (and teachers) to achieve the skills</a:t>
            </a:r>
          </a:p>
          <a:p>
            <a:endParaRPr lang="en-US" dirty="0"/>
          </a:p>
        </p:txBody>
      </p:sp>
      <p:sp>
        <p:nvSpPr>
          <p:cNvPr id="4" name="Footer Placeholder 3"/>
          <p:cNvSpPr>
            <a:spLocks noGrp="1"/>
          </p:cNvSpPr>
          <p:nvPr>
            <p:ph type="ftr" sz="quarter" idx="16"/>
          </p:nvPr>
        </p:nvSpPr>
        <p:spPr/>
        <p:txBody>
          <a:bodyPr/>
          <a:lstStyle/>
          <a:p>
            <a:pPr>
              <a:defRPr/>
            </a:pPr>
            <a:r>
              <a:rPr lang="en-US" smtClean="0"/>
              <a:t>CITE</a:t>
            </a:r>
            <a:endParaRPr lang="en-US"/>
          </a:p>
        </p:txBody>
      </p:sp>
      <p:sp>
        <p:nvSpPr>
          <p:cNvPr id="5" name="Slide Number Placeholder 4"/>
          <p:cNvSpPr>
            <a:spLocks noGrp="1"/>
          </p:cNvSpPr>
          <p:nvPr>
            <p:ph type="sldNum" sz="quarter" idx="15"/>
          </p:nvPr>
        </p:nvSpPr>
        <p:spPr/>
        <p:txBody>
          <a:bodyPr/>
          <a:lstStyle/>
          <a:p>
            <a:fld id="{CF43553C-A2A6-8648-9C60-CC2BAFAAA44D}" type="slidenum">
              <a:rPr lang="en-GB" smtClean="0"/>
              <a:pPr/>
              <a:t>50</a:t>
            </a:fld>
            <a:endParaRPr lang="en-GB"/>
          </a:p>
        </p:txBody>
      </p:sp>
    </p:spTree>
    <p:extLst>
      <p:ext uri="{BB962C8B-B14F-4D97-AF65-F5344CB8AC3E}">
        <p14:creationId xmlns:p14="http://schemas.microsoft.com/office/powerpoint/2010/main" val="4285793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5410200"/>
            <a:ext cx="2133600" cy="476250"/>
          </a:xfrm>
          <a:prstGeom prst="rect">
            <a:avLst/>
          </a:prstGeom>
        </p:spPr>
        <p:txBody>
          <a:bodyPr/>
          <a:lstStyle/>
          <a:p>
            <a:pPr>
              <a:defRPr/>
            </a:pPr>
            <a:fld id="{A7688A3F-4853-46A5-8BBC-F9DAB9DC5ECD}"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0" y="0"/>
            <a:ext cx="9321800" cy="6963385"/>
          </a:xfrm>
          <a:prstGeom prst="rect">
            <a:avLst/>
          </a:prstGeom>
        </p:spPr>
      </p:pic>
      <p:sp>
        <p:nvSpPr>
          <p:cNvPr id="7" name="TextBox 6"/>
          <p:cNvSpPr txBox="1"/>
          <p:nvPr/>
        </p:nvSpPr>
        <p:spPr>
          <a:xfrm>
            <a:off x="6629400" y="533400"/>
            <a:ext cx="2057400" cy="369332"/>
          </a:xfrm>
          <a:prstGeom prst="rect">
            <a:avLst/>
          </a:prstGeom>
          <a:noFill/>
          <a:ln>
            <a:solidFill>
              <a:schemeClr val="tx1"/>
            </a:solidFill>
          </a:ln>
        </p:spPr>
        <p:txBody>
          <a:bodyPr wrap="square" rtlCol="0">
            <a:spAutoFit/>
          </a:bodyPr>
          <a:lstStyle/>
          <a:p>
            <a:r>
              <a:rPr lang="en-GB" sz="1800" dirty="0" smtClean="0"/>
              <a:t>CC</a:t>
            </a:r>
            <a:r>
              <a:rPr lang="en-US" sz="1800" dirty="0" smtClean="0"/>
              <a:t> Leigh </a:t>
            </a:r>
            <a:r>
              <a:rPr lang="en-US" sz="1800" dirty="0" err="1" smtClean="0"/>
              <a:t>Blackall</a:t>
            </a:r>
            <a:endParaRPr lang="en-GB" sz="1800" dirty="0"/>
          </a:p>
        </p:txBody>
      </p:sp>
    </p:spTree>
    <p:extLst>
      <p:ext uri="{BB962C8B-B14F-4D97-AF65-F5344CB8AC3E}">
        <p14:creationId xmlns:p14="http://schemas.microsoft.com/office/powerpoint/2010/main" val="1439622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Institutional VLE</a:t>
            </a:r>
            <a:endParaRPr lang="en-GB" dirty="0"/>
          </a:p>
        </p:txBody>
      </p:sp>
      <p:sp>
        <p:nvSpPr>
          <p:cNvPr id="3" name="Content Placeholder 2"/>
          <p:cNvSpPr>
            <a:spLocks noGrp="1"/>
          </p:cNvSpPr>
          <p:nvPr>
            <p:ph idx="1"/>
          </p:nvPr>
        </p:nvSpPr>
        <p:spPr/>
        <p:txBody>
          <a:bodyPr/>
          <a:lstStyle/>
          <a:p>
            <a:r>
              <a:rPr lang="en-GB" sz="1800" dirty="0" smtClean="0"/>
              <a:t>Some might suggest that an Institutional VLE is by definition an Oxymoron</a:t>
            </a:r>
          </a:p>
          <a:p>
            <a:r>
              <a:rPr lang="en-GB" sz="1800" dirty="0" smtClean="0"/>
              <a:t>The arguments for </a:t>
            </a:r>
            <a:r>
              <a:rPr lang="en-GB" sz="1800" dirty="0" err="1" smtClean="0"/>
              <a:t>iPLEs</a:t>
            </a:r>
            <a:r>
              <a:rPr lang="en-GB" sz="1800" dirty="0" smtClean="0"/>
              <a:t> include: </a:t>
            </a:r>
          </a:p>
          <a:p>
            <a:pPr lvl="1"/>
            <a:r>
              <a:rPr lang="en-GB" sz="1600" dirty="0"/>
              <a:t>N</a:t>
            </a:r>
            <a:r>
              <a:rPr lang="en-GB" sz="1600" dirty="0" smtClean="0"/>
              <a:t>eed to scaffold learners (and teachers) in understanding the affordances of tools</a:t>
            </a:r>
          </a:p>
          <a:p>
            <a:pPr lvl="1"/>
            <a:r>
              <a:rPr lang="en-GB" sz="1600" dirty="0" smtClean="0"/>
              <a:t>There are some real requirements about finding all things “Southampton” at one place (or with one search engine)</a:t>
            </a:r>
          </a:p>
          <a:p>
            <a:pPr lvl="1"/>
            <a:r>
              <a:rPr lang="en-GB" sz="1600" dirty="0" smtClean="0"/>
              <a:t>Need to protect some teaching materials</a:t>
            </a:r>
          </a:p>
          <a:p>
            <a:pPr lvl="1"/>
            <a:r>
              <a:rPr lang="en-GB" sz="1600" dirty="0"/>
              <a:t>L</a:t>
            </a:r>
            <a:r>
              <a:rPr lang="en-GB" sz="1600" dirty="0" smtClean="0"/>
              <a:t>egal responsibilities (e.g. accessibility)</a:t>
            </a:r>
          </a:p>
          <a:p>
            <a:pPr lvl="1"/>
            <a:r>
              <a:rPr lang="en-GB" sz="1600" dirty="0" smtClean="0"/>
              <a:t>Need intranet for some discussions and data  </a:t>
            </a:r>
          </a:p>
          <a:p>
            <a:pPr lvl="1"/>
            <a:r>
              <a:rPr lang="en-GB" sz="1600" dirty="0" smtClean="0"/>
              <a:t>People may wish not to be seen world-wide</a:t>
            </a:r>
          </a:p>
          <a:p>
            <a:pPr lvl="1"/>
            <a:r>
              <a:rPr lang="en-GB" sz="1600" dirty="0" smtClean="0"/>
              <a:t>Concern to have control of availability of info (is Cloud reliable enough?)</a:t>
            </a:r>
          </a:p>
          <a:p>
            <a:pPr lvl="1"/>
            <a:r>
              <a:rPr lang="en-GB" sz="1600" dirty="0" smtClean="0"/>
              <a:t>Preservation</a:t>
            </a:r>
          </a:p>
          <a:p>
            <a:pPr lvl="1"/>
            <a:r>
              <a:rPr lang="en-GB" sz="1600" dirty="0" smtClean="0"/>
              <a:t>Students may need to be assessed on their use of tools </a:t>
            </a:r>
            <a:br>
              <a:rPr lang="en-GB" sz="1600" dirty="0" smtClean="0"/>
            </a:br>
            <a:r>
              <a:rPr lang="en-GB" sz="1600" dirty="0" smtClean="0"/>
              <a:t>and the </a:t>
            </a:r>
            <a:r>
              <a:rPr lang="en-GB" sz="1600" u="sng" dirty="0" smtClean="0"/>
              <a:t>World Wide </a:t>
            </a:r>
            <a:r>
              <a:rPr lang="en-GB" sz="1600" dirty="0" smtClean="0"/>
              <a:t>Web is probably not the right place for this</a:t>
            </a:r>
          </a:p>
          <a:p>
            <a:pPr marL="457200" lvl="1" indent="0">
              <a:buNone/>
            </a:pPr>
            <a:endParaRPr lang="en-GB" sz="1600" dirty="0" smtClean="0"/>
          </a:p>
          <a:p>
            <a:pPr lvl="1"/>
            <a:endParaRPr lang="en-GB" dirty="0" smtClean="0"/>
          </a:p>
          <a:p>
            <a:pPr lvl="1"/>
            <a:endParaRPr lang="en-GB" dirty="0" smtClean="0"/>
          </a:p>
          <a:p>
            <a:pPr lvl="1"/>
            <a:endParaRPr lang="en-GB" dirty="0" smtClean="0"/>
          </a:p>
          <a:p>
            <a:pPr lvl="1"/>
            <a:endParaRPr lang="en-GB" dirty="0" smtClean="0"/>
          </a:p>
          <a:p>
            <a:pPr lvl="1"/>
            <a:endParaRPr lang="en-GB" dirty="0"/>
          </a:p>
        </p:txBody>
      </p:sp>
      <p:sp>
        <p:nvSpPr>
          <p:cNvPr id="4" name="TextBox 3"/>
          <p:cNvSpPr txBox="1"/>
          <p:nvPr/>
        </p:nvSpPr>
        <p:spPr>
          <a:xfrm>
            <a:off x="5076056" y="3068960"/>
            <a:ext cx="2880320" cy="1200329"/>
          </a:xfrm>
          <a:prstGeom prst="rect">
            <a:avLst/>
          </a:prstGeom>
          <a:noFill/>
          <a:ln>
            <a:solidFill>
              <a:schemeClr val="accent2"/>
            </a:solidFill>
          </a:ln>
        </p:spPr>
        <p:txBody>
          <a:bodyPr wrap="square" rtlCol="0">
            <a:spAutoFit/>
          </a:bodyPr>
          <a:lstStyle/>
          <a:p>
            <a:r>
              <a:rPr lang="en-GB" dirty="0" smtClean="0"/>
              <a:t>“The union of two apparent contraries”</a:t>
            </a:r>
          </a:p>
          <a:p>
            <a:r>
              <a:rPr lang="en-GB" dirty="0" smtClean="0"/>
              <a:t>e.g. ‘Extremely Average’</a:t>
            </a:r>
          </a:p>
          <a:p>
            <a:r>
              <a:rPr lang="en-GB" dirty="0" smtClean="0"/>
              <a:t>       ‘Military Intelligence’</a:t>
            </a:r>
            <a:endParaRPr lang="en-GB" dirty="0"/>
          </a:p>
        </p:txBody>
      </p:sp>
      <p:sp>
        <p:nvSpPr>
          <p:cNvPr id="5" name="Footer Placeholder 4"/>
          <p:cNvSpPr>
            <a:spLocks noGrp="1"/>
          </p:cNvSpPr>
          <p:nvPr>
            <p:ph type="ftr" sz="quarter" idx="11"/>
          </p:nvPr>
        </p:nvSpPr>
        <p:spPr/>
        <p:txBody>
          <a:bodyPr/>
          <a:lstStyle/>
          <a:p>
            <a:pPr>
              <a:defRPr/>
            </a:pPr>
            <a:r>
              <a:rPr lang="en-US" smtClean="0"/>
              <a:t>CITE</a:t>
            </a:r>
            <a:endParaRPr lang="en-US" dirty="0"/>
          </a:p>
        </p:txBody>
      </p:sp>
      <p:sp>
        <p:nvSpPr>
          <p:cNvPr id="6" name="Slide Number Placeholder 5"/>
          <p:cNvSpPr>
            <a:spLocks noGrp="1"/>
          </p:cNvSpPr>
          <p:nvPr>
            <p:ph type="sldNum" sz="quarter" idx="10"/>
          </p:nvPr>
        </p:nvSpPr>
        <p:spPr/>
        <p:txBody>
          <a:bodyPr/>
          <a:lstStyle/>
          <a:p>
            <a:fld id="{77759013-CC7E-574D-91C5-887CD627212E}" type="slidenum">
              <a:rPr lang="en-GB" smtClean="0"/>
              <a:pPr/>
              <a:t>52</a:t>
            </a:fld>
            <a:endParaRPr lang="en-GB"/>
          </a:p>
        </p:txBody>
      </p:sp>
    </p:spTree>
    <p:extLst>
      <p:ext uri="{BB962C8B-B14F-4D97-AF65-F5344CB8AC3E}">
        <p14:creationId xmlns:p14="http://schemas.microsoft.com/office/powerpoint/2010/main" val="470941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Wilson_future_PLE"/>
          <p:cNvPicPr>
            <a:picLocks noChangeAspect="1" noChangeArrowheads="1"/>
          </p:cNvPicPr>
          <p:nvPr/>
        </p:nvPicPr>
        <p:blipFill>
          <a:blip r:embed="rId2"/>
          <a:srcRect/>
          <a:stretch>
            <a:fillRect/>
          </a:stretch>
        </p:blipFill>
        <p:spPr bwMode="auto">
          <a:xfrm>
            <a:off x="1295400" y="457200"/>
            <a:ext cx="6994566" cy="5314950"/>
          </a:xfrm>
          <a:prstGeom prst="rect">
            <a:avLst/>
          </a:prstGeom>
          <a:noFill/>
        </p:spPr>
      </p:pic>
      <p:sp>
        <p:nvSpPr>
          <p:cNvPr id="128003" name="Rectangle 3"/>
          <p:cNvSpPr>
            <a:spLocks noChangeArrowheads="1"/>
          </p:cNvSpPr>
          <p:nvPr/>
        </p:nvSpPr>
        <p:spPr bwMode="auto">
          <a:xfrm>
            <a:off x="1295400" y="6019800"/>
            <a:ext cx="7315200" cy="457200"/>
          </a:xfrm>
          <a:prstGeom prst="rect">
            <a:avLst/>
          </a:prstGeom>
          <a:noFill/>
          <a:ln w="9525">
            <a:noFill/>
            <a:miter lim="800000"/>
            <a:headEnd/>
            <a:tailEnd/>
          </a:ln>
        </p:spPr>
        <p:txBody>
          <a:bodyPr>
            <a:prstTxWarp prst="textNoShape">
              <a:avLst/>
            </a:prstTxWarp>
            <a:spAutoFit/>
          </a:bodyPr>
          <a:lstStyle/>
          <a:p>
            <a:r>
              <a:rPr lang="en-US" sz="1200" dirty="0">
                <a:solidFill>
                  <a:srgbClr val="000000"/>
                </a:solidFill>
                <a:latin typeface="Helvetica" pitchFamily="-123" charset="0"/>
              </a:rPr>
              <a:t>S. Wilson, O. Liber, P. Beauvoir, C. </a:t>
            </a:r>
            <a:r>
              <a:rPr lang="en-US" sz="1200" dirty="0" err="1">
                <a:solidFill>
                  <a:srgbClr val="000000"/>
                </a:solidFill>
                <a:latin typeface="Helvetica" pitchFamily="-123" charset="0"/>
              </a:rPr>
              <a:t>MIlligan</a:t>
            </a:r>
            <a:r>
              <a:rPr lang="en-US" sz="1200" dirty="0">
                <a:solidFill>
                  <a:srgbClr val="000000"/>
                </a:solidFill>
                <a:latin typeface="Helvetica" pitchFamily="-123" charset="0"/>
              </a:rPr>
              <a:t>, M. Johnson, and P. </a:t>
            </a:r>
            <a:r>
              <a:rPr lang="en-US" sz="1200" dirty="0" err="1">
                <a:solidFill>
                  <a:srgbClr val="000000"/>
                </a:solidFill>
                <a:latin typeface="Helvetica" pitchFamily="-123" charset="0"/>
              </a:rPr>
              <a:t>Sharples</a:t>
            </a:r>
            <a:r>
              <a:rPr lang="en-US" sz="1200" dirty="0">
                <a:solidFill>
                  <a:srgbClr val="000000"/>
                </a:solidFill>
                <a:latin typeface="Helvetica" pitchFamily="-123" charset="0"/>
              </a:rPr>
              <a:t>, "Personal Learning Environments: Challenging the dominant design of educational systems," 2006. EC-TEL 2006</a:t>
            </a:r>
          </a:p>
        </p:txBody>
      </p:sp>
    </p:spTree>
    <p:extLst>
      <p:ext uri="{BB962C8B-B14F-4D97-AF65-F5344CB8AC3E}">
        <p14:creationId xmlns:p14="http://schemas.microsoft.com/office/powerpoint/2010/main" val="3964045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a:stretch>
            <a:fillRect/>
          </a:stretch>
        </p:blipFill>
        <p:spPr bwMode="auto">
          <a:xfrm>
            <a:off x="1115616" y="1340768"/>
            <a:ext cx="7134225" cy="4716463"/>
          </a:xfrm>
          <a:prstGeom prst="rect">
            <a:avLst/>
          </a:prstGeom>
          <a:noFill/>
          <a:ln w="9525">
            <a:noFill/>
            <a:miter lim="800000"/>
            <a:headEnd/>
            <a:tailEnd/>
          </a:ln>
          <a:effectLst/>
        </p:spPr>
      </p:pic>
      <p:sp>
        <p:nvSpPr>
          <p:cNvPr id="129027" name="Rectangle 3"/>
          <p:cNvSpPr>
            <a:spLocks noChangeArrowheads="1"/>
          </p:cNvSpPr>
          <p:nvPr/>
        </p:nvSpPr>
        <p:spPr bwMode="auto">
          <a:xfrm>
            <a:off x="228600" y="685800"/>
            <a:ext cx="4495800" cy="457200"/>
          </a:xfrm>
          <a:prstGeom prst="rect">
            <a:avLst/>
          </a:prstGeom>
          <a:noFill/>
          <a:ln w="9525">
            <a:noFill/>
            <a:miter lim="800000"/>
            <a:headEnd/>
            <a:tailEnd/>
          </a:ln>
        </p:spPr>
        <p:txBody>
          <a:bodyPr>
            <a:prstTxWarp prst="textNoShape">
              <a:avLst/>
            </a:prstTxWarp>
            <a:spAutoFit/>
          </a:bodyPr>
          <a:lstStyle/>
          <a:p>
            <a:r>
              <a:rPr lang="en-US" sz="1200" dirty="0"/>
              <a:t>Tosh, D. &amp; </a:t>
            </a:r>
            <a:r>
              <a:rPr lang="en-US" sz="1200" dirty="0" err="1"/>
              <a:t>Werdmuller</a:t>
            </a:r>
            <a:r>
              <a:rPr lang="en-US" sz="1200" dirty="0"/>
              <a:t>, B. (2004) The Learning Landscape: a conceptual framework for e-portfolios,</a:t>
            </a:r>
            <a:r>
              <a:rPr lang="en-US" sz="1200" dirty="0">
                <a:latin typeface="Helvetica" pitchFamily="-123" charset="0"/>
              </a:rPr>
              <a:t> Interact, </a:t>
            </a:r>
            <a:r>
              <a:rPr lang="en-US" sz="1200" dirty="0"/>
              <a:t>29, pp. 14-15.</a:t>
            </a:r>
            <a:endParaRPr lang="en-US" sz="1200" dirty="0">
              <a:solidFill>
                <a:srgbClr val="000000"/>
              </a:solidFill>
              <a:latin typeface="Helvetica" pitchFamily="-123" charset="0"/>
            </a:endParaRPr>
          </a:p>
        </p:txBody>
      </p:sp>
      <p:sp>
        <p:nvSpPr>
          <p:cNvPr id="2" name="Footer Placeholder 1"/>
          <p:cNvSpPr>
            <a:spLocks noGrp="1"/>
          </p:cNvSpPr>
          <p:nvPr>
            <p:ph type="ftr" sz="quarter" idx="11"/>
          </p:nvPr>
        </p:nvSpPr>
        <p:spPr/>
        <p:txBody>
          <a:bodyPr/>
          <a:lstStyle/>
          <a:p>
            <a:pPr>
              <a:defRPr/>
            </a:pPr>
            <a:r>
              <a:rPr lang="en-US" smtClean="0"/>
              <a:t>CITE</a:t>
            </a:r>
            <a:endParaRPr lang="en-US" dirty="0"/>
          </a:p>
        </p:txBody>
      </p:sp>
      <p:sp>
        <p:nvSpPr>
          <p:cNvPr id="3" name="Slide Number Placeholder 2"/>
          <p:cNvSpPr>
            <a:spLocks noGrp="1"/>
          </p:cNvSpPr>
          <p:nvPr>
            <p:ph type="sldNum" sz="quarter" idx="10"/>
          </p:nvPr>
        </p:nvSpPr>
        <p:spPr/>
        <p:txBody>
          <a:bodyPr/>
          <a:lstStyle/>
          <a:p>
            <a:fld id="{77759013-CC7E-574D-91C5-887CD627212E}" type="slidenum">
              <a:rPr lang="en-GB" smtClean="0"/>
              <a:pPr/>
              <a:t>54</a:t>
            </a:fld>
            <a:endParaRPr lang="en-GB"/>
          </a:p>
        </p:txBody>
      </p:sp>
    </p:spTree>
    <p:extLst>
      <p:ext uri="{BB962C8B-B14F-4D97-AF65-F5344CB8AC3E}">
        <p14:creationId xmlns:p14="http://schemas.microsoft.com/office/powerpoint/2010/main" val="38872711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8401"/>
            <a:ext cx="9060911" cy="6906401"/>
          </a:xfrm>
          <a:prstGeom prst="rect">
            <a:avLst/>
          </a:prstGeom>
        </p:spPr>
      </p:pic>
      <p:sp>
        <p:nvSpPr>
          <p:cNvPr id="7" name="TextBox 6"/>
          <p:cNvSpPr txBox="1"/>
          <p:nvPr/>
        </p:nvSpPr>
        <p:spPr>
          <a:xfrm>
            <a:off x="251520" y="5949280"/>
            <a:ext cx="8280920" cy="923330"/>
          </a:xfrm>
          <a:prstGeom prst="rect">
            <a:avLst/>
          </a:prstGeom>
          <a:noFill/>
          <a:ln>
            <a:solidFill>
              <a:schemeClr val="tx1"/>
            </a:solidFill>
          </a:ln>
        </p:spPr>
        <p:txBody>
          <a:bodyPr wrap="square" rtlCol="0">
            <a:spAutoFit/>
          </a:bodyPr>
          <a:lstStyle/>
          <a:p>
            <a:r>
              <a:rPr lang="en-US" dirty="0"/>
              <a:t>Towards an eLearning 2.0 provisioning strategy for universities, Oskar </a:t>
            </a:r>
            <a:r>
              <a:rPr lang="en-US" dirty="0" err="1"/>
              <a:t>Casquero</a:t>
            </a:r>
            <a:r>
              <a:rPr lang="en-US" dirty="0"/>
              <a:t> (</a:t>
            </a:r>
            <a:r>
              <a:rPr lang="en-US" dirty="0" err="1"/>
              <a:t>oskar.casquero@ehu.es</a:t>
            </a:r>
            <a:r>
              <a:rPr lang="en-US" dirty="0"/>
              <a:t>) University of the Basque Country, PLE conference 2010</a:t>
            </a:r>
          </a:p>
        </p:txBody>
      </p:sp>
    </p:spTree>
    <p:extLst>
      <p:ext uri="{BB962C8B-B14F-4D97-AF65-F5344CB8AC3E}">
        <p14:creationId xmlns:p14="http://schemas.microsoft.com/office/powerpoint/2010/main" val="1071035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636"/>
            <a:ext cx="8015288" cy="1143000"/>
          </a:xfrm>
        </p:spPr>
        <p:txBody>
          <a:bodyPr/>
          <a:lstStyle/>
          <a:p>
            <a:r>
              <a:rPr lang="en-GB" sz="2800" dirty="0" smtClean="0"/>
              <a:t>Wrapping the institution around the learner</a:t>
            </a:r>
            <a:endParaRPr lang="en-GB" sz="2800" dirty="0"/>
          </a:p>
        </p:txBody>
      </p:sp>
      <p:sp>
        <p:nvSpPr>
          <p:cNvPr id="6" name="Slide Number Placeholder 5"/>
          <p:cNvSpPr>
            <a:spLocks noGrp="1"/>
          </p:cNvSpPr>
          <p:nvPr>
            <p:ph type="sldNum" sz="quarter" idx="4294967295"/>
          </p:nvPr>
        </p:nvSpPr>
        <p:spPr>
          <a:xfrm>
            <a:off x="7235825" y="6451600"/>
            <a:ext cx="1908175" cy="180975"/>
          </a:xfrm>
          <a:prstGeom prst="rect">
            <a:avLst/>
          </a:prstGeom>
        </p:spPr>
        <p:txBody>
          <a:bodyPr/>
          <a:lstStyle/>
          <a:p>
            <a:pPr>
              <a:defRPr/>
            </a:pPr>
            <a:fld id="{A7EDF100-0C8E-4C25-92BC-296EB403762D}" type="slidenum">
              <a:rPr lang="en-US" smtClean="0"/>
              <a:pPr>
                <a:defRPr/>
              </a:pPr>
              <a:t>56</a:t>
            </a:fld>
            <a:endParaRPr lang="en-US"/>
          </a:p>
        </p:txBody>
      </p:sp>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036" y="260648"/>
            <a:ext cx="86460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7"/>
          <p:cNvSpPr txBox="1">
            <a:spLocks noChangeArrowheads="1"/>
          </p:cNvSpPr>
          <p:nvPr/>
        </p:nvSpPr>
        <p:spPr bwMode="auto">
          <a:xfrm>
            <a:off x="5760132" y="224644"/>
            <a:ext cx="14401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dirty="0" smtClean="0">
                <a:latin typeface="Calibri" pitchFamily="34" charset="0"/>
                <a:cs typeface="Calibri" pitchFamily="34" charset="0"/>
              </a:rPr>
              <a:t>Mark Stubbs</a:t>
            </a:r>
            <a:endParaRPr lang="en-US" sz="1600" dirty="0">
              <a:latin typeface="Calibri" pitchFamily="34" charset="0"/>
              <a:cs typeface="Calibri" pitchFamily="34" charset="0"/>
            </a:endParaRPr>
          </a:p>
        </p:txBody>
      </p:sp>
      <p:pic>
        <p:nvPicPr>
          <p:cNvPr id="12" name="Picture 2" descr="http://lrt.mmu.ac.uk/w2c/files/2010/07/inkwell1.jpg">
            <a:hlinkClick r:id="rId3"/>
          </p:cNvPr>
          <p:cNvPicPr>
            <a:picLocks noChangeAspect="1" noChangeArrowheads="1"/>
          </p:cNvPicPr>
          <p:nvPr/>
        </p:nvPicPr>
        <p:blipFill>
          <a:blip r:embed="rId4" cstate="print"/>
          <a:srcRect r="82619" b="52357"/>
          <a:stretch>
            <a:fillRect/>
          </a:stretch>
        </p:blipFill>
        <p:spPr bwMode="auto">
          <a:xfrm>
            <a:off x="7380312" y="152636"/>
            <a:ext cx="828092" cy="478136"/>
          </a:xfrm>
          <a:prstGeom prst="rect">
            <a:avLst/>
          </a:prstGeom>
          <a:noFill/>
        </p:spPr>
      </p:pic>
      <p:pic>
        <p:nvPicPr>
          <p:cNvPr id="13" name="Picture 12">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6" y="4169648"/>
            <a:ext cx="751275" cy="39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253" t="19251" r="16091" b="9524"/>
          <a:stretch/>
        </p:blipFill>
        <p:spPr bwMode="auto">
          <a:xfrm>
            <a:off x="61985" y="2780928"/>
            <a:ext cx="2133751" cy="1244558"/>
          </a:xfrm>
          <a:prstGeom prst="rect">
            <a:avLst/>
          </a:prstGeom>
          <a:ln w="3175">
            <a:solidFill>
              <a:schemeClr val="bg2"/>
            </a:solidFill>
          </a:ln>
          <a:effectLst/>
          <a:extLst>
            <a:ext uri="{909E8E84-426E-40dd-AFC4-6F175D3DCCD1}">
              <a14:hiddenFill xmlns:a14="http://schemas.microsoft.com/office/drawing/2010/main">
                <a:solidFill>
                  <a:schemeClr val="accent1"/>
                </a:solidFill>
              </a14:hiddenFill>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615" y="5012659"/>
            <a:ext cx="1301609" cy="693007"/>
          </a:xfrm>
          <a:prstGeom prst="rect">
            <a:avLst/>
          </a:prstGeom>
        </p:spPr>
      </p:pic>
      <p:sp>
        <p:nvSpPr>
          <p:cNvPr id="16" name="Cloud 15"/>
          <p:cNvSpPr/>
          <p:nvPr/>
        </p:nvSpPr>
        <p:spPr>
          <a:xfrm flipH="1">
            <a:off x="2974736" y="3284984"/>
            <a:ext cx="2952328" cy="1368152"/>
          </a:xfrm>
          <a:prstGeom prst="cloud">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GB"/>
          </a:p>
        </p:txBody>
      </p:sp>
      <p:sp>
        <p:nvSpPr>
          <p:cNvPr id="17" name="Rectangle 16"/>
          <p:cNvSpPr/>
          <p:nvPr/>
        </p:nvSpPr>
        <p:spPr>
          <a:xfrm>
            <a:off x="3118752" y="3789040"/>
            <a:ext cx="2664512" cy="461665"/>
          </a:xfrm>
          <a:prstGeom prst="rect">
            <a:avLst/>
          </a:prstGeom>
          <a:noFill/>
        </p:spPr>
        <p:txBody>
          <a:bodyPr wrap="none" lIns="91440" tIns="45720" rIns="91440" bIns="4572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400" b="1" cap="none" spc="0" dirty="0" smtClean="0">
                <a:ln w="10541" cmpd="sng">
                  <a:solidFill>
                    <a:srgbClr val="7D7D7D">
                      <a:tint val="100000"/>
                      <a:shade val="100000"/>
                      <a:satMod val="110000"/>
                    </a:srgbClr>
                  </a:solidFill>
                  <a:prstDash val="solid"/>
                </a:ln>
                <a:solidFill>
                  <a:schemeClr val="tx1">
                    <a:lumMod val="95000"/>
                    <a:lumOff val="5000"/>
                  </a:schemeClr>
                </a:solidFill>
                <a:effectLst/>
                <a:latin typeface="Calibri" pitchFamily="34" charset="0"/>
                <a:cs typeface="Calibri" pitchFamily="34" charset="0"/>
              </a:rPr>
              <a:t>moodle.mmu.ac.uk</a:t>
            </a:r>
            <a:endParaRPr lang="en-US" sz="2400" b="1" cap="none" spc="0" dirty="0">
              <a:ln w="10541" cmpd="sng">
                <a:solidFill>
                  <a:srgbClr val="7D7D7D">
                    <a:tint val="100000"/>
                    <a:shade val="100000"/>
                    <a:satMod val="110000"/>
                  </a:srgbClr>
                </a:solidFill>
                <a:prstDash val="solid"/>
              </a:ln>
              <a:solidFill>
                <a:schemeClr val="tx1">
                  <a:lumMod val="95000"/>
                  <a:lumOff val="5000"/>
                </a:schemeClr>
              </a:solidFill>
              <a:effectLst/>
              <a:latin typeface="Calibri" pitchFamily="34" charset="0"/>
              <a:cs typeface="Calibri" pitchFamily="34" charset="0"/>
            </a:endParaRPr>
          </a:p>
        </p:txBody>
      </p:sp>
      <p:sp>
        <p:nvSpPr>
          <p:cNvPr id="18" name="Cloud 17"/>
          <p:cNvSpPr/>
          <p:nvPr/>
        </p:nvSpPr>
        <p:spPr>
          <a:xfrm flipH="1">
            <a:off x="5711040" y="4841570"/>
            <a:ext cx="1844824" cy="1008112"/>
          </a:xfrm>
          <a:prstGeom prst="cloud">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GB"/>
          </a:p>
        </p:txBody>
      </p:sp>
      <p:pic>
        <p:nvPicPr>
          <p:cNvPr id="19" name="Picture 18" descr="Photo of myMMU-mobile">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1342" y="5860415"/>
            <a:ext cx="1039938" cy="8735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770" y="6116108"/>
            <a:ext cx="1798966" cy="390601"/>
          </a:xfrm>
          <a:prstGeom prst="rect">
            <a:avLst/>
          </a:prstGeom>
        </p:spPr>
      </p:pic>
      <p:sp>
        <p:nvSpPr>
          <p:cNvPr id="21" name="Rectangle 20"/>
          <p:cNvSpPr/>
          <p:nvPr/>
        </p:nvSpPr>
        <p:spPr>
          <a:xfrm rot="18840154">
            <a:off x="683704" y="3405826"/>
            <a:ext cx="4226350" cy="1618393"/>
          </a:xfrm>
          <a:prstGeom prst="rect">
            <a:avLst/>
          </a:prstGeom>
          <a:noFill/>
        </p:spPr>
        <p:txBody>
          <a:bodyPr spcFirstLastPara="1" wrap="none" lIns="91440" tIns="45720" rIns="91440" bIns="45720" numCol="1">
            <a:prstTxWarp prst="textArchDown">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news, events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pic>
        <p:nvPicPr>
          <p:cNvPr id="22" name="Picture 21">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060" y="4077072"/>
            <a:ext cx="1084761" cy="50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rot="1429875">
            <a:off x="1382850" y="3335791"/>
            <a:ext cx="2299507" cy="1259779"/>
          </a:xfrm>
          <a:prstGeom prst="rect">
            <a:avLst/>
          </a:prstGeom>
          <a:noFill/>
        </p:spPr>
        <p:txBody>
          <a:bodyPr spcFirstLastPara="1" wrap="none" lIns="91440" tIns="45720" rIns="91440" bIns="45720" numCol="1">
            <a:prstTxWarp prst="textArchUp">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timetables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pic>
        <p:nvPicPr>
          <p:cNvPr id="24" name="Picture 23">
            <a:hlinkClick r:id="rId15"/>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5366"/>
          <a:stretch/>
        </p:blipFill>
        <p:spPr bwMode="auto">
          <a:xfrm>
            <a:off x="179512" y="1628800"/>
            <a:ext cx="1172994" cy="38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loud 24"/>
          <p:cNvSpPr/>
          <p:nvPr/>
        </p:nvSpPr>
        <p:spPr>
          <a:xfrm flipH="1">
            <a:off x="6804248" y="2636912"/>
            <a:ext cx="1844824" cy="1008112"/>
          </a:xfrm>
          <a:prstGeom prst="cloud">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GB"/>
          </a:p>
        </p:txBody>
      </p:sp>
      <p:sp>
        <p:nvSpPr>
          <p:cNvPr id="26" name="Rectangle 25"/>
          <p:cNvSpPr/>
          <p:nvPr/>
        </p:nvSpPr>
        <p:spPr>
          <a:xfrm rot="20049986">
            <a:off x="4943136" y="3219093"/>
            <a:ext cx="3267214" cy="1897099"/>
          </a:xfrm>
          <a:prstGeom prst="rect">
            <a:avLst/>
          </a:prstGeom>
          <a:noFill/>
        </p:spPr>
        <p:txBody>
          <a:bodyPr spcFirstLastPara="1" wrap="none" lIns="91440" tIns="45720" rIns="91440" bIns="45720" numCol="1">
            <a:prstTxWarp prst="textArchUp">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dirty="0">
                <a:ln w="10541" cmpd="sng">
                  <a:solidFill>
                    <a:srgbClr val="7D7D7D">
                      <a:tint val="100000"/>
                      <a:shade val="100000"/>
                      <a:satMod val="110000"/>
                    </a:srgbClr>
                  </a:solidFill>
                  <a:prstDash val="solid"/>
                </a:ln>
                <a:solidFill>
                  <a:schemeClr val="tx1">
                    <a:lumMod val="65000"/>
                    <a:lumOff val="35000"/>
                  </a:schemeClr>
                </a:solidFill>
                <a:latin typeface="Calibri" pitchFamily="34" charset="0"/>
                <a:cs typeface="Calibri" pitchFamily="34" charset="0"/>
              </a:rPr>
              <a:t>r</a:t>
            </a: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esource lists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pic>
        <p:nvPicPr>
          <p:cNvPr id="27" name="Picture 26">
            <a:hlinkClick r:id="rId17"/>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19814" y="2978370"/>
            <a:ext cx="1569193" cy="325195"/>
          </a:xfrm>
          <a:prstGeom prst="rect">
            <a:avLst/>
          </a:prstGeom>
        </p:spPr>
      </p:pic>
      <p:pic>
        <p:nvPicPr>
          <p:cNvPr id="28" name="Picture 27">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40814" y="1556792"/>
            <a:ext cx="15240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80" y="2132856"/>
            <a:ext cx="535334" cy="28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Cloud 29"/>
          <p:cNvSpPr/>
          <p:nvPr/>
        </p:nvSpPr>
        <p:spPr>
          <a:xfrm flipH="1">
            <a:off x="7079192" y="1484784"/>
            <a:ext cx="1844824" cy="1008112"/>
          </a:xfrm>
          <a:prstGeom prst="cloud">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GB"/>
          </a:p>
        </p:txBody>
      </p:sp>
      <p:sp>
        <p:nvSpPr>
          <p:cNvPr id="31" name="Cloud 30"/>
          <p:cNvSpPr/>
          <p:nvPr/>
        </p:nvSpPr>
        <p:spPr>
          <a:xfrm flipH="1">
            <a:off x="3866216" y="5805264"/>
            <a:ext cx="1844824" cy="1008112"/>
          </a:xfrm>
          <a:prstGeom prst="cloud">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GB"/>
          </a:p>
        </p:txBody>
      </p:sp>
      <p:pic>
        <p:nvPicPr>
          <p:cNvPr id="32" name="Picture 31">
            <a:hlinkClick r:id="rId21"/>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04552" y="6057478"/>
            <a:ext cx="1431120" cy="467866"/>
          </a:xfrm>
          <a:prstGeom prst="rect">
            <a:avLst/>
          </a:prstGeom>
        </p:spPr>
      </p:pic>
      <p:pic>
        <p:nvPicPr>
          <p:cNvPr id="33" name="Picture 32"/>
          <p:cNvPicPr>
            <a:picLocks noChangeAspect="1" noChangeArrowheads="1"/>
          </p:cNvPicPr>
          <p:nvPr/>
        </p:nvPicPr>
        <p:blipFill>
          <a:blip r:embed="rId23" cstate="print"/>
          <a:srcRect/>
          <a:stretch>
            <a:fillRect/>
          </a:stretch>
        </p:blipFill>
        <p:spPr bwMode="auto">
          <a:xfrm>
            <a:off x="258496" y="5085184"/>
            <a:ext cx="2492986" cy="943898"/>
          </a:xfrm>
          <a:prstGeom prst="rect">
            <a:avLst/>
          </a:prstGeom>
          <a:noFill/>
          <a:ln w="9525">
            <a:solidFill>
              <a:schemeClr val="bg2"/>
            </a:solidFill>
            <a:miter lim="800000"/>
            <a:headEnd/>
            <a:tailEnd/>
          </a:ln>
        </p:spPr>
      </p:pic>
      <p:pic>
        <p:nvPicPr>
          <p:cNvPr id="34" name="Picture 33"/>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3498" t="1806" r="14662"/>
          <a:stretch/>
        </p:blipFill>
        <p:spPr bwMode="auto">
          <a:xfrm>
            <a:off x="3405482" y="2348880"/>
            <a:ext cx="1946819" cy="14960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5" name="Rectangle 34"/>
          <p:cNvSpPr/>
          <p:nvPr/>
        </p:nvSpPr>
        <p:spPr>
          <a:xfrm rot="20149884">
            <a:off x="4521232" y="1945096"/>
            <a:ext cx="3967596" cy="1304948"/>
          </a:xfrm>
          <a:prstGeom prst="rect">
            <a:avLst/>
          </a:prstGeom>
          <a:noFill/>
        </p:spPr>
        <p:txBody>
          <a:bodyPr spcFirstLastPara="1" wrap="none" lIns="91440" tIns="45720" rIns="91440" bIns="45720" numCol="1">
            <a:prstTxWarp prst="textArchUp">
              <a:avLst>
                <a:gd name="adj" fmla="val 10648901"/>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past exams, </a:t>
            </a:r>
            <a:r>
              <a:rPr lang="en-US" sz="2000" b="1" cap="none" spc="0" dirty="0" err="1"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digitizations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sp>
        <p:nvSpPr>
          <p:cNvPr id="36" name="Rectangle 35"/>
          <p:cNvSpPr/>
          <p:nvPr/>
        </p:nvSpPr>
        <p:spPr>
          <a:xfrm rot="1426048">
            <a:off x="692067" y="2154068"/>
            <a:ext cx="3267214" cy="869439"/>
          </a:xfrm>
          <a:prstGeom prst="rect">
            <a:avLst/>
          </a:prstGeom>
          <a:noFill/>
        </p:spPr>
        <p:txBody>
          <a:bodyPr spcFirstLastPara="1" wrap="none" lIns="91440" tIns="45720" rIns="91440" bIns="45720" numCol="1">
            <a:prstTxWarp prst="textArchUp">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dirty="0">
                <a:ln w="10541" cmpd="sng">
                  <a:solidFill>
                    <a:srgbClr val="7D7D7D">
                      <a:tint val="100000"/>
                      <a:shade val="100000"/>
                      <a:satMod val="110000"/>
                    </a:srgbClr>
                  </a:solidFill>
                  <a:prstDash val="solid"/>
                </a:ln>
                <a:solidFill>
                  <a:schemeClr val="tx1">
                    <a:lumMod val="65000"/>
                    <a:lumOff val="35000"/>
                  </a:schemeClr>
                </a:solidFill>
                <a:latin typeface="Calibri" pitchFamily="34" charset="0"/>
                <a:cs typeface="Calibri" pitchFamily="34" charset="0"/>
              </a:rPr>
              <a:t>d</a:t>
            </a: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eadlines, enrolments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sp>
        <p:nvSpPr>
          <p:cNvPr id="37" name="Rectangle 36"/>
          <p:cNvSpPr/>
          <p:nvPr/>
        </p:nvSpPr>
        <p:spPr>
          <a:xfrm rot="2435468">
            <a:off x="4602203" y="1600121"/>
            <a:ext cx="4003020" cy="3651192"/>
          </a:xfrm>
          <a:prstGeom prst="rect">
            <a:avLst/>
          </a:prstGeom>
          <a:noFill/>
        </p:spPr>
        <p:txBody>
          <a:bodyPr spcFirstLastPara="1" wrap="none" lIns="91440" tIns="45720" rIns="91440" bIns="45720" numCol="1">
            <a:prstTxWarp prst="textArchDown">
              <a:avLst>
                <a:gd name="adj" fmla="val 1057217"/>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news, events</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sp>
        <p:nvSpPr>
          <p:cNvPr id="38" name="Rectangle 37"/>
          <p:cNvSpPr/>
          <p:nvPr/>
        </p:nvSpPr>
        <p:spPr>
          <a:xfrm rot="2059194">
            <a:off x="1688303" y="5559988"/>
            <a:ext cx="2588609" cy="2101516"/>
          </a:xfrm>
          <a:prstGeom prst="rect">
            <a:avLst/>
          </a:prstGeom>
          <a:noFill/>
        </p:spPr>
        <p:txBody>
          <a:bodyPr spcFirstLastPara="1" wrap="none" lIns="91440" tIns="45720" rIns="91440" bIns="45720" numCol="1">
            <a:prstTxWarp prst="textArchUp">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r>
              <a:rPr lang="en-US" sz="2000" b="1" cap="none" spc="0" dirty="0" smtClean="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rPr>
              <a:t>email, storage</a:t>
            </a:r>
            <a:endParaRPr lang="en-US" sz="2000" b="1" cap="none" spc="0" dirty="0">
              <a:ln w="10541" cmpd="sng">
                <a:solidFill>
                  <a:srgbClr val="7D7D7D">
                    <a:tint val="100000"/>
                    <a:shade val="100000"/>
                    <a:satMod val="110000"/>
                  </a:srgbClr>
                </a:solidFill>
                <a:prstDash val="solid"/>
              </a:ln>
              <a:solidFill>
                <a:schemeClr val="tx1">
                  <a:lumMod val="65000"/>
                  <a:lumOff val="35000"/>
                </a:schemeClr>
              </a:solidFill>
              <a:effectLst/>
              <a:latin typeface="Calibri" pitchFamily="34" charset="0"/>
              <a:cs typeface="Calibri" pitchFamily="34" charset="0"/>
            </a:endParaRPr>
          </a:p>
        </p:txBody>
      </p:sp>
      <p:pic>
        <p:nvPicPr>
          <p:cNvPr id="39" name="Picture 7"/>
          <p:cNvPicPr>
            <a:picLocks noChangeAspect="1" noChangeArrowheads="1"/>
          </p:cNvPicPr>
          <p:nvPr/>
        </p:nvPicPr>
        <p:blipFill>
          <a:blip r:embed="rId25" cstate="print"/>
          <a:srcRect/>
          <a:stretch>
            <a:fillRect/>
          </a:stretch>
        </p:blipFill>
        <p:spPr bwMode="auto">
          <a:xfrm>
            <a:off x="8296275" y="116632"/>
            <a:ext cx="847725" cy="1011237"/>
          </a:xfrm>
          <a:prstGeom prst="rect">
            <a:avLst/>
          </a:prstGeom>
          <a:noFill/>
          <a:ln w="9525">
            <a:noFill/>
            <a:miter lim="800000"/>
            <a:headEnd/>
            <a:tailEnd/>
          </a:ln>
        </p:spPr>
      </p:pic>
    </p:spTree>
    <p:extLst>
      <p:ext uri="{BB962C8B-B14F-4D97-AF65-F5344CB8AC3E}">
        <p14:creationId xmlns:p14="http://schemas.microsoft.com/office/powerpoint/2010/main" val="2874076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5848"/>
                    </a14:imgEffect>
                    <a14:imgEffect>
                      <a14:saturation sat="174000"/>
                    </a14:imgEffect>
                  </a14:imgLayer>
                </a14:imgProps>
              </a:ext>
            </a:extLst>
          </a:blip>
          <a:stretch>
            <a:fillRect/>
          </a:stretch>
        </p:blipFill>
        <p:spPr>
          <a:xfrm>
            <a:off x="719572" y="1160748"/>
            <a:ext cx="7848872" cy="5040207"/>
          </a:xfrm>
          <a:prstGeom prst="rect">
            <a:avLst/>
          </a:prstGeom>
          <a:solidFill>
            <a:srgbClr val="EAECEE"/>
          </a:solidFill>
        </p:spPr>
      </p:pic>
      <p:sp>
        <p:nvSpPr>
          <p:cNvPr id="2" name="Text Placeholder 1"/>
          <p:cNvSpPr>
            <a:spLocks noGrp="1"/>
          </p:cNvSpPr>
          <p:nvPr>
            <p:ph type="body" sz="quarter" idx="13"/>
          </p:nvPr>
        </p:nvSpPr>
        <p:spPr/>
        <p:txBody>
          <a:bodyPr/>
          <a:lstStyle/>
          <a:p>
            <a:r>
              <a:rPr lang="en-US" dirty="0" smtClean="0"/>
              <a:t>SAPO CAMPUS</a:t>
            </a:r>
            <a:endParaRPr lang="en-US" dirty="0"/>
          </a:p>
        </p:txBody>
      </p:sp>
      <p:sp>
        <p:nvSpPr>
          <p:cNvPr id="3" name="Footer Placeholder 2"/>
          <p:cNvSpPr>
            <a:spLocks noGrp="1"/>
          </p:cNvSpPr>
          <p:nvPr>
            <p:ph type="ftr" sz="quarter" idx="14"/>
          </p:nvPr>
        </p:nvSpPr>
        <p:spPr/>
        <p:txBody>
          <a:bodyPr/>
          <a:lstStyle/>
          <a:p>
            <a:pPr>
              <a:defRPr/>
            </a:pPr>
            <a:r>
              <a:rPr lang="en-US" smtClean="0"/>
              <a:t>CITE</a:t>
            </a:r>
            <a:endParaRPr lang="en-US" dirty="0"/>
          </a:p>
        </p:txBody>
      </p:sp>
      <p:sp>
        <p:nvSpPr>
          <p:cNvPr id="4" name="Slide Number Placeholder 3"/>
          <p:cNvSpPr>
            <a:spLocks noGrp="1"/>
          </p:cNvSpPr>
          <p:nvPr>
            <p:ph type="sldNum" sz="quarter" idx="15"/>
          </p:nvPr>
        </p:nvSpPr>
        <p:spPr/>
        <p:txBody>
          <a:bodyPr/>
          <a:lstStyle/>
          <a:p>
            <a:fld id="{35B269B7-C6F7-F343-8176-CF280FF5A260}" type="slidenum">
              <a:rPr lang="en-GB" smtClean="0"/>
              <a:pPr/>
              <a:t>57</a:t>
            </a:fld>
            <a:endParaRPr lang="en-GB"/>
          </a:p>
        </p:txBody>
      </p:sp>
      <p:pic>
        <p:nvPicPr>
          <p:cNvPr id="6" name="Picture 5"/>
          <p:cNvPicPr>
            <a:picLocks noChangeAspect="1"/>
          </p:cNvPicPr>
          <p:nvPr/>
        </p:nvPicPr>
        <p:blipFill>
          <a:blip r:embed="rId4"/>
          <a:stretch>
            <a:fillRect/>
          </a:stretch>
        </p:blipFill>
        <p:spPr>
          <a:xfrm>
            <a:off x="215516" y="1268760"/>
            <a:ext cx="644243" cy="568908"/>
          </a:xfrm>
          <a:prstGeom prst="rect">
            <a:avLst/>
          </a:prstGeom>
        </p:spPr>
      </p:pic>
      <p:pic>
        <p:nvPicPr>
          <p:cNvPr id="7" name="Picture 6"/>
          <p:cNvPicPr>
            <a:picLocks noChangeAspect="1"/>
          </p:cNvPicPr>
          <p:nvPr/>
        </p:nvPicPr>
        <p:blipFill>
          <a:blip r:embed="rId5"/>
          <a:stretch>
            <a:fillRect/>
          </a:stretch>
        </p:blipFill>
        <p:spPr>
          <a:xfrm>
            <a:off x="863588" y="1268760"/>
            <a:ext cx="1584176" cy="1176368"/>
          </a:xfrm>
          <a:prstGeom prst="rect">
            <a:avLst/>
          </a:prstGeom>
        </p:spPr>
      </p:pic>
      <p:sp>
        <p:nvSpPr>
          <p:cNvPr id="8" name="TextBox 7"/>
          <p:cNvSpPr txBox="1"/>
          <p:nvPr/>
        </p:nvSpPr>
        <p:spPr>
          <a:xfrm>
            <a:off x="3457222" y="423333"/>
            <a:ext cx="184666" cy="276999"/>
          </a:xfrm>
          <a:prstGeom prst="rect">
            <a:avLst/>
          </a:prstGeom>
          <a:solidFill>
            <a:srgbClr val="EAECEE"/>
          </a:solidFill>
        </p:spPr>
        <p:txBody>
          <a:bodyPr wrap="none" rtlCol="0">
            <a:spAutoFit/>
          </a:bodyPr>
          <a:lstStyle/>
          <a:p>
            <a:endParaRPr lang="en-US" dirty="0"/>
          </a:p>
        </p:txBody>
      </p:sp>
    </p:spTree>
    <p:extLst>
      <p:ext uri="{BB962C8B-B14F-4D97-AF65-F5344CB8AC3E}">
        <p14:creationId xmlns:p14="http://schemas.microsoft.com/office/powerpoint/2010/main" val="3809540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4"/>
          <p:cNvSpPr>
            <a:spLocks noGrp="1"/>
          </p:cNvSpPr>
          <p:nvPr>
            <p:ph type="title"/>
          </p:nvPr>
        </p:nvSpPr>
        <p:spPr/>
        <p:txBody>
          <a:bodyPr/>
          <a:lstStyle/>
          <a:p>
            <a:r>
              <a:rPr lang="en-US" sz="2400" dirty="0" smtClean="0">
                <a:latin typeface="Lucida Sans" charset="0"/>
                <a:ea typeface="ＭＳ Ｐゴシック" charset="0"/>
                <a:cs typeface="Lucida Sans" charset="0"/>
              </a:rPr>
              <a:t>Southampton Learning Environment</a:t>
            </a:r>
            <a:br>
              <a:rPr lang="en-US" sz="2400" dirty="0" smtClean="0">
                <a:latin typeface="Lucida Sans" charset="0"/>
                <a:ea typeface="ＭＳ Ｐゴシック" charset="0"/>
                <a:cs typeface="Lucida Sans" charset="0"/>
              </a:rPr>
            </a:br>
            <a:r>
              <a:rPr lang="en-US" sz="2400" dirty="0" smtClean="0">
                <a:latin typeface="Lucida Sans" charset="0"/>
                <a:ea typeface="ＭＳ Ｐゴシック" charset="0"/>
                <a:cs typeface="Lucida Sans" charset="0"/>
              </a:rPr>
              <a:t>Organizational View:</a:t>
            </a:r>
            <a:endParaRPr lang="en-US" sz="2400" dirty="0">
              <a:latin typeface="Lucida Sans" charset="0"/>
              <a:ea typeface="ＭＳ Ｐゴシック" charset="0"/>
              <a:cs typeface="Lucida Sans" charset="0"/>
            </a:endParaRPr>
          </a:p>
        </p:txBody>
      </p:sp>
      <p:pic>
        <p:nvPicPr>
          <p:cNvPr id="49154"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14188" b="-14188"/>
          <a:stretch>
            <a:fillRect/>
          </a:stretch>
        </p:blipFill>
        <p:spPr>
          <a:xfrm>
            <a:off x="4648200" y="1289002"/>
            <a:ext cx="4316288" cy="4837161"/>
          </a:xfrm>
        </p:spPr>
      </p:pic>
      <p:sp>
        <p:nvSpPr>
          <p:cNvPr id="49155" name="Slide Number Placeholder 3"/>
          <p:cNvSpPr>
            <a:spLocks noGrp="1"/>
          </p:cNvSpPr>
          <p:nvPr>
            <p:ph type="sldNum" sz="quarter" idx="4294967295"/>
          </p:nvPr>
        </p:nvSpPr>
        <p:spPr>
          <a:xfrm>
            <a:off x="687705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722AA982-2F19-134F-A7C6-A6F622155F29}" type="slidenum">
              <a:rPr lang="en-GB" sz="1400">
                <a:latin typeface="Georgia" charset="0"/>
              </a:rPr>
              <a:pPr/>
              <a:t>58</a:t>
            </a:fld>
            <a:endParaRPr lang="en-GB" sz="1400">
              <a:latin typeface="Georgia" charset="0"/>
            </a:endParaRPr>
          </a:p>
        </p:txBody>
      </p:sp>
      <p:pic>
        <p:nvPicPr>
          <p:cNvPr id="49156" name="D 1"/>
          <p:cNvPicPr>
            <a:picLocks noGrp="1" noChangeArrowheads="1"/>
          </p:cNvPicPr>
          <p:nvPr>
            <p:ph sz="half" idx="1"/>
          </p:nvPr>
        </p:nvPicPr>
        <p:blipFill>
          <a:blip r:embed="rId3">
            <a:extLst>
              <a:ext uri="{28A0092B-C50C-407E-A947-70E740481C1C}">
                <a14:useLocalDpi xmlns:a14="http://schemas.microsoft.com/office/drawing/2010/main" val="0"/>
              </a:ext>
            </a:extLst>
          </a:blip>
          <a:srcRect t="-21890" b="-21890"/>
          <a:stretch>
            <a:fillRect/>
          </a:stretch>
        </p:blipFill>
        <p:spPr>
          <a:xfrm>
            <a:off x="457200" y="1520788"/>
            <a:ext cx="4186808" cy="4605375"/>
          </a:xfrm>
          <a:noFill/>
        </p:spPr>
      </p:pic>
    </p:spTree>
    <p:extLst>
      <p:ext uri="{BB962C8B-B14F-4D97-AF65-F5344CB8AC3E}">
        <p14:creationId xmlns:p14="http://schemas.microsoft.com/office/powerpoint/2010/main" val="3269775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Lucida Sans" charset="0"/>
                <a:ea typeface="ＭＳ Ｐゴシック" charset="0"/>
                <a:cs typeface="Lucida Sans" charset="0"/>
              </a:rPr>
              <a:t>The Southampton Learning Environment - Goals</a:t>
            </a:r>
            <a:endParaRPr lang="en-US" dirty="0"/>
          </a:p>
        </p:txBody>
      </p:sp>
      <p:sp>
        <p:nvSpPr>
          <p:cNvPr id="3" name="Content Placeholder 2"/>
          <p:cNvSpPr>
            <a:spLocks noGrp="1"/>
          </p:cNvSpPr>
          <p:nvPr>
            <p:ph idx="1"/>
          </p:nvPr>
        </p:nvSpPr>
        <p:spPr>
          <a:xfrm>
            <a:off x="381000" y="1524000"/>
            <a:ext cx="8496300" cy="4114800"/>
          </a:xfrm>
        </p:spPr>
        <p:txBody>
          <a:bodyPr/>
          <a:lstStyle/>
          <a:p>
            <a:pPr>
              <a:spcBef>
                <a:spcPct val="25000"/>
              </a:spcBef>
              <a:spcAft>
                <a:spcPct val="25000"/>
              </a:spcAft>
            </a:pPr>
            <a:r>
              <a:rPr lang="en-GB" sz="1800" dirty="0" smtClean="0">
                <a:latin typeface="Lucida Sans" charset="0"/>
                <a:ea typeface="ＭＳ Ｐゴシック" charset="0"/>
                <a:cs typeface="Lucida Sans" charset="0"/>
              </a:rPr>
              <a:t>make it </a:t>
            </a:r>
            <a:r>
              <a:rPr lang="en-GB" sz="1800" b="1" i="1" dirty="0" smtClean="0">
                <a:latin typeface="Lucida Sans" charset="0"/>
                <a:ea typeface="ＭＳ Ｐゴシック" charset="0"/>
                <a:cs typeface="Lucida Sans" charset="0"/>
              </a:rPr>
              <a:t>possible</a:t>
            </a:r>
            <a:r>
              <a:rPr lang="en-GB" sz="1800" dirty="0" smtClean="0">
                <a:latin typeface="Lucida Sans" charset="0"/>
                <a:ea typeface="ＭＳ Ｐゴシック" charset="0"/>
                <a:cs typeface="Lucida Sans" charset="0"/>
              </a:rPr>
              <a:t> to undertake </a:t>
            </a:r>
            <a:r>
              <a:rPr lang="en-GB" sz="1800" b="1" i="1" dirty="0" smtClean="0">
                <a:latin typeface="Lucida Sans" charset="0"/>
                <a:ea typeface="ＭＳ Ｐゴシック" charset="0"/>
                <a:cs typeface="Lucida Sans" charset="0"/>
              </a:rPr>
              <a:t>every</a:t>
            </a:r>
            <a:r>
              <a:rPr lang="en-GB" sz="1800" dirty="0" smtClean="0">
                <a:latin typeface="Lucida Sans" charset="0"/>
                <a:ea typeface="ＭＳ Ｐゴシック" charset="0"/>
                <a:cs typeface="Lucida Sans" charset="0"/>
              </a:rPr>
              <a:t> aspect of </a:t>
            </a:r>
          </a:p>
          <a:p>
            <a:pPr lvl="1">
              <a:spcBef>
                <a:spcPct val="25000"/>
              </a:spcBef>
              <a:spcAft>
                <a:spcPct val="25000"/>
              </a:spcAft>
              <a:buNone/>
            </a:pPr>
            <a:r>
              <a:rPr lang="en-GB" sz="1400" dirty="0" smtClean="0">
                <a:latin typeface="Lucida Sans" charset="0"/>
                <a:ea typeface="ＭＳ Ｐゴシック" charset="0"/>
                <a:cs typeface="Lucida Sans" charset="0"/>
              </a:rPr>
              <a:t>	living</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learning</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teaching</a:t>
            </a:r>
          </a:p>
          <a:p>
            <a:pPr>
              <a:spcBef>
                <a:spcPct val="25000"/>
              </a:spcBef>
              <a:spcAft>
                <a:spcPct val="25000"/>
              </a:spcAft>
            </a:pPr>
            <a:r>
              <a:rPr lang="en-GB" sz="1800" dirty="0" smtClean="0">
                <a:latin typeface="Lucida Sans" charset="0"/>
                <a:ea typeface="ＭＳ Ｐゴシック" charset="0"/>
                <a:cs typeface="Lucida Sans" charset="0"/>
              </a:rPr>
              <a:t>support a wide range of pedagogical approaches</a:t>
            </a:r>
          </a:p>
          <a:p>
            <a:pPr>
              <a:spcBef>
                <a:spcPct val="25000"/>
              </a:spcBef>
              <a:spcAft>
                <a:spcPct val="25000"/>
              </a:spcAft>
            </a:pPr>
            <a:r>
              <a:rPr lang="en-GB" sz="1800" dirty="0" smtClean="0">
                <a:latin typeface="Lucida Sans" charset="0"/>
                <a:ea typeface="ＭＳ Ｐゴシック" charset="0"/>
                <a:cs typeface="Lucida Sans" charset="0"/>
              </a:rPr>
              <a:t>a single place where you can go for</a:t>
            </a:r>
          </a:p>
          <a:p>
            <a:pPr lvl="1">
              <a:spcBef>
                <a:spcPct val="25000"/>
              </a:spcBef>
              <a:spcAft>
                <a:spcPct val="25000"/>
              </a:spcAft>
              <a:buNone/>
            </a:pPr>
            <a:r>
              <a:rPr lang="en-GB" sz="1600" dirty="0" smtClean="0">
                <a:latin typeface="Lucida Sans" charset="0"/>
                <a:ea typeface="ＭＳ Ｐゴシック" charset="0"/>
                <a:cs typeface="Lucida Sans" charset="0"/>
              </a:rPr>
              <a:t>	</a:t>
            </a:r>
            <a:r>
              <a:rPr lang="en-GB" sz="1400" dirty="0" smtClean="0">
                <a:latin typeface="Lucida Sans" charset="0"/>
                <a:ea typeface="ＭＳ Ｐゴシック" charset="0"/>
                <a:cs typeface="Lucida Sans" charset="0"/>
              </a:rPr>
              <a:t>tools</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communication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collaboration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information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resources </a:t>
            </a:r>
          </a:p>
          <a:p>
            <a:pPr>
              <a:spcBef>
                <a:spcPct val="25000"/>
              </a:spcBef>
              <a:spcAft>
                <a:spcPct val="25000"/>
              </a:spcAft>
            </a:pPr>
            <a:r>
              <a:rPr lang="en-GB" sz="1800" i="1" dirty="0" smtClean="0">
                <a:latin typeface="Lucida Sans" charset="0"/>
                <a:ea typeface="ＭＳ Ｐゴシック" charset="0"/>
                <a:cs typeface="Lucida Sans" charset="0"/>
              </a:rPr>
              <a:t>act as a vehicle for reviewing and aligning our educational processes across t</a:t>
            </a:r>
            <a:r>
              <a:rPr lang="en-US" sz="1800" i="1" dirty="0" smtClean="0">
                <a:latin typeface="Lucida Sans" charset="0"/>
                <a:ea typeface="ＭＳ Ｐゴシック" charset="0"/>
                <a:cs typeface="Lucida Sans" charset="0"/>
              </a:rPr>
              <a:t>he</a:t>
            </a:r>
            <a:r>
              <a:rPr lang="en-GB" sz="1800" i="1" dirty="0" smtClean="0">
                <a:latin typeface="Lucida Sans" charset="0"/>
                <a:ea typeface="ＭＳ Ｐゴシック" charset="0"/>
                <a:cs typeface="Lucida Sans" charset="0"/>
              </a:rPr>
              <a:t> University</a:t>
            </a:r>
          </a:p>
          <a:p>
            <a:pPr>
              <a:spcBef>
                <a:spcPct val="25000"/>
              </a:spcBef>
              <a:spcAft>
                <a:spcPct val="25000"/>
              </a:spcAft>
            </a:pPr>
            <a:r>
              <a:rPr lang="en-GB" sz="1800" dirty="0" smtClean="0">
                <a:latin typeface="Lucida Sans" charset="0"/>
                <a:ea typeface="ＭＳ Ｐゴシック" charset="0"/>
                <a:cs typeface="Lucida Sans" charset="0"/>
              </a:rPr>
              <a:t>provide much more flexible systems</a:t>
            </a:r>
          </a:p>
          <a:p>
            <a:pPr>
              <a:spcBef>
                <a:spcPct val="25000"/>
              </a:spcBef>
              <a:spcAft>
                <a:spcPct val="25000"/>
              </a:spcAft>
            </a:pPr>
            <a:r>
              <a:rPr lang="en-US" sz="1800" dirty="0" err="1" smtClean="0">
                <a:latin typeface="Lucida Sans" charset="0"/>
                <a:ea typeface="ＭＳ Ｐゴシック" charset="0"/>
                <a:cs typeface="Lucida Sans" charset="0"/>
              </a:rPr>
              <a:t>s</a:t>
            </a:r>
            <a:r>
              <a:rPr lang="en-GB" sz="1800" dirty="0" smtClean="0">
                <a:latin typeface="Lucida Sans" charset="0"/>
                <a:ea typeface="ＭＳ Ｐゴシック" charset="0"/>
                <a:cs typeface="Lucida Sans" charset="0"/>
              </a:rPr>
              <a:t>ingle login to all university tools and repositories (and search)</a:t>
            </a:r>
          </a:p>
          <a:p>
            <a:pPr>
              <a:spcBef>
                <a:spcPct val="25000"/>
              </a:spcBef>
              <a:spcAft>
                <a:spcPct val="25000"/>
              </a:spcAft>
            </a:pPr>
            <a:endParaRPr lang="en-GB" sz="1800" dirty="0" smtClean="0">
              <a:latin typeface="Lucida Sans" charset="0"/>
              <a:ea typeface="ＭＳ Ｐゴシック" charset="0"/>
              <a:cs typeface="Lucida Sans" charset="0"/>
            </a:endParaRPr>
          </a:p>
          <a:p>
            <a:endParaRPr lang="en-US" sz="1800" dirty="0"/>
          </a:p>
        </p:txBody>
      </p:sp>
      <p:sp>
        <p:nvSpPr>
          <p:cNvPr id="5" name="Right Brace 4"/>
          <p:cNvSpPr/>
          <p:nvPr/>
        </p:nvSpPr>
        <p:spPr bwMode="auto">
          <a:xfrm>
            <a:off x="3059832" y="3501008"/>
            <a:ext cx="108012" cy="1044116"/>
          </a:xfrm>
          <a:prstGeom prst="rightBrac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charset="0"/>
              <a:ea typeface="ＭＳ Ｐゴシック" charset="-128"/>
              <a:cs typeface="ＭＳ Ｐゴシック" charset="-128"/>
            </a:endParaRPr>
          </a:p>
        </p:txBody>
      </p:sp>
      <p:sp>
        <p:nvSpPr>
          <p:cNvPr id="7" name="TextBox 6"/>
          <p:cNvSpPr txBox="1"/>
          <p:nvPr/>
        </p:nvSpPr>
        <p:spPr>
          <a:xfrm>
            <a:off x="3419872" y="3861048"/>
            <a:ext cx="4237057" cy="523220"/>
          </a:xfrm>
          <a:prstGeom prst="rect">
            <a:avLst/>
          </a:prstGeom>
          <a:noFill/>
        </p:spPr>
        <p:txBody>
          <a:bodyPr wrap="none" rtlCol="0">
            <a:spAutoFit/>
          </a:bodyPr>
          <a:lstStyle/>
          <a:p>
            <a:r>
              <a:rPr lang="en-GB" sz="1600" dirty="0" smtClean="0">
                <a:cs typeface="Lucida Sans" charset="0"/>
              </a:rPr>
              <a:t>appropriate to your role in </a:t>
            </a:r>
            <a:r>
              <a:rPr lang="en-GB" sz="1600" dirty="0" err="1" smtClean="0">
                <a:cs typeface="Lucida Sans" charset="0"/>
              </a:rPr>
              <a:t>t</a:t>
            </a:r>
            <a:r>
              <a:rPr lang="en-US" sz="1600" dirty="0" smtClean="0">
                <a:cs typeface="Lucida Sans" charset="0"/>
              </a:rPr>
              <a:t>he</a:t>
            </a:r>
            <a:r>
              <a:rPr lang="en-GB" sz="1600" dirty="0" smtClean="0">
                <a:cs typeface="Lucida Sans" charset="0"/>
              </a:rPr>
              <a:t> university</a:t>
            </a:r>
          </a:p>
          <a:p>
            <a:endParaRPr lang="en-US" dirty="0"/>
          </a:p>
        </p:txBody>
      </p:sp>
      <p:sp>
        <p:nvSpPr>
          <p:cNvPr id="8" name="Right Brace 7"/>
          <p:cNvSpPr/>
          <p:nvPr/>
        </p:nvSpPr>
        <p:spPr bwMode="auto">
          <a:xfrm>
            <a:off x="3048000" y="1981200"/>
            <a:ext cx="155448" cy="685800"/>
          </a:xfrm>
          <a:prstGeom prst="rightBrac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charset="0"/>
              <a:ea typeface="ＭＳ Ｐゴシック" charset="-128"/>
              <a:cs typeface="ＭＳ Ｐゴシック" charset="-128"/>
            </a:endParaRPr>
          </a:p>
        </p:txBody>
      </p:sp>
      <p:sp>
        <p:nvSpPr>
          <p:cNvPr id="11" name="TextBox 10"/>
          <p:cNvSpPr txBox="1"/>
          <p:nvPr/>
        </p:nvSpPr>
        <p:spPr>
          <a:xfrm>
            <a:off x="3581400" y="2057400"/>
            <a:ext cx="798316" cy="523220"/>
          </a:xfrm>
          <a:prstGeom prst="rect">
            <a:avLst/>
          </a:prstGeom>
          <a:noFill/>
        </p:spPr>
        <p:txBody>
          <a:bodyPr wrap="none" rtlCol="0">
            <a:spAutoFit/>
          </a:bodyPr>
          <a:lstStyle/>
          <a:p>
            <a:r>
              <a:rPr lang="en-GB" sz="1600" dirty="0" smtClean="0">
                <a:cs typeface="Lucida Sans" charset="0"/>
              </a:rPr>
              <a:t>online</a:t>
            </a:r>
          </a:p>
          <a:p>
            <a:endParaRPr lang="en-US" dirty="0"/>
          </a:p>
        </p:txBody>
      </p:sp>
      <p:sp>
        <p:nvSpPr>
          <p:cNvPr id="4" name="Footer Placeholder 3"/>
          <p:cNvSpPr>
            <a:spLocks noGrp="1"/>
          </p:cNvSpPr>
          <p:nvPr>
            <p:ph type="ftr" sz="quarter" idx="11"/>
          </p:nvPr>
        </p:nvSpPr>
        <p:spPr/>
        <p:txBody>
          <a:bodyPr/>
          <a:lstStyle/>
          <a:p>
            <a:pPr>
              <a:defRPr/>
            </a:pPr>
            <a:r>
              <a:rPr lang="en-US" smtClean="0"/>
              <a:t>CITE</a:t>
            </a:r>
            <a:endParaRPr lang="en-US" dirty="0"/>
          </a:p>
        </p:txBody>
      </p:sp>
      <p:sp>
        <p:nvSpPr>
          <p:cNvPr id="6" name="Slide Number Placeholder 5"/>
          <p:cNvSpPr>
            <a:spLocks noGrp="1"/>
          </p:cNvSpPr>
          <p:nvPr>
            <p:ph type="sldNum" sz="quarter" idx="10"/>
          </p:nvPr>
        </p:nvSpPr>
        <p:spPr/>
        <p:txBody>
          <a:bodyPr/>
          <a:lstStyle/>
          <a:p>
            <a:fld id="{77759013-CC7E-574D-91C5-887CD627212E}" type="slidenum">
              <a:rPr lang="en-GB" smtClean="0"/>
              <a:pPr/>
              <a:t>59</a:t>
            </a:fld>
            <a:endParaRPr lang="en-GB"/>
          </a:p>
        </p:txBody>
      </p:sp>
    </p:spTree>
    <p:extLst>
      <p:ext uri="{BB962C8B-B14F-4D97-AF65-F5344CB8AC3E}">
        <p14:creationId xmlns:p14="http://schemas.microsoft.com/office/powerpoint/2010/main" val="4022365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3548" y="476672"/>
            <a:ext cx="4572508" cy="5904656"/>
          </a:xfrm>
        </p:spPr>
        <p:txBody>
          <a:bodyPr/>
          <a:lstStyle/>
          <a:p>
            <a:pPr algn="l">
              <a:spcBef>
                <a:spcPts val="1000"/>
              </a:spcBef>
            </a:pPr>
            <a:r>
              <a:rPr lang="en-US" sz="3600" dirty="0" smtClean="0"/>
              <a:t>The thesis of this talk:</a:t>
            </a:r>
            <a:br>
              <a:rPr lang="en-US" sz="3600" dirty="0" smtClean="0"/>
            </a:br>
            <a:r>
              <a:rPr lang="en-US" sz="3600" dirty="0"/>
              <a:t/>
            </a:r>
            <a:br>
              <a:rPr lang="en-US" sz="3600" dirty="0"/>
            </a:br>
            <a:r>
              <a:rPr lang="en-US" sz="2400" dirty="0" smtClean="0"/>
              <a:t>The world is changing</a:t>
            </a:r>
            <a:br>
              <a:rPr lang="en-US" sz="2400" dirty="0" smtClean="0"/>
            </a:br>
            <a:r>
              <a:rPr lang="en-US" sz="2400" dirty="0" smtClean="0"/>
              <a:t/>
            </a:r>
            <a:br>
              <a:rPr lang="en-US" sz="2400" dirty="0" smtClean="0"/>
            </a:br>
            <a:r>
              <a:rPr lang="en-US" sz="2400" dirty="0" smtClean="0"/>
              <a:t>Digital literacies are a central and essential skills for the modern graduate</a:t>
            </a:r>
            <a:br>
              <a:rPr lang="en-US" sz="2400" dirty="0" smtClean="0"/>
            </a:br>
            <a:r>
              <a:rPr lang="en-US" sz="2400" dirty="0" smtClean="0"/>
              <a:t/>
            </a:r>
            <a:br>
              <a:rPr lang="en-US" sz="2400" dirty="0" smtClean="0"/>
            </a:br>
            <a:r>
              <a:rPr lang="en-US" sz="2400" dirty="0" smtClean="0"/>
              <a:t>The curriculum and the tools we use must change to meet this challenge</a:t>
            </a:r>
            <a:br>
              <a:rPr lang="en-US" sz="2400" dirty="0" smtClean="0"/>
            </a:br>
            <a:r>
              <a:rPr lang="en-US" sz="2400" dirty="0"/>
              <a:t/>
            </a:r>
            <a:br>
              <a:rPr lang="en-US" sz="2400" dirty="0"/>
            </a:br>
            <a:r>
              <a:rPr lang="en-US" sz="2400" dirty="0" smtClean="0"/>
              <a:t>This talk will examine some of these changes (mostly) from the tools perspective.</a:t>
            </a:r>
            <a:endParaRPr lang="en-US" sz="2400" dirty="0"/>
          </a:p>
        </p:txBody>
      </p:sp>
      <p:sp>
        <p:nvSpPr>
          <p:cNvPr id="4" name="Slide Number Placeholder 3"/>
          <p:cNvSpPr>
            <a:spLocks noGrp="1"/>
          </p:cNvSpPr>
          <p:nvPr>
            <p:ph type="sldNum" sz="quarter" idx="10"/>
          </p:nvPr>
        </p:nvSpPr>
        <p:spPr/>
        <p:txBody>
          <a:bodyPr/>
          <a:lstStyle/>
          <a:p>
            <a:fld id="{35B269B7-C6F7-F343-8176-CF280FF5A260}" type="slidenum">
              <a:rPr lang="en-GB" smtClean="0"/>
              <a:pPr/>
              <a:t>6</a:t>
            </a:fld>
            <a:endParaRPr lang="en-GB"/>
          </a:p>
        </p:txBody>
      </p:sp>
      <p:sp>
        <p:nvSpPr>
          <p:cNvPr id="3" name="Footer Placeholder 2"/>
          <p:cNvSpPr>
            <a:spLocks noGrp="1"/>
          </p:cNvSpPr>
          <p:nvPr>
            <p:ph type="ftr" sz="quarter" idx="4294967295"/>
          </p:nvPr>
        </p:nvSpPr>
        <p:spPr>
          <a:xfrm>
            <a:off x="0" y="6345238"/>
            <a:ext cx="1187450" cy="468312"/>
          </a:xfrm>
        </p:spPr>
        <p:txBody>
          <a:bodyPr/>
          <a:lstStyle/>
          <a:p>
            <a:pPr>
              <a:defRPr/>
            </a:pPr>
            <a:r>
              <a:rPr lang="en-US" smtClean="0"/>
              <a:t>CITE</a:t>
            </a:r>
            <a:endParaRPr lang="en-US"/>
          </a:p>
        </p:txBody>
      </p:sp>
      <p:pic>
        <p:nvPicPr>
          <p:cNvPr id="6" name="Picture 5" descr="dog_blog"/>
          <p:cNvPicPr>
            <a:picLocks noChangeAspect="1" noChangeArrowheads="1"/>
          </p:cNvPicPr>
          <p:nvPr/>
        </p:nvPicPr>
        <p:blipFill>
          <a:blip r:embed="rId3"/>
          <a:srcRect/>
          <a:stretch>
            <a:fillRect/>
          </a:stretch>
        </p:blipFill>
        <p:spPr bwMode="auto">
          <a:xfrm>
            <a:off x="5253918" y="1524000"/>
            <a:ext cx="3769168" cy="4209256"/>
          </a:xfrm>
          <a:prstGeom prst="rect">
            <a:avLst/>
          </a:prstGeom>
          <a:noFill/>
        </p:spPr>
      </p:pic>
    </p:spTree>
    <p:extLst>
      <p:ext uri="{BB962C8B-B14F-4D97-AF65-F5344CB8AC3E}">
        <p14:creationId xmlns:p14="http://schemas.microsoft.com/office/powerpoint/2010/main" val="2180545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pPr lvl="0"/>
            <a:r>
              <a:rPr lang="en-GB" sz="2000" dirty="0" smtClean="0"/>
              <a:t>Support full </a:t>
            </a:r>
            <a:r>
              <a:rPr lang="en-GB" sz="2000" dirty="0"/>
              <a:t>learner journey </a:t>
            </a:r>
            <a:endParaRPr lang="en-GB" sz="2000" dirty="0" smtClean="0"/>
          </a:p>
          <a:p>
            <a:pPr lvl="0"/>
            <a:r>
              <a:rPr lang="en-GB" sz="2000" dirty="0" smtClean="0"/>
              <a:t>Personalised and </a:t>
            </a:r>
            <a:r>
              <a:rPr lang="en-GB" sz="2000" dirty="0" err="1" smtClean="0"/>
              <a:t>personalisable</a:t>
            </a:r>
            <a:endParaRPr lang="en-GB" sz="2000" dirty="0"/>
          </a:p>
          <a:p>
            <a:pPr lvl="0"/>
            <a:r>
              <a:rPr lang="en-GB" sz="2000" dirty="0" smtClean="0"/>
              <a:t>Support collaboration</a:t>
            </a:r>
            <a:endParaRPr lang="en-US" sz="2000" dirty="0" smtClean="0"/>
          </a:p>
          <a:p>
            <a:pPr lvl="0"/>
            <a:r>
              <a:rPr lang="en-US" sz="2000" dirty="0" smtClean="0"/>
              <a:t>Intuitive to search, navigate and use</a:t>
            </a:r>
          </a:p>
          <a:p>
            <a:r>
              <a:rPr lang="en-GB" sz="2000" dirty="0" smtClean="0"/>
              <a:t>Flexible </a:t>
            </a:r>
            <a:r>
              <a:rPr lang="en-GB" sz="2000" dirty="0"/>
              <a:t>and </a:t>
            </a:r>
            <a:r>
              <a:rPr lang="en-GB" sz="2000" dirty="0" smtClean="0"/>
              <a:t>agile development</a:t>
            </a:r>
            <a:endParaRPr lang="en-GB" sz="2000" dirty="0"/>
          </a:p>
          <a:p>
            <a:pPr lvl="0"/>
            <a:r>
              <a:rPr lang="en-GB" sz="2000" dirty="0" smtClean="0"/>
              <a:t>Location </a:t>
            </a:r>
            <a:r>
              <a:rPr lang="en-GB" sz="2000" dirty="0"/>
              <a:t>independence</a:t>
            </a:r>
          </a:p>
          <a:p>
            <a:pPr lvl="0"/>
            <a:r>
              <a:rPr lang="en-GB" sz="2000" dirty="0"/>
              <a:t>Single </a:t>
            </a:r>
            <a:r>
              <a:rPr lang="en-GB" sz="2000" dirty="0" smtClean="0"/>
              <a:t>(and essential) point </a:t>
            </a:r>
            <a:r>
              <a:rPr lang="en-GB" sz="2000" dirty="0"/>
              <a:t>of access</a:t>
            </a:r>
          </a:p>
          <a:p>
            <a:r>
              <a:rPr lang="en-GB" sz="2000" dirty="0"/>
              <a:t>Platform independence </a:t>
            </a:r>
          </a:p>
          <a:p>
            <a:r>
              <a:rPr lang="en-GB" sz="2000" dirty="0"/>
              <a:t>Meet all legal requirements and responsibilities</a:t>
            </a:r>
          </a:p>
          <a:p>
            <a:pPr lvl="0"/>
            <a:endParaRPr lang="en-GB" sz="1800" dirty="0"/>
          </a:p>
        </p:txBody>
      </p:sp>
      <p:sp>
        <p:nvSpPr>
          <p:cNvPr id="4" name="Text Placeholder 3"/>
          <p:cNvSpPr>
            <a:spLocks noGrp="1"/>
          </p:cNvSpPr>
          <p:nvPr>
            <p:ph type="body" sz="quarter" idx="13"/>
          </p:nvPr>
        </p:nvSpPr>
        <p:spPr/>
        <p:txBody>
          <a:bodyPr/>
          <a:lstStyle/>
          <a:p>
            <a:r>
              <a:rPr lang="en-US" dirty="0" smtClean="0"/>
              <a:t>SLE Principles</a:t>
            </a:r>
            <a:endParaRPr lang="en-US" dirty="0"/>
          </a:p>
        </p:txBody>
      </p:sp>
    </p:spTree>
    <p:extLst>
      <p:ext uri="{BB962C8B-B14F-4D97-AF65-F5344CB8AC3E}">
        <p14:creationId xmlns:p14="http://schemas.microsoft.com/office/powerpoint/2010/main" val="631341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0-07 at 06.2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4" y="1736812"/>
            <a:ext cx="8915400" cy="4597400"/>
          </a:xfrm>
          <a:prstGeom prst="rect">
            <a:avLst/>
          </a:prstGeom>
        </p:spPr>
      </p:pic>
      <p:sp>
        <p:nvSpPr>
          <p:cNvPr id="4" name="TextBox 3"/>
          <p:cNvSpPr txBox="1"/>
          <p:nvPr/>
        </p:nvSpPr>
        <p:spPr>
          <a:xfrm>
            <a:off x="1115616" y="6334780"/>
            <a:ext cx="6324600" cy="523220"/>
          </a:xfrm>
          <a:prstGeom prst="rect">
            <a:avLst/>
          </a:prstGeom>
          <a:noFill/>
        </p:spPr>
        <p:txBody>
          <a:bodyPr wrap="square" rtlCol="0">
            <a:spAutoFit/>
          </a:bodyPr>
          <a:lstStyle/>
          <a:p>
            <a:r>
              <a:rPr lang="en-GB" sz="1400" dirty="0" smtClean="0">
                <a:solidFill>
                  <a:srgbClr val="000000"/>
                </a:solidFill>
                <a:latin typeface="Arial"/>
                <a:cs typeface="Arial"/>
              </a:rPr>
              <a:t>With apologies….</a:t>
            </a:r>
            <a:br>
              <a:rPr lang="en-GB" sz="1400" dirty="0" smtClean="0">
                <a:solidFill>
                  <a:srgbClr val="000000"/>
                </a:solidFill>
                <a:latin typeface="Arial"/>
                <a:cs typeface="Arial"/>
              </a:rPr>
            </a:br>
            <a:r>
              <a:rPr lang="en-GB" sz="1400" dirty="0" smtClean="0">
                <a:solidFill>
                  <a:srgbClr val="000000"/>
                </a:solidFill>
                <a:latin typeface="Arial"/>
                <a:cs typeface="Arial"/>
              </a:rPr>
              <a:t>Adapted from image used by tbl, originally from the economist I think</a:t>
            </a:r>
            <a:endParaRPr lang="en-GB" sz="1400" dirty="0">
              <a:solidFill>
                <a:srgbClr val="000000"/>
              </a:solidFill>
              <a:latin typeface="Arial"/>
              <a:cs typeface="Arial"/>
            </a:endParaRPr>
          </a:p>
        </p:txBody>
      </p:sp>
      <p:sp>
        <p:nvSpPr>
          <p:cNvPr id="5"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We want to climb over the walls…</a:t>
            </a:r>
            <a:endParaRPr lang="en-GB" dirty="0"/>
          </a:p>
        </p:txBody>
      </p:sp>
    </p:spTree>
    <p:extLst>
      <p:ext uri="{BB962C8B-B14F-4D97-AF65-F5344CB8AC3E}">
        <p14:creationId xmlns:p14="http://schemas.microsoft.com/office/powerpoint/2010/main" val="1772519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0" y="0"/>
            <a:ext cx="8496300" cy="649288"/>
          </a:xfrm>
        </p:spPr>
        <p:txBody>
          <a:bodyPr/>
          <a:lstStyle/>
          <a:p>
            <a:r>
              <a:rPr lang="en-US" sz="2800" dirty="0" smtClean="0">
                <a:latin typeface="Lucida Sans" charset="0"/>
                <a:ea typeface="ＭＳ Ｐゴシック" charset="0"/>
                <a:cs typeface="Lucida Sans" charset="0"/>
              </a:rPr>
              <a:t>We want to integrate tools and information</a:t>
            </a:r>
            <a:endParaRPr lang="en-US" sz="2800" dirty="0">
              <a:latin typeface="Lucida Sans" charset="0"/>
              <a:ea typeface="ＭＳ Ｐゴシック" charset="0"/>
              <a:cs typeface="Lucida Sans" charset="0"/>
            </a:endParaRPr>
          </a:p>
        </p:txBody>
      </p:sp>
      <p:sp>
        <p:nvSpPr>
          <p:cNvPr id="47106" name="Slide Number Placeholder 3"/>
          <p:cNvSpPr>
            <a:spLocks noGrp="1"/>
          </p:cNvSpPr>
          <p:nvPr>
            <p:ph type="sldNum" sz="quarter" idx="4294967295"/>
          </p:nvPr>
        </p:nvSpPr>
        <p:spPr>
          <a:xfrm>
            <a:off x="723900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FD851BEA-4DF6-3846-94E3-7EE332467976}" type="slidenum">
              <a:rPr lang="en-GB" sz="1400">
                <a:latin typeface="Georgia" charset="0"/>
              </a:rPr>
              <a:pPr/>
              <a:t>62</a:t>
            </a:fld>
            <a:endParaRPr lang="en-GB" sz="1400">
              <a:latin typeface="Georgia" charset="0"/>
            </a:endParaRPr>
          </a:p>
        </p:txBody>
      </p:sp>
      <p:sp>
        <p:nvSpPr>
          <p:cNvPr id="47107" name="TextBox 4"/>
          <p:cNvSpPr txBox="1">
            <a:spLocks noChangeArrowheads="1"/>
          </p:cNvSpPr>
          <p:nvPr/>
        </p:nvSpPr>
        <p:spPr bwMode="auto">
          <a:xfrm>
            <a:off x="827088" y="2420938"/>
            <a:ext cx="1200150" cy="27781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a:t>
            </a:r>
            <a:r>
              <a:rPr lang="en-GB"/>
              <a:t>-Assignment</a:t>
            </a:r>
          </a:p>
        </p:txBody>
      </p:sp>
      <p:sp>
        <p:nvSpPr>
          <p:cNvPr id="47108" name="TextBox 5"/>
          <p:cNvSpPr txBox="1">
            <a:spLocks noChangeArrowheads="1"/>
          </p:cNvSpPr>
          <p:nvPr/>
        </p:nvSpPr>
        <p:spPr bwMode="auto">
          <a:xfrm>
            <a:off x="5867400" y="5949950"/>
            <a:ext cx="776288" cy="277813"/>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EdShare</a:t>
            </a:r>
            <a:endParaRPr lang="en-GB"/>
          </a:p>
        </p:txBody>
      </p:sp>
      <p:sp>
        <p:nvSpPr>
          <p:cNvPr id="47109" name="TextBox 6"/>
          <p:cNvSpPr txBox="1">
            <a:spLocks noChangeArrowheads="1"/>
          </p:cNvSpPr>
          <p:nvPr/>
        </p:nvSpPr>
        <p:spPr bwMode="auto">
          <a:xfrm>
            <a:off x="395288" y="2781300"/>
            <a:ext cx="2138362" cy="27781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Blackboard (or other VLE?)</a:t>
            </a:r>
            <a:endParaRPr lang="en-GB"/>
          </a:p>
        </p:txBody>
      </p:sp>
      <p:sp>
        <p:nvSpPr>
          <p:cNvPr id="47110" name="TextBox 7"/>
          <p:cNvSpPr txBox="1">
            <a:spLocks noChangeArrowheads="1"/>
          </p:cNvSpPr>
          <p:nvPr/>
        </p:nvSpPr>
        <p:spPr bwMode="auto">
          <a:xfrm>
            <a:off x="395288" y="3644900"/>
            <a:ext cx="2111375"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Question M</a:t>
            </a:r>
            <a:r>
              <a:rPr lang="en-US"/>
              <a:t>a</a:t>
            </a:r>
            <a:r>
              <a:rPr lang="en-GB"/>
              <a:t>rk Perception</a:t>
            </a:r>
          </a:p>
        </p:txBody>
      </p:sp>
      <p:sp>
        <p:nvSpPr>
          <p:cNvPr id="47111" name="TextBox 8"/>
          <p:cNvSpPr txBox="1">
            <a:spLocks noChangeArrowheads="1"/>
          </p:cNvSpPr>
          <p:nvPr/>
        </p:nvSpPr>
        <p:spPr bwMode="auto">
          <a:xfrm>
            <a:off x="2268538" y="5229225"/>
            <a:ext cx="1038225"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HR Records</a:t>
            </a:r>
          </a:p>
        </p:txBody>
      </p:sp>
      <p:sp>
        <p:nvSpPr>
          <p:cNvPr id="47112" name="TextBox 9"/>
          <p:cNvSpPr txBox="1">
            <a:spLocks noChangeArrowheads="1"/>
          </p:cNvSpPr>
          <p:nvPr/>
        </p:nvSpPr>
        <p:spPr bwMode="auto">
          <a:xfrm>
            <a:off x="323850" y="3213100"/>
            <a:ext cx="2249488"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Lecture Capture and Replay</a:t>
            </a:r>
            <a:endParaRPr lang="en-GB"/>
          </a:p>
        </p:txBody>
      </p:sp>
      <p:sp>
        <p:nvSpPr>
          <p:cNvPr id="47113" name="TextBox 10"/>
          <p:cNvSpPr txBox="1">
            <a:spLocks noChangeArrowheads="1"/>
          </p:cNvSpPr>
          <p:nvPr/>
        </p:nvSpPr>
        <p:spPr bwMode="auto">
          <a:xfrm>
            <a:off x="1116013" y="6092825"/>
            <a:ext cx="1825625" cy="276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Fees Payment/records</a:t>
            </a:r>
          </a:p>
        </p:txBody>
      </p:sp>
      <p:sp>
        <p:nvSpPr>
          <p:cNvPr id="47114" name="TextBox 11"/>
          <p:cNvSpPr txBox="1">
            <a:spLocks noChangeArrowheads="1"/>
          </p:cNvSpPr>
          <p:nvPr/>
        </p:nvSpPr>
        <p:spPr bwMode="auto">
          <a:xfrm>
            <a:off x="1979613" y="5661025"/>
            <a:ext cx="1346200"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Room Bookings</a:t>
            </a:r>
          </a:p>
        </p:txBody>
      </p:sp>
      <p:sp>
        <p:nvSpPr>
          <p:cNvPr id="47115" name="TextBox 12"/>
          <p:cNvSpPr txBox="1">
            <a:spLocks noChangeArrowheads="1"/>
          </p:cNvSpPr>
          <p:nvPr/>
        </p:nvSpPr>
        <p:spPr bwMode="auto">
          <a:xfrm>
            <a:off x="684213" y="5661025"/>
            <a:ext cx="925512" cy="276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Timetable</a:t>
            </a:r>
          </a:p>
        </p:txBody>
      </p:sp>
      <p:sp>
        <p:nvSpPr>
          <p:cNvPr id="47116" name="TextBox 13"/>
          <p:cNvSpPr txBox="1">
            <a:spLocks noChangeArrowheads="1"/>
          </p:cNvSpPr>
          <p:nvPr/>
        </p:nvSpPr>
        <p:spPr bwMode="auto">
          <a:xfrm>
            <a:off x="684213" y="5229225"/>
            <a:ext cx="1400175"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Student Records</a:t>
            </a:r>
          </a:p>
        </p:txBody>
      </p:sp>
      <p:sp>
        <p:nvSpPr>
          <p:cNvPr id="47117" name="TextBox 14"/>
          <p:cNvSpPr txBox="1">
            <a:spLocks noChangeArrowheads="1"/>
          </p:cNvSpPr>
          <p:nvPr/>
        </p:nvSpPr>
        <p:spPr bwMode="auto">
          <a:xfrm>
            <a:off x="4284663" y="5949950"/>
            <a:ext cx="1371600"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n-line Journals</a:t>
            </a:r>
          </a:p>
        </p:txBody>
      </p:sp>
      <p:sp>
        <p:nvSpPr>
          <p:cNvPr id="47118" name="TextBox 17"/>
          <p:cNvSpPr txBox="1">
            <a:spLocks noChangeArrowheads="1"/>
          </p:cNvSpPr>
          <p:nvPr/>
        </p:nvSpPr>
        <p:spPr bwMode="auto">
          <a:xfrm>
            <a:off x="6732588" y="5373688"/>
            <a:ext cx="1492250" cy="461962"/>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pen Educational </a:t>
            </a:r>
          </a:p>
          <a:p>
            <a:r>
              <a:rPr lang="en-GB"/>
              <a:t>Resources</a:t>
            </a:r>
          </a:p>
        </p:txBody>
      </p:sp>
      <p:sp>
        <p:nvSpPr>
          <p:cNvPr id="47119" name="TextBox 18"/>
          <p:cNvSpPr txBox="1">
            <a:spLocks noChangeArrowheads="1"/>
          </p:cNvSpPr>
          <p:nvPr/>
        </p:nvSpPr>
        <p:spPr bwMode="auto">
          <a:xfrm>
            <a:off x="5651500" y="5157788"/>
            <a:ext cx="763588" cy="277812"/>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a:t>
            </a:r>
            <a:r>
              <a:rPr lang="en-GB"/>
              <a:t>-Books</a:t>
            </a:r>
          </a:p>
        </p:txBody>
      </p:sp>
      <p:sp>
        <p:nvSpPr>
          <p:cNvPr id="47120" name="TextBox 19"/>
          <p:cNvSpPr txBox="1">
            <a:spLocks noChangeArrowheads="1"/>
          </p:cNvSpPr>
          <p:nvPr/>
        </p:nvSpPr>
        <p:spPr bwMode="auto">
          <a:xfrm>
            <a:off x="5157788" y="5516563"/>
            <a:ext cx="1497012"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Library Catalogue</a:t>
            </a:r>
            <a:endParaRPr lang="en-GB"/>
          </a:p>
        </p:txBody>
      </p:sp>
      <p:sp>
        <p:nvSpPr>
          <p:cNvPr id="47121" name="TextBox 20"/>
          <p:cNvSpPr txBox="1">
            <a:spLocks noChangeArrowheads="1"/>
          </p:cNvSpPr>
          <p:nvPr/>
        </p:nvSpPr>
        <p:spPr bwMode="auto">
          <a:xfrm>
            <a:off x="971550" y="1989138"/>
            <a:ext cx="996950" cy="27781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Podcasting</a:t>
            </a:r>
            <a:endParaRPr lang="en-GB"/>
          </a:p>
        </p:txBody>
      </p:sp>
      <p:sp>
        <p:nvSpPr>
          <p:cNvPr id="47122" name="TextBox 21"/>
          <p:cNvSpPr txBox="1">
            <a:spLocks noChangeArrowheads="1"/>
          </p:cNvSpPr>
          <p:nvPr/>
        </p:nvSpPr>
        <p:spPr bwMode="auto">
          <a:xfrm>
            <a:off x="4932363" y="6308725"/>
            <a:ext cx="804862" cy="277813"/>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The SRN</a:t>
            </a:r>
            <a:endParaRPr lang="en-GB"/>
          </a:p>
        </p:txBody>
      </p:sp>
      <p:sp>
        <p:nvSpPr>
          <p:cNvPr id="47123" name="TextBox 22"/>
          <p:cNvSpPr txBox="1">
            <a:spLocks noChangeArrowheads="1"/>
          </p:cNvSpPr>
          <p:nvPr/>
        </p:nvSpPr>
        <p:spPr bwMode="auto">
          <a:xfrm>
            <a:off x="6804025" y="5949950"/>
            <a:ext cx="1571625"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Student Handbook</a:t>
            </a:r>
            <a:endParaRPr lang="en-GB"/>
          </a:p>
        </p:txBody>
      </p:sp>
      <p:sp>
        <p:nvSpPr>
          <p:cNvPr id="47124" name="TextBox 23"/>
          <p:cNvSpPr txBox="1">
            <a:spLocks noChangeArrowheads="1"/>
          </p:cNvSpPr>
          <p:nvPr/>
        </p:nvSpPr>
        <p:spPr bwMode="auto">
          <a:xfrm>
            <a:off x="684213" y="4005263"/>
            <a:ext cx="1497012"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Module selection</a:t>
            </a:r>
          </a:p>
        </p:txBody>
      </p:sp>
      <p:sp>
        <p:nvSpPr>
          <p:cNvPr id="47125" name="TextBox 25"/>
          <p:cNvSpPr txBox="1">
            <a:spLocks noChangeArrowheads="1"/>
          </p:cNvSpPr>
          <p:nvPr/>
        </p:nvSpPr>
        <p:spPr bwMode="auto">
          <a:xfrm>
            <a:off x="5651500" y="4005263"/>
            <a:ext cx="1963738" cy="277812"/>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Course Announcements</a:t>
            </a:r>
          </a:p>
        </p:txBody>
      </p:sp>
      <p:sp>
        <p:nvSpPr>
          <p:cNvPr id="47126" name="TextBox 26"/>
          <p:cNvSpPr txBox="1">
            <a:spLocks noChangeArrowheads="1"/>
          </p:cNvSpPr>
          <p:nvPr/>
        </p:nvSpPr>
        <p:spPr bwMode="auto">
          <a:xfrm>
            <a:off x="5599113" y="3644900"/>
            <a:ext cx="2122487" cy="277813"/>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Uni/SUSU announcements</a:t>
            </a:r>
          </a:p>
        </p:txBody>
      </p:sp>
      <p:sp>
        <p:nvSpPr>
          <p:cNvPr id="47127" name="TextBox 27"/>
          <p:cNvSpPr txBox="1">
            <a:spLocks noChangeArrowheads="1"/>
          </p:cNvSpPr>
          <p:nvPr/>
        </p:nvSpPr>
        <p:spPr bwMode="auto">
          <a:xfrm>
            <a:off x="6184900" y="2420938"/>
            <a:ext cx="1582738" cy="277812"/>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External RSS Feeds</a:t>
            </a:r>
          </a:p>
        </p:txBody>
      </p:sp>
      <p:sp>
        <p:nvSpPr>
          <p:cNvPr id="47128" name="TextBox 28"/>
          <p:cNvSpPr txBox="1">
            <a:spLocks noChangeArrowheads="1"/>
          </p:cNvSpPr>
          <p:nvPr/>
        </p:nvSpPr>
        <p:spPr bwMode="auto">
          <a:xfrm>
            <a:off x="6240463" y="3284538"/>
            <a:ext cx="839787" cy="27622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Podcasts</a:t>
            </a:r>
          </a:p>
        </p:txBody>
      </p:sp>
      <p:sp>
        <p:nvSpPr>
          <p:cNvPr id="47129" name="TextBox 29"/>
          <p:cNvSpPr txBox="1">
            <a:spLocks noChangeArrowheads="1"/>
          </p:cNvSpPr>
          <p:nvPr/>
        </p:nvSpPr>
        <p:spPr bwMode="auto">
          <a:xfrm>
            <a:off x="827088" y="4365625"/>
            <a:ext cx="1204912"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n-line forms</a:t>
            </a:r>
          </a:p>
        </p:txBody>
      </p:sp>
      <p:sp>
        <p:nvSpPr>
          <p:cNvPr id="47130" name="TextBox 30"/>
          <p:cNvSpPr txBox="1">
            <a:spLocks noChangeArrowheads="1"/>
          </p:cNvSpPr>
          <p:nvPr/>
        </p:nvSpPr>
        <p:spPr bwMode="auto">
          <a:xfrm>
            <a:off x="5795963" y="6308725"/>
            <a:ext cx="2468562"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Programme</a:t>
            </a:r>
            <a:r>
              <a:rPr lang="en-US"/>
              <a:t>/Module Catalogue</a:t>
            </a:r>
            <a:endParaRPr lang="en-GB"/>
          </a:p>
        </p:txBody>
      </p:sp>
      <p:sp>
        <p:nvSpPr>
          <p:cNvPr id="47131" name="TextBox 31"/>
          <p:cNvSpPr txBox="1">
            <a:spLocks noChangeArrowheads="1"/>
          </p:cNvSpPr>
          <p:nvPr/>
        </p:nvSpPr>
        <p:spPr bwMode="auto">
          <a:xfrm>
            <a:off x="3563938" y="3933825"/>
            <a:ext cx="487362" cy="27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WIFI</a:t>
            </a:r>
          </a:p>
        </p:txBody>
      </p:sp>
      <p:sp>
        <p:nvSpPr>
          <p:cNvPr id="47132" name="TextBox 31"/>
          <p:cNvSpPr txBox="1">
            <a:spLocks noChangeArrowheads="1"/>
          </p:cNvSpPr>
          <p:nvPr/>
        </p:nvSpPr>
        <p:spPr bwMode="auto">
          <a:xfrm>
            <a:off x="4211638" y="3933825"/>
            <a:ext cx="8826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STORAGE</a:t>
            </a:r>
          </a:p>
        </p:txBody>
      </p:sp>
      <p:sp>
        <p:nvSpPr>
          <p:cNvPr id="47133" name="TextBox 31"/>
          <p:cNvSpPr txBox="1">
            <a:spLocks noChangeArrowheads="1"/>
          </p:cNvSpPr>
          <p:nvPr/>
        </p:nvSpPr>
        <p:spPr bwMode="auto">
          <a:xfrm>
            <a:off x="3657600" y="2565400"/>
            <a:ext cx="1468438"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COLLABORATION</a:t>
            </a:r>
            <a:br>
              <a:rPr lang="en-GB"/>
            </a:br>
            <a:r>
              <a:rPr lang="en-GB"/>
              <a:t>SPACE</a:t>
            </a:r>
          </a:p>
        </p:txBody>
      </p:sp>
      <p:sp>
        <p:nvSpPr>
          <p:cNvPr id="47134" name="TextBox 31"/>
          <p:cNvSpPr txBox="1">
            <a:spLocks noChangeArrowheads="1"/>
          </p:cNvSpPr>
          <p:nvPr/>
        </p:nvSpPr>
        <p:spPr bwMode="auto">
          <a:xfrm>
            <a:off x="3922713" y="4365625"/>
            <a:ext cx="9382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INTRANET</a:t>
            </a:r>
          </a:p>
        </p:txBody>
      </p:sp>
      <p:sp>
        <p:nvSpPr>
          <p:cNvPr id="47135" name="TextBox 31"/>
          <p:cNvSpPr txBox="1">
            <a:spLocks noChangeArrowheads="1"/>
          </p:cNvSpPr>
          <p:nvPr/>
        </p:nvSpPr>
        <p:spPr bwMode="auto">
          <a:xfrm>
            <a:off x="3911600" y="2205038"/>
            <a:ext cx="960438"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EXTRANET</a:t>
            </a:r>
          </a:p>
        </p:txBody>
      </p:sp>
      <p:sp>
        <p:nvSpPr>
          <p:cNvPr id="47136" name="TextBox 32"/>
          <p:cNvSpPr txBox="1">
            <a:spLocks noChangeArrowheads="1"/>
          </p:cNvSpPr>
          <p:nvPr/>
        </p:nvSpPr>
        <p:spPr bwMode="auto">
          <a:xfrm>
            <a:off x="2916238" y="1125538"/>
            <a:ext cx="585787" cy="276225"/>
          </a:xfrm>
          <a:prstGeom prst="rect">
            <a:avLst/>
          </a:prstGeom>
          <a:noFill/>
          <a:ln w="9525">
            <a:solidFill>
              <a:srgbClr val="FFB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Email</a:t>
            </a:r>
          </a:p>
        </p:txBody>
      </p:sp>
      <p:sp>
        <p:nvSpPr>
          <p:cNvPr id="47137" name="TextBox 33"/>
          <p:cNvSpPr txBox="1">
            <a:spLocks noChangeArrowheads="1"/>
          </p:cNvSpPr>
          <p:nvPr/>
        </p:nvSpPr>
        <p:spPr bwMode="auto">
          <a:xfrm>
            <a:off x="1979613" y="981075"/>
            <a:ext cx="742950"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Forums</a:t>
            </a:r>
          </a:p>
        </p:txBody>
      </p:sp>
      <p:sp>
        <p:nvSpPr>
          <p:cNvPr id="47138" name="TextBox 34"/>
          <p:cNvSpPr txBox="1">
            <a:spLocks noChangeArrowheads="1"/>
          </p:cNvSpPr>
          <p:nvPr/>
        </p:nvSpPr>
        <p:spPr bwMode="auto">
          <a:xfrm>
            <a:off x="6227763" y="-819150"/>
            <a:ext cx="574675"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Wikis</a:t>
            </a:r>
          </a:p>
        </p:txBody>
      </p:sp>
      <p:sp>
        <p:nvSpPr>
          <p:cNvPr id="47139" name="TextBox 35"/>
          <p:cNvSpPr txBox="1">
            <a:spLocks noChangeArrowheads="1"/>
          </p:cNvSpPr>
          <p:nvPr/>
        </p:nvSpPr>
        <p:spPr bwMode="auto">
          <a:xfrm>
            <a:off x="1857375" y="1412875"/>
            <a:ext cx="842963"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Presence</a:t>
            </a:r>
          </a:p>
        </p:txBody>
      </p:sp>
      <p:sp>
        <p:nvSpPr>
          <p:cNvPr id="47140" name="TextBox 36"/>
          <p:cNvSpPr txBox="1">
            <a:spLocks noChangeArrowheads="1"/>
          </p:cNvSpPr>
          <p:nvPr/>
        </p:nvSpPr>
        <p:spPr bwMode="auto">
          <a:xfrm>
            <a:off x="611188" y="981075"/>
            <a:ext cx="1182687" cy="461963"/>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Video </a:t>
            </a:r>
          </a:p>
          <a:p>
            <a:r>
              <a:rPr lang="en-GB"/>
              <a:t>Conferencing</a:t>
            </a:r>
          </a:p>
        </p:txBody>
      </p:sp>
      <p:sp>
        <p:nvSpPr>
          <p:cNvPr id="47141" name="TextBox 37"/>
          <p:cNvSpPr txBox="1">
            <a:spLocks noChangeArrowheads="1"/>
          </p:cNvSpPr>
          <p:nvPr/>
        </p:nvSpPr>
        <p:spPr bwMode="auto">
          <a:xfrm>
            <a:off x="1116013" y="1484313"/>
            <a:ext cx="528637" cy="277812"/>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Chat</a:t>
            </a:r>
          </a:p>
        </p:txBody>
      </p:sp>
      <p:sp>
        <p:nvSpPr>
          <p:cNvPr id="47142" name="TextBox 38"/>
          <p:cNvSpPr txBox="1">
            <a:spLocks noChangeArrowheads="1"/>
          </p:cNvSpPr>
          <p:nvPr/>
        </p:nvSpPr>
        <p:spPr bwMode="auto">
          <a:xfrm>
            <a:off x="3960813" y="3141663"/>
            <a:ext cx="8620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PROFILES</a:t>
            </a:r>
          </a:p>
        </p:txBody>
      </p:sp>
      <p:sp>
        <p:nvSpPr>
          <p:cNvPr id="47143" name="TextBox 39"/>
          <p:cNvSpPr txBox="1">
            <a:spLocks noChangeArrowheads="1"/>
          </p:cNvSpPr>
          <p:nvPr/>
        </p:nvSpPr>
        <p:spPr bwMode="auto">
          <a:xfrm>
            <a:off x="3794125" y="1844675"/>
            <a:ext cx="1196975" cy="27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CLASSROOMS</a:t>
            </a:r>
          </a:p>
        </p:txBody>
      </p:sp>
      <p:sp>
        <p:nvSpPr>
          <p:cNvPr id="47144" name="TextBox 40"/>
          <p:cNvSpPr txBox="1">
            <a:spLocks noChangeArrowheads="1"/>
          </p:cNvSpPr>
          <p:nvPr/>
        </p:nvSpPr>
        <p:spPr bwMode="auto">
          <a:xfrm>
            <a:off x="3703638" y="1341438"/>
            <a:ext cx="1377950"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PUBLIC</a:t>
            </a:r>
          </a:p>
          <a:p>
            <a:r>
              <a:rPr lang="en-GB"/>
              <a:t>WORKSTATIONS</a:t>
            </a:r>
          </a:p>
        </p:txBody>
      </p:sp>
      <p:sp>
        <p:nvSpPr>
          <p:cNvPr id="47145" name="TextBox 41"/>
          <p:cNvSpPr txBox="1">
            <a:spLocks noChangeArrowheads="1"/>
          </p:cNvSpPr>
          <p:nvPr/>
        </p:nvSpPr>
        <p:spPr bwMode="auto">
          <a:xfrm>
            <a:off x="3898900" y="4724400"/>
            <a:ext cx="985838"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INTERNAL</a:t>
            </a:r>
            <a:br>
              <a:rPr lang="en-GB"/>
            </a:br>
            <a:r>
              <a:rPr lang="en-GB"/>
              <a:t>SOFTWARE</a:t>
            </a:r>
          </a:p>
        </p:txBody>
      </p:sp>
      <p:sp>
        <p:nvSpPr>
          <p:cNvPr id="47146" name="TextBox 42"/>
          <p:cNvSpPr txBox="1">
            <a:spLocks noChangeArrowheads="1"/>
          </p:cNvSpPr>
          <p:nvPr/>
        </p:nvSpPr>
        <p:spPr bwMode="auto">
          <a:xfrm>
            <a:off x="6227763" y="1341438"/>
            <a:ext cx="777875"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TurnItIn</a:t>
            </a:r>
          </a:p>
        </p:txBody>
      </p:sp>
      <p:sp>
        <p:nvSpPr>
          <p:cNvPr id="47147" name="TextBox 43"/>
          <p:cNvSpPr txBox="1">
            <a:spLocks noChangeArrowheads="1"/>
          </p:cNvSpPr>
          <p:nvPr/>
        </p:nvSpPr>
        <p:spPr bwMode="auto">
          <a:xfrm>
            <a:off x="5867400" y="2060575"/>
            <a:ext cx="885825" cy="277813"/>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Live@Edu</a:t>
            </a:r>
          </a:p>
        </p:txBody>
      </p:sp>
      <p:sp>
        <p:nvSpPr>
          <p:cNvPr id="47148" name="TextBox 44"/>
          <p:cNvSpPr txBox="1">
            <a:spLocks noChangeArrowheads="1"/>
          </p:cNvSpPr>
          <p:nvPr/>
        </p:nvSpPr>
        <p:spPr bwMode="auto">
          <a:xfrm>
            <a:off x="6437313" y="1700213"/>
            <a:ext cx="1079500" cy="277812"/>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GoogleDocs</a:t>
            </a:r>
          </a:p>
        </p:txBody>
      </p:sp>
      <p:sp>
        <p:nvSpPr>
          <p:cNvPr id="47149" name="TextBox 46"/>
          <p:cNvSpPr txBox="1">
            <a:spLocks noChangeArrowheads="1"/>
          </p:cNvSpPr>
          <p:nvPr/>
        </p:nvSpPr>
        <p:spPr bwMode="auto">
          <a:xfrm>
            <a:off x="6543675" y="2781300"/>
            <a:ext cx="866775"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Delicious</a:t>
            </a:r>
          </a:p>
        </p:txBody>
      </p:sp>
      <p:sp>
        <p:nvSpPr>
          <p:cNvPr id="47150" name="TextBox 27"/>
          <p:cNvSpPr txBox="1">
            <a:spLocks noChangeArrowheads="1"/>
          </p:cNvSpPr>
          <p:nvPr/>
        </p:nvSpPr>
        <p:spPr bwMode="auto">
          <a:xfrm>
            <a:off x="5867400" y="4365625"/>
            <a:ext cx="1546225" cy="27622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Internal RSS Feeds</a:t>
            </a:r>
          </a:p>
        </p:txBody>
      </p:sp>
      <p:sp>
        <p:nvSpPr>
          <p:cNvPr id="47151" name="Oval 1"/>
          <p:cNvSpPr>
            <a:spLocks noChangeArrowheads="1"/>
          </p:cNvSpPr>
          <p:nvPr/>
        </p:nvSpPr>
        <p:spPr bwMode="auto">
          <a:xfrm>
            <a:off x="323850" y="4797425"/>
            <a:ext cx="3527425" cy="1800225"/>
          </a:xfrm>
          <a:prstGeom prst="ellipse">
            <a:avLst/>
          </a:pr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2" name="Oval 49"/>
          <p:cNvSpPr>
            <a:spLocks noChangeArrowheads="1"/>
          </p:cNvSpPr>
          <p:nvPr/>
        </p:nvSpPr>
        <p:spPr bwMode="auto">
          <a:xfrm>
            <a:off x="-4763" y="1844675"/>
            <a:ext cx="2921001" cy="3024188"/>
          </a:xfrm>
          <a:prstGeom prst="ellipse">
            <a:avLst/>
          </a:prstGeom>
          <a:noFill/>
          <a:ln w="25400">
            <a:solidFill>
              <a:srgbClr val="3366FF"/>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3" name="Oval 50"/>
          <p:cNvSpPr>
            <a:spLocks noChangeArrowheads="1"/>
          </p:cNvSpPr>
          <p:nvPr/>
        </p:nvSpPr>
        <p:spPr bwMode="auto">
          <a:xfrm>
            <a:off x="179388" y="692150"/>
            <a:ext cx="3600450" cy="1223963"/>
          </a:xfrm>
          <a:prstGeom prst="ellipse">
            <a:avLst/>
          </a:prstGeom>
          <a:noFill/>
          <a:ln w="25400">
            <a:solidFill>
              <a:srgbClr val="FFB300"/>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4" name="Oval 51"/>
          <p:cNvSpPr>
            <a:spLocks noChangeArrowheads="1"/>
          </p:cNvSpPr>
          <p:nvPr/>
        </p:nvSpPr>
        <p:spPr bwMode="auto">
          <a:xfrm>
            <a:off x="5724525" y="1125538"/>
            <a:ext cx="2663825" cy="2087562"/>
          </a:xfrm>
          <a:prstGeom prst="ellipse">
            <a:avLst/>
          </a:prstGeom>
          <a:noFill/>
          <a:ln w="25400">
            <a:solidFill>
              <a:srgbClr val="8A41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5" name="Oval 52"/>
          <p:cNvSpPr>
            <a:spLocks noChangeArrowheads="1"/>
          </p:cNvSpPr>
          <p:nvPr/>
        </p:nvSpPr>
        <p:spPr bwMode="auto">
          <a:xfrm>
            <a:off x="5364163" y="3213100"/>
            <a:ext cx="2592387" cy="1584325"/>
          </a:xfrm>
          <a:prstGeom prst="ellipse">
            <a:avLst/>
          </a:prstGeom>
          <a:noFill/>
          <a:ln w="25400">
            <a:solidFill>
              <a:srgbClr val="660066"/>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6" name="Oval 53"/>
          <p:cNvSpPr>
            <a:spLocks noChangeArrowheads="1"/>
          </p:cNvSpPr>
          <p:nvPr/>
        </p:nvSpPr>
        <p:spPr bwMode="auto">
          <a:xfrm>
            <a:off x="3059113" y="1125538"/>
            <a:ext cx="2665412" cy="4248150"/>
          </a:xfrm>
          <a:prstGeom prst="ellipse">
            <a:avLst/>
          </a:prstGeom>
          <a:noFill/>
          <a:ln w="25400">
            <a:solidFill>
              <a:srgbClr val="1CBE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7" name="Oval 54"/>
          <p:cNvSpPr>
            <a:spLocks noChangeArrowheads="1"/>
          </p:cNvSpPr>
          <p:nvPr/>
        </p:nvSpPr>
        <p:spPr bwMode="auto">
          <a:xfrm>
            <a:off x="4211638" y="5021263"/>
            <a:ext cx="4537075" cy="1836737"/>
          </a:xfrm>
          <a:prstGeom prst="ellipse">
            <a:avLst/>
          </a:prstGeom>
          <a:noFill/>
          <a:ln w="25400">
            <a:solidFill>
              <a:srgbClr val="1CBE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8" name="TextBox 3"/>
          <p:cNvSpPr txBox="1">
            <a:spLocks noChangeArrowheads="1"/>
          </p:cNvSpPr>
          <p:nvPr/>
        </p:nvSpPr>
        <p:spPr bwMode="auto">
          <a:xfrm>
            <a:off x="1763713" y="549275"/>
            <a:ext cx="178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Communication tools</a:t>
            </a:r>
          </a:p>
        </p:txBody>
      </p:sp>
      <p:sp>
        <p:nvSpPr>
          <p:cNvPr id="47159" name="TextBox 57"/>
          <p:cNvSpPr txBox="1">
            <a:spLocks noChangeArrowheads="1"/>
          </p:cNvSpPr>
          <p:nvPr/>
        </p:nvSpPr>
        <p:spPr bwMode="auto">
          <a:xfrm>
            <a:off x="-14288" y="1844675"/>
            <a:ext cx="78422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Internal</a:t>
            </a:r>
          </a:p>
          <a:p>
            <a:r>
              <a:rPr lang="en-GB">
                <a:solidFill>
                  <a:schemeClr val="tx2"/>
                </a:solidFill>
              </a:rPr>
              <a:t>Services</a:t>
            </a:r>
          </a:p>
        </p:txBody>
      </p:sp>
      <p:sp>
        <p:nvSpPr>
          <p:cNvPr id="47160" name="TextBox 58"/>
          <p:cNvSpPr txBox="1">
            <a:spLocks noChangeArrowheads="1"/>
          </p:cNvSpPr>
          <p:nvPr/>
        </p:nvSpPr>
        <p:spPr bwMode="auto">
          <a:xfrm>
            <a:off x="-17463" y="6381750"/>
            <a:ext cx="14541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Institutional data</a:t>
            </a:r>
          </a:p>
        </p:txBody>
      </p:sp>
      <p:sp>
        <p:nvSpPr>
          <p:cNvPr id="47161" name="TextBox 59"/>
          <p:cNvSpPr txBox="1">
            <a:spLocks noChangeArrowheads="1"/>
          </p:cNvSpPr>
          <p:nvPr/>
        </p:nvSpPr>
        <p:spPr bwMode="auto">
          <a:xfrm>
            <a:off x="3779838" y="908050"/>
            <a:ext cx="1204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Infrastructure</a:t>
            </a:r>
          </a:p>
        </p:txBody>
      </p:sp>
      <p:sp>
        <p:nvSpPr>
          <p:cNvPr id="47162" name="TextBox 60"/>
          <p:cNvSpPr txBox="1">
            <a:spLocks noChangeArrowheads="1"/>
          </p:cNvSpPr>
          <p:nvPr/>
        </p:nvSpPr>
        <p:spPr bwMode="auto">
          <a:xfrm>
            <a:off x="6300788" y="836613"/>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Cloud services</a:t>
            </a:r>
          </a:p>
        </p:txBody>
      </p:sp>
      <p:sp>
        <p:nvSpPr>
          <p:cNvPr id="47163" name="TextBox 61"/>
          <p:cNvSpPr txBox="1">
            <a:spLocks noChangeArrowheads="1"/>
          </p:cNvSpPr>
          <p:nvPr/>
        </p:nvSpPr>
        <p:spPr bwMode="auto">
          <a:xfrm>
            <a:off x="7956550" y="3860800"/>
            <a:ext cx="539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Push</a:t>
            </a:r>
          </a:p>
        </p:txBody>
      </p:sp>
      <p:sp>
        <p:nvSpPr>
          <p:cNvPr id="47164" name="TextBox 62"/>
          <p:cNvSpPr txBox="1">
            <a:spLocks noChangeArrowheads="1"/>
          </p:cNvSpPr>
          <p:nvPr/>
        </p:nvSpPr>
        <p:spPr bwMode="auto">
          <a:xfrm>
            <a:off x="7812088" y="4941888"/>
            <a:ext cx="94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Resources</a:t>
            </a:r>
          </a:p>
        </p:txBody>
      </p:sp>
      <p:sp>
        <p:nvSpPr>
          <p:cNvPr id="47165" name="TextBox 42"/>
          <p:cNvSpPr txBox="1">
            <a:spLocks noChangeArrowheads="1"/>
          </p:cNvSpPr>
          <p:nvPr/>
        </p:nvSpPr>
        <p:spPr bwMode="auto">
          <a:xfrm>
            <a:off x="7065963" y="1341438"/>
            <a:ext cx="831850"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DropBox</a:t>
            </a:r>
          </a:p>
        </p:txBody>
      </p:sp>
      <p:sp>
        <p:nvSpPr>
          <p:cNvPr id="47166" name="TextBox 43"/>
          <p:cNvSpPr txBox="1">
            <a:spLocks noChangeArrowheads="1"/>
          </p:cNvSpPr>
          <p:nvPr/>
        </p:nvSpPr>
        <p:spPr bwMode="auto">
          <a:xfrm>
            <a:off x="6981825" y="2060575"/>
            <a:ext cx="674688" cy="277813"/>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Search</a:t>
            </a:r>
          </a:p>
        </p:txBody>
      </p:sp>
      <p:sp>
        <p:nvSpPr>
          <p:cNvPr id="47167" name="TextBox 31"/>
          <p:cNvSpPr txBox="1">
            <a:spLocks noChangeArrowheads="1"/>
          </p:cNvSpPr>
          <p:nvPr/>
        </p:nvSpPr>
        <p:spPr bwMode="auto">
          <a:xfrm>
            <a:off x="3995738" y="3573463"/>
            <a:ext cx="77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SEARCH</a:t>
            </a:r>
          </a:p>
        </p:txBody>
      </p:sp>
    </p:spTree>
    <p:extLst>
      <p:ext uri="{BB962C8B-B14F-4D97-AF65-F5344CB8AC3E}">
        <p14:creationId xmlns:p14="http://schemas.microsoft.com/office/powerpoint/2010/main" val="4173198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2800" dirty="0">
                <a:ea typeface="ＭＳ Ｐゴシック" charset="0"/>
                <a:cs typeface="Calibri"/>
              </a:rPr>
              <a:t>Some </a:t>
            </a:r>
            <a:r>
              <a:rPr lang="en-US" sz="2800" dirty="0" smtClean="0">
                <a:ea typeface="ＭＳ Ｐゴシック" charset="0"/>
                <a:cs typeface="Calibri"/>
              </a:rPr>
              <a:t>applications </a:t>
            </a:r>
            <a:r>
              <a:rPr lang="en-US" sz="2800" dirty="0">
                <a:ea typeface="ＭＳ Ｐゴシック" charset="0"/>
                <a:cs typeface="Calibri"/>
              </a:rPr>
              <a:t>we are leading on</a:t>
            </a:r>
          </a:p>
        </p:txBody>
      </p:sp>
      <p:sp>
        <p:nvSpPr>
          <p:cNvPr id="3" name="Content Placeholder 2"/>
          <p:cNvSpPr>
            <a:spLocks noGrp="1"/>
          </p:cNvSpPr>
          <p:nvPr>
            <p:ph idx="1"/>
          </p:nvPr>
        </p:nvSpPr>
        <p:spPr>
          <a:xfrm>
            <a:off x="323850" y="1520789"/>
            <a:ext cx="6264374" cy="4645062"/>
          </a:xfrm>
        </p:spPr>
        <p:txBody>
          <a:bodyPr/>
          <a:lstStyle/>
          <a:p>
            <a:pPr>
              <a:spcBef>
                <a:spcPts val="1000"/>
              </a:spcBef>
              <a:defRPr/>
            </a:pPr>
            <a:r>
              <a:rPr lang="en-US" sz="2000" dirty="0" smtClean="0"/>
              <a:t>Let me </a:t>
            </a:r>
            <a:r>
              <a:rPr lang="en-GB" sz="2000" dirty="0" smtClean="0"/>
              <a:t>personalise</a:t>
            </a:r>
            <a:r>
              <a:rPr lang="en-US" sz="2000" dirty="0" smtClean="0"/>
              <a:t> my personal timetable</a:t>
            </a:r>
          </a:p>
          <a:p>
            <a:pPr>
              <a:spcBef>
                <a:spcPts val="1000"/>
              </a:spcBef>
              <a:defRPr/>
            </a:pPr>
            <a:r>
              <a:rPr lang="en-US" sz="2000" dirty="0" smtClean="0"/>
              <a:t>Let me select my module options (fully informed)</a:t>
            </a:r>
          </a:p>
          <a:p>
            <a:pPr>
              <a:spcBef>
                <a:spcPts val="1000"/>
              </a:spcBef>
              <a:defRPr/>
            </a:pPr>
            <a:r>
              <a:rPr lang="en-US" sz="2000" dirty="0" smtClean="0"/>
              <a:t>Let me book an un-used classroom near me for a SEG group meeting</a:t>
            </a:r>
          </a:p>
          <a:p>
            <a:pPr>
              <a:spcBef>
                <a:spcPts val="1000"/>
              </a:spcBef>
              <a:defRPr/>
            </a:pPr>
            <a:r>
              <a:rPr lang="en-US" sz="2000" dirty="0" smtClean="0"/>
              <a:t>Tell me what bus I need to leave home to get to my next lecture in time</a:t>
            </a:r>
          </a:p>
          <a:p>
            <a:pPr>
              <a:spcBef>
                <a:spcPts val="1000"/>
              </a:spcBef>
              <a:defRPr/>
            </a:pPr>
            <a:r>
              <a:rPr lang="en-US" sz="2000" dirty="0" smtClean="0"/>
              <a:t>Remind me of the name of my tutee who is standing in front of me now, and let me know their current progress.</a:t>
            </a:r>
          </a:p>
          <a:p>
            <a:pPr>
              <a:spcBef>
                <a:spcPts val="1000"/>
              </a:spcBef>
              <a:defRPr/>
            </a:pPr>
            <a:r>
              <a:rPr lang="en-US" sz="2000" dirty="0" smtClean="0"/>
              <a:t>Create a workflow to allow submission of papers and redistribute anonymously for peer review</a:t>
            </a:r>
          </a:p>
          <a:p>
            <a:pPr marL="0" indent="0">
              <a:buFontTx/>
              <a:buNone/>
              <a:defRPr/>
            </a:pPr>
            <a:endParaRPr lang="en-US" sz="1800" dirty="0" smtClean="0"/>
          </a:p>
          <a:p>
            <a:pPr>
              <a:defRPr/>
            </a:pPr>
            <a:endParaRPr lang="en-US" dirty="0"/>
          </a:p>
        </p:txBody>
      </p:sp>
      <p:pic>
        <p:nvPicPr>
          <p:cNvPr id="2" name="Picture 1"/>
          <p:cNvPicPr>
            <a:picLocks noChangeAspect="1"/>
          </p:cNvPicPr>
          <p:nvPr/>
        </p:nvPicPr>
        <p:blipFill>
          <a:blip r:embed="rId2"/>
          <a:stretch>
            <a:fillRect/>
          </a:stretch>
        </p:blipFill>
        <p:spPr>
          <a:xfrm>
            <a:off x="6473052" y="1628800"/>
            <a:ext cx="2670948" cy="1800200"/>
          </a:xfrm>
          <a:prstGeom prst="rect">
            <a:avLst/>
          </a:prstGeom>
        </p:spPr>
      </p:pic>
      <p:pic>
        <p:nvPicPr>
          <p:cNvPr id="4" name="Picture 3"/>
          <p:cNvPicPr>
            <a:picLocks noChangeAspect="1"/>
          </p:cNvPicPr>
          <p:nvPr/>
        </p:nvPicPr>
        <p:blipFill>
          <a:blip r:embed="rId3"/>
          <a:stretch>
            <a:fillRect/>
          </a:stretch>
        </p:blipFill>
        <p:spPr>
          <a:xfrm>
            <a:off x="6948264" y="3681028"/>
            <a:ext cx="1726900" cy="2420888"/>
          </a:xfrm>
          <a:prstGeom prst="rect">
            <a:avLst/>
          </a:prstGeom>
        </p:spPr>
      </p:pic>
      <p:sp>
        <p:nvSpPr>
          <p:cNvPr id="5" name="Footer Placeholder 4"/>
          <p:cNvSpPr>
            <a:spLocks noGrp="1"/>
          </p:cNvSpPr>
          <p:nvPr>
            <p:ph type="ftr" sz="quarter" idx="11"/>
          </p:nvPr>
        </p:nvSpPr>
        <p:spPr/>
        <p:txBody>
          <a:bodyPr/>
          <a:lstStyle/>
          <a:p>
            <a:pPr>
              <a:defRPr/>
            </a:pPr>
            <a:r>
              <a:rPr lang="en-US" smtClean="0"/>
              <a:t>CITE</a:t>
            </a:r>
            <a:endParaRPr lang="en-US" dirty="0"/>
          </a:p>
        </p:txBody>
      </p:sp>
      <p:sp>
        <p:nvSpPr>
          <p:cNvPr id="6" name="Slide Number Placeholder 5"/>
          <p:cNvSpPr>
            <a:spLocks noGrp="1"/>
          </p:cNvSpPr>
          <p:nvPr>
            <p:ph type="sldNum" sz="quarter" idx="10"/>
          </p:nvPr>
        </p:nvSpPr>
        <p:spPr/>
        <p:txBody>
          <a:bodyPr/>
          <a:lstStyle/>
          <a:p>
            <a:fld id="{77759013-CC7E-574D-91C5-887CD627212E}" type="slidenum">
              <a:rPr lang="en-GB" smtClean="0"/>
              <a:pPr/>
              <a:t>63</a:t>
            </a:fld>
            <a:endParaRPr lang="en-GB"/>
          </a:p>
        </p:txBody>
      </p:sp>
    </p:spTree>
    <p:extLst>
      <p:ext uri="{BB962C8B-B14F-4D97-AF65-F5344CB8AC3E}">
        <p14:creationId xmlns:p14="http://schemas.microsoft.com/office/powerpoint/2010/main" val="1272782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636"/>
            <a:ext cx="8136904" cy="1143000"/>
          </a:xfrm>
        </p:spPr>
        <p:txBody>
          <a:bodyPr/>
          <a:lstStyle/>
          <a:p>
            <a:r>
              <a:rPr lang="en-GB" sz="2800" dirty="0"/>
              <a:t>A</a:t>
            </a:r>
            <a:r>
              <a:rPr lang="en-GB" sz="2800" dirty="0" smtClean="0"/>
              <a:t>n </a:t>
            </a:r>
            <a:r>
              <a:rPr lang="en-GB" sz="2800" dirty="0" err="1" smtClean="0"/>
              <a:t>iPLE</a:t>
            </a:r>
            <a:r>
              <a:rPr lang="en-GB" sz="2800" dirty="0" smtClean="0"/>
              <a:t> needs to be a lightweight binding between authentic applications</a:t>
            </a:r>
            <a:endParaRPr lang="en-GB" sz="2800" dirty="0"/>
          </a:p>
        </p:txBody>
      </p:sp>
      <p:sp>
        <p:nvSpPr>
          <p:cNvPr id="4" name="Rectangle 3"/>
          <p:cNvSpPr/>
          <p:nvPr/>
        </p:nvSpPr>
        <p:spPr>
          <a:xfrm>
            <a:off x="3923928" y="3501008"/>
            <a:ext cx="914400" cy="914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SLE</a:t>
            </a:r>
            <a:endParaRPr lang="en-GB" dirty="0"/>
          </a:p>
        </p:txBody>
      </p:sp>
      <p:sp>
        <p:nvSpPr>
          <p:cNvPr id="5" name="10-Point Star 4"/>
          <p:cNvSpPr/>
          <p:nvPr/>
        </p:nvSpPr>
        <p:spPr>
          <a:xfrm>
            <a:off x="1115616" y="1844824"/>
            <a:ext cx="2232248" cy="914400"/>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Collaboration</a:t>
            </a:r>
            <a:endParaRPr lang="en-GB" dirty="0">
              <a:solidFill>
                <a:srgbClr val="F8F8F8"/>
              </a:solidFill>
            </a:endParaRPr>
          </a:p>
        </p:txBody>
      </p:sp>
      <p:sp>
        <p:nvSpPr>
          <p:cNvPr id="6" name="Action Button: Information 5">
            <a:hlinkClick r:id="" action="ppaction://noaction" highlightClick="1"/>
          </p:cNvPr>
          <p:cNvSpPr/>
          <p:nvPr/>
        </p:nvSpPr>
        <p:spPr>
          <a:xfrm>
            <a:off x="3851920" y="1772816"/>
            <a:ext cx="1042416" cy="1042416"/>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Magnetic Disk 7"/>
          <p:cNvSpPr/>
          <p:nvPr/>
        </p:nvSpPr>
        <p:spPr>
          <a:xfrm>
            <a:off x="5436096" y="1772816"/>
            <a:ext cx="1440160" cy="50405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Resources</a:t>
            </a:r>
            <a:endParaRPr lang="en-GB" dirty="0">
              <a:solidFill>
                <a:srgbClr val="F8F8F8"/>
              </a:solidFill>
            </a:endParaRPr>
          </a:p>
        </p:txBody>
      </p:sp>
      <p:sp>
        <p:nvSpPr>
          <p:cNvPr id="9" name="Wave 8"/>
          <p:cNvSpPr/>
          <p:nvPr/>
        </p:nvSpPr>
        <p:spPr>
          <a:xfrm>
            <a:off x="6300192" y="2348880"/>
            <a:ext cx="2016224" cy="914400"/>
          </a:xfrm>
          <a:prstGeom prst="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Learning Activities</a:t>
            </a:r>
            <a:endParaRPr lang="en-GB" dirty="0">
              <a:solidFill>
                <a:srgbClr val="F8F8F8"/>
              </a:solidFill>
            </a:endParaRPr>
          </a:p>
        </p:txBody>
      </p:sp>
      <p:pic>
        <p:nvPicPr>
          <p:cNvPr id="11" name="Picture 10" descr="webglob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49080"/>
            <a:ext cx="18796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ghtning Bolt 12"/>
          <p:cNvSpPr/>
          <p:nvPr/>
        </p:nvSpPr>
        <p:spPr>
          <a:xfrm flipH="1">
            <a:off x="2411760" y="3789040"/>
            <a:ext cx="1296144" cy="1296144"/>
          </a:xfrm>
          <a:prstGeom prst="lightningBolt">
            <a:avLst/>
          </a:prstGeom>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5" name="TextBox 14"/>
          <p:cNvSpPr txBox="1"/>
          <p:nvPr/>
        </p:nvSpPr>
        <p:spPr>
          <a:xfrm>
            <a:off x="2375756" y="4941168"/>
            <a:ext cx="1364376" cy="276999"/>
          </a:xfrm>
          <a:prstGeom prst="rect">
            <a:avLst/>
          </a:prstGeom>
          <a:noFill/>
        </p:spPr>
        <p:txBody>
          <a:bodyPr wrap="none" rtlCol="0">
            <a:spAutoFit/>
          </a:bodyPr>
          <a:lstStyle/>
          <a:p>
            <a:r>
              <a:rPr lang="en-GB" dirty="0" smtClean="0"/>
              <a:t>Communi</a:t>
            </a:r>
            <a:r>
              <a:rPr lang="en-GB" dirty="0" smtClean="0">
                <a:solidFill>
                  <a:schemeClr val="bg1">
                    <a:lumMod val="10000"/>
                  </a:schemeClr>
                </a:solidFill>
              </a:rPr>
              <a:t>c</a:t>
            </a:r>
            <a:r>
              <a:rPr lang="en-GB" dirty="0" smtClean="0"/>
              <a:t>ation</a:t>
            </a:r>
            <a:endParaRPr lang="en-GB" dirty="0"/>
          </a:p>
        </p:txBody>
      </p:sp>
      <p:sp>
        <p:nvSpPr>
          <p:cNvPr id="16" name="Can 15"/>
          <p:cNvSpPr/>
          <p:nvPr/>
        </p:nvSpPr>
        <p:spPr>
          <a:xfrm>
            <a:off x="827584" y="2852936"/>
            <a:ext cx="914400" cy="121615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8F8F8"/>
                </a:solidFill>
              </a:rPr>
              <a:t>My Space</a:t>
            </a:r>
            <a:endParaRPr lang="en-GB" dirty="0">
              <a:solidFill>
                <a:srgbClr val="F8F8F8"/>
              </a:solidFill>
            </a:endParaRPr>
          </a:p>
        </p:txBody>
      </p:sp>
      <p:pic>
        <p:nvPicPr>
          <p:cNvPr id="3" name="Picture 2"/>
          <p:cNvPicPr>
            <a:picLocks noChangeAspect="1"/>
          </p:cNvPicPr>
          <p:nvPr/>
        </p:nvPicPr>
        <p:blipFill>
          <a:blip r:embed="rId4"/>
          <a:stretch>
            <a:fillRect/>
          </a:stretch>
        </p:blipFill>
        <p:spPr>
          <a:xfrm>
            <a:off x="2267744" y="5157192"/>
            <a:ext cx="1805214" cy="1080120"/>
          </a:xfrm>
          <a:prstGeom prst="rect">
            <a:avLst/>
          </a:prstGeom>
        </p:spPr>
      </p:pic>
      <p:pic>
        <p:nvPicPr>
          <p:cNvPr id="7" name="Picture 6"/>
          <p:cNvPicPr>
            <a:picLocks noChangeAspect="1"/>
          </p:cNvPicPr>
          <p:nvPr/>
        </p:nvPicPr>
        <p:blipFill>
          <a:blip r:embed="rId5"/>
          <a:stretch>
            <a:fillRect/>
          </a:stretch>
        </p:blipFill>
        <p:spPr>
          <a:xfrm>
            <a:off x="4427984" y="4617132"/>
            <a:ext cx="864096" cy="1425759"/>
          </a:xfrm>
          <a:prstGeom prst="rect">
            <a:avLst/>
          </a:prstGeom>
        </p:spPr>
      </p:pic>
      <p:pic>
        <p:nvPicPr>
          <p:cNvPr id="14" name="Picture 13"/>
          <p:cNvPicPr>
            <a:picLocks noChangeAspect="1"/>
          </p:cNvPicPr>
          <p:nvPr/>
        </p:nvPicPr>
        <p:blipFill>
          <a:blip r:embed="rId6"/>
          <a:stretch>
            <a:fillRect/>
          </a:stretch>
        </p:blipFill>
        <p:spPr>
          <a:xfrm>
            <a:off x="5724128" y="4509120"/>
            <a:ext cx="1270000" cy="1614623"/>
          </a:xfrm>
          <a:prstGeom prst="rect">
            <a:avLst/>
          </a:prstGeom>
        </p:spPr>
      </p:pic>
      <p:pic>
        <p:nvPicPr>
          <p:cNvPr id="18" name="Picture 17"/>
          <p:cNvPicPr>
            <a:picLocks noChangeAspect="1"/>
          </p:cNvPicPr>
          <p:nvPr/>
        </p:nvPicPr>
        <p:blipFill>
          <a:blip r:embed="rId7"/>
          <a:stretch>
            <a:fillRect/>
          </a:stretch>
        </p:blipFill>
        <p:spPr>
          <a:xfrm>
            <a:off x="6156176" y="3356992"/>
            <a:ext cx="1646137" cy="1008112"/>
          </a:xfrm>
          <a:prstGeom prst="rect">
            <a:avLst/>
          </a:prstGeom>
        </p:spPr>
      </p:pic>
      <p:sp>
        <p:nvSpPr>
          <p:cNvPr id="19" name="TextBox 18"/>
          <p:cNvSpPr txBox="1"/>
          <p:nvPr/>
        </p:nvSpPr>
        <p:spPr>
          <a:xfrm>
            <a:off x="7812360" y="3717032"/>
            <a:ext cx="954370" cy="646331"/>
          </a:xfrm>
          <a:prstGeom prst="rect">
            <a:avLst/>
          </a:prstGeom>
          <a:noFill/>
        </p:spPr>
        <p:txBody>
          <a:bodyPr wrap="none" rtlCol="0">
            <a:spAutoFit/>
          </a:bodyPr>
          <a:lstStyle/>
          <a:p>
            <a:r>
              <a:rPr lang="en-GB" dirty="0" smtClean="0"/>
              <a:t>Public</a:t>
            </a:r>
          </a:p>
          <a:p>
            <a:r>
              <a:rPr lang="en-GB" dirty="0" smtClean="0"/>
              <a:t>Profiles</a:t>
            </a:r>
            <a:endParaRPr lang="en-GB" dirty="0"/>
          </a:p>
        </p:txBody>
      </p:sp>
      <p:sp>
        <p:nvSpPr>
          <p:cNvPr id="20" name="TextBox 19"/>
          <p:cNvSpPr txBox="1"/>
          <p:nvPr/>
        </p:nvSpPr>
        <p:spPr>
          <a:xfrm>
            <a:off x="6948264" y="5229200"/>
            <a:ext cx="1775809" cy="646331"/>
          </a:xfrm>
          <a:prstGeom prst="rect">
            <a:avLst/>
          </a:prstGeom>
          <a:noFill/>
        </p:spPr>
        <p:txBody>
          <a:bodyPr wrap="none" rtlCol="0">
            <a:spAutoFit/>
          </a:bodyPr>
          <a:lstStyle/>
          <a:p>
            <a:r>
              <a:rPr lang="en-GB" dirty="0" smtClean="0"/>
              <a:t>User generated</a:t>
            </a:r>
          </a:p>
          <a:p>
            <a:r>
              <a:rPr lang="en-GB" dirty="0" smtClean="0"/>
              <a:t>On-line forms</a:t>
            </a:r>
            <a:endParaRPr lang="en-GB" dirty="0"/>
          </a:p>
        </p:txBody>
      </p:sp>
      <p:sp>
        <p:nvSpPr>
          <p:cNvPr id="21" name="TextBox 20"/>
          <p:cNvSpPr txBox="1"/>
          <p:nvPr/>
        </p:nvSpPr>
        <p:spPr>
          <a:xfrm>
            <a:off x="4391980" y="5913276"/>
            <a:ext cx="967107" cy="369332"/>
          </a:xfrm>
          <a:prstGeom prst="rect">
            <a:avLst/>
          </a:prstGeom>
          <a:noFill/>
        </p:spPr>
        <p:txBody>
          <a:bodyPr wrap="none" rtlCol="0">
            <a:spAutoFit/>
          </a:bodyPr>
          <a:lstStyle/>
          <a:p>
            <a:r>
              <a:rPr lang="en-GB" dirty="0" smtClean="0"/>
              <a:t>Mobility</a:t>
            </a:r>
            <a:endParaRPr lang="en-GB" dirty="0"/>
          </a:p>
        </p:txBody>
      </p:sp>
      <p:sp>
        <p:nvSpPr>
          <p:cNvPr id="10" name="Footer Placeholder 9"/>
          <p:cNvSpPr>
            <a:spLocks noGrp="1"/>
          </p:cNvSpPr>
          <p:nvPr>
            <p:ph type="ftr" sz="quarter" idx="11"/>
          </p:nvPr>
        </p:nvSpPr>
        <p:spPr/>
        <p:txBody>
          <a:bodyPr/>
          <a:lstStyle/>
          <a:p>
            <a:pPr>
              <a:defRPr/>
            </a:pPr>
            <a:r>
              <a:rPr lang="en-US" smtClean="0"/>
              <a:t>CITE</a:t>
            </a:r>
            <a:endParaRPr lang="en-US" dirty="0"/>
          </a:p>
        </p:txBody>
      </p:sp>
      <p:sp>
        <p:nvSpPr>
          <p:cNvPr id="12" name="Slide Number Placeholder 11"/>
          <p:cNvSpPr>
            <a:spLocks noGrp="1"/>
          </p:cNvSpPr>
          <p:nvPr>
            <p:ph type="sldNum" sz="quarter" idx="10"/>
          </p:nvPr>
        </p:nvSpPr>
        <p:spPr/>
        <p:txBody>
          <a:bodyPr/>
          <a:lstStyle/>
          <a:p>
            <a:fld id="{77759013-CC7E-574D-91C5-887CD627212E}" type="slidenum">
              <a:rPr lang="en-GB" smtClean="0"/>
              <a:pPr/>
              <a:t>64</a:t>
            </a:fld>
            <a:endParaRPr lang="en-GB"/>
          </a:p>
        </p:txBody>
      </p:sp>
    </p:spTree>
    <p:extLst>
      <p:ext uri="{BB962C8B-B14F-4D97-AF65-F5344CB8AC3E}">
        <p14:creationId xmlns:p14="http://schemas.microsoft.com/office/powerpoint/2010/main" val="2482484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58774" y="1268413"/>
            <a:ext cx="8569709" cy="4860887"/>
          </a:xfrm>
        </p:spPr>
        <p:txBody>
          <a:bodyPr/>
          <a:lstStyle/>
          <a:p>
            <a:r>
              <a:rPr lang="en-US" dirty="0"/>
              <a:t/>
            </a:r>
            <a:br>
              <a:rPr lang="en-US" dirty="0"/>
            </a:br>
            <a:r>
              <a:rPr lang="en-US" dirty="0" smtClean="0"/>
              <a:t>Digital literacies are essential attributes of our students;</a:t>
            </a:r>
          </a:p>
          <a:p>
            <a:r>
              <a:rPr lang="en-US" dirty="0" smtClean="0"/>
              <a:t>The institution can play a role in this by providing a digital environment that scaffolds the development of these skills;</a:t>
            </a:r>
          </a:p>
          <a:p>
            <a:r>
              <a:rPr lang="en-US" dirty="0" smtClean="0"/>
              <a:t>The </a:t>
            </a:r>
            <a:r>
              <a:rPr lang="en-US" dirty="0" err="1" smtClean="0"/>
              <a:t>iPLE</a:t>
            </a:r>
            <a:r>
              <a:rPr lang="en-US" dirty="0" smtClean="0"/>
              <a:t> must</a:t>
            </a:r>
          </a:p>
          <a:p>
            <a:pPr lvl="1"/>
            <a:r>
              <a:rPr lang="en-US" dirty="0" smtClean="0"/>
              <a:t>Be lightweight binding between services/applications;</a:t>
            </a:r>
          </a:p>
          <a:p>
            <a:pPr lvl="1"/>
            <a:r>
              <a:rPr lang="en-US" dirty="0" smtClean="0"/>
              <a:t>Add value by integrating institutional data;</a:t>
            </a:r>
          </a:p>
          <a:p>
            <a:pPr lvl="1"/>
            <a:r>
              <a:rPr lang="en-US" dirty="0" smtClean="0"/>
              <a:t>Be flexible and </a:t>
            </a:r>
            <a:r>
              <a:rPr lang="en-US" smtClean="0"/>
              <a:t>personalisable</a:t>
            </a:r>
            <a:endParaRPr lang="en-US" dirty="0" smtClean="0"/>
          </a:p>
        </p:txBody>
      </p:sp>
      <p:sp>
        <p:nvSpPr>
          <p:cNvPr id="6" name="Text Placeholder 5"/>
          <p:cNvSpPr>
            <a:spLocks noGrp="1"/>
          </p:cNvSpPr>
          <p:nvPr>
            <p:ph type="body" sz="quarter" idx="13"/>
          </p:nvPr>
        </p:nvSpPr>
        <p:spPr>
          <a:xfrm>
            <a:off x="359532" y="584684"/>
            <a:ext cx="5617406" cy="494162"/>
          </a:xfrm>
        </p:spPr>
        <p:txBody>
          <a:bodyPr/>
          <a:lstStyle/>
          <a:p>
            <a:r>
              <a:rPr lang="en-US" dirty="0" smtClean="0"/>
              <a:t>Take away messages</a:t>
            </a:r>
            <a:endParaRPr lang="en-US" dirty="0"/>
          </a:p>
        </p:txBody>
      </p:sp>
      <p:sp>
        <p:nvSpPr>
          <p:cNvPr id="4" name="Slide Number Placeholder 3"/>
          <p:cNvSpPr>
            <a:spLocks noGrp="1"/>
          </p:cNvSpPr>
          <p:nvPr>
            <p:ph type="sldNum" sz="quarter" idx="15"/>
          </p:nvPr>
        </p:nvSpPr>
        <p:spPr/>
        <p:txBody>
          <a:bodyPr/>
          <a:lstStyle/>
          <a:p>
            <a:fld id="{77759013-CC7E-574D-91C5-887CD627212E}" type="slidenum">
              <a:rPr lang="en-GB" smtClean="0"/>
              <a:pPr/>
              <a:t>65</a:t>
            </a:fld>
            <a:endParaRPr lang="en-GB"/>
          </a:p>
        </p:txBody>
      </p:sp>
      <p:sp>
        <p:nvSpPr>
          <p:cNvPr id="5" name="Footer Placeholder 4"/>
          <p:cNvSpPr>
            <a:spLocks noGrp="1"/>
          </p:cNvSpPr>
          <p:nvPr>
            <p:ph type="ftr" sz="quarter" idx="16"/>
          </p:nvPr>
        </p:nvSpPr>
        <p:spPr/>
        <p:txBody>
          <a:bodyPr/>
          <a:lstStyle/>
          <a:p>
            <a:pPr>
              <a:defRPr/>
            </a:pPr>
            <a:r>
              <a:rPr lang="en-US" smtClean="0"/>
              <a:t>CITE</a:t>
            </a:r>
            <a:endParaRPr lang="en-US" dirty="0"/>
          </a:p>
        </p:txBody>
      </p:sp>
    </p:spTree>
    <p:extLst>
      <p:ext uri="{BB962C8B-B14F-4D97-AF65-F5344CB8AC3E}">
        <p14:creationId xmlns:p14="http://schemas.microsoft.com/office/powerpoint/2010/main" val="2254547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15516" y="1592796"/>
            <a:ext cx="7772400" cy="1470025"/>
          </a:xfrm>
        </p:spPr>
        <p:txBody>
          <a:bodyPr/>
          <a:lstStyle/>
          <a:p>
            <a:r>
              <a:rPr lang="en-GB" dirty="0" smtClean="0"/>
              <a:t>Thank you</a:t>
            </a:r>
            <a:endParaRPr lang="en-GB" dirty="0"/>
          </a:p>
        </p:txBody>
      </p:sp>
      <p:sp>
        <p:nvSpPr>
          <p:cNvPr id="7" name="Subtitle 6"/>
          <p:cNvSpPr>
            <a:spLocks noGrp="1"/>
          </p:cNvSpPr>
          <p:nvPr>
            <p:ph type="subTitle" idx="1"/>
          </p:nvPr>
        </p:nvSpPr>
        <p:spPr>
          <a:xfrm>
            <a:off x="1295636" y="3861048"/>
            <a:ext cx="6400800" cy="1752600"/>
          </a:xfrm>
        </p:spPr>
        <p:txBody>
          <a:bodyPr/>
          <a:lstStyle/>
          <a:p>
            <a:r>
              <a:rPr lang="en-GB" dirty="0" smtClean="0"/>
              <a:t>Any questions?</a:t>
            </a:r>
          </a:p>
          <a:p>
            <a:endParaRPr lang="en-GB" dirty="0"/>
          </a:p>
        </p:txBody>
      </p:sp>
      <p:sp>
        <p:nvSpPr>
          <p:cNvPr id="9" name="Rectangle 3"/>
          <p:cNvSpPr txBox="1">
            <a:spLocks noChangeArrowheads="1"/>
          </p:cNvSpPr>
          <p:nvPr/>
        </p:nvSpPr>
        <p:spPr bwMode="auto">
          <a:xfrm>
            <a:off x="1043608" y="5105400"/>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Hugh Davis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CITE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The University of Southampton, UK</a:t>
            </a:r>
          </a:p>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kern="0" dirty="0" smtClean="0">
                <a:solidFill>
                  <a:schemeClr val="accent2"/>
                </a:solidFill>
                <a:latin typeface="+mn-lt"/>
                <a:ea typeface="ＭＳ Ｐゴシック" pitchFamily="-123" charset="-128"/>
                <a:cs typeface="ＭＳ Ｐゴシック" pitchFamily="-123" charset="-128"/>
              </a:rPr>
              <a:t>users</a:t>
            </a: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a:t>
            </a:r>
            <a:r>
              <a:rPr kumimoji="0" lang="en-US" sz="2000" b="0" i="0" u="none" strike="noStrike" kern="0" cap="none" spc="0" normalizeH="0" baseline="0" noProof="0" dirty="0" err="1" smtClean="0">
                <a:ln>
                  <a:noFill/>
                </a:ln>
                <a:solidFill>
                  <a:schemeClr val="accent2"/>
                </a:solidFill>
                <a:effectLst/>
                <a:uLnTx/>
                <a:uFillTx/>
                <a:latin typeface="+mn-lt"/>
                <a:ea typeface="ＭＳ Ｐゴシック" pitchFamily="-123" charset="-128"/>
                <a:cs typeface="ＭＳ Ｐゴシック" pitchFamily="-123" charset="-128"/>
              </a:rPr>
              <a:t>ecs.soton.ac.uk</a:t>
            </a: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a:t>
            </a:r>
            <a:r>
              <a:rPr kumimoji="0" lang="en-US" sz="2000" b="0" i="0" u="none" strike="noStrike" kern="0" cap="none" spc="0" normalizeH="0" baseline="0" noProof="0" dirty="0" err="1" smtClean="0">
                <a:ln>
                  <a:noFill/>
                </a:ln>
                <a:solidFill>
                  <a:schemeClr val="accent2"/>
                </a:solidFill>
                <a:effectLst/>
                <a:uLnTx/>
                <a:uFillTx/>
                <a:latin typeface="+mn-lt"/>
                <a:ea typeface="ＭＳ Ｐゴシック" pitchFamily="-123" charset="-128"/>
                <a:cs typeface="ＭＳ Ｐゴシック" pitchFamily="-123" charset="-128"/>
              </a:rPr>
              <a:t>hcd</a:t>
            </a: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 (</a:t>
            </a:r>
            <a:r>
              <a:rPr kumimoji="0" lang="en-US" sz="2000" b="0" i="0" u="none" strike="noStrike" kern="0" cap="none" spc="0" normalizeH="0" noProof="0" dirty="0" smtClean="0">
                <a:ln>
                  <a:noFill/>
                </a:ln>
                <a:solidFill>
                  <a:schemeClr val="accent2"/>
                </a:solidFill>
                <a:effectLst/>
                <a:uLnTx/>
                <a:uFillTx/>
                <a:latin typeface="+mn-lt"/>
                <a:ea typeface="ＭＳ Ｐゴシック" pitchFamily="-123" charset="-128"/>
                <a:cs typeface="ＭＳ Ｐゴシック" pitchFamily="-123" charset="-128"/>
              </a:rPr>
              <a:t>saw)</a:t>
            </a: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endParaRPr>
          </a:p>
        </p:txBody>
      </p:sp>
      <p:sp>
        <p:nvSpPr>
          <p:cNvPr id="5" name="TextBox 4"/>
          <p:cNvSpPr txBox="1"/>
          <p:nvPr/>
        </p:nvSpPr>
        <p:spPr>
          <a:xfrm>
            <a:off x="6300192" y="4000872"/>
            <a:ext cx="2825954" cy="923330"/>
          </a:xfrm>
          <a:prstGeom prst="rect">
            <a:avLst/>
          </a:prstGeom>
          <a:noFill/>
        </p:spPr>
        <p:txBody>
          <a:bodyPr wrap="square" rtlCol="0">
            <a:spAutoFit/>
          </a:bodyPr>
          <a:lstStyle/>
          <a:p>
            <a:r>
              <a:rPr lang="en-GB" sz="1800" dirty="0" smtClean="0"/>
              <a:t>Thanks to Su White for her contributions to this talk</a:t>
            </a:r>
            <a:endParaRPr lang="en-GB" sz="1800" dirty="0"/>
          </a:p>
        </p:txBody>
      </p:sp>
      <p:pic>
        <p:nvPicPr>
          <p:cNvPr id="10" name="Picture 9"/>
          <p:cNvPicPr>
            <a:picLocks noChangeAspect="1"/>
          </p:cNvPicPr>
          <p:nvPr/>
        </p:nvPicPr>
        <p:blipFill>
          <a:blip r:embed="rId2"/>
          <a:stretch>
            <a:fillRect/>
          </a:stretch>
        </p:blipFill>
        <p:spPr>
          <a:xfrm>
            <a:off x="7272300" y="4977172"/>
            <a:ext cx="1477473" cy="1332148"/>
          </a:xfrm>
          <a:prstGeom prst="rect">
            <a:avLst/>
          </a:prstGeom>
        </p:spPr>
      </p:pic>
      <p:pic>
        <p:nvPicPr>
          <p:cNvPr id="11" name="Picture 5" descr="cat"/>
          <p:cNvPicPr>
            <a:picLocks noChangeAspect="1" noChangeArrowheads="1"/>
          </p:cNvPicPr>
          <p:nvPr/>
        </p:nvPicPr>
        <p:blipFill>
          <a:blip r:embed="rId3"/>
          <a:srcRect/>
          <a:stretch>
            <a:fillRect/>
          </a:stretch>
        </p:blipFill>
        <p:spPr bwMode="auto">
          <a:xfrm>
            <a:off x="5148064" y="0"/>
            <a:ext cx="3240360" cy="3841864"/>
          </a:xfrm>
          <a:prstGeom prst="rect">
            <a:avLst/>
          </a:prstGeom>
          <a:noFill/>
        </p:spPr>
      </p:pic>
      <p:pic>
        <p:nvPicPr>
          <p:cNvPr id="2" name="Picture 1" descr="hugh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40" y="3140968"/>
            <a:ext cx="2197523" cy="2592288"/>
          </a:xfrm>
          <a:prstGeom prst="rect">
            <a:avLst/>
          </a:prstGeom>
        </p:spPr>
      </p:pic>
    </p:spTree>
    <p:extLst>
      <p:ext uri="{BB962C8B-B14F-4D97-AF65-F5344CB8AC3E}">
        <p14:creationId xmlns:p14="http://schemas.microsoft.com/office/powerpoint/2010/main" val="1969892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548680"/>
            <a:ext cx="8496944" cy="6432529"/>
          </a:xfrm>
          <a:prstGeom prst="rect">
            <a:avLst/>
          </a:prstGeom>
          <a:noFill/>
        </p:spPr>
        <p:txBody>
          <a:bodyPr wrap="square" rtlCol="0">
            <a:spAutoFit/>
          </a:bodyPr>
          <a:lstStyle/>
          <a:p>
            <a:pPr algn="l">
              <a:spcAft>
                <a:spcPts val="1000"/>
              </a:spcAft>
            </a:pPr>
            <a:r>
              <a:rPr lang="en-GB" dirty="0"/>
              <a:t>Helen </a:t>
            </a:r>
            <a:r>
              <a:rPr lang="en-GB" dirty="0" err="1"/>
              <a:t>Beetham</a:t>
            </a:r>
            <a:r>
              <a:rPr lang="en-GB" dirty="0"/>
              <a:t>, Lou McGill, </a:t>
            </a:r>
            <a:r>
              <a:rPr lang="en-GB" dirty="0" err="1"/>
              <a:t>Prof.</a:t>
            </a:r>
            <a:r>
              <a:rPr lang="en-GB" dirty="0"/>
              <a:t> Allison Littlejohn. Thriving in the 21st century: Learning Literacies for the Digital Age (</a:t>
            </a:r>
            <a:r>
              <a:rPr lang="en-GB" dirty="0" err="1"/>
              <a:t>LLiDA</a:t>
            </a:r>
            <a:r>
              <a:rPr lang="en-GB" dirty="0"/>
              <a:t> project). June 2009 Available from http://</a:t>
            </a:r>
            <a:r>
              <a:rPr lang="en-GB" dirty="0" err="1"/>
              <a:t>www.caledonianacademy.net</a:t>
            </a:r>
            <a:r>
              <a:rPr lang="en-GB" dirty="0"/>
              <a:t>/spaces/</a:t>
            </a:r>
            <a:r>
              <a:rPr lang="en-GB" dirty="0" err="1"/>
              <a:t>LLiDA</a:t>
            </a:r>
            <a:r>
              <a:rPr lang="en-GB" dirty="0" smtClean="0"/>
              <a:t>/</a:t>
            </a:r>
            <a:endParaRPr lang="en-GB" dirty="0"/>
          </a:p>
          <a:p>
            <a:pPr algn="l">
              <a:spcAft>
                <a:spcPts val="1000"/>
              </a:spcAft>
            </a:pPr>
            <a:r>
              <a:rPr lang="en-GB" dirty="0"/>
              <a:t>Oskar </a:t>
            </a:r>
            <a:r>
              <a:rPr lang="en-GB" dirty="0" err="1"/>
              <a:t>Casquero</a:t>
            </a:r>
            <a:r>
              <a:rPr lang="en-GB" dirty="0"/>
              <a:t>. Towards an eLearning 2.0 provisioning strategy for universities, PLE conference, </a:t>
            </a:r>
            <a:r>
              <a:rPr lang="en-GB" dirty="0" err="1"/>
              <a:t>Barcelone</a:t>
            </a:r>
            <a:r>
              <a:rPr lang="en-GB" dirty="0"/>
              <a:t>, </a:t>
            </a:r>
            <a:r>
              <a:rPr lang="en-GB" dirty="0" smtClean="0"/>
              <a:t>2010</a:t>
            </a:r>
            <a:endParaRPr lang="en-GB" dirty="0"/>
          </a:p>
          <a:p>
            <a:pPr algn="l">
              <a:spcAft>
                <a:spcPts val="1000"/>
              </a:spcAft>
            </a:pPr>
            <a:r>
              <a:rPr lang="en-GB" dirty="0"/>
              <a:t>Davis, Hugh C., Carr, Leslie A., Hey, Jessie M.N., Howard, Yvonne, Millard, David E., Morris, Debra and White, Su (2010) </a:t>
            </a:r>
            <a:r>
              <a:rPr lang="en-GB" dirty="0">
                <a:hlinkClick r:id="rId2"/>
              </a:rPr>
              <a:t>Bootstrapping a culture of sharing to facilitate open educational resources.</a:t>
            </a:r>
            <a:r>
              <a:rPr lang="en-GB" dirty="0"/>
              <a:t> [in special issue: Open Educational Resources] IEEE Transactions on Learning Technologies, 3, (2), 96-109. (</a:t>
            </a:r>
            <a:r>
              <a:rPr lang="en-GB" dirty="0">
                <a:hlinkClick r:id="rId3"/>
              </a:rPr>
              <a:t>doi:10.1109/TLT.2009.34</a:t>
            </a:r>
            <a:r>
              <a:rPr lang="en-GB" dirty="0" smtClean="0"/>
              <a:t>)</a:t>
            </a:r>
            <a:endParaRPr lang="en-GB" dirty="0"/>
          </a:p>
          <a:p>
            <a:pPr algn="l">
              <a:spcAft>
                <a:spcPts val="1000"/>
              </a:spcAft>
            </a:pPr>
            <a:r>
              <a:rPr lang="en-GB" dirty="0" err="1"/>
              <a:t>Kraan</a:t>
            </a:r>
            <a:r>
              <a:rPr lang="en-GB" dirty="0"/>
              <a:t>, Wilbert, Yuan, Li. Cloud Computing in Institutions, A Briefing Paper for JISC-CETIS. </a:t>
            </a:r>
            <a:r>
              <a:rPr lang="en-GB" dirty="0" smtClean="0"/>
              <a:t>2010</a:t>
            </a:r>
            <a:endParaRPr lang="en-GB" dirty="0"/>
          </a:p>
          <a:p>
            <a:pPr algn="l">
              <a:spcAft>
                <a:spcPts val="1000"/>
              </a:spcAft>
            </a:pPr>
            <a:r>
              <a:rPr lang="en-GB" dirty="0"/>
              <a:t>Sheila </a:t>
            </a:r>
            <a:r>
              <a:rPr lang="en-GB" dirty="0" err="1"/>
              <a:t>MacNeill</a:t>
            </a:r>
            <a:r>
              <a:rPr lang="en-GB" dirty="0"/>
              <a:t> and Wilbert </a:t>
            </a:r>
            <a:r>
              <a:rPr lang="en-GB" dirty="0" err="1"/>
              <a:t>Kraan</a:t>
            </a:r>
            <a:r>
              <a:rPr lang="en-GB" dirty="0"/>
              <a:t>. Distributed Learning Environments. A Briefing Paper for JISC-CETIS. </a:t>
            </a:r>
            <a:r>
              <a:rPr lang="en-GB" dirty="0" smtClean="0"/>
              <a:t>2010</a:t>
            </a:r>
            <a:endParaRPr lang="en-GB" dirty="0"/>
          </a:p>
          <a:p>
            <a:pPr algn="l">
              <a:spcAft>
                <a:spcPts val="1000"/>
              </a:spcAft>
            </a:pPr>
            <a:r>
              <a:rPr lang="en-GB" dirty="0" err="1"/>
              <a:t>Milllard</a:t>
            </a:r>
            <a:r>
              <a:rPr lang="en-GB" dirty="0"/>
              <a:t>, David E., Davis, Hugh C., Howard, Yvonne, </a:t>
            </a:r>
            <a:r>
              <a:rPr lang="en-GB" dirty="0" err="1"/>
              <a:t>McSweeney</a:t>
            </a:r>
            <a:r>
              <a:rPr lang="en-GB" dirty="0"/>
              <a:t>, Patrick, </a:t>
            </a:r>
            <a:r>
              <a:rPr lang="en-GB" dirty="0" err="1"/>
              <a:t>Yorke</a:t>
            </a:r>
            <a:r>
              <a:rPr lang="en-GB" dirty="0"/>
              <a:t>, Chris, </a:t>
            </a:r>
            <a:r>
              <a:rPr lang="en-GB" dirty="0" err="1"/>
              <a:t>Solheim</a:t>
            </a:r>
            <a:r>
              <a:rPr lang="en-GB" dirty="0"/>
              <a:t>, Heidi and Morris, Debra (2011) </a:t>
            </a:r>
            <a:r>
              <a:rPr lang="en-GB" dirty="0">
                <a:hlinkClick r:id="rId4"/>
              </a:rPr>
              <a:t>Towards an institutional PLE.</a:t>
            </a:r>
            <a:r>
              <a:rPr lang="en-GB" dirty="0"/>
              <a:t> In, Personal Learning Environment Conference 2011, Southampton, GB, 11 - 13 Jul 2011. 14pp</a:t>
            </a:r>
            <a:r>
              <a:rPr lang="en-GB" dirty="0" smtClean="0"/>
              <a:t>.</a:t>
            </a:r>
            <a:endParaRPr lang="en-GB" dirty="0"/>
          </a:p>
          <a:p>
            <a:pPr algn="l">
              <a:spcAft>
                <a:spcPts val="1000"/>
              </a:spcAft>
            </a:pPr>
            <a:r>
              <a:rPr lang="en-GB" dirty="0"/>
              <a:t>Santos, C., Pedro, L., Ramos, F. &amp; Moreira, A. </a:t>
            </a:r>
            <a:r>
              <a:rPr lang="en-GB" dirty="0" err="1"/>
              <a:t>Sapo</a:t>
            </a:r>
            <a:r>
              <a:rPr lang="en-GB" dirty="0"/>
              <a:t> Campus: what users really think about an institutionally supported PLE. The PLE Conference 2011 1-11 (2011).at </a:t>
            </a:r>
            <a:r>
              <a:rPr lang="en-GB" dirty="0" smtClean="0"/>
              <a:t>&lt;http</a:t>
            </a:r>
            <a:r>
              <a:rPr lang="en-GB" dirty="0"/>
              <a:t>://</a:t>
            </a:r>
            <a:r>
              <a:rPr lang="en-GB" dirty="0" err="1"/>
              <a:t>journal.webscience.org</a:t>
            </a:r>
            <a:r>
              <a:rPr lang="en-GB" dirty="0"/>
              <a:t>/565</a:t>
            </a:r>
            <a:r>
              <a:rPr lang="en-GB" dirty="0" smtClean="0"/>
              <a:t>/&gt;</a:t>
            </a:r>
            <a:endParaRPr lang="en-GB" dirty="0"/>
          </a:p>
          <a:p>
            <a:pPr algn="l">
              <a:spcAft>
                <a:spcPts val="1000"/>
              </a:spcAft>
            </a:pPr>
            <a:r>
              <a:rPr lang="en-GB" dirty="0"/>
              <a:t>Mark Stubbs, “An Adaptive Response to the CETIS 2007 Innovation Challenge”.  (Slides from CETIS 2012 Keynote) </a:t>
            </a:r>
            <a:r>
              <a:rPr lang="en-GB" dirty="0">
                <a:hlinkClick r:id="rId5"/>
              </a:rPr>
              <a:t>http://www.slideshare.net/markstubbs/jisccetis-2012-closing-keynote</a:t>
            </a:r>
            <a:r>
              <a:rPr lang="en-GB" dirty="0"/>
              <a:t>, CETIS, </a:t>
            </a:r>
            <a:r>
              <a:rPr lang="en-GB" dirty="0" smtClean="0"/>
              <a:t>2012</a:t>
            </a:r>
            <a:endParaRPr lang="en-GB" dirty="0"/>
          </a:p>
          <a:p>
            <a:pPr algn="l">
              <a:spcAft>
                <a:spcPts val="1000"/>
              </a:spcAft>
            </a:pPr>
            <a:r>
              <a:rPr lang="en-GB" dirty="0"/>
              <a:t>Tosh, D. &amp; </a:t>
            </a:r>
            <a:r>
              <a:rPr lang="en-GB" dirty="0" err="1"/>
              <a:t>Werdmuller</a:t>
            </a:r>
            <a:r>
              <a:rPr lang="en-GB" dirty="0"/>
              <a:t>, B. (2004) The Learning Landscape: a conceptual framework for e-portfolios, Interact, 29, pp. 14-15</a:t>
            </a:r>
            <a:r>
              <a:rPr lang="en-GB" dirty="0" smtClean="0"/>
              <a:t>.</a:t>
            </a:r>
            <a:endParaRPr lang="en-GB" dirty="0"/>
          </a:p>
          <a:p>
            <a:pPr algn="l">
              <a:spcAft>
                <a:spcPts val="1000"/>
              </a:spcAft>
            </a:pPr>
            <a:r>
              <a:rPr lang="en-GB" dirty="0"/>
              <a:t>White, D.S. and Le </a:t>
            </a:r>
            <a:r>
              <a:rPr lang="en-GB" dirty="0" err="1"/>
              <a:t>Cornu</a:t>
            </a:r>
            <a:r>
              <a:rPr lang="en-GB" dirty="0"/>
              <a:t>, A., ‘Visitors and Residents: A New Typology for Online Engagement’, First Monday, </a:t>
            </a:r>
            <a:r>
              <a:rPr lang="en-GB" dirty="0" err="1"/>
              <a:t>Vol</a:t>
            </a:r>
            <a:r>
              <a:rPr lang="en-GB" dirty="0"/>
              <a:t> 16 No 9, 5th Sept 2011 </a:t>
            </a:r>
          </a:p>
          <a:p>
            <a:pPr algn="l">
              <a:spcAft>
                <a:spcPts val="1000"/>
              </a:spcAft>
            </a:pPr>
            <a:r>
              <a:rPr lang="en-GB" dirty="0"/>
              <a:t>White, Su and Davis, Hugh C (2011) </a:t>
            </a:r>
            <a:r>
              <a:rPr lang="en-GB" dirty="0">
                <a:hlinkClick r:id="rId6"/>
              </a:rPr>
              <a:t>Making it Rich and Personal: crafting an institutional personal learning environment.</a:t>
            </a:r>
            <a:r>
              <a:rPr lang="en-GB" dirty="0"/>
              <a:t> International Journal of Virtual and Personal Learning Environments </a:t>
            </a:r>
          </a:p>
          <a:p>
            <a:pPr algn="l">
              <a:spcAft>
                <a:spcPts val="1000"/>
              </a:spcAft>
            </a:pPr>
            <a:r>
              <a:rPr lang="en-GB" dirty="0"/>
              <a:t>S. Wilson, O. Liber, P. Beauvoir, C. Milligan, M. Johnson, and P. </a:t>
            </a:r>
            <a:r>
              <a:rPr lang="en-GB" dirty="0" err="1"/>
              <a:t>Sharples</a:t>
            </a:r>
            <a:r>
              <a:rPr lang="en-GB" dirty="0"/>
              <a:t>, "Personal Learning Environments: Challenging the dominant design of educational systems," 2006. EC-TEL 2006</a:t>
            </a:r>
          </a:p>
          <a:p>
            <a:pPr algn="l">
              <a:spcAft>
                <a:spcPts val="300"/>
              </a:spcAft>
            </a:pPr>
            <a:endParaRPr lang="en-US" dirty="0"/>
          </a:p>
        </p:txBody>
      </p:sp>
    </p:spTree>
    <p:extLst>
      <p:ext uri="{BB962C8B-B14F-4D97-AF65-F5344CB8AC3E}">
        <p14:creationId xmlns:p14="http://schemas.microsoft.com/office/powerpoint/2010/main" val="2823264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2823507561"/>
              </p:ext>
            </p:extLst>
          </p:nvPr>
        </p:nvGraphicFramePr>
        <p:xfrm>
          <a:off x="755576" y="1736812"/>
          <a:ext cx="7514220" cy="437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0"/>
          </p:nvPr>
        </p:nvSpPr>
        <p:spPr/>
        <p:txBody>
          <a:bodyPr/>
          <a:lstStyle/>
          <a:p>
            <a:fld id="{3EB683AB-0D5D-B341-8548-21E70DCAF649}" type="slidenum">
              <a:rPr lang="en-GB" smtClean="0"/>
              <a:pPr/>
              <a:t>7</a:t>
            </a:fld>
            <a:endParaRPr lang="en-GB"/>
          </a:p>
        </p:txBody>
      </p:sp>
    </p:spTree>
    <p:extLst>
      <p:ext uri="{BB962C8B-B14F-4D97-AF65-F5344CB8AC3E}">
        <p14:creationId xmlns:p14="http://schemas.microsoft.com/office/powerpoint/2010/main" val="2795954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1880" y="2420888"/>
            <a:ext cx="2376264" cy="1623329"/>
          </a:xfrm>
          <a:prstGeom prst="rect">
            <a:avLst/>
          </a:prstGeom>
        </p:spPr>
      </p:pic>
      <p:sp>
        <p:nvSpPr>
          <p:cNvPr id="3" name="Title 2"/>
          <p:cNvSpPr>
            <a:spLocks noGrp="1"/>
          </p:cNvSpPr>
          <p:nvPr>
            <p:ph type="title"/>
          </p:nvPr>
        </p:nvSpPr>
        <p:spPr/>
        <p:txBody>
          <a:bodyPr/>
          <a:lstStyle/>
          <a:p>
            <a:r>
              <a:rPr lang="en-GB" dirty="0" smtClean="0"/>
              <a:t>Web 1.0 </a:t>
            </a:r>
            <a:r>
              <a:rPr lang="en-GB" sz="1200" dirty="0" smtClean="0"/>
              <a:t>(mid 1990s)</a:t>
            </a:r>
            <a:endParaRPr lang="en-GB" sz="1200" dirty="0"/>
          </a:p>
        </p:txBody>
      </p:sp>
      <p:pic>
        <p:nvPicPr>
          <p:cNvPr id="4" name="Picture 3"/>
          <p:cNvPicPr>
            <a:picLocks noChangeAspect="1"/>
          </p:cNvPicPr>
          <p:nvPr/>
        </p:nvPicPr>
        <p:blipFill>
          <a:blip r:embed="rId3"/>
          <a:stretch>
            <a:fillRect/>
          </a:stretch>
        </p:blipFill>
        <p:spPr>
          <a:xfrm>
            <a:off x="755576" y="1844824"/>
            <a:ext cx="1584176" cy="1790452"/>
          </a:xfrm>
          <a:prstGeom prst="rect">
            <a:avLst/>
          </a:prstGeom>
        </p:spPr>
      </p:pic>
      <p:pic>
        <p:nvPicPr>
          <p:cNvPr id="5" name="Picture 4"/>
          <p:cNvPicPr>
            <a:picLocks noChangeAspect="1"/>
          </p:cNvPicPr>
          <p:nvPr/>
        </p:nvPicPr>
        <p:blipFill>
          <a:blip r:embed="rId4"/>
          <a:stretch>
            <a:fillRect/>
          </a:stretch>
        </p:blipFill>
        <p:spPr>
          <a:xfrm flipH="1">
            <a:off x="755576" y="4077072"/>
            <a:ext cx="1621859" cy="1656184"/>
          </a:xfrm>
          <a:prstGeom prst="rect">
            <a:avLst/>
          </a:prstGeom>
        </p:spPr>
      </p:pic>
      <p:pic>
        <p:nvPicPr>
          <p:cNvPr id="6" name="Picture 5"/>
          <p:cNvPicPr>
            <a:picLocks noChangeAspect="1"/>
          </p:cNvPicPr>
          <p:nvPr/>
        </p:nvPicPr>
        <p:blipFill>
          <a:blip r:embed="rId5"/>
          <a:stretch>
            <a:fillRect/>
          </a:stretch>
        </p:blipFill>
        <p:spPr>
          <a:xfrm>
            <a:off x="4932040" y="4365104"/>
            <a:ext cx="4076700" cy="1993900"/>
          </a:xfrm>
          <a:prstGeom prst="rect">
            <a:avLst/>
          </a:prstGeom>
        </p:spPr>
      </p:pic>
      <p:sp>
        <p:nvSpPr>
          <p:cNvPr id="7" name="TextBox 6"/>
          <p:cNvSpPr txBox="1"/>
          <p:nvPr/>
        </p:nvSpPr>
        <p:spPr>
          <a:xfrm>
            <a:off x="755576" y="1484784"/>
            <a:ext cx="1364476" cy="369332"/>
          </a:xfrm>
          <a:prstGeom prst="rect">
            <a:avLst/>
          </a:prstGeom>
          <a:noFill/>
        </p:spPr>
        <p:txBody>
          <a:bodyPr wrap="none" rtlCol="0">
            <a:spAutoFit/>
          </a:bodyPr>
          <a:lstStyle/>
          <a:p>
            <a:r>
              <a:rPr lang="en-GB" dirty="0" smtClean="0"/>
              <a:t>Webmaster</a:t>
            </a:r>
            <a:endParaRPr lang="en-GB" dirty="0"/>
          </a:p>
        </p:txBody>
      </p:sp>
      <p:sp>
        <p:nvSpPr>
          <p:cNvPr id="8" name="TextBox 7"/>
          <p:cNvSpPr txBox="1"/>
          <p:nvPr/>
        </p:nvSpPr>
        <p:spPr>
          <a:xfrm>
            <a:off x="755576" y="3717032"/>
            <a:ext cx="1200644" cy="369332"/>
          </a:xfrm>
          <a:prstGeom prst="rect">
            <a:avLst/>
          </a:prstGeom>
          <a:noFill/>
        </p:spPr>
        <p:txBody>
          <a:bodyPr wrap="none" rtlCol="0">
            <a:spAutoFit/>
          </a:bodyPr>
          <a:lstStyle/>
          <a:p>
            <a:r>
              <a:rPr lang="en-GB" dirty="0" smtClean="0"/>
              <a:t>+ Teacher</a:t>
            </a:r>
            <a:endParaRPr lang="en-GB" dirty="0"/>
          </a:p>
        </p:txBody>
      </p:sp>
      <p:sp>
        <p:nvSpPr>
          <p:cNvPr id="9" name="TextBox 8"/>
          <p:cNvSpPr txBox="1"/>
          <p:nvPr/>
        </p:nvSpPr>
        <p:spPr>
          <a:xfrm>
            <a:off x="3347864" y="1988840"/>
            <a:ext cx="2515420" cy="369332"/>
          </a:xfrm>
          <a:prstGeom prst="rect">
            <a:avLst/>
          </a:prstGeom>
          <a:noFill/>
        </p:spPr>
        <p:txBody>
          <a:bodyPr wrap="none" rtlCol="0">
            <a:spAutoFit/>
          </a:bodyPr>
          <a:lstStyle/>
          <a:p>
            <a:r>
              <a:rPr lang="en-GB" dirty="0"/>
              <a:t>h</a:t>
            </a:r>
            <a:r>
              <a:rPr lang="en-GB" dirty="0" smtClean="0"/>
              <a:t>tml Static Web Pages</a:t>
            </a:r>
            <a:endParaRPr lang="en-GB" dirty="0"/>
          </a:p>
        </p:txBody>
      </p:sp>
      <p:sp>
        <p:nvSpPr>
          <p:cNvPr id="10" name="Bent Arrow 9"/>
          <p:cNvSpPr/>
          <p:nvPr/>
        </p:nvSpPr>
        <p:spPr>
          <a:xfrm rot="5400000">
            <a:off x="5967584" y="3617592"/>
            <a:ext cx="813816" cy="86868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Right Arrow 10"/>
          <p:cNvSpPr/>
          <p:nvPr/>
        </p:nvSpPr>
        <p:spPr>
          <a:xfrm>
            <a:off x="2483768" y="357301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627784" y="3284984"/>
            <a:ext cx="441309" cy="369332"/>
          </a:xfrm>
          <a:prstGeom prst="rect">
            <a:avLst/>
          </a:prstGeom>
          <a:noFill/>
        </p:spPr>
        <p:txBody>
          <a:bodyPr wrap="none" rtlCol="0">
            <a:spAutoFit/>
          </a:bodyPr>
          <a:lstStyle/>
          <a:p>
            <a:r>
              <a:rPr lang="en-GB" dirty="0" smtClean="0"/>
              <a:t>ftp</a:t>
            </a:r>
            <a:endParaRPr lang="en-GB" dirty="0"/>
          </a:p>
        </p:txBody>
      </p:sp>
      <p:sp>
        <p:nvSpPr>
          <p:cNvPr id="13" name="TextBox 12"/>
          <p:cNvSpPr txBox="1"/>
          <p:nvPr/>
        </p:nvSpPr>
        <p:spPr>
          <a:xfrm>
            <a:off x="6012160" y="3284984"/>
            <a:ext cx="569687" cy="369332"/>
          </a:xfrm>
          <a:prstGeom prst="rect">
            <a:avLst/>
          </a:prstGeom>
          <a:noFill/>
        </p:spPr>
        <p:txBody>
          <a:bodyPr wrap="none" rtlCol="0">
            <a:spAutoFit/>
          </a:bodyPr>
          <a:lstStyle/>
          <a:p>
            <a:r>
              <a:rPr lang="en-GB" dirty="0" smtClean="0"/>
              <a:t>http</a:t>
            </a:r>
            <a:endParaRPr lang="en-GB" dirty="0"/>
          </a:p>
        </p:txBody>
      </p:sp>
      <p:sp>
        <p:nvSpPr>
          <p:cNvPr id="14" name="TextBox 13"/>
          <p:cNvSpPr txBox="1"/>
          <p:nvPr/>
        </p:nvSpPr>
        <p:spPr>
          <a:xfrm>
            <a:off x="6516216" y="1916832"/>
            <a:ext cx="2016224" cy="923330"/>
          </a:xfrm>
          <a:prstGeom prst="rect">
            <a:avLst/>
          </a:prstGeom>
          <a:noFill/>
          <a:ln>
            <a:solidFill>
              <a:schemeClr val="accent2"/>
            </a:solidFill>
          </a:ln>
        </p:spPr>
        <p:txBody>
          <a:bodyPr wrap="square" rtlCol="0">
            <a:spAutoFit/>
          </a:bodyPr>
          <a:lstStyle/>
          <a:p>
            <a:r>
              <a:rPr lang="en-GB" dirty="0" smtClean="0"/>
              <a:t>What model of learning does this assume?</a:t>
            </a:r>
            <a:endParaRPr lang="en-GB" dirty="0"/>
          </a:p>
        </p:txBody>
      </p:sp>
    </p:spTree>
    <p:extLst>
      <p:ext uri="{BB962C8B-B14F-4D97-AF65-F5344CB8AC3E}">
        <p14:creationId xmlns:p14="http://schemas.microsoft.com/office/powerpoint/2010/main" val="1704761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p:cNvPicPr>
            <a:picLocks noChangeAspect="1"/>
          </p:cNvPicPr>
          <p:nvPr/>
        </p:nvPicPr>
        <p:blipFill>
          <a:blip r:embed="rId3"/>
          <a:srcRect/>
          <a:stretch>
            <a:fillRect/>
          </a:stretch>
        </p:blipFill>
        <p:spPr bwMode="auto">
          <a:xfrm>
            <a:off x="-5928" y="3573016"/>
            <a:ext cx="2089150" cy="1457325"/>
          </a:xfrm>
          <a:prstGeom prst="rect">
            <a:avLst/>
          </a:prstGeom>
          <a:solidFill>
            <a:schemeClr val="bg2">
              <a:lumMod val="20000"/>
              <a:lumOff val="80000"/>
            </a:schemeClr>
          </a:solidFill>
          <a:ln w="9525">
            <a:noFill/>
            <a:miter lim="800000"/>
            <a:headEnd/>
            <a:tailEnd/>
          </a:ln>
        </p:spPr>
      </p:pic>
      <p:sp>
        <p:nvSpPr>
          <p:cNvPr id="3" name="Text Placeholder 2"/>
          <p:cNvSpPr>
            <a:spLocks noGrp="1"/>
          </p:cNvSpPr>
          <p:nvPr>
            <p:ph type="body" sz="quarter" idx="13"/>
          </p:nvPr>
        </p:nvSpPr>
        <p:spPr>
          <a:xfrm>
            <a:off x="359532" y="666586"/>
            <a:ext cx="7236804" cy="494162"/>
          </a:xfrm>
        </p:spPr>
        <p:txBody>
          <a:bodyPr/>
          <a:lstStyle/>
          <a:p>
            <a:r>
              <a:rPr lang="en-GB" sz="3200" dirty="0"/>
              <a:t>Virtual Learning Environments (VLE)</a:t>
            </a:r>
            <a:endParaRPr lang="en-US" dirty="0"/>
          </a:p>
        </p:txBody>
      </p:sp>
      <p:pic>
        <p:nvPicPr>
          <p:cNvPr id="28680" name="Content Placeholder 7" descr="test"/>
          <p:cNvPicPr>
            <a:picLocks noGrp="1" noChangeAspect="1" noChangeArrowheads="1"/>
          </p:cNvPicPr>
          <p:nvPr>
            <p:ph sz="half" idx="4294967295"/>
          </p:nvPr>
        </p:nvPicPr>
        <p:blipFill>
          <a:blip r:embed="rId4"/>
          <a:srcRect/>
          <a:stretch>
            <a:fillRect/>
          </a:stretch>
        </p:blipFill>
        <p:spPr>
          <a:xfrm>
            <a:off x="1295636" y="3537012"/>
            <a:ext cx="2628292" cy="2511314"/>
          </a:xfrm>
        </p:spPr>
      </p:pic>
      <p:pic>
        <p:nvPicPr>
          <p:cNvPr id="28675" name="Picture 5"/>
          <p:cNvPicPr>
            <a:picLocks noChangeAspect="1"/>
          </p:cNvPicPr>
          <p:nvPr/>
        </p:nvPicPr>
        <p:blipFill>
          <a:blip r:embed="rId5"/>
          <a:srcRect/>
          <a:stretch>
            <a:fillRect/>
          </a:stretch>
        </p:blipFill>
        <p:spPr bwMode="auto">
          <a:xfrm>
            <a:off x="2724150" y="1524000"/>
            <a:ext cx="2076450" cy="2139950"/>
          </a:xfrm>
          <a:prstGeom prst="rect">
            <a:avLst/>
          </a:prstGeom>
          <a:noFill/>
          <a:ln w="9525">
            <a:noFill/>
            <a:miter lim="800000"/>
            <a:headEnd/>
            <a:tailEnd/>
          </a:ln>
        </p:spPr>
      </p:pic>
      <p:pic>
        <p:nvPicPr>
          <p:cNvPr id="28678" name="Picture 9"/>
          <p:cNvPicPr>
            <a:picLocks noChangeAspect="1"/>
          </p:cNvPicPr>
          <p:nvPr/>
        </p:nvPicPr>
        <p:blipFill>
          <a:blip r:embed="rId6"/>
          <a:srcRect/>
          <a:stretch>
            <a:fillRect/>
          </a:stretch>
        </p:blipFill>
        <p:spPr bwMode="auto">
          <a:xfrm>
            <a:off x="1115616" y="1376772"/>
            <a:ext cx="1663700" cy="1308100"/>
          </a:xfrm>
          <a:prstGeom prst="rect">
            <a:avLst/>
          </a:prstGeom>
          <a:noFill/>
          <a:ln w="9525">
            <a:noFill/>
            <a:miter lim="800000"/>
            <a:headEnd/>
            <a:tailEnd/>
          </a:ln>
        </p:spPr>
      </p:pic>
      <p:pic>
        <p:nvPicPr>
          <p:cNvPr id="28679" name="Picture 10"/>
          <p:cNvPicPr>
            <a:picLocks noChangeAspect="1"/>
          </p:cNvPicPr>
          <p:nvPr/>
        </p:nvPicPr>
        <p:blipFill>
          <a:blip r:embed="rId7"/>
          <a:srcRect/>
          <a:stretch>
            <a:fillRect/>
          </a:stretch>
        </p:blipFill>
        <p:spPr bwMode="auto">
          <a:xfrm>
            <a:off x="179512" y="2600908"/>
            <a:ext cx="1143000" cy="1084263"/>
          </a:xfrm>
          <a:prstGeom prst="rect">
            <a:avLst/>
          </a:prstGeom>
          <a:noFill/>
          <a:ln w="9525">
            <a:noFill/>
            <a:miter lim="800000"/>
            <a:headEnd/>
            <a:tailEnd/>
          </a:ln>
        </p:spPr>
      </p:pic>
      <p:sp>
        <p:nvSpPr>
          <p:cNvPr id="28681" name="TextBox 11"/>
          <p:cNvSpPr txBox="1">
            <a:spLocks noChangeArrowheads="1"/>
          </p:cNvSpPr>
          <p:nvPr/>
        </p:nvSpPr>
        <p:spPr bwMode="auto">
          <a:xfrm>
            <a:off x="5619751" y="1755685"/>
            <a:ext cx="2971800" cy="1200329"/>
          </a:xfrm>
          <a:prstGeom prst="rect">
            <a:avLst/>
          </a:prstGeom>
          <a:noFill/>
          <a:ln w="9525">
            <a:noFill/>
            <a:miter lim="800000"/>
            <a:headEnd/>
            <a:tailEnd/>
          </a:ln>
        </p:spPr>
        <p:txBody>
          <a:bodyPr>
            <a:prstTxWarp prst="textNoShape">
              <a:avLst/>
            </a:prstTxWarp>
            <a:spAutoFit/>
          </a:bodyPr>
          <a:lstStyle/>
          <a:p>
            <a:r>
              <a:rPr lang="en-GB" sz="1800" dirty="0" smtClean="0"/>
              <a:t>VLEs replicated (a perception of) traditional </a:t>
            </a:r>
            <a:r>
              <a:rPr lang="en-GB" sz="1800" dirty="0"/>
              <a:t>teaching </a:t>
            </a:r>
            <a:r>
              <a:rPr lang="en-GB" sz="1800" dirty="0" smtClean="0"/>
              <a:t>by providing content delivery </a:t>
            </a:r>
            <a:r>
              <a:rPr lang="en-GB" sz="1800" dirty="0"/>
              <a:t>on-line</a:t>
            </a:r>
          </a:p>
        </p:txBody>
      </p:sp>
      <p:pic>
        <p:nvPicPr>
          <p:cNvPr id="10" name="Picture 12" descr="myBb_ng-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0733" y="3029157"/>
            <a:ext cx="5105750" cy="382884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IMG_0773"/>
          <p:cNvPicPr>
            <a:picLocks noChangeAspect="1" noChangeArrowheads="1"/>
          </p:cNvPicPr>
          <p:nvPr/>
        </p:nvPicPr>
        <p:blipFill>
          <a:blip r:embed="rId9"/>
          <a:srcRect/>
          <a:stretch>
            <a:fillRect/>
          </a:stretch>
        </p:blipFill>
        <p:spPr bwMode="auto">
          <a:xfrm>
            <a:off x="2339752" y="2420888"/>
            <a:ext cx="2020888" cy="1377950"/>
          </a:xfrm>
          <a:prstGeom prst="rect">
            <a:avLst/>
          </a:prstGeom>
          <a:noFill/>
          <a:ln w="9525">
            <a:noFill/>
            <a:miter lim="800000"/>
            <a:headEnd/>
            <a:tailEnd/>
          </a:ln>
        </p:spPr>
      </p:pic>
      <p:sp>
        <p:nvSpPr>
          <p:cNvPr id="2" name="Footer Placeholder 1"/>
          <p:cNvSpPr>
            <a:spLocks noGrp="1"/>
          </p:cNvSpPr>
          <p:nvPr>
            <p:ph type="ftr" sz="quarter" idx="14"/>
          </p:nvPr>
        </p:nvSpPr>
        <p:spPr/>
        <p:txBody>
          <a:bodyPr/>
          <a:lstStyle/>
          <a:p>
            <a:pPr>
              <a:defRPr/>
            </a:pPr>
            <a:r>
              <a:rPr lang="en-US" smtClean="0"/>
              <a:t>CITE</a:t>
            </a:r>
            <a:endParaRPr lang="en-US" dirty="0"/>
          </a:p>
        </p:txBody>
      </p:sp>
      <p:sp>
        <p:nvSpPr>
          <p:cNvPr id="4" name="Slide Number Placeholder 3"/>
          <p:cNvSpPr>
            <a:spLocks noGrp="1"/>
          </p:cNvSpPr>
          <p:nvPr>
            <p:ph type="sldNum" sz="quarter" idx="15"/>
          </p:nvPr>
        </p:nvSpPr>
        <p:spPr/>
        <p:txBody>
          <a:bodyPr/>
          <a:lstStyle/>
          <a:p>
            <a:fld id="{35B269B7-C6F7-F343-8176-CF280FF5A260}" type="slidenum">
              <a:rPr lang="en-GB" smtClean="0"/>
              <a:pPr/>
              <a:t>9</a:t>
            </a:fld>
            <a:endParaRPr lang="en-GB"/>
          </a:p>
        </p:txBody>
      </p:sp>
    </p:spTree>
    <p:extLst>
      <p:ext uri="{BB962C8B-B14F-4D97-AF65-F5344CB8AC3E}">
        <p14:creationId xmlns:p14="http://schemas.microsoft.com/office/powerpoint/2010/main" val="4061726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
  <p:tag name="FIBDISPLAYRESULTS" val="True"/>
  <p:tag name="SHOWBARVISIBLE" val="True"/>
  <p:tag name="COUNTDOWNSECONDS" val="10"/>
  <p:tag name="AUTOUPDATEALIASES" val="True"/>
  <p:tag name="CUSTOMGRIDBACKCOLOR" val="-2830136"/>
  <p:tag name="DISPLAYDEVICENUMBER" val="True"/>
  <p:tag name="RESETCHARTS" val="True"/>
  <p:tag name="ZEROBASED" val="False"/>
  <p:tag name="POWERPOINTVERSION" val="11.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OUNTDOWNSTYLE" val="-1"/>
  <p:tag name="INCLUDEPPT" val="True"/>
  <p:tag name="CUSTOMCELLFORECOLOR" val="-16777216"/>
  <p:tag name="PARTICIPANTSINLEADERBOARD" val="5"/>
  <p:tag name="AUTOSIZEGRID" val="True"/>
  <p:tag name="BULLETTYPE" val="3"/>
  <p:tag name="FIBINCLUDEOTHER" val="True"/>
  <p:tag name="DELIMITERS" val="3.1"/>
  <p:tag name="INCLUDESESSION" val="True"/>
  <p:tag name="ADVANCEDSETTINGSVIEW" val="True"/>
  <p:tag name="CHARTCOLORS" val="1"/>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ain presentation title goes here. &amp;#x0D;&amp;#x0A;&amp;quot;&quot;/&gt;&lt;property id=&quot;20307&quot; value=&quot;256&quot;/&gt;&lt;/object&gt;&lt;object type=&quot;3&quot; unique_id=&quot;10302&quot;&gt;&lt;property id=&quot;20148&quot; value=&quot;5&quot;/&gt;&lt;property id=&quot;20300&quot; value=&quot;Slide 9&quot;/&gt;&lt;property id=&quot;20307&quot; value=&quot;257&quot;/&gt;&lt;/object&gt;&lt;object type=&quot;3&quot; unique_id=&quot;10655&quot;&gt;&lt;property id=&quot;20148&quot; value=&quot;5&quot;/&gt;&lt;property id=&quot;20300&quot; value=&quot;Slide 2 - &amp;quot;Divider page title goes here&amp;quot;&quot;/&gt;&lt;property id=&quot;20307&quot; value=&quot;258&quot;/&gt;&lt;/object&gt;&lt;object type=&quot;3&quot; unique_id=&quot;10656&quot;&gt;&lt;property id=&quot;20148&quot; value=&quot;5&quot;/&gt;&lt;property id=&quot;20300&quot; value=&quot;Slide 3&quot;/&gt;&lt;property id=&quot;20307&quot; value=&quot;259&quot;/&gt;&lt;/object&gt;&lt;object type=&quot;3&quot; unique_id=&quot;10831&quot;&gt;&lt;property id=&quot;20148&quot; value=&quot;5&quot;/&gt;&lt;property id=&quot;20300&quot; value=&quot;Slide 10&quot;/&gt;&lt;property id=&quot;20307&quot; value=&quot;260&quot;/&gt;&lt;/object&gt;&lt;object type=&quot;3&quot; unique_id=&quot;10832&quot;&gt;&lt;property id=&quot;20148&quot; value=&quot;5&quot;/&gt;&lt;property id=&quot;20300&quot; value=&quot;Slide 11&quot;/&gt;&lt;property id=&quot;20307&quot; value=&quot;261&quot;/&gt;&lt;/object&gt;&lt;object type=&quot;3&quot; unique_id=&quot;10833&quot;&gt;&lt;property id=&quot;20148&quot; value=&quot;5&quot;/&gt;&lt;property id=&quot;20300&quot; value=&quot;Slide 4 - &amp;quot;Picture Caption&amp;quot;&quot;/&gt;&lt;property id=&quot;20307&quot; value=&quot;262&quot;/&gt;&lt;/object&gt;&lt;object type=&quot;3&quot; unique_id=&quot;10834&quot;&gt;&lt;property id=&quot;20148&quot; value=&quot;5&quot;/&gt;&lt;property id=&quot;20300&quot; value=&quot;Slide 5 - &amp;quot;Picture Caption&amp;quot;&quot;/&gt;&lt;property id=&quot;20307&quot; value=&quot;263&quot;/&gt;&lt;/object&gt;&lt;object type=&quot;3&quot; unique_id=&quot;10835&quot;&gt;&lt;property id=&quot;20148&quot; value=&quot;5&quot;/&gt;&lt;property id=&quot;20300&quot; value=&quot;Slide 6 - &amp;quot;Left: Image caption&amp;quot;&quot;/&gt;&lt;property id=&quot;20307&quot; value=&quot;264&quot;/&gt;&lt;/object&gt;&lt;object type=&quot;3&quot; unique_id=&quot;11056&quot;&gt;&lt;property id=&quot;20148&quot; value=&quot;5&quot;/&gt;&lt;property id=&quot;20300&quot; value=&quot;Slide 7 - &amp;quot;Caption for graph&amp;quot;&quot;/&gt;&lt;property id=&quot;20307&quot; value=&quot;265&quot;/&gt;&lt;/object&gt;&lt;object type=&quot;3&quot; unique_id=&quot;11057&quot;&gt;&lt;property id=&quot;20148&quot; value=&quot;5&quot;/&gt;&lt;property id=&quot;20300&quot; value=&quot;Slide 12&quot;/&gt;&lt;property id=&quot;20307&quot; value=&quot;266&quot;/&gt;&lt;/object&gt;&lt;object type=&quot;3&quot; unique_id=&quot;11129&quot;&gt;&lt;property id=&quot;20148&quot; value=&quot;5&quot;/&gt;&lt;property id=&quot;20300&quot; value=&quot;Slide 13 - &amp;quot;Header Page&amp;quot;&quot;/&gt;&lt;property id=&quot;20307&quot; value=&quot;268&quot;/&gt;&lt;/object&gt;&lt;object type=&quot;3&quot; unique_id=&quot;11574&quot;&gt;&lt;property id=&quot;20148&quot; value=&quot;5&quot;/&gt;&lt;property id=&quot;20300&quot; value=&quot;Slide 8&quot;/&gt;&lt;property id=&quot;20307&quot; value=&quot;269&quot;/&gt;&lt;/object&gt;&lt;object type=&quot;3&quot; unique_id=&quot;11994&quot;&gt;&lt;property id=&quot;20148&quot; value=&quot;5&quot;/&gt;&lt;property id=&quot;20300&quot; value=&quot;Slide 14&quot;/&gt;&lt;property id=&quot;20307&quot; value=&quot;270&quot;/&gt;&lt;/object&gt;&lt;object type=&quot;3&quot; unique_id=&quot;11995&quot;&gt;&lt;property id=&quot;20148&quot; value=&quot;5&quot;/&gt;&lt;property id=&quot;20300&quot; value=&quot;Slide 15&quot;/&gt;&lt;property id=&quot;20307&quot; value=&quot;27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ite">
  <a:themeElements>
    <a:clrScheme name="UoSnew3 1">
      <a:dk1>
        <a:srgbClr val="005C84"/>
      </a:dk1>
      <a:lt1>
        <a:srgbClr val="DBDFE1"/>
      </a:lt1>
      <a:dk2>
        <a:srgbClr val="005C84"/>
      </a:dk2>
      <a:lt2>
        <a:srgbClr val="A4AEB5"/>
      </a:lt2>
      <a:accent1>
        <a:srgbClr val="005C84"/>
      </a:accent1>
      <a:accent2>
        <a:srgbClr val="007C92"/>
      </a:accent2>
      <a:accent3>
        <a:srgbClr val="EAECEE"/>
      </a:accent3>
      <a:accent4>
        <a:srgbClr val="004D70"/>
      </a:accent4>
      <a:accent5>
        <a:srgbClr val="AAB5C2"/>
      </a:accent5>
      <a:accent6>
        <a:srgbClr val="007084"/>
      </a:accent6>
      <a:hlink>
        <a:srgbClr val="0098C3"/>
      </a:hlink>
      <a:folHlink>
        <a:srgbClr val="6A4061"/>
      </a:folHlink>
    </a:clrScheme>
    <a:fontScheme name="UoSnew3">
      <a:majorFont>
        <a:latin typeface="Lucida Sans"/>
        <a:ea typeface="ＭＳ Ｐゴシック"/>
        <a:cs typeface=""/>
      </a:majorFont>
      <a:minorFont>
        <a:latin typeface="Lucida Sans"/>
        <a:ea typeface="ＭＳ Ｐゴシック"/>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34" charset="0"/>
            <a:ea typeface="ＭＳ Ｐゴシック" pitchFamily="16" charset="-128"/>
            <a:cs typeface="Arial" charset="0"/>
          </a:defRPr>
        </a:defPPr>
      </a:lstStyle>
    </a:lnDef>
  </a:objectDefaults>
  <a:extraClrSchemeLst>
    <a:extraClrScheme>
      <a:clrScheme name="UoSnew3 1">
        <a:dk1>
          <a:srgbClr val="005C84"/>
        </a:dk1>
        <a:lt1>
          <a:srgbClr val="DBDFE1"/>
        </a:lt1>
        <a:dk2>
          <a:srgbClr val="005C84"/>
        </a:dk2>
        <a:lt2>
          <a:srgbClr val="A4AEB5"/>
        </a:lt2>
        <a:accent1>
          <a:srgbClr val="005C84"/>
        </a:accent1>
        <a:accent2>
          <a:srgbClr val="007C92"/>
        </a:accent2>
        <a:accent3>
          <a:srgbClr val="EAECEE"/>
        </a:accent3>
        <a:accent4>
          <a:srgbClr val="004D70"/>
        </a:accent4>
        <a:accent5>
          <a:srgbClr val="AAB5C2"/>
        </a:accent5>
        <a:accent6>
          <a:srgbClr val="007084"/>
        </a:accent6>
        <a:hlink>
          <a:srgbClr val="0098C3"/>
        </a:hlink>
        <a:folHlink>
          <a:srgbClr val="6A406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cite.potx</Template>
  <TotalTime>3127</TotalTime>
  <Words>2901</Words>
  <Application>Microsoft Macintosh PowerPoint</Application>
  <PresentationFormat>On-screen Show (4:3)</PresentationFormat>
  <Paragraphs>718</Paragraphs>
  <Slides>67</Slides>
  <Notes>17</Notes>
  <HiddenSlides>1</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cite</vt:lpstr>
      <vt:lpstr>Institutional Personal Learning Environments – Paradise or Paradox? </vt:lpstr>
      <vt:lpstr>Context</vt:lpstr>
      <vt:lpstr>PowerPoint Presentation</vt:lpstr>
      <vt:lpstr>PowerPoint Presentation</vt:lpstr>
      <vt:lpstr>PowerPoint Presentation</vt:lpstr>
      <vt:lpstr>The thesis of this talk:  The world is changing  Digital literacies are a central and essential skills for the modern graduate  The curriculum and the tools we use must change to meet this challenge  This talk will examine some of these changes (mostly) from the tools perspective.</vt:lpstr>
      <vt:lpstr>PowerPoint Presentation</vt:lpstr>
      <vt:lpstr>Web 1.0 (mid 1990s)</vt:lpstr>
      <vt:lpstr>PowerPoint Presentation</vt:lpstr>
      <vt:lpstr>But Why VLEs?</vt:lpstr>
      <vt:lpstr>Why VLEs? (2)</vt:lpstr>
      <vt:lpstr>PowerPoint Presentation</vt:lpstr>
      <vt:lpstr>PowerPoint Presentation</vt:lpstr>
      <vt:lpstr>What’s Wrong with VLEs</vt:lpstr>
      <vt:lpstr>PowerPoint Presentation</vt:lpstr>
      <vt:lpstr>The VLE is Dead – long live the VLE</vt:lpstr>
      <vt:lpstr>PowerPoint Presentation</vt:lpstr>
      <vt:lpstr>PowerPoint Presentation</vt:lpstr>
      <vt:lpstr>PowerPoint Presentation</vt:lpstr>
      <vt:lpstr>PowerPoint Presentation</vt:lpstr>
      <vt:lpstr>PowerPoint Presentation</vt:lpstr>
      <vt:lpstr>PowerPoint Presentation</vt:lpstr>
      <vt:lpstr>Southampton Survey (2008) n~1000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Student of Wine Example</vt:lpstr>
      <vt:lpstr>RSS Feed (and Email lists)</vt:lpstr>
      <vt:lpstr>Forums</vt:lpstr>
      <vt:lpstr>Twitter</vt:lpstr>
      <vt:lpstr>Wiki</vt:lpstr>
      <vt:lpstr>Ontology</vt:lpstr>
      <vt:lpstr>Podcasts</vt:lpstr>
      <vt:lpstr>And Podcasks!</vt:lpstr>
      <vt:lpstr>Bookmarks and Google</vt:lpstr>
      <vt:lpstr>PowerPoint Presentation</vt:lpstr>
      <vt:lpstr>PowerPoint Presentation</vt:lpstr>
      <vt:lpstr>Social Bookmarking / Tags</vt:lpstr>
      <vt:lpstr>Contributing to knowledge</vt:lpstr>
      <vt:lpstr>PowerPoint Presentation</vt:lpstr>
      <vt:lpstr>PowerPoint Presentation</vt:lpstr>
      <vt:lpstr>PowerPoint Presentation</vt:lpstr>
      <vt:lpstr>PowerPoint Presentation</vt:lpstr>
      <vt:lpstr>The Institutional VLE</vt:lpstr>
      <vt:lpstr>PowerPoint Presentation</vt:lpstr>
      <vt:lpstr>PowerPoint Presentation</vt:lpstr>
      <vt:lpstr>PowerPoint Presentation</vt:lpstr>
      <vt:lpstr>Wrapping the institution around the learner</vt:lpstr>
      <vt:lpstr>PowerPoint Presentation</vt:lpstr>
      <vt:lpstr>Southampton Learning Environment Organizational View:</vt:lpstr>
      <vt:lpstr>The Southampton Learning Environment - Goals</vt:lpstr>
      <vt:lpstr>PowerPoint Presentation</vt:lpstr>
      <vt:lpstr>PowerPoint Presentation</vt:lpstr>
      <vt:lpstr>We want to integrate tools and information</vt:lpstr>
      <vt:lpstr>Some applications we are leading on</vt:lpstr>
      <vt:lpstr>An iPLE needs to be a lightweight binding between authentic applications</vt:lpstr>
      <vt:lpstr>PowerPoint Presentation</vt:lpstr>
      <vt:lpstr>Thank you</vt:lpstr>
      <vt:lpstr>PowerPoint Presentation</vt:lpstr>
    </vt:vector>
  </TitlesOfParts>
  <Manager>M.S.Treagust@soton.ac.uk</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CITE PowerPoint template</dc:title>
  <dc:creator>ajdw;M.S.Treagust@soton.ac.uk</dc:creator>
  <dc:description>v1 of CITE PowerPoint tempate created 30/03/12</dc:description>
  <cp:lastModifiedBy>Hugh Davis</cp:lastModifiedBy>
  <cp:revision>331</cp:revision>
  <dcterms:created xsi:type="dcterms:W3CDTF">2008-04-22T13:46:56Z</dcterms:created>
  <dcterms:modified xsi:type="dcterms:W3CDTF">2012-04-17T09:14:39Z</dcterms:modified>
</cp:coreProperties>
</file>