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46"/>
  </p:notesMasterIdLst>
  <p:sldIdLst>
    <p:sldId id="256" r:id="rId2"/>
    <p:sldId id="342" r:id="rId3"/>
    <p:sldId id="387" r:id="rId4"/>
    <p:sldId id="390" r:id="rId5"/>
    <p:sldId id="257" r:id="rId6"/>
    <p:sldId id="258" r:id="rId7"/>
    <p:sldId id="377" r:id="rId8"/>
    <p:sldId id="343" r:id="rId9"/>
    <p:sldId id="344" r:id="rId10"/>
    <p:sldId id="346" r:id="rId11"/>
    <p:sldId id="376" r:id="rId12"/>
    <p:sldId id="345" r:id="rId13"/>
    <p:sldId id="347" r:id="rId14"/>
    <p:sldId id="348" r:id="rId15"/>
    <p:sldId id="349" r:id="rId16"/>
    <p:sldId id="350" r:id="rId17"/>
    <p:sldId id="351" r:id="rId18"/>
    <p:sldId id="358" r:id="rId19"/>
    <p:sldId id="359" r:id="rId20"/>
    <p:sldId id="360" r:id="rId21"/>
    <p:sldId id="361" r:id="rId22"/>
    <p:sldId id="364" r:id="rId23"/>
    <p:sldId id="362" r:id="rId24"/>
    <p:sldId id="363" r:id="rId25"/>
    <p:sldId id="365" r:id="rId26"/>
    <p:sldId id="366" r:id="rId27"/>
    <p:sldId id="367" r:id="rId28"/>
    <p:sldId id="368" r:id="rId29"/>
    <p:sldId id="369" r:id="rId30"/>
    <p:sldId id="370" r:id="rId31"/>
    <p:sldId id="386" r:id="rId32"/>
    <p:sldId id="371" r:id="rId33"/>
    <p:sldId id="372" r:id="rId34"/>
    <p:sldId id="374" r:id="rId35"/>
    <p:sldId id="375" r:id="rId36"/>
    <p:sldId id="385" r:id="rId37"/>
    <p:sldId id="389" r:id="rId38"/>
    <p:sldId id="384" r:id="rId39"/>
    <p:sldId id="378" r:id="rId40"/>
    <p:sldId id="379" r:id="rId41"/>
    <p:sldId id="380" r:id="rId42"/>
    <p:sldId id="381" r:id="rId43"/>
    <p:sldId id="382" r:id="rId44"/>
    <p:sldId id="383" r:id="rId45"/>
  </p:sldIdLst>
  <p:sldSz cx="9144000" cy="6858000" type="screen4x3"/>
  <p:notesSz cx="6858000" cy="9144000"/>
  <p:custDataLst>
    <p:tags r:id="rId47"/>
  </p:custDataLst>
  <p:defaultTex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8F8F8"/>
    <a:srgbClr val="EDEFF0"/>
    <a:srgbClr val="74818C"/>
    <a:srgbClr val="886681"/>
    <a:srgbClr val="C60C30"/>
    <a:srgbClr val="C1847A"/>
    <a:srgbClr val="AD5B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65" autoAdjust="0"/>
  </p:normalViewPr>
  <p:slideViewPr>
    <p:cSldViewPr>
      <p:cViewPr>
        <p:scale>
          <a:sx n="85" d="100"/>
          <a:sy n="85" d="100"/>
        </p:scale>
        <p:origin x="-1572" y="-72"/>
      </p:cViewPr>
      <p:guideLst>
        <p:guide orient="horz" pos="799"/>
        <p:guide orient="horz" pos="4088"/>
        <p:guide orient="horz" pos="1071"/>
        <p:guide orient="horz" pos="2840"/>
        <p:guide pos="2880"/>
        <p:guide pos="226"/>
        <p:guide pos="553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443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defRPr smtClean="0">
                <a:latin typeface="Arial" charset="0"/>
                <a:ea typeface="ＭＳ Ｐゴシック" charset="0"/>
                <a:cs typeface="Arial" charset="0"/>
              </a:defRPr>
            </a:lvl1pPr>
          </a:lstStyle>
          <a:p>
            <a:pPr>
              <a:defRPr/>
            </a:pPr>
            <a:endParaRPr lang="en-GB"/>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mtClean="0">
                <a:latin typeface="Arial" charset="0"/>
                <a:ea typeface="ＭＳ Ｐゴシック" charset="0"/>
                <a:cs typeface="Arial"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defRPr smtClean="0">
                <a:latin typeface="Arial" charset="0"/>
                <a:ea typeface="ＭＳ Ｐゴシック" charset="0"/>
                <a:cs typeface="Arial" charset="0"/>
              </a:defRPr>
            </a:lvl1pPr>
          </a:lstStyle>
          <a:p>
            <a:pPr>
              <a:defRPr/>
            </a:pPr>
            <a:endParaRPr lang="en-GB"/>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a:latin typeface="Arial" pitchFamily="34" charset="0"/>
                <a:cs typeface="Arial" pitchFamily="34" charset="0"/>
              </a:defRPr>
            </a:lvl1pPr>
          </a:lstStyle>
          <a:p>
            <a:fld id="{2B15A874-2248-4AB1-8FCC-A3FD795E08CD}" type="slidenum">
              <a:rPr lang="en-GB"/>
              <a:pPr/>
              <a:t>‹#›</a:t>
            </a:fld>
            <a:endParaRPr lang="en-GB"/>
          </a:p>
        </p:txBody>
      </p:sp>
    </p:spTree>
    <p:extLst>
      <p:ext uri="{BB962C8B-B14F-4D97-AF65-F5344CB8AC3E}">
        <p14:creationId xmlns:p14="http://schemas.microsoft.com/office/powerpoint/2010/main" val="1889659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joystickdivision.com/2009/11/cnbc_hosts_thinks_charging_for_virtual_game_items_crime.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pack of cards</a:t>
            </a:r>
            <a:r>
              <a:rPr lang="en-GB" baseline="0" dirty="0" smtClean="0"/>
              <a:t> and inform people that they can collect cards for responding and interacting in class. </a:t>
            </a:r>
          </a:p>
          <a:p>
            <a:endParaRPr lang="en-GB" baseline="0" dirty="0" smtClean="0"/>
          </a:p>
          <a:p>
            <a:r>
              <a:rPr lang="en-GB" baseline="0" dirty="0" smtClean="0"/>
              <a:t>However you cannot look at the cards until the end of the lecture.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a:t>
            </a:fld>
            <a:endParaRPr lang="en-GB"/>
          </a:p>
        </p:txBody>
      </p:sp>
    </p:spTree>
    <p:extLst>
      <p:ext uri="{BB962C8B-B14F-4D97-AF65-F5344CB8AC3E}">
        <p14:creationId xmlns:p14="http://schemas.microsoft.com/office/powerpoint/2010/main" val="824499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Alpha does not dominate Beta</a:t>
            </a:r>
            <a:r>
              <a:rPr lang="en-GB" baseline="0" dirty="0" smtClean="0"/>
              <a:t> in B,B case.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15</a:t>
            </a:fld>
            <a:endParaRPr lang="en-GB"/>
          </a:p>
        </p:txBody>
      </p:sp>
    </p:spTree>
    <p:extLst>
      <p:ext uri="{BB962C8B-B14F-4D97-AF65-F5344CB8AC3E}">
        <p14:creationId xmlns:p14="http://schemas.microsoft.com/office/powerpoint/2010/main" val="150493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16</a:t>
            </a:fld>
            <a:endParaRPr lang="en-GB"/>
          </a:p>
        </p:txBody>
      </p:sp>
    </p:spTree>
    <p:extLst>
      <p:ext uri="{BB962C8B-B14F-4D97-AF65-F5344CB8AC3E}">
        <p14:creationId xmlns:p14="http://schemas.microsoft.com/office/powerpoint/2010/main" val="419745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Lesson:</a:t>
            </a:r>
            <a:r>
              <a:rPr lang="en-GB" baseline="0" dirty="0" smtClean="0"/>
              <a:t> </a:t>
            </a:r>
            <a:r>
              <a:rPr lang="en-GB" baseline="0" dirty="0" err="1" smtClean="0"/>
              <a:t>Soton</a:t>
            </a:r>
            <a:r>
              <a:rPr lang="en-GB" baseline="0" dirty="0" smtClean="0"/>
              <a:t> students are evil.</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17</a:t>
            </a:fld>
            <a:endParaRPr lang="en-GB"/>
          </a:p>
        </p:txBody>
      </p:sp>
    </p:spTree>
    <p:extLst>
      <p:ext uri="{BB962C8B-B14F-4D97-AF65-F5344CB8AC3E}">
        <p14:creationId xmlns:p14="http://schemas.microsoft.com/office/powerpoint/2010/main" val="3072808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S PGothic" pitchFamily="34" charset="-128"/>
                <a:cs typeface="Arial" charset="0"/>
              </a:rPr>
              <a:t>From the book Outliers (by Malcolm </a:t>
            </a:r>
            <a:r>
              <a:rPr lang="en-GB" sz="1200" b="0" i="0" kern="1200" dirty="0" err="1" smtClean="0">
                <a:solidFill>
                  <a:schemeClr val="tx1"/>
                </a:solidFill>
                <a:effectLst/>
                <a:latin typeface="Arial" charset="0"/>
                <a:ea typeface="MS PGothic" pitchFamily="34" charset="-128"/>
                <a:cs typeface="Arial" charset="0"/>
              </a:rPr>
              <a:t>Gladwell</a:t>
            </a:r>
            <a:r>
              <a:rPr lang="en-GB" sz="1200" b="0" i="0" kern="1200" dirty="0" smtClean="0">
                <a:solidFill>
                  <a:schemeClr val="tx1"/>
                </a:solidFill>
                <a:effectLst/>
                <a:latin typeface="Arial" charset="0"/>
                <a:ea typeface="MS PGothic" pitchFamily="34" charset="-128"/>
                <a:cs typeface="Arial" charset="0"/>
              </a:rPr>
              <a:t>)</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Autonomy </a:t>
            </a:r>
            <a:r>
              <a:rPr lang="en-GB" sz="1200" b="0" i="0" kern="1200" dirty="0" smtClean="0">
                <a:solidFill>
                  <a:schemeClr val="tx1"/>
                </a:solidFill>
                <a:effectLst/>
                <a:latin typeface="Arial" charset="0"/>
                <a:ea typeface="MS PGothic" pitchFamily="34" charset="-128"/>
                <a:cs typeface="Arial" charset="0"/>
              </a:rPr>
              <a:t>(that is, you have some say in what you do day to day);</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Complexity (so it's not mind-numbing repetition);</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Connection Between Effort and Reward (i.e. you actually see the awesome results of your hard work).</a:t>
            </a:r>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18</a:t>
            </a:fld>
            <a:endParaRPr lang="en-GB"/>
          </a:p>
        </p:txBody>
      </p:sp>
    </p:spTree>
    <p:extLst>
      <p:ext uri="{BB962C8B-B14F-4D97-AF65-F5344CB8AC3E}">
        <p14:creationId xmlns:p14="http://schemas.microsoft.com/office/powerpoint/2010/main" val="2760877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smtClean="0">
              <a:solidFill>
                <a:schemeClr val="tx1"/>
              </a:solidFill>
              <a:effectLst/>
              <a:latin typeface="Arial" charset="0"/>
              <a:ea typeface="MS PGothic" pitchFamily="34" charset="-128"/>
              <a:cs typeface="Arial" charset="0"/>
            </a:endParaRPr>
          </a:p>
          <a:p>
            <a:r>
              <a:rPr lang="en-GB" sz="1200" b="0" i="1" kern="1200" dirty="0" smtClean="0">
                <a:solidFill>
                  <a:schemeClr val="tx1"/>
                </a:solidFill>
                <a:effectLst/>
                <a:latin typeface="Arial" charset="0"/>
                <a:ea typeface="MS PGothic" pitchFamily="34" charset="-128"/>
                <a:cs typeface="Arial" charset="0"/>
              </a:rPr>
              <a:t>"Each contingency is an arrangement of time, activity, and reward, and there are an infinite number of ways these elements can be combined to produce the pattern of activity you want from your players.“ – Games researcher at Microsoft</a:t>
            </a:r>
            <a:endParaRPr lang="en-GB" sz="1200" b="0" i="0" kern="1200" dirty="0" smtClean="0">
              <a:solidFill>
                <a:schemeClr val="tx1"/>
              </a:solidFill>
              <a:effectLst/>
              <a:latin typeface="Arial" charset="0"/>
              <a:ea typeface="MS PGothic" pitchFamily="34" charset="-128"/>
              <a:cs typeface="Arial" charset="0"/>
            </a:endParaRP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Notice his article does not contain the words "fun" or "enjoyment." That's not his field. Instead it's "the pattern of activity you want."</a:t>
            </a:r>
          </a:p>
          <a:p>
            <a:endParaRPr lang="en-GB" sz="1200" b="0" i="0" kern="1200" dirty="0" smtClean="0">
              <a:solidFill>
                <a:schemeClr val="tx1"/>
              </a:solidFill>
              <a:effectLst/>
              <a:latin typeface="Arial" charset="0"/>
              <a:ea typeface="MS PGothic" pitchFamily="34" charset="-128"/>
              <a:cs typeface="Arial" charset="0"/>
            </a:endParaRPr>
          </a:p>
          <a:p>
            <a:r>
              <a:rPr lang="en-GB" sz="1200" b="0" i="0" kern="1200" dirty="0" smtClean="0">
                <a:solidFill>
                  <a:schemeClr val="tx1"/>
                </a:solidFill>
                <a:effectLst/>
                <a:latin typeface="Arial" charset="0"/>
                <a:ea typeface="MS PGothic" pitchFamily="34" charset="-128"/>
                <a:cs typeface="Arial" charset="0"/>
              </a:rPr>
              <a:t>His theories are based around the work of BF Skinner, who discovered you could control behaviour by training subjects with simple stimulus and reward. He invented the "Skinner Box," a cage containing a small animal that, for instance, presses a lever to get food pellets. Now, I'm not saying this guy at Microsoft sees gamers as a bunch of rats in a Skinner box. I'm just saying that he illustrates his theory of game design using pictures of rats in a Skinner box.</a:t>
            </a:r>
          </a:p>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19</a:t>
            </a:fld>
            <a:endParaRPr lang="en-GB"/>
          </a:p>
        </p:txBody>
      </p:sp>
    </p:spTree>
    <p:extLst>
      <p:ext uri="{BB962C8B-B14F-4D97-AF65-F5344CB8AC3E}">
        <p14:creationId xmlns:p14="http://schemas.microsoft.com/office/powerpoint/2010/main" val="19433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charset="0"/>
                <a:ea typeface="MS PGothic" pitchFamily="34" charset="-128"/>
                <a:cs typeface="Arial" charset="0"/>
              </a:rPr>
              <a:t>People scoff at this idea all the time ("You spent all that time working for a sword that </a:t>
            </a:r>
            <a:r>
              <a:rPr lang="en-GB" sz="1200" b="0" i="1" kern="1200" dirty="0" smtClean="0">
                <a:solidFill>
                  <a:schemeClr val="tx1"/>
                </a:solidFill>
                <a:effectLst/>
                <a:latin typeface="Arial" charset="0"/>
                <a:ea typeface="MS PGothic" pitchFamily="34" charset="-128"/>
                <a:cs typeface="Arial" charset="0"/>
              </a:rPr>
              <a:t>doesn't even exist</a:t>
            </a:r>
            <a:r>
              <a:rPr lang="en-GB" sz="1200" b="0" i="0" kern="1200" dirty="0" smtClean="0">
                <a:solidFill>
                  <a:schemeClr val="tx1"/>
                </a:solidFill>
                <a:effectLst/>
                <a:latin typeface="Arial" charset="0"/>
                <a:ea typeface="MS PGothic" pitchFamily="34" charset="-128"/>
                <a:cs typeface="Arial" charset="0"/>
              </a:rPr>
              <a:t>?") and </a:t>
            </a:r>
            <a:r>
              <a:rPr lang="en-GB" sz="1200" b="0" i="0" u="none" strike="noStrike" kern="1200" dirty="0" smtClean="0">
                <a:solidFill>
                  <a:schemeClr val="tx1"/>
                </a:solidFill>
                <a:effectLst/>
                <a:latin typeface="Arial" charset="0"/>
                <a:ea typeface="MS PGothic" pitchFamily="34" charset="-128"/>
                <a:cs typeface="Arial" charset="0"/>
                <a:hlinkClick r:id="rId3"/>
              </a:rPr>
              <a:t>those people are stupid</a:t>
            </a:r>
            <a:r>
              <a:rPr lang="en-GB" sz="1200" b="0" i="0" kern="1200" dirty="0" smtClean="0">
                <a:solidFill>
                  <a:schemeClr val="tx1"/>
                </a:solidFill>
                <a:effectLst/>
                <a:latin typeface="Arial" charset="0"/>
                <a:ea typeface="MS PGothic" pitchFamily="34" charset="-128"/>
                <a:cs typeface="Arial" charset="0"/>
              </a:rPr>
              <a:t>. If it takes time, effort and skill to obtain an item, that item has value, whether it's made of diamonds, binary code or beef jerky.</a:t>
            </a:r>
          </a:p>
          <a:p>
            <a:r>
              <a:rPr lang="en-GB" sz="1200" b="0" i="0" kern="1200" dirty="0" smtClean="0">
                <a:solidFill>
                  <a:schemeClr val="tx1"/>
                </a:solidFill>
                <a:effectLst/>
                <a:latin typeface="Arial" charset="0"/>
                <a:ea typeface="MS PGothic" pitchFamily="34" charset="-128"/>
                <a:cs typeface="Arial" charset="0"/>
              </a:rPr>
              <a:t>Is money now virtual? So how much are those</a:t>
            </a:r>
            <a:r>
              <a:rPr lang="en-GB" sz="1200" b="0" i="0" kern="1200" baseline="0" dirty="0" smtClean="0">
                <a:solidFill>
                  <a:schemeClr val="tx1"/>
                </a:solidFill>
                <a:effectLst/>
                <a:latin typeface="Arial" charset="0"/>
                <a:ea typeface="MS PGothic" pitchFamily="34" charset="-128"/>
                <a:cs typeface="Arial" charset="0"/>
              </a:rPr>
              <a:t> 0’s and 1’s worth.</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23</a:t>
            </a:fld>
            <a:endParaRPr lang="en-GB"/>
          </a:p>
        </p:txBody>
      </p:sp>
    </p:spTree>
    <p:extLst>
      <p:ext uri="{BB962C8B-B14F-4D97-AF65-F5344CB8AC3E}">
        <p14:creationId xmlns:p14="http://schemas.microsoft.com/office/powerpoint/2010/main" val="226623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this goes hand in hand with perpetual MMOs or games where you transfer powers between each mission or edition. </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24</a:t>
            </a:fld>
            <a:endParaRPr lang="en-GB"/>
          </a:p>
        </p:txBody>
      </p:sp>
    </p:spTree>
    <p:extLst>
      <p:ext uri="{BB962C8B-B14F-4D97-AF65-F5344CB8AC3E}">
        <p14:creationId xmlns:p14="http://schemas.microsoft.com/office/powerpoint/2010/main" val="3899591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want to make</a:t>
            </a:r>
            <a:r>
              <a:rPr lang="en-GB" baseline="0" dirty="0" smtClean="0"/>
              <a:t> a rat/hamster press </a:t>
            </a:r>
            <a:r>
              <a:rPr lang="en-GB" sz="1200" b="0" i="0" kern="1200" dirty="0" smtClean="0">
                <a:solidFill>
                  <a:schemeClr val="tx1"/>
                </a:solidFill>
                <a:effectLst/>
                <a:latin typeface="Arial" charset="0"/>
                <a:ea typeface="MS PGothic" pitchFamily="34" charset="-128"/>
                <a:cs typeface="Arial" charset="0"/>
              </a:rPr>
              <a:t> the lever as fast as possible, how would you do it? Not by giving him a pellet with every press--he'll soon relax, knowing the pellets are there when he needs them. No, the best way is to set up the machine so that it drops the pellets at random intervals of lever pressing. He'll soon start pumping that thing as fast as he can. Experiments prove it. </a:t>
            </a:r>
          </a:p>
          <a:p>
            <a:r>
              <a:rPr lang="en-GB" sz="1200" b="0" i="0" kern="1200" dirty="0" smtClean="0">
                <a:solidFill>
                  <a:schemeClr val="tx1"/>
                </a:solidFill>
                <a:effectLst/>
                <a:latin typeface="Arial" charset="0"/>
                <a:ea typeface="MS PGothic" pitchFamily="34" charset="-128"/>
                <a:cs typeface="Arial" charset="0"/>
              </a:rPr>
              <a:t>They call these "Variable Ratio Rewards" in Skinner land and this is the reason many enemies "drop" valuable items totally at random in </a:t>
            </a:r>
            <a:r>
              <a:rPr lang="en-GB" sz="1200" b="0" i="1" kern="1200" dirty="0" err="1" smtClean="0">
                <a:solidFill>
                  <a:schemeClr val="tx1"/>
                </a:solidFill>
                <a:effectLst/>
                <a:latin typeface="Arial" charset="0"/>
                <a:ea typeface="MS PGothic" pitchFamily="34" charset="-128"/>
                <a:cs typeface="Arial" charset="0"/>
              </a:rPr>
              <a:t>WoW</a:t>
            </a:r>
            <a:r>
              <a:rPr lang="en-GB" sz="1200" b="0" i="0" kern="1200" dirty="0" smtClean="0">
                <a:solidFill>
                  <a:schemeClr val="tx1"/>
                </a:solidFill>
                <a:effectLst/>
                <a:latin typeface="Arial" charset="0"/>
                <a:ea typeface="MS PGothic" pitchFamily="34" charset="-128"/>
                <a:cs typeface="Arial" charset="0"/>
              </a:rPr>
              <a:t>. This is addictive in exactly the same way a slot machine is addictive. You can't quit now because </a:t>
            </a:r>
            <a:r>
              <a:rPr lang="en-GB" sz="1200" b="0" i="1" kern="1200" dirty="0" smtClean="0">
                <a:solidFill>
                  <a:schemeClr val="tx1"/>
                </a:solidFill>
                <a:effectLst/>
                <a:latin typeface="Arial" charset="0"/>
                <a:ea typeface="MS PGothic" pitchFamily="34" charset="-128"/>
                <a:cs typeface="Arial" charset="0"/>
              </a:rPr>
              <a:t>the very next one</a:t>
            </a:r>
            <a:r>
              <a:rPr lang="en-GB" sz="1200" b="0" i="0" kern="1200" dirty="0" smtClean="0">
                <a:solidFill>
                  <a:schemeClr val="tx1"/>
                </a:solidFill>
                <a:effectLst/>
                <a:latin typeface="Arial" charset="0"/>
                <a:ea typeface="MS PGothic" pitchFamily="34" charset="-128"/>
                <a:cs typeface="Arial" charset="0"/>
              </a:rPr>
              <a:t> could be a winner. Or the next. Or the next.</a:t>
            </a:r>
          </a:p>
          <a:p>
            <a:r>
              <a:rPr lang="en-GB" sz="1200" b="0" i="0" kern="1200" dirty="0" smtClean="0">
                <a:solidFill>
                  <a:schemeClr val="tx1"/>
                </a:solidFill>
                <a:effectLst/>
                <a:latin typeface="Arial" charset="0"/>
                <a:ea typeface="MS PGothic" pitchFamily="34" charset="-128"/>
                <a:cs typeface="Arial" charset="0"/>
              </a:rPr>
              <a:t>In</a:t>
            </a:r>
            <a:r>
              <a:rPr lang="en-GB" sz="1200" b="0" i="0" kern="1200" baseline="0" dirty="0" smtClean="0">
                <a:solidFill>
                  <a:schemeClr val="tx1"/>
                </a:solidFill>
                <a:effectLst/>
                <a:latin typeface="Arial" charset="0"/>
                <a:ea typeface="MS PGothic" pitchFamily="34" charset="-128"/>
                <a:cs typeface="Arial" charset="0"/>
              </a:rPr>
              <a:t> these situations, like slot machines, scratch card games etc. The amount that is paid out is always relative to the cost per play. So 25c might win you $25 but $25 might win you $2500. </a:t>
            </a:r>
          </a:p>
          <a:p>
            <a:r>
              <a:rPr lang="en-GB" sz="1200" b="0" i="0" kern="1200" baseline="0" dirty="0" smtClean="0">
                <a:solidFill>
                  <a:schemeClr val="tx1"/>
                </a:solidFill>
                <a:effectLst/>
                <a:latin typeface="Arial" charset="0"/>
                <a:ea typeface="MS PGothic" pitchFamily="34" charset="-128"/>
                <a:cs typeface="Arial" charset="0"/>
              </a:rPr>
              <a:t>In either case the casinos can also change the odds in order to give up to 95% payback over time to get you addicted to the prospect of winning big time. </a:t>
            </a:r>
          </a:p>
        </p:txBody>
      </p:sp>
      <p:sp>
        <p:nvSpPr>
          <p:cNvPr id="4" name="Slide Number Placeholder 3"/>
          <p:cNvSpPr>
            <a:spLocks noGrp="1"/>
          </p:cNvSpPr>
          <p:nvPr>
            <p:ph type="sldNum" sz="quarter" idx="10"/>
          </p:nvPr>
        </p:nvSpPr>
        <p:spPr/>
        <p:txBody>
          <a:bodyPr/>
          <a:lstStyle/>
          <a:p>
            <a:fld id="{2B15A874-2248-4AB1-8FCC-A3FD795E08CD}" type="slidenum">
              <a:rPr lang="en-GB" smtClean="0"/>
              <a:pPr/>
              <a:t>25</a:t>
            </a:fld>
            <a:endParaRPr lang="en-GB"/>
          </a:p>
        </p:txBody>
      </p:sp>
    </p:spTree>
    <p:extLst>
      <p:ext uri="{BB962C8B-B14F-4D97-AF65-F5344CB8AC3E}">
        <p14:creationId xmlns:p14="http://schemas.microsoft.com/office/powerpoint/2010/main" val="156190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examples</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30</a:t>
            </a:fld>
            <a:endParaRPr lang="en-GB"/>
          </a:p>
        </p:txBody>
      </p:sp>
    </p:spTree>
    <p:extLst>
      <p:ext uri="{BB962C8B-B14F-4D97-AF65-F5344CB8AC3E}">
        <p14:creationId xmlns:p14="http://schemas.microsoft.com/office/powerpoint/2010/main" val="560168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smtClean="0">
                <a:solidFill>
                  <a:schemeClr val="tx1"/>
                </a:solidFill>
                <a:effectLst/>
                <a:latin typeface="Arial" charset="0"/>
                <a:ea typeface="MS PGothic" pitchFamily="34" charset="-128"/>
                <a:cs typeface="Arial" charset="0"/>
              </a:rPr>
              <a:t>Note the electric</a:t>
            </a:r>
            <a:r>
              <a:rPr lang="en-GB" sz="1200" b="0" i="1" kern="1200" baseline="0" dirty="0" smtClean="0">
                <a:solidFill>
                  <a:schemeClr val="tx1"/>
                </a:solidFill>
                <a:effectLst/>
                <a:latin typeface="Arial" charset="0"/>
                <a:ea typeface="MS PGothic" pitchFamily="34" charset="-128"/>
                <a:cs typeface="Arial" charset="0"/>
              </a:rPr>
              <a:t> grid</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31</a:t>
            </a:fld>
            <a:endParaRPr lang="en-GB"/>
          </a:p>
        </p:txBody>
      </p:sp>
    </p:spTree>
    <p:extLst>
      <p:ext uri="{BB962C8B-B14F-4D97-AF65-F5344CB8AC3E}">
        <p14:creationId xmlns:p14="http://schemas.microsoft.com/office/powerpoint/2010/main" val="19433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the pieces</a:t>
            </a:r>
            <a:r>
              <a:rPr lang="en-GB" baseline="0" dirty="0" smtClean="0"/>
              <a:t> of paper back.</a:t>
            </a:r>
          </a:p>
          <a:p>
            <a:endParaRPr lang="en-GB" dirty="0" smtClean="0"/>
          </a:p>
          <a:p>
            <a:r>
              <a:rPr lang="en-GB" dirty="0" smtClean="0"/>
              <a:t>Draw on the board the table</a:t>
            </a:r>
            <a:r>
              <a:rPr lang="en-GB" baseline="0" dirty="0" smtClean="0"/>
              <a:t> and record </a:t>
            </a:r>
            <a:r>
              <a:rPr lang="en-GB" b="1" baseline="0" dirty="0" smtClean="0"/>
              <a:t>my grades</a:t>
            </a:r>
            <a:r>
              <a:rPr lang="en-GB" baseline="0" dirty="0" smtClean="0"/>
              <a:t> in the squares. </a:t>
            </a:r>
          </a:p>
          <a:p>
            <a:endParaRPr lang="en-GB" baseline="0" dirty="0" smtClean="0"/>
          </a:p>
          <a:p>
            <a:r>
              <a:rPr lang="en-GB" baseline="0" dirty="0" smtClean="0"/>
              <a:t>Draw </a:t>
            </a:r>
            <a:r>
              <a:rPr lang="en-GB" b="1" baseline="0" dirty="0" smtClean="0"/>
              <a:t>another table</a:t>
            </a:r>
            <a:r>
              <a:rPr lang="en-GB" baseline="0" dirty="0" smtClean="0"/>
              <a:t> and add the </a:t>
            </a:r>
            <a:r>
              <a:rPr lang="en-GB" b="1" baseline="0" dirty="0" smtClean="0"/>
              <a:t>pair grades</a:t>
            </a:r>
            <a:r>
              <a:rPr lang="en-GB" baseline="0" dirty="0" smtClean="0"/>
              <a:t>.</a:t>
            </a:r>
          </a:p>
          <a:p>
            <a:endParaRPr lang="en-GB" b="0" baseline="0" dirty="0" smtClean="0"/>
          </a:p>
          <a:p>
            <a:r>
              <a:rPr lang="en-GB" b="0" baseline="0" dirty="0" smtClean="0"/>
              <a:t>Put both </a:t>
            </a:r>
            <a:r>
              <a:rPr lang="en-GB" b="1" baseline="0" dirty="0" smtClean="0"/>
              <a:t>tables together.</a:t>
            </a:r>
          </a:p>
          <a:p>
            <a:r>
              <a:rPr lang="en-GB" b="1" baseline="0" dirty="0" smtClean="0"/>
              <a:t>First grade corresponds the row player.</a:t>
            </a:r>
          </a:p>
          <a:p>
            <a:r>
              <a:rPr lang="en-GB" b="1" baseline="0" dirty="0" smtClean="0"/>
              <a:t>Second to the column player.</a:t>
            </a:r>
          </a:p>
          <a:p>
            <a:r>
              <a:rPr lang="en-GB" b="1" baseline="0" dirty="0" smtClean="0"/>
              <a:t>Outcome matrix</a:t>
            </a:r>
          </a:p>
          <a:p>
            <a:endParaRPr lang="en-GB" b="1" baseline="0" dirty="0" smtClean="0"/>
          </a:p>
          <a:p>
            <a:endParaRPr lang="en-GB" b="1" baseline="0" dirty="0" smtClean="0"/>
          </a:p>
          <a:p>
            <a:r>
              <a:rPr lang="en-GB" b="1" baseline="0" dirty="0" smtClean="0"/>
              <a:t>Show of hands, how many choose Alpha and Beta.</a:t>
            </a:r>
          </a:p>
          <a:p>
            <a:endParaRPr lang="en-GB" b="1" baseline="0" dirty="0" smtClean="0"/>
          </a:p>
          <a:p>
            <a:r>
              <a:rPr lang="en-GB" b="1" baseline="0" dirty="0" smtClean="0"/>
              <a:t>Why did you choose Alpha?</a:t>
            </a:r>
          </a:p>
          <a:p>
            <a:r>
              <a:rPr lang="en-GB" b="1" baseline="0" dirty="0" smtClean="0"/>
              <a:t>   * </a:t>
            </a:r>
            <a:r>
              <a:rPr lang="en-GB" b="0" baseline="0" dirty="0" smtClean="0"/>
              <a:t>Better outcomes for choosing alpha no matter.</a:t>
            </a:r>
          </a:p>
          <a:p>
            <a:r>
              <a:rPr lang="en-GB" b="0" baseline="0" dirty="0" smtClean="0"/>
              <a:t> </a:t>
            </a:r>
            <a:endParaRPr lang="en-GB" b="1" baseline="0" dirty="0" smtClean="0"/>
          </a:p>
          <a:p>
            <a:endParaRPr lang="en-GB" b="1" baseline="0" dirty="0" smtClean="0"/>
          </a:p>
          <a:p>
            <a:r>
              <a:rPr lang="en-GB" b="1" baseline="0" dirty="0" smtClean="0"/>
              <a:t>Why did you choose Beta?</a:t>
            </a:r>
          </a:p>
          <a:p>
            <a:r>
              <a:rPr lang="en-GB" baseline="0" dirty="0" smtClean="0"/>
              <a:t>   * Don’t like swings. A = A to B- , B = B+ to C</a:t>
            </a:r>
          </a:p>
          <a:p>
            <a:r>
              <a:rPr lang="en-GB" baseline="0" dirty="0" smtClean="0"/>
              <a:t>   * Be more conclusive (indignant angel), some people might care about others grades</a:t>
            </a:r>
          </a:p>
          <a:p>
            <a:r>
              <a:rPr lang="en-GB" baseline="0" dirty="0" smtClean="0"/>
              <a:t>      Business School </a:t>
            </a:r>
            <a:r>
              <a:rPr lang="en-GB" baseline="0" dirty="0" err="1" smtClean="0"/>
              <a:t>vs</a:t>
            </a:r>
            <a:r>
              <a:rPr lang="en-GB" baseline="0" dirty="0" smtClean="0"/>
              <a:t> Divinity School.</a:t>
            </a:r>
          </a:p>
          <a:p>
            <a:endParaRPr lang="en-GB" baseline="0" dirty="0" smtClean="0"/>
          </a:p>
          <a:p>
            <a:r>
              <a:rPr lang="en-GB" b="1" baseline="0" dirty="0" smtClean="0"/>
              <a:t>This is not a GAME, missing pay-offs and objectives. </a:t>
            </a:r>
          </a:p>
          <a:p>
            <a:r>
              <a:rPr lang="en-GB" b="1" baseline="0" dirty="0" smtClean="0"/>
              <a:t>I cannot tell you what your pay-offs should be.</a:t>
            </a:r>
          </a:p>
          <a:p>
            <a:endParaRPr lang="en-GB" b="1" baseline="0" dirty="0" smtClean="0"/>
          </a:p>
          <a:p>
            <a:r>
              <a:rPr lang="en-GB" b="1" baseline="0" dirty="0" smtClean="0"/>
              <a:t> </a:t>
            </a:r>
            <a:r>
              <a:rPr lang="en-GB" b="0" baseline="0" dirty="0" smtClean="0"/>
              <a:t>* Caring about your own grade is one pay-off.</a:t>
            </a:r>
          </a:p>
          <a:p>
            <a:r>
              <a:rPr lang="en-GB" b="0" baseline="0" dirty="0" smtClean="0"/>
              <a:t> * Caring about another is another pay-off.</a:t>
            </a:r>
          </a:p>
          <a:p>
            <a:endParaRPr lang="en-GB" b="0" baseline="0" dirty="0" smtClean="0"/>
          </a:p>
          <a:p>
            <a:r>
              <a:rPr lang="en-GB" b="1" baseline="0" dirty="0" smtClean="0"/>
              <a:t>Re-draw the grid with numbers. </a:t>
            </a:r>
          </a:p>
          <a:p>
            <a:r>
              <a:rPr lang="en-GB" b="1" baseline="0" dirty="0" smtClean="0"/>
              <a:t>   </a:t>
            </a:r>
            <a:r>
              <a:rPr lang="en-GB" b="0" baseline="0" dirty="0" smtClean="0"/>
              <a:t>* numbers represent utilities (their goals)</a:t>
            </a:r>
          </a:p>
          <a:p>
            <a:r>
              <a:rPr lang="en-GB" b="0" baseline="0" dirty="0" smtClean="0"/>
              <a:t>   * A = 3, B+ = 1, B- = 0, C = -1 </a:t>
            </a:r>
          </a:p>
          <a:p>
            <a:r>
              <a:rPr lang="en-GB" b="0" baseline="0" dirty="0" smtClean="0"/>
              <a:t>   * Evil Gits</a:t>
            </a:r>
          </a:p>
          <a:p>
            <a:r>
              <a:rPr lang="en-GB" b="0" baseline="0" dirty="0" smtClean="0"/>
              <a:t>   </a:t>
            </a:r>
          </a:p>
          <a:p>
            <a:r>
              <a:rPr lang="en-GB" b="1" baseline="0" dirty="0" smtClean="0"/>
              <a:t>What should you do.</a:t>
            </a:r>
            <a:endParaRPr lang="en-GB" b="0" baseline="0" dirty="0" smtClean="0"/>
          </a:p>
          <a:p>
            <a:r>
              <a:rPr lang="en-GB" b="1" baseline="0" dirty="0" smtClean="0"/>
              <a:t>   </a:t>
            </a:r>
            <a:r>
              <a:rPr lang="en-GB" b="0" baseline="0" dirty="0" smtClean="0"/>
              <a:t>* No matter what the pair does, you get a higher payoff with alpha.</a:t>
            </a:r>
          </a:p>
          <a:p>
            <a:endParaRPr lang="en-GB" b="0" baseline="0" dirty="0" smtClean="0"/>
          </a:p>
          <a:p>
            <a:r>
              <a:rPr lang="en-GB" b="0" baseline="0" dirty="0" smtClean="0"/>
              <a:t>This strategy alpha </a:t>
            </a:r>
            <a:r>
              <a:rPr lang="en-GB" b="1" baseline="0" dirty="0" smtClean="0"/>
              <a:t>strictly dominates</a:t>
            </a:r>
            <a:r>
              <a:rPr lang="en-GB" b="0" baseline="0" dirty="0" smtClean="0"/>
              <a:t> strategy beta if my pay-off from alpha is </a:t>
            </a:r>
            <a:r>
              <a:rPr lang="en-GB" b="1" baseline="0" dirty="0" smtClean="0"/>
              <a:t>strictly greater </a:t>
            </a:r>
            <a:r>
              <a:rPr lang="en-GB" b="0" baseline="0" dirty="0" smtClean="0"/>
              <a:t>than that from beta </a:t>
            </a:r>
            <a:r>
              <a:rPr lang="en-GB" b="1" baseline="0" dirty="0" smtClean="0"/>
              <a:t>regardless of what others do. </a:t>
            </a:r>
          </a:p>
          <a:p>
            <a:endParaRPr lang="en-GB" b="1" baseline="0" dirty="0" smtClean="0"/>
          </a:p>
          <a:p>
            <a:r>
              <a:rPr lang="en-GB" b="1" baseline="0" dirty="0" smtClean="0"/>
              <a:t>Lessons </a:t>
            </a:r>
            <a:endParaRPr lang="en-GB" b="0" baseline="0" dirty="0" smtClean="0"/>
          </a:p>
        </p:txBody>
      </p:sp>
      <p:sp>
        <p:nvSpPr>
          <p:cNvPr id="4" name="Slide Number Placeholder 3"/>
          <p:cNvSpPr>
            <a:spLocks noGrp="1"/>
          </p:cNvSpPr>
          <p:nvPr>
            <p:ph type="sldNum" sz="quarter" idx="10"/>
          </p:nvPr>
        </p:nvSpPr>
        <p:spPr/>
        <p:txBody>
          <a:bodyPr/>
          <a:lstStyle/>
          <a:p>
            <a:fld id="{2B15A874-2248-4AB1-8FCC-A3FD795E08CD}" type="slidenum">
              <a:rPr lang="en-GB" smtClean="0"/>
              <a:pPr/>
              <a:t>2</a:t>
            </a:fld>
            <a:endParaRPr lang="en-GB"/>
          </a:p>
        </p:txBody>
      </p:sp>
    </p:spTree>
    <p:extLst>
      <p:ext uri="{BB962C8B-B14F-4D97-AF65-F5344CB8AC3E}">
        <p14:creationId xmlns:p14="http://schemas.microsoft.com/office/powerpoint/2010/main" val="101360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Would</a:t>
            </a:r>
            <a:r>
              <a:rPr lang="en-GB" baseline="0" dirty="0" smtClean="0"/>
              <a:t> you ever call the skinner box home?</a:t>
            </a:r>
          </a:p>
          <a:p>
            <a:endParaRPr lang="en-GB" baseline="0" dirty="0" smtClean="0"/>
          </a:p>
          <a:p>
            <a:r>
              <a:rPr lang="en-GB" baseline="0" dirty="0" smtClean="0"/>
              <a:t>Does anyone think they can.</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33</a:t>
            </a:fld>
            <a:endParaRPr lang="en-GB"/>
          </a:p>
        </p:txBody>
      </p:sp>
    </p:spTree>
    <p:extLst>
      <p:ext uri="{BB962C8B-B14F-4D97-AF65-F5344CB8AC3E}">
        <p14:creationId xmlns:p14="http://schemas.microsoft.com/office/powerpoint/2010/main" val="429870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41</a:t>
            </a:fld>
            <a:endParaRPr lang="en-GB"/>
          </a:p>
        </p:txBody>
      </p:sp>
    </p:spTree>
    <p:extLst>
      <p:ext uri="{BB962C8B-B14F-4D97-AF65-F5344CB8AC3E}">
        <p14:creationId xmlns:p14="http://schemas.microsoft.com/office/powerpoint/2010/main" val="108675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the pieces</a:t>
            </a:r>
            <a:r>
              <a:rPr lang="en-GB" baseline="0" dirty="0" smtClean="0"/>
              <a:t> of paper back.</a:t>
            </a:r>
          </a:p>
          <a:p>
            <a:endParaRPr lang="en-GB" dirty="0" smtClean="0"/>
          </a:p>
          <a:p>
            <a:r>
              <a:rPr lang="en-GB" dirty="0" smtClean="0"/>
              <a:t>Draw on the board the table</a:t>
            </a:r>
            <a:r>
              <a:rPr lang="en-GB" baseline="0" dirty="0" smtClean="0"/>
              <a:t> and record </a:t>
            </a:r>
            <a:r>
              <a:rPr lang="en-GB" b="1" baseline="0" dirty="0" smtClean="0"/>
              <a:t>my grades</a:t>
            </a:r>
            <a:r>
              <a:rPr lang="en-GB" baseline="0" dirty="0" smtClean="0"/>
              <a:t> in the squares. </a:t>
            </a:r>
          </a:p>
          <a:p>
            <a:endParaRPr lang="en-GB" baseline="0" dirty="0" smtClean="0"/>
          </a:p>
          <a:p>
            <a:r>
              <a:rPr lang="en-GB" baseline="0" dirty="0" smtClean="0"/>
              <a:t>Draw </a:t>
            </a:r>
            <a:r>
              <a:rPr lang="en-GB" b="1" baseline="0" dirty="0" smtClean="0"/>
              <a:t>another table</a:t>
            </a:r>
            <a:r>
              <a:rPr lang="en-GB" baseline="0" dirty="0" smtClean="0"/>
              <a:t> and add the </a:t>
            </a:r>
            <a:r>
              <a:rPr lang="en-GB" b="1" baseline="0" dirty="0" smtClean="0"/>
              <a:t>pair grades</a:t>
            </a:r>
            <a:r>
              <a:rPr lang="en-GB" baseline="0" dirty="0" smtClean="0"/>
              <a:t>.</a:t>
            </a:r>
          </a:p>
          <a:p>
            <a:endParaRPr lang="en-GB" b="0" baseline="0" dirty="0" smtClean="0"/>
          </a:p>
          <a:p>
            <a:r>
              <a:rPr lang="en-GB" b="0" baseline="0" dirty="0" smtClean="0"/>
              <a:t>Put both </a:t>
            </a:r>
            <a:r>
              <a:rPr lang="en-GB" b="1" baseline="0" dirty="0" smtClean="0"/>
              <a:t>tables together.</a:t>
            </a:r>
          </a:p>
          <a:p>
            <a:r>
              <a:rPr lang="en-GB" b="1" baseline="0" dirty="0" smtClean="0"/>
              <a:t>First grade corresponds the row player.</a:t>
            </a:r>
          </a:p>
          <a:p>
            <a:r>
              <a:rPr lang="en-GB" b="1" baseline="0" dirty="0" smtClean="0"/>
              <a:t>Second to the column player.</a:t>
            </a:r>
          </a:p>
          <a:p>
            <a:r>
              <a:rPr lang="en-GB" b="1" baseline="0" dirty="0" smtClean="0"/>
              <a:t>Outcome matrix</a:t>
            </a:r>
          </a:p>
          <a:p>
            <a:endParaRPr lang="en-GB" b="1" baseline="0" dirty="0" smtClean="0"/>
          </a:p>
          <a:p>
            <a:endParaRPr lang="en-GB" b="1" baseline="0" dirty="0" smtClean="0"/>
          </a:p>
          <a:p>
            <a:r>
              <a:rPr lang="en-GB" b="1" baseline="0" dirty="0" smtClean="0"/>
              <a:t>Show of hands, how many choose Alpha and Beta.</a:t>
            </a:r>
          </a:p>
          <a:p>
            <a:endParaRPr lang="en-GB" b="1" baseline="0" dirty="0" smtClean="0"/>
          </a:p>
          <a:p>
            <a:r>
              <a:rPr lang="en-GB" b="1" baseline="0" dirty="0" smtClean="0"/>
              <a:t>Why did you choose Alpha?</a:t>
            </a:r>
          </a:p>
          <a:p>
            <a:r>
              <a:rPr lang="en-GB" b="1" baseline="0" dirty="0" smtClean="0"/>
              <a:t>   * </a:t>
            </a:r>
            <a:r>
              <a:rPr lang="en-GB" b="0" baseline="0" dirty="0" smtClean="0"/>
              <a:t>Better outcomes for choosing alpha no matter.</a:t>
            </a:r>
          </a:p>
          <a:p>
            <a:r>
              <a:rPr lang="en-GB" b="0" baseline="0" dirty="0" smtClean="0"/>
              <a:t> </a:t>
            </a:r>
            <a:endParaRPr lang="en-GB" b="1" baseline="0" dirty="0" smtClean="0"/>
          </a:p>
          <a:p>
            <a:endParaRPr lang="en-GB" b="1" baseline="0" dirty="0" smtClean="0"/>
          </a:p>
          <a:p>
            <a:r>
              <a:rPr lang="en-GB" b="1" baseline="0" dirty="0" smtClean="0"/>
              <a:t>Why did you choose Beta?</a:t>
            </a:r>
          </a:p>
          <a:p>
            <a:r>
              <a:rPr lang="en-GB" baseline="0" dirty="0" smtClean="0"/>
              <a:t>   * Don’t like swings. A = A to B- , B = B+ to C</a:t>
            </a:r>
          </a:p>
          <a:p>
            <a:r>
              <a:rPr lang="en-GB" baseline="0" dirty="0" smtClean="0"/>
              <a:t>   * Be more conclusive (indignant angel), some people might care about others grades</a:t>
            </a:r>
          </a:p>
          <a:p>
            <a:r>
              <a:rPr lang="en-GB" baseline="0" dirty="0" smtClean="0"/>
              <a:t>      Business School </a:t>
            </a:r>
            <a:r>
              <a:rPr lang="en-GB" baseline="0" dirty="0" err="1" smtClean="0"/>
              <a:t>vs</a:t>
            </a:r>
            <a:r>
              <a:rPr lang="en-GB" baseline="0" dirty="0" smtClean="0"/>
              <a:t> Divinity School.</a:t>
            </a:r>
          </a:p>
          <a:p>
            <a:endParaRPr lang="en-GB" baseline="0" dirty="0" smtClean="0"/>
          </a:p>
          <a:p>
            <a:r>
              <a:rPr lang="en-GB" b="1" baseline="0" dirty="0" smtClean="0"/>
              <a:t>This is not a GAME, missing pay-offs and objectives. </a:t>
            </a:r>
          </a:p>
          <a:p>
            <a:r>
              <a:rPr lang="en-GB" b="1" baseline="0" dirty="0" smtClean="0"/>
              <a:t>I cannot tell you what your pay-offs should be.</a:t>
            </a:r>
          </a:p>
          <a:p>
            <a:endParaRPr lang="en-GB" b="1" baseline="0" dirty="0" smtClean="0"/>
          </a:p>
          <a:p>
            <a:r>
              <a:rPr lang="en-GB" b="1" baseline="0" dirty="0" smtClean="0"/>
              <a:t> </a:t>
            </a:r>
            <a:r>
              <a:rPr lang="en-GB" b="0" baseline="0" dirty="0" smtClean="0"/>
              <a:t>* Caring about your own grade is one pay-off.</a:t>
            </a:r>
          </a:p>
          <a:p>
            <a:r>
              <a:rPr lang="en-GB" b="0" baseline="0" dirty="0" smtClean="0"/>
              <a:t> * Caring about another is another pay-off.</a:t>
            </a:r>
          </a:p>
          <a:p>
            <a:endParaRPr lang="en-GB" b="0" baseline="0" dirty="0" smtClean="0"/>
          </a:p>
          <a:p>
            <a:r>
              <a:rPr lang="en-GB" b="1" baseline="0" dirty="0" smtClean="0"/>
              <a:t>Re-draw the grid with numbers. </a:t>
            </a:r>
          </a:p>
          <a:p>
            <a:r>
              <a:rPr lang="en-GB" b="1" baseline="0" dirty="0" smtClean="0"/>
              <a:t>   </a:t>
            </a:r>
            <a:r>
              <a:rPr lang="en-GB" b="0" baseline="0" dirty="0" smtClean="0"/>
              <a:t>* numbers represent utilities (their goals)</a:t>
            </a:r>
          </a:p>
          <a:p>
            <a:r>
              <a:rPr lang="en-GB" b="0" baseline="0" dirty="0" smtClean="0"/>
              <a:t>   * A = 3, B+ = 1, B- = 0, C = -1 </a:t>
            </a:r>
          </a:p>
          <a:p>
            <a:r>
              <a:rPr lang="en-GB" b="0" baseline="0" dirty="0" smtClean="0"/>
              <a:t>   * Evil Gits</a:t>
            </a:r>
          </a:p>
          <a:p>
            <a:r>
              <a:rPr lang="en-GB" b="0" baseline="0" dirty="0" smtClean="0"/>
              <a:t>   </a:t>
            </a:r>
          </a:p>
          <a:p>
            <a:r>
              <a:rPr lang="en-GB" b="1" baseline="0" dirty="0" smtClean="0"/>
              <a:t>What should you do.</a:t>
            </a:r>
            <a:endParaRPr lang="en-GB" b="0" baseline="0" dirty="0" smtClean="0"/>
          </a:p>
          <a:p>
            <a:r>
              <a:rPr lang="en-GB" b="1" baseline="0" dirty="0" smtClean="0"/>
              <a:t>   </a:t>
            </a:r>
            <a:r>
              <a:rPr lang="en-GB" b="0" baseline="0" dirty="0" smtClean="0"/>
              <a:t>* No matter what the pair does, you get a higher payoff with alpha.</a:t>
            </a:r>
          </a:p>
          <a:p>
            <a:endParaRPr lang="en-GB" b="0" baseline="0" dirty="0" smtClean="0"/>
          </a:p>
          <a:p>
            <a:r>
              <a:rPr lang="en-GB" b="0" baseline="0" dirty="0" smtClean="0"/>
              <a:t>This strategy alpha </a:t>
            </a:r>
            <a:r>
              <a:rPr lang="en-GB" b="1" baseline="0" dirty="0" smtClean="0"/>
              <a:t>strictly dominates</a:t>
            </a:r>
            <a:r>
              <a:rPr lang="en-GB" b="0" baseline="0" dirty="0" smtClean="0"/>
              <a:t> strategy beta if my pay-off from alpha is </a:t>
            </a:r>
            <a:r>
              <a:rPr lang="en-GB" b="1" baseline="0" dirty="0" smtClean="0"/>
              <a:t>strictly greater </a:t>
            </a:r>
            <a:r>
              <a:rPr lang="en-GB" b="0" baseline="0" dirty="0" smtClean="0"/>
              <a:t>than that from beta </a:t>
            </a:r>
            <a:r>
              <a:rPr lang="en-GB" b="1" baseline="0" dirty="0" smtClean="0"/>
              <a:t>regardless of what others do. </a:t>
            </a:r>
          </a:p>
          <a:p>
            <a:endParaRPr lang="en-GB" b="1" baseline="0" dirty="0" smtClean="0"/>
          </a:p>
          <a:p>
            <a:r>
              <a:rPr lang="en-GB" b="1" baseline="0" dirty="0" smtClean="0"/>
              <a:t>Lessons </a:t>
            </a:r>
            <a:endParaRPr lang="en-GB" b="0" baseline="0" dirty="0" smtClean="0"/>
          </a:p>
        </p:txBody>
      </p:sp>
      <p:sp>
        <p:nvSpPr>
          <p:cNvPr id="4" name="Slide Number Placeholder 3"/>
          <p:cNvSpPr>
            <a:spLocks noGrp="1"/>
          </p:cNvSpPr>
          <p:nvPr>
            <p:ph type="sldNum" sz="quarter" idx="10"/>
          </p:nvPr>
        </p:nvSpPr>
        <p:spPr/>
        <p:txBody>
          <a:bodyPr/>
          <a:lstStyle/>
          <a:p>
            <a:fld id="{2B15A874-2248-4AB1-8FCC-A3FD795E08CD}" type="slidenum">
              <a:rPr lang="en-GB" smtClean="0"/>
              <a:pPr/>
              <a:t>4</a:t>
            </a:fld>
            <a:endParaRPr lang="en-GB"/>
          </a:p>
        </p:txBody>
      </p:sp>
    </p:spTree>
    <p:extLst>
      <p:ext uri="{BB962C8B-B14F-4D97-AF65-F5344CB8AC3E}">
        <p14:creationId xmlns:p14="http://schemas.microsoft.com/office/powerpoint/2010/main" val="101360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Why Lesson 1:</a:t>
            </a:r>
          </a:p>
          <a:p>
            <a:r>
              <a:rPr lang="en-GB" b="0" dirty="0" smtClean="0"/>
              <a:t>If</a:t>
            </a:r>
            <a:r>
              <a:rPr lang="en-GB" b="0" baseline="0" dirty="0" smtClean="0"/>
              <a:t> instead I play the strategy that dominates it I do better.</a:t>
            </a:r>
          </a:p>
          <a:p>
            <a:endParaRPr lang="en-GB" b="0" baseline="0" dirty="0" smtClean="0"/>
          </a:p>
          <a:p>
            <a:r>
              <a:rPr lang="en-GB" b="0" baseline="0" dirty="0" smtClean="0"/>
              <a:t>Look at it this way if we both choose beta I do better. But then I could choose Alpha.</a:t>
            </a:r>
          </a:p>
          <a:p>
            <a:endParaRPr lang="en-GB" b="0" baseline="0" dirty="0" smtClean="0"/>
          </a:p>
          <a:p>
            <a:r>
              <a:rPr lang="en-GB" b="0" baseline="0" dirty="0" smtClean="0"/>
              <a:t>What is all this an example of?</a:t>
            </a:r>
          </a:p>
        </p:txBody>
      </p:sp>
      <p:sp>
        <p:nvSpPr>
          <p:cNvPr id="4" name="Slide Number Placeholder 3"/>
          <p:cNvSpPr>
            <a:spLocks noGrp="1"/>
          </p:cNvSpPr>
          <p:nvPr>
            <p:ph type="sldNum" sz="quarter" idx="10"/>
          </p:nvPr>
        </p:nvSpPr>
        <p:spPr/>
        <p:txBody>
          <a:bodyPr/>
          <a:lstStyle/>
          <a:p>
            <a:fld id="{2B15A874-2248-4AB1-8FCC-A3FD795E08CD}" type="slidenum">
              <a:rPr lang="en-GB" smtClean="0"/>
              <a:pPr/>
              <a:t>5</a:t>
            </a:fld>
            <a:endParaRPr lang="en-GB"/>
          </a:p>
        </p:txBody>
      </p:sp>
    </p:spTree>
    <p:extLst>
      <p:ext uri="{BB962C8B-B14F-4D97-AF65-F5344CB8AC3E}">
        <p14:creationId xmlns:p14="http://schemas.microsoft.com/office/powerpoint/2010/main" val="257595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6</a:t>
            </a:fld>
            <a:endParaRPr lang="en-GB"/>
          </a:p>
        </p:txBody>
      </p:sp>
    </p:spTree>
    <p:extLst>
      <p:ext uri="{BB962C8B-B14F-4D97-AF65-F5344CB8AC3E}">
        <p14:creationId xmlns:p14="http://schemas.microsoft.com/office/powerpoint/2010/main" val="330755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8</a:t>
            </a:fld>
            <a:endParaRPr lang="en-GB"/>
          </a:p>
        </p:txBody>
      </p:sp>
    </p:spTree>
    <p:extLst>
      <p:ext uri="{BB962C8B-B14F-4D97-AF65-F5344CB8AC3E}">
        <p14:creationId xmlns:p14="http://schemas.microsoft.com/office/powerpoint/2010/main" val="204164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Why Lesson 1:</a:t>
            </a:r>
          </a:p>
          <a:p>
            <a:r>
              <a:rPr lang="en-GB" b="0" dirty="0" smtClean="0"/>
              <a:t>If</a:t>
            </a:r>
            <a:r>
              <a:rPr lang="en-GB" b="0" baseline="0" dirty="0" smtClean="0"/>
              <a:t> instead I play the strategy that dominates it I do better.</a:t>
            </a:r>
          </a:p>
          <a:p>
            <a:endParaRPr lang="en-GB" b="0" baseline="0" dirty="0" smtClean="0"/>
          </a:p>
          <a:p>
            <a:r>
              <a:rPr lang="en-GB" b="0" baseline="0" dirty="0" smtClean="0"/>
              <a:t>Look at it this way if we both choose beta I do better. But then I could </a:t>
            </a:r>
            <a:r>
              <a:rPr lang="en-GB" b="0" baseline="0" smtClean="0"/>
              <a:t>choose Alpha  </a:t>
            </a:r>
            <a:endParaRPr lang="en-GB" b="0"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11</a:t>
            </a:fld>
            <a:endParaRPr lang="en-GB"/>
          </a:p>
        </p:txBody>
      </p:sp>
    </p:spTree>
    <p:extLst>
      <p:ext uri="{BB962C8B-B14F-4D97-AF65-F5344CB8AC3E}">
        <p14:creationId xmlns:p14="http://schemas.microsoft.com/office/powerpoint/2010/main" val="2575952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of hands</a:t>
            </a:r>
            <a:r>
              <a:rPr lang="en-GB" baseline="0" dirty="0" smtClean="0"/>
              <a:t> on who choose what and why?</a:t>
            </a:r>
          </a:p>
          <a:p>
            <a:endParaRPr lang="en-GB" baseline="0" dirty="0" smtClean="0"/>
          </a:p>
          <a:p>
            <a:r>
              <a:rPr lang="en-GB" dirty="0" smtClean="0"/>
              <a:t>Best case scenario</a:t>
            </a:r>
            <a:r>
              <a:rPr lang="en-GB" baseline="0" dirty="0" smtClean="0"/>
              <a:t> with Alpha is 0</a:t>
            </a:r>
          </a:p>
          <a:p>
            <a:r>
              <a:rPr lang="en-GB" baseline="0" dirty="0" smtClean="0"/>
              <a:t>Worst case with Beta is -3</a:t>
            </a:r>
          </a:p>
          <a:p>
            <a:endParaRPr lang="en-GB" baseline="0" dirty="0" smtClean="0"/>
          </a:p>
          <a:p>
            <a:r>
              <a:rPr lang="en-GB" baseline="0" dirty="0" smtClean="0"/>
              <a:t>So is there a dominant strategy. </a:t>
            </a:r>
          </a:p>
          <a:p>
            <a:endParaRPr lang="en-GB" baseline="0" dirty="0" smtClean="0"/>
          </a:p>
          <a:p>
            <a:r>
              <a:rPr lang="en-GB" baseline="0" dirty="0" smtClean="0"/>
              <a:t>Called a co-ordination problem.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B15A874-2248-4AB1-8FCC-A3FD795E08CD}" type="slidenum">
              <a:rPr lang="en-GB" smtClean="0"/>
              <a:pPr/>
              <a:t>12</a:t>
            </a:fld>
            <a:endParaRPr lang="en-GB"/>
          </a:p>
        </p:txBody>
      </p:sp>
    </p:spTree>
    <p:extLst>
      <p:ext uri="{BB962C8B-B14F-4D97-AF65-F5344CB8AC3E}">
        <p14:creationId xmlns:p14="http://schemas.microsoft.com/office/powerpoint/2010/main" val="242710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know the person you are playing against is an Indignant Angel.</a:t>
            </a:r>
          </a:p>
          <a:p>
            <a:endParaRPr lang="en-GB" baseline="0" dirty="0" smtClean="0"/>
          </a:p>
          <a:p>
            <a:r>
              <a:rPr lang="en-GB" baseline="0" dirty="0" smtClean="0"/>
              <a:t>A is dominant as is always higher than Beta </a:t>
            </a:r>
          </a:p>
          <a:p>
            <a:endParaRPr lang="en-GB" dirty="0" smtClean="0"/>
          </a:p>
          <a:p>
            <a:r>
              <a:rPr lang="en-GB" dirty="0" smtClean="0"/>
              <a:t>Skip in</a:t>
            </a:r>
            <a:r>
              <a:rPr lang="en-GB" baseline="0" dirty="0" smtClean="0"/>
              <a:t> Lecture</a:t>
            </a:r>
            <a:endParaRPr lang="en-GB" dirty="0"/>
          </a:p>
        </p:txBody>
      </p:sp>
      <p:sp>
        <p:nvSpPr>
          <p:cNvPr id="4" name="Slide Number Placeholder 3"/>
          <p:cNvSpPr>
            <a:spLocks noGrp="1"/>
          </p:cNvSpPr>
          <p:nvPr>
            <p:ph type="sldNum" sz="quarter" idx="10"/>
          </p:nvPr>
        </p:nvSpPr>
        <p:spPr/>
        <p:txBody>
          <a:bodyPr/>
          <a:lstStyle/>
          <a:p>
            <a:fld id="{2B15A874-2248-4AB1-8FCC-A3FD795E08CD}" type="slidenum">
              <a:rPr lang="en-GB" smtClean="0"/>
              <a:pPr/>
              <a:t>14</a:t>
            </a:fld>
            <a:endParaRPr lang="en-GB"/>
          </a:p>
        </p:txBody>
      </p:sp>
    </p:spTree>
    <p:extLst>
      <p:ext uri="{BB962C8B-B14F-4D97-AF65-F5344CB8AC3E}">
        <p14:creationId xmlns:p14="http://schemas.microsoft.com/office/powerpoint/2010/main" val="315357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userDrawn="1"/>
        </p:nvGrpSpPr>
        <p:grpSpPr bwMode="auto">
          <a:xfrm>
            <a:off x="6051550" y="368300"/>
            <a:ext cx="2697163"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5124" name="Rectangle 4"/>
          <p:cNvSpPr>
            <a:spLocks noGrp="1" noChangeArrowheads="1"/>
          </p:cNvSpPr>
          <p:nvPr>
            <p:ph type="ctrTitle"/>
          </p:nvPr>
        </p:nvSpPr>
        <p:spPr>
          <a:xfrm>
            <a:off x="358775" y="1700213"/>
            <a:ext cx="8426450" cy="1873250"/>
          </a:xfrm>
        </p:spPr>
        <p:txBody>
          <a:bodyPr anchor="t"/>
          <a:lstStyle>
            <a:lvl1pPr>
              <a:lnSpc>
                <a:spcPct val="90000"/>
              </a:lnSpc>
              <a:defRPr sz="6000" b="0">
                <a:solidFill>
                  <a:schemeClr val="tx1"/>
                </a:solidFill>
              </a:defRPr>
            </a:lvl1pPr>
          </a:lstStyle>
          <a:p>
            <a:pPr lvl="0"/>
            <a:r>
              <a:rPr lang="en-GB" noProof="0" smtClean="0"/>
              <a:t>Click to edit Master title style</a:t>
            </a:r>
          </a:p>
        </p:txBody>
      </p:sp>
      <p:sp>
        <p:nvSpPr>
          <p:cNvPr id="5125" name="Rectangle 5"/>
          <p:cNvSpPr>
            <a:spLocks noGrp="1" noChangeArrowheads="1"/>
          </p:cNvSpPr>
          <p:nvPr>
            <p:ph type="subTitle" idx="1"/>
          </p:nvPr>
        </p:nvSpPr>
        <p:spPr>
          <a:xfrm>
            <a:off x="358775" y="4508500"/>
            <a:ext cx="8426450" cy="1981200"/>
          </a:xfrm>
        </p:spPr>
        <p:txBody>
          <a:bodyPr/>
          <a:lstStyle>
            <a:lvl1pPr marL="0" indent="0">
              <a:lnSpc>
                <a:spcPct val="90000"/>
              </a:lnSpc>
              <a:spcBef>
                <a:spcPct val="0"/>
              </a:spcBef>
              <a:spcAft>
                <a:spcPct val="45000"/>
              </a:spcAft>
              <a:buFont typeface="Wingdings" charset="0"/>
              <a:buNone/>
              <a:defRPr sz="3600">
                <a:solidFill>
                  <a:schemeClr val="tx2"/>
                </a:solidFill>
              </a:defRPr>
            </a:lvl1pPr>
          </a:lstStyle>
          <a:p>
            <a:pPr lvl="0"/>
            <a:r>
              <a:rPr lang="en-GB" noProof="0" smtClean="0"/>
              <a:t>Click to edit Master subtitle style</a:t>
            </a:r>
          </a:p>
        </p:txBody>
      </p:sp>
    </p:spTree>
    <p:extLst>
      <p:ext uri="{BB962C8B-B14F-4D97-AF65-F5344CB8AC3E}">
        <p14:creationId xmlns:p14="http://schemas.microsoft.com/office/powerpoint/2010/main" val="100162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EEF97F07-C84A-4760-9481-FC8F7DEF6DB0}" type="slidenum">
              <a:rPr lang="en-GB"/>
              <a:pPr/>
              <a:t>‹#›</a:t>
            </a:fld>
            <a:endParaRPr lang="en-GB"/>
          </a:p>
        </p:txBody>
      </p:sp>
    </p:spTree>
    <p:extLst>
      <p:ext uri="{BB962C8B-B14F-4D97-AF65-F5344CB8AC3E}">
        <p14:creationId xmlns:p14="http://schemas.microsoft.com/office/powerpoint/2010/main" val="198465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0"/>
            <a:ext cx="2106612" cy="62023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58775" y="0"/>
            <a:ext cx="6167438" cy="62023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E22F0AF6-EF1C-4710-B283-85CAE0C3C728}" type="slidenum">
              <a:rPr lang="en-GB"/>
              <a:pPr/>
              <a:t>‹#›</a:t>
            </a:fld>
            <a:endParaRPr lang="en-GB"/>
          </a:p>
        </p:txBody>
      </p:sp>
    </p:spTree>
    <p:extLst>
      <p:ext uri="{BB962C8B-B14F-4D97-AF65-F5344CB8AC3E}">
        <p14:creationId xmlns:p14="http://schemas.microsoft.com/office/powerpoint/2010/main" val="25899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38C638BF-062B-4DB7-9470-84D8BCFDF82C}" type="slidenum">
              <a:rPr lang="en-GB"/>
              <a:pPr/>
              <a:t>‹#›</a:t>
            </a:fld>
            <a:endParaRPr lang="en-GB"/>
          </a:p>
        </p:txBody>
      </p:sp>
    </p:spTree>
    <p:extLst>
      <p:ext uri="{BB962C8B-B14F-4D97-AF65-F5344CB8AC3E}">
        <p14:creationId xmlns:p14="http://schemas.microsoft.com/office/powerpoint/2010/main" val="73355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endParaRPr lang="en-GB"/>
          </a:p>
        </p:txBody>
      </p:sp>
      <p:sp>
        <p:nvSpPr>
          <p:cNvPr id="6" name="Rectangle 8"/>
          <p:cNvSpPr>
            <a:spLocks noGrp="1" noChangeArrowheads="1"/>
          </p:cNvSpPr>
          <p:nvPr>
            <p:ph type="sldNum" sz="quarter" idx="12"/>
          </p:nvPr>
        </p:nvSpPr>
        <p:spPr>
          <a:ln/>
        </p:spPr>
        <p:txBody>
          <a:bodyPr/>
          <a:lstStyle>
            <a:lvl1pPr>
              <a:defRPr/>
            </a:lvl1pPr>
          </a:lstStyle>
          <a:p>
            <a:fld id="{7FA7EA50-6F8B-4FB8-8AF9-CB92374F3EA3}" type="slidenum">
              <a:rPr lang="en-GB"/>
              <a:pPr/>
              <a:t>‹#›</a:t>
            </a:fld>
            <a:endParaRPr lang="en-GB"/>
          </a:p>
        </p:txBody>
      </p:sp>
    </p:spTree>
    <p:extLst>
      <p:ext uri="{BB962C8B-B14F-4D97-AF65-F5344CB8AC3E}">
        <p14:creationId xmlns:p14="http://schemas.microsoft.com/office/powerpoint/2010/main" val="373906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58775"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700213"/>
            <a:ext cx="4137025"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fld id="{949AFDFB-0206-4B40-9140-CF069638AB9A}" type="slidenum">
              <a:rPr lang="en-GB"/>
              <a:pPr/>
              <a:t>‹#›</a:t>
            </a:fld>
            <a:endParaRPr lang="en-GB"/>
          </a:p>
        </p:txBody>
      </p:sp>
    </p:spTree>
    <p:extLst>
      <p:ext uri="{BB962C8B-B14F-4D97-AF65-F5344CB8AC3E}">
        <p14:creationId xmlns:p14="http://schemas.microsoft.com/office/powerpoint/2010/main" val="249655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endParaRPr lang="en-GB"/>
          </a:p>
        </p:txBody>
      </p:sp>
      <p:sp>
        <p:nvSpPr>
          <p:cNvPr id="9" name="Rectangle 8"/>
          <p:cNvSpPr>
            <a:spLocks noGrp="1" noChangeArrowheads="1"/>
          </p:cNvSpPr>
          <p:nvPr>
            <p:ph type="sldNum" sz="quarter" idx="12"/>
          </p:nvPr>
        </p:nvSpPr>
        <p:spPr>
          <a:ln/>
        </p:spPr>
        <p:txBody>
          <a:bodyPr/>
          <a:lstStyle>
            <a:lvl1pPr>
              <a:defRPr/>
            </a:lvl1pPr>
          </a:lstStyle>
          <a:p>
            <a:fld id="{F01C0DA0-05E5-48F4-807B-A7819E39017D}" type="slidenum">
              <a:rPr lang="en-GB"/>
              <a:pPr/>
              <a:t>‹#›</a:t>
            </a:fld>
            <a:endParaRPr lang="en-GB"/>
          </a:p>
        </p:txBody>
      </p:sp>
    </p:spTree>
    <p:extLst>
      <p:ext uri="{BB962C8B-B14F-4D97-AF65-F5344CB8AC3E}">
        <p14:creationId xmlns:p14="http://schemas.microsoft.com/office/powerpoint/2010/main" val="278261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endParaRPr lang="en-GB"/>
          </a:p>
        </p:txBody>
      </p:sp>
      <p:sp>
        <p:nvSpPr>
          <p:cNvPr id="5" name="Rectangle 8"/>
          <p:cNvSpPr>
            <a:spLocks noGrp="1" noChangeArrowheads="1"/>
          </p:cNvSpPr>
          <p:nvPr>
            <p:ph type="sldNum" sz="quarter" idx="12"/>
          </p:nvPr>
        </p:nvSpPr>
        <p:spPr>
          <a:ln/>
        </p:spPr>
        <p:txBody>
          <a:bodyPr/>
          <a:lstStyle>
            <a:lvl1pPr>
              <a:defRPr/>
            </a:lvl1pPr>
          </a:lstStyle>
          <a:p>
            <a:fld id="{B8ABA567-059B-4C49-9A3D-7956D3F9F0A8}" type="slidenum">
              <a:rPr lang="en-GB"/>
              <a:pPr/>
              <a:t>‹#›</a:t>
            </a:fld>
            <a:endParaRPr lang="en-GB"/>
          </a:p>
        </p:txBody>
      </p:sp>
    </p:spTree>
    <p:extLst>
      <p:ext uri="{BB962C8B-B14F-4D97-AF65-F5344CB8AC3E}">
        <p14:creationId xmlns:p14="http://schemas.microsoft.com/office/powerpoint/2010/main" val="294642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endParaRPr lang="en-GB"/>
          </a:p>
        </p:txBody>
      </p:sp>
      <p:sp>
        <p:nvSpPr>
          <p:cNvPr id="4" name="Rectangle 8"/>
          <p:cNvSpPr>
            <a:spLocks noGrp="1" noChangeArrowheads="1"/>
          </p:cNvSpPr>
          <p:nvPr>
            <p:ph type="sldNum" sz="quarter" idx="12"/>
          </p:nvPr>
        </p:nvSpPr>
        <p:spPr>
          <a:ln/>
        </p:spPr>
        <p:txBody>
          <a:bodyPr/>
          <a:lstStyle>
            <a:lvl1pPr>
              <a:defRPr/>
            </a:lvl1pPr>
          </a:lstStyle>
          <a:p>
            <a:fld id="{E8FA8594-F145-4626-A0E9-C2234756FE14}" type="slidenum">
              <a:rPr lang="en-GB"/>
              <a:pPr/>
              <a:t>‹#›</a:t>
            </a:fld>
            <a:endParaRPr lang="en-GB"/>
          </a:p>
        </p:txBody>
      </p:sp>
    </p:spTree>
    <p:extLst>
      <p:ext uri="{BB962C8B-B14F-4D97-AF65-F5344CB8AC3E}">
        <p14:creationId xmlns:p14="http://schemas.microsoft.com/office/powerpoint/2010/main" val="14274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fld id="{E3E969CB-F49D-4A0F-A7E8-D74340A439A4}" type="slidenum">
              <a:rPr lang="en-GB"/>
              <a:pPr/>
              <a:t>‹#›</a:t>
            </a:fld>
            <a:endParaRPr lang="en-GB"/>
          </a:p>
        </p:txBody>
      </p:sp>
    </p:spTree>
    <p:extLst>
      <p:ext uri="{BB962C8B-B14F-4D97-AF65-F5344CB8AC3E}">
        <p14:creationId xmlns:p14="http://schemas.microsoft.com/office/powerpoint/2010/main" val="10196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endParaRPr lang="en-GB"/>
          </a:p>
        </p:txBody>
      </p:sp>
      <p:sp>
        <p:nvSpPr>
          <p:cNvPr id="7" name="Rectangle 8"/>
          <p:cNvSpPr>
            <a:spLocks noGrp="1" noChangeArrowheads="1"/>
          </p:cNvSpPr>
          <p:nvPr>
            <p:ph type="sldNum" sz="quarter" idx="12"/>
          </p:nvPr>
        </p:nvSpPr>
        <p:spPr>
          <a:ln/>
        </p:spPr>
        <p:txBody>
          <a:bodyPr/>
          <a:lstStyle>
            <a:lvl1pPr>
              <a:defRPr/>
            </a:lvl1pPr>
          </a:lstStyle>
          <a:p>
            <a:fld id="{96EBDD87-B456-4B0F-AB7A-C9E28133836D}" type="slidenum">
              <a:rPr lang="en-GB"/>
              <a:pPr/>
              <a:t>‹#›</a:t>
            </a:fld>
            <a:endParaRPr lang="en-GB"/>
          </a:p>
        </p:txBody>
      </p:sp>
    </p:spTree>
    <p:extLst>
      <p:ext uri="{BB962C8B-B14F-4D97-AF65-F5344CB8AC3E}">
        <p14:creationId xmlns:p14="http://schemas.microsoft.com/office/powerpoint/2010/main" val="399885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358775" y="0"/>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5"/>
          <p:cNvSpPr>
            <a:spLocks noGrp="1" noChangeArrowheads="1"/>
          </p:cNvSpPr>
          <p:nvPr>
            <p:ph type="body" idx="1"/>
          </p:nvPr>
        </p:nvSpPr>
        <p:spPr bwMode="auto">
          <a:xfrm>
            <a:off x="358775" y="1700213"/>
            <a:ext cx="8426450"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dt" sz="half" idx="2"/>
          </p:nvPr>
        </p:nvSpPr>
        <p:spPr bwMode="auto">
          <a:xfrm>
            <a:off x="358775" y="6308725"/>
            <a:ext cx="1905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a:defRPr sz="1400" smtClean="0">
                <a:latin typeface="Lucida Sans" charset="0"/>
                <a:ea typeface="ＭＳ Ｐゴシック" charset="0"/>
              </a:defRPr>
            </a:lvl1pPr>
          </a:lstStyle>
          <a:p>
            <a:pPr>
              <a:defRPr/>
            </a:pPr>
            <a:endParaRPr lang="en-GB"/>
          </a:p>
        </p:txBody>
      </p:sp>
      <p:sp>
        <p:nvSpPr>
          <p:cNvPr id="4103" name="Rectangle 7"/>
          <p:cNvSpPr>
            <a:spLocks noGrp="1" noChangeArrowheads="1"/>
          </p:cNvSpPr>
          <p:nvPr>
            <p:ph type="ftr" sz="quarter" idx="3"/>
          </p:nvPr>
        </p:nvSpPr>
        <p:spPr bwMode="auto">
          <a:xfrm>
            <a:off x="2268538" y="6308725"/>
            <a:ext cx="4608512"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defRPr sz="1400" smtClean="0">
                <a:latin typeface="Lucida Sans" charset="0"/>
                <a:ea typeface="ＭＳ Ｐゴシック" charset="0"/>
              </a:defRPr>
            </a:lvl1pPr>
          </a:lstStyle>
          <a:p>
            <a:pPr>
              <a:defRPr/>
            </a:pPr>
            <a:endParaRPr lang="en-GB"/>
          </a:p>
        </p:txBody>
      </p:sp>
      <p:sp>
        <p:nvSpPr>
          <p:cNvPr id="4104" name="Rectangle 8"/>
          <p:cNvSpPr>
            <a:spLocks noGrp="1" noChangeArrowheads="1"/>
          </p:cNvSpPr>
          <p:nvPr>
            <p:ph type="sldNum" sz="quarter" idx="4"/>
          </p:nvPr>
        </p:nvSpPr>
        <p:spPr bwMode="auto">
          <a:xfrm>
            <a:off x="6877050" y="6308725"/>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defRPr sz="1400"/>
            </a:lvl1pPr>
          </a:lstStyle>
          <a:p>
            <a:fld id="{4C179097-C341-40EC-87E9-7BA9CA3C346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2"/>
          </a:solidFill>
          <a:latin typeface="+mj-lt"/>
          <a:ea typeface="MS PGothic" pitchFamily="34" charset="-128"/>
          <a:cs typeface="+mj-cs"/>
        </a:defRPr>
      </a:lvl1pPr>
      <a:lvl2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2pPr>
      <a:lvl3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3pPr>
      <a:lvl4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4pPr>
      <a:lvl5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5pPr>
      <a:lvl6pPr marL="457200" algn="l" rtl="0" fontAlgn="base">
        <a:spcBef>
          <a:spcPct val="0"/>
        </a:spcBef>
        <a:spcAft>
          <a:spcPct val="0"/>
        </a:spcAft>
        <a:defRPr sz="3600" b="1">
          <a:solidFill>
            <a:schemeClr val="tx2"/>
          </a:solidFill>
          <a:latin typeface="Lucida Sans" charset="0"/>
          <a:ea typeface="ＭＳ Ｐゴシック" charset="0"/>
          <a:cs typeface="ＭＳ Ｐゴシック" charset="0"/>
        </a:defRPr>
      </a:lvl6pPr>
      <a:lvl7pPr marL="914400" algn="l" rtl="0" fontAlgn="base">
        <a:spcBef>
          <a:spcPct val="0"/>
        </a:spcBef>
        <a:spcAft>
          <a:spcPct val="0"/>
        </a:spcAft>
        <a:defRPr sz="3600" b="1">
          <a:solidFill>
            <a:schemeClr val="tx2"/>
          </a:solidFill>
          <a:latin typeface="Lucida Sans" charset="0"/>
          <a:ea typeface="ＭＳ Ｐゴシック" charset="0"/>
          <a:cs typeface="ＭＳ Ｐゴシック" charset="0"/>
        </a:defRPr>
      </a:lvl7pPr>
      <a:lvl8pPr marL="1371600" algn="l" rtl="0" fontAlgn="base">
        <a:spcBef>
          <a:spcPct val="0"/>
        </a:spcBef>
        <a:spcAft>
          <a:spcPct val="0"/>
        </a:spcAft>
        <a:defRPr sz="3600" b="1">
          <a:solidFill>
            <a:schemeClr val="tx2"/>
          </a:solidFill>
          <a:latin typeface="Lucida Sans" charset="0"/>
          <a:ea typeface="ＭＳ Ｐゴシック" charset="0"/>
          <a:cs typeface="ＭＳ Ｐゴシック" charset="0"/>
        </a:defRPr>
      </a:lvl8pPr>
      <a:lvl9pPr marL="1828800" algn="l" rtl="0" fontAlgn="base">
        <a:spcBef>
          <a:spcPct val="0"/>
        </a:spcBef>
        <a:spcAft>
          <a:spcPct val="0"/>
        </a:spcAft>
        <a:defRPr sz="3600" b="1">
          <a:solidFill>
            <a:schemeClr val="tx2"/>
          </a:solidFill>
          <a:latin typeface="Lucida Sans" charset="0"/>
          <a:ea typeface="ＭＳ Ｐゴシック" charset="0"/>
          <a:cs typeface="ＭＳ Ｐゴシック" charset="0"/>
        </a:defRPr>
      </a:lvl9pPr>
    </p:titleStyle>
    <p:body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gamasutra.com/view/feature/3085/behavioral_game_design.php?page=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elkerswikinomics.com/blog/2009/04/10/golden-balls-gamaae-theory-the-prisoners-dilemma-and-the-cold-rationality-of-human-behavior/" TargetMode="External"/><Relationship Id="rId2" Type="http://schemas.openxmlformats.org/officeDocument/2006/relationships/hyperlink" Target="http://oyc.yale.edu/economics/econ-159/lecture-1" TargetMode="External"/><Relationship Id="rId1" Type="http://schemas.openxmlformats.org/officeDocument/2006/relationships/slideLayout" Target="../slideLayouts/slideLayout2.xml"/><Relationship Id="rId4" Type="http://schemas.openxmlformats.org/officeDocument/2006/relationships/hyperlink" Target="http://www.cracked.com/article_18461_5-creepy-ways-video-games-are-trying-to-get-you-addicted_p2.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youtube.com/watch?v=p3Uos2fzIJ0&amp;feature=player_embedd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36" y="-688630"/>
            <a:ext cx="10062172" cy="7546630"/>
          </a:xfrm>
          <a:prstGeom prst="rect">
            <a:avLst/>
          </a:prstGeom>
        </p:spPr>
      </p:pic>
      <p:sp>
        <p:nvSpPr>
          <p:cNvPr id="2" name="Title 1"/>
          <p:cNvSpPr>
            <a:spLocks noGrp="1"/>
          </p:cNvSpPr>
          <p:nvPr>
            <p:ph type="ctrTitle"/>
          </p:nvPr>
        </p:nvSpPr>
        <p:spPr>
          <a:xfrm>
            <a:off x="72008" y="1700808"/>
            <a:ext cx="9324528" cy="1873250"/>
          </a:xfrm>
        </p:spPr>
        <p:txBody>
          <a:bodyPr/>
          <a:lstStyle/>
          <a:p>
            <a:r>
              <a:rPr lang="en-GB" sz="5400" b="1" dirty="0" smtClean="0">
                <a:solidFill>
                  <a:schemeClr val="bg1">
                    <a:lumMod val="10000"/>
                  </a:schemeClr>
                </a:solidFill>
              </a:rPr>
              <a:t>Game Theory </a:t>
            </a:r>
            <a:r>
              <a:rPr lang="en-GB" sz="5400" b="1" dirty="0" smtClean="0">
                <a:solidFill>
                  <a:schemeClr val="bg1">
                    <a:lumMod val="10000"/>
                  </a:schemeClr>
                </a:solidFill>
              </a:rPr>
              <a:t>&amp; Addiction</a:t>
            </a:r>
            <a:r>
              <a:rPr lang="en-GB" b="1" dirty="0" smtClean="0">
                <a:solidFill>
                  <a:schemeClr val="bg1">
                    <a:lumMod val="10000"/>
                  </a:schemeClr>
                </a:solidFill>
              </a:rPr>
              <a:t/>
            </a:r>
            <a:br>
              <a:rPr lang="en-GB" b="1" dirty="0" smtClean="0">
                <a:solidFill>
                  <a:schemeClr val="bg1">
                    <a:lumMod val="10000"/>
                  </a:schemeClr>
                </a:solidFill>
              </a:rPr>
            </a:br>
            <a:r>
              <a:rPr lang="en-GB" sz="4000" b="1" dirty="0" smtClean="0">
                <a:solidFill>
                  <a:schemeClr val="bg1">
                    <a:lumMod val="10000"/>
                  </a:schemeClr>
                </a:solidFill>
              </a:rPr>
              <a:t>A Brief Introduction</a:t>
            </a:r>
            <a:endParaRPr lang="en-GB" sz="4000" b="1" dirty="0">
              <a:solidFill>
                <a:schemeClr val="bg1">
                  <a:lumMod val="10000"/>
                </a:schemeClr>
              </a:solidFill>
            </a:endParaRPr>
          </a:p>
        </p:txBody>
      </p:sp>
      <p:sp>
        <p:nvSpPr>
          <p:cNvPr id="4098" name="Rectangle 3"/>
          <p:cNvSpPr>
            <a:spLocks noGrp="1" noChangeArrowheads="1"/>
          </p:cNvSpPr>
          <p:nvPr>
            <p:ph type="subTitle" idx="1"/>
          </p:nvPr>
        </p:nvSpPr>
        <p:spPr>
          <a:xfrm>
            <a:off x="84450" y="5301208"/>
            <a:ext cx="8426450" cy="1801180"/>
          </a:xfrm>
        </p:spPr>
        <p:txBody>
          <a:bodyPr/>
          <a:lstStyle/>
          <a:p>
            <a:pPr eaLnBrk="1" hangingPunct="1">
              <a:spcAft>
                <a:spcPts val="1000"/>
              </a:spcAft>
              <a:buFont typeface="Wingdings" pitchFamily="2" charset="2"/>
              <a:buNone/>
            </a:pPr>
            <a:r>
              <a:rPr lang="en-GB" dirty="0" smtClean="0">
                <a:solidFill>
                  <a:schemeClr val="bg1">
                    <a:lumMod val="10000"/>
                  </a:schemeClr>
                </a:solidFill>
              </a:rPr>
              <a:t>Dr David </a:t>
            </a:r>
            <a:r>
              <a:rPr lang="en-GB" dirty="0" smtClean="0">
                <a:solidFill>
                  <a:schemeClr val="bg1">
                    <a:lumMod val="10000"/>
                  </a:schemeClr>
                </a:solidFill>
              </a:rPr>
              <a:t>Tarrant</a:t>
            </a:r>
            <a:endParaRPr lang="en-GB" sz="2800" dirty="0" smtClean="0">
              <a:solidFill>
                <a:schemeClr val="bg1">
                  <a:lumMod val="10000"/>
                </a:schemeClr>
              </a:solidFill>
            </a:endParaRPr>
          </a:p>
          <a:p>
            <a:pPr eaLnBrk="1" hangingPunct="1">
              <a:spcAft>
                <a:spcPts val="1000"/>
              </a:spcAft>
              <a:buFont typeface="Wingdings" pitchFamily="2" charset="2"/>
              <a:buNone/>
            </a:pPr>
            <a:r>
              <a:rPr lang="en-GB" sz="2800" dirty="0" smtClean="0">
                <a:solidFill>
                  <a:schemeClr val="bg1">
                    <a:lumMod val="10000"/>
                  </a:schemeClr>
                </a:solidFill>
              </a:rPr>
              <a:t>davetaz@ecs.soton.ac.uk</a:t>
            </a:r>
          </a:p>
          <a:p>
            <a:pPr eaLnBrk="1" hangingPunct="1">
              <a:spcAft>
                <a:spcPts val="1000"/>
              </a:spcAft>
              <a:buFont typeface="Wingdings" pitchFamily="2" charset="2"/>
              <a:buNone/>
            </a:pPr>
            <a:r>
              <a:rPr lang="en-GB" sz="2800" dirty="0" smtClean="0">
                <a:solidFill>
                  <a:schemeClr val="bg1">
                    <a:lumMod val="10000"/>
                  </a:schemeClr>
                </a:solidFill>
              </a:rPr>
              <a:t>Electronics and Computer Science</a:t>
            </a:r>
          </a:p>
        </p:txBody>
      </p:sp>
      <p:grpSp>
        <p:nvGrpSpPr>
          <p:cNvPr id="5" name="Group 1703"/>
          <p:cNvGrpSpPr>
            <a:grpSpLocks/>
          </p:cNvGrpSpPr>
          <p:nvPr/>
        </p:nvGrpSpPr>
        <p:grpSpPr bwMode="auto">
          <a:xfrm>
            <a:off x="6051550" y="368300"/>
            <a:ext cx="2697163" cy="585788"/>
            <a:chOff x="1610" y="2863"/>
            <a:chExt cx="3221" cy="699"/>
          </a:xfrm>
        </p:grpSpPr>
        <p:sp>
          <p:nvSpPr>
            <p:cNvPr id="6"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2168860"/>
            <a:ext cx="8425693" cy="1341438"/>
          </a:xfrm>
        </p:spPr>
        <p:txBody>
          <a:bodyPr/>
          <a:lstStyle/>
          <a:p>
            <a:pPr algn="ctr"/>
            <a:r>
              <a:rPr lang="en-GB" dirty="0" smtClean="0"/>
              <a:t>End Video</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10</a:t>
            </a:fld>
            <a:endParaRPr lang="en-GB"/>
          </a:p>
        </p:txBody>
      </p:sp>
    </p:spTree>
    <p:extLst>
      <p:ext uri="{BB962C8B-B14F-4D97-AF65-F5344CB8AC3E}">
        <p14:creationId xmlns:p14="http://schemas.microsoft.com/office/powerpoint/2010/main" val="50138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Content Placeholder 2"/>
          <p:cNvSpPr>
            <a:spLocks noGrp="1"/>
          </p:cNvSpPr>
          <p:nvPr>
            <p:ph idx="1"/>
          </p:nvPr>
        </p:nvSpPr>
        <p:spPr/>
        <p:txBody>
          <a:bodyPr/>
          <a:lstStyle/>
          <a:p>
            <a:endParaRPr lang="en-US" dirty="0" smtClean="0"/>
          </a:p>
          <a:p>
            <a:r>
              <a:rPr lang="en-US" dirty="0" smtClean="0"/>
              <a:t>Rational choice can </a:t>
            </a:r>
            <a:r>
              <a:rPr lang="en-US" dirty="0" smtClean="0"/>
              <a:t>lead </a:t>
            </a:r>
            <a:r>
              <a:rPr lang="en-US" dirty="0" smtClean="0"/>
              <a:t>to outcomes </a:t>
            </a:r>
            <a:r>
              <a:rPr lang="en-US" dirty="0" smtClean="0"/>
              <a:t>that </a:t>
            </a:r>
            <a:r>
              <a:rPr lang="en-US" dirty="0" smtClean="0"/>
              <a:t>“suck”.</a:t>
            </a:r>
          </a:p>
        </p:txBody>
      </p:sp>
      <p:sp>
        <p:nvSpPr>
          <p:cNvPr id="4" name="Slide Number Placeholder 3"/>
          <p:cNvSpPr>
            <a:spLocks noGrp="1"/>
          </p:cNvSpPr>
          <p:nvPr>
            <p:ph type="sldNum" sz="quarter" idx="12"/>
          </p:nvPr>
        </p:nvSpPr>
        <p:spPr/>
        <p:txBody>
          <a:bodyPr/>
          <a:lstStyle/>
          <a:p>
            <a:fld id="{38C638BF-062B-4DB7-9470-84D8BCFDF82C}" type="slidenum">
              <a:rPr lang="en-GB" smtClean="0"/>
              <a:pPr/>
              <a:t>11</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04248" y="2988764"/>
            <a:ext cx="1728192" cy="3853355"/>
          </a:xfrm>
          <a:prstGeom prst="rect">
            <a:avLst/>
          </a:prstGeom>
        </p:spPr>
      </p:pic>
    </p:spTree>
    <p:extLst>
      <p:ext uri="{BB962C8B-B14F-4D97-AF65-F5344CB8AC3E}">
        <p14:creationId xmlns:p14="http://schemas.microsoft.com/office/powerpoint/2010/main" val="4166491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83" y="404664"/>
            <a:ext cx="3180207" cy="2772307"/>
          </a:xfrm>
        </p:spPr>
        <p:txBody>
          <a:bodyPr/>
          <a:lstStyle/>
          <a:p>
            <a:r>
              <a:rPr lang="en-GB" dirty="0"/>
              <a:t>Indignant </a:t>
            </a:r>
            <a:r>
              <a:rPr lang="en-GB" dirty="0" smtClean="0"/>
              <a:t/>
            </a:r>
            <a:br>
              <a:rPr lang="en-GB" dirty="0" smtClean="0"/>
            </a:br>
            <a:r>
              <a:rPr lang="en-GB" dirty="0" smtClean="0"/>
              <a:t>Angels</a:t>
            </a:r>
            <a:br>
              <a:rPr lang="en-GB" dirty="0" smtClean="0"/>
            </a:br>
            <a:r>
              <a:rPr lang="en-GB" dirty="0"/>
              <a:t/>
            </a:r>
            <a:br>
              <a:rPr lang="en-GB" dirty="0"/>
            </a:br>
            <a:r>
              <a:rPr lang="en-GB" sz="3200" dirty="0" smtClean="0"/>
              <a:t>(Coordination Problem)</a:t>
            </a:r>
            <a:endParaRPr lang="en-GB" sz="3200" dirty="0"/>
          </a:p>
        </p:txBody>
      </p:sp>
      <p:sp>
        <p:nvSpPr>
          <p:cNvPr id="3" name="Content Placeholder 2"/>
          <p:cNvSpPr>
            <a:spLocks noGrp="1"/>
          </p:cNvSpPr>
          <p:nvPr>
            <p:ph idx="1"/>
          </p:nvPr>
        </p:nvSpPr>
        <p:spPr>
          <a:xfrm>
            <a:off x="358775" y="3537011"/>
            <a:ext cx="8426450" cy="2665351"/>
          </a:xfrm>
        </p:spPr>
        <p:txBody>
          <a:bodyPr/>
          <a:lstStyle/>
          <a:p>
            <a:pPr marL="0" indent="0">
              <a:buNone/>
            </a:pPr>
            <a:r>
              <a:rPr lang="en-GB" dirty="0" smtClean="0"/>
              <a:t>For me:</a:t>
            </a:r>
          </a:p>
          <a:p>
            <a:pPr marL="0" indent="0">
              <a:buNone/>
            </a:pPr>
            <a:r>
              <a:rPr lang="en-GB" dirty="0" smtClean="0"/>
              <a:t>   (A,C) </a:t>
            </a:r>
            <a:r>
              <a:rPr lang="en-GB" dirty="0" smtClean="0">
                <a:sym typeface="Wingdings" pitchFamily="2" charset="2"/>
              </a:rPr>
              <a:t></a:t>
            </a:r>
            <a:r>
              <a:rPr lang="en-GB" dirty="0" smtClean="0"/>
              <a:t> 3  –4  = –1</a:t>
            </a:r>
          </a:p>
          <a:p>
            <a:pPr marL="0" indent="0">
              <a:buNone/>
            </a:pPr>
            <a:r>
              <a:rPr lang="en-GB" dirty="0"/>
              <a:t> </a:t>
            </a:r>
            <a:r>
              <a:rPr lang="en-GB" dirty="0" smtClean="0"/>
              <a:t>  (C,A) </a:t>
            </a:r>
            <a:r>
              <a:rPr lang="en-GB" dirty="0" smtClean="0">
                <a:sym typeface="Wingdings" pitchFamily="2" charset="2"/>
              </a:rPr>
              <a:t> </a:t>
            </a:r>
            <a:r>
              <a:rPr lang="en-GB" dirty="0" smtClean="0"/>
              <a:t>–</a:t>
            </a:r>
            <a:r>
              <a:rPr lang="en-GB" dirty="0" smtClean="0">
                <a:sym typeface="Wingdings" pitchFamily="2" charset="2"/>
              </a:rPr>
              <a:t>1 </a:t>
            </a:r>
            <a:r>
              <a:rPr lang="en-GB" dirty="0" smtClean="0"/>
              <a:t>–</a:t>
            </a:r>
            <a:r>
              <a:rPr lang="en-GB" dirty="0" smtClean="0">
                <a:sym typeface="Wingdings" pitchFamily="2" charset="2"/>
              </a:rPr>
              <a:t>2  = </a:t>
            </a:r>
            <a:r>
              <a:rPr lang="en-GB" dirty="0" smtClean="0"/>
              <a:t>–</a:t>
            </a:r>
            <a:r>
              <a:rPr lang="en-GB" dirty="0" smtClean="0">
                <a:sym typeface="Wingdings" pitchFamily="2" charset="2"/>
              </a:rPr>
              <a:t>3</a:t>
            </a: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12</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281037622"/>
              </p:ext>
            </p:extLst>
          </p:nvPr>
        </p:nvGraphicFramePr>
        <p:xfrm>
          <a:off x="3671900" y="453006"/>
          <a:ext cx="5184576" cy="2998062"/>
        </p:xfrm>
        <a:graphic>
          <a:graphicData uri="http://schemas.openxmlformats.org/drawingml/2006/table">
            <a:tbl>
              <a:tblPr firstRow="1" bandRow="1">
                <a:tableStyleId>{F5AB1C69-6EDB-4FF4-983F-18BD219EF322}</a:tableStyleId>
              </a:tblPr>
              <a:tblGrid>
                <a:gridCol w="1728192"/>
                <a:gridCol w="1728192"/>
                <a:gridCol w="1728192"/>
              </a:tblGrid>
              <a:tr h="996111">
                <a:tc>
                  <a:txBody>
                    <a:bodyPr/>
                    <a:lstStyle/>
                    <a:p>
                      <a:endParaRPr lang="en-GB" dirty="0"/>
                    </a:p>
                  </a:txBody>
                  <a:tcPr>
                    <a:noFill/>
                  </a:tcPr>
                </a:tc>
                <a:tc>
                  <a:txBody>
                    <a:bodyPr/>
                    <a:lstStyle/>
                    <a:p>
                      <a:pPr algn="ctr"/>
                      <a:r>
                        <a:rPr lang="en-GB" sz="6000" dirty="0" smtClean="0">
                          <a:solidFill>
                            <a:srgbClr val="0070C0"/>
                          </a:solidFill>
                        </a:rPr>
                        <a:t>A</a:t>
                      </a:r>
                      <a:endParaRPr lang="en-GB" sz="6000" dirty="0">
                        <a:solidFill>
                          <a:srgbClr val="0070C0"/>
                        </a:solidFill>
                      </a:endParaRPr>
                    </a:p>
                  </a:txBody>
                  <a:tcPr>
                    <a:noFill/>
                  </a:tcPr>
                </a:tc>
                <a:tc>
                  <a:txBody>
                    <a:bodyPr/>
                    <a:lstStyle/>
                    <a:p>
                      <a:pPr algn="ctr"/>
                      <a:r>
                        <a:rPr lang="en-GB" sz="6000" dirty="0" smtClean="0">
                          <a:solidFill>
                            <a:srgbClr val="0070C0"/>
                          </a:solidFill>
                        </a:rPr>
                        <a:t>B</a:t>
                      </a:r>
                      <a:endParaRPr lang="en-GB" sz="6000" dirty="0">
                        <a:solidFill>
                          <a:srgbClr val="0070C0"/>
                        </a:solidFill>
                      </a:endParaRPr>
                    </a:p>
                  </a:txBody>
                  <a:tcPr>
                    <a:noFill/>
                  </a:tcPr>
                </a:tc>
              </a:tr>
              <a:tr h="996111">
                <a:tc>
                  <a:txBody>
                    <a:bodyPr/>
                    <a:lstStyle/>
                    <a:p>
                      <a:pPr algn="ctr"/>
                      <a:r>
                        <a:rPr lang="en-GB" sz="5400" dirty="0" smtClean="0"/>
                        <a:t>A</a:t>
                      </a:r>
                      <a:endParaRPr lang="en-GB" sz="5400" dirty="0"/>
                    </a:p>
                  </a:txBody>
                  <a:tcPr>
                    <a:noFill/>
                  </a:tcPr>
                </a:tc>
                <a:tc>
                  <a:txBody>
                    <a:bodyPr/>
                    <a:lstStyle/>
                    <a:p>
                      <a:pPr algn="ctr"/>
                      <a:r>
                        <a:rPr lang="en-GB" sz="4000" dirty="0" smtClean="0"/>
                        <a:t> 0,</a:t>
                      </a:r>
                      <a:r>
                        <a:rPr lang="en-GB" sz="4000" baseline="0" dirty="0" smtClean="0"/>
                        <a:t> 0</a:t>
                      </a:r>
                      <a:endParaRPr lang="en-GB" sz="4000" dirty="0"/>
                    </a:p>
                  </a:txBody>
                  <a:tcPr>
                    <a:noFill/>
                  </a:tcPr>
                </a:tc>
                <a:tc>
                  <a:txBody>
                    <a:bodyPr/>
                    <a:lstStyle/>
                    <a:p>
                      <a:pPr algn="ctr"/>
                      <a:r>
                        <a:rPr lang="en-GB" sz="4000" dirty="0" smtClean="0"/>
                        <a:t>-1, -3</a:t>
                      </a:r>
                      <a:endParaRPr lang="en-GB" sz="4000" dirty="0"/>
                    </a:p>
                  </a:txBody>
                  <a:tcPr>
                    <a:noFill/>
                  </a:tcPr>
                </a:tc>
              </a:tr>
              <a:tr h="996111">
                <a:tc>
                  <a:txBody>
                    <a:bodyPr/>
                    <a:lstStyle/>
                    <a:p>
                      <a:pPr algn="ctr"/>
                      <a:r>
                        <a:rPr lang="en-GB" sz="5400" dirty="0" smtClean="0"/>
                        <a:t>B</a:t>
                      </a:r>
                      <a:endParaRPr lang="en-GB" sz="5400" dirty="0"/>
                    </a:p>
                  </a:txBody>
                  <a:tcPr>
                    <a:noFill/>
                  </a:tcPr>
                </a:tc>
                <a:tc>
                  <a:txBody>
                    <a:bodyPr/>
                    <a:lstStyle/>
                    <a:p>
                      <a:pPr algn="ctr"/>
                      <a:r>
                        <a:rPr lang="en-GB" sz="4000" dirty="0" smtClean="0"/>
                        <a:t>-3 , -1</a:t>
                      </a:r>
                      <a:endParaRPr lang="en-GB" sz="4000" dirty="0"/>
                    </a:p>
                  </a:txBody>
                  <a:tcPr>
                    <a:noFill/>
                  </a:tcPr>
                </a:tc>
                <a:tc>
                  <a:txBody>
                    <a:bodyPr/>
                    <a:lstStyle/>
                    <a:p>
                      <a:pPr algn="ctr"/>
                      <a:r>
                        <a:rPr lang="en-GB" sz="4000" dirty="0" smtClean="0"/>
                        <a:t>1,</a:t>
                      </a:r>
                      <a:r>
                        <a:rPr lang="en-GB" sz="4000" baseline="0" dirty="0" smtClean="0"/>
                        <a:t> 1</a:t>
                      </a:r>
                      <a:endParaRPr lang="en-GB" sz="4000" dirty="0"/>
                    </a:p>
                  </a:txBody>
                  <a:tcPr>
                    <a:noFill/>
                  </a:tcPr>
                </a:tc>
              </a:tr>
            </a:tbl>
          </a:graphicData>
        </a:graphic>
      </p:graphicFrame>
      <p:cxnSp>
        <p:nvCxnSpPr>
          <p:cNvPr id="7" name="Straight Connector 6"/>
          <p:cNvCxnSpPr/>
          <p:nvPr/>
        </p:nvCxnSpPr>
        <p:spPr bwMode="auto">
          <a:xfrm>
            <a:off x="3671900" y="512676"/>
            <a:ext cx="1548172" cy="90010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TextBox 7"/>
          <p:cNvSpPr txBox="1"/>
          <p:nvPr/>
        </p:nvSpPr>
        <p:spPr>
          <a:xfrm>
            <a:off x="4614908" y="656692"/>
            <a:ext cx="644728" cy="400110"/>
          </a:xfrm>
          <a:prstGeom prst="rect">
            <a:avLst/>
          </a:prstGeom>
          <a:noFill/>
        </p:spPr>
        <p:txBody>
          <a:bodyPr wrap="none" rtlCol="0">
            <a:spAutoFit/>
          </a:bodyPr>
          <a:lstStyle/>
          <a:p>
            <a:r>
              <a:rPr lang="en-GB" sz="2000" dirty="0" smtClean="0"/>
              <a:t>Pair</a:t>
            </a:r>
            <a:endParaRPr lang="en-GB" sz="2000" dirty="0"/>
          </a:p>
        </p:txBody>
      </p:sp>
      <p:sp>
        <p:nvSpPr>
          <p:cNvPr id="9" name="TextBox 8"/>
          <p:cNvSpPr txBox="1"/>
          <p:nvPr/>
        </p:nvSpPr>
        <p:spPr>
          <a:xfrm>
            <a:off x="3849348" y="962726"/>
            <a:ext cx="548548" cy="400110"/>
          </a:xfrm>
          <a:prstGeom prst="rect">
            <a:avLst/>
          </a:prstGeom>
          <a:noFill/>
        </p:spPr>
        <p:txBody>
          <a:bodyPr wrap="none" rtlCol="0">
            <a:spAutoFit/>
          </a:bodyPr>
          <a:lstStyle/>
          <a:p>
            <a:r>
              <a:rPr lang="en-GB" sz="2000" dirty="0" smtClean="0"/>
              <a:t>Me</a:t>
            </a:r>
            <a:endParaRPr lang="en-GB" sz="2000" dirty="0"/>
          </a:p>
        </p:txBody>
      </p:sp>
      <p:sp>
        <p:nvSpPr>
          <p:cNvPr id="16" name="TextBox 15"/>
          <p:cNvSpPr txBox="1"/>
          <p:nvPr/>
        </p:nvSpPr>
        <p:spPr>
          <a:xfrm>
            <a:off x="4044078" y="3767492"/>
            <a:ext cx="893194" cy="461665"/>
          </a:xfrm>
          <a:prstGeom prst="rect">
            <a:avLst/>
          </a:prstGeom>
          <a:noFill/>
        </p:spPr>
        <p:txBody>
          <a:bodyPr wrap="none" rtlCol="0">
            <a:spAutoFit/>
          </a:bodyPr>
          <a:lstStyle/>
          <a:p>
            <a:r>
              <a:rPr lang="en-GB" sz="2400" dirty="0" smtClean="0"/>
              <a:t>Guilt</a:t>
            </a:r>
            <a:endParaRPr lang="en-GB" sz="2400" dirty="0"/>
          </a:p>
        </p:txBody>
      </p:sp>
      <p:sp>
        <p:nvSpPr>
          <p:cNvPr id="17" name="TextBox 16"/>
          <p:cNvSpPr txBox="1"/>
          <p:nvPr/>
        </p:nvSpPr>
        <p:spPr>
          <a:xfrm>
            <a:off x="3627495" y="5661248"/>
            <a:ext cx="1885453" cy="461665"/>
          </a:xfrm>
          <a:prstGeom prst="rect">
            <a:avLst/>
          </a:prstGeom>
          <a:noFill/>
        </p:spPr>
        <p:txBody>
          <a:bodyPr wrap="none" rtlCol="0">
            <a:spAutoFit/>
          </a:bodyPr>
          <a:lstStyle/>
          <a:p>
            <a:r>
              <a:rPr lang="en-GB" sz="2400" dirty="0" smtClean="0"/>
              <a:t>Indignation</a:t>
            </a:r>
            <a:endParaRPr lang="en-GB" sz="2400" dirty="0"/>
          </a:p>
        </p:txBody>
      </p:sp>
      <p:cxnSp>
        <p:nvCxnSpPr>
          <p:cNvPr id="18" name="Straight Arrow Connector 17"/>
          <p:cNvCxnSpPr/>
          <p:nvPr/>
        </p:nvCxnSpPr>
        <p:spPr bwMode="auto">
          <a:xfrm flipH="1">
            <a:off x="3203848" y="4095074"/>
            <a:ext cx="756084" cy="234026"/>
          </a:xfrm>
          <a:prstGeom prst="straightConnector1">
            <a:avLst/>
          </a:prstGeom>
          <a:solidFill>
            <a:schemeClr val="accent1"/>
          </a:solidFill>
          <a:ln w="317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a:stCxn id="17" idx="1"/>
          </p:cNvCxnSpPr>
          <p:nvPr/>
        </p:nvCxnSpPr>
        <p:spPr bwMode="auto">
          <a:xfrm flipH="1" flipV="1">
            <a:off x="3059832" y="5481228"/>
            <a:ext cx="567663" cy="410853"/>
          </a:xfrm>
          <a:prstGeom prst="straightConnector1">
            <a:avLst/>
          </a:prstGeom>
          <a:solidFill>
            <a:schemeClr val="accent1"/>
          </a:solidFill>
          <a:ln w="3175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TextBox 22"/>
          <p:cNvSpPr txBox="1"/>
          <p:nvPr/>
        </p:nvSpPr>
        <p:spPr>
          <a:xfrm>
            <a:off x="4599359" y="3392996"/>
            <a:ext cx="3477234" cy="461665"/>
          </a:xfrm>
          <a:prstGeom prst="rect">
            <a:avLst/>
          </a:prstGeom>
          <a:noFill/>
        </p:spPr>
        <p:txBody>
          <a:bodyPr wrap="none" rtlCol="0">
            <a:spAutoFit/>
          </a:bodyPr>
          <a:lstStyle/>
          <a:p>
            <a:r>
              <a:rPr lang="en-GB" sz="2400" dirty="0" smtClean="0"/>
              <a:t>No Dominant Strategy</a:t>
            </a:r>
            <a:endParaRPr lang="en-GB" sz="2400" dirty="0"/>
          </a:p>
        </p:txBody>
      </p:sp>
    </p:spTree>
    <p:extLst>
      <p:ext uri="{BB962C8B-B14F-4D97-AF65-F5344CB8AC3E}">
        <p14:creationId xmlns:p14="http://schemas.microsoft.com/office/powerpoint/2010/main" val="7744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Payoff’s Matter (lesson 3)</a:t>
            </a:r>
            <a:endParaRPr lang="en-GB" dirty="0"/>
          </a:p>
        </p:txBody>
      </p:sp>
      <p:sp>
        <p:nvSpPr>
          <p:cNvPr id="3" name="Content Placeholder 2"/>
          <p:cNvSpPr>
            <a:spLocks noGrp="1"/>
          </p:cNvSpPr>
          <p:nvPr>
            <p:ph idx="1"/>
          </p:nvPr>
        </p:nvSpPr>
        <p:spPr>
          <a:xfrm>
            <a:off x="358775" y="2816932"/>
            <a:ext cx="8426450" cy="3385430"/>
          </a:xfrm>
        </p:spPr>
        <p:txBody>
          <a:bodyPr/>
          <a:lstStyle/>
          <a:p>
            <a:pPr marL="0" indent="0" algn="ctr">
              <a:buNone/>
            </a:pPr>
            <a:r>
              <a:rPr lang="en-GB" sz="4000" dirty="0" smtClean="0"/>
              <a:t>You can’t get what you want, until you know what you want. </a:t>
            </a:r>
            <a:endParaRPr lang="en-GB" sz="40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13</a:t>
            </a:fld>
            <a:endParaRPr lang="en-GB"/>
          </a:p>
        </p:txBody>
      </p:sp>
    </p:spTree>
    <p:extLst>
      <p:ext uri="{BB962C8B-B14F-4D97-AF65-F5344CB8AC3E}">
        <p14:creationId xmlns:p14="http://schemas.microsoft.com/office/powerpoint/2010/main" val="2412536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83" y="404665"/>
            <a:ext cx="8130757" cy="1692188"/>
          </a:xfrm>
        </p:spPr>
        <p:txBody>
          <a:bodyPr/>
          <a:lstStyle/>
          <a:p>
            <a:r>
              <a:rPr lang="en-GB" dirty="0" smtClean="0"/>
              <a:t/>
            </a:r>
            <a:br>
              <a:rPr lang="en-GB" dirty="0" smtClean="0"/>
            </a:br>
            <a:r>
              <a:rPr lang="en-GB" dirty="0"/>
              <a:t/>
            </a:r>
            <a:br>
              <a:rPr lang="en-GB" dirty="0"/>
            </a:br>
            <a:r>
              <a:rPr lang="en-GB" dirty="0" smtClean="0"/>
              <a:t>Evil Git </a:t>
            </a:r>
            <a:r>
              <a:rPr lang="en-GB" dirty="0" err="1" smtClean="0"/>
              <a:t>vs</a:t>
            </a:r>
            <a:r>
              <a:rPr lang="en-GB" dirty="0" smtClean="0"/>
              <a:t> Indignant Angels</a:t>
            </a:r>
            <a:br>
              <a:rPr lang="en-GB" dirty="0" smtClean="0"/>
            </a:br>
            <a:r>
              <a:rPr lang="en-GB" dirty="0"/>
              <a:t/>
            </a:r>
            <a:br>
              <a:rPr lang="en-GB" dirty="0"/>
            </a:br>
            <a:endParaRPr lang="en-GB" sz="3200" dirty="0"/>
          </a:p>
        </p:txBody>
      </p:sp>
      <p:graphicFrame>
        <p:nvGraphicFramePr>
          <p:cNvPr id="5" name="Table 4"/>
          <p:cNvGraphicFramePr>
            <a:graphicFrameLocks noGrp="1"/>
          </p:cNvGraphicFramePr>
          <p:nvPr>
            <p:extLst>
              <p:ext uri="{D42A27DB-BD31-4B8C-83A1-F6EECF244321}">
                <p14:modId xmlns:p14="http://schemas.microsoft.com/office/powerpoint/2010/main" val="3116521673"/>
              </p:ext>
            </p:extLst>
          </p:nvPr>
        </p:nvGraphicFramePr>
        <p:xfrm>
          <a:off x="1805608" y="2440527"/>
          <a:ext cx="5184576" cy="2998062"/>
        </p:xfrm>
        <a:graphic>
          <a:graphicData uri="http://schemas.openxmlformats.org/drawingml/2006/table">
            <a:tbl>
              <a:tblPr firstRow="1" bandRow="1">
                <a:tableStyleId>{F5AB1C69-6EDB-4FF4-983F-18BD219EF322}</a:tableStyleId>
              </a:tblPr>
              <a:tblGrid>
                <a:gridCol w="1728192"/>
                <a:gridCol w="1728192"/>
                <a:gridCol w="1728192"/>
              </a:tblGrid>
              <a:tr h="996111">
                <a:tc>
                  <a:txBody>
                    <a:bodyPr/>
                    <a:lstStyle/>
                    <a:p>
                      <a:endParaRPr lang="en-GB" dirty="0"/>
                    </a:p>
                  </a:txBody>
                  <a:tcPr>
                    <a:noFill/>
                  </a:tcPr>
                </a:tc>
                <a:tc>
                  <a:txBody>
                    <a:bodyPr/>
                    <a:lstStyle/>
                    <a:p>
                      <a:pPr algn="ctr"/>
                      <a:r>
                        <a:rPr lang="en-GB" sz="6000" dirty="0" smtClean="0">
                          <a:solidFill>
                            <a:srgbClr val="0070C0"/>
                          </a:solidFill>
                        </a:rPr>
                        <a:t>A</a:t>
                      </a:r>
                      <a:endParaRPr lang="en-GB" sz="6000" dirty="0">
                        <a:solidFill>
                          <a:srgbClr val="0070C0"/>
                        </a:solidFill>
                      </a:endParaRPr>
                    </a:p>
                  </a:txBody>
                  <a:tcPr>
                    <a:noFill/>
                  </a:tcPr>
                </a:tc>
                <a:tc>
                  <a:txBody>
                    <a:bodyPr/>
                    <a:lstStyle/>
                    <a:p>
                      <a:pPr algn="ctr"/>
                      <a:r>
                        <a:rPr lang="en-GB" sz="6000" dirty="0" smtClean="0">
                          <a:solidFill>
                            <a:srgbClr val="0070C0"/>
                          </a:solidFill>
                        </a:rPr>
                        <a:t>B</a:t>
                      </a:r>
                      <a:endParaRPr lang="en-GB" sz="6000" dirty="0">
                        <a:solidFill>
                          <a:srgbClr val="0070C0"/>
                        </a:solidFill>
                      </a:endParaRPr>
                    </a:p>
                  </a:txBody>
                  <a:tcPr>
                    <a:noFill/>
                  </a:tcPr>
                </a:tc>
              </a:tr>
              <a:tr h="996111">
                <a:tc>
                  <a:txBody>
                    <a:bodyPr/>
                    <a:lstStyle/>
                    <a:p>
                      <a:pPr algn="ctr"/>
                      <a:r>
                        <a:rPr lang="en-GB" sz="5400" dirty="0" smtClean="0"/>
                        <a:t>A</a:t>
                      </a:r>
                      <a:endParaRPr lang="en-GB" sz="5400" dirty="0"/>
                    </a:p>
                  </a:txBody>
                  <a:tcPr>
                    <a:noFill/>
                  </a:tcPr>
                </a:tc>
                <a:tc>
                  <a:txBody>
                    <a:bodyPr/>
                    <a:lstStyle/>
                    <a:p>
                      <a:pPr algn="ctr"/>
                      <a:r>
                        <a:rPr lang="en-GB" sz="4000" dirty="0" smtClean="0"/>
                        <a:t> 0,</a:t>
                      </a:r>
                      <a:r>
                        <a:rPr lang="en-GB" sz="4000" baseline="0" dirty="0" smtClean="0"/>
                        <a:t> 0</a:t>
                      </a:r>
                      <a:endParaRPr lang="en-GB" sz="4000" dirty="0"/>
                    </a:p>
                  </a:txBody>
                  <a:tcPr>
                    <a:noFill/>
                  </a:tcPr>
                </a:tc>
                <a:tc>
                  <a:txBody>
                    <a:bodyPr/>
                    <a:lstStyle/>
                    <a:p>
                      <a:pPr algn="ctr"/>
                      <a:r>
                        <a:rPr lang="en-GB" sz="4000" dirty="0" smtClean="0"/>
                        <a:t>3, -3</a:t>
                      </a:r>
                      <a:endParaRPr lang="en-GB" sz="4000" dirty="0"/>
                    </a:p>
                  </a:txBody>
                  <a:tcPr>
                    <a:noFill/>
                  </a:tcPr>
                </a:tc>
              </a:tr>
              <a:tr h="996111">
                <a:tc>
                  <a:txBody>
                    <a:bodyPr/>
                    <a:lstStyle/>
                    <a:p>
                      <a:pPr algn="ctr"/>
                      <a:r>
                        <a:rPr lang="en-GB" sz="5400" dirty="0" smtClean="0"/>
                        <a:t>B</a:t>
                      </a:r>
                      <a:endParaRPr lang="en-GB" sz="5400" dirty="0"/>
                    </a:p>
                  </a:txBody>
                  <a:tcPr>
                    <a:noFill/>
                  </a:tcPr>
                </a:tc>
                <a:tc>
                  <a:txBody>
                    <a:bodyPr/>
                    <a:lstStyle/>
                    <a:p>
                      <a:pPr algn="ctr"/>
                      <a:r>
                        <a:rPr lang="en-GB" sz="4000" dirty="0" smtClean="0"/>
                        <a:t>-1, -1</a:t>
                      </a:r>
                      <a:endParaRPr lang="en-GB" sz="4000" dirty="0"/>
                    </a:p>
                  </a:txBody>
                  <a:tcPr>
                    <a:noFill/>
                  </a:tcPr>
                </a:tc>
                <a:tc>
                  <a:txBody>
                    <a:bodyPr/>
                    <a:lstStyle/>
                    <a:p>
                      <a:pPr algn="ctr"/>
                      <a:r>
                        <a:rPr lang="en-GB" sz="4000" dirty="0" smtClean="0"/>
                        <a:t>1,</a:t>
                      </a:r>
                      <a:r>
                        <a:rPr lang="en-GB" sz="4000" baseline="0" dirty="0" smtClean="0"/>
                        <a:t> 1</a:t>
                      </a:r>
                      <a:endParaRPr lang="en-GB" sz="4000" dirty="0"/>
                    </a:p>
                  </a:txBody>
                  <a:tcPr>
                    <a:noFill/>
                  </a:tcPr>
                </a:tc>
              </a:tr>
            </a:tbl>
          </a:graphicData>
        </a:graphic>
      </p:graphicFrame>
      <p:cxnSp>
        <p:nvCxnSpPr>
          <p:cNvPr id="7" name="Straight Connector 6"/>
          <p:cNvCxnSpPr/>
          <p:nvPr/>
        </p:nvCxnSpPr>
        <p:spPr bwMode="auto">
          <a:xfrm>
            <a:off x="1805608" y="2500197"/>
            <a:ext cx="1548172" cy="90010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8" name="TextBox 7"/>
          <p:cNvSpPr txBox="1"/>
          <p:nvPr/>
        </p:nvSpPr>
        <p:spPr>
          <a:xfrm>
            <a:off x="2257331" y="2509764"/>
            <a:ext cx="1297150" cy="338554"/>
          </a:xfrm>
          <a:prstGeom prst="rect">
            <a:avLst/>
          </a:prstGeom>
          <a:noFill/>
        </p:spPr>
        <p:txBody>
          <a:bodyPr wrap="none" rtlCol="0">
            <a:spAutoFit/>
          </a:bodyPr>
          <a:lstStyle/>
          <a:p>
            <a:r>
              <a:rPr lang="en-GB" sz="1600" dirty="0" smtClean="0"/>
              <a:t>Pair (angel)</a:t>
            </a:r>
            <a:endParaRPr lang="en-GB" sz="1600" dirty="0"/>
          </a:p>
        </p:txBody>
      </p:sp>
      <p:sp>
        <p:nvSpPr>
          <p:cNvPr id="9" name="TextBox 8"/>
          <p:cNvSpPr txBox="1"/>
          <p:nvPr/>
        </p:nvSpPr>
        <p:spPr>
          <a:xfrm>
            <a:off x="1750621" y="2950247"/>
            <a:ext cx="1013419" cy="338554"/>
          </a:xfrm>
          <a:prstGeom prst="rect">
            <a:avLst/>
          </a:prstGeom>
          <a:noFill/>
        </p:spPr>
        <p:txBody>
          <a:bodyPr wrap="none" rtlCol="0">
            <a:spAutoFit/>
          </a:bodyPr>
          <a:lstStyle/>
          <a:p>
            <a:r>
              <a:rPr lang="en-GB" sz="1600" dirty="0" smtClean="0"/>
              <a:t>Me (evil)</a:t>
            </a:r>
            <a:endParaRPr lang="en-GB" sz="1600" dirty="0"/>
          </a:p>
        </p:txBody>
      </p:sp>
      <p:sp>
        <p:nvSpPr>
          <p:cNvPr id="23" name="TextBox 22"/>
          <p:cNvSpPr txBox="1"/>
          <p:nvPr/>
        </p:nvSpPr>
        <p:spPr>
          <a:xfrm>
            <a:off x="2588747" y="5733256"/>
            <a:ext cx="3618298" cy="461665"/>
          </a:xfrm>
          <a:prstGeom prst="rect">
            <a:avLst/>
          </a:prstGeom>
          <a:noFill/>
        </p:spPr>
        <p:txBody>
          <a:bodyPr wrap="none" rtlCol="0">
            <a:spAutoFit/>
          </a:bodyPr>
          <a:lstStyle/>
          <a:p>
            <a:r>
              <a:rPr lang="en-GB" sz="2400" dirty="0" smtClean="0"/>
              <a:t>A is Dominant Strategy</a:t>
            </a:r>
            <a:endParaRPr lang="en-GB" sz="2400" dirty="0"/>
          </a:p>
        </p:txBody>
      </p:sp>
    </p:spTree>
    <p:extLst>
      <p:ext uri="{BB962C8B-B14F-4D97-AF65-F5344CB8AC3E}">
        <p14:creationId xmlns:p14="http://schemas.microsoft.com/office/powerpoint/2010/main" val="39628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729" y="3933056"/>
            <a:ext cx="8426450" cy="2415295"/>
          </a:xfrm>
        </p:spPr>
        <p:txBody>
          <a:bodyPr/>
          <a:lstStyle/>
          <a:p>
            <a:r>
              <a:rPr lang="en-GB" dirty="0" smtClean="0"/>
              <a:t>My A does not dominate B. </a:t>
            </a:r>
          </a:p>
          <a:p>
            <a:r>
              <a:rPr lang="en-GB" dirty="0" smtClean="0"/>
              <a:t>By my pairs A dominates her B</a:t>
            </a:r>
          </a:p>
          <a:p>
            <a:r>
              <a:rPr lang="en-GB" dirty="0" smtClean="0"/>
              <a:t>So I know she is going to choose A</a:t>
            </a:r>
          </a:p>
          <a:p>
            <a:pPr marL="0" indent="0">
              <a:buNone/>
            </a:pP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15</a:t>
            </a:fld>
            <a:endParaRPr lang="en-GB"/>
          </a:p>
        </p:txBody>
      </p:sp>
      <p:sp>
        <p:nvSpPr>
          <p:cNvPr id="5" name="Slide Number Placeholder 3"/>
          <p:cNvSpPr txBox="1">
            <a:spLocks/>
          </p:cNvSpPr>
          <p:nvPr/>
        </p:nvSpPr>
        <p:spPr bwMode="auto">
          <a:xfrm>
            <a:off x="6945259" y="2906516"/>
            <a:ext cx="190817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defPPr>
              <a:defRPr lang="en-GB"/>
            </a:defPPr>
            <a:lvl1pPr algn="r" rtl="0" eaLnBrk="0" fontAlgn="base" hangingPunct="0">
              <a:spcBef>
                <a:spcPct val="0"/>
              </a:spcBef>
              <a:spcAft>
                <a:spcPct val="0"/>
              </a:spcAft>
              <a:defRPr sz="1400" kern="1200">
                <a:solidFill>
                  <a:schemeClr val="tx1"/>
                </a:solidFill>
                <a:latin typeface="Lucida Sans" pitchFamily="34" charset="0"/>
                <a:ea typeface="MS PGothic"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MS PGothic" pitchFamily="34" charset="-128"/>
                <a:cs typeface="+mn-cs"/>
              </a:defRPr>
            </a:lvl5pPr>
            <a:lvl6pPr marL="2286000" algn="l" defTabSz="914400" rtl="0" eaLnBrk="1" latinLnBrk="0" hangingPunct="1">
              <a:defRPr sz="1200" kern="1200">
                <a:solidFill>
                  <a:schemeClr val="tx1"/>
                </a:solidFill>
                <a:latin typeface="Lucida Sans" pitchFamily="34" charset="0"/>
                <a:ea typeface="MS PGothic" pitchFamily="34" charset="-128"/>
                <a:cs typeface="+mn-cs"/>
              </a:defRPr>
            </a:lvl6pPr>
            <a:lvl7pPr marL="2743200" algn="l" defTabSz="914400" rtl="0" eaLnBrk="1" latinLnBrk="0" hangingPunct="1">
              <a:defRPr sz="1200" kern="1200">
                <a:solidFill>
                  <a:schemeClr val="tx1"/>
                </a:solidFill>
                <a:latin typeface="Lucida Sans" pitchFamily="34" charset="0"/>
                <a:ea typeface="MS PGothic" pitchFamily="34" charset="-128"/>
                <a:cs typeface="+mn-cs"/>
              </a:defRPr>
            </a:lvl7pPr>
            <a:lvl8pPr marL="3200400" algn="l" defTabSz="914400" rtl="0" eaLnBrk="1" latinLnBrk="0" hangingPunct="1">
              <a:defRPr sz="1200" kern="1200">
                <a:solidFill>
                  <a:schemeClr val="tx1"/>
                </a:solidFill>
                <a:latin typeface="Lucida Sans" pitchFamily="34" charset="0"/>
                <a:ea typeface="MS PGothic" pitchFamily="34" charset="-128"/>
                <a:cs typeface="+mn-cs"/>
              </a:defRPr>
            </a:lvl8pPr>
            <a:lvl9pPr marL="3657600" algn="l" defTabSz="914400" rtl="0" eaLnBrk="1" latinLnBrk="0" hangingPunct="1">
              <a:defRPr sz="1200" kern="1200">
                <a:solidFill>
                  <a:schemeClr val="tx1"/>
                </a:solidFill>
                <a:latin typeface="Lucida Sans" pitchFamily="34" charset="0"/>
                <a:ea typeface="MS PGothic" pitchFamily="34" charset="-128"/>
                <a:cs typeface="+mn-cs"/>
              </a:defRPr>
            </a:lvl9pPr>
          </a:lstStyle>
          <a:p>
            <a:fld id="{38C638BF-062B-4DB7-9470-84D8BCFDF82C}" type="slidenum">
              <a:rPr lang="en-GB" smtClean="0"/>
              <a:pPr/>
              <a:t>15</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993645026"/>
              </p:ext>
            </p:extLst>
          </p:nvPr>
        </p:nvGraphicFramePr>
        <p:xfrm>
          <a:off x="247721" y="224644"/>
          <a:ext cx="5184576" cy="2998062"/>
        </p:xfrm>
        <a:graphic>
          <a:graphicData uri="http://schemas.openxmlformats.org/drawingml/2006/table">
            <a:tbl>
              <a:tblPr firstRow="1" bandRow="1">
                <a:tableStyleId>{F5AB1C69-6EDB-4FF4-983F-18BD219EF322}</a:tableStyleId>
              </a:tblPr>
              <a:tblGrid>
                <a:gridCol w="1728192"/>
                <a:gridCol w="1728192"/>
                <a:gridCol w="1728192"/>
              </a:tblGrid>
              <a:tr h="996111">
                <a:tc>
                  <a:txBody>
                    <a:bodyPr/>
                    <a:lstStyle/>
                    <a:p>
                      <a:endParaRPr lang="en-GB" dirty="0"/>
                    </a:p>
                  </a:txBody>
                  <a:tcPr>
                    <a:noFill/>
                  </a:tcPr>
                </a:tc>
                <a:tc>
                  <a:txBody>
                    <a:bodyPr/>
                    <a:lstStyle/>
                    <a:p>
                      <a:pPr algn="ctr"/>
                      <a:r>
                        <a:rPr lang="en-GB" sz="6000" dirty="0" smtClean="0">
                          <a:solidFill>
                            <a:srgbClr val="0070C0"/>
                          </a:solidFill>
                        </a:rPr>
                        <a:t>A</a:t>
                      </a:r>
                      <a:endParaRPr lang="en-GB" sz="6000" dirty="0">
                        <a:solidFill>
                          <a:srgbClr val="0070C0"/>
                        </a:solidFill>
                      </a:endParaRPr>
                    </a:p>
                  </a:txBody>
                  <a:tcPr>
                    <a:noFill/>
                  </a:tcPr>
                </a:tc>
                <a:tc>
                  <a:txBody>
                    <a:bodyPr/>
                    <a:lstStyle/>
                    <a:p>
                      <a:pPr algn="ctr"/>
                      <a:r>
                        <a:rPr lang="en-GB" sz="6000" dirty="0" smtClean="0">
                          <a:solidFill>
                            <a:srgbClr val="0070C0"/>
                          </a:solidFill>
                        </a:rPr>
                        <a:t>B</a:t>
                      </a:r>
                      <a:endParaRPr lang="en-GB" sz="6000" dirty="0">
                        <a:solidFill>
                          <a:srgbClr val="0070C0"/>
                        </a:solidFill>
                      </a:endParaRPr>
                    </a:p>
                  </a:txBody>
                  <a:tcPr>
                    <a:noFill/>
                  </a:tcPr>
                </a:tc>
              </a:tr>
              <a:tr h="996111">
                <a:tc>
                  <a:txBody>
                    <a:bodyPr/>
                    <a:lstStyle/>
                    <a:p>
                      <a:pPr algn="ctr"/>
                      <a:r>
                        <a:rPr lang="en-GB" sz="5400" dirty="0" smtClean="0"/>
                        <a:t>A</a:t>
                      </a:r>
                      <a:endParaRPr lang="en-GB" sz="5400" dirty="0"/>
                    </a:p>
                  </a:txBody>
                  <a:tcPr>
                    <a:noFill/>
                  </a:tcPr>
                </a:tc>
                <a:tc>
                  <a:txBody>
                    <a:bodyPr/>
                    <a:lstStyle/>
                    <a:p>
                      <a:pPr algn="ctr"/>
                      <a:r>
                        <a:rPr lang="en-GB" sz="4000" dirty="0" smtClean="0"/>
                        <a:t> 0,</a:t>
                      </a:r>
                      <a:r>
                        <a:rPr lang="en-GB" sz="4000" baseline="0" dirty="0" smtClean="0"/>
                        <a:t> 0</a:t>
                      </a:r>
                      <a:endParaRPr lang="en-GB" sz="4000" dirty="0"/>
                    </a:p>
                  </a:txBody>
                  <a:tcPr>
                    <a:noFill/>
                  </a:tcPr>
                </a:tc>
                <a:tc>
                  <a:txBody>
                    <a:bodyPr/>
                    <a:lstStyle/>
                    <a:p>
                      <a:pPr algn="ctr"/>
                      <a:r>
                        <a:rPr lang="en-GB" sz="4000" dirty="0" smtClean="0"/>
                        <a:t>-1, -1</a:t>
                      </a:r>
                      <a:endParaRPr lang="en-GB" sz="4000" dirty="0"/>
                    </a:p>
                  </a:txBody>
                  <a:tcPr>
                    <a:noFill/>
                  </a:tcPr>
                </a:tc>
              </a:tr>
              <a:tr h="996111">
                <a:tc>
                  <a:txBody>
                    <a:bodyPr/>
                    <a:lstStyle/>
                    <a:p>
                      <a:pPr algn="ctr"/>
                      <a:r>
                        <a:rPr lang="en-GB" sz="5400" dirty="0" smtClean="0"/>
                        <a:t>B</a:t>
                      </a:r>
                      <a:endParaRPr lang="en-GB" sz="5400" dirty="0"/>
                    </a:p>
                  </a:txBody>
                  <a:tcPr>
                    <a:noFill/>
                  </a:tcPr>
                </a:tc>
                <a:tc>
                  <a:txBody>
                    <a:bodyPr/>
                    <a:lstStyle/>
                    <a:p>
                      <a:pPr algn="ctr"/>
                      <a:r>
                        <a:rPr lang="en-GB" sz="4000" dirty="0" smtClean="0"/>
                        <a:t>-3, 3</a:t>
                      </a:r>
                      <a:endParaRPr lang="en-GB" sz="4000" dirty="0"/>
                    </a:p>
                  </a:txBody>
                  <a:tcPr>
                    <a:noFill/>
                  </a:tcPr>
                </a:tc>
                <a:tc>
                  <a:txBody>
                    <a:bodyPr/>
                    <a:lstStyle/>
                    <a:p>
                      <a:pPr algn="ctr"/>
                      <a:r>
                        <a:rPr lang="en-GB" sz="4000" dirty="0" smtClean="0"/>
                        <a:t>1,</a:t>
                      </a:r>
                      <a:r>
                        <a:rPr lang="en-GB" sz="4000" baseline="0" dirty="0" smtClean="0"/>
                        <a:t> 1</a:t>
                      </a:r>
                      <a:endParaRPr lang="en-GB" sz="4000" dirty="0"/>
                    </a:p>
                  </a:txBody>
                  <a:tcPr>
                    <a:noFill/>
                  </a:tcPr>
                </a:tc>
              </a:tr>
            </a:tbl>
          </a:graphicData>
        </a:graphic>
      </p:graphicFrame>
      <p:sp>
        <p:nvSpPr>
          <p:cNvPr id="7" name="Title 1"/>
          <p:cNvSpPr txBox="1">
            <a:spLocks/>
          </p:cNvSpPr>
          <p:nvPr/>
        </p:nvSpPr>
        <p:spPr bwMode="auto">
          <a:xfrm>
            <a:off x="5828341" y="422835"/>
            <a:ext cx="3180207" cy="277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S PGothic" pitchFamily="34" charset="-128"/>
                <a:cs typeface="+mj-cs"/>
              </a:defRPr>
            </a:lvl1pPr>
            <a:lvl2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2pPr>
            <a:lvl3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3pPr>
            <a:lvl4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4pPr>
            <a:lvl5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5pPr>
            <a:lvl6pPr marL="457200" algn="l" rtl="0" fontAlgn="base">
              <a:spcBef>
                <a:spcPct val="0"/>
              </a:spcBef>
              <a:spcAft>
                <a:spcPct val="0"/>
              </a:spcAft>
              <a:defRPr sz="3600" b="1">
                <a:solidFill>
                  <a:schemeClr val="tx2"/>
                </a:solidFill>
                <a:latin typeface="Lucida Sans" charset="0"/>
                <a:ea typeface="ＭＳ Ｐゴシック" charset="0"/>
                <a:cs typeface="ＭＳ Ｐゴシック" charset="0"/>
              </a:defRPr>
            </a:lvl6pPr>
            <a:lvl7pPr marL="914400" algn="l" rtl="0" fontAlgn="base">
              <a:spcBef>
                <a:spcPct val="0"/>
              </a:spcBef>
              <a:spcAft>
                <a:spcPct val="0"/>
              </a:spcAft>
              <a:defRPr sz="3600" b="1">
                <a:solidFill>
                  <a:schemeClr val="tx2"/>
                </a:solidFill>
                <a:latin typeface="Lucida Sans" charset="0"/>
                <a:ea typeface="ＭＳ Ｐゴシック" charset="0"/>
                <a:cs typeface="ＭＳ Ｐゴシック" charset="0"/>
              </a:defRPr>
            </a:lvl7pPr>
            <a:lvl8pPr marL="1371600" algn="l" rtl="0" fontAlgn="base">
              <a:spcBef>
                <a:spcPct val="0"/>
              </a:spcBef>
              <a:spcAft>
                <a:spcPct val="0"/>
              </a:spcAft>
              <a:defRPr sz="3600" b="1">
                <a:solidFill>
                  <a:schemeClr val="tx2"/>
                </a:solidFill>
                <a:latin typeface="Lucida Sans" charset="0"/>
                <a:ea typeface="ＭＳ Ｐゴシック" charset="0"/>
                <a:cs typeface="ＭＳ Ｐゴシック" charset="0"/>
              </a:defRPr>
            </a:lvl8pPr>
            <a:lvl9pPr marL="1828800" algn="l" rtl="0" fontAlgn="base">
              <a:spcBef>
                <a:spcPct val="0"/>
              </a:spcBef>
              <a:spcAft>
                <a:spcPct val="0"/>
              </a:spcAft>
              <a:defRPr sz="3600" b="1">
                <a:solidFill>
                  <a:schemeClr val="tx2"/>
                </a:solidFill>
                <a:latin typeface="Lucida Sans" charset="0"/>
                <a:ea typeface="ＭＳ Ｐゴシック" charset="0"/>
                <a:cs typeface="ＭＳ Ｐゴシック" charset="0"/>
              </a:defRPr>
            </a:lvl9pPr>
          </a:lstStyle>
          <a:p>
            <a:r>
              <a:rPr lang="en-GB" dirty="0" smtClean="0"/>
              <a:t/>
            </a:r>
            <a:br>
              <a:rPr lang="en-GB" dirty="0" smtClean="0"/>
            </a:br>
            <a:r>
              <a:rPr lang="en-GB" dirty="0" smtClean="0"/>
              <a:t>Indignant </a:t>
            </a:r>
            <a:br>
              <a:rPr lang="en-GB" dirty="0" smtClean="0"/>
            </a:br>
            <a:r>
              <a:rPr lang="en-GB" dirty="0" smtClean="0"/>
              <a:t>Angels </a:t>
            </a:r>
            <a:r>
              <a:rPr lang="en-GB" dirty="0" err="1" smtClean="0"/>
              <a:t>vs</a:t>
            </a:r>
            <a:r>
              <a:rPr lang="en-GB" dirty="0" smtClean="0"/>
              <a:t> Evil Git</a:t>
            </a:r>
            <a:br>
              <a:rPr lang="en-GB" dirty="0" smtClean="0"/>
            </a:br>
            <a:r>
              <a:rPr lang="en-GB" dirty="0" smtClean="0"/>
              <a:t/>
            </a:r>
            <a:br>
              <a:rPr lang="en-GB" dirty="0" smtClean="0"/>
            </a:br>
            <a:endParaRPr lang="en-GB" sz="3200" dirty="0"/>
          </a:p>
        </p:txBody>
      </p:sp>
      <p:cxnSp>
        <p:nvCxnSpPr>
          <p:cNvPr id="8" name="Straight Connector 7"/>
          <p:cNvCxnSpPr/>
          <p:nvPr/>
        </p:nvCxnSpPr>
        <p:spPr bwMode="auto">
          <a:xfrm>
            <a:off x="319729" y="246284"/>
            <a:ext cx="1548172" cy="900100"/>
          </a:xfrm>
          <a:prstGeom prst="lin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TextBox 8"/>
          <p:cNvSpPr txBox="1"/>
          <p:nvPr/>
        </p:nvSpPr>
        <p:spPr>
          <a:xfrm>
            <a:off x="1262737" y="390300"/>
            <a:ext cx="644728" cy="400110"/>
          </a:xfrm>
          <a:prstGeom prst="rect">
            <a:avLst/>
          </a:prstGeom>
          <a:noFill/>
        </p:spPr>
        <p:txBody>
          <a:bodyPr wrap="none" rtlCol="0">
            <a:spAutoFit/>
          </a:bodyPr>
          <a:lstStyle/>
          <a:p>
            <a:r>
              <a:rPr lang="en-GB" sz="2000" dirty="0" smtClean="0"/>
              <a:t>Pair</a:t>
            </a:r>
            <a:endParaRPr lang="en-GB" sz="2000" dirty="0"/>
          </a:p>
        </p:txBody>
      </p:sp>
      <p:sp>
        <p:nvSpPr>
          <p:cNvPr id="10" name="TextBox 9"/>
          <p:cNvSpPr txBox="1"/>
          <p:nvPr/>
        </p:nvSpPr>
        <p:spPr>
          <a:xfrm>
            <a:off x="497177" y="696334"/>
            <a:ext cx="548548" cy="400110"/>
          </a:xfrm>
          <a:prstGeom prst="rect">
            <a:avLst/>
          </a:prstGeom>
          <a:noFill/>
        </p:spPr>
        <p:txBody>
          <a:bodyPr wrap="none" rtlCol="0">
            <a:spAutoFit/>
          </a:bodyPr>
          <a:lstStyle/>
          <a:p>
            <a:r>
              <a:rPr lang="en-GB" sz="2000" dirty="0" smtClean="0"/>
              <a:t>Me</a:t>
            </a:r>
            <a:endParaRPr lang="en-GB" sz="2000" dirty="0"/>
          </a:p>
        </p:txBody>
      </p:sp>
      <p:sp>
        <p:nvSpPr>
          <p:cNvPr id="11" name="TextBox 10"/>
          <p:cNvSpPr txBox="1"/>
          <p:nvPr/>
        </p:nvSpPr>
        <p:spPr>
          <a:xfrm>
            <a:off x="1277635" y="3021855"/>
            <a:ext cx="3578224" cy="461665"/>
          </a:xfrm>
          <a:prstGeom prst="rect">
            <a:avLst/>
          </a:prstGeom>
          <a:noFill/>
        </p:spPr>
        <p:txBody>
          <a:bodyPr wrap="none" rtlCol="0">
            <a:spAutoFit/>
          </a:bodyPr>
          <a:lstStyle/>
          <a:p>
            <a:r>
              <a:rPr lang="en-GB" sz="2400" dirty="0" smtClean="0"/>
              <a:t>A does not dominate B</a:t>
            </a:r>
            <a:endParaRPr lang="en-GB" sz="2400" dirty="0"/>
          </a:p>
        </p:txBody>
      </p:sp>
    </p:spTree>
    <p:extLst>
      <p:ext uri="{BB962C8B-B14F-4D97-AF65-F5344CB8AC3E}">
        <p14:creationId xmlns:p14="http://schemas.microsoft.com/office/powerpoint/2010/main" val="22234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r>
              <a:rPr lang="en-GB" dirty="0" smtClean="0"/>
              <a:t>Put yourself in others’ shoes and try and figure out what they will do. </a:t>
            </a:r>
          </a:p>
          <a:p>
            <a:endParaRPr lang="en-GB" dirty="0" smtClean="0"/>
          </a:p>
          <a:p>
            <a:r>
              <a:rPr lang="en-GB" dirty="0" smtClean="0"/>
              <a:t>Hard to figure out your opponents pay-offs.</a:t>
            </a:r>
          </a:p>
          <a:p>
            <a:endParaRPr lang="en-GB" dirty="0" smtClean="0"/>
          </a:p>
          <a:p>
            <a:r>
              <a:rPr lang="en-GB" dirty="0" smtClean="0"/>
              <a:t>Play the odds.</a:t>
            </a:r>
          </a:p>
          <a:p>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16</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24028" y="4473116"/>
            <a:ext cx="3492388" cy="2062382"/>
          </a:xfrm>
          <a:prstGeom prst="rect">
            <a:avLst/>
          </a:prstGeom>
        </p:spPr>
      </p:pic>
    </p:spTree>
    <p:extLst>
      <p:ext uri="{BB962C8B-B14F-4D97-AF65-F5344CB8AC3E}">
        <p14:creationId xmlns:p14="http://schemas.microsoft.com/office/powerpoint/2010/main" val="1877485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47" y="-99392"/>
            <a:ext cx="10219847" cy="6777372"/>
          </a:xfrm>
          <a:prstGeom prst="rect">
            <a:avLst/>
          </a:prstGeom>
        </p:spPr>
      </p:pic>
      <p:sp>
        <p:nvSpPr>
          <p:cNvPr id="3" name="Content Placeholder 2"/>
          <p:cNvSpPr>
            <a:spLocks noGrp="1"/>
          </p:cNvSpPr>
          <p:nvPr>
            <p:ph idx="1"/>
          </p:nvPr>
        </p:nvSpPr>
        <p:spPr>
          <a:xfrm>
            <a:off x="358775" y="2198063"/>
            <a:ext cx="8426450" cy="4004299"/>
          </a:xfrm>
        </p:spPr>
        <p:txBody>
          <a:bodyPr/>
          <a:lstStyle/>
          <a:p>
            <a:endParaRPr lang="en-GB" dirty="0" smtClean="0"/>
          </a:p>
          <a:p>
            <a:r>
              <a:rPr lang="en-GB" sz="4000" dirty="0" smtClean="0"/>
              <a:t>70% choose A</a:t>
            </a:r>
          </a:p>
          <a:p>
            <a:endParaRPr lang="en-GB" sz="4000" dirty="0" smtClean="0"/>
          </a:p>
          <a:p>
            <a:r>
              <a:rPr lang="en-GB" sz="4000" dirty="0" smtClean="0"/>
              <a:t>30% choose B</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17</a:t>
            </a:fld>
            <a:endParaRPr lang="en-GB"/>
          </a:p>
        </p:txBody>
      </p:sp>
      <p:sp>
        <p:nvSpPr>
          <p:cNvPr id="6" name="Title 1"/>
          <p:cNvSpPr txBox="1">
            <a:spLocks/>
          </p:cNvSpPr>
          <p:nvPr/>
        </p:nvSpPr>
        <p:spPr bwMode="auto">
          <a:xfrm>
            <a:off x="2023120" y="856626"/>
            <a:ext cx="8426450"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S PGothic" pitchFamily="34" charset="-128"/>
                <a:cs typeface="+mj-cs"/>
              </a:defRPr>
            </a:lvl1pPr>
            <a:lvl2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2pPr>
            <a:lvl3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3pPr>
            <a:lvl4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4pPr>
            <a:lvl5pPr algn="l" rtl="0" eaLnBrk="0" fontAlgn="base" hangingPunct="0">
              <a:spcBef>
                <a:spcPct val="0"/>
              </a:spcBef>
              <a:spcAft>
                <a:spcPct val="0"/>
              </a:spcAft>
              <a:defRPr sz="3600" b="1">
                <a:solidFill>
                  <a:schemeClr val="tx2"/>
                </a:solidFill>
                <a:latin typeface="Lucida Sans" charset="0"/>
                <a:ea typeface="MS PGothic" pitchFamily="34" charset="-128"/>
                <a:cs typeface="ＭＳ Ｐゴシック" charset="0"/>
              </a:defRPr>
            </a:lvl5pPr>
            <a:lvl6pPr marL="457200" algn="l" rtl="0" fontAlgn="base">
              <a:spcBef>
                <a:spcPct val="0"/>
              </a:spcBef>
              <a:spcAft>
                <a:spcPct val="0"/>
              </a:spcAft>
              <a:defRPr sz="3600" b="1">
                <a:solidFill>
                  <a:schemeClr val="tx2"/>
                </a:solidFill>
                <a:latin typeface="Lucida Sans" charset="0"/>
                <a:ea typeface="ＭＳ Ｐゴシック" charset="0"/>
                <a:cs typeface="ＭＳ Ｐゴシック" charset="0"/>
              </a:defRPr>
            </a:lvl6pPr>
            <a:lvl7pPr marL="914400" algn="l" rtl="0" fontAlgn="base">
              <a:spcBef>
                <a:spcPct val="0"/>
              </a:spcBef>
              <a:spcAft>
                <a:spcPct val="0"/>
              </a:spcAft>
              <a:defRPr sz="3600" b="1">
                <a:solidFill>
                  <a:schemeClr val="tx2"/>
                </a:solidFill>
                <a:latin typeface="Lucida Sans" charset="0"/>
                <a:ea typeface="ＭＳ Ｐゴシック" charset="0"/>
                <a:cs typeface="ＭＳ Ｐゴシック" charset="0"/>
              </a:defRPr>
            </a:lvl7pPr>
            <a:lvl8pPr marL="1371600" algn="l" rtl="0" fontAlgn="base">
              <a:spcBef>
                <a:spcPct val="0"/>
              </a:spcBef>
              <a:spcAft>
                <a:spcPct val="0"/>
              </a:spcAft>
              <a:defRPr sz="3600" b="1">
                <a:solidFill>
                  <a:schemeClr val="tx2"/>
                </a:solidFill>
                <a:latin typeface="Lucida Sans" charset="0"/>
                <a:ea typeface="ＭＳ Ｐゴシック" charset="0"/>
                <a:cs typeface="ＭＳ Ｐゴシック" charset="0"/>
              </a:defRPr>
            </a:lvl8pPr>
            <a:lvl9pPr marL="1828800" algn="l" rtl="0" fontAlgn="base">
              <a:spcBef>
                <a:spcPct val="0"/>
              </a:spcBef>
              <a:spcAft>
                <a:spcPct val="0"/>
              </a:spcAft>
              <a:defRPr sz="3600" b="1">
                <a:solidFill>
                  <a:schemeClr val="tx2"/>
                </a:solidFill>
                <a:latin typeface="Lucida Sans" charset="0"/>
                <a:ea typeface="ＭＳ Ｐゴシック" charset="0"/>
                <a:cs typeface="ＭＳ Ｐゴシック" charset="0"/>
              </a:defRPr>
            </a:lvl9pPr>
          </a:lstStyle>
          <a:p>
            <a:pPr algn="ctr"/>
            <a:r>
              <a:rPr lang="en-GB" sz="6600" dirty="0" smtClean="0"/>
              <a:t>Grade Game</a:t>
            </a:r>
            <a:br>
              <a:rPr lang="en-GB" sz="6600" dirty="0" smtClean="0"/>
            </a:br>
            <a:r>
              <a:rPr lang="en-GB" sz="4800" dirty="0" smtClean="0"/>
              <a:t>Prediction</a:t>
            </a:r>
            <a:endParaRPr lang="en-GB" sz="6600" dirty="0"/>
          </a:p>
        </p:txBody>
      </p:sp>
    </p:spTree>
    <p:extLst>
      <p:ext uri="{BB962C8B-B14F-4D97-AF65-F5344CB8AC3E}">
        <p14:creationId xmlns:p14="http://schemas.microsoft.com/office/powerpoint/2010/main" val="279577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Addiction</a:t>
            </a:r>
            <a:endParaRPr lang="en-GB" dirty="0"/>
          </a:p>
        </p:txBody>
      </p:sp>
      <p:sp>
        <p:nvSpPr>
          <p:cNvPr id="3" name="Content Placeholder 2"/>
          <p:cNvSpPr>
            <a:spLocks noGrp="1"/>
          </p:cNvSpPr>
          <p:nvPr>
            <p:ph idx="1"/>
          </p:nvPr>
        </p:nvSpPr>
        <p:spPr/>
        <p:txBody>
          <a:bodyPr/>
          <a:lstStyle/>
          <a:p>
            <a:r>
              <a:rPr lang="en-GB" dirty="0" smtClean="0"/>
              <a:t>To be satisfied in work you need three things:</a:t>
            </a:r>
          </a:p>
          <a:p>
            <a:endParaRPr lang="en-GB" dirty="0" smtClean="0"/>
          </a:p>
          <a:p>
            <a:pPr lvl="1"/>
            <a:r>
              <a:rPr lang="en-GB" dirty="0" smtClean="0"/>
              <a:t>Autonomy</a:t>
            </a:r>
          </a:p>
          <a:p>
            <a:pPr lvl="1"/>
            <a:endParaRPr lang="en-GB" dirty="0" smtClean="0"/>
          </a:p>
          <a:p>
            <a:pPr lvl="1"/>
            <a:r>
              <a:rPr lang="en-GB" dirty="0" smtClean="0"/>
              <a:t>Complexity</a:t>
            </a:r>
          </a:p>
          <a:p>
            <a:pPr lvl="1"/>
            <a:endParaRPr lang="en-GB" dirty="0" smtClean="0"/>
          </a:p>
          <a:p>
            <a:pPr lvl="1"/>
            <a:r>
              <a:rPr lang="en-GB" dirty="0" smtClean="0"/>
              <a:t>Connection between effort and reward</a:t>
            </a:r>
          </a:p>
        </p:txBody>
      </p:sp>
      <p:sp>
        <p:nvSpPr>
          <p:cNvPr id="4" name="Slide Number Placeholder 3"/>
          <p:cNvSpPr>
            <a:spLocks noGrp="1"/>
          </p:cNvSpPr>
          <p:nvPr>
            <p:ph type="sldNum" sz="quarter" idx="12"/>
          </p:nvPr>
        </p:nvSpPr>
        <p:spPr/>
        <p:txBody>
          <a:bodyPr/>
          <a:lstStyle/>
          <a:p>
            <a:fld id="{38C638BF-062B-4DB7-9470-84D8BCFDF82C}" type="slidenum">
              <a:rPr lang="en-GB" smtClean="0"/>
              <a:pPr/>
              <a:t>18</a:t>
            </a:fld>
            <a:endParaRPr lang="en-GB"/>
          </a:p>
        </p:txBody>
      </p:sp>
    </p:spTree>
    <p:extLst>
      <p:ext uri="{BB962C8B-B14F-4D97-AF65-F5344CB8AC3E}">
        <p14:creationId xmlns:p14="http://schemas.microsoft.com/office/powerpoint/2010/main" val="3538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Putting You In a Skinner Box</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19</a:t>
            </a:fld>
            <a:endParaRPr lang="en-GB"/>
          </a:p>
        </p:txBody>
      </p:sp>
      <p:sp>
        <p:nvSpPr>
          <p:cNvPr id="5" name="Content Placeholder 4"/>
          <p:cNvSpPr>
            <a:spLocks noGrp="1"/>
          </p:cNvSpPr>
          <p:nvPr>
            <p:ph idx="1"/>
          </p:nvPr>
        </p:nvSpPr>
        <p:spPr/>
        <p:txBody>
          <a:bodyPr/>
          <a:lstStyle/>
          <a:p>
            <a:endParaRPr lang="en-GB" dirty="0"/>
          </a:p>
        </p:txBody>
      </p:sp>
      <p:pic>
        <p:nvPicPr>
          <p:cNvPr id="5122" name="Picture 2" descr="http://www.simplypsychology.org/skinner%20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664801"/>
            <a:ext cx="8532948" cy="486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47" y="-99392"/>
            <a:ext cx="10219847" cy="6777372"/>
          </a:xfrm>
          <a:prstGeom prst="rect">
            <a:avLst/>
          </a:prstGeom>
        </p:spPr>
      </p:pic>
      <p:sp>
        <p:nvSpPr>
          <p:cNvPr id="4" name="Slide Number Placeholder 3"/>
          <p:cNvSpPr>
            <a:spLocks noGrp="1"/>
          </p:cNvSpPr>
          <p:nvPr>
            <p:ph type="sldNum" sz="quarter" idx="12"/>
          </p:nvPr>
        </p:nvSpPr>
        <p:spPr/>
        <p:txBody>
          <a:bodyPr/>
          <a:lstStyle/>
          <a:p>
            <a:fld id="{38C638BF-062B-4DB7-9470-84D8BCFDF82C}" type="slidenum">
              <a:rPr lang="en-GB" smtClean="0"/>
              <a:pPr/>
              <a:t>2</a:t>
            </a:fld>
            <a:endParaRPr lang="en-GB"/>
          </a:p>
        </p:txBody>
      </p:sp>
      <p:sp>
        <p:nvSpPr>
          <p:cNvPr id="8" name="Title 1"/>
          <p:cNvSpPr>
            <a:spLocks noGrp="1"/>
          </p:cNvSpPr>
          <p:nvPr>
            <p:ph type="title"/>
          </p:nvPr>
        </p:nvSpPr>
        <p:spPr>
          <a:xfrm>
            <a:off x="2015716" y="1160748"/>
            <a:ext cx="8426450" cy="1341438"/>
          </a:xfrm>
        </p:spPr>
        <p:txBody>
          <a:bodyPr/>
          <a:lstStyle/>
          <a:p>
            <a:pPr algn="ctr"/>
            <a:r>
              <a:rPr lang="en-GB" sz="6600" dirty="0" smtClean="0"/>
              <a:t>Grade </a:t>
            </a:r>
            <a:r>
              <a:rPr lang="en-GB" sz="6600" dirty="0" smtClean="0"/>
              <a:t>Game</a:t>
            </a:r>
            <a:br>
              <a:rPr lang="en-GB" sz="6600" dirty="0" smtClean="0"/>
            </a:br>
            <a:endParaRPr lang="en-GB" sz="6600" dirty="0"/>
          </a:p>
        </p:txBody>
      </p:sp>
    </p:spTree>
    <p:extLst>
      <p:ext uri="{BB962C8B-B14F-4D97-AF65-F5344CB8AC3E}">
        <p14:creationId xmlns:p14="http://schemas.microsoft.com/office/powerpoint/2010/main" val="3472580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 Putting You In a Skinner Box</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20</a:t>
            </a:fld>
            <a:endParaRPr lang="en-GB"/>
          </a:p>
        </p:txBody>
      </p:sp>
      <p:sp>
        <p:nvSpPr>
          <p:cNvPr id="5" name="Content Placeholder 4"/>
          <p:cNvSpPr>
            <a:spLocks noGrp="1"/>
          </p:cNvSpPr>
          <p:nvPr>
            <p:ph idx="1"/>
          </p:nvPr>
        </p:nvSpPr>
        <p:spPr/>
        <p:txBody>
          <a:bodyPr/>
          <a:lstStyle/>
          <a:p>
            <a:r>
              <a:rPr lang="en-GB" dirty="0" smtClean="0"/>
              <a:t>Games are no longer $50 per game, complete and return/bin.</a:t>
            </a:r>
          </a:p>
          <a:p>
            <a:r>
              <a:rPr lang="en-GB" dirty="0" smtClean="0"/>
              <a:t>The big MMO’s make you do the same task over and over to get reward. </a:t>
            </a:r>
          </a:p>
          <a:p>
            <a:r>
              <a:rPr lang="en-GB" dirty="0" smtClean="0"/>
              <a:t>Carefully scheduled rewards are key to success. </a:t>
            </a:r>
            <a:endParaRPr lang="en-GB" dirty="0"/>
          </a:p>
        </p:txBody>
      </p:sp>
    </p:spTree>
    <p:extLst>
      <p:ext uri="{BB962C8B-B14F-4D97-AF65-F5344CB8AC3E}">
        <p14:creationId xmlns:p14="http://schemas.microsoft.com/office/powerpoint/2010/main" val="16582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 Creating </a:t>
            </a:r>
            <a:r>
              <a:rPr lang="en-GB" i="1" dirty="0" smtClean="0"/>
              <a:t>“Virtual”</a:t>
            </a:r>
            <a:r>
              <a:rPr lang="en-GB" dirty="0" smtClean="0"/>
              <a:t> Food Pellets For You To Eat</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21</a:t>
            </a:fld>
            <a:endParaRPr lang="en-GB"/>
          </a:p>
        </p:txBody>
      </p:sp>
      <p:pic>
        <p:nvPicPr>
          <p:cNvPr id="8194" name="Picture 2" descr="http://inst.eecs.berkeley.edu/~cs188/fa06/projects/pacman/1.3/pacman_multi_ag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705968"/>
            <a:ext cx="8003848" cy="441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57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a:xfrm>
            <a:off x="359532" y="2564904"/>
            <a:ext cx="8426450" cy="3673463"/>
          </a:xfrm>
        </p:spPr>
        <p:txBody>
          <a:bodyPr/>
          <a:lstStyle/>
          <a:p>
            <a:pPr marL="0" indent="0" algn="ctr">
              <a:buNone/>
            </a:pPr>
            <a:r>
              <a:rPr lang="en-GB" sz="4800" dirty="0" smtClean="0"/>
              <a:t>How much is the “Virtual Goods” Industry now worth?</a:t>
            </a:r>
          </a:p>
          <a:p>
            <a:pPr marL="0" indent="0">
              <a:buNone/>
            </a:pP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22</a:t>
            </a:fld>
            <a:endParaRPr lang="en-GB"/>
          </a:p>
        </p:txBody>
      </p:sp>
    </p:spTree>
    <p:extLst>
      <p:ext uri="{BB962C8B-B14F-4D97-AF65-F5344CB8AC3E}">
        <p14:creationId xmlns:p14="http://schemas.microsoft.com/office/powerpoint/2010/main" val="3193741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lukepraterswordsalad.com/wp-content/uploads/2011/06/blue_binary_cod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1000"/>
                    </a14:imgEffect>
                    <a14:imgEffect>
                      <a14:colorTemperature colorTemp="11500"/>
                    </a14:imgEffect>
                    <a14:imgEffect>
                      <a14:saturation sat="55000"/>
                    </a14:imgEffect>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468560" y="-135396"/>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9532" y="692696"/>
            <a:ext cx="8426450" cy="4502150"/>
          </a:xfrm>
        </p:spPr>
        <p:txBody>
          <a:bodyPr/>
          <a:lstStyle/>
          <a:p>
            <a:pPr marL="0" indent="0" algn="ctr">
              <a:buNone/>
            </a:pPr>
            <a:r>
              <a:rPr lang="en-GB" sz="4000" dirty="0">
                <a:solidFill>
                  <a:srgbClr val="FFFF00"/>
                </a:solidFill>
              </a:rPr>
              <a:t>Your brain treats items and goods in the video game world as if they are real</a:t>
            </a:r>
            <a:r>
              <a:rPr lang="en-GB" sz="4000" dirty="0" smtClean="0">
                <a:solidFill>
                  <a:srgbClr val="FFFF00"/>
                </a:solidFill>
              </a:rPr>
              <a:t>.</a:t>
            </a:r>
          </a:p>
          <a:p>
            <a:pPr marL="0" indent="0" algn="ctr">
              <a:buNone/>
            </a:pPr>
            <a:endParaRPr lang="en-GB" sz="4000" dirty="0">
              <a:solidFill>
                <a:srgbClr val="FFFF00"/>
              </a:solidFill>
            </a:endParaRPr>
          </a:p>
          <a:p>
            <a:pPr marL="0" indent="0" algn="ctr">
              <a:buNone/>
            </a:pPr>
            <a:r>
              <a:rPr lang="en-GB" sz="6000" dirty="0" smtClean="0">
                <a:solidFill>
                  <a:srgbClr val="FFFF00"/>
                </a:solidFill>
              </a:rPr>
              <a:t>Because they are.</a:t>
            </a:r>
            <a:endParaRPr lang="en-GB" sz="6000" dirty="0">
              <a:solidFill>
                <a:srgbClr val="FFFF00"/>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23</a:t>
            </a:fld>
            <a:endParaRPr lang="en-GB"/>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620" y="5373216"/>
            <a:ext cx="1836204" cy="18309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8164" y="5454923"/>
            <a:ext cx="1403077" cy="1403077"/>
          </a:xfrm>
          <a:prstGeom prst="rect">
            <a:avLst/>
          </a:prstGeom>
        </p:spPr>
      </p:pic>
    </p:spTree>
    <p:extLst>
      <p:ext uri="{BB962C8B-B14F-4D97-AF65-F5344CB8AC3E}">
        <p14:creationId xmlns:p14="http://schemas.microsoft.com/office/powerpoint/2010/main" val="42118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67000" contrast="-84000"/>
                    </a14:imgEffect>
                  </a14:imgLayer>
                </a14:imgProps>
              </a:ext>
              <a:ext uri="{28A0092B-C50C-407E-A947-70E740481C1C}">
                <a14:useLocalDpi xmlns:a14="http://schemas.microsoft.com/office/drawing/2010/main" val="0"/>
              </a:ext>
            </a:extLst>
          </a:blip>
          <a:stretch>
            <a:fillRect/>
          </a:stretch>
        </p:blipFill>
        <p:spPr>
          <a:xfrm>
            <a:off x="0" y="1736812"/>
            <a:ext cx="9144000" cy="5715000"/>
          </a:xfrm>
          <a:prstGeom prst="rect">
            <a:avLst/>
          </a:prstGeom>
        </p:spPr>
      </p:pic>
      <p:sp>
        <p:nvSpPr>
          <p:cNvPr id="2" name="Title 1"/>
          <p:cNvSpPr>
            <a:spLocks noGrp="1"/>
          </p:cNvSpPr>
          <p:nvPr>
            <p:ph type="title"/>
          </p:nvPr>
        </p:nvSpPr>
        <p:spPr/>
        <p:txBody>
          <a:bodyPr/>
          <a:lstStyle/>
          <a:p>
            <a:r>
              <a:rPr lang="en-GB" dirty="0" smtClean="0"/>
              <a:t>Answer:</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24</a:t>
            </a:fld>
            <a:endParaRPr lang="en-GB"/>
          </a:p>
        </p:txBody>
      </p:sp>
      <p:sp>
        <p:nvSpPr>
          <p:cNvPr id="5" name="Content Placeholder 4"/>
          <p:cNvSpPr>
            <a:spLocks noGrp="1"/>
          </p:cNvSpPr>
          <p:nvPr>
            <p:ph idx="1"/>
          </p:nvPr>
        </p:nvSpPr>
        <p:spPr/>
        <p:txBody>
          <a:bodyPr/>
          <a:lstStyle/>
          <a:p>
            <a:r>
              <a:rPr lang="en-GB" sz="3200" dirty="0"/>
              <a:t>How much is the “Virtual Goods” Industry now worth?</a:t>
            </a:r>
          </a:p>
          <a:p>
            <a:pPr marL="0" indent="0" algn="ctr">
              <a:buNone/>
            </a:pPr>
            <a:r>
              <a:rPr lang="en-GB" sz="11500" b="1" dirty="0" smtClean="0"/>
              <a:t>$5 </a:t>
            </a:r>
            <a:r>
              <a:rPr lang="en-GB" sz="11500" b="1" dirty="0" smtClean="0"/>
              <a:t>billion</a:t>
            </a:r>
            <a:endParaRPr lang="en-GB" sz="13800" b="1" dirty="0"/>
          </a:p>
        </p:txBody>
      </p:sp>
    </p:spTree>
    <p:extLst>
      <p:ext uri="{BB962C8B-B14F-4D97-AF65-F5344CB8AC3E}">
        <p14:creationId xmlns:p14="http://schemas.microsoft.com/office/powerpoint/2010/main" val="27854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Press the Lever!</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25</a:t>
            </a:fld>
            <a:endParaRPr lang="en-GB"/>
          </a:p>
        </p:txBody>
      </p:sp>
      <p:pic>
        <p:nvPicPr>
          <p:cNvPr id="11266" name="Picture 2" descr="http://www.casinoslotsgames.co.uk/wp-content/uploads/2011/06/onlineslo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36812"/>
            <a:ext cx="714319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515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Press the </a:t>
            </a:r>
            <a:r>
              <a:rPr lang="en-GB" dirty="0" smtClean="0"/>
              <a:t>Lever</a:t>
            </a:r>
            <a:r>
              <a:rPr lang="en-GB" dirty="0" smtClean="0"/>
              <a:t>!</a:t>
            </a:r>
            <a:endParaRPr lang="en-GB" dirty="0"/>
          </a:p>
        </p:txBody>
      </p:sp>
      <p:sp>
        <p:nvSpPr>
          <p:cNvPr id="3" name="Content Placeholder 2"/>
          <p:cNvSpPr>
            <a:spLocks noGrp="1"/>
          </p:cNvSpPr>
          <p:nvPr>
            <p:ph idx="1"/>
          </p:nvPr>
        </p:nvSpPr>
        <p:spPr/>
        <p:txBody>
          <a:bodyPr/>
          <a:lstStyle/>
          <a:p>
            <a:r>
              <a:rPr lang="en-GB" dirty="0" smtClean="0"/>
              <a:t>Press to eventually get reward. </a:t>
            </a:r>
          </a:p>
          <a:p>
            <a:r>
              <a:rPr lang="en-GB" dirty="0" smtClean="0"/>
              <a:t>Press to get 1000 of one object.</a:t>
            </a:r>
          </a:p>
          <a:p>
            <a:r>
              <a:rPr lang="en-GB" dirty="0" smtClean="0"/>
              <a:t>Worse: Person who presses most in a day gets a reward at the end! </a:t>
            </a:r>
          </a:p>
          <a:p>
            <a:pPr lvl="1"/>
            <a:r>
              <a:rPr lang="en-GB" dirty="0" smtClean="0"/>
              <a:t>ZT Online does this for treasure chests which you open with a key. </a:t>
            </a:r>
            <a:endParaRPr lang="en-GB" dirty="0"/>
          </a:p>
          <a:p>
            <a:pPr lvl="1"/>
            <a:r>
              <a:rPr lang="en-GB" dirty="0" smtClean="0"/>
              <a:t>The keys cost real money! </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26</a:t>
            </a:fld>
            <a:endParaRPr lang="en-GB"/>
          </a:p>
        </p:txBody>
      </p:sp>
    </p:spTree>
    <p:extLst>
      <p:ext uri="{BB962C8B-B14F-4D97-AF65-F5344CB8AC3E}">
        <p14:creationId xmlns:p14="http://schemas.microsoft.com/office/powerpoint/2010/main" val="5681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Addiction to Pressing!</a:t>
            </a:r>
            <a:endParaRPr lang="en-GB" dirty="0"/>
          </a:p>
        </p:txBody>
      </p:sp>
      <p:sp>
        <p:nvSpPr>
          <p:cNvPr id="3" name="Content Placeholder 2"/>
          <p:cNvSpPr>
            <a:spLocks noGrp="1"/>
          </p:cNvSpPr>
          <p:nvPr>
            <p:ph idx="1"/>
          </p:nvPr>
        </p:nvSpPr>
        <p:spPr/>
        <p:txBody>
          <a:bodyPr/>
          <a:lstStyle/>
          <a:p>
            <a:endParaRPr lang="en-GB" dirty="0" smtClean="0"/>
          </a:p>
          <a:p>
            <a:r>
              <a:rPr lang="en-GB" dirty="0" smtClean="0"/>
              <a:t>If the game does nothing but give random rewards for pressing, we’ll </a:t>
            </a:r>
            <a:r>
              <a:rPr lang="en-GB" b="1" dirty="0" smtClean="0"/>
              <a:t>eventually</a:t>
            </a:r>
            <a:r>
              <a:rPr lang="en-GB" dirty="0" smtClean="0"/>
              <a:t> get bored. </a:t>
            </a:r>
          </a:p>
          <a:p>
            <a:endParaRPr lang="en-GB" dirty="0" smtClean="0"/>
          </a:p>
          <a:p>
            <a:r>
              <a:rPr lang="en-GB" dirty="0" smtClean="0"/>
              <a:t>Human’s need long term goals.</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27</a:t>
            </a:fld>
            <a:endParaRPr lang="en-GB"/>
          </a:p>
        </p:txBody>
      </p:sp>
    </p:spTree>
    <p:extLst>
      <p:ext uri="{BB962C8B-B14F-4D97-AF65-F5344CB8AC3E}">
        <p14:creationId xmlns:p14="http://schemas.microsoft.com/office/powerpoint/2010/main" val="8466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Method 1 – Easing In</a:t>
            </a:r>
            <a:endParaRPr lang="en-GB" dirty="0"/>
          </a:p>
        </p:txBody>
      </p:sp>
      <p:sp>
        <p:nvSpPr>
          <p:cNvPr id="3" name="Content Placeholder 2"/>
          <p:cNvSpPr>
            <a:spLocks noGrp="1"/>
          </p:cNvSpPr>
          <p:nvPr>
            <p:ph idx="1"/>
          </p:nvPr>
        </p:nvSpPr>
        <p:spPr/>
        <p:txBody>
          <a:bodyPr/>
          <a:lstStyle/>
          <a:p>
            <a:r>
              <a:rPr lang="en-GB" dirty="0" smtClean="0"/>
              <a:t>Pellets come fast at first but then get slower and slower.</a:t>
            </a:r>
          </a:p>
          <a:p>
            <a:pPr lvl="1"/>
            <a:r>
              <a:rPr lang="en-GB" dirty="0" smtClean="0"/>
              <a:t>Levelling up in MMO</a:t>
            </a:r>
          </a:p>
          <a:p>
            <a:r>
              <a:rPr lang="en-GB" dirty="0" smtClean="0"/>
              <a:t>Once gamers experience the rush, the delayed gratification increases pleasure for player. </a:t>
            </a:r>
          </a:p>
          <a:p>
            <a:r>
              <a:rPr lang="en-GB" sz="2000" dirty="0">
                <a:hlinkClick r:id="rId2"/>
              </a:rPr>
              <a:t>http://www.gamasutra.com/view/feature/3085/behavioral_game_design.php?page=1</a:t>
            </a:r>
            <a:endParaRPr lang="en-GB" sz="20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28</a:t>
            </a:fld>
            <a:endParaRPr lang="en-GB"/>
          </a:p>
        </p:txBody>
      </p:sp>
    </p:spTree>
    <p:extLst>
      <p:ext uri="{BB962C8B-B14F-4D97-AF65-F5344CB8AC3E}">
        <p14:creationId xmlns:p14="http://schemas.microsoft.com/office/powerpoint/2010/main" val="24141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#2 Method 2 – Eliminating Stop Points</a:t>
            </a:r>
            <a:endParaRPr lang="en-GB" sz="3200" dirty="0"/>
          </a:p>
        </p:txBody>
      </p:sp>
      <p:sp>
        <p:nvSpPr>
          <p:cNvPr id="3" name="Content Placeholder 2"/>
          <p:cNvSpPr>
            <a:spLocks noGrp="1"/>
          </p:cNvSpPr>
          <p:nvPr>
            <p:ph idx="1"/>
          </p:nvPr>
        </p:nvSpPr>
        <p:spPr/>
        <p:txBody>
          <a:bodyPr/>
          <a:lstStyle/>
          <a:p>
            <a:r>
              <a:rPr lang="en-GB" dirty="0" smtClean="0"/>
              <a:t>Put save game points further apart.</a:t>
            </a:r>
          </a:p>
          <a:p>
            <a:endParaRPr lang="en-GB" dirty="0" smtClean="0"/>
          </a:p>
          <a:p>
            <a:r>
              <a:rPr lang="en-GB" dirty="0" smtClean="0"/>
              <a:t>Don’t inform the player of save points. </a:t>
            </a:r>
          </a:p>
          <a:p>
            <a:endParaRPr lang="en-GB" dirty="0" smtClean="0"/>
          </a:p>
          <a:p>
            <a:r>
              <a:rPr lang="en-GB" dirty="0" smtClean="0"/>
              <a:t>Really short “potato chip” levels.</a:t>
            </a:r>
          </a:p>
        </p:txBody>
      </p:sp>
      <p:sp>
        <p:nvSpPr>
          <p:cNvPr id="4" name="Slide Number Placeholder 3"/>
          <p:cNvSpPr>
            <a:spLocks noGrp="1"/>
          </p:cNvSpPr>
          <p:nvPr>
            <p:ph type="sldNum" sz="quarter" idx="12"/>
          </p:nvPr>
        </p:nvSpPr>
        <p:spPr/>
        <p:txBody>
          <a:bodyPr/>
          <a:lstStyle/>
          <a:p>
            <a:fld id="{38C638BF-062B-4DB7-9470-84D8BCFDF82C}" type="slidenum">
              <a:rPr lang="en-GB" smtClean="0"/>
              <a:pPr/>
              <a:t>29</a:t>
            </a:fld>
            <a:endParaRPr lang="en-GB"/>
          </a:p>
        </p:txBody>
      </p:sp>
    </p:spTree>
    <p:extLst>
      <p:ext uri="{BB962C8B-B14F-4D97-AF65-F5344CB8AC3E}">
        <p14:creationId xmlns:p14="http://schemas.microsoft.com/office/powerpoint/2010/main" val="39804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sz="2800" dirty="0" smtClean="0"/>
              <a:t>Explain the _________ _______ and differentiate between ________ and ___-________ examples. </a:t>
            </a:r>
          </a:p>
          <a:p>
            <a:r>
              <a:rPr lang="en-GB" sz="2800" dirty="0" smtClean="0"/>
              <a:t>List 3 factors that affect human ‘satisfaction’</a:t>
            </a:r>
          </a:p>
          <a:p>
            <a:r>
              <a:rPr lang="en-GB" sz="2800" dirty="0" smtClean="0"/>
              <a:t>List 5 techniques that </a:t>
            </a:r>
            <a:r>
              <a:rPr lang="en-GB" sz="2800" dirty="0" err="1" smtClean="0"/>
              <a:t>encorage</a:t>
            </a:r>
            <a:r>
              <a:rPr lang="en-GB" sz="2800" dirty="0" smtClean="0"/>
              <a:t> addictive behaviour </a:t>
            </a:r>
          </a:p>
          <a:p>
            <a:r>
              <a:rPr lang="en-GB" sz="2800" dirty="0" smtClean="0"/>
              <a:t>List 3 specific strategies for game construction that encourage lengthy play time. </a:t>
            </a:r>
            <a:endParaRPr lang="en-GB" sz="28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3</a:t>
            </a:fld>
            <a:endParaRPr lang="en-GB"/>
          </a:p>
        </p:txBody>
      </p:sp>
    </p:spTree>
    <p:extLst>
      <p:ext uri="{BB962C8B-B14F-4D97-AF65-F5344CB8AC3E}">
        <p14:creationId xmlns:p14="http://schemas.microsoft.com/office/powerpoint/2010/main" val="93662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#2 Method 3 – Play it or loose it</a:t>
            </a:r>
            <a:endParaRPr lang="en-GB" sz="3200" dirty="0"/>
          </a:p>
        </p:txBody>
      </p:sp>
      <p:sp>
        <p:nvSpPr>
          <p:cNvPr id="3" name="Content Placeholder 2"/>
          <p:cNvSpPr>
            <a:spLocks noGrp="1"/>
          </p:cNvSpPr>
          <p:nvPr>
            <p:ph idx="1"/>
          </p:nvPr>
        </p:nvSpPr>
        <p:spPr/>
        <p:txBody>
          <a:bodyPr/>
          <a:lstStyle/>
          <a:p>
            <a:r>
              <a:rPr lang="en-GB" dirty="0" smtClean="0"/>
              <a:t>Don’t reward for pressing the lever, punish for not pressing it!</a:t>
            </a:r>
          </a:p>
          <a:p>
            <a:endParaRPr lang="en-GB" dirty="0"/>
          </a:p>
          <a:p>
            <a:endParaRPr lang="en-GB" dirty="0" smtClean="0"/>
          </a:p>
          <a:p>
            <a:endParaRPr lang="en-GB" dirty="0"/>
          </a:p>
          <a:p>
            <a:r>
              <a:rPr lang="en-GB" dirty="0" smtClean="0"/>
              <a:t>Things die, you die, points for movement etc…</a:t>
            </a:r>
          </a:p>
          <a:p>
            <a:endParaRPr lang="en-GB" dirty="0" smtClean="0"/>
          </a:p>
        </p:txBody>
      </p:sp>
      <p:sp>
        <p:nvSpPr>
          <p:cNvPr id="4" name="Slide Number Placeholder 3"/>
          <p:cNvSpPr>
            <a:spLocks noGrp="1"/>
          </p:cNvSpPr>
          <p:nvPr>
            <p:ph type="sldNum" sz="quarter" idx="12"/>
          </p:nvPr>
        </p:nvSpPr>
        <p:spPr/>
        <p:txBody>
          <a:bodyPr/>
          <a:lstStyle/>
          <a:p>
            <a:fld id="{38C638BF-062B-4DB7-9470-84D8BCFDF82C}" type="slidenum">
              <a:rPr lang="en-GB" smtClean="0"/>
              <a:pPr/>
              <a:t>30</a:t>
            </a:fld>
            <a:endParaRPr lang="en-GB"/>
          </a:p>
        </p:txBody>
      </p:sp>
      <p:pic>
        <p:nvPicPr>
          <p:cNvPr id="12290" name="Picture 2" descr="http://www.blogcdn.com/blog.games.com/media/2010/02/farmville-log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36912"/>
            <a:ext cx="71437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36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C638BF-062B-4DB7-9470-84D8BCFDF82C}" type="slidenum">
              <a:rPr lang="en-GB" smtClean="0"/>
              <a:pPr/>
              <a:t>31</a:t>
            </a:fld>
            <a:endParaRPr lang="en-GB"/>
          </a:p>
        </p:txBody>
      </p:sp>
      <p:sp>
        <p:nvSpPr>
          <p:cNvPr id="5" name="Content Placeholder 4"/>
          <p:cNvSpPr>
            <a:spLocks noGrp="1"/>
          </p:cNvSpPr>
          <p:nvPr>
            <p:ph idx="1"/>
          </p:nvPr>
        </p:nvSpPr>
        <p:spPr/>
        <p:txBody>
          <a:bodyPr/>
          <a:lstStyle/>
          <a:p>
            <a:endParaRPr lang="en-GB" dirty="0"/>
          </a:p>
        </p:txBody>
      </p:sp>
      <p:pic>
        <p:nvPicPr>
          <p:cNvPr id="5122" name="Picture 2" descr="http://www.simplypsychology.org/skinner%20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4" y="1088740"/>
            <a:ext cx="8532948" cy="486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1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Addiction to Pressing!</a:t>
            </a:r>
            <a:endParaRPr lang="en-GB" dirty="0"/>
          </a:p>
        </p:txBody>
      </p:sp>
      <p:sp>
        <p:nvSpPr>
          <p:cNvPr id="3" name="Content Placeholder 2"/>
          <p:cNvSpPr>
            <a:spLocks noGrp="1"/>
          </p:cNvSpPr>
          <p:nvPr>
            <p:ph idx="1"/>
          </p:nvPr>
        </p:nvSpPr>
        <p:spPr/>
        <p:txBody>
          <a:bodyPr/>
          <a:lstStyle/>
          <a:p>
            <a:r>
              <a:rPr lang="en-GB" dirty="0" smtClean="0"/>
              <a:t>Skill and reward is how our brains develop as children.</a:t>
            </a:r>
          </a:p>
          <a:p>
            <a:r>
              <a:rPr lang="en-GB" dirty="0" smtClean="0"/>
              <a:t>Hunter gatherers is what we are!</a:t>
            </a:r>
          </a:p>
          <a:p>
            <a:r>
              <a:rPr lang="en-GB" dirty="0" smtClean="0"/>
              <a:t>The brain rewards us when we “win”. </a:t>
            </a:r>
          </a:p>
          <a:p>
            <a:r>
              <a:rPr lang="en-GB" dirty="0" smtClean="0"/>
              <a:t>The point is to keep you pressing, long after you have mastered the skills. </a:t>
            </a:r>
          </a:p>
          <a:p>
            <a:pPr lvl="1"/>
            <a:r>
              <a:rPr lang="en-GB" dirty="0" smtClean="0"/>
              <a:t>Combine lever pressing with other rewards. (</a:t>
            </a:r>
            <a:r>
              <a:rPr lang="en-GB" dirty="0" err="1" smtClean="0"/>
              <a:t>WoW</a:t>
            </a:r>
            <a:r>
              <a:rPr lang="en-GB" dirty="0" smtClean="0"/>
              <a:t> achievement system)</a:t>
            </a:r>
          </a:p>
        </p:txBody>
      </p:sp>
      <p:sp>
        <p:nvSpPr>
          <p:cNvPr id="4" name="Slide Number Placeholder 3"/>
          <p:cNvSpPr>
            <a:spLocks noGrp="1"/>
          </p:cNvSpPr>
          <p:nvPr>
            <p:ph type="sldNum" sz="quarter" idx="12"/>
          </p:nvPr>
        </p:nvSpPr>
        <p:spPr/>
        <p:txBody>
          <a:bodyPr/>
          <a:lstStyle/>
          <a:p>
            <a:fld id="{38C638BF-062B-4DB7-9470-84D8BCFDF82C}" type="slidenum">
              <a:rPr lang="en-GB" smtClean="0"/>
              <a:pPr/>
              <a:t>32</a:t>
            </a:fld>
            <a:endParaRPr lang="en-GB"/>
          </a:p>
        </p:txBody>
      </p:sp>
    </p:spTree>
    <p:extLst>
      <p:ext uri="{BB962C8B-B14F-4D97-AF65-F5344CB8AC3E}">
        <p14:creationId xmlns:p14="http://schemas.microsoft.com/office/powerpoint/2010/main" val="34886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#1 Getting you to call the Skinner Box Home!</a:t>
            </a:r>
            <a:endParaRPr lang="en-GB" sz="2800" dirty="0"/>
          </a:p>
        </p:txBody>
      </p:sp>
      <p:sp>
        <p:nvSpPr>
          <p:cNvPr id="3" name="Content Placeholder 2"/>
          <p:cNvSpPr>
            <a:spLocks noGrp="1"/>
          </p:cNvSpPr>
          <p:nvPr>
            <p:ph idx="1"/>
          </p:nvPr>
        </p:nvSpPr>
        <p:spPr/>
        <p:txBody>
          <a:bodyPr/>
          <a:lstStyle/>
          <a:p>
            <a:r>
              <a:rPr lang="en-GB" dirty="0" smtClean="0"/>
              <a:t>Autonomy:</a:t>
            </a:r>
          </a:p>
          <a:p>
            <a:pPr lvl="1"/>
            <a:r>
              <a:rPr lang="en-GB" dirty="0" smtClean="0"/>
              <a:t>The ability to define yourself online, make your own decisions.</a:t>
            </a:r>
          </a:p>
          <a:p>
            <a:pPr lvl="1"/>
            <a:endParaRPr lang="en-GB" dirty="0" smtClean="0"/>
          </a:p>
          <a:p>
            <a:r>
              <a:rPr lang="en-GB" dirty="0" smtClean="0"/>
              <a:t>Complexity:</a:t>
            </a:r>
          </a:p>
          <a:p>
            <a:pPr lvl="1"/>
            <a:r>
              <a:rPr lang="en-GB" dirty="0" smtClean="0"/>
              <a:t>Collect 40 of item A and 10 of item B to get item C. To find item A you need to get 3 keys. </a:t>
            </a:r>
          </a:p>
        </p:txBody>
      </p:sp>
      <p:sp>
        <p:nvSpPr>
          <p:cNvPr id="4" name="Slide Number Placeholder 3"/>
          <p:cNvSpPr>
            <a:spLocks noGrp="1"/>
          </p:cNvSpPr>
          <p:nvPr>
            <p:ph type="sldNum" sz="quarter" idx="12"/>
          </p:nvPr>
        </p:nvSpPr>
        <p:spPr/>
        <p:txBody>
          <a:bodyPr/>
          <a:lstStyle/>
          <a:p>
            <a:fld id="{38C638BF-062B-4DB7-9470-84D8BCFDF82C}" type="slidenum">
              <a:rPr lang="en-GB" smtClean="0"/>
              <a:pPr/>
              <a:t>33</a:t>
            </a:fld>
            <a:endParaRPr lang="en-GB"/>
          </a:p>
        </p:txBody>
      </p:sp>
    </p:spTree>
    <p:extLst>
      <p:ext uri="{BB962C8B-B14F-4D97-AF65-F5344CB8AC3E}">
        <p14:creationId xmlns:p14="http://schemas.microsoft.com/office/powerpoint/2010/main" val="22393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#1 Getting you to call the Skinner Box Home!</a:t>
            </a:r>
            <a:endParaRPr lang="en-GB" sz="2800" dirty="0"/>
          </a:p>
        </p:txBody>
      </p:sp>
      <p:sp>
        <p:nvSpPr>
          <p:cNvPr id="3" name="Content Placeholder 2"/>
          <p:cNvSpPr>
            <a:spLocks noGrp="1"/>
          </p:cNvSpPr>
          <p:nvPr>
            <p:ph idx="1"/>
          </p:nvPr>
        </p:nvSpPr>
        <p:spPr/>
        <p:txBody>
          <a:bodyPr/>
          <a:lstStyle/>
          <a:p>
            <a:r>
              <a:rPr lang="en-GB" dirty="0" smtClean="0"/>
              <a:t>Connection </a:t>
            </a:r>
            <a:r>
              <a:rPr lang="en-GB" dirty="0"/>
              <a:t>between effort and reward</a:t>
            </a:r>
          </a:p>
        </p:txBody>
      </p:sp>
      <p:sp>
        <p:nvSpPr>
          <p:cNvPr id="4" name="Slide Number Placeholder 3"/>
          <p:cNvSpPr>
            <a:spLocks noGrp="1"/>
          </p:cNvSpPr>
          <p:nvPr>
            <p:ph type="sldNum" sz="quarter" idx="12"/>
          </p:nvPr>
        </p:nvSpPr>
        <p:spPr/>
        <p:txBody>
          <a:bodyPr/>
          <a:lstStyle/>
          <a:p>
            <a:fld id="{38C638BF-062B-4DB7-9470-84D8BCFDF82C}" type="slidenum">
              <a:rPr lang="en-GB" smtClean="0"/>
              <a:pPr/>
              <a:t>34</a:t>
            </a:fld>
            <a:endParaRPr lang="en-GB"/>
          </a:p>
        </p:txBody>
      </p:sp>
      <p:pic>
        <p:nvPicPr>
          <p:cNvPr id="13316" name="Picture 4" descr="http://blackvinculum.files.wordpress.com/2011/03/synchron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2564904"/>
            <a:ext cx="63341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i.crackedcdn.com/phpimages/article/8/5/9/19859.jpg?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041068"/>
            <a:ext cx="392430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84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2564905"/>
            <a:ext cx="8426450" cy="3637458"/>
          </a:xfrm>
        </p:spPr>
        <p:txBody>
          <a:bodyPr/>
          <a:lstStyle/>
          <a:p>
            <a:pPr marL="0" indent="0" algn="ctr">
              <a:buNone/>
            </a:pPr>
            <a:r>
              <a:rPr lang="en-GB" dirty="0" smtClean="0"/>
              <a:t>“Addiction </a:t>
            </a:r>
            <a:r>
              <a:rPr lang="en-GB" dirty="0"/>
              <a:t>is not about what you DO, but what you DON'T DO because of the replacement of the addictive </a:t>
            </a:r>
            <a:r>
              <a:rPr lang="en-GB" dirty="0" err="1"/>
              <a:t>behavior</a:t>
            </a:r>
            <a:r>
              <a:rPr lang="en-GB" dirty="0" smtClean="0"/>
              <a:t>.”</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35</a:t>
            </a:fld>
            <a:endParaRPr lang="en-GB"/>
          </a:p>
        </p:txBody>
      </p:sp>
      <p:sp>
        <p:nvSpPr>
          <p:cNvPr id="5" name="TextBox 4"/>
          <p:cNvSpPr txBox="1"/>
          <p:nvPr/>
        </p:nvSpPr>
        <p:spPr>
          <a:xfrm>
            <a:off x="5832140" y="4072263"/>
            <a:ext cx="3023585" cy="276999"/>
          </a:xfrm>
          <a:prstGeom prst="rect">
            <a:avLst/>
          </a:prstGeom>
          <a:noFill/>
        </p:spPr>
        <p:txBody>
          <a:bodyPr wrap="none" rtlCol="0">
            <a:spAutoFit/>
          </a:bodyPr>
          <a:lstStyle/>
          <a:p>
            <a:r>
              <a:rPr lang="en-GB" dirty="0" smtClean="0"/>
              <a:t>Erin Hoffman – Video Games Designer</a:t>
            </a:r>
            <a:endParaRPr lang="en-GB" dirty="0"/>
          </a:p>
        </p:txBody>
      </p:sp>
    </p:spTree>
    <p:extLst>
      <p:ext uri="{BB962C8B-B14F-4D97-AF65-F5344CB8AC3E}">
        <p14:creationId xmlns:p14="http://schemas.microsoft.com/office/powerpoint/2010/main" val="3935177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endParaRPr lang="en-GB" dirty="0" smtClean="0"/>
          </a:p>
          <a:p>
            <a:r>
              <a:rPr lang="en-GB" dirty="0" smtClean="0"/>
              <a:t>Think about pay-offs in your game and the strategy you are allowing people to play.</a:t>
            </a:r>
          </a:p>
          <a:p>
            <a:endParaRPr lang="en-GB" dirty="0" smtClean="0"/>
          </a:p>
          <a:p>
            <a:r>
              <a:rPr lang="en-GB" dirty="0" smtClean="0"/>
              <a:t>For a continued Rich-Application, think about if you can stomach addiction strategies. </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36</a:t>
            </a:fld>
            <a:endParaRPr lang="en-GB"/>
          </a:p>
        </p:txBody>
      </p:sp>
    </p:spTree>
    <p:extLst>
      <p:ext uri="{BB962C8B-B14F-4D97-AF65-F5344CB8AC3E}">
        <p14:creationId xmlns:p14="http://schemas.microsoft.com/office/powerpoint/2010/main" val="1249536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sz="2800" dirty="0" smtClean="0"/>
              <a:t>Explain the </a:t>
            </a:r>
            <a:r>
              <a:rPr lang="en-GB" sz="2800" u="sng" dirty="0" smtClean="0"/>
              <a:t>Prisoners</a:t>
            </a:r>
            <a:r>
              <a:rPr lang="en-GB" sz="2800" dirty="0" smtClean="0"/>
              <a:t> </a:t>
            </a:r>
            <a:r>
              <a:rPr lang="en-GB" sz="2800" u="sng" dirty="0" smtClean="0"/>
              <a:t>Dilemma</a:t>
            </a:r>
            <a:r>
              <a:rPr lang="en-GB" sz="2800" dirty="0" smtClean="0"/>
              <a:t> and differentiate between </a:t>
            </a:r>
            <a:r>
              <a:rPr lang="en-GB" sz="2800" u="sng" dirty="0" smtClean="0"/>
              <a:t>dominant</a:t>
            </a:r>
            <a:r>
              <a:rPr lang="en-GB" sz="2800" dirty="0" smtClean="0"/>
              <a:t> and </a:t>
            </a:r>
            <a:r>
              <a:rPr lang="en-GB" sz="2800" u="sng" dirty="0" smtClean="0"/>
              <a:t>non-dominant</a:t>
            </a:r>
            <a:r>
              <a:rPr lang="en-GB" sz="2800" dirty="0" smtClean="0"/>
              <a:t> examples. </a:t>
            </a:r>
          </a:p>
          <a:p>
            <a:r>
              <a:rPr lang="en-GB" sz="2800" dirty="0" smtClean="0"/>
              <a:t>List 3 factors that affect human ‘satisfaction’</a:t>
            </a:r>
          </a:p>
          <a:p>
            <a:r>
              <a:rPr lang="en-GB" sz="2800" dirty="0" smtClean="0"/>
              <a:t>List 5 techniques that encourage addictive behaviour </a:t>
            </a:r>
          </a:p>
          <a:p>
            <a:r>
              <a:rPr lang="en-GB" sz="2800" dirty="0" smtClean="0"/>
              <a:t>List 3 specific strategies for game construction that encourage lengthy play time. </a:t>
            </a:r>
            <a:endParaRPr lang="en-GB" sz="28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37</a:t>
            </a:fld>
            <a:endParaRPr lang="en-GB"/>
          </a:p>
        </p:txBody>
      </p:sp>
    </p:spTree>
    <p:extLst>
      <p:ext uri="{BB962C8B-B14F-4D97-AF65-F5344CB8AC3E}">
        <p14:creationId xmlns:p14="http://schemas.microsoft.com/office/powerpoint/2010/main" val="3907800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sz="2400" dirty="0" smtClean="0"/>
              <a:t>Game Theory Lecture Series at Yale:</a:t>
            </a:r>
          </a:p>
          <a:p>
            <a:pPr lvl="1"/>
            <a:r>
              <a:rPr lang="en-GB" sz="2200" dirty="0" smtClean="0">
                <a:hlinkClick r:id="rId2"/>
              </a:rPr>
              <a:t>http</a:t>
            </a:r>
            <a:r>
              <a:rPr lang="en-GB" sz="2200" dirty="0">
                <a:hlinkClick r:id="rId2"/>
              </a:rPr>
              <a:t>://</a:t>
            </a:r>
            <a:r>
              <a:rPr lang="en-GB" sz="2200" dirty="0" smtClean="0">
                <a:hlinkClick r:id="rId2"/>
              </a:rPr>
              <a:t>oyc.yale.edu/economics/econ-159/lecture-1</a:t>
            </a:r>
            <a:endParaRPr lang="en-GB" sz="2200" dirty="0" smtClean="0"/>
          </a:p>
          <a:p>
            <a:r>
              <a:rPr lang="en-GB" sz="2400" dirty="0" smtClean="0"/>
              <a:t>Golden Balls and the Prisoners Dilemma</a:t>
            </a:r>
            <a:endParaRPr lang="en-GB" sz="2400" dirty="0"/>
          </a:p>
          <a:p>
            <a:pPr lvl="1"/>
            <a:r>
              <a:rPr lang="en-GB" sz="2200" dirty="0" smtClean="0">
                <a:hlinkClick r:id="rId3"/>
              </a:rPr>
              <a:t>http</a:t>
            </a:r>
            <a:r>
              <a:rPr lang="en-GB" sz="2200" dirty="0">
                <a:hlinkClick r:id="rId3"/>
              </a:rPr>
              <a:t>://welkerswikinomics.com/blog/2009/04/10/golden-balls-gamaae-theory-the-prisoners-dilemma-and-the-cold-rationality-of-human-behavior</a:t>
            </a:r>
            <a:r>
              <a:rPr lang="en-GB" sz="2200" dirty="0" smtClean="0">
                <a:hlinkClick r:id="rId3"/>
              </a:rPr>
              <a:t>/</a:t>
            </a:r>
            <a:endParaRPr lang="en-GB" sz="2200" dirty="0" smtClean="0"/>
          </a:p>
          <a:p>
            <a:r>
              <a:rPr lang="en-GB" sz="2400" dirty="0" smtClean="0"/>
              <a:t>Addiction in Modern Games</a:t>
            </a:r>
            <a:endParaRPr lang="en-GB" sz="2400" dirty="0" smtClean="0">
              <a:hlinkClick r:id="rId4"/>
            </a:endParaRPr>
          </a:p>
          <a:p>
            <a:pPr lvl="1"/>
            <a:r>
              <a:rPr lang="en-GB" sz="2200" dirty="0" smtClean="0">
                <a:hlinkClick r:id="rId4"/>
              </a:rPr>
              <a:t>http</a:t>
            </a:r>
            <a:r>
              <a:rPr lang="en-GB" sz="2200" dirty="0">
                <a:hlinkClick r:id="rId4"/>
              </a:rPr>
              <a:t>://www.cracked.com/article_18461_5-creepy-ways-video-games-are-trying-to-get-you-addicted_p2.html</a:t>
            </a:r>
            <a:endParaRPr lang="en-GB" sz="2200" dirty="0" smtClean="0"/>
          </a:p>
          <a:p>
            <a:pPr marL="0" indent="0">
              <a:buNone/>
            </a:pPr>
            <a:endParaRPr lang="en-GB" sz="2400" dirty="0" smtClean="0"/>
          </a:p>
          <a:p>
            <a:endParaRPr lang="en-GB" sz="2400" dirty="0"/>
          </a:p>
          <a:p>
            <a:pPr marL="0" indent="0">
              <a:buNone/>
            </a:pPr>
            <a:endParaRPr lang="en-GB" sz="24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38</a:t>
            </a:fld>
            <a:endParaRPr lang="en-GB"/>
          </a:p>
        </p:txBody>
      </p:sp>
    </p:spTree>
    <p:extLst>
      <p:ext uri="{BB962C8B-B14F-4D97-AF65-F5344CB8AC3E}">
        <p14:creationId xmlns:p14="http://schemas.microsoft.com/office/powerpoint/2010/main" val="1699533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516" y="-279412"/>
            <a:ext cx="9865096" cy="7524836"/>
          </a:xfrm>
          <a:prstGeom prst="rect">
            <a:avLst/>
          </a:prstGeom>
          <a:solidFill>
            <a:srgbClr val="00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charset="0"/>
              <a:ea typeface="ＭＳ Ｐゴシック" charset="0"/>
              <a:cs typeface="Arial" charset="0"/>
            </a:endParaRPr>
          </a:p>
        </p:txBody>
      </p:sp>
      <p:sp>
        <p:nvSpPr>
          <p:cNvPr id="2" name="Title 1"/>
          <p:cNvSpPr>
            <a:spLocks noGrp="1"/>
          </p:cNvSpPr>
          <p:nvPr>
            <p:ph type="title"/>
          </p:nvPr>
        </p:nvSpPr>
        <p:spPr/>
        <p:txBody>
          <a:bodyPr/>
          <a:lstStyle/>
          <a:p>
            <a:r>
              <a:rPr lang="en-GB" dirty="0" smtClean="0">
                <a:solidFill>
                  <a:srgbClr val="F8F8F8"/>
                </a:solidFill>
              </a:rPr>
              <a:t>Blackjack (21)</a:t>
            </a:r>
            <a:endParaRPr lang="en-GB" dirty="0">
              <a:solidFill>
                <a:srgbClr val="F8F8F8"/>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39</a:t>
            </a:fld>
            <a:endParaRPr lang="en-GB"/>
          </a:p>
        </p:txBody>
      </p:sp>
      <p:pic>
        <p:nvPicPr>
          <p:cNvPr id="1026" name="Picture 2" descr="http://1.bp.blogspot.com/-fecAz5wbGI0/To-MB_yxpaI/AAAAAAAAAEQ/5gyA45BOkPo/s320/Black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28" y="0"/>
            <a:ext cx="2727776" cy="333163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58775" y="1700213"/>
            <a:ext cx="8426450" cy="4502150"/>
          </a:xfrm>
        </p:spPr>
        <p:txBody>
          <a:bodyPr/>
          <a:lstStyle/>
          <a:p>
            <a:r>
              <a:rPr lang="en-GB" sz="2800" dirty="0" smtClean="0">
                <a:solidFill>
                  <a:srgbClr val="F8F8F8"/>
                </a:solidFill>
              </a:rPr>
              <a:t>Aim is to get closest 21 (or 21)</a:t>
            </a:r>
          </a:p>
          <a:p>
            <a:pPr lvl="1"/>
            <a:r>
              <a:rPr lang="en-GB" sz="2400" dirty="0" smtClean="0">
                <a:solidFill>
                  <a:srgbClr val="F8F8F8"/>
                </a:solidFill>
              </a:rPr>
              <a:t>All pictures are worth 10</a:t>
            </a:r>
          </a:p>
          <a:p>
            <a:pPr lvl="1"/>
            <a:r>
              <a:rPr lang="en-GB" sz="2400" dirty="0" smtClean="0">
                <a:solidFill>
                  <a:srgbClr val="F8F8F8"/>
                </a:solidFill>
              </a:rPr>
              <a:t>Ace is 11</a:t>
            </a:r>
          </a:p>
          <a:p>
            <a:pPr lvl="1"/>
            <a:endParaRPr lang="en-GB" sz="2400" dirty="0">
              <a:solidFill>
                <a:srgbClr val="F8F8F8"/>
              </a:solidFill>
            </a:endParaRPr>
          </a:p>
          <a:p>
            <a:r>
              <a:rPr lang="en-GB" sz="2800" dirty="0" smtClean="0">
                <a:solidFill>
                  <a:srgbClr val="F8F8F8"/>
                </a:solidFill>
              </a:rPr>
              <a:t>You play against the dealer only</a:t>
            </a:r>
          </a:p>
          <a:p>
            <a:pPr lvl="1"/>
            <a:r>
              <a:rPr lang="en-GB" sz="2400" dirty="0" smtClean="0">
                <a:solidFill>
                  <a:srgbClr val="F8F8F8"/>
                </a:solidFill>
              </a:rPr>
              <a:t>Dealer must hit at least 17 and then has to stick. </a:t>
            </a:r>
          </a:p>
          <a:p>
            <a:pPr lvl="1"/>
            <a:endParaRPr lang="en-GB" sz="2400" dirty="0">
              <a:solidFill>
                <a:srgbClr val="F8F8F8"/>
              </a:solidFill>
            </a:endParaRPr>
          </a:p>
          <a:p>
            <a:r>
              <a:rPr lang="en-GB" sz="2800" dirty="0" smtClean="0">
                <a:solidFill>
                  <a:srgbClr val="F8F8F8"/>
                </a:solidFill>
              </a:rPr>
              <a:t>Winnings</a:t>
            </a:r>
          </a:p>
          <a:p>
            <a:pPr lvl="1"/>
            <a:r>
              <a:rPr lang="en-GB" sz="2400" dirty="0" smtClean="0">
                <a:solidFill>
                  <a:srgbClr val="F8F8F8"/>
                </a:solidFill>
              </a:rPr>
              <a:t>Double your bet + another ½ (so 250%)</a:t>
            </a:r>
          </a:p>
          <a:p>
            <a:pPr lvl="1"/>
            <a:r>
              <a:rPr lang="en-GB" sz="2400" dirty="0" smtClean="0">
                <a:solidFill>
                  <a:srgbClr val="F8F8F8"/>
                </a:solidFill>
              </a:rPr>
              <a:t>Beat the dealer to receive double your bet.</a:t>
            </a:r>
          </a:p>
          <a:p>
            <a:endParaRPr lang="en-GB" sz="2800" dirty="0">
              <a:solidFill>
                <a:srgbClr val="F8F8F8"/>
              </a:solidFill>
            </a:endParaRPr>
          </a:p>
        </p:txBody>
      </p:sp>
    </p:spTree>
    <p:extLst>
      <p:ext uri="{BB962C8B-B14F-4D97-AF65-F5344CB8AC3E}">
        <p14:creationId xmlns:p14="http://schemas.microsoft.com/office/powerpoint/2010/main" val="3865376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847" y="-99392"/>
            <a:ext cx="10219847" cy="6777372"/>
          </a:xfrm>
          <a:prstGeom prst="rect">
            <a:avLst/>
          </a:prstGeom>
        </p:spPr>
      </p:pic>
      <p:sp>
        <p:nvSpPr>
          <p:cNvPr id="2" name="Title 1"/>
          <p:cNvSpPr>
            <a:spLocks noGrp="1"/>
          </p:cNvSpPr>
          <p:nvPr>
            <p:ph type="title"/>
          </p:nvPr>
        </p:nvSpPr>
        <p:spPr>
          <a:xfrm>
            <a:off x="2015716" y="872716"/>
            <a:ext cx="8426450" cy="1341438"/>
          </a:xfrm>
        </p:spPr>
        <p:txBody>
          <a:bodyPr/>
          <a:lstStyle/>
          <a:p>
            <a:pPr algn="ctr"/>
            <a:r>
              <a:rPr lang="en-GB" sz="6600" dirty="0" smtClean="0"/>
              <a:t>Grade </a:t>
            </a:r>
            <a:r>
              <a:rPr lang="en-GB" sz="6600" dirty="0" smtClean="0"/>
              <a:t>Game</a:t>
            </a:r>
            <a:br>
              <a:rPr lang="en-GB" sz="6600" dirty="0" smtClean="0"/>
            </a:br>
            <a:r>
              <a:rPr lang="en-GB" sz="4800" dirty="0" smtClean="0"/>
              <a:t>Explanation</a:t>
            </a:r>
            <a:endParaRPr lang="en-GB" sz="6600"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4</a:t>
            </a:fld>
            <a:endParaRPr lang="en-GB"/>
          </a:p>
        </p:txBody>
      </p:sp>
    </p:spTree>
    <p:extLst>
      <p:ext uri="{BB962C8B-B14F-4D97-AF65-F5344CB8AC3E}">
        <p14:creationId xmlns:p14="http://schemas.microsoft.com/office/powerpoint/2010/main" val="734204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516" y="-279412"/>
            <a:ext cx="9865096" cy="7524836"/>
          </a:xfrm>
          <a:prstGeom prst="rect">
            <a:avLst/>
          </a:prstGeom>
          <a:solidFill>
            <a:srgbClr val="00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charset="0"/>
              <a:ea typeface="ＭＳ Ｐゴシック" charset="0"/>
              <a:cs typeface="Arial" charset="0"/>
            </a:endParaRPr>
          </a:p>
        </p:txBody>
      </p:sp>
      <p:sp>
        <p:nvSpPr>
          <p:cNvPr id="2" name="Title 1"/>
          <p:cNvSpPr>
            <a:spLocks noGrp="1"/>
          </p:cNvSpPr>
          <p:nvPr>
            <p:ph type="title"/>
          </p:nvPr>
        </p:nvSpPr>
        <p:spPr/>
        <p:txBody>
          <a:bodyPr/>
          <a:lstStyle/>
          <a:p>
            <a:r>
              <a:rPr lang="en-GB" dirty="0" smtClean="0">
                <a:solidFill>
                  <a:srgbClr val="F8F8F8"/>
                </a:solidFill>
              </a:rPr>
              <a:t>Odds</a:t>
            </a:r>
            <a:endParaRPr lang="en-GB" dirty="0">
              <a:solidFill>
                <a:srgbClr val="F8F8F8"/>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40</a:t>
            </a:fld>
            <a:endParaRPr lang="en-GB"/>
          </a:p>
        </p:txBody>
      </p:sp>
      <p:sp>
        <p:nvSpPr>
          <p:cNvPr id="7" name="Content Placeholder 2"/>
          <p:cNvSpPr>
            <a:spLocks noGrp="1"/>
          </p:cNvSpPr>
          <p:nvPr>
            <p:ph idx="1"/>
          </p:nvPr>
        </p:nvSpPr>
        <p:spPr>
          <a:xfrm>
            <a:off x="358774" y="1700213"/>
            <a:ext cx="8641717" cy="4502150"/>
          </a:xfrm>
        </p:spPr>
        <p:txBody>
          <a:bodyPr/>
          <a:lstStyle/>
          <a:p>
            <a:r>
              <a:rPr lang="en-GB" sz="2800" dirty="0" smtClean="0">
                <a:solidFill>
                  <a:srgbClr val="F8F8F8"/>
                </a:solidFill>
              </a:rPr>
              <a:t>In One Pack:</a:t>
            </a:r>
          </a:p>
          <a:p>
            <a:pPr lvl="1"/>
            <a:r>
              <a:rPr lang="en-GB" sz="2600" dirty="0" smtClean="0">
                <a:solidFill>
                  <a:srgbClr val="F8F8F8"/>
                </a:solidFill>
              </a:rPr>
              <a:t>4/52 aces (1 in 13)</a:t>
            </a:r>
          </a:p>
          <a:p>
            <a:pPr lvl="1"/>
            <a:r>
              <a:rPr lang="en-GB" sz="2600" dirty="0" smtClean="0">
                <a:solidFill>
                  <a:srgbClr val="F8F8F8"/>
                </a:solidFill>
              </a:rPr>
              <a:t>16/52 value 10 cards (4/13)</a:t>
            </a:r>
          </a:p>
          <a:p>
            <a:pPr lvl="1"/>
            <a:endParaRPr lang="en-GB" sz="2600" dirty="0">
              <a:solidFill>
                <a:srgbClr val="F8F8F8"/>
              </a:solidFill>
            </a:endParaRPr>
          </a:p>
          <a:p>
            <a:pPr lvl="1"/>
            <a:r>
              <a:rPr lang="en-GB" sz="2600" dirty="0" smtClean="0">
                <a:solidFill>
                  <a:srgbClr val="F8F8F8"/>
                </a:solidFill>
              </a:rPr>
              <a:t>20/52 cards force dealer to hit (5/13)</a:t>
            </a:r>
          </a:p>
          <a:p>
            <a:pPr lvl="1"/>
            <a:endParaRPr lang="en-GB" sz="2600" dirty="0">
              <a:solidFill>
                <a:srgbClr val="F8F8F8"/>
              </a:solidFill>
            </a:endParaRPr>
          </a:p>
          <a:p>
            <a:r>
              <a:rPr lang="en-GB" dirty="0" smtClean="0">
                <a:solidFill>
                  <a:srgbClr val="F8F8F8"/>
                </a:solidFill>
              </a:rPr>
              <a:t>Logically however, if a player draws a 10 on their first card, then the subsequent probability of drawing an ace is higher with fewer decks. </a:t>
            </a:r>
            <a:endParaRPr lang="en-GB" dirty="0">
              <a:solidFill>
                <a:srgbClr val="F8F8F8"/>
              </a:solidFill>
            </a:endParaRPr>
          </a:p>
        </p:txBody>
      </p:sp>
      <p:pic>
        <p:nvPicPr>
          <p:cNvPr id="8" name="Picture 2" descr="http://1.bp.blogspot.com/-fecAz5wbGI0/To-MB_yxpaI/AAAAAAAAAEQ/5gyA45BOkPo/s320/Blackj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228" y="0"/>
            <a:ext cx="2727776" cy="333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131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516" y="-279412"/>
            <a:ext cx="9865096" cy="7524836"/>
          </a:xfrm>
          <a:prstGeom prst="rect">
            <a:avLst/>
          </a:prstGeom>
          <a:solidFill>
            <a:srgbClr val="00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charset="0"/>
              <a:ea typeface="ＭＳ Ｐゴシック" charset="0"/>
              <a:cs typeface="Arial" charset="0"/>
            </a:endParaRPr>
          </a:p>
        </p:txBody>
      </p:sp>
      <p:sp>
        <p:nvSpPr>
          <p:cNvPr id="2" name="Title 1"/>
          <p:cNvSpPr>
            <a:spLocks noGrp="1"/>
          </p:cNvSpPr>
          <p:nvPr>
            <p:ph type="title"/>
          </p:nvPr>
        </p:nvSpPr>
        <p:spPr/>
        <p:txBody>
          <a:bodyPr/>
          <a:lstStyle/>
          <a:p>
            <a:r>
              <a:rPr lang="en-GB" dirty="0" smtClean="0">
                <a:solidFill>
                  <a:srgbClr val="F8F8F8"/>
                </a:solidFill>
              </a:rPr>
              <a:t>Odds</a:t>
            </a:r>
            <a:endParaRPr lang="en-GB" dirty="0">
              <a:solidFill>
                <a:srgbClr val="F8F8F8"/>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41</a:t>
            </a:fld>
            <a:endParaRPr lang="en-GB"/>
          </a:p>
        </p:txBody>
      </p:sp>
      <p:sp>
        <p:nvSpPr>
          <p:cNvPr id="7" name="Content Placeholder 2"/>
          <p:cNvSpPr>
            <a:spLocks noGrp="1"/>
          </p:cNvSpPr>
          <p:nvPr>
            <p:ph idx="1"/>
          </p:nvPr>
        </p:nvSpPr>
        <p:spPr>
          <a:xfrm>
            <a:off x="358774" y="1700213"/>
            <a:ext cx="8641717" cy="4502150"/>
          </a:xfrm>
        </p:spPr>
        <p:txBody>
          <a:bodyPr/>
          <a:lstStyle/>
          <a:p>
            <a:r>
              <a:rPr lang="en-GB" sz="2800" dirty="0" smtClean="0">
                <a:solidFill>
                  <a:srgbClr val="F8F8F8"/>
                </a:solidFill>
              </a:rPr>
              <a:t>In One Pack:</a:t>
            </a:r>
          </a:p>
          <a:p>
            <a:pPr lvl="1"/>
            <a:r>
              <a:rPr lang="en-GB" sz="2600" dirty="0" smtClean="0">
                <a:solidFill>
                  <a:srgbClr val="F8F8F8"/>
                </a:solidFill>
              </a:rPr>
              <a:t>4/52 aces (1 in 13)</a:t>
            </a:r>
          </a:p>
          <a:p>
            <a:pPr lvl="1"/>
            <a:r>
              <a:rPr lang="en-GB" sz="2600" dirty="0" smtClean="0">
                <a:solidFill>
                  <a:srgbClr val="F8F8F8"/>
                </a:solidFill>
              </a:rPr>
              <a:t>16/52 value 10 cards (4/13)</a:t>
            </a:r>
          </a:p>
          <a:p>
            <a:pPr lvl="1"/>
            <a:endParaRPr lang="en-GB" sz="2600" dirty="0">
              <a:solidFill>
                <a:srgbClr val="F8F8F8"/>
              </a:solidFill>
            </a:endParaRPr>
          </a:p>
          <a:p>
            <a:pPr lvl="1"/>
            <a:r>
              <a:rPr lang="en-GB" sz="2600" dirty="0" smtClean="0">
                <a:solidFill>
                  <a:srgbClr val="F8F8F8"/>
                </a:solidFill>
              </a:rPr>
              <a:t>20/52 cards force dealer to hit (5/13)</a:t>
            </a:r>
          </a:p>
          <a:p>
            <a:r>
              <a:rPr lang="en-GB" dirty="0" smtClean="0">
                <a:solidFill>
                  <a:srgbClr val="F8F8F8"/>
                </a:solidFill>
              </a:rPr>
              <a:t>Logically however, if a player draws a 10 on their first card, then the subsequent probability of drawing an ace is higher with fewer decks. </a:t>
            </a:r>
            <a:endParaRPr lang="en-GB" dirty="0">
              <a:solidFill>
                <a:srgbClr val="F8F8F8"/>
              </a:solidFill>
            </a:endParaRPr>
          </a:p>
        </p:txBody>
      </p:sp>
    </p:spTree>
    <p:extLst>
      <p:ext uri="{BB962C8B-B14F-4D97-AF65-F5344CB8AC3E}">
        <p14:creationId xmlns:p14="http://schemas.microsoft.com/office/powerpoint/2010/main" val="19117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516" y="-279412"/>
            <a:ext cx="9865096" cy="7524836"/>
          </a:xfrm>
          <a:prstGeom prst="rect">
            <a:avLst/>
          </a:prstGeom>
          <a:solidFill>
            <a:srgbClr val="00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charset="0"/>
              <a:ea typeface="ＭＳ Ｐゴシック" charset="0"/>
              <a:cs typeface="Arial" charset="0"/>
            </a:endParaRPr>
          </a:p>
        </p:txBody>
      </p:sp>
      <p:sp>
        <p:nvSpPr>
          <p:cNvPr id="2" name="Title 1"/>
          <p:cNvSpPr>
            <a:spLocks noGrp="1"/>
          </p:cNvSpPr>
          <p:nvPr>
            <p:ph type="title"/>
          </p:nvPr>
        </p:nvSpPr>
        <p:spPr/>
        <p:txBody>
          <a:bodyPr/>
          <a:lstStyle/>
          <a:p>
            <a:r>
              <a:rPr lang="en-GB" dirty="0" smtClean="0">
                <a:solidFill>
                  <a:srgbClr val="F8F8F8"/>
                </a:solidFill>
              </a:rPr>
              <a:t>House Advantages</a:t>
            </a:r>
            <a:endParaRPr lang="en-GB" dirty="0">
              <a:solidFill>
                <a:srgbClr val="F8F8F8"/>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42</a:t>
            </a:fld>
            <a:endParaRPr lang="en-GB"/>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8828011"/>
              </p:ext>
            </p:extLst>
          </p:nvPr>
        </p:nvGraphicFramePr>
        <p:xfrm>
          <a:off x="431540" y="1556792"/>
          <a:ext cx="8426450" cy="2194560"/>
        </p:xfrm>
        <a:graphic>
          <a:graphicData uri="http://schemas.openxmlformats.org/drawingml/2006/table">
            <a:tbl>
              <a:tblPr/>
              <a:tblGrid>
                <a:gridCol w="4213225"/>
                <a:gridCol w="4213225"/>
              </a:tblGrid>
              <a:tr h="0">
                <a:tc>
                  <a:txBody>
                    <a:bodyPr/>
                    <a:lstStyle/>
                    <a:p>
                      <a:pPr algn="ctr"/>
                      <a:r>
                        <a:rPr lang="en-GB" dirty="0">
                          <a:effectLst/>
                        </a:rPr>
                        <a:t>Number of Decks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n-GB">
                          <a:effectLst/>
                        </a:rPr>
                        <a:t>House Advantage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r>
              <a:tr h="0">
                <a:tc>
                  <a:txBody>
                    <a:bodyPr/>
                    <a:lstStyle/>
                    <a:p>
                      <a:r>
                        <a:rPr lang="en-GB">
                          <a:effectLst/>
                        </a:rPr>
                        <a:t>Single deck</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a:effectLst/>
                        </a:rPr>
                        <a:t>0.17%</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GB">
                          <a:effectLst/>
                        </a:rPr>
                        <a:t>Double deck</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a:effectLst/>
                        </a:rPr>
                        <a:t>0.46%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GB">
                          <a:effectLst/>
                        </a:rPr>
                        <a:t>Four decks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a:effectLst/>
                        </a:rPr>
                        <a:t>0.60%</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GB">
                          <a:effectLst/>
                        </a:rPr>
                        <a:t>Six decks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a:effectLst/>
                        </a:rPr>
                        <a:t>0.64%</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0">
                <a:tc>
                  <a:txBody>
                    <a:bodyPr/>
                    <a:lstStyle/>
                    <a:p>
                      <a:r>
                        <a:rPr lang="en-GB">
                          <a:effectLst/>
                        </a:rPr>
                        <a:t>Eight decks</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en-GB" dirty="0">
                          <a:effectLst/>
                        </a:rPr>
                        <a:t>0.66%</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
        <p:nvSpPr>
          <p:cNvPr id="8" name="Content Placeholder 2"/>
          <p:cNvSpPr txBox="1">
            <a:spLocks/>
          </p:cNvSpPr>
          <p:nvPr/>
        </p:nvSpPr>
        <p:spPr bwMode="auto">
          <a:xfrm>
            <a:off x="358774" y="3951287"/>
            <a:ext cx="8641717" cy="225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r>
              <a:rPr lang="en-GB" sz="2800" dirty="0" smtClean="0">
                <a:solidFill>
                  <a:srgbClr val="F8F8F8"/>
                </a:solidFill>
              </a:rPr>
              <a:t>Roughly speaking however most games have a house edge of between 0.5% and 1%, making Blackjack one of the cheapest games to play. </a:t>
            </a:r>
          </a:p>
        </p:txBody>
      </p:sp>
    </p:spTree>
    <p:extLst>
      <p:ext uri="{BB962C8B-B14F-4D97-AF65-F5344CB8AC3E}">
        <p14:creationId xmlns:p14="http://schemas.microsoft.com/office/powerpoint/2010/main" val="37679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516" y="-279412"/>
            <a:ext cx="9865096" cy="7524836"/>
          </a:xfrm>
          <a:prstGeom prst="rect">
            <a:avLst/>
          </a:prstGeom>
          <a:solidFill>
            <a:srgbClr val="00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charset="0"/>
              <a:ea typeface="ＭＳ Ｐゴシック" charset="0"/>
              <a:cs typeface="Arial" charset="0"/>
            </a:endParaRPr>
          </a:p>
        </p:txBody>
      </p:sp>
      <p:sp>
        <p:nvSpPr>
          <p:cNvPr id="2" name="Title 1"/>
          <p:cNvSpPr>
            <a:spLocks noGrp="1"/>
          </p:cNvSpPr>
          <p:nvPr>
            <p:ph type="title"/>
          </p:nvPr>
        </p:nvSpPr>
        <p:spPr/>
        <p:txBody>
          <a:bodyPr/>
          <a:lstStyle/>
          <a:p>
            <a:r>
              <a:rPr lang="en-GB" dirty="0" smtClean="0">
                <a:solidFill>
                  <a:srgbClr val="F8F8F8"/>
                </a:solidFill>
              </a:rPr>
              <a:t>Beating the House</a:t>
            </a:r>
            <a:endParaRPr lang="en-GB" dirty="0">
              <a:solidFill>
                <a:srgbClr val="F8F8F8"/>
              </a:solidFill>
            </a:endParaRPr>
          </a:p>
        </p:txBody>
      </p:sp>
      <p:sp>
        <p:nvSpPr>
          <p:cNvPr id="4" name="Slide Number Placeholder 3"/>
          <p:cNvSpPr>
            <a:spLocks noGrp="1"/>
          </p:cNvSpPr>
          <p:nvPr>
            <p:ph type="sldNum" sz="quarter" idx="12"/>
          </p:nvPr>
        </p:nvSpPr>
        <p:spPr/>
        <p:txBody>
          <a:bodyPr/>
          <a:lstStyle/>
          <a:p>
            <a:fld id="{38C638BF-062B-4DB7-9470-84D8BCFDF82C}" type="slidenum">
              <a:rPr lang="en-GB" smtClean="0"/>
              <a:pPr/>
              <a:t>43</a:t>
            </a:fld>
            <a:endParaRPr lang="en-GB"/>
          </a:p>
        </p:txBody>
      </p:sp>
      <p:sp>
        <p:nvSpPr>
          <p:cNvPr id="8" name="Content Placeholder 2"/>
          <p:cNvSpPr txBox="1">
            <a:spLocks/>
          </p:cNvSpPr>
          <p:nvPr/>
        </p:nvSpPr>
        <p:spPr bwMode="auto">
          <a:xfrm>
            <a:off x="358774" y="1700809"/>
            <a:ext cx="8641717" cy="450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r>
              <a:rPr lang="en-GB" sz="2800" dirty="0" smtClean="0">
                <a:solidFill>
                  <a:srgbClr val="F8F8F8"/>
                </a:solidFill>
              </a:rPr>
              <a:t>Card Counting, you get to see all the cards as they are played</a:t>
            </a:r>
          </a:p>
          <a:p>
            <a:endParaRPr lang="en-GB" sz="2800" dirty="0" smtClean="0">
              <a:solidFill>
                <a:srgbClr val="F8F8F8"/>
              </a:solidFill>
            </a:endParaRPr>
          </a:p>
          <a:p>
            <a:r>
              <a:rPr lang="en-GB" sz="2800" dirty="0" smtClean="0">
                <a:solidFill>
                  <a:srgbClr val="F8F8F8"/>
                </a:solidFill>
              </a:rPr>
              <a:t>Wear Markings</a:t>
            </a:r>
          </a:p>
          <a:p>
            <a:endParaRPr lang="en-GB" sz="2800" dirty="0" smtClean="0">
              <a:solidFill>
                <a:srgbClr val="F8F8F8"/>
              </a:solidFill>
            </a:endParaRPr>
          </a:p>
          <a:p>
            <a:r>
              <a:rPr lang="en-GB" sz="2800" dirty="0" smtClean="0">
                <a:solidFill>
                  <a:srgbClr val="F8F8F8"/>
                </a:solidFill>
              </a:rPr>
              <a:t>Shuffle Tracking</a:t>
            </a:r>
          </a:p>
        </p:txBody>
      </p:sp>
    </p:spTree>
    <p:extLst>
      <p:ext uri="{BB962C8B-B14F-4D97-AF65-F5344CB8AC3E}">
        <p14:creationId xmlns:p14="http://schemas.microsoft.com/office/powerpoint/2010/main" val="238376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2516" y="-279412"/>
            <a:ext cx="9865096" cy="7524836"/>
          </a:xfrm>
          <a:prstGeom prst="rect">
            <a:avLst/>
          </a:prstGeom>
          <a:solidFill>
            <a:srgbClr val="000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charset="0"/>
              <a:ea typeface="ＭＳ Ｐゴシック" charset="0"/>
              <a:cs typeface="Arial" charset="0"/>
            </a:endParaRPr>
          </a:p>
        </p:txBody>
      </p:sp>
      <p:sp>
        <p:nvSpPr>
          <p:cNvPr id="2" name="Title 1"/>
          <p:cNvSpPr>
            <a:spLocks noGrp="1"/>
          </p:cNvSpPr>
          <p:nvPr>
            <p:ph type="title"/>
          </p:nvPr>
        </p:nvSpPr>
        <p:spPr/>
        <p:txBody>
          <a:bodyPr/>
          <a:lstStyle/>
          <a:p>
            <a:r>
              <a:rPr lang="en-GB" dirty="0" smtClean="0">
                <a:solidFill>
                  <a:srgbClr val="F8F8F8"/>
                </a:solidFill>
              </a:rPr>
              <a:t>Problems with the 1%?</a:t>
            </a:r>
            <a:endParaRPr lang="en-GB" dirty="0">
              <a:solidFill>
                <a:srgbClr val="F8F8F8"/>
              </a:solidFill>
            </a:endParaRPr>
          </a:p>
        </p:txBody>
      </p:sp>
      <p:sp>
        <p:nvSpPr>
          <p:cNvPr id="3" name="Content Placeholder 2"/>
          <p:cNvSpPr>
            <a:spLocks noGrp="1"/>
          </p:cNvSpPr>
          <p:nvPr>
            <p:ph idx="1"/>
          </p:nvPr>
        </p:nvSpPr>
        <p:spPr/>
        <p:txBody>
          <a:bodyPr/>
          <a:lstStyle/>
          <a:p>
            <a:r>
              <a:rPr lang="en-GB" sz="3200" dirty="0" smtClean="0">
                <a:solidFill>
                  <a:srgbClr val="F8F8F8"/>
                </a:solidFill>
              </a:rPr>
              <a:t>Problem </a:t>
            </a:r>
            <a:r>
              <a:rPr lang="en-GB" sz="3200" dirty="0">
                <a:solidFill>
                  <a:srgbClr val="F8F8F8"/>
                </a:solidFill>
              </a:rPr>
              <a:t>is that the dealer has unlimited money.</a:t>
            </a:r>
          </a:p>
          <a:p>
            <a:r>
              <a:rPr lang="en-GB" sz="3200" dirty="0" smtClean="0">
                <a:solidFill>
                  <a:srgbClr val="F8F8F8"/>
                </a:solidFill>
              </a:rPr>
              <a:t>People </a:t>
            </a:r>
            <a:r>
              <a:rPr lang="en-GB" sz="3200" dirty="0">
                <a:solidFill>
                  <a:srgbClr val="F8F8F8"/>
                </a:solidFill>
              </a:rPr>
              <a:t>are greedy and un-trained. </a:t>
            </a:r>
            <a:endParaRPr lang="en-GB" sz="3200" dirty="0" smtClean="0">
              <a:solidFill>
                <a:srgbClr val="F8F8F8"/>
              </a:solidFill>
            </a:endParaRPr>
          </a:p>
          <a:p>
            <a:r>
              <a:rPr lang="en-GB" sz="3200" dirty="0" smtClean="0">
                <a:solidFill>
                  <a:srgbClr val="F8F8F8"/>
                </a:solidFill>
              </a:rPr>
              <a:t>Time pressures</a:t>
            </a:r>
          </a:p>
          <a:p>
            <a:r>
              <a:rPr lang="en-GB" sz="3200" dirty="0" smtClean="0">
                <a:solidFill>
                  <a:srgbClr val="F8F8F8"/>
                </a:solidFill>
              </a:rPr>
              <a:t>Addicted to the reward</a:t>
            </a:r>
            <a:endParaRPr lang="en-GB" dirty="0">
              <a:solidFill>
                <a:srgbClr val="F8F8F8"/>
              </a:solidFill>
            </a:endParaRPr>
          </a:p>
          <a:p>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44</a:t>
            </a:fld>
            <a:endParaRPr lang="en-GB"/>
          </a:p>
        </p:txBody>
      </p:sp>
    </p:spTree>
    <p:extLst>
      <p:ext uri="{BB962C8B-B14F-4D97-AF65-F5344CB8AC3E}">
        <p14:creationId xmlns:p14="http://schemas.microsoft.com/office/powerpoint/2010/main" val="23768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idx="1"/>
          </p:nvPr>
        </p:nvSpPr>
        <p:spPr/>
        <p:txBody>
          <a:bodyPr/>
          <a:lstStyle/>
          <a:p>
            <a:endParaRPr lang="en-US" dirty="0" smtClean="0"/>
          </a:p>
          <a:p>
            <a:r>
              <a:rPr lang="en-US" dirty="0" smtClean="0"/>
              <a:t>Do not play a strictly dominated strategy.</a:t>
            </a:r>
          </a:p>
          <a:p>
            <a:endParaRPr lang="en-US" dirty="0" smtClean="0"/>
          </a:p>
          <a:p>
            <a:r>
              <a:rPr lang="en-US" dirty="0" smtClean="0"/>
              <a:t>Why?</a:t>
            </a:r>
          </a:p>
        </p:txBody>
      </p:sp>
      <p:sp>
        <p:nvSpPr>
          <p:cNvPr id="4" name="Slide Number Placeholder 3"/>
          <p:cNvSpPr>
            <a:spLocks noGrp="1"/>
          </p:cNvSpPr>
          <p:nvPr>
            <p:ph type="sldNum" sz="quarter" idx="12"/>
          </p:nvPr>
        </p:nvSpPr>
        <p:spPr/>
        <p:txBody>
          <a:bodyPr/>
          <a:lstStyle/>
          <a:p>
            <a:fld id="{38C638BF-062B-4DB7-9470-84D8BCFDF82C}" type="slidenum">
              <a:rPr lang="en-GB" smtClean="0"/>
              <a:pPr/>
              <a:t>5</a:t>
            </a:fld>
            <a:endParaRPr lang="en-GB" dirty="0"/>
          </a:p>
        </p:txBody>
      </p:sp>
    </p:spTree>
    <p:extLst>
      <p:ext uri="{BB962C8B-B14F-4D97-AF65-F5344CB8AC3E}">
        <p14:creationId xmlns:p14="http://schemas.microsoft.com/office/powerpoint/2010/main" val="308747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a:t>
            </a:r>
            <a:endParaRPr lang="en-US" dirty="0"/>
          </a:p>
        </p:txBody>
      </p:sp>
      <p:sp>
        <p:nvSpPr>
          <p:cNvPr id="3" name="Content Placeholder 2"/>
          <p:cNvSpPr>
            <a:spLocks noGrp="1"/>
          </p:cNvSpPr>
          <p:nvPr>
            <p:ph idx="1"/>
          </p:nvPr>
        </p:nvSpPr>
        <p:spPr/>
        <p:txBody>
          <a:bodyPr/>
          <a:lstStyle/>
          <a:p>
            <a:r>
              <a:rPr lang="en-US" dirty="0" smtClean="0"/>
              <a:t>2 accused crooks in separate cells,</a:t>
            </a:r>
          </a:p>
          <a:p>
            <a:r>
              <a:rPr lang="en-US" dirty="0" smtClean="0"/>
              <a:t>If neither rats the other guy out both go to jail for a year</a:t>
            </a:r>
          </a:p>
          <a:p>
            <a:r>
              <a:rPr lang="en-US" dirty="0" smtClean="0"/>
              <a:t>If both rat each other out they go to jail for 2 years.</a:t>
            </a:r>
          </a:p>
          <a:p>
            <a:r>
              <a:rPr lang="en-US" dirty="0" smtClean="0"/>
              <a:t>If you rat the other guy and he doesn’t rat you then he’ll go to jail for 5 years.</a:t>
            </a:r>
          </a:p>
        </p:txBody>
      </p:sp>
      <p:sp>
        <p:nvSpPr>
          <p:cNvPr id="4" name="Slide Number Placeholder 3"/>
          <p:cNvSpPr>
            <a:spLocks noGrp="1"/>
          </p:cNvSpPr>
          <p:nvPr>
            <p:ph type="sldNum" sz="quarter" idx="12"/>
          </p:nvPr>
        </p:nvSpPr>
        <p:spPr/>
        <p:txBody>
          <a:bodyPr/>
          <a:lstStyle/>
          <a:p>
            <a:fld id="{38C638BF-062B-4DB7-9470-84D8BCFDF82C}" type="slidenum">
              <a:rPr lang="en-GB" smtClean="0"/>
              <a:pPr/>
              <a:t>6</a:t>
            </a:fld>
            <a:endParaRPr lang="en-GB" dirty="0"/>
          </a:p>
        </p:txBody>
      </p:sp>
    </p:spTree>
    <p:extLst>
      <p:ext uri="{BB962C8B-B14F-4D97-AF65-F5344CB8AC3E}">
        <p14:creationId xmlns:p14="http://schemas.microsoft.com/office/powerpoint/2010/main" val="394510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48" y="5301208"/>
            <a:ext cx="8426450" cy="1045170"/>
          </a:xfrm>
        </p:spPr>
        <p:txBody>
          <a:bodyPr/>
          <a:lstStyle/>
          <a:p>
            <a:r>
              <a:rPr lang="en-GB" dirty="0">
                <a:hlinkClick r:id="rId2"/>
              </a:rPr>
              <a:t>http://www.youtube.com/watch?v=p3Uos2fzIJ0&amp;feature=player_embedded</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7</a:t>
            </a:fld>
            <a:endParaRPr lang="en-GB"/>
          </a:p>
        </p:txBody>
      </p:sp>
      <p:pic>
        <p:nvPicPr>
          <p:cNvPr id="14338" name="Picture 2" descr="http://cdn.scratchcards.me.uk/wp-content/uploads/goldenba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93" y="1376772"/>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338448" y="224644"/>
            <a:ext cx="8426450" cy="104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71463" indent="-271463" algn="l" rtl="0" eaLnBrk="0" fontAlgn="base" hangingPunct="0">
              <a:spcBef>
                <a:spcPct val="70000"/>
              </a:spcBef>
              <a:spcAft>
                <a:spcPct val="0"/>
              </a:spcAft>
              <a:buClr>
                <a:schemeClr val="tx2"/>
              </a:buClr>
              <a:buFont typeface="Wingdings" pitchFamily="2" charset="2"/>
              <a:buChar char="§"/>
              <a:defRPr sz="3000">
                <a:solidFill>
                  <a:schemeClr val="tx1"/>
                </a:solidFill>
                <a:latin typeface="+mn-lt"/>
                <a:ea typeface="MS PGothic" pitchFamily="34" charset="-128"/>
                <a:cs typeface="+mn-cs"/>
              </a:defRPr>
            </a:lvl1pPr>
            <a:lvl2pPr marL="809625" indent="-358775" algn="l" rtl="0" eaLnBrk="0" fontAlgn="base" hangingPunct="0">
              <a:lnSpc>
                <a:spcPct val="90000"/>
              </a:lnSpc>
              <a:spcBef>
                <a:spcPct val="30000"/>
              </a:spcBef>
              <a:spcAft>
                <a:spcPct val="0"/>
              </a:spcAft>
              <a:buClr>
                <a:schemeClr val="tx2"/>
              </a:buClr>
              <a:buFont typeface="Arial" pitchFamily="34" charset="0"/>
              <a:buChar char="–"/>
              <a:defRPr sz="2800">
                <a:solidFill>
                  <a:schemeClr val="tx1"/>
                </a:solidFill>
                <a:latin typeface="+mn-lt"/>
                <a:ea typeface="MS PGothic" pitchFamily="34" charset="-128"/>
              </a:defRPr>
            </a:lvl2pPr>
            <a:lvl3pPr marL="1257300" indent="-268288" algn="l" rtl="0" eaLnBrk="0" fontAlgn="base" hangingPunct="0">
              <a:lnSpc>
                <a:spcPct val="90000"/>
              </a:lnSpc>
              <a:spcBef>
                <a:spcPct val="30000"/>
              </a:spcBef>
              <a:spcAft>
                <a:spcPct val="0"/>
              </a:spcAft>
              <a:buClr>
                <a:schemeClr val="tx2"/>
              </a:buClr>
              <a:buFont typeface="Symbol" pitchFamily="18" charset="2"/>
              <a:buChar char="·"/>
              <a:defRPr sz="2400">
                <a:solidFill>
                  <a:schemeClr val="tx1"/>
                </a:solidFill>
                <a:latin typeface="+mn-lt"/>
                <a:ea typeface="MS PGothic" pitchFamily="34" charset="-128"/>
              </a:defRPr>
            </a:lvl3pPr>
            <a:lvl4pPr marL="1704975"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4pPr>
            <a:lvl5pPr marL="2152650" indent="-268288" algn="l" rtl="0" eaLnBrk="0" fontAlgn="base" hangingPunct="0">
              <a:lnSpc>
                <a:spcPct val="90000"/>
              </a:lnSpc>
              <a:spcBef>
                <a:spcPct val="30000"/>
              </a:spcBef>
              <a:spcAft>
                <a:spcPct val="0"/>
              </a:spcAft>
              <a:buClr>
                <a:schemeClr val="tx2"/>
              </a:buClr>
              <a:buFont typeface="Arial" pitchFamily="34" charset="0"/>
              <a:buChar char="»"/>
              <a:defRPr sz="2000">
                <a:solidFill>
                  <a:schemeClr val="tx1"/>
                </a:solidFill>
                <a:latin typeface="+mn-lt"/>
                <a:ea typeface="MS PGothic" pitchFamily="34" charset="-128"/>
              </a:defRPr>
            </a:lvl5pPr>
            <a:lvl6pPr marL="26098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fontAlgn="base">
              <a:lnSpc>
                <a:spcPct val="90000"/>
              </a:lnSpc>
              <a:spcBef>
                <a:spcPct val="30000"/>
              </a:spcBef>
              <a:spcAft>
                <a:spcPct val="0"/>
              </a:spcAft>
              <a:buClr>
                <a:schemeClr val="tx2"/>
              </a:buClr>
              <a:buFont typeface="Arial" charset="0"/>
              <a:buChar char="»"/>
              <a:defRPr sz="2000">
                <a:solidFill>
                  <a:schemeClr val="tx1"/>
                </a:solidFill>
                <a:latin typeface="+mn-lt"/>
                <a:ea typeface="+mn-ea"/>
              </a:defRPr>
            </a:lvl9pPr>
          </a:lstStyle>
          <a:p>
            <a:pPr marL="0" indent="0">
              <a:buNone/>
            </a:pPr>
            <a:r>
              <a:rPr lang="en-GB" sz="6600" dirty="0" smtClean="0"/>
              <a:t>Golden Balls</a:t>
            </a:r>
            <a:endParaRPr lang="en-GB" sz="6600" dirty="0"/>
          </a:p>
        </p:txBody>
      </p:sp>
    </p:spTree>
    <p:extLst>
      <p:ext uri="{BB962C8B-B14F-4D97-AF65-F5344CB8AC3E}">
        <p14:creationId xmlns:p14="http://schemas.microsoft.com/office/powerpoint/2010/main" val="4213456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Golden Balls</a:t>
            </a:r>
            <a:endParaRPr lang="en-GB" dirty="0"/>
          </a:p>
        </p:txBody>
      </p:sp>
      <p:sp>
        <p:nvSpPr>
          <p:cNvPr id="3" name="Content Placeholder 2"/>
          <p:cNvSpPr>
            <a:spLocks noGrp="1"/>
          </p:cNvSpPr>
          <p:nvPr>
            <p:ph idx="1"/>
          </p:nvPr>
        </p:nvSpPr>
        <p:spPr/>
        <p:txBody>
          <a:bodyPr/>
          <a:lstStyle/>
          <a:p>
            <a:r>
              <a:rPr lang="en-GB" dirty="0" smtClean="0"/>
              <a:t>Weakly Dominant Strategy</a:t>
            </a:r>
          </a:p>
          <a:p>
            <a:pPr lvl="1"/>
            <a:r>
              <a:rPr lang="en-GB" dirty="0" smtClean="0"/>
              <a:t>You can do no worse than the other player, but you can both </a:t>
            </a:r>
            <a:r>
              <a:rPr lang="en-GB" dirty="0" smtClean="0"/>
              <a:t>lose</a:t>
            </a:r>
            <a:r>
              <a:rPr lang="en-GB" dirty="0" smtClean="0"/>
              <a:t>. </a:t>
            </a:r>
          </a:p>
          <a:p>
            <a:pPr lvl="1"/>
            <a:endParaRPr lang="en-GB" dirty="0"/>
          </a:p>
          <a:p>
            <a:r>
              <a:rPr lang="en-GB" dirty="0" smtClean="0"/>
              <a:t>Three Nash </a:t>
            </a:r>
            <a:r>
              <a:rPr lang="en-GB" dirty="0" err="1" smtClean="0"/>
              <a:t>Equilibria</a:t>
            </a:r>
            <a:r>
              <a:rPr lang="en-GB" dirty="0" smtClean="0"/>
              <a:t> in the Game:</a:t>
            </a:r>
          </a:p>
          <a:p>
            <a:pPr lvl="1"/>
            <a:r>
              <a:rPr lang="en-GB" dirty="0" smtClean="0"/>
              <a:t>Outcomes where a player can not do better on his or her own by changing his or her strategy</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8</a:t>
            </a:fld>
            <a:endParaRPr lang="en-GB"/>
          </a:p>
        </p:txBody>
      </p:sp>
    </p:spTree>
    <p:extLst>
      <p:ext uri="{BB962C8B-B14F-4D97-AF65-F5344CB8AC3E}">
        <p14:creationId xmlns:p14="http://schemas.microsoft.com/office/powerpoint/2010/main" val="615454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Contracts and Communication</a:t>
            </a:r>
            <a:endParaRPr lang="en-GB" dirty="0"/>
          </a:p>
        </p:txBody>
      </p:sp>
      <p:sp>
        <p:nvSpPr>
          <p:cNvPr id="3" name="Content Placeholder 2"/>
          <p:cNvSpPr>
            <a:spLocks noGrp="1"/>
          </p:cNvSpPr>
          <p:nvPr>
            <p:ph idx="1"/>
          </p:nvPr>
        </p:nvSpPr>
        <p:spPr/>
        <p:txBody>
          <a:bodyPr/>
          <a:lstStyle/>
          <a:p>
            <a:r>
              <a:rPr lang="en-GB" dirty="0" smtClean="0"/>
              <a:t>Does communication help?</a:t>
            </a:r>
          </a:p>
          <a:p>
            <a:endParaRPr lang="en-GB" dirty="0" smtClean="0"/>
          </a:p>
          <a:p>
            <a:r>
              <a:rPr lang="en-GB" dirty="0" smtClean="0"/>
              <a:t>Who does it help?</a:t>
            </a:r>
          </a:p>
          <a:p>
            <a:endParaRPr lang="en-GB" dirty="0" smtClean="0"/>
          </a:p>
          <a:p>
            <a:r>
              <a:rPr lang="en-GB" dirty="0" smtClean="0"/>
              <a:t>Why?</a:t>
            </a:r>
            <a:endParaRPr lang="en-GB" dirty="0"/>
          </a:p>
        </p:txBody>
      </p:sp>
      <p:sp>
        <p:nvSpPr>
          <p:cNvPr id="4" name="Slide Number Placeholder 3"/>
          <p:cNvSpPr>
            <a:spLocks noGrp="1"/>
          </p:cNvSpPr>
          <p:nvPr>
            <p:ph type="sldNum" sz="quarter" idx="12"/>
          </p:nvPr>
        </p:nvSpPr>
        <p:spPr/>
        <p:txBody>
          <a:bodyPr/>
          <a:lstStyle/>
          <a:p>
            <a:fld id="{38C638BF-062B-4DB7-9470-84D8BCFDF82C}" type="slidenum">
              <a:rPr lang="en-GB" smtClean="0"/>
              <a:pPr/>
              <a:t>9</a:t>
            </a:fld>
            <a:endParaRPr lang="en-GB"/>
          </a:p>
        </p:txBody>
      </p:sp>
    </p:spTree>
    <p:extLst>
      <p:ext uri="{BB962C8B-B14F-4D97-AF65-F5344CB8AC3E}">
        <p14:creationId xmlns:p14="http://schemas.microsoft.com/office/powerpoint/2010/main" val="30729616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1.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OUNTDOWNSTYLE" val="-1"/>
  <p:tag name="INCLUDEPPT" val="True"/>
  <p:tag name="CUSTOMCELLFORECOLOR" val="-16777216"/>
  <p:tag name="PARTICIPANTSINLEADERBOARD" val="5"/>
  <p:tag name="AUTOSIZEGRID" val="True"/>
  <p:tag name="BULLETTYPE" val="3"/>
  <p:tag name="FIBINCLUDEOTHER" val="True"/>
  <p:tag name="DELIMITERS" val="3.1"/>
  <p:tag name="INCLUDESESSION" val="True"/>
  <p:tag name="ADVANCEDSETTINGSVIEW" val="True"/>
  <p:tag name="CHARTCOLORS"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new3">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ＭＳ Ｐゴシック"/>
        <a:cs typeface="ＭＳ Ｐゴシック"/>
      </a:majorFont>
      <a:minorFont>
        <a:latin typeface="Lucida San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charset="0"/>
            <a:ea typeface="ＭＳ Ｐゴシック" charset="0"/>
            <a:cs typeface="Arial" charset="0"/>
          </a:defRPr>
        </a:defPPr>
      </a:lstStyle>
    </a:ln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UoSnew3</Template>
  <TotalTime>4042</TotalTime>
  <Words>2326</Words>
  <Application>Microsoft Office PowerPoint</Application>
  <PresentationFormat>On-screen Show (4:3)</PresentationFormat>
  <Paragraphs>429</Paragraphs>
  <Slides>44</Slides>
  <Notes>21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UoSnew3</vt:lpstr>
      <vt:lpstr>Game Theory &amp; Addiction A Brief Introduction</vt:lpstr>
      <vt:lpstr>Grade Game </vt:lpstr>
      <vt:lpstr>Learning Outcomes:</vt:lpstr>
      <vt:lpstr>Grade Game Explanation</vt:lpstr>
      <vt:lpstr>Lesson 1</vt:lpstr>
      <vt:lpstr>Prisoners Dilemma</vt:lpstr>
      <vt:lpstr>PowerPoint Presentation</vt:lpstr>
      <vt:lpstr>Golden Balls</vt:lpstr>
      <vt:lpstr>Contracts and Communication</vt:lpstr>
      <vt:lpstr>End Video</vt:lpstr>
      <vt:lpstr>Lesson 2</vt:lpstr>
      <vt:lpstr>Indignant  Angels  (Coordination Problem)</vt:lpstr>
      <vt:lpstr>Payoff’s Matter (lesson 3)</vt:lpstr>
      <vt:lpstr>  Evil Git vs Indignant Angels  </vt:lpstr>
      <vt:lpstr>PowerPoint Presentation</vt:lpstr>
      <vt:lpstr>Lessons</vt:lpstr>
      <vt:lpstr>PowerPoint Presentation</vt:lpstr>
      <vt:lpstr>Addiction</vt:lpstr>
      <vt:lpstr>#5 – Putting You In a Skinner Box</vt:lpstr>
      <vt:lpstr>#5 – Putting You In a Skinner Box</vt:lpstr>
      <vt:lpstr>#4 Creating “Virtual” Food Pellets For You To Eat</vt:lpstr>
      <vt:lpstr>Question?</vt:lpstr>
      <vt:lpstr>PowerPoint Presentation</vt:lpstr>
      <vt:lpstr>Answer:</vt:lpstr>
      <vt:lpstr>#3 Press the Lever!</vt:lpstr>
      <vt:lpstr>#3 Press the Lever!</vt:lpstr>
      <vt:lpstr>#2 Addiction to Pressing!</vt:lpstr>
      <vt:lpstr>#2 Method 1 – Easing In</vt:lpstr>
      <vt:lpstr>#2 Method 2 – Eliminating Stop Points</vt:lpstr>
      <vt:lpstr>#2 Method 3 – Play it or loose it</vt:lpstr>
      <vt:lpstr>PowerPoint Presentation</vt:lpstr>
      <vt:lpstr>#2 Addiction to Pressing!</vt:lpstr>
      <vt:lpstr>#1 Getting you to call the Skinner Box Home!</vt:lpstr>
      <vt:lpstr>#1 Getting you to call the Skinner Box Home!</vt:lpstr>
      <vt:lpstr>PowerPoint Presentation</vt:lpstr>
      <vt:lpstr>Summary</vt:lpstr>
      <vt:lpstr>Learning Outcomes:</vt:lpstr>
      <vt:lpstr>Resources</vt:lpstr>
      <vt:lpstr>Blackjack (21)</vt:lpstr>
      <vt:lpstr>Odds</vt:lpstr>
      <vt:lpstr>Odds</vt:lpstr>
      <vt:lpstr>House Advantages</vt:lpstr>
      <vt:lpstr>Beating the House</vt:lpstr>
      <vt:lpstr>Problems with the 1%?</vt:lpstr>
    </vt:vector>
  </TitlesOfParts>
  <Company>Science Learning Centre South East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ajdw</dc:creator>
  <cp:lastModifiedBy>Davetaz</cp:lastModifiedBy>
  <cp:revision>114</cp:revision>
  <dcterms:created xsi:type="dcterms:W3CDTF">2008-04-22T13:46:56Z</dcterms:created>
  <dcterms:modified xsi:type="dcterms:W3CDTF">2012-04-12T12:29:02Z</dcterms:modified>
</cp:coreProperties>
</file>