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90.xml" ContentType="application/vnd.openxmlformats-officedocument.presentationml.slide+xml"/>
  <Override PartName="/ppt/slides/slide21.xml" ContentType="application/vnd.openxmlformats-officedocument.presentationml.slide+xml"/>
  <Override PartName="/ppt/slideLayouts/slideLayout3.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93"/>
  </p:notesMasterIdLst>
  <p:sldIdLst>
    <p:sldId id="256" r:id="rId2"/>
    <p:sldId id="313" r:id="rId3"/>
    <p:sldId id="314" r:id="rId4"/>
    <p:sldId id="315" r:id="rId5"/>
    <p:sldId id="316" r:id="rId6"/>
    <p:sldId id="318" r:id="rId7"/>
    <p:sldId id="317" r:id="rId8"/>
    <p:sldId id="319" r:id="rId9"/>
    <p:sldId id="302" r:id="rId10"/>
    <p:sldId id="303" r:id="rId11"/>
    <p:sldId id="311" r:id="rId12"/>
    <p:sldId id="304" r:id="rId13"/>
    <p:sldId id="310" r:id="rId14"/>
    <p:sldId id="305" r:id="rId15"/>
    <p:sldId id="312" r:id="rId16"/>
    <p:sldId id="309" r:id="rId17"/>
    <p:sldId id="306" r:id="rId18"/>
    <p:sldId id="307" r:id="rId19"/>
    <p:sldId id="308" r:id="rId20"/>
    <p:sldId id="285" r:id="rId21"/>
    <p:sldId id="347" r:id="rId22"/>
    <p:sldId id="292" r:id="rId23"/>
    <p:sldId id="257" r:id="rId24"/>
    <p:sldId id="259" r:id="rId25"/>
    <p:sldId id="279" r:id="rId26"/>
    <p:sldId id="273" r:id="rId27"/>
    <p:sldId id="320" r:id="rId28"/>
    <p:sldId id="260" r:id="rId29"/>
    <p:sldId id="261" r:id="rId30"/>
    <p:sldId id="321" r:id="rId31"/>
    <p:sldId id="282" r:id="rId32"/>
    <p:sldId id="283" r:id="rId33"/>
    <p:sldId id="281" r:id="rId34"/>
    <p:sldId id="280" r:id="rId35"/>
    <p:sldId id="263" r:id="rId36"/>
    <p:sldId id="262" r:id="rId37"/>
    <p:sldId id="264" r:id="rId38"/>
    <p:sldId id="271" r:id="rId39"/>
    <p:sldId id="265" r:id="rId40"/>
    <p:sldId id="270" r:id="rId41"/>
    <p:sldId id="278" r:id="rId42"/>
    <p:sldId id="323" r:id="rId43"/>
    <p:sldId id="324" r:id="rId44"/>
    <p:sldId id="272" r:id="rId45"/>
    <p:sldId id="329" r:id="rId46"/>
    <p:sldId id="331" r:id="rId47"/>
    <p:sldId id="286" r:id="rId48"/>
    <p:sldId id="322" r:id="rId49"/>
    <p:sldId id="326" r:id="rId50"/>
    <p:sldId id="277" r:id="rId51"/>
    <p:sldId id="327" r:id="rId52"/>
    <p:sldId id="274" r:id="rId53"/>
    <p:sldId id="333" r:id="rId54"/>
    <p:sldId id="275" r:id="rId55"/>
    <p:sldId id="276" r:id="rId56"/>
    <p:sldId id="328" r:id="rId57"/>
    <p:sldId id="266" r:id="rId58"/>
    <p:sldId id="267" r:id="rId59"/>
    <p:sldId id="268" r:id="rId60"/>
    <p:sldId id="269" r:id="rId61"/>
    <p:sldId id="288" r:id="rId62"/>
    <p:sldId id="294" r:id="rId63"/>
    <p:sldId id="293" r:id="rId64"/>
    <p:sldId id="289" r:id="rId65"/>
    <p:sldId id="287" r:id="rId66"/>
    <p:sldId id="334" r:id="rId67"/>
    <p:sldId id="345" r:id="rId68"/>
    <p:sldId id="346" r:id="rId69"/>
    <p:sldId id="290" r:id="rId70"/>
    <p:sldId id="335" r:id="rId71"/>
    <p:sldId id="291" r:id="rId72"/>
    <p:sldId id="340" r:id="rId73"/>
    <p:sldId id="341" r:id="rId74"/>
    <p:sldId id="295" r:id="rId75"/>
    <p:sldId id="332" r:id="rId76"/>
    <p:sldId id="299" r:id="rId77"/>
    <p:sldId id="336" r:id="rId78"/>
    <p:sldId id="342" r:id="rId79"/>
    <p:sldId id="343" r:id="rId80"/>
    <p:sldId id="344" r:id="rId81"/>
    <p:sldId id="348" r:id="rId82"/>
    <p:sldId id="349" r:id="rId83"/>
    <p:sldId id="296" r:id="rId84"/>
    <p:sldId id="337" r:id="rId85"/>
    <p:sldId id="297" r:id="rId86"/>
    <p:sldId id="298" r:id="rId87"/>
    <p:sldId id="300" r:id="rId88"/>
    <p:sldId id="301" r:id="rId89"/>
    <p:sldId id="284" r:id="rId90"/>
    <p:sldId id="339" r:id="rId91"/>
    <p:sldId id="338"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4" d="100"/>
          <a:sy n="94" d="100"/>
        </p:scale>
        <p:origin x="-13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printerSettings" Target="printerSettings/printerSettings1.bin"/><Relationship Id="rId7" Type="http://schemas.openxmlformats.org/officeDocument/2006/relationships/slide" Target="slides/slide6.xml"/><Relationship Id="rId74" Type="http://schemas.openxmlformats.org/officeDocument/2006/relationships/slide" Target="slides/slide73.xml"/><Relationship Id="rId25" Type="http://schemas.openxmlformats.org/officeDocument/2006/relationships/slide" Target="slides/slide24.xml"/><Relationship Id="rId96" Type="http://schemas.openxmlformats.org/officeDocument/2006/relationships/viewProps" Target="viewProps.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theme" Target="theme/theme1.xml"/><Relationship Id="rId98"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presProps" Target="presProps.xml"/><Relationship Id="rId39" Type="http://schemas.openxmlformats.org/officeDocument/2006/relationships/slide" Target="slides/slide38.xml"/><Relationship Id="rId43" Type="http://schemas.openxmlformats.org/officeDocument/2006/relationships/slide" Target="slides/slide42.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57" Type="http://schemas.openxmlformats.org/officeDocument/2006/relationships/slide" Target="slides/slide56.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6" Type="http://schemas.openxmlformats.org/officeDocument/2006/relationships/slide" Target="slides/slide25.xml"/><Relationship Id="rId11" Type="http://schemas.openxmlformats.org/officeDocument/2006/relationships/slide" Target="slides/slide10.xml"/><Relationship Id="rId68" Type="http://schemas.openxmlformats.org/officeDocument/2006/relationships/slide" Target="slides/slide67.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notesMaster" Target="notesMasters/notesMaster1.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DD894A-1EDC-4C47-B249-70EC74EDDAEA}" type="datetimeFigureOut">
              <a:rPr lang="en-US" smtClean="0"/>
              <a:t>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6BB67-0B56-EE4D-8CB8-C7F0D570470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Through the provision of an API on top of the aggregated local council data, </a:t>
            </a:r>
            <a:r>
              <a:rPr lang="en-US" baseline="0" dirty="0" err="1" smtClean="0"/>
              <a:t>OpenlyLocal</a:t>
            </a:r>
            <a:r>
              <a:rPr lang="en-US" baseline="0" dirty="0" smtClean="0"/>
              <a:t> can also be treated as a database in its own right. In the example shown here, committee membership is displayed via a </a:t>
            </a:r>
            <a:r>
              <a:rPr lang="en-US" baseline="0" dirty="0" err="1" smtClean="0"/>
              <a:t>treemap</a:t>
            </a:r>
            <a:r>
              <a:rPr lang="en-US" baseline="0" dirty="0" smtClean="0"/>
              <a:t> showing party affiliations of committee members. (Hovering over a particular grouping displays a list of names of council members on that committee from that party political grouping.) Whilst it would be a major task to take data from every council website in a variety of formats in order to generate similar views for other councils, the work done by </a:t>
            </a:r>
            <a:r>
              <a:rPr lang="en-US" baseline="0" dirty="0" err="1" smtClean="0"/>
              <a:t>OpenlyLocal</a:t>
            </a:r>
            <a:r>
              <a:rPr lang="en-US" baseline="0" dirty="0" smtClean="0"/>
              <a:t> in aggregating this data and then republishing it via a single API in a single format means that the </a:t>
            </a:r>
            <a:r>
              <a:rPr lang="en-US" baseline="0" dirty="0" err="1" smtClean="0"/>
              <a:t>treemap</a:t>
            </a:r>
            <a:r>
              <a:rPr lang="en-US" baseline="0" dirty="0" smtClean="0"/>
              <a:t> view can be applied to each council whose data is stored in </a:t>
            </a:r>
            <a:r>
              <a:rPr lang="en-US" baseline="0" dirty="0" err="1" smtClean="0"/>
              <a:t>OpenlyLocal</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passing, it is also worth mentioning how the use of </a:t>
            </a:r>
            <a:r>
              <a:rPr lang="en-US" baseline="0" dirty="0" err="1" smtClean="0"/>
              <a:t>visualisations</a:t>
            </a:r>
            <a:r>
              <a:rPr lang="en-US" baseline="0" dirty="0" smtClean="0"/>
              <a:t> can be helpful in cleaning data or identifying possible errors in it. In the above example, we see that party affiliations for </a:t>
            </a:r>
            <a:r>
              <a:rPr lang="en-US" baseline="0" dirty="0" err="1" smtClean="0"/>
              <a:t>councillors</a:t>
            </a:r>
            <a:r>
              <a:rPr lang="en-US" baseline="0" dirty="0" smtClean="0"/>
              <a:t> on the Isle of Wight Council are declared as both Liberal Democrat and and Liberal Democrat Group.</a:t>
            </a:r>
            <a:endParaRPr lang="en-US" dirty="0"/>
          </a:p>
        </p:txBody>
      </p:sp>
      <p:sp>
        <p:nvSpPr>
          <p:cNvPr id="4" name="Slide Number Placeholder 3"/>
          <p:cNvSpPr>
            <a:spLocks noGrp="1"/>
          </p:cNvSpPr>
          <p:nvPr>
            <p:ph type="sldNum" sz="quarter" idx="10"/>
          </p:nvPr>
        </p:nvSpPr>
        <p:spPr/>
        <p:txBody>
          <a:bodyPr/>
          <a:lstStyle/>
          <a:p>
            <a:fld id="{3A195A89-DC4B-7444-908A-979BEEF6871A}"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A further example demonstrates</a:t>
            </a:r>
            <a:r>
              <a:rPr lang="en-US" baseline="0" dirty="0" smtClean="0"/>
              <a:t> the way way that information can be published in a way that makes it far from easy to use. Again on the Isle of Wight, minutes from planning meetings were released as PDF documents The documents contained links to audio files with arbitrary URLs that corresponded to audio recordings of planning meetings. In order to present this information on a map (so that markers were located at the site of a planning application, the data had to be extracted by hand from the various planning PDF documents.</a:t>
            </a:r>
          </a:p>
          <a:p>
            <a:r>
              <a:rPr lang="en-US" baseline="0" dirty="0" smtClean="0"/>
              <a:t>Location information is increasingly easy to collect – many smart phones and modern browsers are location aware, and simple </a:t>
            </a:r>
            <a:r>
              <a:rPr lang="en-US" baseline="0" dirty="0" err="1" smtClean="0"/>
              <a:t>Javascript</a:t>
            </a:r>
            <a:r>
              <a:rPr lang="en-US" baseline="0" dirty="0" smtClean="0"/>
              <a:t> calls will reveal latitude and longitude co-ordinates. Services such as </a:t>
            </a:r>
            <a:r>
              <a:rPr lang="en-US" baseline="0" dirty="0" err="1" smtClean="0"/>
              <a:t>Audioboo</a:t>
            </a:r>
            <a:r>
              <a:rPr lang="en-US" baseline="0" dirty="0" smtClean="0"/>
              <a:t> all audio recordings to be made and shared via the web, along with location information about where the audio recording was made. Photo-sharing services such as </a:t>
            </a:r>
            <a:r>
              <a:rPr lang="en-US" baseline="0" dirty="0" err="1" smtClean="0"/>
              <a:t>Flickr</a:t>
            </a:r>
            <a:r>
              <a:rPr lang="en-US" baseline="0" dirty="0" smtClean="0"/>
              <a:t> increasingly display photos </a:t>
            </a:r>
            <a:r>
              <a:rPr lang="en-US" baseline="0" dirty="0" err="1" smtClean="0"/>
              <a:t>organised</a:t>
            </a:r>
            <a:r>
              <a:rPr lang="en-US" baseline="0" dirty="0" smtClean="0"/>
              <a:t> by location. (Many phone cameras will automatically label photos with location information.) Services that deliver location specific content are in the ascendant. Particularly in the form of Augmented Reality applications, although it remains to be seen whether the AR style of display will last as more than a passing fad.</a:t>
            </a:r>
          </a:p>
          <a:p>
            <a:r>
              <a:rPr lang="en-US" baseline="0" dirty="0" smtClean="0"/>
              <a:t>For councils wishing to explore the collection and display of </a:t>
            </a:r>
            <a:r>
              <a:rPr lang="en-US" baseline="0" dirty="0" err="1" smtClean="0"/>
              <a:t>geotagged</a:t>
            </a:r>
            <a:r>
              <a:rPr lang="en-US" baseline="0" dirty="0" smtClean="0"/>
              <a:t> data, for example, discussion notes from planning site visits, services like </a:t>
            </a:r>
            <a:r>
              <a:rPr lang="en-US" baseline="0" dirty="0" err="1" smtClean="0"/>
              <a:t>Flickr</a:t>
            </a:r>
            <a:r>
              <a:rPr lang="en-US" baseline="0" dirty="0" smtClean="0"/>
              <a:t> and </a:t>
            </a:r>
            <a:r>
              <a:rPr lang="en-US" baseline="0" dirty="0" err="1" smtClean="0"/>
              <a:t>Audioboo</a:t>
            </a:r>
            <a:r>
              <a:rPr lang="en-US" baseline="0" dirty="0" smtClean="0"/>
              <a:t> provide a way of rapid prototyping a working service, and exploring the actual utility of I, as well as uncovering issues that were maybe unanticipated at the outset. (As with many IT projects, it is now often quicker to “just build something” than to go through a prolonged formal process of scoping a project, collecting user requirements from a sampled audience, developing a specification, tendering a development phase, testing, and acceptance testing the result, before final commissioning and release.) Whilst there may be concerns about using public, unsupported services such as </a:t>
            </a:r>
            <a:r>
              <a:rPr lang="en-US" baseline="0" dirty="0" err="1" smtClean="0"/>
              <a:t>Audioboo</a:t>
            </a:r>
            <a:r>
              <a:rPr lang="en-US" baseline="0" dirty="0" smtClean="0"/>
              <a:t>, the possibility is often there to contract white label service provision from the maintainers of the public sites. </a:t>
            </a:r>
            <a:endParaRPr lang="en-US" dirty="0"/>
          </a:p>
        </p:txBody>
      </p:sp>
      <p:sp>
        <p:nvSpPr>
          <p:cNvPr id="4" name="Slide Number Placeholder 3"/>
          <p:cNvSpPr>
            <a:spLocks noGrp="1"/>
          </p:cNvSpPr>
          <p:nvPr>
            <p:ph type="sldNum" sz="quarter" idx="10"/>
          </p:nvPr>
        </p:nvSpPr>
        <p:spPr/>
        <p:txBody>
          <a:bodyPr/>
          <a:lstStyle/>
          <a:p>
            <a:fld id="{3A195A89-DC4B-7444-908A-979BEEF6871A}" type="slidenum">
              <a:rPr lang="en-US" smtClean="0"/>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great example of</a:t>
            </a:r>
            <a:r>
              <a:rPr lang="en-US" baseline="0" dirty="0" smtClean="0"/>
              <a:t> timely data is data relating to </a:t>
            </a:r>
            <a:r>
              <a:rPr lang="en-US" baseline="0" dirty="0" err="1" smtClean="0"/>
              <a:t>roadworks</a:t>
            </a:r>
            <a:r>
              <a:rPr lang="en-US" baseline="0" dirty="0" smtClean="0"/>
              <a:t>. This data is often released in an impenetrable form, screeds of text detailing </a:t>
            </a:r>
            <a:r>
              <a:rPr lang="en-US" baseline="0" dirty="0" err="1" smtClean="0"/>
              <a:t>roadnames</a:t>
            </a:r>
            <a:r>
              <a:rPr lang="en-US" baseline="0" dirty="0" smtClean="0"/>
              <a:t> nobody uses and identifying in arcane language where </a:t>
            </a:r>
            <a:r>
              <a:rPr lang="en-US" baseline="0" dirty="0" err="1" smtClean="0"/>
              <a:t>roadworks</a:t>
            </a:r>
            <a:r>
              <a:rPr lang="en-US" baseline="0" dirty="0" smtClean="0"/>
              <a:t> are to take place, and what diversions have been put in place. Why is it so hard to just publish the data as KML that can be rendered trivially in an online map?!</a:t>
            </a:r>
            <a:endParaRPr lang="en-US" dirty="0"/>
          </a:p>
        </p:txBody>
      </p:sp>
      <p:sp>
        <p:nvSpPr>
          <p:cNvPr id="4" name="Slide Number Placeholder 3"/>
          <p:cNvSpPr>
            <a:spLocks noGrp="1"/>
          </p:cNvSpPr>
          <p:nvPr>
            <p:ph type="sldNum" sz="quarter" idx="10"/>
          </p:nvPr>
        </p:nvSpPr>
        <p:spPr/>
        <p:txBody>
          <a:bodyPr/>
          <a:lstStyle/>
          <a:p>
            <a:fld id="{3A195A89-DC4B-7444-908A-979BEEF6871A}" type="slidenum">
              <a:rPr lang="en-US" smtClean="0"/>
              <a:pPr/>
              <a:t>81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711FA5-6A41-7045-86F2-545AAD8F7B26}" type="datetimeFigureOut">
              <a:rPr lang="en-US" smtClean="0"/>
              <a:t>2/18/12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711FA5-6A41-7045-86F2-545AAD8F7B26}" type="datetimeFigureOut">
              <a:rPr lang="en-US" smtClean="0"/>
              <a:t>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711FA5-6A41-7045-86F2-545AAD8F7B26}" type="datetimeFigureOut">
              <a:rPr lang="en-US" smtClean="0"/>
              <a:t>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711FA5-6A41-7045-86F2-545AAD8F7B26}" type="datetimeFigureOut">
              <a:rPr lang="en-US" smtClean="0"/>
              <a:t>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C711FA5-6A41-7045-86F2-545AAD8F7B26}" type="datetimeFigureOut">
              <a:rPr lang="en-US" smtClean="0"/>
              <a:t>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C711FA5-6A41-7045-86F2-545AAD8F7B26}" type="datetimeFigureOut">
              <a:rPr lang="en-US" smtClean="0"/>
              <a:t>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C711FA5-6A41-7045-86F2-545AAD8F7B26}" type="datetimeFigureOut">
              <a:rPr lang="en-US" smtClean="0"/>
              <a:t>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C711FA5-6A41-7045-86F2-545AAD8F7B26}" type="datetimeFigureOut">
              <a:rPr lang="en-US" smtClean="0"/>
              <a:t>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11FA5-6A41-7045-86F2-545AAD8F7B26}" type="datetimeFigureOut">
              <a:rPr lang="en-US" smtClean="0"/>
              <a:t>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711FA5-6A41-7045-86F2-545AAD8F7B26}" type="datetimeFigureOut">
              <a:rPr lang="en-US" smtClean="0"/>
              <a:t>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711FA5-6A41-7045-86F2-545AAD8F7B26}" type="datetimeFigureOut">
              <a:rPr lang="en-US" smtClean="0"/>
              <a:t>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FB77F-CBB0-A649-AE62-49712E41FC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BC711FA5-6A41-7045-86F2-545AAD8F7B26}" type="datetimeFigureOut">
              <a:rPr lang="en-US" smtClean="0"/>
              <a:pPr/>
              <a:t>2/18/12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E09FB77F-CBB0-A649-AE62-49712E41FC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3" Type="http://schemas.openxmlformats.org/officeDocument/2006/relationships/image" Target="../media/image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3" Type="http://schemas.openxmlformats.org/officeDocument/2006/relationships/image" Target="../media/image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3"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3"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3"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4.png"/></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3" Type="http://schemas.openxmlformats.org/officeDocument/2006/relationships/image" Target="../media/image7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Getting Started With Open Data</a:t>
            </a:r>
            <a:endParaRPr lang="en-US" dirty="0">
              <a:solidFill>
                <a:schemeClr val="tx1"/>
              </a:solidFill>
            </a:endParaRPr>
          </a:p>
        </p:txBody>
      </p:sp>
      <p:sp>
        <p:nvSpPr>
          <p:cNvPr id="3" name="Subtitle 2"/>
          <p:cNvSpPr>
            <a:spLocks noGrp="1"/>
          </p:cNvSpPr>
          <p:nvPr>
            <p:ph type="subTitle" idx="1"/>
          </p:nvPr>
        </p:nvSpPr>
        <p:spPr/>
        <p:txBody>
          <a:bodyPr/>
          <a:lstStyle/>
          <a:p>
            <a:r>
              <a:rPr lang="en-US" dirty="0" smtClean="0"/>
              <a:t>Tony Hirst</a:t>
            </a:r>
          </a:p>
          <a:p>
            <a:r>
              <a:rPr lang="en-US" dirty="0" smtClean="0"/>
              <a:t>Dept of Communication and Systems, </a:t>
            </a:r>
          </a:p>
          <a:p>
            <a:r>
              <a:rPr lang="en-US" dirty="0" smtClean="0"/>
              <a:t>The Open University</a:t>
            </a:r>
            <a:endParaRPr lang="en-US" dirty="0"/>
          </a:p>
        </p:txBody>
      </p:sp>
      <p:pic>
        <p:nvPicPr>
          <p:cNvPr id="5" name="Picture 4"/>
          <p:cNvPicPr>
            <a:picLocks noChangeAspect="1"/>
          </p:cNvPicPr>
          <p:nvPr/>
        </p:nvPicPr>
        <p:blipFill>
          <a:blip r:embed="rId2"/>
          <a:stretch>
            <a:fillRect/>
          </a:stretch>
        </p:blipFill>
        <p:spPr>
          <a:xfrm>
            <a:off x="6448831" y="353491"/>
            <a:ext cx="2235903" cy="202203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6223" y="0"/>
            <a:ext cx="5749009" cy="6858000"/>
          </a:xfrm>
          <a:prstGeom prst="rect">
            <a:avLst/>
          </a:prstGeom>
        </p:spPr>
      </p:pic>
      <p:cxnSp>
        <p:nvCxnSpPr>
          <p:cNvPr id="3" name="Straight Arrow Connector 2"/>
          <p:cNvCxnSpPr/>
          <p:nvPr/>
        </p:nvCxnSpPr>
        <p:spPr>
          <a:xfrm>
            <a:off x="1153048" y="2182687"/>
            <a:ext cx="986349"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 name="Title 4"/>
          <p:cNvSpPr txBox="1">
            <a:spLocks/>
          </p:cNvSpPr>
          <p:nvPr/>
        </p:nvSpPr>
        <p:spPr>
          <a:xfrm>
            <a:off x="5335956" y="2154527"/>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Oct 2009</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139" y="81060"/>
            <a:ext cx="5737952" cy="6614820"/>
          </a:xfrm>
          <a:prstGeom prst="rect">
            <a:avLst/>
          </a:prstGeom>
        </p:spPr>
      </p:pic>
      <p:cxnSp>
        <p:nvCxnSpPr>
          <p:cNvPr id="3" name="Straight Arrow Connector 2"/>
          <p:cNvCxnSpPr/>
          <p:nvPr/>
        </p:nvCxnSpPr>
        <p:spPr>
          <a:xfrm>
            <a:off x="1646222" y="2182687"/>
            <a:ext cx="986349"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1646222" y="6106508"/>
            <a:ext cx="986349"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 name="Title 4"/>
          <p:cNvSpPr txBox="1">
            <a:spLocks/>
          </p:cNvSpPr>
          <p:nvPr/>
        </p:nvSpPr>
        <p:spPr>
          <a:xfrm>
            <a:off x="5430815" y="540399"/>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Jan 2010</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707" y="492082"/>
            <a:ext cx="8027341" cy="5914068"/>
          </a:xfrm>
          <a:prstGeom prst="rect">
            <a:avLst/>
          </a:prstGeom>
        </p:spPr>
      </p:pic>
      <p:cxnSp>
        <p:nvCxnSpPr>
          <p:cNvPr id="3" name="Straight Arrow Connector 2"/>
          <p:cNvCxnSpPr/>
          <p:nvPr/>
        </p:nvCxnSpPr>
        <p:spPr>
          <a:xfrm rot="10800000" flipV="1">
            <a:off x="6147795" y="2837094"/>
            <a:ext cx="1283606"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 name="Title 4"/>
          <p:cNvSpPr txBox="1">
            <a:spLocks/>
          </p:cNvSpPr>
          <p:nvPr/>
        </p:nvSpPr>
        <p:spPr>
          <a:xfrm>
            <a:off x="5647001" y="5228360"/>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May 2010</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1399" y="84524"/>
            <a:ext cx="5931609" cy="6575965"/>
          </a:xfrm>
          <a:prstGeom prst="rect">
            <a:avLst/>
          </a:prstGeom>
        </p:spPr>
      </p:pic>
      <p:cxnSp>
        <p:nvCxnSpPr>
          <p:cNvPr id="3" name="Straight Arrow Connector 2"/>
          <p:cNvCxnSpPr/>
          <p:nvPr/>
        </p:nvCxnSpPr>
        <p:spPr>
          <a:xfrm>
            <a:off x="1303881" y="2296695"/>
            <a:ext cx="1067420"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 name="Title 4"/>
          <p:cNvSpPr txBox="1">
            <a:spLocks/>
          </p:cNvSpPr>
          <p:nvPr/>
        </p:nvSpPr>
        <p:spPr>
          <a:xfrm>
            <a:off x="5804508" y="5309419"/>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Sept</a:t>
            </a:r>
            <a:r>
              <a:rPr kumimoji="0" lang="en-US" sz="4400" b="0" i="0" u="none" strike="noStrike" kern="1200" cap="none" spc="0" normalizeH="0" noProof="0" dirty="0" smtClean="0">
                <a:ln>
                  <a:noFill/>
                </a:ln>
                <a:solidFill>
                  <a:schemeClr val="bg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2010</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6496" y="297143"/>
            <a:ext cx="7786905" cy="6250128"/>
          </a:xfrm>
          <a:prstGeom prst="rect">
            <a:avLst/>
          </a:prstGeom>
        </p:spPr>
      </p:pic>
      <p:cxnSp>
        <p:nvCxnSpPr>
          <p:cNvPr id="3" name="Straight Arrow Connector 2"/>
          <p:cNvCxnSpPr/>
          <p:nvPr/>
        </p:nvCxnSpPr>
        <p:spPr>
          <a:xfrm rot="10800000" flipV="1">
            <a:off x="6147795" y="2837094"/>
            <a:ext cx="1283606"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 name="Title 4"/>
          <p:cNvSpPr txBox="1">
            <a:spLocks/>
          </p:cNvSpPr>
          <p:nvPr/>
        </p:nvSpPr>
        <p:spPr>
          <a:xfrm>
            <a:off x="0" y="5647169"/>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July 2011</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004" y="460573"/>
            <a:ext cx="8720724" cy="5636359"/>
          </a:xfrm>
          <a:prstGeom prst="rect">
            <a:avLst/>
          </a:prstGeom>
        </p:spPr>
      </p:pic>
      <p:cxnSp>
        <p:nvCxnSpPr>
          <p:cNvPr id="3" name="Straight Arrow Connector 2"/>
          <p:cNvCxnSpPr/>
          <p:nvPr/>
        </p:nvCxnSpPr>
        <p:spPr>
          <a:xfrm rot="5400000" flipH="1" flipV="1">
            <a:off x="1939481" y="3416134"/>
            <a:ext cx="1221827" cy="403151"/>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8" name="Title 4"/>
          <p:cNvSpPr txBox="1">
            <a:spLocks/>
          </p:cNvSpPr>
          <p:nvPr/>
        </p:nvSpPr>
        <p:spPr>
          <a:xfrm>
            <a:off x="0" y="5647169"/>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Aug 2011</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43" y="326877"/>
            <a:ext cx="7758509" cy="5868227"/>
          </a:xfrm>
          <a:prstGeom prst="rect">
            <a:avLst/>
          </a:prstGeom>
        </p:spPr>
      </p:pic>
      <p:cxnSp>
        <p:nvCxnSpPr>
          <p:cNvPr id="3" name="Straight Arrow Connector 2"/>
          <p:cNvCxnSpPr/>
          <p:nvPr/>
        </p:nvCxnSpPr>
        <p:spPr>
          <a:xfrm>
            <a:off x="256717" y="2783054"/>
            <a:ext cx="1107955"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Title 4"/>
          <p:cNvSpPr txBox="1">
            <a:spLocks/>
          </p:cNvSpPr>
          <p:nvPr/>
        </p:nvSpPr>
        <p:spPr>
          <a:xfrm>
            <a:off x="5647001" y="5120280"/>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Aug 2011</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613" y="446674"/>
            <a:ext cx="8665234" cy="5345382"/>
          </a:xfrm>
          <a:prstGeom prst="rect">
            <a:avLst/>
          </a:prstGeom>
        </p:spPr>
      </p:pic>
      <p:cxnSp>
        <p:nvCxnSpPr>
          <p:cNvPr id="3" name="Straight Arrow Connector 2"/>
          <p:cNvCxnSpPr/>
          <p:nvPr/>
        </p:nvCxnSpPr>
        <p:spPr>
          <a:xfrm rot="10800000" flipV="1">
            <a:off x="2486141" y="5052729"/>
            <a:ext cx="1283606"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 name="Title 4"/>
          <p:cNvSpPr txBox="1">
            <a:spLocks/>
          </p:cNvSpPr>
          <p:nvPr/>
        </p:nvSpPr>
        <p:spPr>
          <a:xfrm>
            <a:off x="5647001" y="4937582"/>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Oct 2011</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6190" y="139535"/>
            <a:ext cx="6868351" cy="6596875"/>
          </a:xfrm>
          <a:prstGeom prst="rect">
            <a:avLst/>
          </a:prstGeom>
        </p:spPr>
      </p:pic>
      <p:cxnSp>
        <p:nvCxnSpPr>
          <p:cNvPr id="3" name="Straight Arrow Connector 2"/>
          <p:cNvCxnSpPr/>
          <p:nvPr/>
        </p:nvCxnSpPr>
        <p:spPr>
          <a:xfrm>
            <a:off x="887330" y="1985966"/>
            <a:ext cx="1179951"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 name="Title 4"/>
          <p:cNvSpPr txBox="1">
            <a:spLocks/>
          </p:cNvSpPr>
          <p:nvPr/>
        </p:nvSpPr>
        <p:spPr>
          <a:xfrm>
            <a:off x="0" y="5647169"/>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solidFill>
                  <a:schemeClr val="bg1"/>
                </a:solidFill>
                <a:latin typeface="+mj-lt"/>
                <a:ea typeface="+mj-ea"/>
                <a:cs typeface="+mj-cs"/>
              </a:rPr>
              <a:t>Nov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2011</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991" y="905341"/>
            <a:ext cx="8844414" cy="3832026"/>
          </a:xfrm>
          <a:prstGeom prst="rect">
            <a:avLst/>
          </a:prstGeom>
        </p:spPr>
      </p:pic>
      <p:cxnSp>
        <p:nvCxnSpPr>
          <p:cNvPr id="3" name="Straight Arrow Connector 2"/>
          <p:cNvCxnSpPr/>
          <p:nvPr/>
        </p:nvCxnSpPr>
        <p:spPr>
          <a:xfrm rot="10800000" flipV="1">
            <a:off x="5256027" y="3593652"/>
            <a:ext cx="1337652"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 name="Title 4"/>
          <p:cNvSpPr txBox="1">
            <a:spLocks/>
          </p:cNvSpPr>
          <p:nvPr/>
        </p:nvSpPr>
        <p:spPr>
          <a:xfrm>
            <a:off x="5647001" y="4382573"/>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Dec 2011</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239" y="223308"/>
            <a:ext cx="8586970" cy="6411384"/>
          </a:xfrm>
          <a:prstGeom prst="rect">
            <a:avLst/>
          </a:prstGeom>
        </p:spPr>
      </p:pic>
      <p:sp>
        <p:nvSpPr>
          <p:cNvPr id="5" name="Title 4"/>
          <p:cNvSpPr>
            <a:spLocks noGrp="1"/>
          </p:cNvSpPr>
          <p:nvPr>
            <p:ph type="title"/>
          </p:nvPr>
        </p:nvSpPr>
        <p:spPr>
          <a:xfrm rot="1933397">
            <a:off x="3064945" y="774508"/>
            <a:ext cx="8229600" cy="1143000"/>
          </a:xfrm>
          <a:solidFill>
            <a:schemeClr val="accent1"/>
          </a:solidFill>
          <a:ln>
            <a:solidFill>
              <a:schemeClr val="accent1"/>
            </a:solidFill>
          </a:ln>
        </p:spPr>
        <p:txBody>
          <a:bodyPr/>
          <a:lstStyle/>
          <a:p>
            <a:r>
              <a:rPr lang="en-US" dirty="0" smtClean="0"/>
              <a:t>Open Public Data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8216"/>
            <a:ext cx="9144000" cy="6194052"/>
          </a:xfrm>
          <a:prstGeom prst="rect">
            <a:avLst/>
          </a:prstGeom>
        </p:spPr>
      </p:pic>
      <p:sp>
        <p:nvSpPr>
          <p:cNvPr id="3" name="Title 4"/>
          <p:cNvSpPr txBox="1">
            <a:spLocks/>
          </p:cNvSpPr>
          <p:nvPr/>
        </p:nvSpPr>
        <p:spPr>
          <a:xfrm>
            <a:off x="5647002" y="5106770"/>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solidFill>
                  <a:schemeClr val="bg1"/>
                </a:solidFill>
                <a:latin typeface="+mj-lt"/>
                <a:ea typeface="+mj-ea"/>
                <a:cs typeface="+mj-cs"/>
              </a:rPr>
              <a:t>Feb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2012</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4507"/>
            <a:ext cx="9144000" cy="6503199"/>
          </a:xfrm>
          <a:prstGeom prst="rect">
            <a:avLst/>
          </a:prstGeom>
        </p:spPr>
      </p:pic>
      <p:cxnSp>
        <p:nvCxnSpPr>
          <p:cNvPr id="3" name="Straight Arrow Connector 2"/>
          <p:cNvCxnSpPr/>
          <p:nvPr/>
        </p:nvCxnSpPr>
        <p:spPr>
          <a:xfrm rot="10800000">
            <a:off x="1702469" y="2620937"/>
            <a:ext cx="1540329" cy="216163"/>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7" name="Title 4"/>
          <p:cNvSpPr txBox="1">
            <a:spLocks/>
          </p:cNvSpPr>
          <p:nvPr/>
        </p:nvSpPr>
        <p:spPr>
          <a:xfrm>
            <a:off x="5647001" y="5359925"/>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Feb 2011</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02394" y="0"/>
            <a:ext cx="4568973" cy="6858000"/>
          </a:xfrm>
          <a:prstGeom prst="rect">
            <a:avLst/>
          </a:prstGeom>
        </p:spPr>
      </p:pic>
      <p:sp>
        <p:nvSpPr>
          <p:cNvPr id="4" name="Title 4"/>
          <p:cNvSpPr txBox="1">
            <a:spLocks/>
          </p:cNvSpPr>
          <p:nvPr/>
        </p:nvSpPr>
        <p:spPr>
          <a:xfrm>
            <a:off x="5647001" y="2094046"/>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bg1"/>
                </a:solidFill>
                <a:effectLst/>
                <a:uLnTx/>
                <a:uFillTx/>
                <a:latin typeface="+mj-lt"/>
                <a:ea typeface="+mj-ea"/>
                <a:cs typeface="+mj-cs"/>
              </a:rPr>
              <a:t>Feb</a:t>
            </a:r>
            <a:r>
              <a:rPr kumimoji="0" lang="en-US" sz="4400" b="0" i="0" u="none" strike="noStrike" kern="1200" cap="none" spc="0" normalizeH="0" noProof="0" smtClean="0">
                <a:ln>
                  <a:noFill/>
                </a:ln>
                <a:solidFill>
                  <a:schemeClr val="bg1"/>
                </a:solidFill>
                <a:effectLst/>
                <a:uLnTx/>
                <a:uFillTx/>
                <a:latin typeface="+mj-lt"/>
                <a:ea typeface="+mj-ea"/>
                <a:cs typeface="+mj-cs"/>
              </a:rPr>
              <a:t> </a:t>
            </a:r>
            <a:r>
              <a:rPr kumimoji="0" lang="en-US" sz="4400" b="0" i="0" u="none" strike="noStrike" kern="1200" cap="none" spc="0" normalizeH="0" baseline="0" noProof="0" smtClean="0">
                <a:ln>
                  <a:noFill/>
                </a:ln>
                <a:solidFill>
                  <a:schemeClr val="bg1"/>
                </a:solidFill>
                <a:effectLst/>
                <a:uLnTx/>
                <a:uFillTx/>
                <a:latin typeface="+mj-lt"/>
                <a:ea typeface="+mj-ea"/>
                <a:cs typeface="+mj-cs"/>
              </a:rPr>
              <a:t>2011</a:t>
            </a:r>
            <a:endParaRPr kumimoji="0" lang="en-US" sz="4400" b="0" i="0" u="none" strike="noStrike" kern="120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fontScale="90000"/>
          </a:bodyPr>
          <a:lstStyle/>
          <a:p>
            <a:r>
              <a:rPr lang="en-US" dirty="0" smtClean="0"/>
              <a:t>(Leaving aside the question of what open public data actually is…)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Where Can We Find It…?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Official Statistics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18" y="516400"/>
            <a:ext cx="9173918" cy="523511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Government </a:t>
            </a:r>
            <a:r>
              <a:rPr lang="en-US" dirty="0" err="1" smtClean="0"/>
              <a:t>Datastores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00" y="0"/>
            <a:ext cx="8839013"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529" y="-21411"/>
            <a:ext cx="8582236" cy="68794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4"/>
          <p:cNvSpPr>
            <a:spLocks noGrp="1"/>
          </p:cNvSpPr>
          <p:nvPr>
            <p:ph type="title"/>
          </p:nvPr>
        </p:nvSpPr>
        <p:spPr>
          <a:xfrm rot="19446271">
            <a:off x="-1419836" y="587701"/>
            <a:ext cx="5632952" cy="1143000"/>
          </a:xfrm>
          <a:solidFill>
            <a:schemeClr val="accent1"/>
          </a:solidFill>
          <a:ln>
            <a:solidFill>
              <a:schemeClr val="accent1"/>
            </a:solidFill>
          </a:ln>
        </p:spPr>
        <p:txBody>
          <a:bodyPr>
            <a:normAutofit fontScale="90000"/>
          </a:bodyPr>
          <a:lstStyle/>
          <a:p>
            <a:r>
              <a:rPr lang="en-US" dirty="0" smtClean="0"/>
              <a:t>Data That’s</a:t>
            </a:r>
            <a:br>
              <a:rPr lang="en-US" dirty="0" smtClean="0"/>
            </a:br>
            <a:r>
              <a:rPr lang="en-US" dirty="0" smtClean="0"/>
              <a:t>Available</a:t>
            </a:r>
            <a:endParaRPr lang="en-US" dirty="0"/>
          </a:p>
        </p:txBody>
      </p:sp>
      <p:pic>
        <p:nvPicPr>
          <p:cNvPr id="4" name="Picture 3"/>
          <p:cNvPicPr>
            <a:picLocks noChangeAspect="1"/>
          </p:cNvPicPr>
          <p:nvPr/>
        </p:nvPicPr>
        <p:blipFill>
          <a:blip r:embed="rId2"/>
          <a:stretch>
            <a:fillRect/>
          </a:stretch>
        </p:blipFill>
        <p:spPr>
          <a:xfrm rot="1198913">
            <a:off x="4260204" y="671667"/>
            <a:ext cx="4529515" cy="3397136"/>
          </a:xfrm>
          <a:prstGeom prst="rect">
            <a:avLst/>
          </a:prstGeom>
        </p:spPr>
      </p:pic>
      <p:pic>
        <p:nvPicPr>
          <p:cNvPr id="8" name="Picture 7"/>
          <p:cNvPicPr>
            <a:picLocks noChangeAspect="1"/>
          </p:cNvPicPr>
          <p:nvPr/>
        </p:nvPicPr>
        <p:blipFill>
          <a:blip r:embed="rId3"/>
          <a:stretch>
            <a:fillRect/>
          </a:stretch>
        </p:blipFill>
        <p:spPr>
          <a:xfrm rot="1246015">
            <a:off x="3915164" y="3321708"/>
            <a:ext cx="3658823" cy="1376632"/>
          </a:xfrm>
          <a:prstGeom prst="rect">
            <a:avLst/>
          </a:prstGeom>
        </p:spPr>
      </p:pic>
      <p:pic>
        <p:nvPicPr>
          <p:cNvPr id="9" name="Picture 8"/>
          <p:cNvPicPr>
            <a:picLocks noChangeAspect="1"/>
          </p:cNvPicPr>
          <p:nvPr/>
        </p:nvPicPr>
        <p:blipFill>
          <a:blip r:embed="rId4"/>
          <a:stretch>
            <a:fillRect/>
          </a:stretch>
        </p:blipFill>
        <p:spPr>
          <a:xfrm rot="19363089">
            <a:off x="686011" y="3029310"/>
            <a:ext cx="2584353" cy="224042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“International Data”</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8742"/>
            <a:ext cx="9144000" cy="679738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2788"/>
            <a:ext cx="9144000" cy="679984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7433"/>
            <a:ext cx="9144000" cy="524237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38764" cy="678687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News </a:t>
            </a:r>
            <a:r>
              <a:rPr lang="en-US" dirty="0" err="1" smtClean="0"/>
              <a:t>Organisation</a:t>
            </a:r>
            <a:r>
              <a:rPr lang="en-US" dirty="0" smtClean="0"/>
              <a:t> </a:t>
            </a:r>
            <a:r>
              <a:rPr lang="en-US" dirty="0" err="1" smtClean="0"/>
              <a:t>Datastores</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095" y="0"/>
            <a:ext cx="8558057"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370" y="0"/>
            <a:ext cx="8932689"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fontScale="90000"/>
          </a:bodyPr>
          <a:lstStyle/>
          <a:p>
            <a:r>
              <a:rPr lang="en-US" dirty="0" smtClean="0"/>
              <a:t>“Open Data Community” </a:t>
            </a:r>
            <a:r>
              <a:rPr lang="en-US" dirty="0" err="1" smtClean="0"/>
              <a:t>Datastores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135"/>
            <a:ext cx="9144000" cy="62568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6100" y="1397000"/>
            <a:ext cx="5511800" cy="4064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91978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“Data Liberators”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42938"/>
            <a:ext cx="9144000" cy="549325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580026"/>
            <a:ext cx="9144000" cy="484671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4522"/>
            <a:ext cx="9144000" cy="582347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1651"/>
            <a:ext cx="9144000" cy="666427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42000" contrast="-27000"/>
            <a:alphaModFix amt="86000"/>
          </a:blip>
          <a:stretch>
            <a:fillRect/>
          </a:stretch>
        </p:blipFill>
        <p:spPr>
          <a:xfrm>
            <a:off x="0" y="201795"/>
            <a:ext cx="9144000" cy="6317838"/>
          </a:xfrm>
          <a:prstGeom prst="rect">
            <a:avLst/>
          </a:prstGeom>
        </p:spPr>
      </p:pic>
      <p:pic>
        <p:nvPicPr>
          <p:cNvPr id="3" name="Picture 2"/>
          <p:cNvPicPr>
            <a:picLocks noChangeAspect="1"/>
          </p:cNvPicPr>
          <p:nvPr/>
        </p:nvPicPr>
        <p:blipFill>
          <a:blip r:embed="rId4"/>
          <a:stretch>
            <a:fillRect/>
          </a:stretch>
        </p:blipFill>
        <p:spPr>
          <a:xfrm>
            <a:off x="1384869" y="1172518"/>
            <a:ext cx="6627073" cy="496684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828"/>
            <a:ext cx="9144000" cy="667947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43581"/>
            <a:ext cx="9144000" cy="568435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5463" y="418352"/>
            <a:ext cx="7925483" cy="567464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5966"/>
            <a:ext cx="8229600" cy="1143000"/>
          </a:xfrm>
        </p:spPr>
        <p:txBody>
          <a:bodyPr>
            <a:normAutofit fontScale="90000"/>
          </a:bodyPr>
          <a:lstStyle/>
          <a:p>
            <a:r>
              <a:rPr lang="en-US" dirty="0" smtClean="0"/>
              <a:t>A Brief (Recent) History of Open Public Data in the UK</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099" y="0"/>
            <a:ext cx="8599756" cy="685982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6826"/>
            <a:ext cx="8229600" cy="1143000"/>
          </a:xfrm>
        </p:spPr>
        <p:txBody>
          <a:bodyPr>
            <a:normAutofit fontScale="90000"/>
          </a:bodyPr>
          <a:lstStyle/>
          <a:p>
            <a:r>
              <a:rPr lang="en-US" dirty="0" smtClean="0"/>
              <a:t>Non-Departmental Services and Agencies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8474"/>
            <a:ext cx="9144000" cy="629970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6246"/>
            <a:ext cx="9144000" cy="625054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67484"/>
            <a:ext cx="9143999" cy="637973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37463"/>
            <a:ext cx="9144000" cy="539715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5237"/>
            <a:ext cx="8229600" cy="1143000"/>
          </a:xfrm>
        </p:spPr>
        <p:txBody>
          <a:bodyPr/>
          <a:lstStyle/>
          <a:p>
            <a:r>
              <a:rPr lang="en-US" dirty="0" smtClean="0"/>
              <a:t>Institutional </a:t>
            </a:r>
            <a:r>
              <a:rPr lang="en-US" dirty="0" err="1" smtClean="0"/>
              <a:t>Datastores</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16" y="1"/>
            <a:ext cx="8773596"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2091"/>
            <a:ext cx="9144000" cy="617797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3999" cy="7072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50936" y="499869"/>
            <a:ext cx="5299626" cy="5756232"/>
          </a:xfrm>
          <a:prstGeom prst="rect">
            <a:avLst/>
          </a:prstGeom>
        </p:spPr>
      </p:pic>
      <p:cxnSp>
        <p:nvCxnSpPr>
          <p:cNvPr id="4" name="Straight Arrow Connector 3"/>
          <p:cNvCxnSpPr/>
          <p:nvPr/>
        </p:nvCxnSpPr>
        <p:spPr>
          <a:xfrm rot="10800000" flipV="1">
            <a:off x="5701912" y="2334259"/>
            <a:ext cx="932303" cy="5614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rot="19756089">
            <a:off x="341102" y="3635304"/>
            <a:ext cx="4244862" cy="1867305"/>
          </a:xfrm>
          <a:prstGeom prst="rect">
            <a:avLst/>
          </a:prstGeom>
          <a:effectLst>
            <a:outerShdw blurRad="50800" dist="38100" dir="2700000" algn="tl" rotWithShape="0">
              <a:srgbClr val="000000">
                <a:alpha val="43000"/>
              </a:srgbClr>
            </a:outerShdw>
          </a:effectLst>
        </p:spPr>
      </p:pic>
      <p:sp>
        <p:nvSpPr>
          <p:cNvPr id="6" name="Title 4"/>
          <p:cNvSpPr txBox="1">
            <a:spLocks/>
          </p:cNvSpPr>
          <p:nvPr/>
        </p:nvSpPr>
        <p:spPr>
          <a:xfrm>
            <a:off x="418860" y="1624671"/>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March 2006</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931" y="0"/>
            <a:ext cx="9025249" cy="691022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Reconciliation Services</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1870"/>
            <a:ext cx="9144000" cy="6765003"/>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77140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fontScale="90000"/>
          </a:bodyPr>
          <a:lstStyle/>
          <a:p>
            <a:r>
              <a:rPr lang="en-US" dirty="0" err="1" smtClean="0"/>
              <a:t>Normalisation</a:t>
            </a:r>
            <a:r>
              <a:rPr lang="en-US" dirty="0" smtClean="0"/>
              <a:t>, Conventions and Standards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1643"/>
            <a:ext cx="9144000" cy="667849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1651"/>
            <a:ext cx="9144000" cy="666427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16414"/>
            <a:ext cx="9144000" cy="5581511"/>
          </a:xfrm>
          <a:prstGeom prst="rect">
            <a:avLst/>
          </a:prstGeom>
        </p:spPr>
      </p:pic>
      <p:pic>
        <p:nvPicPr>
          <p:cNvPr id="3" name="Picture 2"/>
          <p:cNvPicPr>
            <a:picLocks noChangeAspect="1"/>
          </p:cNvPicPr>
          <p:nvPr/>
        </p:nvPicPr>
        <p:blipFill>
          <a:blip r:embed="rId3"/>
          <a:stretch>
            <a:fillRect/>
          </a:stretch>
        </p:blipFill>
        <p:spPr>
          <a:xfrm rot="20236266">
            <a:off x="4267312" y="3100797"/>
            <a:ext cx="5486752" cy="2806201"/>
          </a:xfrm>
          <a:prstGeom prst="rect">
            <a:avLst/>
          </a:prstGeom>
          <a:effectLst>
            <a:outerShdw blurRad="50800" dist="38100" dir="135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33000" contrast="-33000"/>
            <a:alphaModFix amt="84000"/>
          </a:blip>
          <a:stretch>
            <a:fillRect/>
          </a:stretch>
        </p:blipFill>
        <p:spPr>
          <a:xfrm>
            <a:off x="0" y="942153"/>
            <a:ext cx="9144000" cy="5460746"/>
          </a:xfrm>
          <a:prstGeom prst="rect">
            <a:avLst/>
          </a:prstGeom>
        </p:spPr>
      </p:pic>
      <p:pic>
        <p:nvPicPr>
          <p:cNvPr id="4" name="Picture 3"/>
          <p:cNvPicPr>
            <a:picLocks noChangeAspect="1"/>
          </p:cNvPicPr>
          <p:nvPr/>
        </p:nvPicPr>
        <p:blipFill>
          <a:blip r:embed="rId3"/>
          <a:stretch>
            <a:fillRect/>
          </a:stretch>
        </p:blipFill>
        <p:spPr>
          <a:xfrm rot="1566517">
            <a:off x="3968932" y="1427387"/>
            <a:ext cx="6469849" cy="3537893"/>
          </a:xfrm>
          <a:prstGeom prst="rect">
            <a:avLst/>
          </a:prstGeom>
        </p:spPr>
      </p:pic>
      <p:pic>
        <p:nvPicPr>
          <p:cNvPr id="2" name="Picture 1"/>
          <p:cNvPicPr>
            <a:picLocks noChangeAspect="1"/>
          </p:cNvPicPr>
          <p:nvPr/>
        </p:nvPicPr>
        <p:blipFill>
          <a:blip r:embed="rId4"/>
          <a:stretch>
            <a:fillRect/>
          </a:stretch>
        </p:blipFill>
        <p:spPr>
          <a:xfrm rot="20393042">
            <a:off x="1689300" y="4022294"/>
            <a:ext cx="7065313" cy="2123109"/>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Tapping the Data Burden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2195" y="162488"/>
            <a:ext cx="6380905" cy="6506372"/>
          </a:xfrm>
          <a:prstGeom prst="rect">
            <a:avLst/>
          </a:prstGeom>
        </p:spPr>
      </p:pic>
      <p:cxnSp>
        <p:nvCxnSpPr>
          <p:cNvPr id="4" name="Straight Arrow Connector 3"/>
          <p:cNvCxnSpPr/>
          <p:nvPr/>
        </p:nvCxnSpPr>
        <p:spPr>
          <a:xfrm rot="10800000" flipV="1">
            <a:off x="4999307" y="2053514"/>
            <a:ext cx="932303" cy="5614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7" name="Title 4"/>
          <p:cNvSpPr txBox="1">
            <a:spLocks/>
          </p:cNvSpPr>
          <p:nvPr/>
        </p:nvSpPr>
        <p:spPr>
          <a:xfrm>
            <a:off x="0" y="2864114"/>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June 2009</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606" y="270199"/>
            <a:ext cx="7352753" cy="5303754"/>
          </a:xfrm>
          <a:prstGeom prst="rect">
            <a:avLst/>
          </a:prstGeom>
        </p:spPr>
      </p:pic>
      <p:pic>
        <p:nvPicPr>
          <p:cNvPr id="4" name="Picture 3"/>
          <p:cNvPicPr>
            <a:picLocks noChangeAspect="1"/>
          </p:cNvPicPr>
          <p:nvPr/>
        </p:nvPicPr>
        <p:blipFill>
          <a:blip r:embed="rId3"/>
          <a:stretch>
            <a:fillRect/>
          </a:stretch>
        </p:blipFill>
        <p:spPr>
          <a:xfrm rot="1618128">
            <a:off x="3730513" y="3014363"/>
            <a:ext cx="5496884" cy="4402045"/>
          </a:xfrm>
          <a:prstGeom prst="rect">
            <a:avLst/>
          </a:prstGeom>
          <a:effectLst>
            <a:outerShdw blurRad="50800" dist="38100" dir="126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Opening Data Up via FOI</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816"/>
            <a:ext cx="9144000" cy="6803787"/>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56209"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Open APIs</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0395" y="344313"/>
            <a:ext cx="8597062" cy="5572434"/>
          </a:xfrm>
          <a:prstGeom prst="rect">
            <a:avLst/>
          </a:prstGeom>
        </p:spPr>
      </p:pic>
      <p:pic>
        <p:nvPicPr>
          <p:cNvPr id="4" name="Picture 3"/>
          <p:cNvPicPr>
            <a:picLocks noChangeAspect="1"/>
          </p:cNvPicPr>
          <p:nvPr/>
        </p:nvPicPr>
        <p:blipFill>
          <a:blip r:embed="rId3"/>
          <a:stretch>
            <a:fillRect/>
          </a:stretch>
        </p:blipFill>
        <p:spPr>
          <a:xfrm rot="19554805">
            <a:off x="1349266" y="2770671"/>
            <a:ext cx="9584350" cy="2437207"/>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Documents as Databases</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76" y="293091"/>
            <a:ext cx="8565681" cy="6066369"/>
          </a:xfrm>
          <a:prstGeom prst="rect">
            <a:avLst/>
          </a:prstGeom>
        </p:spPr>
      </p:pic>
      <p:pic>
        <p:nvPicPr>
          <p:cNvPr id="3" name="Picture 2"/>
          <p:cNvPicPr>
            <a:picLocks noChangeAspect="1"/>
          </p:cNvPicPr>
          <p:nvPr/>
        </p:nvPicPr>
        <p:blipFill>
          <a:blip r:embed="rId3"/>
          <a:stretch>
            <a:fillRect/>
          </a:stretch>
        </p:blipFill>
        <p:spPr>
          <a:xfrm rot="1714080">
            <a:off x="3452559" y="3056529"/>
            <a:ext cx="7126238" cy="4059761"/>
          </a:xfrm>
          <a:prstGeom prst="rect">
            <a:avLst/>
          </a:prstGeom>
          <a:effectLst>
            <a:outerShdw blurRad="50800" dist="38100" dir="1326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4376"/>
            <a:ext cx="8229600" cy="1143000"/>
          </a:xfrm>
        </p:spPr>
        <p:txBody>
          <a:bodyPr/>
          <a:lstStyle/>
          <a:p>
            <a:r>
              <a:rPr lang="en-US" dirty="0" smtClean="0"/>
              <a:t>Live Data</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41871"/>
            <a:ext cx="9144000" cy="673495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405" y="879275"/>
            <a:ext cx="7662197" cy="4275076"/>
          </a:xfrm>
          <a:prstGeom prst="rect">
            <a:avLst/>
          </a:prstGeom>
        </p:spPr>
      </p:pic>
      <p:pic>
        <p:nvPicPr>
          <p:cNvPr id="3" name="Picture 2"/>
          <p:cNvPicPr>
            <a:picLocks noChangeAspect="1"/>
          </p:cNvPicPr>
          <p:nvPr/>
        </p:nvPicPr>
        <p:blipFill>
          <a:blip r:embed="rId3"/>
          <a:stretch>
            <a:fillRect/>
          </a:stretch>
        </p:blipFill>
        <p:spPr>
          <a:xfrm rot="1392694">
            <a:off x="4154241" y="2736148"/>
            <a:ext cx="4060623" cy="3381021"/>
          </a:xfrm>
          <a:prstGeom prst="rect">
            <a:avLst/>
          </a:prstGeom>
          <a:effectLst>
            <a:outerShdw blurRad="50800" dist="38100" dir="15120000" algn="tl" rotWithShape="0">
              <a:srgbClr val="000000">
                <a:alpha val="43000"/>
              </a:srgbClr>
            </a:outerShdw>
          </a:effectLst>
        </p:spPr>
      </p:pic>
      <p:cxnSp>
        <p:nvCxnSpPr>
          <p:cNvPr id="4" name="Straight Arrow Connector 3"/>
          <p:cNvCxnSpPr/>
          <p:nvPr/>
        </p:nvCxnSpPr>
        <p:spPr>
          <a:xfrm rot="10800000" flipV="1">
            <a:off x="4337236" y="1511294"/>
            <a:ext cx="932303" cy="5614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Title 4"/>
          <p:cNvSpPr txBox="1">
            <a:spLocks/>
          </p:cNvSpPr>
          <p:nvPr/>
        </p:nvSpPr>
        <p:spPr>
          <a:xfrm>
            <a:off x="0" y="4799557"/>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June 2009</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14"/>
            <a:ext cx="9144000" cy="6796216"/>
          </a:xfrm>
          <a:prstGeom prst="rect">
            <a:avLst/>
          </a:prstGeom>
        </p:spPr>
      </p:pic>
      <p:pic>
        <p:nvPicPr>
          <p:cNvPr id="6" name="Picture 5"/>
          <p:cNvPicPr>
            <a:picLocks noChangeAspect="1"/>
          </p:cNvPicPr>
          <p:nvPr/>
        </p:nvPicPr>
        <p:blipFill>
          <a:blip r:embed="rId3"/>
          <a:stretch>
            <a:fillRect/>
          </a:stretch>
        </p:blipFill>
        <p:spPr>
          <a:xfrm rot="1621045">
            <a:off x="-325588" y="2621374"/>
            <a:ext cx="5494262" cy="3161204"/>
          </a:xfrm>
          <a:prstGeom prst="rect">
            <a:avLst/>
          </a:prstGeom>
          <a:effectLst>
            <a:outerShdw blurRad="50800" dist="38100" dir="13500000" algn="tl" rotWithShape="0">
              <a:srgbClr val="000000">
                <a:alpha val="43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0469954">
            <a:off x="217463" y="246318"/>
            <a:ext cx="7395148" cy="4325041"/>
          </a:xfrm>
          <a:prstGeom prst="rect">
            <a:avLst/>
          </a:prstGeom>
        </p:spPr>
      </p:pic>
      <p:pic>
        <p:nvPicPr>
          <p:cNvPr id="3" name="Picture 2"/>
          <p:cNvPicPr>
            <a:picLocks noChangeAspect="1"/>
          </p:cNvPicPr>
          <p:nvPr/>
        </p:nvPicPr>
        <p:blipFill>
          <a:blip r:embed="rId4"/>
          <a:stretch>
            <a:fillRect/>
          </a:stretch>
        </p:blipFill>
        <p:spPr>
          <a:xfrm rot="977147">
            <a:off x="3626130" y="2770088"/>
            <a:ext cx="5418967" cy="3903855"/>
          </a:xfrm>
          <a:prstGeom prst="rect">
            <a:avLst/>
          </a:prstGeom>
          <a:effectLst>
            <a:outerShdw blurRad="50800" dist="38100" dir="1326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0337"/>
            <a:ext cx="9144000" cy="6474351"/>
          </a:xfrm>
          <a:prstGeom prst="rect">
            <a:avLst/>
          </a:prstGeom>
        </p:spPr>
      </p:pic>
      <p:pic>
        <p:nvPicPr>
          <p:cNvPr id="3" name="Picture 2"/>
          <p:cNvPicPr>
            <a:picLocks noChangeAspect="1"/>
          </p:cNvPicPr>
          <p:nvPr/>
        </p:nvPicPr>
        <p:blipFill>
          <a:blip r:embed="rId3"/>
          <a:stretch>
            <a:fillRect/>
          </a:stretch>
        </p:blipFill>
        <p:spPr>
          <a:xfrm rot="19823283">
            <a:off x="2773435" y="1995815"/>
            <a:ext cx="6808555" cy="4086225"/>
          </a:xfrm>
          <a:prstGeom prst="rect">
            <a:avLst/>
          </a:prstGeom>
          <a:effectLst>
            <a:outerShdw blurRad="50800" dist="38100" dir="1302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9607"/>
            <a:ext cx="8229600" cy="1143000"/>
          </a:xfrm>
        </p:spPr>
        <p:txBody>
          <a:bodyPr>
            <a:normAutofit/>
          </a:bodyPr>
          <a:lstStyle/>
          <a:p>
            <a:r>
              <a:rPr lang="en-US" dirty="0" smtClean="0"/>
              <a:t>“Open” Social Network Data</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4"/>
          <p:cNvSpPr>
            <a:spLocks noGrp="1"/>
          </p:cNvSpPr>
          <p:nvPr>
            <p:ph type="title"/>
          </p:nvPr>
        </p:nvSpPr>
        <p:spPr>
          <a:xfrm rot="19446271">
            <a:off x="-1419836" y="587701"/>
            <a:ext cx="5632952" cy="1143000"/>
          </a:xfrm>
          <a:solidFill>
            <a:schemeClr val="accent1"/>
          </a:solidFill>
          <a:ln>
            <a:solidFill>
              <a:schemeClr val="accent1"/>
            </a:solidFill>
          </a:ln>
        </p:spPr>
        <p:txBody>
          <a:bodyPr>
            <a:normAutofit fontScale="90000"/>
          </a:bodyPr>
          <a:lstStyle/>
          <a:p>
            <a:r>
              <a:rPr lang="en-US" dirty="0" smtClean="0"/>
              <a:t>Data That’s</a:t>
            </a:r>
            <a:br>
              <a:rPr lang="en-US" dirty="0" smtClean="0"/>
            </a:br>
            <a:r>
              <a:rPr lang="en-US" dirty="0" smtClean="0"/>
              <a:t>Available</a:t>
            </a:r>
            <a:endParaRPr lang="en-US" dirty="0"/>
          </a:p>
        </p:txBody>
      </p:sp>
      <p:pic>
        <p:nvPicPr>
          <p:cNvPr id="4" name="Picture 3"/>
          <p:cNvPicPr>
            <a:picLocks noChangeAspect="1"/>
          </p:cNvPicPr>
          <p:nvPr/>
        </p:nvPicPr>
        <p:blipFill>
          <a:blip r:embed="rId2"/>
          <a:stretch>
            <a:fillRect/>
          </a:stretch>
        </p:blipFill>
        <p:spPr>
          <a:xfrm rot="1198913">
            <a:off x="4260204" y="671667"/>
            <a:ext cx="4529515" cy="3397136"/>
          </a:xfrm>
          <a:prstGeom prst="rect">
            <a:avLst/>
          </a:prstGeom>
        </p:spPr>
      </p:pic>
      <p:pic>
        <p:nvPicPr>
          <p:cNvPr id="8" name="Picture 7"/>
          <p:cNvPicPr>
            <a:picLocks noChangeAspect="1"/>
          </p:cNvPicPr>
          <p:nvPr/>
        </p:nvPicPr>
        <p:blipFill>
          <a:blip r:embed="rId3"/>
          <a:stretch>
            <a:fillRect/>
          </a:stretch>
        </p:blipFill>
        <p:spPr>
          <a:xfrm rot="1246015">
            <a:off x="3915164" y="3321708"/>
            <a:ext cx="3658823" cy="1376632"/>
          </a:xfrm>
          <a:prstGeom prst="rect">
            <a:avLst/>
          </a:prstGeom>
        </p:spPr>
      </p:pic>
      <p:pic>
        <p:nvPicPr>
          <p:cNvPr id="9" name="Picture 8"/>
          <p:cNvPicPr>
            <a:picLocks noChangeAspect="1"/>
          </p:cNvPicPr>
          <p:nvPr/>
        </p:nvPicPr>
        <p:blipFill>
          <a:blip r:embed="rId4"/>
          <a:stretch>
            <a:fillRect/>
          </a:stretch>
        </p:blipFill>
        <p:spPr>
          <a:xfrm rot="19363089">
            <a:off x="686011" y="3029310"/>
            <a:ext cx="2584353" cy="2240428"/>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6607"/>
            <a:ext cx="9136901" cy="6894608"/>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44000" cy="695739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9762"/>
            <a:ext cx="9153542" cy="694776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34" y="0"/>
            <a:ext cx="8962757"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41391"/>
            <a:ext cx="9144000" cy="66049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342900"/>
            <a:ext cx="8686800" cy="6172200"/>
          </a:xfrm>
          <a:prstGeom prst="rect">
            <a:avLst/>
          </a:prstGeom>
        </p:spPr>
      </p:pic>
      <p:cxnSp>
        <p:nvCxnSpPr>
          <p:cNvPr id="7" name="Straight Arrow Connector 6"/>
          <p:cNvCxnSpPr/>
          <p:nvPr/>
        </p:nvCxnSpPr>
        <p:spPr>
          <a:xfrm>
            <a:off x="459396" y="5120280"/>
            <a:ext cx="986349"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59396" y="5664469"/>
            <a:ext cx="986349"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59396" y="3560704"/>
            <a:ext cx="986349" cy="391789"/>
          </a:xfrm>
          <a:prstGeom prst="straightConnector1">
            <a:avLst/>
          </a:prstGeom>
          <a:ln w="5715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0" name="Title 4"/>
          <p:cNvSpPr txBox="1">
            <a:spLocks/>
          </p:cNvSpPr>
          <p:nvPr/>
        </p:nvSpPr>
        <p:spPr>
          <a:xfrm>
            <a:off x="5647001" y="1310467"/>
            <a:ext cx="3496999" cy="709587"/>
          </a:xfrm>
          <a:prstGeom prst="rect">
            <a:avLst/>
          </a:prstGeom>
          <a:solidFill>
            <a:schemeClr val="accent1"/>
          </a:solidFill>
          <a:ln>
            <a:solidFill>
              <a:schemeClr val="accent1"/>
            </a:solidFill>
          </a:ln>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Sept</a:t>
            </a:r>
            <a:r>
              <a:rPr kumimoji="0" lang="en-US" sz="4400" b="0" i="0" u="none" strike="noStrike" kern="1200" cap="none" spc="0" normalizeH="0" noProof="0" dirty="0" smtClean="0">
                <a:ln>
                  <a:noFill/>
                </a:ln>
                <a:solidFill>
                  <a:schemeClr val="bg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2009</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8216"/>
            <a:ext cx="9144000" cy="619405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16186" y="1067288"/>
            <a:ext cx="8686800" cy="4521402"/>
          </a:xfrm>
        </p:spPr>
        <p:txBody>
          <a:bodyPr>
            <a:noAutofit/>
          </a:bodyPr>
          <a:lstStyle/>
          <a:p>
            <a:r>
              <a:rPr lang="en-US" sz="9600" dirty="0" smtClean="0"/>
              <a:t>@</a:t>
            </a:r>
            <a:r>
              <a:rPr lang="en-US" sz="9600" dirty="0" err="1" smtClean="0"/>
              <a:t>psychemedia</a:t>
            </a:r>
            <a:r>
              <a:rPr lang="en-US" sz="9600" dirty="0" smtClean="0"/>
              <a:t/>
            </a:r>
            <a:br>
              <a:rPr lang="en-US" sz="9600" dirty="0" smtClean="0"/>
            </a:br>
            <a:r>
              <a:rPr lang="en-US" sz="9600" dirty="0" smtClean="0"/>
              <a:t/>
            </a:r>
            <a:br>
              <a:rPr lang="en-US" sz="9600" dirty="0" smtClean="0"/>
            </a:br>
            <a:r>
              <a:rPr lang="en-US" sz="9600" dirty="0" err="1" smtClean="0"/>
              <a:t>blog.ouseful.info</a:t>
            </a:r>
            <a:endParaRPr lang="en-US" sz="9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3601</TotalTime>
  <Words>814</Words>
  <Application>Microsoft Macintosh PowerPoint</Application>
  <PresentationFormat>On-screen Show (4:3)</PresentationFormat>
  <Paragraphs>53</Paragraphs>
  <Slides>91</Slides>
  <Notes>3</Notes>
  <HiddenSlides>0</HiddenSlides>
  <MMClips>0</MMClips>
  <ScaleCrop>false</ScaleCrop>
  <HeadingPairs>
    <vt:vector size="4" baseType="variant">
      <vt:variant>
        <vt:lpstr>Design Template</vt:lpstr>
      </vt:variant>
      <vt:variant>
        <vt:i4>1</vt:i4>
      </vt:variant>
      <vt:variant>
        <vt:lpstr>Slide Titles</vt:lpstr>
      </vt:variant>
      <vt:variant>
        <vt:i4>91</vt:i4>
      </vt:variant>
    </vt:vector>
  </HeadingPairs>
  <TitlesOfParts>
    <vt:vector size="92" baseType="lpstr">
      <vt:lpstr>Office Theme</vt:lpstr>
      <vt:lpstr>Getting Started With Open Data</vt:lpstr>
      <vt:lpstr>Open Public Data</vt:lpstr>
      <vt:lpstr>Data That’s Available</vt:lpstr>
      <vt:lpstr>Slide 4</vt:lpstr>
      <vt:lpstr>A Brief (Recent) History of Open Public Data in the UK</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(Leaving aside the question of what open public data actually is…)</vt:lpstr>
      <vt:lpstr>Where Can We Find It…?</vt:lpstr>
      <vt:lpstr>Official Statistics</vt:lpstr>
      <vt:lpstr>Slide 26</vt:lpstr>
      <vt:lpstr>Government Datastores</vt:lpstr>
      <vt:lpstr>Slide 28</vt:lpstr>
      <vt:lpstr>Slide 29</vt:lpstr>
      <vt:lpstr>“International Data”</vt:lpstr>
      <vt:lpstr>Slide 31</vt:lpstr>
      <vt:lpstr>Slide 32</vt:lpstr>
      <vt:lpstr>Slide 33</vt:lpstr>
      <vt:lpstr>Slide 34</vt:lpstr>
      <vt:lpstr>News Organisation Datastores</vt:lpstr>
      <vt:lpstr>Slide 36</vt:lpstr>
      <vt:lpstr>Slide 37</vt:lpstr>
      <vt:lpstr>“Open Data Community” Datastores</vt:lpstr>
      <vt:lpstr>Slide 39</vt:lpstr>
      <vt:lpstr>Slide 40</vt:lpstr>
      <vt:lpstr>“Data Liberators”</vt:lpstr>
      <vt:lpstr>Slide 42</vt:lpstr>
      <vt:lpstr>Slide 43</vt:lpstr>
      <vt:lpstr>Slide 44</vt:lpstr>
      <vt:lpstr>Slide 45</vt:lpstr>
      <vt:lpstr>Slide 46</vt:lpstr>
      <vt:lpstr>Slide 47</vt:lpstr>
      <vt:lpstr>Slide 48</vt:lpstr>
      <vt:lpstr>Slide 49</vt:lpstr>
      <vt:lpstr>Slide 50</vt:lpstr>
      <vt:lpstr>Non-Departmental Services and Agencies</vt:lpstr>
      <vt:lpstr>Slide 52</vt:lpstr>
      <vt:lpstr>Slide 53</vt:lpstr>
      <vt:lpstr>Slide 54</vt:lpstr>
      <vt:lpstr>Slide 55</vt:lpstr>
      <vt:lpstr>Institutional Datastores</vt:lpstr>
      <vt:lpstr>Slide 57</vt:lpstr>
      <vt:lpstr>Slide 58</vt:lpstr>
      <vt:lpstr>Slide 59</vt:lpstr>
      <vt:lpstr>Slide 60</vt:lpstr>
      <vt:lpstr>Reconciliation Services</vt:lpstr>
      <vt:lpstr>Slide 62</vt:lpstr>
      <vt:lpstr>Slide 63</vt:lpstr>
      <vt:lpstr>Normalisation, Conventions and Standards</vt:lpstr>
      <vt:lpstr>Slide 65</vt:lpstr>
      <vt:lpstr>Slide 66</vt:lpstr>
      <vt:lpstr>Slide 67</vt:lpstr>
      <vt:lpstr>Slide 68</vt:lpstr>
      <vt:lpstr>Tapping the Data Burden</vt:lpstr>
      <vt:lpstr>Slide 70</vt:lpstr>
      <vt:lpstr>Opening Data Up via FOI</vt:lpstr>
      <vt:lpstr>Slide 72</vt:lpstr>
      <vt:lpstr>Slide 73</vt:lpstr>
      <vt:lpstr>Open APIs</vt:lpstr>
      <vt:lpstr>Slide 75</vt:lpstr>
      <vt:lpstr>Documents as Databases</vt:lpstr>
      <vt:lpstr>Slide 77</vt:lpstr>
      <vt:lpstr>Live Data</vt:lpstr>
      <vt:lpstr>Slide 79</vt:lpstr>
      <vt:lpstr>Slide 80</vt:lpstr>
      <vt:lpstr>Slide 81</vt:lpstr>
      <vt:lpstr>Slide 82</vt:lpstr>
      <vt:lpstr>“Open” Social Network Data</vt:lpstr>
      <vt:lpstr>Data That’s Available</vt:lpstr>
      <vt:lpstr>Slide 85</vt:lpstr>
      <vt:lpstr>Slide 86</vt:lpstr>
      <vt:lpstr>Slide 87</vt:lpstr>
      <vt:lpstr>Slide 88</vt:lpstr>
      <vt:lpstr>Slide 89</vt:lpstr>
      <vt:lpstr>Slide 90</vt:lpstr>
      <vt:lpstr>@psychemedia  blog.ouseful.info</vt:lpstr>
    </vt:vector>
  </TitlesOfParts>
  <Company>The Open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Open Data</dc:title>
  <dc:creator>Tony Hirst</dc:creator>
  <cp:lastModifiedBy>Tony Hirst</cp:lastModifiedBy>
  <cp:revision>28</cp:revision>
  <dcterms:created xsi:type="dcterms:W3CDTF">2012-02-18T11:06:43Z</dcterms:created>
  <dcterms:modified xsi:type="dcterms:W3CDTF">2012-02-20T23:08:24Z</dcterms:modified>
</cp:coreProperties>
</file>