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91FD"/>
    <a:srgbClr val="FF3399"/>
    <a:srgbClr val="8397F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95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98390-45E3-4E5B-8B55-85E3EDC9D273}" type="datetimeFigureOut">
              <a:rPr lang="zh-CN" altLang="en-US" smtClean="0"/>
              <a:t>2011/12/16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0BDA5-37CA-4105-BBC8-E0EA7C8CC4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6653D-A41F-4F80-AA20-31C44AB54D3B}" type="datetimeFigureOut">
              <a:rPr lang="zh-CN" altLang="en-US" smtClean="0"/>
              <a:t>2011/12/16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9A54C-F71A-4D0E-AEC1-CF26485E16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Logan_Air_scotland.s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Flybe</a:t>
            </a:r>
            <a:r>
              <a:rPr lang="en-US" altLang="zh-CN" dirty="0" smtClean="0"/>
              <a:t> is a British airline based in Southampton, Manchester, Birmingham and Belfast.</a:t>
            </a:r>
            <a:br>
              <a:rPr lang="en-US" altLang="zh-CN" dirty="0" smtClean="0"/>
            </a:br>
            <a:r>
              <a:rPr lang="en-US" altLang="zh-CN" dirty="0" smtClean="0"/>
              <a:t>The airline also operates a franchise agreement with Scottish airline </a:t>
            </a:r>
            <a:r>
              <a:rPr lang="en-US" altLang="zh-CN" dirty="0" err="1" smtClean="0">
                <a:hlinkClick r:id="rId3" action="ppaction://hlinkfile"/>
              </a:rPr>
              <a:t>Loganair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UK’s largest domestic carrier</a:t>
            </a:r>
            <a:r>
              <a:rPr lang="en-GB" altLang="zh-CN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2009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9A54C-F71A-4D0E-AEC1-CF26485E16B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Low brand awareness- lack of promotion</a:t>
            </a:r>
          </a:p>
          <a:p>
            <a:r>
              <a:rPr lang="en-US" altLang="zh-CN" dirty="0" smtClean="0"/>
              <a:t>Brand positioning-</a:t>
            </a:r>
            <a:r>
              <a:rPr lang="en-US" altLang="zh-CN" dirty="0" err="1" smtClean="0"/>
              <a:t>stratigic</a:t>
            </a:r>
            <a:r>
              <a:rPr lang="en-US" altLang="zh-CN" dirty="0" smtClean="0"/>
              <a:t> clock</a:t>
            </a:r>
          </a:p>
          <a:p>
            <a:r>
              <a:rPr lang="en-US" altLang="zh-CN" dirty="0" smtClean="0"/>
              <a:t> confusing the customers.</a:t>
            </a:r>
          </a:p>
          <a:p>
            <a:r>
              <a:rPr lang="en-US" altLang="zh-CN" dirty="0" smtClean="0"/>
              <a:t>Low brand awareness- lack of promotion</a:t>
            </a:r>
          </a:p>
          <a:p>
            <a:r>
              <a:rPr lang="en-US" altLang="zh-CN" dirty="0" smtClean="0"/>
              <a:t>Brand positioning-</a:t>
            </a:r>
            <a:r>
              <a:rPr lang="en-US" altLang="zh-CN" dirty="0" err="1" smtClean="0"/>
              <a:t>stratigic</a:t>
            </a:r>
            <a:r>
              <a:rPr lang="en-US" altLang="zh-CN" dirty="0" smtClean="0"/>
              <a:t> clock</a:t>
            </a:r>
          </a:p>
          <a:p>
            <a:r>
              <a:rPr lang="en-US" altLang="zh-CN" dirty="0" smtClean="0"/>
              <a:t> confusing the customers.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9A54C-F71A-4D0E-AEC1-CF26485E16B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2011/12/16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ardian.co.uk/business/2011/may/05/flybe-profit-warning" TargetMode="External"/><Relationship Id="rId2" Type="http://schemas.openxmlformats.org/officeDocument/2006/relationships/hyperlink" Target="http://www.flybe.com/corporate/about-flyb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businesstraveller.com/news/flybe-to-codeshare-with-air-franc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ly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40568" y="-675456"/>
            <a:ext cx="8898308" cy="6264696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87624" y="4725144"/>
            <a:ext cx="6400800" cy="1752600"/>
          </a:xfrm>
        </p:spPr>
        <p:txBody>
          <a:bodyPr/>
          <a:lstStyle/>
          <a:p>
            <a:pPr algn="l"/>
            <a:r>
              <a:rPr lang="en-US" altLang="zh-CN" sz="1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Research Proposal for </a:t>
            </a:r>
            <a:r>
              <a:rPr lang="en-US" altLang="zh-CN" sz="18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Flybe</a:t>
            </a:r>
            <a:endParaRPr lang="en-US" altLang="zh-CN" sz="18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altLang="zh-CN" sz="1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Advertising Design Management </a:t>
            </a:r>
            <a:r>
              <a:rPr lang="en-US" altLang="zh-CN" sz="1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altLang="zh-CN" sz="1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athway</a:t>
            </a:r>
          </a:p>
          <a:p>
            <a:pPr algn="l"/>
            <a:r>
              <a:rPr lang="en-US" altLang="zh-CN" sz="18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Runjie</a:t>
            </a:r>
            <a:r>
              <a:rPr lang="en-US" altLang="zh-CN" sz="1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Xia (Lucie)</a:t>
            </a:r>
          </a:p>
          <a:p>
            <a:pPr algn="l"/>
            <a:r>
              <a:rPr lang="en-US" altLang="zh-CN" sz="1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24886203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7" name="图片 6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7677" y="3429000"/>
            <a:ext cx="3774735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91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b="1" dirty="0" smtClean="0">
                <a:solidFill>
                  <a:schemeClr val="bg1"/>
                </a:solidFill>
              </a:rPr>
              <a:t>References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124744"/>
            <a:ext cx="8219256" cy="4709120"/>
          </a:xfrm>
        </p:spPr>
        <p:txBody>
          <a:bodyPr>
            <a:normAutofit fontScale="25000" lnSpcReduction="20000"/>
          </a:bodyPr>
          <a:lstStyle/>
          <a:p>
            <a:r>
              <a:rPr lang="en-US" altLang="zh-CN" sz="5600" dirty="0" smtClean="0">
                <a:solidFill>
                  <a:schemeClr val="bg1"/>
                </a:solidFill>
              </a:rPr>
              <a:t>Sayre, S. (2001), Qualitative Methods for Marketplace Research, London: SAGE</a:t>
            </a:r>
            <a:endParaRPr lang="zh-CN" altLang="zh-CN" sz="5600" dirty="0" smtClean="0">
              <a:solidFill>
                <a:schemeClr val="bg1"/>
              </a:solidFill>
            </a:endParaRPr>
          </a:p>
          <a:p>
            <a:r>
              <a:rPr lang="en-US" altLang="zh-CN" sz="5600" dirty="0" smtClean="0">
                <a:solidFill>
                  <a:schemeClr val="bg1"/>
                </a:solidFill>
              </a:rPr>
              <a:t> </a:t>
            </a:r>
            <a:endParaRPr lang="zh-CN" altLang="zh-CN" sz="5600" dirty="0" smtClean="0">
              <a:solidFill>
                <a:schemeClr val="bg1"/>
              </a:solidFill>
            </a:endParaRPr>
          </a:p>
          <a:p>
            <a:r>
              <a:rPr lang="en-US" altLang="zh-CN" sz="5600" dirty="0" smtClean="0">
                <a:solidFill>
                  <a:schemeClr val="bg1"/>
                </a:solidFill>
              </a:rPr>
              <a:t>WARC (2006), Global industry overview: Air Transportation. [Accessed: 07 Nov 2011]</a:t>
            </a:r>
            <a:endParaRPr lang="zh-CN" altLang="zh-CN" sz="5600" dirty="0" smtClean="0">
              <a:solidFill>
                <a:schemeClr val="bg1"/>
              </a:solidFill>
            </a:endParaRPr>
          </a:p>
          <a:p>
            <a:r>
              <a:rPr lang="en-US" altLang="zh-CN" sz="5600" dirty="0" smtClean="0">
                <a:solidFill>
                  <a:schemeClr val="bg1"/>
                </a:solidFill>
              </a:rPr>
              <a:t> </a:t>
            </a:r>
            <a:endParaRPr lang="zh-CN" altLang="zh-CN" sz="5600" dirty="0" smtClean="0">
              <a:solidFill>
                <a:schemeClr val="bg1"/>
              </a:solidFill>
            </a:endParaRPr>
          </a:p>
          <a:p>
            <a:r>
              <a:rPr lang="en-US" altLang="zh-CN" sz="5600" dirty="0" smtClean="0">
                <a:solidFill>
                  <a:schemeClr val="bg1"/>
                </a:solidFill>
              </a:rPr>
              <a:t>Graham, B. &amp; Shaw, J. (2008), Low-cost airline in Europe: Reconciling liberalization and sustainability, </a:t>
            </a:r>
            <a:r>
              <a:rPr lang="en-US" altLang="zh-CN" sz="5600" dirty="0" err="1" smtClean="0">
                <a:solidFill>
                  <a:schemeClr val="bg1"/>
                </a:solidFill>
              </a:rPr>
              <a:t>Geoforum</a:t>
            </a:r>
            <a:r>
              <a:rPr lang="en-US" altLang="zh-CN" sz="5600" dirty="0" smtClean="0">
                <a:solidFill>
                  <a:schemeClr val="bg1"/>
                </a:solidFill>
              </a:rPr>
              <a:t>, Vol. 39, pp.1439-1451</a:t>
            </a:r>
            <a:endParaRPr lang="zh-CN" altLang="zh-CN" sz="5600" dirty="0" smtClean="0">
              <a:solidFill>
                <a:schemeClr val="bg1"/>
              </a:solidFill>
            </a:endParaRPr>
          </a:p>
          <a:p>
            <a:r>
              <a:rPr lang="en-US" altLang="zh-CN" sz="5600" dirty="0" smtClean="0">
                <a:solidFill>
                  <a:schemeClr val="bg1"/>
                </a:solidFill>
              </a:rPr>
              <a:t> </a:t>
            </a:r>
            <a:endParaRPr lang="zh-CN" altLang="zh-CN" sz="5600" dirty="0" smtClean="0">
              <a:solidFill>
                <a:schemeClr val="bg1"/>
              </a:solidFill>
            </a:endParaRPr>
          </a:p>
          <a:p>
            <a:r>
              <a:rPr lang="en-US" altLang="zh-CN" sz="5600" dirty="0" err="1" smtClean="0">
                <a:solidFill>
                  <a:schemeClr val="bg1"/>
                </a:solidFill>
              </a:rPr>
              <a:t>Dobruszkes</a:t>
            </a:r>
            <a:r>
              <a:rPr lang="en-US" altLang="zh-CN" sz="5600" dirty="0" smtClean="0">
                <a:solidFill>
                  <a:schemeClr val="bg1"/>
                </a:solidFill>
              </a:rPr>
              <a:t>, F. (2006), An analysis of European low cost airline and their </a:t>
            </a:r>
            <a:r>
              <a:rPr lang="en-US" altLang="zh-CN" sz="5600" dirty="0" err="1" smtClean="0">
                <a:solidFill>
                  <a:schemeClr val="bg1"/>
                </a:solidFill>
              </a:rPr>
              <a:t>networkes</a:t>
            </a:r>
            <a:r>
              <a:rPr lang="en-US" altLang="zh-CN" sz="5600" dirty="0" smtClean="0">
                <a:solidFill>
                  <a:schemeClr val="bg1"/>
                </a:solidFill>
              </a:rPr>
              <a:t>, Journal of Transport Geography, Vol. 14, pp. 259-261</a:t>
            </a:r>
            <a:endParaRPr lang="zh-CN" altLang="zh-CN" sz="5600" dirty="0" smtClean="0">
              <a:solidFill>
                <a:schemeClr val="bg1"/>
              </a:solidFill>
            </a:endParaRPr>
          </a:p>
          <a:p>
            <a:r>
              <a:rPr lang="en-US" altLang="zh-CN" sz="5600" dirty="0" smtClean="0">
                <a:solidFill>
                  <a:schemeClr val="bg1"/>
                </a:solidFill>
              </a:rPr>
              <a:t> </a:t>
            </a:r>
            <a:endParaRPr lang="zh-CN" altLang="zh-CN" sz="5600" dirty="0" smtClean="0">
              <a:solidFill>
                <a:schemeClr val="bg1"/>
              </a:solidFill>
            </a:endParaRPr>
          </a:p>
          <a:p>
            <a:r>
              <a:rPr lang="en-US" altLang="zh-CN" sz="5600" dirty="0" smtClean="0">
                <a:solidFill>
                  <a:schemeClr val="bg1"/>
                </a:solidFill>
              </a:rPr>
              <a:t>Mason, K. J. &amp; </a:t>
            </a:r>
            <a:r>
              <a:rPr lang="en-US" altLang="zh-CN" sz="5600" dirty="0" err="1" smtClean="0">
                <a:solidFill>
                  <a:schemeClr val="bg1"/>
                </a:solidFill>
              </a:rPr>
              <a:t>Alamdati</a:t>
            </a:r>
            <a:r>
              <a:rPr lang="en-US" altLang="zh-CN" sz="5600" dirty="0" smtClean="0">
                <a:solidFill>
                  <a:schemeClr val="bg1"/>
                </a:solidFill>
              </a:rPr>
              <a:t>, F. (2007), EU network carriers, low cost carriers and consumer </a:t>
            </a:r>
            <a:r>
              <a:rPr lang="en-US" altLang="zh-CN" sz="5600" dirty="0" err="1" smtClean="0">
                <a:solidFill>
                  <a:schemeClr val="bg1"/>
                </a:solidFill>
              </a:rPr>
              <a:t>behaviour</a:t>
            </a:r>
            <a:r>
              <a:rPr lang="en-US" altLang="zh-CN" sz="5600" dirty="0" smtClean="0">
                <a:solidFill>
                  <a:schemeClr val="bg1"/>
                </a:solidFill>
              </a:rPr>
              <a:t>: A Delphi study of future trends, Journal of Air Transport management. Vol.13, pp.299-310</a:t>
            </a:r>
            <a:endParaRPr lang="zh-CN" altLang="zh-CN" sz="5600" dirty="0" smtClean="0">
              <a:solidFill>
                <a:schemeClr val="bg1"/>
              </a:solidFill>
            </a:endParaRPr>
          </a:p>
          <a:p>
            <a:r>
              <a:rPr lang="en-US" altLang="zh-CN" sz="5600" dirty="0" smtClean="0">
                <a:solidFill>
                  <a:schemeClr val="bg1"/>
                </a:solidFill>
              </a:rPr>
              <a:t> </a:t>
            </a:r>
            <a:endParaRPr lang="zh-CN" altLang="zh-CN" sz="5600" dirty="0" smtClean="0">
              <a:solidFill>
                <a:schemeClr val="bg1"/>
              </a:solidFill>
            </a:endParaRPr>
          </a:p>
          <a:p>
            <a:r>
              <a:rPr lang="en-US" altLang="zh-CN" sz="5600" dirty="0" smtClean="0">
                <a:solidFill>
                  <a:schemeClr val="bg1"/>
                </a:solidFill>
              </a:rPr>
              <a:t>Johnson, G &amp; </a:t>
            </a:r>
            <a:r>
              <a:rPr lang="en-US" altLang="zh-CN" sz="5600" dirty="0" err="1" smtClean="0">
                <a:solidFill>
                  <a:schemeClr val="bg1"/>
                </a:solidFill>
              </a:rPr>
              <a:t>Scholes</a:t>
            </a:r>
            <a:r>
              <a:rPr lang="en-US" altLang="zh-CN" sz="5600" dirty="0" smtClean="0">
                <a:solidFill>
                  <a:schemeClr val="bg1"/>
                </a:solidFill>
              </a:rPr>
              <a:t>, K &amp; Whittington, R. (2009) Fundamentals of strategy. Essex: Pearson Education Limited.</a:t>
            </a:r>
            <a:endParaRPr lang="zh-CN" altLang="zh-CN" sz="5600" dirty="0" smtClean="0">
              <a:solidFill>
                <a:schemeClr val="bg1"/>
              </a:solidFill>
            </a:endParaRPr>
          </a:p>
          <a:p>
            <a:r>
              <a:rPr lang="en-US" altLang="zh-CN" sz="5600" dirty="0" smtClean="0">
                <a:solidFill>
                  <a:schemeClr val="bg1"/>
                </a:solidFill>
              </a:rPr>
              <a:t> </a:t>
            </a:r>
            <a:endParaRPr lang="zh-CN" altLang="zh-CN" sz="5600" dirty="0" smtClean="0">
              <a:solidFill>
                <a:schemeClr val="bg1"/>
              </a:solidFill>
            </a:endParaRPr>
          </a:p>
          <a:p>
            <a:r>
              <a:rPr lang="en-US" altLang="zh-CN" sz="5600" dirty="0" err="1" smtClean="0">
                <a:solidFill>
                  <a:schemeClr val="bg1"/>
                </a:solidFill>
              </a:rPr>
              <a:t>Flybe</a:t>
            </a:r>
            <a:r>
              <a:rPr lang="en-US" altLang="zh-CN" sz="5600" dirty="0" smtClean="0">
                <a:solidFill>
                  <a:schemeClr val="bg1"/>
                </a:solidFill>
              </a:rPr>
              <a:t>, Company history, [Online], Available: </a:t>
            </a:r>
            <a:r>
              <a:rPr lang="en-US" altLang="zh-CN" sz="5600" u="sng" dirty="0" smtClean="0">
                <a:solidFill>
                  <a:schemeClr val="bg1"/>
                </a:solidFill>
                <a:hlinkClick r:id="rId2"/>
              </a:rPr>
              <a:t>http://www.flybe.com/corporate/about-flybe/</a:t>
            </a:r>
            <a:r>
              <a:rPr lang="en-US" altLang="zh-CN" sz="5600" dirty="0" smtClean="0">
                <a:solidFill>
                  <a:schemeClr val="bg1"/>
                </a:solidFill>
              </a:rPr>
              <a:t>, [Accessed: 7</a:t>
            </a:r>
            <a:r>
              <a:rPr lang="en-US" altLang="zh-CN" sz="5600" baseline="30000" dirty="0" smtClean="0">
                <a:solidFill>
                  <a:schemeClr val="bg1"/>
                </a:solidFill>
              </a:rPr>
              <a:t>th</a:t>
            </a:r>
            <a:r>
              <a:rPr lang="en-US" altLang="zh-CN" sz="5600" dirty="0" smtClean="0">
                <a:solidFill>
                  <a:schemeClr val="bg1"/>
                </a:solidFill>
              </a:rPr>
              <a:t> November 2011].</a:t>
            </a:r>
            <a:endParaRPr lang="zh-CN" altLang="zh-CN" sz="5600" dirty="0" smtClean="0">
              <a:solidFill>
                <a:schemeClr val="bg1"/>
              </a:solidFill>
            </a:endParaRPr>
          </a:p>
          <a:p>
            <a:r>
              <a:rPr lang="en-US" altLang="zh-CN" sz="5600" dirty="0" smtClean="0">
                <a:solidFill>
                  <a:schemeClr val="bg1"/>
                </a:solidFill>
              </a:rPr>
              <a:t> </a:t>
            </a:r>
            <a:endParaRPr lang="zh-CN" altLang="zh-CN" sz="5600" dirty="0" smtClean="0">
              <a:solidFill>
                <a:schemeClr val="bg1"/>
              </a:solidFill>
            </a:endParaRPr>
          </a:p>
          <a:p>
            <a:r>
              <a:rPr lang="en-US" altLang="zh-CN" sz="5600" dirty="0" err="1" smtClean="0">
                <a:solidFill>
                  <a:schemeClr val="bg1"/>
                </a:solidFill>
              </a:rPr>
              <a:t>Milmo</a:t>
            </a:r>
            <a:r>
              <a:rPr lang="en-US" altLang="zh-CN" sz="5600" dirty="0" smtClean="0">
                <a:solidFill>
                  <a:schemeClr val="bg1"/>
                </a:solidFill>
              </a:rPr>
              <a:t>, D. (2011), </a:t>
            </a:r>
            <a:r>
              <a:rPr lang="en-US" altLang="zh-CN" sz="5600" dirty="0" err="1" smtClean="0">
                <a:solidFill>
                  <a:schemeClr val="bg1"/>
                </a:solidFill>
              </a:rPr>
              <a:t>Flybe</a:t>
            </a:r>
            <a:r>
              <a:rPr lang="en-US" altLang="zh-CN" sz="5600" dirty="0" smtClean="0">
                <a:solidFill>
                  <a:schemeClr val="bg1"/>
                </a:solidFill>
              </a:rPr>
              <a:t> profit warning sends share price crashing down. [Online], Available: </a:t>
            </a:r>
            <a:r>
              <a:rPr lang="en-US" altLang="zh-CN" sz="5600" u="sng" dirty="0" smtClean="0">
                <a:solidFill>
                  <a:schemeClr val="bg1"/>
                </a:solidFill>
                <a:hlinkClick r:id="rId3"/>
              </a:rPr>
              <a:t>http://www.guardian.co.uk/business/2011/may/05/flybe-profit-warning</a:t>
            </a:r>
            <a:r>
              <a:rPr lang="en-US" altLang="zh-CN" sz="5600" dirty="0" smtClean="0">
                <a:solidFill>
                  <a:schemeClr val="bg1"/>
                </a:solidFill>
              </a:rPr>
              <a:t> [</a:t>
            </a:r>
            <a:r>
              <a:rPr lang="en-US" altLang="zh-CN" sz="5600" u="sng" dirty="0" smtClean="0">
                <a:solidFill>
                  <a:schemeClr val="bg1"/>
                </a:solidFill>
              </a:rPr>
              <a:t>Accessed: 5th November 2011] </a:t>
            </a:r>
            <a:endParaRPr lang="zh-CN" altLang="zh-CN" sz="5600" dirty="0" smtClean="0">
              <a:solidFill>
                <a:schemeClr val="bg1"/>
              </a:solidFill>
            </a:endParaRPr>
          </a:p>
          <a:p>
            <a:r>
              <a:rPr lang="en-US" altLang="zh-CN" sz="5600" dirty="0" err="1" smtClean="0">
                <a:solidFill>
                  <a:schemeClr val="bg1"/>
                </a:solidFill>
              </a:rPr>
              <a:t>Mcwhirter</a:t>
            </a:r>
            <a:r>
              <a:rPr lang="en-US" altLang="zh-CN" sz="5600" dirty="0" smtClean="0">
                <a:solidFill>
                  <a:schemeClr val="bg1"/>
                </a:solidFill>
              </a:rPr>
              <a:t>, A. (2010), </a:t>
            </a:r>
            <a:r>
              <a:rPr lang="en-US" altLang="zh-CN" sz="5600" dirty="0" err="1" smtClean="0">
                <a:solidFill>
                  <a:schemeClr val="bg1"/>
                </a:solidFill>
              </a:rPr>
              <a:t>Flybe</a:t>
            </a:r>
            <a:r>
              <a:rPr lang="en-US" altLang="zh-CN" sz="5600" dirty="0" smtClean="0">
                <a:solidFill>
                  <a:schemeClr val="bg1"/>
                </a:solidFill>
              </a:rPr>
              <a:t> to </a:t>
            </a:r>
            <a:r>
              <a:rPr lang="en-US" altLang="zh-CN" sz="5600" dirty="0" err="1" smtClean="0">
                <a:solidFill>
                  <a:schemeClr val="bg1"/>
                </a:solidFill>
              </a:rPr>
              <a:t>codeshare</a:t>
            </a:r>
            <a:r>
              <a:rPr lang="en-US" altLang="zh-CN" sz="5600" dirty="0" smtClean="0">
                <a:solidFill>
                  <a:schemeClr val="bg1"/>
                </a:solidFill>
              </a:rPr>
              <a:t> with Air France. [Online], Available: </a:t>
            </a:r>
            <a:r>
              <a:rPr lang="en-US" altLang="zh-CN" sz="5600" u="sng" dirty="0" smtClean="0">
                <a:solidFill>
                  <a:schemeClr val="bg1"/>
                </a:solidFill>
                <a:hlinkClick r:id="rId4"/>
              </a:rPr>
              <a:t>http://www.businesstraveller.com/news/flybe-to-codeshare-with-air-france</a:t>
            </a:r>
            <a:r>
              <a:rPr lang="en-US" altLang="zh-CN" sz="5600" dirty="0" smtClean="0">
                <a:solidFill>
                  <a:schemeClr val="bg1"/>
                </a:solidFill>
              </a:rPr>
              <a:t>. [Accessed: 3th November 2011]</a:t>
            </a:r>
            <a:endParaRPr lang="zh-CN" altLang="zh-CN" sz="5600" dirty="0" smtClean="0">
              <a:solidFill>
                <a:schemeClr val="bg1"/>
              </a:solidFill>
            </a:endParaRPr>
          </a:p>
          <a:p>
            <a:r>
              <a:rPr lang="en-US" altLang="zh-CN" sz="5600" dirty="0" smtClean="0">
                <a:solidFill>
                  <a:schemeClr val="bg1"/>
                </a:solidFill>
              </a:rPr>
              <a:t> </a:t>
            </a:r>
            <a:endParaRPr lang="zh-CN" altLang="zh-CN" sz="5600" dirty="0" smtClean="0">
              <a:solidFill>
                <a:schemeClr val="bg1"/>
              </a:solidFill>
            </a:endParaRPr>
          </a:p>
          <a:p>
            <a:r>
              <a:rPr lang="en-US" altLang="zh-CN" sz="5600" dirty="0" smtClean="0">
                <a:solidFill>
                  <a:schemeClr val="bg1"/>
                </a:solidFill>
              </a:rPr>
              <a:t>Harvey, G. &amp; Turnbull, P. (2010), Walking the high road at a low cost airline, The International Journal of Human Resource Management. Vol.21, No.2, pp. 230-241</a:t>
            </a:r>
            <a:endParaRPr lang="zh-CN" altLang="zh-CN" sz="5600" dirty="0" smtClean="0">
              <a:solidFill>
                <a:schemeClr val="bg1"/>
              </a:solidFill>
            </a:endParaRPr>
          </a:p>
          <a:p>
            <a:r>
              <a:rPr lang="en-US" altLang="zh-CN" sz="5600" dirty="0" smtClean="0"/>
              <a:t> </a:t>
            </a:r>
            <a:endParaRPr lang="zh-CN" altLang="zh-CN" sz="5600" dirty="0" smtClean="0"/>
          </a:p>
          <a:p>
            <a:endParaRPr lang="zh-CN" altLang="en-US" dirty="0"/>
          </a:p>
        </p:txBody>
      </p:sp>
      <p:pic>
        <p:nvPicPr>
          <p:cNvPr id="4" name="图片 3" descr="flybecomltblu-(Small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77A0D4"/>
              </a:clrFrom>
              <a:clrTo>
                <a:srgbClr val="77A0D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6296" y="-243408"/>
            <a:ext cx="2123728" cy="1496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Flybe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4560" y="1340768"/>
            <a:ext cx="4519928" cy="5517232"/>
          </a:xfrm>
          <a:prstGeom prst="rect">
            <a:avLst/>
          </a:prstGeom>
        </p:spPr>
      </p:pic>
      <p:pic>
        <p:nvPicPr>
          <p:cNvPr id="4" name="内容占位符 3" descr="flybe ba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772816"/>
            <a:ext cx="5064682" cy="230425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571184" cy="634082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zh-CN" altLang="en-US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UK based low cost airline</a:t>
            </a:r>
          </a:p>
        </p:txBody>
      </p:sp>
      <p:pic>
        <p:nvPicPr>
          <p:cNvPr id="9" name="图片 8" descr="flyb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-243408"/>
            <a:ext cx="2123728" cy="14951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3728" y="566124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UK domestic routes &amp; EU routes</a:t>
            </a:r>
            <a:endParaRPr lang="zh-CN" altLang="en-US" dirty="0"/>
          </a:p>
        </p:txBody>
      </p:sp>
      <p:pic>
        <p:nvPicPr>
          <p:cNvPr id="10" name="图片 9" descr="flybe_selectdepartur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645024"/>
            <a:ext cx="1255181" cy="881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fly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-243408"/>
            <a:ext cx="2147868" cy="1512168"/>
          </a:xfrm>
          <a:prstGeom prst="rect">
            <a:avLst/>
          </a:prstGeom>
        </p:spPr>
      </p:pic>
      <p:sp>
        <p:nvSpPr>
          <p:cNvPr id="10" name="五边形 9"/>
          <p:cNvSpPr/>
          <p:nvPr/>
        </p:nvSpPr>
        <p:spPr>
          <a:xfrm>
            <a:off x="899592" y="3140968"/>
            <a:ext cx="1152128" cy="21602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2008</a:t>
            </a:r>
            <a:endParaRPr lang="zh-CN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五边形 10"/>
          <p:cNvSpPr/>
          <p:nvPr/>
        </p:nvSpPr>
        <p:spPr>
          <a:xfrm>
            <a:off x="2123728" y="3140968"/>
            <a:ext cx="2088232" cy="21602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2009</a:t>
            </a:r>
            <a:endParaRPr lang="zh-CN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五边形 11"/>
          <p:cNvSpPr/>
          <p:nvPr/>
        </p:nvSpPr>
        <p:spPr>
          <a:xfrm>
            <a:off x="4355976" y="3140968"/>
            <a:ext cx="2016224" cy="21602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2010</a:t>
            </a:r>
            <a:endParaRPr lang="zh-CN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五边形 12"/>
          <p:cNvSpPr/>
          <p:nvPr/>
        </p:nvSpPr>
        <p:spPr>
          <a:xfrm>
            <a:off x="6516216" y="3140968"/>
            <a:ext cx="2160240" cy="21602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2011</a:t>
            </a:r>
            <a:endParaRPr lang="zh-CN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下箭头标注 13"/>
          <p:cNvSpPr/>
          <p:nvPr/>
        </p:nvSpPr>
        <p:spPr>
          <a:xfrm>
            <a:off x="1259632" y="1916832"/>
            <a:ext cx="1584176" cy="1080120"/>
          </a:xfrm>
          <a:prstGeom prst="down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Economic Crisis</a:t>
            </a:r>
            <a:endParaRPr lang="zh-CN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上箭头标注 14"/>
          <p:cNvSpPr/>
          <p:nvPr/>
        </p:nvSpPr>
        <p:spPr>
          <a:xfrm>
            <a:off x="827584" y="3861048"/>
            <a:ext cx="4320480" cy="1224136"/>
          </a:xfrm>
          <a:prstGeom prst="upArrowCallou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Fuel price  increase, Travel demand decline,  small airline  bankrupt….  </a:t>
            </a:r>
            <a:endParaRPr lang="zh-CN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下箭头标注 15"/>
          <p:cNvSpPr/>
          <p:nvPr/>
        </p:nvSpPr>
        <p:spPr>
          <a:xfrm>
            <a:off x="4067944" y="1700808"/>
            <a:ext cx="2592288" cy="1296144"/>
          </a:xfrm>
          <a:prstGeom prst="downArrow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Cooperation with </a:t>
            </a:r>
            <a:r>
              <a:rPr lang="en-US" altLang="zh-CN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AirFrance</a:t>
            </a:r>
            <a:r>
              <a:rPr lang="en-US" altLang="zh-C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zh-CN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上箭头标注 16"/>
          <p:cNvSpPr/>
          <p:nvPr/>
        </p:nvSpPr>
        <p:spPr>
          <a:xfrm>
            <a:off x="6444208" y="3501008"/>
            <a:ext cx="1008112" cy="2160240"/>
          </a:xfrm>
          <a:prstGeom prst="upArrow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Profit</a:t>
            </a:r>
          </a:p>
          <a:p>
            <a:pPr algn="ctr"/>
            <a:r>
              <a:rPr lang="en-US" altLang="zh-C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Warning</a:t>
            </a:r>
            <a:endParaRPr lang="zh-CN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上箭头标注 17"/>
          <p:cNvSpPr/>
          <p:nvPr/>
        </p:nvSpPr>
        <p:spPr>
          <a:xfrm>
            <a:off x="7668344" y="3501008"/>
            <a:ext cx="1008112" cy="2160240"/>
          </a:xfrm>
          <a:prstGeom prst="upArrow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Profit </a:t>
            </a:r>
          </a:p>
          <a:p>
            <a:pPr algn="ctr"/>
            <a:r>
              <a:rPr lang="en-US" altLang="zh-C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Warning</a:t>
            </a:r>
            <a:endParaRPr lang="zh-CN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3968" y="620688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Share routes, miles points, aircrafts and landing slots.</a:t>
            </a:r>
            <a:endParaRPr lang="zh-CN" altLang="en-US" dirty="0"/>
          </a:p>
        </p:txBody>
      </p:sp>
      <p:sp>
        <p:nvSpPr>
          <p:cNvPr id="21" name="下箭头标注 20"/>
          <p:cNvSpPr/>
          <p:nvPr/>
        </p:nvSpPr>
        <p:spPr>
          <a:xfrm>
            <a:off x="7452320" y="1628800"/>
            <a:ext cx="1440160" cy="1368152"/>
          </a:xfrm>
          <a:prstGeom prst="downArrow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Stock price </a:t>
            </a:r>
          </a:p>
          <a:p>
            <a:pPr algn="ctr"/>
            <a:r>
              <a:rPr lang="en-US" altLang="zh-C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</a:t>
            </a:r>
            <a:r>
              <a:rPr lang="en-US" altLang="zh-C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eclined 36%</a:t>
            </a:r>
            <a:endParaRPr lang="zh-CN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188640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Management Issue</a:t>
            </a:r>
            <a:endParaRPr lang="zh-CN" altLang="en-US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  <p:bldP spid="15" grpId="0" build="allAtOnce" animBg="1"/>
      <p:bldP spid="16" grpId="0" build="allAtOnce" animBg="1"/>
      <p:bldP spid="17" grpId="0" build="allAtOnce" animBg="1"/>
      <p:bldP spid="18" grpId="0" build="allAtOnce" animBg="1"/>
      <p:bldP spid="20" grpId="0" build="allAtOnce"/>
      <p:bldP spid="21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fly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-243408"/>
            <a:ext cx="2123728" cy="1495172"/>
          </a:xfrm>
          <a:prstGeom prst="rect">
            <a:avLst/>
          </a:prstGeom>
        </p:spPr>
      </p:pic>
      <p:pic>
        <p:nvPicPr>
          <p:cNvPr id="13" name="图片 12" descr="man_think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2852936"/>
            <a:ext cx="4224470" cy="3168352"/>
          </a:xfrm>
          <a:prstGeom prst="rect">
            <a:avLst/>
          </a:prstGeom>
        </p:spPr>
      </p:pic>
      <p:sp>
        <p:nvSpPr>
          <p:cNvPr id="14" name="云形标注 13"/>
          <p:cNvSpPr/>
          <p:nvPr/>
        </p:nvSpPr>
        <p:spPr>
          <a:xfrm>
            <a:off x="6012160" y="548680"/>
            <a:ext cx="3384376" cy="201622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3898776" cy="778098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Management Issue</a:t>
            </a:r>
            <a:endParaRPr lang="zh-CN" altLang="en-US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图片 5" descr="boeing-737--700-easyjet-mb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2420888"/>
            <a:ext cx="2232248" cy="1674186"/>
          </a:xfrm>
          <a:prstGeom prst="rect">
            <a:avLst/>
          </a:prstGeom>
        </p:spPr>
      </p:pic>
      <p:sp>
        <p:nvSpPr>
          <p:cNvPr id="8" name="上箭头标注 7"/>
          <p:cNvSpPr/>
          <p:nvPr/>
        </p:nvSpPr>
        <p:spPr>
          <a:xfrm rot="944005">
            <a:off x="378050" y="3622201"/>
            <a:ext cx="1584176" cy="1152128"/>
          </a:xfrm>
          <a:prstGeom prst="up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Cheap + Added values</a:t>
            </a:r>
            <a:endParaRPr lang="zh-CN" alt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上箭头标注 9"/>
          <p:cNvSpPr/>
          <p:nvPr/>
        </p:nvSpPr>
        <p:spPr>
          <a:xfrm rot="915279">
            <a:off x="3285186" y="2883750"/>
            <a:ext cx="1512168" cy="136815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FFFF00"/>
                </a:solidFill>
              </a:rPr>
              <a:t>Cheap! Cheap! Cheap!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11" name="图片 10" descr="ryanai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1844824"/>
            <a:ext cx="2754234" cy="1008112"/>
          </a:xfrm>
          <a:prstGeom prst="rect">
            <a:avLst/>
          </a:prstGeom>
        </p:spPr>
      </p:pic>
      <p:pic>
        <p:nvPicPr>
          <p:cNvPr id="12" name="图片 11" descr="imag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16216" y="1052736"/>
            <a:ext cx="2210272" cy="1011932"/>
          </a:xfrm>
          <a:prstGeom prst="rect">
            <a:avLst/>
          </a:prstGeom>
        </p:spPr>
      </p:pic>
      <p:pic>
        <p:nvPicPr>
          <p:cNvPr id="15" name="图片 14" descr="flybe-camera-l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3568" y="260648"/>
            <a:ext cx="2969053" cy="4392488"/>
          </a:xfrm>
          <a:prstGeom prst="rect">
            <a:avLst/>
          </a:prstGeom>
        </p:spPr>
      </p:pic>
      <p:pic>
        <p:nvPicPr>
          <p:cNvPr id="16" name="图片 15" descr="flybe-signpost-lb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35696" y="1427063"/>
            <a:ext cx="3658497" cy="5430937"/>
          </a:xfrm>
          <a:prstGeom prst="rect">
            <a:avLst/>
          </a:prstGeom>
        </p:spPr>
      </p:pic>
      <p:pic>
        <p:nvPicPr>
          <p:cNvPr id="17" name="图片 16" descr="flybe-suitcase-lb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1646060"/>
            <a:ext cx="9144000" cy="356587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7544" y="2852936"/>
            <a:ext cx="8676456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Should </a:t>
            </a:r>
            <a:r>
              <a:rPr lang="en-US" altLang="zh-CN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Flybe</a:t>
            </a:r>
            <a:r>
              <a:rPr lang="en-US" altLang="zh-C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continue cooperate with </a:t>
            </a:r>
            <a:r>
              <a:rPr lang="en-US" altLang="zh-CN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AirFrance</a:t>
            </a:r>
            <a:r>
              <a:rPr lang="en-US" altLang="zh-C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build="allAtOnce" animBg="1"/>
      <p:bldP spid="10" grpId="0" build="allAtOnce" animBg="1"/>
      <p:bldP spid="19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91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0"/>
            <a:ext cx="6491064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Research Questions</a:t>
            </a:r>
            <a:endParaRPr lang="zh-CN" alt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2492896"/>
            <a:ext cx="7931224" cy="3633267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Customer</a:t>
            </a:r>
          </a:p>
          <a:p>
            <a:pPr lvl="1">
              <a:buClr>
                <a:srgbClr val="FFFF00"/>
              </a:buClr>
              <a:buFont typeface="Arial" pitchFamily="34" charset="0"/>
              <a:buChar char="•"/>
            </a:pPr>
            <a:r>
              <a:rPr lang="en-US" altLang="zh-CN" dirty="0" smtClean="0"/>
              <a:t>Who are their main passengers, are they </a:t>
            </a:r>
            <a:r>
              <a:rPr lang="en-US" altLang="zh-CN" dirty="0" err="1" smtClean="0"/>
              <a:t>Flybe</a:t>
            </a:r>
            <a:r>
              <a:rPr lang="en-US" altLang="zh-CN" dirty="0" smtClean="0"/>
              <a:t> really target?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zh-CN" dirty="0" smtClean="0"/>
              <a:t>What do </a:t>
            </a:r>
            <a:r>
              <a:rPr lang="en-US" altLang="zh-CN" dirty="0" err="1" smtClean="0"/>
              <a:t>Flybe’s</a:t>
            </a:r>
            <a:r>
              <a:rPr lang="en-US" altLang="zh-CN" dirty="0" smtClean="0"/>
              <a:t> customers really need?</a:t>
            </a:r>
          </a:p>
          <a:p>
            <a:pPr lvl="1"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zh-CN" dirty="0" smtClean="0"/>
              <a:t>Why did customers chose </a:t>
            </a:r>
            <a:r>
              <a:rPr lang="en-US" altLang="zh-CN" dirty="0" err="1" smtClean="0"/>
              <a:t>F</a:t>
            </a:r>
            <a:r>
              <a:rPr lang="en-US" altLang="zh-CN" dirty="0" err="1" smtClean="0"/>
              <a:t>lybe</a:t>
            </a:r>
            <a:r>
              <a:rPr lang="en-US" altLang="zh-CN" dirty="0" smtClean="0"/>
              <a:t>, what are they most care about(price, service, destination)….. </a:t>
            </a:r>
            <a:endParaRPr lang="en-US" altLang="zh-CN" dirty="0" smtClean="0"/>
          </a:p>
          <a:p>
            <a:pPr lvl="1">
              <a:buNone/>
            </a:pPr>
            <a:endParaRPr lang="en-US" altLang="zh-CN" dirty="0" smtClean="0"/>
          </a:p>
          <a:p>
            <a:r>
              <a:rPr lang="en-US" altLang="zh-CN" dirty="0" smtClean="0">
                <a:solidFill>
                  <a:schemeClr val="bg1"/>
                </a:solidFill>
              </a:rPr>
              <a:t>Brand</a:t>
            </a:r>
          </a:p>
          <a:p>
            <a:pPr lvl="1">
              <a:buClr>
                <a:srgbClr val="FFFF00"/>
              </a:buClr>
              <a:buFont typeface="Arial" pitchFamily="34" charset="0"/>
              <a:buChar char="•"/>
            </a:pPr>
            <a:r>
              <a:rPr lang="en-US" altLang="zh-CN" dirty="0" smtClean="0"/>
              <a:t>I</a:t>
            </a:r>
            <a:r>
              <a:rPr lang="en-US" altLang="zh-CN" dirty="0" smtClean="0"/>
              <a:t>s </a:t>
            </a:r>
            <a:r>
              <a:rPr lang="en-US" altLang="zh-CN" dirty="0" err="1" smtClean="0"/>
              <a:t>Flybe</a:t>
            </a:r>
            <a:r>
              <a:rPr lang="en-US" altLang="zh-CN" dirty="0" smtClean="0"/>
              <a:t> brand awareness </a:t>
            </a:r>
            <a:r>
              <a:rPr lang="en-US" altLang="zh-CN" dirty="0" err="1" smtClean="0"/>
              <a:t>hign</a:t>
            </a:r>
            <a:r>
              <a:rPr lang="en-US" altLang="zh-CN" dirty="0" smtClean="0"/>
              <a:t> or low?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zh-CN" dirty="0" smtClean="0"/>
              <a:t>What do their consumers perceive the brand position of </a:t>
            </a:r>
            <a:r>
              <a:rPr lang="en-US" altLang="zh-CN" dirty="0" err="1" smtClean="0"/>
              <a:t>Flybe</a:t>
            </a:r>
            <a:r>
              <a:rPr lang="en-US" altLang="zh-CN" dirty="0" smtClean="0"/>
              <a:t> as?</a:t>
            </a:r>
          </a:p>
          <a:p>
            <a:pPr lvl="1"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zh-CN" dirty="0" smtClean="0"/>
              <a:t>Will their perceptions about </a:t>
            </a:r>
            <a:r>
              <a:rPr lang="en-US" altLang="zh-CN" dirty="0" err="1" smtClean="0"/>
              <a:t>Flybe</a:t>
            </a:r>
            <a:r>
              <a:rPr lang="en-US" altLang="zh-CN" dirty="0" smtClean="0"/>
              <a:t> change, after the cooperation….</a:t>
            </a:r>
          </a:p>
          <a:p>
            <a:pPr>
              <a:buClr>
                <a:schemeClr val="bg1"/>
              </a:buCl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lvl="1">
              <a:buNone/>
            </a:pPr>
            <a:endParaRPr lang="en-US" altLang="zh-CN" dirty="0" smtClean="0"/>
          </a:p>
          <a:p>
            <a:pPr lvl="1"/>
            <a:endParaRPr lang="zh-CN" altLang="en-US" dirty="0"/>
          </a:p>
        </p:txBody>
      </p:sp>
      <p:pic>
        <p:nvPicPr>
          <p:cNvPr id="4" name="图片 3" descr="flybecomltblu-(Small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77A0D4"/>
              </a:clrFrom>
              <a:clrTo>
                <a:srgbClr val="77A0D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6296" y="-243408"/>
            <a:ext cx="2123728" cy="14965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1196752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effects will be caused by the cooperation with </a:t>
            </a:r>
            <a:r>
              <a:rPr lang="en-US" altLang="zh-CN" sz="24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AirFrance</a:t>
            </a:r>
            <a:endParaRPr lang="zh-CN" altLang="en-US" sz="2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图片 6" descr="86-47473air_france_280x21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1268760"/>
            <a:ext cx="1512168" cy="1134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Methodology</a:t>
            </a:r>
            <a:endParaRPr lang="zh-CN" alt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altLang="zh-CN" sz="2400" dirty="0" smtClean="0">
                <a:solidFill>
                  <a:srgbClr val="0070C0"/>
                </a:solidFill>
              </a:rPr>
              <a:t>Primary research: </a:t>
            </a:r>
          </a:p>
          <a:p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 descr="fly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-243408"/>
            <a:ext cx="2147868" cy="1512168"/>
          </a:xfrm>
          <a:prstGeom prst="rect">
            <a:avLst/>
          </a:prstGeom>
        </p:spPr>
      </p:pic>
      <p:sp>
        <p:nvSpPr>
          <p:cNvPr id="5" name="右箭头标注 4"/>
          <p:cNvSpPr/>
          <p:nvPr/>
        </p:nvSpPr>
        <p:spPr>
          <a:xfrm>
            <a:off x="683568" y="2564904"/>
            <a:ext cx="2160240" cy="576064"/>
          </a:xfrm>
          <a:prstGeom prst="rightArrowCallout">
            <a:avLst>
              <a:gd name="adj1" fmla="val 20156"/>
              <a:gd name="adj2" fmla="val 27519"/>
              <a:gd name="adj3" fmla="val 67833"/>
              <a:gd name="adj4" fmla="val 7658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Focus Group</a:t>
            </a:r>
            <a:endParaRPr lang="zh-CN" alt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右箭头标注 5"/>
          <p:cNvSpPr/>
          <p:nvPr/>
        </p:nvSpPr>
        <p:spPr>
          <a:xfrm>
            <a:off x="971600" y="4581128"/>
            <a:ext cx="1944216" cy="576064"/>
          </a:xfrm>
          <a:prstGeom prst="rightArrowCallout">
            <a:avLst>
              <a:gd name="adj1" fmla="val 14922"/>
              <a:gd name="adj2" fmla="val 27520"/>
              <a:gd name="adj3" fmla="val 30039"/>
              <a:gd name="adj4" fmla="val 8330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Questionnaires</a:t>
            </a:r>
            <a:endParaRPr lang="zh-CN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03840" y="3501008"/>
            <a:ext cx="144016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Data Analysis</a:t>
            </a:r>
            <a:endParaRPr lang="zh-CN" alt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图片 10" descr="Focus-Gro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060848"/>
            <a:ext cx="2498064" cy="1786056"/>
          </a:xfrm>
          <a:prstGeom prst="rect">
            <a:avLst/>
          </a:prstGeom>
        </p:spPr>
      </p:pic>
      <p:pic>
        <p:nvPicPr>
          <p:cNvPr id="12" name="图片 11" descr="ques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4221088"/>
            <a:ext cx="2074398" cy="146037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724128" y="1412776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Focus Group 1-Never heard  </a:t>
            </a:r>
          </a:p>
          <a:p>
            <a:r>
              <a:rPr lang="en-US" altLang="zh-CN" dirty="0" smtClean="0"/>
              <a:t>Focus Group 2-know but no try</a:t>
            </a:r>
          </a:p>
          <a:p>
            <a:r>
              <a:rPr lang="en-US" altLang="zh-CN" dirty="0" smtClean="0"/>
              <a:t>Focus Group 3- tried &amp; know</a:t>
            </a:r>
          </a:p>
          <a:p>
            <a:r>
              <a:rPr lang="en-US" altLang="zh-CN" dirty="0" smtClean="0"/>
              <a:t>(4-6 people)</a:t>
            </a:r>
            <a:endParaRPr lang="en-US" altLang="zh-CN" dirty="0" smtClean="0"/>
          </a:p>
          <a:p>
            <a:r>
              <a:rPr lang="en-US" altLang="zh-CN" dirty="0" smtClean="0"/>
              <a:t>Location: WSA campus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220072" y="5085184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5000 questionnaires</a:t>
            </a:r>
          </a:p>
          <a:p>
            <a:r>
              <a:rPr lang="en-US" altLang="zh-CN" dirty="0" smtClean="0"/>
              <a:t>Location: Southampton Airport, Birmingham Airport, Manchester Airport.</a:t>
            </a:r>
            <a:endParaRPr lang="en-US" altLang="zh-CN" dirty="0" smtClean="0"/>
          </a:p>
          <a:p>
            <a:endParaRPr lang="zh-CN" altLang="en-US" dirty="0"/>
          </a:p>
        </p:txBody>
      </p:sp>
      <p:cxnSp>
        <p:nvCxnSpPr>
          <p:cNvPr id="20" name="直接箭头连接符 19"/>
          <p:cNvCxnSpPr/>
          <p:nvPr/>
        </p:nvCxnSpPr>
        <p:spPr>
          <a:xfrm>
            <a:off x="5724128" y="3140968"/>
            <a:ext cx="180020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V="1">
            <a:off x="5508104" y="4221088"/>
            <a:ext cx="201622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下箭头 23"/>
          <p:cNvSpPr/>
          <p:nvPr/>
        </p:nvSpPr>
        <p:spPr>
          <a:xfrm>
            <a:off x="1475656" y="3356992"/>
            <a:ext cx="43204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  <p:bldP spid="17" grpId="0" build="allAtOnce"/>
      <p:bldP spid="18" grpId="0" build="allAtOnce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Secondary research: </a:t>
            </a:r>
            <a:r>
              <a:rPr lang="en-US" altLang="zh-CN" dirty="0" smtClean="0"/>
              <a:t>Book, Online resources (WARC, Key Note…), </a:t>
            </a:r>
            <a:r>
              <a:rPr lang="en-US" altLang="zh-CN" dirty="0" smtClean="0"/>
              <a:t>journals, previous research. 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 descr="boo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789040"/>
            <a:ext cx="2846036" cy="2204864"/>
          </a:xfrm>
          <a:prstGeom prst="rect">
            <a:avLst/>
          </a:prstGeom>
        </p:spPr>
      </p:pic>
      <p:pic>
        <p:nvPicPr>
          <p:cNvPr id="5" name="图片 4" descr="big-blue-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4437112"/>
            <a:ext cx="2496889" cy="1217995"/>
          </a:xfrm>
          <a:prstGeom prst="rect">
            <a:avLst/>
          </a:prstGeom>
        </p:spPr>
      </p:pic>
      <p:pic>
        <p:nvPicPr>
          <p:cNvPr id="6" name="图片 5" descr="jour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3573016"/>
            <a:ext cx="1199778" cy="1855327"/>
          </a:xfrm>
          <a:prstGeom prst="rect">
            <a:avLst/>
          </a:prstGeom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Methodology</a:t>
            </a:r>
            <a:endParaRPr lang="zh-CN" alt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图片 7" descr="flyb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-243408"/>
            <a:ext cx="2147868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9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b="1" dirty="0" smtClean="0">
                <a:solidFill>
                  <a:schemeClr val="bg1"/>
                </a:solidFill>
              </a:rPr>
              <a:t>Supporting Theories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Porter’s Five Force Analysis</a:t>
            </a:r>
          </a:p>
          <a:p>
            <a:r>
              <a:rPr lang="en-US" altLang="zh-CN" sz="2400" dirty="0" smtClean="0">
                <a:solidFill>
                  <a:schemeClr val="bg1"/>
                </a:solidFill>
              </a:rPr>
              <a:t>Bowman’s Strategic Clock, Brand positioning</a:t>
            </a:r>
          </a:p>
          <a:p>
            <a:r>
              <a:rPr lang="en-US" altLang="zh-CN" sz="2400" dirty="0" smtClean="0">
                <a:solidFill>
                  <a:schemeClr val="bg1"/>
                </a:solidFill>
              </a:rPr>
              <a:t>Consumer Oriental </a:t>
            </a:r>
          </a:p>
          <a:p>
            <a:r>
              <a:rPr lang="en-US" altLang="zh-CN" sz="2400" dirty="0" smtClean="0">
                <a:solidFill>
                  <a:schemeClr val="bg1"/>
                </a:solidFill>
              </a:rPr>
              <a:t>More…</a:t>
            </a:r>
          </a:p>
          <a:p>
            <a:endParaRPr lang="en-US" altLang="zh-CN" dirty="0" smtClean="0">
              <a:solidFill>
                <a:schemeClr val="bg1"/>
              </a:solidFill>
            </a:endParaRPr>
          </a:p>
          <a:p>
            <a:endParaRPr lang="zh-CN" altLang="en-US" dirty="0"/>
          </a:p>
        </p:txBody>
      </p:sp>
      <p:pic>
        <p:nvPicPr>
          <p:cNvPr id="4" name="图片 3" descr="flybecomltblu-(Small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77A0D4"/>
              </a:clrFrom>
              <a:clrTo>
                <a:srgbClr val="77A0D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6296" y="-243408"/>
            <a:ext cx="2123728" cy="1496564"/>
          </a:xfrm>
          <a:prstGeom prst="rect">
            <a:avLst/>
          </a:prstGeom>
        </p:spPr>
      </p:pic>
      <p:pic>
        <p:nvPicPr>
          <p:cNvPr id="5" name="图片 4" descr="five_forc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780928"/>
            <a:ext cx="4320480" cy="3744416"/>
          </a:xfrm>
          <a:prstGeom prst="rect">
            <a:avLst/>
          </a:prstGeom>
        </p:spPr>
      </p:pic>
      <p:pic>
        <p:nvPicPr>
          <p:cNvPr id="6" name="图片 5" descr="bowmans_less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140968"/>
            <a:ext cx="3521968" cy="3521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778098"/>
          </a:xfrm>
        </p:spPr>
        <p:txBody>
          <a:bodyPr/>
          <a:lstStyle/>
          <a:p>
            <a:pPr algn="l"/>
            <a:r>
              <a:rPr lang="en-US" altLang="zh-CN" b="1" dirty="0" smtClean="0">
                <a:solidFill>
                  <a:srgbClr val="002060"/>
                </a:solidFill>
              </a:rPr>
              <a:t>Timeline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80"/>
                <a:gridCol w="648072"/>
                <a:gridCol w="648072"/>
                <a:gridCol w="761216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Tasks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Dec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Jan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Feb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Mar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Apr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May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Jun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Jul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Aug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Data collection</a:t>
                      </a:r>
                      <a:endParaRPr lang="zh-CN" alt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C000"/>
                          </a:solidFill>
                        </a:rPr>
                        <a:t>Primary data</a:t>
                      </a:r>
                      <a:endParaRPr lang="zh-CN" alt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00B050"/>
                          </a:solidFill>
                        </a:rPr>
                        <a:t>Secondary</a:t>
                      </a:r>
                      <a:endParaRPr lang="en-US" altLang="zh-CN" baseline="0" dirty="0" smtClean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en-US" altLang="zh-CN" baseline="0" dirty="0" smtClean="0">
                          <a:solidFill>
                            <a:srgbClr val="00B050"/>
                          </a:solidFill>
                        </a:rPr>
                        <a:t>data</a:t>
                      </a:r>
                      <a:endParaRPr lang="zh-CN" alt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Data</a:t>
                      </a:r>
                      <a:r>
                        <a:rPr lang="en-US" altLang="zh-CN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analysis</a:t>
                      </a:r>
                      <a:endParaRPr lang="zh-CN" alt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3399"/>
                          </a:solidFill>
                        </a:rPr>
                        <a:t>Final submission</a:t>
                      </a:r>
                      <a:endParaRPr lang="zh-CN" altLang="en-US" dirty="0">
                        <a:solidFill>
                          <a:srgbClr val="FF33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五边形 4"/>
          <p:cNvSpPr/>
          <p:nvPr/>
        </p:nvSpPr>
        <p:spPr>
          <a:xfrm>
            <a:off x="1691680" y="3356992"/>
            <a:ext cx="6192688" cy="43204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6" name="五边形 5"/>
          <p:cNvSpPr/>
          <p:nvPr/>
        </p:nvSpPr>
        <p:spPr>
          <a:xfrm>
            <a:off x="2699792" y="2708920"/>
            <a:ext cx="1872208" cy="504056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五边形 6"/>
          <p:cNvSpPr/>
          <p:nvPr/>
        </p:nvSpPr>
        <p:spPr>
          <a:xfrm>
            <a:off x="5508104" y="4005064"/>
            <a:ext cx="2376264" cy="4320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五边形 7"/>
          <p:cNvSpPr/>
          <p:nvPr/>
        </p:nvSpPr>
        <p:spPr>
          <a:xfrm>
            <a:off x="7020272" y="4653136"/>
            <a:ext cx="1656184" cy="360040"/>
          </a:xfrm>
          <a:prstGeom prst="homePlat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五边形 8"/>
          <p:cNvSpPr/>
          <p:nvPr/>
        </p:nvSpPr>
        <p:spPr>
          <a:xfrm>
            <a:off x="1763688" y="2060848"/>
            <a:ext cx="6192688" cy="4320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图片 9" descr="fly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-243408"/>
            <a:ext cx="2147868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333</Words>
  <Application>Microsoft Office PowerPoint</Application>
  <PresentationFormat>全屏显示(4:3)</PresentationFormat>
  <Paragraphs>109</Paragraphs>
  <Slides>10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</vt:lpstr>
      <vt:lpstr>幻灯片 1</vt:lpstr>
      <vt:lpstr>Introduction</vt:lpstr>
      <vt:lpstr>幻灯片 3</vt:lpstr>
      <vt:lpstr>Management Issue</vt:lpstr>
      <vt:lpstr>Research Questions</vt:lpstr>
      <vt:lpstr>Methodology</vt:lpstr>
      <vt:lpstr>Methodology</vt:lpstr>
      <vt:lpstr>Supporting Theories</vt:lpstr>
      <vt:lpstr>Timeline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Lucie</dc:creator>
  <cp:lastModifiedBy>Lucie</cp:lastModifiedBy>
  <cp:revision>44</cp:revision>
  <dcterms:created xsi:type="dcterms:W3CDTF">2011-12-16T00:38:47Z</dcterms:created>
  <dcterms:modified xsi:type="dcterms:W3CDTF">2011-12-16T05:00:56Z</dcterms:modified>
</cp:coreProperties>
</file>