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90" autoAdjust="0"/>
  </p:normalViewPr>
  <p:slideViewPr>
    <p:cSldViewPr>
      <p:cViewPr varScale="1">
        <p:scale>
          <a:sx n="85" d="100"/>
          <a:sy n="85" d="100"/>
        </p:scale>
        <p:origin x="-1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CC8-DE70-9140-9F52-EF081617E37B}" type="datetimeFigureOut">
              <a:rPr lang="en-US" smtClean="0"/>
              <a:pPr/>
              <a:t>08/12/2011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2D0D-191E-E44C-996B-AC3310359F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0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36CE36-0872-2F4D-B362-E22EB214A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1E3B1-57E6-F144-B5D9-E32E2ED2AA4D}" type="slidenum">
              <a:rPr lang="en-US"/>
              <a:pPr/>
              <a:t>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0" y="6477000"/>
            <a:ext cx="2133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65575" cy="3921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05400" y="5410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546ECAC-3B7D-7B47-BB51-FA59818F3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0" y="1371600"/>
            <a:ext cx="8382000" cy="15240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FF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733800" y="6553200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453188"/>
            <a:ext cx="9144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electronics_computer_science_cmy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152400"/>
            <a:ext cx="2705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0104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637C8-7EFE-A447-BDC5-C74C6EDE53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Tahom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Methods and Methodology</a:t>
            </a:r>
            <a:br>
              <a:rPr lang="en-US" dirty="0" smtClean="0"/>
            </a:br>
            <a:r>
              <a:rPr lang="en-US" dirty="0" smtClean="0"/>
              <a:t>Introduction for INFO1010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/>
          <a:lstStyle/>
          <a:p>
            <a:r>
              <a:rPr lang="en-US" b="1" dirty="0"/>
              <a:t>Hugh </a:t>
            </a:r>
            <a:r>
              <a:rPr lang="en-US" b="1" dirty="0" smtClean="0"/>
              <a:t>Davis and Su White</a:t>
            </a:r>
            <a:endParaRPr lang="en-US" b="1" dirty="0"/>
          </a:p>
          <a:p>
            <a:r>
              <a:rPr lang="en-US" smtClean="0"/>
              <a:t>WAIS</a:t>
            </a:r>
            <a:endParaRPr lang="en-US" dirty="0"/>
          </a:p>
          <a:p>
            <a:r>
              <a:rPr lang="en-US" dirty="0"/>
              <a:t>ECS</a:t>
            </a:r>
          </a:p>
          <a:p>
            <a:r>
              <a:rPr lang="en-US" dirty="0"/>
              <a:t>The University of Southampton, UK</a:t>
            </a:r>
          </a:p>
          <a:p>
            <a:r>
              <a:rPr lang="en-US" dirty="0" err="1"/>
              <a:t>users.ecs.soton.ac.uk</a:t>
            </a:r>
            <a:r>
              <a:rPr lang="en-US" dirty="0"/>
              <a:t>/</a:t>
            </a:r>
            <a:r>
              <a:rPr lang="en-US" dirty="0" err="1"/>
              <a:t>hcd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130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100"/>
              <a:t>Positivism</a:t>
            </a:r>
            <a:br>
              <a:rPr lang="en-GB" sz="3100"/>
            </a:br>
            <a:endParaRPr lang="en-GB" sz="310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sz="2000" i="1" dirty="0"/>
              <a:t>Realist </a:t>
            </a:r>
            <a:r>
              <a:rPr lang="en-GB" sz="2000" dirty="0"/>
              <a:t>(assumes that there is a stable reality ‘out there’ independent of what we think about it)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i="1" dirty="0"/>
              <a:t>Empiricist </a:t>
            </a:r>
            <a:r>
              <a:rPr lang="en-GB" sz="2000" dirty="0"/>
              <a:t>(we know by observing)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i="1" dirty="0"/>
              <a:t>Objective </a:t>
            </a:r>
            <a:r>
              <a:rPr lang="en-GB" sz="2000" dirty="0"/>
              <a:t>(value-free inquiry, rational and neutral, free from bias)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dirty="0"/>
              <a:t>‘mature’ sciences will all share the same scientific methods which seek to establish cause and effect, generate laws etc</a:t>
            </a:r>
          </a:p>
        </p:txBody>
      </p:sp>
    </p:spTree>
    <p:extLst>
      <p:ext uri="{BB962C8B-B14F-4D97-AF65-F5344CB8AC3E}">
        <p14:creationId xmlns:p14="http://schemas.microsoft.com/office/powerpoint/2010/main" val="112967209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Interpretivism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GB" sz="2000" dirty="0"/>
              <a:t>Human beings are not like the objects of study in other ‘sciences’; they have views which they can tell us about and they can change behaviours ‘at will’</a:t>
            </a:r>
          </a:p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GB" sz="2000" dirty="0"/>
              <a:t>therefore </a:t>
            </a:r>
          </a:p>
          <a:p>
            <a:pPr eaLnBrk="1" hangingPunct="1">
              <a:spcAft>
                <a:spcPts val="2400"/>
              </a:spcAft>
            </a:pPr>
            <a:r>
              <a:rPr lang="en-GB" sz="2000" dirty="0"/>
              <a:t>we need to understand people’s interpretations of the world, understand the meaning and significance of the world for people who live in it.</a:t>
            </a:r>
          </a:p>
        </p:txBody>
      </p:sp>
    </p:spTree>
    <p:extLst>
      <p:ext uri="{BB962C8B-B14F-4D97-AF65-F5344CB8AC3E}">
        <p14:creationId xmlns:p14="http://schemas.microsoft.com/office/powerpoint/2010/main" val="21012088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Social constructionism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GB" sz="2000" dirty="0"/>
              <a:t>Questions the very idea of a pre existing reality (</a:t>
            </a:r>
            <a:r>
              <a:rPr lang="en-GB" sz="2000" i="1" dirty="0"/>
              <a:t>relativist</a:t>
            </a:r>
            <a:r>
              <a:rPr lang="en-GB" sz="2000" dirty="0"/>
              <a:t>)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and </a:t>
            </a:r>
            <a:br>
              <a:rPr lang="en-GB" sz="2000" dirty="0" smtClean="0"/>
            </a:br>
            <a:r>
              <a:rPr lang="en-GB" sz="2000" dirty="0" smtClean="0"/>
              <a:t>argues </a:t>
            </a:r>
            <a:r>
              <a:rPr lang="en-GB" sz="2000" dirty="0"/>
              <a:t>that ‘reality’ is socially constructed</a:t>
            </a:r>
          </a:p>
          <a:p>
            <a:pPr eaLnBrk="1" hangingPunct="1">
              <a:spcAft>
                <a:spcPts val="3000"/>
              </a:spcAft>
            </a:pPr>
            <a:r>
              <a:rPr lang="en-GB" sz="2000" dirty="0"/>
              <a:t>this leads to questions about how this ‘construction’ </a:t>
            </a:r>
            <a:r>
              <a:rPr lang="en-GB" sz="2000" dirty="0" smtClean="0"/>
              <a:t>happens;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r>
              <a:rPr lang="en-GB" sz="2000" dirty="0"/>
              <a:t>who ‘makes and sustains’ particular versions of </a:t>
            </a:r>
            <a:r>
              <a:rPr lang="en-GB" sz="2000" dirty="0" smtClean="0"/>
              <a:t>reality?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3770447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100"/>
              <a:t>Critical approaches</a:t>
            </a:r>
            <a:br>
              <a:rPr lang="en-GB" sz="3100"/>
            </a:br>
            <a:endParaRPr lang="en-GB" sz="310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/>
              <a:t>Science is a social process so cannot be separated from the social world (it can never be objective)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Research/science is political (it should not be value-free)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Methodology should strive to expose power; e.g. feminist methodology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/>
              <a:t>Science should be moved away from a small elite and used to liberate/emancipates (e.g. participatory/action research) </a:t>
            </a:r>
          </a:p>
        </p:txBody>
      </p:sp>
    </p:spTree>
    <p:extLst>
      <p:ext uri="{BB962C8B-B14F-4D97-AF65-F5344CB8AC3E}">
        <p14:creationId xmlns:p14="http://schemas.microsoft.com/office/powerpoint/2010/main" val="3899451196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How can we study the world?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Experiment – identify causal relationships by comparing measures from an experimental and a control group before and after an intervention.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Naturalism – study people/phenomena in their ‘natural’ occurring environment, e.g. people tell their own story, or observe everyday interactions/behaviour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852114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pupose</a:t>
            </a:r>
            <a:r>
              <a:rPr lang="en-US" dirty="0" smtClean="0"/>
              <a:t> is to </a:t>
            </a:r>
          </a:p>
          <a:p>
            <a:r>
              <a:rPr lang="en-US" dirty="0" err="1" smtClean="0"/>
              <a:t>Formalise</a:t>
            </a:r>
            <a:r>
              <a:rPr lang="en-US" dirty="0" smtClean="0"/>
              <a:t> understanding of research process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that you can</a:t>
            </a:r>
          </a:p>
          <a:p>
            <a:r>
              <a:rPr lang="en-US" dirty="0" smtClean="0"/>
              <a:t>Understand that there are many possible research methods</a:t>
            </a:r>
          </a:p>
          <a:p>
            <a:r>
              <a:rPr lang="en-US" dirty="0" smtClean="0"/>
              <a:t>Explain the rationale for your chosen methodology for a particular piece of research (i.e. what method and why its appropriate).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1840" y="2132856"/>
            <a:ext cx="18722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Observation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88024" y="3429000"/>
            <a:ext cx="18722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Theory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3848" y="4941168"/>
            <a:ext cx="18722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Hypothesis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632" y="3573016"/>
            <a:ext cx="18722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Method to test hypothesis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5391520" y="2393456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5292080" y="4581128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835696" y="2420888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>
            <a:off x="2007144" y="4625704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logical positivist tradition</a:t>
            </a:r>
            <a:br>
              <a:rPr lang="en-US" dirty="0" smtClean="0"/>
            </a:br>
            <a:r>
              <a:rPr lang="en-US" dirty="0" smtClean="0"/>
              <a:t>of scientific method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6228184" y="1268760"/>
            <a:ext cx="2088232" cy="1152128"/>
          </a:xfrm>
          <a:prstGeom prst="wedgeEllipseCallout">
            <a:avLst>
              <a:gd name="adj1" fmla="val -110740"/>
              <a:gd name="adj2" fmla="val 264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Students are using </a:t>
            </a:r>
            <a:r>
              <a:rPr lang="en-US" sz="1400" dirty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acebook to collaborate on their learning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53282" y="2564904"/>
            <a:ext cx="1911206" cy="1152128"/>
          </a:xfrm>
          <a:prstGeom prst="wedgeEllipseCallout">
            <a:avLst>
              <a:gd name="adj1" fmla="val -65999"/>
              <a:gd name="adj2" fmla="val 45407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use of Facebook to collaborate will effect performance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732240" y="4725144"/>
            <a:ext cx="2088232" cy="1584176"/>
          </a:xfrm>
          <a:prstGeom prst="wedgeEllipseCallout">
            <a:avLst>
              <a:gd name="adj1" fmla="val -131712"/>
              <a:gd name="adj2" fmla="val 4858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Students who collaborate using Facebook will achieve higher marks than those who do not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107504" y="4509120"/>
            <a:ext cx="1224136" cy="1080120"/>
          </a:xfrm>
          <a:prstGeom prst="wedgeEllipseCallout">
            <a:avLst>
              <a:gd name="adj1" fmla="val -79734"/>
              <a:gd name="adj2" fmla="val -4794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??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(see next slide)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asked the all 143 members of the class of 2009-10 whether they used </a:t>
            </a:r>
            <a:r>
              <a:rPr lang="en-US" dirty="0" err="1" smtClean="0"/>
              <a:t>facebook</a:t>
            </a:r>
            <a:r>
              <a:rPr lang="en-US" dirty="0" smtClean="0"/>
              <a:t> to collaborate on learning for my course, and split them into the two groups</a:t>
            </a:r>
          </a:p>
          <a:p>
            <a:r>
              <a:rPr lang="en-US" dirty="0" smtClean="0"/>
              <a:t>I looked at the average marks of both groups.</a:t>
            </a:r>
          </a:p>
          <a:p>
            <a:r>
              <a:rPr lang="en-US" dirty="0" smtClean="0"/>
              <a:t>The group who used Facebook scored an average of 68.2% on the course (SD 9.52) and the group who did not scored an average of 59.4% (SD 7.34%)</a:t>
            </a:r>
          </a:p>
          <a:p>
            <a:r>
              <a:rPr lang="en-US" dirty="0" smtClean="0"/>
              <a:t>This enables me to predict with a high confidence level (that I could calculate) that using Facebook Improves Learning.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500" dirty="0" smtClean="0"/>
              <a:t>Or does it? – in small groups, discuss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155144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Critisism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we measuring the benefit of *Facebook* to collaborate or the benefit of *Collaboration* ?</a:t>
            </a:r>
          </a:p>
          <a:p>
            <a:endParaRPr lang="en-US" dirty="0"/>
          </a:p>
          <a:p>
            <a:r>
              <a:rPr lang="en-US" dirty="0" smtClean="0"/>
              <a:t>There could be other (confounding) factors – e.g. maybe the students who used Facebook were more engaged – so  were going to do better anyway.</a:t>
            </a:r>
          </a:p>
          <a:p>
            <a:endParaRPr lang="en-US" dirty="0" smtClean="0"/>
          </a:p>
          <a:p>
            <a:r>
              <a:rPr lang="en-US" dirty="0" smtClean="0"/>
              <a:t>It is not really interesting to know that the Facebook collaborators did better without knowing *why* they did better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407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and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Method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tools, techniques and instruments </a:t>
            </a:r>
            <a:r>
              <a:rPr lang="en-US" sz="2000" dirty="0" smtClean="0"/>
              <a:t>of (scientific) investigation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Methodology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principles </a:t>
            </a:r>
            <a:r>
              <a:rPr lang="en-US" sz="2000" dirty="0" smtClean="0"/>
              <a:t>that determine how such tools are deployed and interpreted. </a:t>
            </a:r>
          </a:p>
          <a:p>
            <a:r>
              <a:rPr lang="en-US" sz="2000" dirty="0" smtClean="0"/>
              <a:t>A body of practices, procedures, assumptions and rules used by those who work in a discipline or engage in an inquiry;</a:t>
            </a:r>
          </a:p>
          <a:p>
            <a:r>
              <a:rPr lang="en-US" sz="2000" dirty="0" smtClean="0"/>
              <a:t> an acknowledged, defined or </a:t>
            </a:r>
            <a:r>
              <a:rPr lang="en-US" sz="2000" dirty="0" err="1" smtClean="0"/>
              <a:t>recognised</a:t>
            </a:r>
            <a:r>
              <a:rPr lang="en-US" sz="2000" dirty="0" smtClean="0"/>
              <a:t>  set of working methods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14290">
            <a:off x="904717" y="5268514"/>
            <a:ext cx="2044668" cy="1277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921">
            <a:off x="2795276" y="3762590"/>
            <a:ext cx="1457244" cy="1989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2557">
            <a:off x="914400" y="3505200"/>
            <a:ext cx="1865311" cy="16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2371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</a:t>
            </a:r>
            <a:endParaRPr lang="en-GB" dirty="0"/>
          </a:p>
        </p:txBody>
      </p:sp>
      <p:sp>
        <p:nvSpPr>
          <p:cNvPr id="4" name="Alternate Process 3"/>
          <p:cNvSpPr/>
          <p:nvPr/>
        </p:nvSpPr>
        <p:spPr bwMode="auto">
          <a:xfrm>
            <a:off x="5791200" y="4191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theorise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Alternate Process 4"/>
          <p:cNvSpPr/>
          <p:nvPr/>
        </p:nvSpPr>
        <p:spPr bwMode="auto">
          <a:xfrm>
            <a:off x="2057400" y="18288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measure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Alternate Process 5"/>
          <p:cNvSpPr/>
          <p:nvPr/>
        </p:nvSpPr>
        <p:spPr bwMode="auto">
          <a:xfrm>
            <a:off x="5410200" y="1828800"/>
            <a:ext cx="18288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observe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Alternate Process 6"/>
          <p:cNvSpPr/>
          <p:nvPr/>
        </p:nvSpPr>
        <p:spPr bwMode="auto">
          <a:xfrm>
            <a:off x="3429000" y="51816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test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6324600" y="2895600"/>
            <a:ext cx="19050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model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990600" y="4191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investigate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685800" y="3048000"/>
            <a:ext cx="1981200" cy="6096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experiment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1662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research methods</a:t>
            </a:r>
            <a:endParaRPr lang="en-GB" dirty="0"/>
          </a:p>
        </p:txBody>
      </p:sp>
      <p:sp>
        <p:nvSpPr>
          <p:cNvPr id="4" name="Alternate Process 3"/>
          <p:cNvSpPr/>
          <p:nvPr/>
        </p:nvSpPr>
        <p:spPr bwMode="auto">
          <a:xfrm>
            <a:off x="10668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Case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b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Alternate Process 4"/>
          <p:cNvSpPr/>
          <p:nvPr/>
        </p:nvSpPr>
        <p:spPr bwMode="auto">
          <a:xfrm>
            <a:off x="10668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Ethnographic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study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Alternate Process 5"/>
          <p:cNvSpPr/>
          <p:nvPr/>
        </p:nvSpPr>
        <p:spPr bwMode="auto">
          <a:xfrm>
            <a:off x="59436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urvey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Alternate Process 6"/>
          <p:cNvSpPr/>
          <p:nvPr/>
        </p:nvSpPr>
        <p:spPr bwMode="auto">
          <a:xfrm>
            <a:off x="10668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Action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research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Alternate Process 7"/>
          <p:cNvSpPr/>
          <p:nvPr/>
        </p:nvSpPr>
        <p:spPr bwMode="auto">
          <a:xfrm>
            <a:off x="59436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Mixed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methods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3505200" y="28956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Meta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" name="Alternate Process 10"/>
          <p:cNvSpPr/>
          <p:nvPr/>
        </p:nvSpPr>
        <p:spPr bwMode="auto">
          <a:xfrm>
            <a:off x="3505200" y="1905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nterview</a:t>
            </a:r>
            <a:endParaRPr kumimoji="0" lang="en-GB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Alternate Process 11"/>
          <p:cNvSpPr/>
          <p:nvPr/>
        </p:nvSpPr>
        <p:spPr bwMode="auto">
          <a:xfrm>
            <a:off x="35052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Focus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group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Alternate Process 12"/>
          <p:cNvSpPr/>
          <p:nvPr/>
        </p:nvSpPr>
        <p:spPr bwMode="auto">
          <a:xfrm>
            <a:off x="5943600" y="39624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Nominal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group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Alternate Process 14"/>
          <p:cNvSpPr/>
          <p:nvPr/>
        </p:nvSpPr>
        <p:spPr bwMode="auto">
          <a:xfrm>
            <a:off x="10668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analysis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Alternate Process 15"/>
          <p:cNvSpPr/>
          <p:nvPr/>
        </p:nvSpPr>
        <p:spPr bwMode="auto">
          <a:xfrm>
            <a:off x="35052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Simulation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" name="Alternate Process 16"/>
          <p:cNvSpPr/>
          <p:nvPr/>
        </p:nvSpPr>
        <p:spPr bwMode="auto">
          <a:xfrm>
            <a:off x="5943600" y="4953000"/>
            <a:ext cx="2340000" cy="9000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Observation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5480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Research traditions</a:t>
            </a:r>
            <a:r>
              <a:rPr lang="en-GB" b="1" baseline="30000">
                <a:solidFill>
                  <a:schemeClr val="hlink"/>
                </a:solidFill>
              </a:rPr>
              <a:t>*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Positivism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/>
              <a:t>Interpretivism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Social </a:t>
            </a:r>
            <a:r>
              <a:rPr lang="en-GB" sz="2800" dirty="0" err="1"/>
              <a:t>Constructionism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Critical approaches 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lvl="1" algn="r" eaLnBrk="1" hangingPunct="1">
              <a:lnSpc>
                <a:spcPct val="80000"/>
              </a:lnSpc>
              <a:buFontTx/>
              <a:buNone/>
            </a:pPr>
            <a:r>
              <a:rPr lang="en-GB" sz="2800" baseline="30000" dirty="0">
                <a:solidFill>
                  <a:schemeClr val="hlink"/>
                </a:solidFill>
                <a:latin typeface="Comic Sans MS" pitchFamily="-110" charset="0"/>
              </a:rPr>
              <a:t>*</a:t>
            </a:r>
            <a:r>
              <a:rPr lang="en-GB" sz="2800" dirty="0">
                <a:solidFill>
                  <a:schemeClr val="hlink"/>
                </a:solidFill>
                <a:latin typeface="Comic Sans MS" pitchFamily="-110" charset="0"/>
              </a:rPr>
              <a:t>Are these paradigms? (c.f. Thomas Kuhn 1962</a:t>
            </a:r>
            <a:r>
              <a:rPr lang="en-GB" sz="2800" dirty="0" smtClean="0">
                <a:solidFill>
                  <a:schemeClr val="hlink"/>
                </a:solidFill>
                <a:latin typeface="Comic Sans MS" pitchFamily="-110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chemeClr val="hlink"/>
                </a:solidFill>
              </a:rPr>
              <a:t>Considering the definitions which are you most familiar with or most comfortable with?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chemeClr val="hlink"/>
                </a:solidFill>
              </a:rPr>
              <a:t>Do you recognise them from the abstracts?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6969257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slow">
        <p14:prism/>
      </p:transition>
    </mc:Choice>
    <mc:Fallback xmlns:mv="urn:schemas-microsoft-com:mac:vml" xmlns="">
      <p:transition spd="slow"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L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LSL.potx</Template>
  <TotalTime>141</TotalTime>
  <Words>698</Words>
  <Application>Microsoft Macintosh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LSL</vt:lpstr>
      <vt:lpstr>Research Methods and Methodology Introduction for INFO1010</vt:lpstr>
      <vt:lpstr>Purpose of this lecture</vt:lpstr>
      <vt:lpstr>The logical positivist tradition of scientific method</vt:lpstr>
      <vt:lpstr>Method</vt:lpstr>
      <vt:lpstr>Critisism</vt:lpstr>
      <vt:lpstr>Method and Methodology</vt:lpstr>
      <vt:lpstr>approaches</vt:lpstr>
      <vt:lpstr>Some research methods</vt:lpstr>
      <vt:lpstr>Research traditions*</vt:lpstr>
      <vt:lpstr>Positivism </vt:lpstr>
      <vt:lpstr>Interpretivism</vt:lpstr>
      <vt:lpstr>Social constructionism</vt:lpstr>
      <vt:lpstr>Critical approaches </vt:lpstr>
      <vt:lpstr>How can we study the world?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Hugh Davis</dc:creator>
  <cp:lastModifiedBy>Hugh Davis</cp:lastModifiedBy>
  <cp:revision>20</cp:revision>
  <dcterms:created xsi:type="dcterms:W3CDTF">2009-11-03T11:15:04Z</dcterms:created>
  <dcterms:modified xsi:type="dcterms:W3CDTF">2011-12-08T10:08:02Z</dcterms:modified>
</cp:coreProperties>
</file>