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79" r:id="rId17"/>
    <p:sldId id="269" r:id="rId18"/>
    <p:sldId id="270" r:id="rId19"/>
    <p:sldId id="271" r:id="rId20"/>
    <p:sldId id="272" r:id="rId21"/>
    <p:sldId id="273" r:id="rId22"/>
    <p:sldId id="278" r:id="rId23"/>
    <p:sldId id="277" r:id="rId24"/>
    <p:sldId id="274" r:id="rId25"/>
    <p:sldId id="275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C5A3-56C5-1546-8C8A-65ECD667A1C9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4085-F4FF-7E4F-9B4D-BE3C4A3AA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8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A4085-F4FF-7E4F-9B4D-BE3C4A3AA1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6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321CF0-47A9-C34D-B41B-75EC702B587A}" type="datetimeFigureOut">
              <a:rPr lang="en-US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0206499-BFA9-0147-AE5E-5C82BED12AA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statsoft.com/textbook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rm.ac.uk/" TargetMode="Externa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hworld.wolfram.com/topics/ProbabilityandStatistics.html/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researchmethods.net/" TargetMode="Externa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ocialresearchmethods.net/kb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c.rdg.ac.uk/publications/guides/topxfs.html" TargetMode="Externa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rm.ecs.soton.ac.uk/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odcasts/series/moreorless" TargetMode="Externa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0061174" TargetMode="External"/><Relationship Id="rId4" Type="http://schemas.openxmlformats.org/officeDocument/2006/relationships/hyperlink" Target="http://www.edwardtufte.com/tufte/books_vdq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02/pst.16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ute.ac.uk/socialsciences/statistics/" TargetMode="External"/><Relationship Id="rId4" Type="http://schemas.openxmlformats.org/officeDocument/2006/relationships/hyperlink" Target="http://www.ncrm.ac.uk/" TargetMode="External"/><Relationship Id="rId5" Type="http://schemas.openxmlformats.org/officeDocument/2006/relationships/hyperlink" Target="http://www.s3ri.soton.ac.uk/" TargetMode="External"/><Relationship Id="rId6" Type="http://schemas.openxmlformats.org/officeDocument/2006/relationships/hyperlink" Target="http://mathworld.wolfram.com/topics/ProbabilityandStatistics.html/" TargetMode="External"/><Relationship Id="rId7" Type="http://schemas.openxmlformats.org/officeDocument/2006/relationships/hyperlink" Target="http://www.statsoft.com/textbook/stathome.html" TargetMode="External"/><Relationship Id="rId8" Type="http://schemas.openxmlformats.org/officeDocument/2006/relationships/hyperlink" Target="http://www.edshare.soton.ac.uk/4071/" TargetMode="External"/><Relationship Id="rId9" Type="http://schemas.openxmlformats.org/officeDocument/2006/relationships/hyperlink" Target="http://www.ssc.rdg.ac.uk/publications/guides/topxfs.html" TargetMode="External"/><Relationship Id="rId10" Type="http://schemas.openxmlformats.org/officeDocument/2006/relationships/hyperlink" Target="http://www.erm.ecs.soton.ac.uk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isual-literacy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unkcharts.typepad.com/" TargetMode="External"/><Relationship Id="rId4" Type="http://schemas.openxmlformats.org/officeDocument/2006/relationships/hyperlink" Target="http://www-958.ibm.com/software/data/cognos/manyeyes/" TargetMode="External"/><Relationship Id="rId5" Type="http://schemas.openxmlformats.org/officeDocument/2006/relationships/hyperlink" Target="http://www.informationisbeautiful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odcasts/series/moreorles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Quantitative </a:t>
            </a:r>
            <a:r>
              <a:rPr lang="en-GB" dirty="0" smtClean="0"/>
              <a:t>Analysis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Su White</a:t>
            </a:r>
            <a:br>
              <a:rPr lang="en-GB" dirty="0" smtClean="0"/>
            </a:br>
            <a:r>
              <a:rPr lang="en-GB" dirty="0" err="1" smtClean="0"/>
              <a:t>saw@ecs.soton.ac.uk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/6296/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7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paper – methods review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Mulee</a:t>
            </a:r>
            <a:r>
              <a:rPr lang="en-US" dirty="0" smtClean="0"/>
              <a:t>, 2005)</a:t>
            </a:r>
          </a:p>
          <a:p>
            <a:pPr lvl="1">
              <a:buNone/>
            </a:pPr>
            <a:r>
              <a:rPr lang="en-US" dirty="0" smtClean="0"/>
              <a:t>Quick discussion in pairs/threes</a:t>
            </a:r>
          </a:p>
          <a:p>
            <a:pPr lvl="2"/>
            <a:r>
              <a:rPr lang="en-US" dirty="0" smtClean="0"/>
              <a:t>What do you need to check/update</a:t>
            </a:r>
          </a:p>
          <a:p>
            <a:pPr lvl="2"/>
            <a:r>
              <a:rPr lang="en-US" dirty="0" smtClean="0"/>
              <a:t>What of the paper is generic?</a:t>
            </a:r>
          </a:p>
          <a:p>
            <a:pPr lvl="2"/>
            <a:r>
              <a:rPr lang="en-US" dirty="0" smtClean="0"/>
              <a:t>Is it discipline specific?</a:t>
            </a:r>
          </a:p>
          <a:p>
            <a:pPr lvl="2"/>
            <a:r>
              <a:rPr lang="en-US" dirty="0" smtClean="0"/>
              <a:t>If you have a computer, have you found any comparable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8846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Textbook</a:t>
            </a:r>
            <a:endParaRPr lang="en-GB" dirty="0"/>
          </a:p>
        </p:txBody>
      </p:sp>
      <p:pic>
        <p:nvPicPr>
          <p:cNvPr id="5" name="Content Placeholder 4" descr="Screen Shot 2011-12-05 at 23.17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620514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www.statsoft.com</a:t>
            </a:r>
            <a:r>
              <a:rPr lang="en-US" dirty="0" smtClean="0">
                <a:hlinkClick r:id="rId3"/>
              </a:rPr>
              <a:t>/textbook/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1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Centre for Research Methods</a:t>
            </a:r>
            <a:endParaRPr lang="en-US" dirty="0"/>
          </a:p>
        </p:txBody>
      </p:sp>
      <p:pic>
        <p:nvPicPr>
          <p:cNvPr id="4" name="Content Placeholder 3" descr="Screen shot 2010-12-07 at 00.06.0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573" b="14573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24840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www.ncrm.ac.uk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Statistical Methods</a:t>
            </a:r>
            <a:endParaRPr lang="en-US" dirty="0"/>
          </a:p>
        </p:txBody>
      </p:sp>
      <p:pic>
        <p:nvPicPr>
          <p:cNvPr id="4" name="Content Placeholder 3" descr="Screen shot 2010-12-07 at 08.18.16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281" b="10281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http://mathworld.wolfram.com/topics/ProbabilityandStatistics.html/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7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paper – </a:t>
            </a:r>
            <a:r>
              <a:rPr lang="en-US" dirty="0" smtClean="0"/>
              <a:t>skim </a:t>
            </a:r>
            <a:r>
              <a:rPr lang="en-US" dirty="0" smtClean="0"/>
              <a:t>speed </a:t>
            </a:r>
            <a:r>
              <a:rPr lang="en-US" dirty="0" smtClean="0"/>
              <a:t>read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Barjak</a:t>
            </a:r>
            <a:r>
              <a:rPr lang="en-US" dirty="0" smtClean="0"/>
              <a:t> and </a:t>
            </a:r>
            <a:r>
              <a:rPr lang="en-US" dirty="0" err="1" smtClean="0"/>
              <a:t>Thelwall</a:t>
            </a:r>
            <a:r>
              <a:rPr lang="en-US" dirty="0" smtClean="0"/>
              <a:t> 2008)</a:t>
            </a:r>
            <a:endParaRPr lang="en-US" dirty="0" smtClean="0"/>
          </a:p>
          <a:p>
            <a:pPr lvl="1"/>
            <a:r>
              <a:rPr lang="en-US" dirty="0" smtClean="0"/>
              <a:t>What methods are used</a:t>
            </a:r>
          </a:p>
          <a:p>
            <a:pPr lvl="1"/>
            <a:r>
              <a:rPr lang="en-US" dirty="0" smtClean="0"/>
              <a:t>Can you identify the descriptive part?</a:t>
            </a:r>
          </a:p>
          <a:p>
            <a:pPr lvl="1"/>
            <a:r>
              <a:rPr lang="en-US" dirty="0" smtClean="0"/>
              <a:t>Can you identify the analytical part?</a:t>
            </a:r>
          </a:p>
          <a:p>
            <a:pPr lvl="1"/>
            <a:r>
              <a:rPr lang="en-US" dirty="0" smtClean="0"/>
              <a:t>What is your critique of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Research Methods</a:t>
            </a:r>
            <a:endParaRPr lang="en-GB" dirty="0"/>
          </a:p>
        </p:txBody>
      </p:sp>
      <p:pic>
        <p:nvPicPr>
          <p:cNvPr id="4" name="Content Placeholder 3" descr="Screen Shot 2011-12-06 at 11.21.5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1" r="-14921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95618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www.socialresearchmethods.net</a:t>
            </a:r>
            <a:r>
              <a:rPr lang="en-GB" dirty="0">
                <a:hlinkClick r:id="rId2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4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 Knowledge base</a:t>
            </a:r>
            <a:endParaRPr lang="en-GB" dirty="0"/>
          </a:p>
        </p:txBody>
      </p:sp>
      <p:pic>
        <p:nvPicPr>
          <p:cNvPr id="5" name="Content Placeholder 4" descr="Screen Shot 2011-12-06 at 11.17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8" r="-21778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0" y="625500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www.socialresearchmethods.net</a:t>
            </a:r>
            <a:r>
              <a:rPr lang="en-GB" dirty="0" smtClean="0"/>
              <a:t>/kb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15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SR3i</a:t>
            </a:r>
            <a:endParaRPr lang="en-US" dirty="0"/>
          </a:p>
        </p:txBody>
      </p:sp>
      <p:pic>
        <p:nvPicPr>
          <p:cNvPr id="4" name="Content Placeholder 3" descr="Screen shot 2010-12-07 at 08.31.32.png"/>
          <p:cNvPicPr>
            <a:picLocks noGrp="1" noChangeAspect="1"/>
          </p:cNvPicPr>
          <p:nvPr>
            <p:ph idx="1"/>
          </p:nvPr>
        </p:nvPicPr>
        <p:blipFill>
          <a:blip r:embed="rId2"/>
          <a:srcRect t="9082" b="9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37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– tips and warnings</a:t>
            </a:r>
            <a:endParaRPr lang="en-US" dirty="0"/>
          </a:p>
        </p:txBody>
      </p:sp>
      <p:pic>
        <p:nvPicPr>
          <p:cNvPr id="4" name="Content Placeholder 3" descr="Screen shot 2010-12-07 at 08.15.1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11" b="211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>
                <a:hlinkClick r:id="rId2"/>
              </a:rPr>
              <a:t>www.ssc.rdg.ac.uk</a:t>
            </a:r>
            <a:r>
              <a:rPr lang="en-US" dirty="0" err="1" smtClean="0"/>
              <a:t>/publications/guides/topxfs.html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module</a:t>
            </a:r>
            <a:endParaRPr lang="en-US" dirty="0"/>
          </a:p>
        </p:txBody>
      </p:sp>
      <p:pic>
        <p:nvPicPr>
          <p:cNvPr id="4" name="Content Placeholder 3" descr="Screen shot 2010-12-07 at 08.25.3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407" b="5407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www.erm.ecs.soton.ac.uk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You can’t learn statistical analysis is an hour</a:t>
            </a:r>
          </a:p>
          <a:p>
            <a:r>
              <a:rPr lang="en-GB" dirty="0" smtClean="0"/>
              <a:t>I can’t begin to teach you all there is to know about statistical analysis in an hour</a:t>
            </a:r>
          </a:p>
          <a:p>
            <a:r>
              <a:rPr lang="en-GB" dirty="0" smtClean="0"/>
              <a:t>Some of you may already have expertise in this area – please contribute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So….</a:t>
            </a:r>
          </a:p>
          <a:p>
            <a:r>
              <a:rPr lang="en-GB" dirty="0" smtClean="0"/>
              <a:t>Lets get a bit of an overview</a:t>
            </a:r>
          </a:p>
          <a:p>
            <a:r>
              <a:rPr lang="en-GB" dirty="0" smtClean="0"/>
              <a:t>Think about how this might be relevant to your future research</a:t>
            </a:r>
          </a:p>
          <a:p>
            <a:r>
              <a:rPr lang="en-GB" dirty="0" smtClean="0"/>
              <a:t>Discuss it with your tutor/supervisor</a:t>
            </a:r>
          </a:p>
          <a:p>
            <a:r>
              <a:rPr lang="en-GB" dirty="0" smtClean="0"/>
              <a:t>Think about taking a specialist course…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3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6132"/>
            <a:ext cx="8229600" cy="109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Sloppy statistics shame science”,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The </a:t>
            </a:r>
            <a:r>
              <a:rPr lang="en-US" sz="2400" i="1" dirty="0"/>
              <a:t>Economist, 3 June 2004</a:t>
            </a:r>
            <a:r>
              <a:rPr lang="en-US" sz="2400" i="1" dirty="0" smtClean="0"/>
              <a:t>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http</a:t>
            </a:r>
            <a:r>
              <a:rPr lang="en-US" sz="2400" i="1" dirty="0" smtClean="0"/>
              <a:t>://www.economist.com/node/2724226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1657528"/>
            <a:ext cx="7239000" cy="2971800"/>
            <a:chOff x="914400" y="2286000"/>
            <a:chExt cx="7239000" cy="2971800"/>
          </a:xfrm>
        </p:grpSpPr>
        <p:sp>
          <p:nvSpPr>
            <p:cNvPr id="4" name="Oval Callout 3"/>
            <p:cNvSpPr/>
            <p:nvPr/>
          </p:nvSpPr>
          <p:spPr>
            <a:xfrm>
              <a:off x="914400" y="2286000"/>
              <a:ext cx="7239000" cy="2971800"/>
            </a:xfrm>
            <a:prstGeom prst="wedgeEllipseCallout">
              <a:avLst>
                <a:gd name="adj1" fmla="val -34914"/>
                <a:gd name="adj2" fmla="val 65689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447800" y="2690336"/>
              <a:ext cx="58674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/>
                <a:t>“Far too many scientists have only a shaky grasp of the statistical techniques they are using. They employ them as an amateur chef employs a cookbook, believing the recipes will work without understanding why...”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26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on thinking about numbers…</a:t>
            </a:r>
            <a:endParaRPr lang="en-US" dirty="0"/>
          </a:p>
        </p:txBody>
      </p:sp>
      <p:pic>
        <p:nvPicPr>
          <p:cNvPr id="4" name="Content Placeholder 3" descr="Screen shot 2010-12-07 at 10.02.3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904" b="8904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941497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www.bbc.co.uk/podcasts/series/moreorless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4267200" y="3733800"/>
            <a:ext cx="3505200" cy="239236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Podcasts</a:t>
            </a:r>
            <a:r>
              <a:rPr lang="en-US" dirty="0" smtClean="0"/>
              <a:t>, available indefinitely! </a:t>
            </a:r>
            <a:br>
              <a:rPr lang="en-US" dirty="0" smtClean="0"/>
            </a:br>
            <a:r>
              <a:rPr lang="en-US" dirty="0" smtClean="0"/>
              <a:t>Co-produced with 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8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exand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4120896" cy="454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52600"/>
            <a:ext cx="3895955" cy="1668002"/>
          </a:xfrm>
        </p:spPr>
        <p:txBody>
          <a:bodyPr/>
          <a:lstStyle/>
          <a:p>
            <a:r>
              <a:rPr lang="en-US" dirty="0" smtClean="0"/>
              <a:t>Further </a:t>
            </a:r>
            <a:br>
              <a:rPr lang="en-US" dirty="0" smtClean="0"/>
            </a:b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saw@ecs.soton.ac.uk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>
                <a:latin typeface="Arial" pitchFamily="-112" charset="0"/>
                <a:ea typeface="ＭＳ Ｐゴシック" pitchFamily="-112" charset="-128"/>
              </a:rPr>
              <a:t>Barjak</a:t>
            </a:r>
            <a:r>
              <a:rPr lang="en-GB" dirty="0" smtClean="0">
                <a:latin typeface="Arial" pitchFamily="-112" charset="0"/>
                <a:ea typeface="ＭＳ Ｐゴシック" pitchFamily="-112" charset="-128"/>
              </a:rPr>
              <a:t> F and </a:t>
            </a:r>
            <a:r>
              <a:rPr lang="en-GB" dirty="0" err="1" smtClean="0">
                <a:latin typeface="Arial" pitchFamily="-112" charset="0"/>
                <a:ea typeface="ＭＳ Ｐゴシック" pitchFamily="-112" charset="-128"/>
              </a:rPr>
              <a:t>Thelwall</a:t>
            </a:r>
            <a:r>
              <a:rPr lang="en-GB" dirty="0" smtClean="0">
                <a:latin typeface="Arial" pitchFamily="-112" charset="0"/>
                <a:ea typeface="ＭＳ Ｐゴシック" pitchFamily="-112" charset="-128"/>
              </a:rPr>
              <a:t> M., 2008, A statistical analysis of the Web Presence of European Life Sciences Research Teams, </a:t>
            </a:r>
            <a:r>
              <a:rPr lang="en-US" dirty="0"/>
              <a:t>Journal Of The American Society For Information Science And Technology, 59(4):628–643, 2008</a:t>
            </a:r>
            <a:endParaRPr lang="en-GB" dirty="0"/>
          </a:p>
          <a:p>
            <a:r>
              <a:rPr lang="en-GB" dirty="0" smtClean="0">
                <a:latin typeface="Arial" pitchFamily="-112" charset="0"/>
                <a:ea typeface="ＭＳ Ｐゴシック" pitchFamily="-112" charset="-128"/>
              </a:rPr>
              <a:t>Huff D, “How to Lie with Statistics”, Penguin</a:t>
            </a:r>
          </a:p>
          <a:p>
            <a:r>
              <a:rPr lang="en-US" dirty="0" err="1" smtClean="0"/>
              <a:t>Mullee</a:t>
            </a:r>
            <a:r>
              <a:rPr lang="en-US" dirty="0"/>
              <a:t>, Mark A. (2005) Web-based resources to assist the statistical analysis and presentation of data. </a:t>
            </a:r>
            <a:r>
              <a:rPr lang="en-US" i="1" dirty="0"/>
              <a:t>Pharmaceutical Statistics</a:t>
            </a:r>
            <a:r>
              <a:rPr lang="en-US" dirty="0"/>
              <a:t>, 4, (2), 129-139. </a:t>
            </a:r>
            <a:br>
              <a:rPr lang="en-US" dirty="0"/>
            </a:br>
            <a:r>
              <a:rPr lang="en-US" dirty="0" smtClean="0">
                <a:hlinkClick r:id="rId2"/>
              </a:rPr>
              <a:t>doi</a:t>
            </a:r>
            <a:r>
              <a:rPr lang="en-US" dirty="0">
                <a:hlinkClick r:id="rId2"/>
              </a:rPr>
              <a:t>:10.1002/pst.</a:t>
            </a:r>
            <a:r>
              <a:rPr lang="en-US" dirty="0" smtClean="0">
                <a:hlinkClick r:id="rId2"/>
              </a:rPr>
              <a:t>168</a:t>
            </a:r>
            <a:endParaRPr lang="en-US" dirty="0" smtClean="0"/>
          </a:p>
          <a:p>
            <a:r>
              <a:rPr lang="en-US" dirty="0" smtClean="0">
                <a:latin typeface="Arial" pitchFamily="-112" charset="0"/>
                <a:ea typeface="ＭＳ Ｐゴシック" pitchFamily="-112" charset="-128"/>
              </a:rPr>
              <a:t>Steele, J. M. (2005) Darrell Huff and Fifty Years of "How to Lie with Statistics". Statistical Science, 20: 3,205-209. </a:t>
            </a:r>
            <a:r>
              <a:rPr lang="en-US" dirty="0" smtClean="0">
                <a:hlinkClick r:id="rId3"/>
              </a:rPr>
              <a:t>http://www.jstor.org/stable/20061174</a:t>
            </a:r>
            <a:endParaRPr lang="en-GB" dirty="0" smtClean="0">
              <a:latin typeface="Arial" pitchFamily="-112" charset="0"/>
              <a:ea typeface="ＭＳ Ｐゴシック" pitchFamily="-112" charset="-128"/>
            </a:endParaRPr>
          </a:p>
          <a:p>
            <a:r>
              <a:rPr lang="en-US" dirty="0" err="1" smtClean="0"/>
              <a:t>Tufte</a:t>
            </a:r>
            <a:r>
              <a:rPr lang="en-US" dirty="0"/>
              <a:t>, E.R</a:t>
            </a:r>
            <a:r>
              <a:rPr lang="en-US" dirty="0" smtClean="0"/>
              <a:t>., 1995,</a:t>
            </a:r>
            <a:r>
              <a:rPr lang="en-US" dirty="0" smtClean="0">
                <a:hlinkClick r:id="rId4"/>
              </a:rPr>
              <a:t>The </a:t>
            </a:r>
            <a:r>
              <a:rPr lang="en-US" dirty="0">
                <a:hlinkClick r:id="rId4"/>
              </a:rPr>
              <a:t>Visual Display of Quantitative </a:t>
            </a:r>
            <a:r>
              <a:rPr lang="en-US" dirty="0" smtClean="0">
                <a:hlinkClick r:id="rId4"/>
              </a:rPr>
              <a:t>Information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Graphics </a:t>
            </a:r>
            <a:r>
              <a:rPr lang="en-US" dirty="0"/>
              <a:t>Press,  Cheshire, CT</a:t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4"/>
              </a:rPr>
              <a:t>http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4"/>
              </a:rPr>
              <a:t>://www.edwardtufte.com/tufte/books_vdqi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5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References for quantitative analysis</a:t>
            </a:r>
            <a:endParaRPr lang="en-US" dirty="0" smtClean="0"/>
          </a:p>
          <a:p>
            <a:r>
              <a:rPr lang="en-US" dirty="0" smtClean="0"/>
              <a:t>Graphical presentation of information:</a:t>
            </a:r>
          </a:p>
          <a:p>
            <a:r>
              <a:rPr lang="en-US" dirty="0" smtClean="0"/>
              <a:t>Demos on visual literacy for scientists/engineers and for business and communication: </a:t>
            </a:r>
            <a:r>
              <a:rPr lang="en-US" dirty="0" smtClean="0">
                <a:hlinkClick r:id="rId2"/>
              </a:rPr>
              <a:t>http://www.visual-literacy.org/</a:t>
            </a:r>
            <a:endParaRPr lang="en-US" dirty="0" smtClean="0"/>
          </a:p>
          <a:p>
            <a:r>
              <a:rPr lang="en-US" dirty="0" err="1" smtClean="0"/>
              <a:t>Tufte</a:t>
            </a:r>
            <a:r>
              <a:rPr lang="en-US" dirty="0" smtClean="0"/>
              <a:t>, Edward R. (1983). </a:t>
            </a:r>
            <a:r>
              <a:rPr lang="en-US" i="1" dirty="0" smtClean="0"/>
              <a:t>The visual display of quantitative information.</a:t>
            </a:r>
            <a:r>
              <a:rPr lang="en-US" dirty="0" smtClean="0"/>
              <a:t> Graphics Press, Cheshire, </a:t>
            </a:r>
            <a:r>
              <a:rPr lang="en-US" dirty="0" err="1" smtClean="0"/>
              <a:t>Conn</a:t>
            </a:r>
            <a:r>
              <a:rPr lang="en-US" dirty="0" smtClean="0"/>
              <a:t>, ISBN 096139210X</a:t>
            </a:r>
          </a:p>
          <a:p>
            <a:r>
              <a:rPr lang="en-US" dirty="0" smtClean="0"/>
              <a:t>Wilkinson, Leland. (1999). </a:t>
            </a:r>
            <a:r>
              <a:rPr lang="en-US" i="1" dirty="0" smtClean="0"/>
              <a:t>The grammar of graphics / Leland Wilkinson.</a:t>
            </a:r>
            <a:r>
              <a:rPr lang="en-US" dirty="0" smtClean="0"/>
              <a:t> Springer, New York, ISBN </a:t>
            </a:r>
            <a:r>
              <a:rPr lang="en-US" dirty="0" smtClean="0"/>
              <a:t>0387987746</a:t>
            </a:r>
          </a:p>
          <a:p>
            <a:pPr marL="0" indent="0">
              <a:buNone/>
            </a:pPr>
            <a:r>
              <a:rPr lang="en-US" b="1" dirty="0" err="1" smtClean="0"/>
              <a:t>Webliography</a:t>
            </a:r>
            <a:endParaRPr lang="en-US" b="1" dirty="0"/>
          </a:p>
          <a:p>
            <a:r>
              <a:rPr lang="en-US" dirty="0"/>
              <a:t>further information on statistical and numerical methods of analysis:</a:t>
            </a:r>
          </a:p>
          <a:p>
            <a:r>
              <a:rPr lang="en-US" dirty="0">
                <a:hlinkClick r:id="rId3"/>
              </a:rPr>
              <a:t>http://www.intute.ac.uk/socialsciences/statistics/</a:t>
            </a:r>
            <a:r>
              <a:rPr lang="en-US" dirty="0"/>
              <a:t> (JISC, no longer updated)</a:t>
            </a:r>
          </a:p>
          <a:p>
            <a:r>
              <a:rPr lang="en-US" dirty="0">
                <a:hlinkClick r:id="rId4"/>
              </a:rPr>
              <a:t>http://www.ncrm.ac.uk/</a:t>
            </a:r>
            <a:r>
              <a:rPr lang="en-US" dirty="0"/>
              <a:t> (EPSRC national research </a:t>
            </a:r>
            <a:r>
              <a:rPr lang="en-US" dirty="0" err="1"/>
              <a:t>centre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://www.s3ri.soton.ac.uk/</a:t>
            </a:r>
            <a:r>
              <a:rPr lang="en-US" sz="1100" dirty="0"/>
              <a:t> (University of Southampton SR3I, national research </a:t>
            </a:r>
            <a:r>
              <a:rPr lang="en-US" sz="1100" dirty="0" err="1"/>
              <a:t>centre</a:t>
            </a:r>
            <a:r>
              <a:rPr lang="en-US" sz="1100" dirty="0"/>
              <a:t>)</a:t>
            </a:r>
          </a:p>
          <a:p>
            <a:r>
              <a:rPr lang="en-US" sz="1100" dirty="0">
                <a:hlinkClick r:id="rId6"/>
              </a:rPr>
              <a:t>http://mathworld.wolfram.com/topics/ProbabilityandStatistics.html/</a:t>
            </a:r>
            <a:r>
              <a:rPr lang="en-US" sz="1100" dirty="0"/>
              <a:t> (Wolfram Mathematics)</a:t>
            </a:r>
          </a:p>
          <a:p>
            <a:r>
              <a:rPr lang="en-US" sz="1100" dirty="0" err="1"/>
              <a:t>StatSoft</a:t>
            </a:r>
            <a:r>
              <a:rPr lang="en-US" sz="1100" dirty="0"/>
              <a:t> Online text book http:// </a:t>
            </a:r>
            <a:r>
              <a:rPr lang="en-US" sz="1100" dirty="0">
                <a:hlinkClick r:id="rId7"/>
              </a:rPr>
              <a:t>www.statsoft.com/textbook/stathome.html</a:t>
            </a:r>
            <a:endParaRPr lang="en-US" sz="1100" dirty="0"/>
          </a:p>
          <a:p>
            <a:r>
              <a:rPr lang="en-US" sz="1100" dirty="0"/>
              <a:t>Notes on Data </a:t>
            </a:r>
            <a:r>
              <a:rPr lang="en-US" sz="1100" dirty="0" err="1"/>
              <a:t>Visualisation</a:t>
            </a:r>
            <a:r>
              <a:rPr lang="en-US" sz="1100" dirty="0"/>
              <a:t> </a:t>
            </a:r>
            <a:r>
              <a:rPr lang="en-US" sz="1100" dirty="0">
                <a:hlinkClick r:id="rId8"/>
              </a:rPr>
              <a:t>http://www.edshare.soton.ac.uk/4071/</a:t>
            </a:r>
            <a:endParaRPr lang="en-US" sz="1100" dirty="0"/>
          </a:p>
          <a:p>
            <a:r>
              <a:rPr lang="en-US" sz="1100" dirty="0"/>
              <a:t>Excel tips and warnings </a:t>
            </a:r>
            <a:r>
              <a:rPr lang="en-US" sz="1100" dirty="0">
                <a:hlinkClick r:id="rId9"/>
              </a:rPr>
              <a:t>http://www.ssc.rdg.ac.uk/publications/guides/topxfs.html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(University of Reading)</a:t>
            </a:r>
          </a:p>
          <a:p>
            <a:r>
              <a:rPr lang="en-US" sz="1100" dirty="0"/>
              <a:t>Online module </a:t>
            </a:r>
            <a:r>
              <a:rPr lang="en-US" sz="1100" dirty="0">
                <a:hlinkClick r:id="rId10"/>
              </a:rPr>
              <a:t>http://www.erm.ecs.soton.ac.uk/</a:t>
            </a:r>
            <a:r>
              <a:rPr lang="en-US" sz="1100" dirty="0"/>
              <a:t> (University of Southampton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5008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Leisure statistics and visualisations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More or Less – </a:t>
            </a:r>
            <a:r>
              <a:rPr lang="en-US" dirty="0" err="1" smtClean="0"/>
              <a:t>Podcasts</a:t>
            </a:r>
            <a:endParaRPr lang="en-US" dirty="0" smtClean="0"/>
          </a:p>
          <a:p>
            <a:r>
              <a:rPr lang="en-US" sz="2800" dirty="0" smtClean="0">
                <a:hlinkClick r:id="rId2"/>
              </a:rPr>
              <a:t>http://www.bbc.co.uk/podcasts/series/moreorless</a:t>
            </a:r>
            <a:endParaRPr lang="en-US" sz="2800" dirty="0" smtClean="0"/>
          </a:p>
          <a:p>
            <a:pPr>
              <a:buNone/>
            </a:pPr>
            <a:r>
              <a:rPr lang="en-US" dirty="0" err="1" smtClean="0"/>
              <a:t>JunkCharts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http://junkcharts.typepad.com/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Many Eyes</a:t>
            </a:r>
          </a:p>
          <a:p>
            <a:r>
              <a:rPr lang="en-US" dirty="0" smtClean="0">
                <a:hlinkClick r:id="rId4"/>
              </a:rPr>
              <a:t>http://www-958.ibm.com/software/data/cognos/manyeyes/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Information is Beautiful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http://www.informationisbeautiful.net/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resource in EdShare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/6296/</a:t>
            </a:r>
          </a:p>
        </p:txBody>
      </p:sp>
    </p:spTree>
    <p:extLst>
      <p:ext uri="{BB962C8B-B14F-4D97-AF65-F5344CB8AC3E}">
        <p14:creationId xmlns:p14="http://schemas.microsoft.com/office/powerpoint/2010/main" val="34794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classic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This is the way the world is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This is what is wrong with the world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This is my startling/innovative idea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Here is what I found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5301966" y="1600200"/>
            <a:ext cx="304800" cy="23622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" name="Rectangle 4"/>
          <p:cNvSpPr/>
          <p:nvPr/>
        </p:nvSpPr>
        <p:spPr>
          <a:xfrm>
            <a:off x="6400800" y="2321004"/>
            <a:ext cx="12557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Description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Descriptive statistics </a:t>
            </a:r>
          </a:p>
          <a:p>
            <a:pPr lvl="1"/>
            <a:r>
              <a:rPr lang="en-US" dirty="0" smtClean="0"/>
              <a:t>measures of tendency </a:t>
            </a:r>
          </a:p>
          <a:p>
            <a:pPr lvl="2"/>
            <a:r>
              <a:rPr lang="en-US" dirty="0" smtClean="0"/>
              <a:t>averages - mean, median and mode</a:t>
            </a:r>
          </a:p>
          <a:p>
            <a:pPr lvl="1"/>
            <a:r>
              <a:rPr lang="en-US" dirty="0" smtClean="0"/>
              <a:t>measures of variability</a:t>
            </a:r>
          </a:p>
          <a:p>
            <a:pPr lvl="2"/>
            <a:r>
              <a:rPr lang="en-US" dirty="0" smtClean="0"/>
              <a:t> around the average</a:t>
            </a:r>
          </a:p>
          <a:p>
            <a:pPr lvl="2"/>
            <a:r>
              <a:rPr lang="en-US" dirty="0" smtClean="0"/>
              <a:t>range and standard deviation</a:t>
            </a:r>
          </a:p>
          <a:p>
            <a:pPr lvl="2"/>
            <a:r>
              <a:rPr lang="en-US" dirty="0" smtClean="0"/>
              <a:t>Provide a picture of collected data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Inferential statistics </a:t>
            </a:r>
          </a:p>
          <a:p>
            <a:pPr lvl="1"/>
            <a:r>
              <a:rPr lang="en-US" dirty="0" smtClean="0"/>
              <a:t>outcomes of statistical tests</a:t>
            </a:r>
          </a:p>
          <a:p>
            <a:pPr lvl="2"/>
            <a:r>
              <a:rPr lang="en-US" dirty="0" smtClean="0"/>
              <a:t>supports deductions from the data</a:t>
            </a:r>
          </a:p>
          <a:p>
            <a:pPr lvl="2"/>
            <a:r>
              <a:rPr lang="en-US" dirty="0" smtClean="0"/>
              <a:t>tests hypotheses</a:t>
            </a:r>
          </a:p>
          <a:p>
            <a:pPr lvl="1"/>
            <a:r>
              <a:rPr lang="en-US" dirty="0" smtClean="0"/>
              <a:t>relates findings to sample/population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077200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/>
              <a:t>The process of presenting and interpreting numerical data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descriptive statistics and inferential statistics</a:t>
            </a:r>
          </a:p>
        </p:txBody>
      </p:sp>
    </p:spTree>
    <p:extLst>
      <p:ext uri="{BB962C8B-B14F-4D97-AF65-F5344CB8AC3E}">
        <p14:creationId xmlns:p14="http://schemas.microsoft.com/office/powerpoint/2010/main" val="42110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studying the effect of </a:t>
            </a:r>
            <a:r>
              <a:rPr lang="en-US" dirty="0"/>
              <a:t>F</a:t>
            </a:r>
            <a:r>
              <a:rPr lang="en-US" dirty="0" smtClean="0"/>
              <a:t>acebook </a:t>
            </a:r>
            <a:r>
              <a:rPr lang="en-US" dirty="0" smtClean="0"/>
              <a:t>on students’ performance I might</a:t>
            </a:r>
          </a:p>
          <a:p>
            <a:pPr lvl="1"/>
            <a:r>
              <a:rPr lang="en-US" dirty="0" smtClean="0"/>
              <a:t>Describe the sample</a:t>
            </a:r>
          </a:p>
          <a:p>
            <a:pPr lvl="1"/>
            <a:r>
              <a:rPr lang="en-US" dirty="0" smtClean="0"/>
              <a:t>Describe the marks, and the marks distribution</a:t>
            </a:r>
          </a:p>
          <a:p>
            <a:pPr lvl="2"/>
            <a:r>
              <a:rPr lang="en-US" dirty="0" smtClean="0"/>
              <a:t>Mode, median, mean</a:t>
            </a:r>
          </a:p>
          <a:p>
            <a:pPr lvl="2"/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I can </a:t>
            </a:r>
            <a:r>
              <a:rPr lang="en-US" dirty="0" err="1" smtClean="0"/>
              <a:t>visualise</a:t>
            </a:r>
            <a:r>
              <a:rPr lang="en-US" dirty="0" smtClean="0"/>
              <a:t>/represent these descriptions </a:t>
            </a:r>
            <a:r>
              <a:rPr lang="en-US" dirty="0" smtClean="0"/>
              <a:t>diagrammatically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Evaluate the data to see if I can identify any correlation between </a:t>
            </a:r>
          </a:p>
          <a:p>
            <a:pPr lvl="2"/>
            <a:r>
              <a:rPr lang="en-US" dirty="0" smtClean="0"/>
              <a:t>marks,</a:t>
            </a:r>
          </a:p>
          <a:p>
            <a:pPr lvl="2"/>
            <a:r>
              <a:rPr lang="en-US" dirty="0" smtClean="0"/>
              <a:t>use of </a:t>
            </a:r>
            <a:r>
              <a:rPr lang="en-US" dirty="0" smtClean="0"/>
              <a:t>Facebook</a:t>
            </a:r>
            <a:endParaRPr lang="en-US" dirty="0" smtClean="0"/>
          </a:p>
          <a:p>
            <a:pPr lvl="2"/>
            <a:r>
              <a:rPr lang="en-US" dirty="0" smtClean="0"/>
              <a:t>time online</a:t>
            </a:r>
          </a:p>
          <a:p>
            <a:pPr lvl="1"/>
            <a:r>
              <a:rPr lang="en-US" dirty="0" smtClean="0"/>
              <a:t> or other variables I had determined e.g.</a:t>
            </a:r>
          </a:p>
          <a:p>
            <a:pPr lvl="2"/>
            <a:r>
              <a:rPr lang="en-US" dirty="0" smtClean="0"/>
              <a:t>Gender</a:t>
            </a:r>
          </a:p>
          <a:p>
            <a:pPr lvl="2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I can </a:t>
            </a:r>
            <a:r>
              <a:rPr lang="en-US" dirty="0" err="1" smtClean="0"/>
              <a:t>visualise</a:t>
            </a:r>
            <a:r>
              <a:rPr lang="en-US" dirty="0" smtClean="0"/>
              <a:t>/represent these descriptions </a:t>
            </a:r>
            <a:r>
              <a:rPr lang="en-GB" dirty="0" smtClean="0"/>
              <a:t>diagrammatically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6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the disciplinary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 smtClean="0"/>
              <a:t>supervisors</a:t>
            </a:r>
            <a:endParaRPr lang="en-US" dirty="0" smtClean="0"/>
          </a:p>
          <a:p>
            <a:r>
              <a:rPr lang="en-US" dirty="0" smtClean="0"/>
              <a:t>Their preferred texts</a:t>
            </a:r>
          </a:p>
          <a:p>
            <a:r>
              <a:rPr lang="en-US" dirty="0" smtClean="0"/>
              <a:t>Their preferred tools</a:t>
            </a:r>
          </a:p>
          <a:p>
            <a:pPr lvl="1"/>
            <a:r>
              <a:rPr lang="en-US" dirty="0" smtClean="0"/>
              <a:t>Simple choice</a:t>
            </a:r>
          </a:p>
          <a:p>
            <a:pPr lvl="2"/>
            <a:r>
              <a:rPr lang="en-US" dirty="0" smtClean="0"/>
              <a:t>Excel</a:t>
            </a:r>
          </a:p>
          <a:p>
            <a:pPr lvl="2"/>
            <a:r>
              <a:rPr lang="en-US" dirty="0" smtClean="0"/>
              <a:t>SPSS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Get some specialist training</a:t>
            </a:r>
          </a:p>
          <a:p>
            <a:pPr lvl="1"/>
            <a:r>
              <a:rPr lang="en-US" dirty="0" smtClean="0"/>
              <a:t>Get some experience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community/</a:t>
            </a:r>
            <a:r>
              <a:rPr lang="en-US" dirty="0" err="1" smtClean="0"/>
              <a:t>ies</a:t>
            </a:r>
            <a:r>
              <a:rPr lang="en-US" dirty="0" smtClean="0"/>
              <a:t> of practice</a:t>
            </a:r>
          </a:p>
          <a:p>
            <a:pPr lvl="1"/>
            <a:r>
              <a:rPr lang="en-US" dirty="0" smtClean="0"/>
              <a:t>Summer schools</a:t>
            </a:r>
          </a:p>
          <a:p>
            <a:pPr lvl="1"/>
            <a:r>
              <a:rPr lang="en-US" dirty="0" smtClean="0"/>
              <a:t>Publications/consensus</a:t>
            </a:r>
          </a:p>
          <a:p>
            <a:pPr lvl="2"/>
            <a:r>
              <a:rPr lang="en-US" dirty="0" smtClean="0"/>
              <a:t>Review</a:t>
            </a:r>
          </a:p>
          <a:p>
            <a:pPr lvl="2"/>
            <a:r>
              <a:rPr lang="en-US" dirty="0" smtClean="0"/>
              <a:t>Update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4415135"/>
            <a:ext cx="2209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See next slide to understand what I mean</a:t>
            </a:r>
          </a:p>
        </p:txBody>
      </p:sp>
    </p:spTree>
    <p:extLst>
      <p:ext uri="{BB962C8B-B14F-4D97-AF65-F5344CB8AC3E}">
        <p14:creationId xmlns:p14="http://schemas.microsoft.com/office/powerpoint/2010/main" val="18574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disciplinary perspective</a:t>
            </a:r>
            <a:endParaRPr lang="en-US" dirty="0"/>
          </a:p>
        </p:txBody>
      </p:sp>
      <p:pic>
        <p:nvPicPr>
          <p:cNvPr id="7" name="Content Placeholder 6" descr="Screen shot 2010-12-07 at 08.43.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19159" b="19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01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55883" cy="1336956"/>
          </a:xfrm>
        </p:spPr>
        <p:txBody>
          <a:bodyPr/>
          <a:lstStyle/>
          <a:p>
            <a:r>
              <a:rPr lang="en-GB" dirty="0" smtClean="0"/>
              <a:t>Download from </a:t>
            </a:r>
            <a:r>
              <a:rPr lang="en-GB" dirty="0" err="1" smtClean="0"/>
              <a:t>soton</a:t>
            </a:r>
            <a:r>
              <a:rPr lang="en-GB" dirty="0" smtClean="0"/>
              <a:t> </a:t>
            </a:r>
            <a:r>
              <a:rPr lang="en-GB" dirty="0" err="1" smtClean="0"/>
              <a:t>eprints</a:t>
            </a:r>
            <a:endParaRPr lang="en-GB" dirty="0"/>
          </a:p>
        </p:txBody>
      </p:sp>
      <p:pic>
        <p:nvPicPr>
          <p:cNvPr id="4" name="Content Placeholder 3" descr="Screen Shot 2011-12-06 at 10.15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58" r="-32458"/>
          <a:stretch>
            <a:fillRect/>
          </a:stretch>
        </p:blipFill>
        <p:spPr>
          <a:xfrm>
            <a:off x="-275321" y="1600200"/>
            <a:ext cx="9584031" cy="5176057"/>
          </a:xfrm>
        </p:spPr>
      </p:pic>
    </p:spTree>
    <p:extLst>
      <p:ext uri="{BB962C8B-B14F-4D97-AF65-F5344CB8AC3E}">
        <p14:creationId xmlns:p14="http://schemas.microsoft.com/office/powerpoint/2010/main" val="67992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decide your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plan your study</a:t>
            </a:r>
          </a:p>
          <a:p>
            <a:r>
              <a:rPr lang="en-US" dirty="0" smtClean="0"/>
              <a:t>When you review your statistics</a:t>
            </a:r>
          </a:p>
          <a:p>
            <a:pPr lvl="1"/>
            <a:r>
              <a:rPr lang="en-US" dirty="0" smtClean="0"/>
              <a:t>Preparation is part of that process</a:t>
            </a:r>
          </a:p>
          <a:p>
            <a:pPr lvl="2"/>
            <a:r>
              <a:rPr lang="en-US" dirty="0" smtClean="0"/>
              <a:t>Generic – get training/attend specialist modules</a:t>
            </a:r>
          </a:p>
          <a:p>
            <a:pPr lvl="2"/>
            <a:r>
              <a:rPr lang="en-US" dirty="0" smtClean="0"/>
              <a:t>Discipline – sanity check, participate in the dialogue</a:t>
            </a:r>
          </a:p>
          <a:p>
            <a:pPr lvl="2"/>
            <a:r>
              <a:rPr lang="en-US" dirty="0" smtClean="0"/>
              <a:t>Just in Time – review what the current view is</a:t>
            </a:r>
          </a:p>
          <a:p>
            <a:pPr lvl="2"/>
            <a:r>
              <a:rPr lang="en-US" dirty="0" smtClean="0"/>
              <a:t>Sanity Check – discuss with your supervisor and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108</TotalTime>
  <Words>938</Words>
  <Application>Microsoft Macintosh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Quantitative Analysis </vt:lpstr>
      <vt:lpstr>Reality Check</vt:lpstr>
      <vt:lpstr>Back to our classic abstract</vt:lpstr>
      <vt:lpstr>Quantitative Analysis</vt:lpstr>
      <vt:lpstr>Example</vt:lpstr>
      <vt:lpstr>Think about the disciplinary perspective</vt:lpstr>
      <vt:lpstr>Example of a disciplinary perspective</vt:lpstr>
      <vt:lpstr>Download from soton eprints</vt:lpstr>
      <vt:lpstr>You need to decide your approach</vt:lpstr>
      <vt:lpstr>Class exercise 1</vt:lpstr>
      <vt:lpstr>Online Textbook</vt:lpstr>
      <vt:lpstr>National Centre for Research Methods</vt:lpstr>
      <vt:lpstr>Analytical Statistical Methods</vt:lpstr>
      <vt:lpstr>Class exercise 2</vt:lpstr>
      <vt:lpstr>Social Research Methods</vt:lpstr>
      <vt:lpstr>Research Methods Knowledge base</vt:lpstr>
      <vt:lpstr>SR3i</vt:lpstr>
      <vt:lpstr>Excel – tips and warnings</vt:lpstr>
      <vt:lpstr>Online module</vt:lpstr>
      <vt:lpstr>Beware…</vt:lpstr>
      <vt:lpstr>Keep on thinking about numbers…</vt:lpstr>
      <vt:lpstr>Further  Information</vt:lpstr>
      <vt:lpstr>references</vt:lpstr>
      <vt:lpstr>Further Information</vt:lpstr>
      <vt:lpstr>Leisure statistics and visualisations</vt:lpstr>
      <vt:lpstr>This resource in EdShare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w10Statistical Analysis </dc:title>
  <dc:creator>Su White</dc:creator>
  <cp:lastModifiedBy>Su White</cp:lastModifiedBy>
  <cp:revision>34</cp:revision>
  <dcterms:created xsi:type="dcterms:W3CDTF">2011-12-05T23:12:09Z</dcterms:created>
  <dcterms:modified xsi:type="dcterms:W3CDTF">2011-12-06T11:49:38Z</dcterms:modified>
</cp:coreProperties>
</file>