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2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notesSlides/notesSlide3.xml" ContentType="application/vnd.openxmlformats-officedocument.presentationml.notesSlide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notesSlides/notesSlide4.xml" ContentType="application/vnd.openxmlformats-officedocument.presentationml.notesSlide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notesSlides/notesSlide5.xml" ContentType="application/vnd.openxmlformats-officedocument.presentationml.notesSlide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notesSlides/notesSlide6.xml" ContentType="application/vnd.openxmlformats-officedocument.presentationml.notesSlide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6"/>
  </p:notesMasterIdLst>
  <p:sldIdLst>
    <p:sldId id="328" r:id="rId2"/>
    <p:sldId id="329" r:id="rId3"/>
    <p:sldId id="330" r:id="rId4"/>
    <p:sldId id="331" r:id="rId5"/>
    <p:sldId id="332" r:id="rId6"/>
    <p:sldId id="333" r:id="rId7"/>
    <p:sldId id="336" r:id="rId8"/>
    <p:sldId id="310" r:id="rId9"/>
    <p:sldId id="327" r:id="rId10"/>
    <p:sldId id="285" r:id="rId11"/>
    <p:sldId id="334" r:id="rId12"/>
    <p:sldId id="286" r:id="rId13"/>
    <p:sldId id="309" r:id="rId14"/>
    <p:sldId id="307" r:id="rId15"/>
    <p:sldId id="308" r:id="rId16"/>
    <p:sldId id="337" r:id="rId17"/>
    <p:sldId id="312" r:id="rId18"/>
    <p:sldId id="313" r:id="rId19"/>
    <p:sldId id="315" r:id="rId20"/>
    <p:sldId id="316" r:id="rId21"/>
    <p:sldId id="317" r:id="rId22"/>
    <p:sldId id="318" r:id="rId23"/>
    <p:sldId id="319" r:id="rId24"/>
    <p:sldId id="338" r:id="rId25"/>
    <p:sldId id="320" r:id="rId26"/>
    <p:sldId id="321" r:id="rId27"/>
    <p:sldId id="322" r:id="rId28"/>
    <p:sldId id="339" r:id="rId29"/>
    <p:sldId id="323" r:id="rId30"/>
    <p:sldId id="324" r:id="rId31"/>
    <p:sldId id="325" r:id="rId32"/>
    <p:sldId id="340" r:id="rId33"/>
    <p:sldId id="326" r:id="rId34"/>
    <p:sldId id="335" r:id="rId35"/>
  </p:sldIdLst>
  <p:sldSz cx="9144000" cy="6858000" type="screen4x3"/>
  <p:notesSz cx="6858000" cy="9144000"/>
  <p:custDataLst>
    <p:tags r:id="rId37"/>
  </p:custDataLst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Lucida Sans" pitchFamily="34" charset="0"/>
        <a:ea typeface="ＭＳ Ｐゴシック" pitchFamily="34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Lucida Sans" pitchFamily="34" charset="0"/>
        <a:ea typeface="ＭＳ Ｐゴシック" pitchFamily="34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Lucida Sans" pitchFamily="34" charset="0"/>
        <a:ea typeface="ＭＳ Ｐゴシック" pitchFamily="34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Lucida Sans" pitchFamily="34" charset="0"/>
        <a:ea typeface="ＭＳ Ｐゴシック" pitchFamily="34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Lucida Sans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rgbClr val="000000"/>
        </a:solidFill>
        <a:latin typeface="Lucida Sans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rgbClr val="000000"/>
        </a:solidFill>
        <a:latin typeface="Lucida Sans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rgbClr val="000000"/>
        </a:solidFill>
        <a:latin typeface="Lucida Sans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rgbClr val="000000"/>
        </a:solidFill>
        <a:latin typeface="Lucida Sans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gs" Target="tags/tag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719A8A26-080F-48D4-AFCB-CC07FDE992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924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A019AB-53D1-4D98-888A-77CE6B3FA50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ln/>
        </p:spPr>
      </p:sp>
      <p:sp>
        <p:nvSpPr>
          <p:cNvPr id="6147" name="Rectangle 3"/>
          <p:cNvSpPr txBox="1"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A019AB-53D1-4D98-888A-77CE6B3FA500}" type="slidenum">
              <a:rPr lang="en-US"/>
              <a:pPr/>
              <a:t>7</a:t>
            </a:fld>
            <a:endParaRPr lang="en-US"/>
          </a:p>
        </p:txBody>
      </p:sp>
      <p:sp>
        <p:nvSpPr>
          <p:cNvPr id="614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ln/>
        </p:spPr>
      </p:sp>
      <p:sp>
        <p:nvSpPr>
          <p:cNvPr id="6147" name="Rectangle 3"/>
          <p:cNvSpPr txBox="1"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A019AB-53D1-4D98-888A-77CE6B3FA500}" type="slidenum">
              <a:rPr lang="en-US"/>
              <a:pPr/>
              <a:t>16</a:t>
            </a:fld>
            <a:endParaRPr lang="en-US"/>
          </a:p>
        </p:txBody>
      </p:sp>
      <p:sp>
        <p:nvSpPr>
          <p:cNvPr id="614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ln/>
        </p:spPr>
      </p:sp>
      <p:sp>
        <p:nvSpPr>
          <p:cNvPr id="6147" name="Rectangle 3"/>
          <p:cNvSpPr txBox="1"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A019AB-53D1-4D98-888A-77CE6B3FA500}" type="slidenum">
              <a:rPr lang="en-US"/>
              <a:pPr/>
              <a:t>24</a:t>
            </a:fld>
            <a:endParaRPr lang="en-US"/>
          </a:p>
        </p:txBody>
      </p:sp>
      <p:sp>
        <p:nvSpPr>
          <p:cNvPr id="614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ln/>
        </p:spPr>
      </p:sp>
      <p:sp>
        <p:nvSpPr>
          <p:cNvPr id="6147" name="Rectangle 3"/>
          <p:cNvSpPr txBox="1"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A019AB-53D1-4D98-888A-77CE6B3FA500}" type="slidenum">
              <a:rPr lang="en-US"/>
              <a:pPr/>
              <a:t>28</a:t>
            </a:fld>
            <a:endParaRPr lang="en-US"/>
          </a:p>
        </p:txBody>
      </p:sp>
      <p:sp>
        <p:nvSpPr>
          <p:cNvPr id="614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ln/>
        </p:spPr>
      </p:sp>
      <p:sp>
        <p:nvSpPr>
          <p:cNvPr id="6147" name="Rectangle 3"/>
          <p:cNvSpPr txBox="1"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A019AB-53D1-4D98-888A-77CE6B3FA500}" type="slidenum">
              <a:rPr lang="en-US"/>
              <a:pPr/>
              <a:t>32</a:t>
            </a:fld>
            <a:endParaRPr lang="en-US"/>
          </a:p>
        </p:txBody>
      </p:sp>
      <p:sp>
        <p:nvSpPr>
          <p:cNvPr id="614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ln/>
        </p:spPr>
      </p:sp>
      <p:sp>
        <p:nvSpPr>
          <p:cNvPr id="6147" name="Rectangle 3"/>
          <p:cNvSpPr txBox="1"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A019AB-53D1-4D98-888A-77CE6B3FA500}" type="slidenum">
              <a:rPr lang="en-US"/>
              <a:pPr/>
              <a:t>34</a:t>
            </a:fld>
            <a:endParaRPr lang="en-US"/>
          </a:p>
        </p:txBody>
      </p:sp>
      <p:sp>
        <p:nvSpPr>
          <p:cNvPr id="614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ln/>
        </p:spPr>
      </p:sp>
      <p:sp>
        <p:nvSpPr>
          <p:cNvPr id="6147" name="Rectangle 3"/>
          <p:cNvSpPr txBox="1"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8775" y="1700213"/>
            <a:ext cx="8426450" cy="1873250"/>
          </a:xfrm>
        </p:spPr>
        <p:txBody>
          <a:bodyPr anchor="t"/>
          <a:lstStyle>
            <a:lvl1pPr>
              <a:lnSpc>
                <a:spcPct val="90000"/>
              </a:lnSpc>
              <a:defRPr sz="5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8775" y="4508500"/>
            <a:ext cx="8426450" cy="19812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ct val="0"/>
              </a:spcBef>
              <a:spcAft>
                <a:spcPct val="45000"/>
              </a:spcAft>
              <a:buFont typeface="Wingdings" pitchFamily="2" charset="2"/>
              <a:buNone/>
              <a:defRPr sz="34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grpSp>
        <p:nvGrpSpPr>
          <p:cNvPr id="65540" name="Group 4"/>
          <p:cNvGrpSpPr>
            <a:grpSpLocks/>
          </p:cNvGrpSpPr>
          <p:nvPr/>
        </p:nvGrpSpPr>
        <p:grpSpPr bwMode="auto">
          <a:xfrm>
            <a:off x="6051550" y="368300"/>
            <a:ext cx="2697163" cy="585788"/>
            <a:chOff x="1610" y="2863"/>
            <a:chExt cx="3221" cy="699"/>
          </a:xfrm>
        </p:grpSpPr>
        <p:sp>
          <p:nvSpPr>
            <p:cNvPr id="65541" name="Freeform 5"/>
            <p:cNvSpPr>
              <a:spLocks/>
            </p:cNvSpPr>
            <p:nvPr/>
          </p:nvSpPr>
          <p:spPr bwMode="auto">
            <a:xfrm>
              <a:off x="1610" y="2971"/>
              <a:ext cx="264" cy="449"/>
            </a:xfrm>
            <a:custGeom>
              <a:avLst/>
              <a:gdLst>
                <a:gd name="T0" fmla="*/ 142 w 264"/>
                <a:gd name="T1" fmla="*/ 179 h 449"/>
                <a:gd name="T2" fmla="*/ 210 w 264"/>
                <a:gd name="T3" fmla="*/ 216 h 449"/>
                <a:gd name="T4" fmla="*/ 247 w 264"/>
                <a:gd name="T5" fmla="*/ 253 h 449"/>
                <a:gd name="T6" fmla="*/ 256 w 264"/>
                <a:gd name="T7" fmla="*/ 267 h 449"/>
                <a:gd name="T8" fmla="*/ 264 w 264"/>
                <a:gd name="T9" fmla="*/ 298 h 449"/>
                <a:gd name="T10" fmla="*/ 264 w 264"/>
                <a:gd name="T11" fmla="*/ 318 h 449"/>
                <a:gd name="T12" fmla="*/ 253 w 264"/>
                <a:gd name="T13" fmla="*/ 369 h 449"/>
                <a:gd name="T14" fmla="*/ 222 w 264"/>
                <a:gd name="T15" fmla="*/ 412 h 449"/>
                <a:gd name="T16" fmla="*/ 199 w 264"/>
                <a:gd name="T17" fmla="*/ 429 h 449"/>
                <a:gd name="T18" fmla="*/ 148 w 264"/>
                <a:gd name="T19" fmla="*/ 446 h 449"/>
                <a:gd name="T20" fmla="*/ 122 w 264"/>
                <a:gd name="T21" fmla="*/ 449 h 449"/>
                <a:gd name="T22" fmla="*/ 60 w 264"/>
                <a:gd name="T23" fmla="*/ 440 h 449"/>
                <a:gd name="T24" fmla="*/ 34 w 264"/>
                <a:gd name="T25" fmla="*/ 429 h 449"/>
                <a:gd name="T26" fmla="*/ 0 w 264"/>
                <a:gd name="T27" fmla="*/ 318 h 449"/>
                <a:gd name="T28" fmla="*/ 9 w 264"/>
                <a:gd name="T29" fmla="*/ 338 h 449"/>
                <a:gd name="T30" fmla="*/ 28 w 264"/>
                <a:gd name="T31" fmla="*/ 375 h 449"/>
                <a:gd name="T32" fmla="*/ 43 w 264"/>
                <a:gd name="T33" fmla="*/ 392 h 449"/>
                <a:gd name="T34" fmla="*/ 74 w 264"/>
                <a:gd name="T35" fmla="*/ 415 h 449"/>
                <a:gd name="T36" fmla="*/ 116 w 264"/>
                <a:gd name="T37" fmla="*/ 423 h 449"/>
                <a:gd name="T38" fmla="*/ 139 w 264"/>
                <a:gd name="T39" fmla="*/ 421 h 449"/>
                <a:gd name="T40" fmla="*/ 173 w 264"/>
                <a:gd name="T41" fmla="*/ 406 h 449"/>
                <a:gd name="T42" fmla="*/ 185 w 264"/>
                <a:gd name="T43" fmla="*/ 395 h 449"/>
                <a:gd name="T44" fmla="*/ 199 w 264"/>
                <a:gd name="T45" fmla="*/ 367 h 449"/>
                <a:gd name="T46" fmla="*/ 205 w 264"/>
                <a:gd name="T47" fmla="*/ 335 h 449"/>
                <a:gd name="T48" fmla="*/ 205 w 264"/>
                <a:gd name="T49" fmla="*/ 318 h 449"/>
                <a:gd name="T50" fmla="*/ 193 w 264"/>
                <a:gd name="T51" fmla="*/ 290 h 449"/>
                <a:gd name="T52" fmla="*/ 185 w 264"/>
                <a:gd name="T53" fmla="*/ 278 h 449"/>
                <a:gd name="T54" fmla="*/ 97 w 264"/>
                <a:gd name="T55" fmla="*/ 230 h 449"/>
                <a:gd name="T56" fmla="*/ 74 w 264"/>
                <a:gd name="T57" fmla="*/ 219 h 449"/>
                <a:gd name="T58" fmla="*/ 37 w 264"/>
                <a:gd name="T59" fmla="*/ 193 h 449"/>
                <a:gd name="T60" fmla="*/ 26 w 264"/>
                <a:gd name="T61" fmla="*/ 179 h 449"/>
                <a:gd name="T62" fmla="*/ 9 w 264"/>
                <a:gd name="T63" fmla="*/ 148 h 449"/>
                <a:gd name="T64" fmla="*/ 3 w 264"/>
                <a:gd name="T65" fmla="*/ 114 h 449"/>
                <a:gd name="T66" fmla="*/ 6 w 264"/>
                <a:gd name="T67" fmla="*/ 88 h 449"/>
                <a:gd name="T68" fmla="*/ 26 w 264"/>
                <a:gd name="T69" fmla="*/ 45 h 449"/>
                <a:gd name="T70" fmla="*/ 43 w 264"/>
                <a:gd name="T71" fmla="*/ 28 h 449"/>
                <a:gd name="T72" fmla="*/ 85 w 264"/>
                <a:gd name="T73" fmla="*/ 6 h 449"/>
                <a:gd name="T74" fmla="*/ 136 w 264"/>
                <a:gd name="T75" fmla="*/ 0 h 449"/>
                <a:gd name="T76" fmla="*/ 162 w 264"/>
                <a:gd name="T77" fmla="*/ 0 h 449"/>
                <a:gd name="T78" fmla="*/ 207 w 264"/>
                <a:gd name="T79" fmla="*/ 14 h 449"/>
                <a:gd name="T80" fmla="*/ 230 w 264"/>
                <a:gd name="T81" fmla="*/ 108 h 449"/>
                <a:gd name="T82" fmla="*/ 227 w 264"/>
                <a:gd name="T83" fmla="*/ 94 h 449"/>
                <a:gd name="T84" fmla="*/ 207 w 264"/>
                <a:gd name="T85" fmla="*/ 65 h 449"/>
                <a:gd name="T86" fmla="*/ 196 w 264"/>
                <a:gd name="T87" fmla="*/ 51 h 449"/>
                <a:gd name="T88" fmla="*/ 165 w 264"/>
                <a:gd name="T89" fmla="*/ 31 h 449"/>
                <a:gd name="T90" fmla="*/ 128 w 264"/>
                <a:gd name="T91" fmla="*/ 26 h 449"/>
                <a:gd name="T92" fmla="*/ 108 w 264"/>
                <a:gd name="T93" fmla="*/ 26 h 449"/>
                <a:gd name="T94" fmla="*/ 82 w 264"/>
                <a:gd name="T95" fmla="*/ 37 h 449"/>
                <a:gd name="T96" fmla="*/ 71 w 264"/>
                <a:gd name="T97" fmla="*/ 48 h 449"/>
                <a:gd name="T98" fmla="*/ 60 w 264"/>
                <a:gd name="T99" fmla="*/ 68 h 449"/>
                <a:gd name="T100" fmla="*/ 54 w 264"/>
                <a:gd name="T101" fmla="*/ 94 h 449"/>
                <a:gd name="T102" fmla="*/ 57 w 264"/>
                <a:gd name="T103" fmla="*/ 108 h 449"/>
                <a:gd name="T104" fmla="*/ 65 w 264"/>
                <a:gd name="T105" fmla="*/ 128 h 449"/>
                <a:gd name="T106" fmla="*/ 71 w 264"/>
                <a:gd name="T107" fmla="*/ 139 h 449"/>
                <a:gd name="T108" fmla="*/ 142 w 264"/>
                <a:gd name="T109" fmla="*/ 179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64" h="449">
                  <a:moveTo>
                    <a:pt x="142" y="179"/>
                  </a:moveTo>
                  <a:lnTo>
                    <a:pt x="142" y="179"/>
                  </a:lnTo>
                  <a:lnTo>
                    <a:pt x="210" y="216"/>
                  </a:lnTo>
                  <a:lnTo>
                    <a:pt x="210" y="216"/>
                  </a:lnTo>
                  <a:lnTo>
                    <a:pt x="230" y="233"/>
                  </a:lnTo>
                  <a:lnTo>
                    <a:pt x="247" y="253"/>
                  </a:lnTo>
                  <a:lnTo>
                    <a:pt x="247" y="253"/>
                  </a:lnTo>
                  <a:lnTo>
                    <a:pt x="256" y="267"/>
                  </a:lnTo>
                  <a:lnTo>
                    <a:pt x="261" y="281"/>
                  </a:lnTo>
                  <a:lnTo>
                    <a:pt x="264" y="298"/>
                  </a:lnTo>
                  <a:lnTo>
                    <a:pt x="264" y="318"/>
                  </a:lnTo>
                  <a:lnTo>
                    <a:pt x="264" y="318"/>
                  </a:lnTo>
                  <a:lnTo>
                    <a:pt x="261" y="347"/>
                  </a:lnTo>
                  <a:lnTo>
                    <a:pt x="253" y="369"/>
                  </a:lnTo>
                  <a:lnTo>
                    <a:pt x="239" y="392"/>
                  </a:lnTo>
                  <a:lnTo>
                    <a:pt x="222" y="412"/>
                  </a:lnTo>
                  <a:lnTo>
                    <a:pt x="222" y="412"/>
                  </a:lnTo>
                  <a:lnTo>
                    <a:pt x="199" y="429"/>
                  </a:lnTo>
                  <a:lnTo>
                    <a:pt x="173" y="440"/>
                  </a:lnTo>
                  <a:lnTo>
                    <a:pt x="148" y="446"/>
                  </a:lnTo>
                  <a:lnTo>
                    <a:pt x="122" y="449"/>
                  </a:lnTo>
                  <a:lnTo>
                    <a:pt x="122" y="449"/>
                  </a:lnTo>
                  <a:lnTo>
                    <a:pt x="88" y="446"/>
                  </a:lnTo>
                  <a:lnTo>
                    <a:pt x="60" y="440"/>
                  </a:lnTo>
                  <a:lnTo>
                    <a:pt x="60" y="440"/>
                  </a:lnTo>
                  <a:lnTo>
                    <a:pt x="34" y="429"/>
                  </a:lnTo>
                  <a:lnTo>
                    <a:pt x="3" y="415"/>
                  </a:lnTo>
                  <a:lnTo>
                    <a:pt x="0" y="318"/>
                  </a:lnTo>
                  <a:lnTo>
                    <a:pt x="0" y="318"/>
                  </a:lnTo>
                  <a:lnTo>
                    <a:pt x="9" y="338"/>
                  </a:lnTo>
                  <a:lnTo>
                    <a:pt x="17" y="358"/>
                  </a:lnTo>
                  <a:lnTo>
                    <a:pt x="28" y="375"/>
                  </a:lnTo>
                  <a:lnTo>
                    <a:pt x="43" y="392"/>
                  </a:lnTo>
                  <a:lnTo>
                    <a:pt x="43" y="392"/>
                  </a:lnTo>
                  <a:lnTo>
                    <a:pt x="57" y="406"/>
                  </a:lnTo>
                  <a:lnTo>
                    <a:pt x="74" y="415"/>
                  </a:lnTo>
                  <a:lnTo>
                    <a:pt x="94" y="421"/>
                  </a:lnTo>
                  <a:lnTo>
                    <a:pt x="116" y="423"/>
                  </a:lnTo>
                  <a:lnTo>
                    <a:pt x="116" y="423"/>
                  </a:lnTo>
                  <a:lnTo>
                    <a:pt x="139" y="421"/>
                  </a:lnTo>
                  <a:lnTo>
                    <a:pt x="156" y="415"/>
                  </a:lnTo>
                  <a:lnTo>
                    <a:pt x="173" y="406"/>
                  </a:lnTo>
                  <a:lnTo>
                    <a:pt x="185" y="395"/>
                  </a:lnTo>
                  <a:lnTo>
                    <a:pt x="185" y="395"/>
                  </a:lnTo>
                  <a:lnTo>
                    <a:pt x="193" y="381"/>
                  </a:lnTo>
                  <a:lnTo>
                    <a:pt x="199" y="367"/>
                  </a:lnTo>
                  <a:lnTo>
                    <a:pt x="205" y="352"/>
                  </a:lnTo>
                  <a:lnTo>
                    <a:pt x="205" y="335"/>
                  </a:lnTo>
                  <a:lnTo>
                    <a:pt x="205" y="335"/>
                  </a:lnTo>
                  <a:lnTo>
                    <a:pt x="205" y="318"/>
                  </a:lnTo>
                  <a:lnTo>
                    <a:pt x="199" y="301"/>
                  </a:lnTo>
                  <a:lnTo>
                    <a:pt x="193" y="290"/>
                  </a:lnTo>
                  <a:lnTo>
                    <a:pt x="185" y="278"/>
                  </a:lnTo>
                  <a:lnTo>
                    <a:pt x="185" y="278"/>
                  </a:lnTo>
                  <a:lnTo>
                    <a:pt x="153" y="259"/>
                  </a:lnTo>
                  <a:lnTo>
                    <a:pt x="97" y="230"/>
                  </a:lnTo>
                  <a:lnTo>
                    <a:pt x="97" y="230"/>
                  </a:lnTo>
                  <a:lnTo>
                    <a:pt x="74" y="219"/>
                  </a:lnTo>
                  <a:lnTo>
                    <a:pt x="54" y="205"/>
                  </a:lnTo>
                  <a:lnTo>
                    <a:pt x="37" y="193"/>
                  </a:lnTo>
                  <a:lnTo>
                    <a:pt x="26" y="179"/>
                  </a:lnTo>
                  <a:lnTo>
                    <a:pt x="26" y="179"/>
                  </a:lnTo>
                  <a:lnTo>
                    <a:pt x="14" y="165"/>
                  </a:lnTo>
                  <a:lnTo>
                    <a:pt x="9" y="148"/>
                  </a:lnTo>
                  <a:lnTo>
                    <a:pt x="3" y="131"/>
                  </a:lnTo>
                  <a:lnTo>
                    <a:pt x="3" y="114"/>
                  </a:lnTo>
                  <a:lnTo>
                    <a:pt x="3" y="114"/>
                  </a:lnTo>
                  <a:lnTo>
                    <a:pt x="6" y="88"/>
                  </a:lnTo>
                  <a:lnTo>
                    <a:pt x="11" y="65"/>
                  </a:lnTo>
                  <a:lnTo>
                    <a:pt x="26" y="45"/>
                  </a:lnTo>
                  <a:lnTo>
                    <a:pt x="43" y="28"/>
                  </a:lnTo>
                  <a:lnTo>
                    <a:pt x="43" y="28"/>
                  </a:lnTo>
                  <a:lnTo>
                    <a:pt x="65" y="17"/>
                  </a:lnTo>
                  <a:lnTo>
                    <a:pt x="85" y="6"/>
                  </a:lnTo>
                  <a:lnTo>
                    <a:pt x="111" y="0"/>
                  </a:lnTo>
                  <a:lnTo>
                    <a:pt x="136" y="0"/>
                  </a:lnTo>
                  <a:lnTo>
                    <a:pt x="136" y="0"/>
                  </a:lnTo>
                  <a:lnTo>
                    <a:pt x="162" y="0"/>
                  </a:lnTo>
                  <a:lnTo>
                    <a:pt x="185" y="6"/>
                  </a:lnTo>
                  <a:lnTo>
                    <a:pt x="207" y="14"/>
                  </a:lnTo>
                  <a:lnTo>
                    <a:pt x="227" y="23"/>
                  </a:lnTo>
                  <a:lnTo>
                    <a:pt x="230" y="108"/>
                  </a:lnTo>
                  <a:lnTo>
                    <a:pt x="230" y="108"/>
                  </a:lnTo>
                  <a:lnTo>
                    <a:pt x="227" y="94"/>
                  </a:lnTo>
                  <a:lnTo>
                    <a:pt x="219" y="80"/>
                  </a:lnTo>
                  <a:lnTo>
                    <a:pt x="207" y="65"/>
                  </a:lnTo>
                  <a:lnTo>
                    <a:pt x="196" y="51"/>
                  </a:lnTo>
                  <a:lnTo>
                    <a:pt x="196" y="51"/>
                  </a:lnTo>
                  <a:lnTo>
                    <a:pt x="182" y="40"/>
                  </a:lnTo>
                  <a:lnTo>
                    <a:pt x="165" y="31"/>
                  </a:lnTo>
                  <a:lnTo>
                    <a:pt x="148" y="28"/>
                  </a:lnTo>
                  <a:lnTo>
                    <a:pt x="128" y="26"/>
                  </a:lnTo>
                  <a:lnTo>
                    <a:pt x="128" y="26"/>
                  </a:lnTo>
                  <a:lnTo>
                    <a:pt x="108" y="26"/>
                  </a:lnTo>
                  <a:lnTo>
                    <a:pt x="94" y="31"/>
                  </a:lnTo>
                  <a:lnTo>
                    <a:pt x="82" y="37"/>
                  </a:lnTo>
                  <a:lnTo>
                    <a:pt x="71" y="48"/>
                  </a:lnTo>
                  <a:lnTo>
                    <a:pt x="71" y="48"/>
                  </a:lnTo>
                  <a:lnTo>
                    <a:pt x="65" y="57"/>
                  </a:lnTo>
                  <a:lnTo>
                    <a:pt x="60" y="68"/>
                  </a:lnTo>
                  <a:lnTo>
                    <a:pt x="57" y="82"/>
                  </a:lnTo>
                  <a:lnTo>
                    <a:pt x="54" y="94"/>
                  </a:lnTo>
                  <a:lnTo>
                    <a:pt x="54" y="94"/>
                  </a:lnTo>
                  <a:lnTo>
                    <a:pt x="57" y="108"/>
                  </a:lnTo>
                  <a:lnTo>
                    <a:pt x="60" y="119"/>
                  </a:lnTo>
                  <a:lnTo>
                    <a:pt x="65" y="128"/>
                  </a:lnTo>
                  <a:lnTo>
                    <a:pt x="71" y="139"/>
                  </a:lnTo>
                  <a:lnTo>
                    <a:pt x="71" y="139"/>
                  </a:lnTo>
                  <a:lnTo>
                    <a:pt x="99" y="156"/>
                  </a:lnTo>
                  <a:lnTo>
                    <a:pt x="142" y="179"/>
                  </a:lnTo>
                  <a:lnTo>
                    <a:pt x="142" y="17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5542" name="Freeform 6"/>
            <p:cNvSpPr>
              <a:spLocks noEditPoints="1"/>
            </p:cNvSpPr>
            <p:nvPr/>
          </p:nvSpPr>
          <p:spPr bwMode="auto">
            <a:xfrm>
              <a:off x="1900" y="3110"/>
              <a:ext cx="281" cy="310"/>
            </a:xfrm>
            <a:custGeom>
              <a:avLst/>
              <a:gdLst>
                <a:gd name="T0" fmla="*/ 142 w 281"/>
                <a:gd name="T1" fmla="*/ 0 h 310"/>
                <a:gd name="T2" fmla="*/ 184 w 281"/>
                <a:gd name="T3" fmla="*/ 6 h 310"/>
                <a:gd name="T4" fmla="*/ 218 w 281"/>
                <a:gd name="T5" fmla="*/ 23 h 310"/>
                <a:gd name="T6" fmla="*/ 235 w 281"/>
                <a:gd name="T7" fmla="*/ 34 h 310"/>
                <a:gd name="T8" fmla="*/ 258 w 281"/>
                <a:gd name="T9" fmla="*/ 63 h 310"/>
                <a:gd name="T10" fmla="*/ 267 w 281"/>
                <a:gd name="T11" fmla="*/ 80 h 310"/>
                <a:gd name="T12" fmla="*/ 278 w 281"/>
                <a:gd name="T13" fmla="*/ 117 h 310"/>
                <a:gd name="T14" fmla="*/ 281 w 281"/>
                <a:gd name="T15" fmla="*/ 156 h 310"/>
                <a:gd name="T16" fmla="*/ 281 w 281"/>
                <a:gd name="T17" fmla="*/ 174 h 310"/>
                <a:gd name="T18" fmla="*/ 272 w 281"/>
                <a:gd name="T19" fmla="*/ 210 h 310"/>
                <a:gd name="T20" fmla="*/ 264 w 281"/>
                <a:gd name="T21" fmla="*/ 230 h 310"/>
                <a:gd name="T22" fmla="*/ 241 w 281"/>
                <a:gd name="T23" fmla="*/ 262 h 310"/>
                <a:gd name="T24" fmla="*/ 213 w 281"/>
                <a:gd name="T25" fmla="*/ 290 h 310"/>
                <a:gd name="T26" fmla="*/ 196 w 281"/>
                <a:gd name="T27" fmla="*/ 299 h 310"/>
                <a:gd name="T28" fmla="*/ 159 w 281"/>
                <a:gd name="T29" fmla="*/ 310 h 310"/>
                <a:gd name="T30" fmla="*/ 139 w 281"/>
                <a:gd name="T31" fmla="*/ 310 h 310"/>
                <a:gd name="T32" fmla="*/ 93 w 281"/>
                <a:gd name="T33" fmla="*/ 304 h 310"/>
                <a:gd name="T34" fmla="*/ 65 w 281"/>
                <a:gd name="T35" fmla="*/ 293 h 310"/>
                <a:gd name="T36" fmla="*/ 45 w 281"/>
                <a:gd name="T37" fmla="*/ 273 h 310"/>
                <a:gd name="T38" fmla="*/ 34 w 281"/>
                <a:gd name="T39" fmla="*/ 264 h 310"/>
                <a:gd name="T40" fmla="*/ 8 w 281"/>
                <a:gd name="T41" fmla="*/ 213 h 310"/>
                <a:gd name="T42" fmla="*/ 0 w 281"/>
                <a:gd name="T43" fmla="*/ 156 h 310"/>
                <a:gd name="T44" fmla="*/ 0 w 281"/>
                <a:gd name="T45" fmla="*/ 137 h 310"/>
                <a:gd name="T46" fmla="*/ 8 w 281"/>
                <a:gd name="T47" fmla="*/ 100 h 310"/>
                <a:gd name="T48" fmla="*/ 17 w 281"/>
                <a:gd name="T49" fmla="*/ 80 h 310"/>
                <a:gd name="T50" fmla="*/ 37 w 281"/>
                <a:gd name="T51" fmla="*/ 49 h 310"/>
                <a:gd name="T52" fmla="*/ 68 w 281"/>
                <a:gd name="T53" fmla="*/ 23 h 310"/>
                <a:gd name="T54" fmla="*/ 82 w 281"/>
                <a:gd name="T55" fmla="*/ 12 h 310"/>
                <a:gd name="T56" fmla="*/ 122 w 281"/>
                <a:gd name="T57" fmla="*/ 0 h 310"/>
                <a:gd name="T58" fmla="*/ 142 w 281"/>
                <a:gd name="T59" fmla="*/ 0 h 310"/>
                <a:gd name="T60" fmla="*/ 136 w 281"/>
                <a:gd name="T61" fmla="*/ 23 h 310"/>
                <a:gd name="T62" fmla="*/ 99 w 281"/>
                <a:gd name="T63" fmla="*/ 34 h 310"/>
                <a:gd name="T64" fmla="*/ 76 w 281"/>
                <a:gd name="T65" fmla="*/ 66 h 310"/>
                <a:gd name="T66" fmla="*/ 68 w 281"/>
                <a:gd name="T67" fmla="*/ 85 h 310"/>
                <a:gd name="T68" fmla="*/ 57 w 281"/>
                <a:gd name="T69" fmla="*/ 131 h 310"/>
                <a:gd name="T70" fmla="*/ 57 w 281"/>
                <a:gd name="T71" fmla="*/ 159 h 310"/>
                <a:gd name="T72" fmla="*/ 65 w 281"/>
                <a:gd name="T73" fmla="*/ 210 h 310"/>
                <a:gd name="T74" fmla="*/ 82 w 281"/>
                <a:gd name="T75" fmla="*/ 250 h 310"/>
                <a:gd name="T76" fmla="*/ 96 w 281"/>
                <a:gd name="T77" fmla="*/ 267 h 310"/>
                <a:gd name="T78" fmla="*/ 128 w 281"/>
                <a:gd name="T79" fmla="*/ 284 h 310"/>
                <a:gd name="T80" fmla="*/ 145 w 281"/>
                <a:gd name="T81" fmla="*/ 284 h 310"/>
                <a:gd name="T82" fmla="*/ 179 w 281"/>
                <a:gd name="T83" fmla="*/ 273 h 310"/>
                <a:gd name="T84" fmla="*/ 204 w 281"/>
                <a:gd name="T85" fmla="*/ 245 h 310"/>
                <a:gd name="T86" fmla="*/ 213 w 281"/>
                <a:gd name="T87" fmla="*/ 225 h 310"/>
                <a:gd name="T88" fmla="*/ 224 w 281"/>
                <a:gd name="T89" fmla="*/ 179 h 310"/>
                <a:gd name="T90" fmla="*/ 224 w 281"/>
                <a:gd name="T91" fmla="*/ 151 h 310"/>
                <a:gd name="T92" fmla="*/ 210 w 281"/>
                <a:gd name="T93" fmla="*/ 85 h 310"/>
                <a:gd name="T94" fmla="*/ 199 w 281"/>
                <a:gd name="T95" fmla="*/ 60 h 310"/>
                <a:gd name="T96" fmla="*/ 182 w 281"/>
                <a:gd name="T97" fmla="*/ 40 h 310"/>
                <a:gd name="T98" fmla="*/ 162 w 281"/>
                <a:gd name="T99" fmla="*/ 29 h 310"/>
                <a:gd name="T100" fmla="*/ 136 w 281"/>
                <a:gd name="T101" fmla="*/ 23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81" h="310">
                  <a:moveTo>
                    <a:pt x="142" y="0"/>
                  </a:moveTo>
                  <a:lnTo>
                    <a:pt x="142" y="0"/>
                  </a:lnTo>
                  <a:lnTo>
                    <a:pt x="164" y="0"/>
                  </a:lnTo>
                  <a:lnTo>
                    <a:pt x="184" y="6"/>
                  </a:lnTo>
                  <a:lnTo>
                    <a:pt x="201" y="12"/>
                  </a:lnTo>
                  <a:lnTo>
                    <a:pt x="218" y="23"/>
                  </a:lnTo>
                  <a:lnTo>
                    <a:pt x="218" y="23"/>
                  </a:lnTo>
                  <a:lnTo>
                    <a:pt x="235" y="34"/>
                  </a:lnTo>
                  <a:lnTo>
                    <a:pt x="247" y="49"/>
                  </a:lnTo>
                  <a:lnTo>
                    <a:pt x="258" y="63"/>
                  </a:lnTo>
                  <a:lnTo>
                    <a:pt x="267" y="80"/>
                  </a:lnTo>
                  <a:lnTo>
                    <a:pt x="267" y="80"/>
                  </a:lnTo>
                  <a:lnTo>
                    <a:pt x="272" y="100"/>
                  </a:lnTo>
                  <a:lnTo>
                    <a:pt x="278" y="117"/>
                  </a:lnTo>
                  <a:lnTo>
                    <a:pt x="281" y="137"/>
                  </a:lnTo>
                  <a:lnTo>
                    <a:pt x="281" y="156"/>
                  </a:lnTo>
                  <a:lnTo>
                    <a:pt x="281" y="156"/>
                  </a:lnTo>
                  <a:lnTo>
                    <a:pt x="281" y="174"/>
                  </a:lnTo>
                  <a:lnTo>
                    <a:pt x="278" y="193"/>
                  </a:lnTo>
                  <a:lnTo>
                    <a:pt x="272" y="210"/>
                  </a:lnTo>
                  <a:lnTo>
                    <a:pt x="264" y="230"/>
                  </a:lnTo>
                  <a:lnTo>
                    <a:pt x="264" y="230"/>
                  </a:lnTo>
                  <a:lnTo>
                    <a:pt x="253" y="247"/>
                  </a:lnTo>
                  <a:lnTo>
                    <a:pt x="241" y="262"/>
                  </a:lnTo>
                  <a:lnTo>
                    <a:pt x="230" y="276"/>
                  </a:lnTo>
                  <a:lnTo>
                    <a:pt x="213" y="290"/>
                  </a:lnTo>
                  <a:lnTo>
                    <a:pt x="213" y="290"/>
                  </a:lnTo>
                  <a:lnTo>
                    <a:pt x="196" y="299"/>
                  </a:lnTo>
                  <a:lnTo>
                    <a:pt x="179" y="304"/>
                  </a:lnTo>
                  <a:lnTo>
                    <a:pt x="159" y="310"/>
                  </a:lnTo>
                  <a:lnTo>
                    <a:pt x="139" y="310"/>
                  </a:lnTo>
                  <a:lnTo>
                    <a:pt x="139" y="310"/>
                  </a:lnTo>
                  <a:lnTo>
                    <a:pt x="108" y="307"/>
                  </a:lnTo>
                  <a:lnTo>
                    <a:pt x="93" y="304"/>
                  </a:lnTo>
                  <a:lnTo>
                    <a:pt x="79" y="299"/>
                  </a:lnTo>
                  <a:lnTo>
                    <a:pt x="65" y="293"/>
                  </a:lnTo>
                  <a:lnTo>
                    <a:pt x="54" y="284"/>
                  </a:lnTo>
                  <a:lnTo>
                    <a:pt x="45" y="273"/>
                  </a:lnTo>
                  <a:lnTo>
                    <a:pt x="34" y="264"/>
                  </a:lnTo>
                  <a:lnTo>
                    <a:pt x="34" y="264"/>
                  </a:lnTo>
                  <a:lnTo>
                    <a:pt x="20" y="239"/>
                  </a:lnTo>
                  <a:lnTo>
                    <a:pt x="8" y="213"/>
                  </a:lnTo>
                  <a:lnTo>
                    <a:pt x="0" y="185"/>
                  </a:lnTo>
                  <a:lnTo>
                    <a:pt x="0" y="156"/>
                  </a:lnTo>
                  <a:lnTo>
                    <a:pt x="0" y="156"/>
                  </a:lnTo>
                  <a:lnTo>
                    <a:pt x="0" y="137"/>
                  </a:lnTo>
                  <a:lnTo>
                    <a:pt x="3" y="117"/>
                  </a:lnTo>
                  <a:lnTo>
                    <a:pt x="8" y="100"/>
                  </a:lnTo>
                  <a:lnTo>
                    <a:pt x="17" y="80"/>
                  </a:lnTo>
                  <a:lnTo>
                    <a:pt x="17" y="80"/>
                  </a:lnTo>
                  <a:lnTo>
                    <a:pt x="25" y="63"/>
                  </a:lnTo>
                  <a:lnTo>
                    <a:pt x="37" y="49"/>
                  </a:lnTo>
                  <a:lnTo>
                    <a:pt x="51" y="34"/>
                  </a:lnTo>
                  <a:lnTo>
                    <a:pt x="68" y="23"/>
                  </a:lnTo>
                  <a:lnTo>
                    <a:pt x="68" y="23"/>
                  </a:lnTo>
                  <a:lnTo>
                    <a:pt x="82" y="12"/>
                  </a:lnTo>
                  <a:lnTo>
                    <a:pt x="102" y="6"/>
                  </a:lnTo>
                  <a:lnTo>
                    <a:pt x="122" y="0"/>
                  </a:lnTo>
                  <a:lnTo>
                    <a:pt x="142" y="0"/>
                  </a:lnTo>
                  <a:lnTo>
                    <a:pt x="142" y="0"/>
                  </a:lnTo>
                  <a:close/>
                  <a:moveTo>
                    <a:pt x="136" y="23"/>
                  </a:moveTo>
                  <a:lnTo>
                    <a:pt x="136" y="23"/>
                  </a:lnTo>
                  <a:lnTo>
                    <a:pt x="116" y="26"/>
                  </a:lnTo>
                  <a:lnTo>
                    <a:pt x="99" y="34"/>
                  </a:lnTo>
                  <a:lnTo>
                    <a:pt x="88" y="49"/>
                  </a:lnTo>
                  <a:lnTo>
                    <a:pt x="76" y="66"/>
                  </a:lnTo>
                  <a:lnTo>
                    <a:pt x="76" y="66"/>
                  </a:lnTo>
                  <a:lnTo>
                    <a:pt x="68" y="85"/>
                  </a:lnTo>
                  <a:lnTo>
                    <a:pt x="62" y="108"/>
                  </a:lnTo>
                  <a:lnTo>
                    <a:pt x="57" y="131"/>
                  </a:lnTo>
                  <a:lnTo>
                    <a:pt x="57" y="159"/>
                  </a:lnTo>
                  <a:lnTo>
                    <a:pt x="57" y="159"/>
                  </a:lnTo>
                  <a:lnTo>
                    <a:pt x="59" y="185"/>
                  </a:lnTo>
                  <a:lnTo>
                    <a:pt x="65" y="210"/>
                  </a:lnTo>
                  <a:lnTo>
                    <a:pt x="74" y="230"/>
                  </a:lnTo>
                  <a:lnTo>
                    <a:pt x="82" y="250"/>
                  </a:lnTo>
                  <a:lnTo>
                    <a:pt x="82" y="250"/>
                  </a:lnTo>
                  <a:lnTo>
                    <a:pt x="96" y="267"/>
                  </a:lnTo>
                  <a:lnTo>
                    <a:pt x="110" y="279"/>
                  </a:lnTo>
                  <a:lnTo>
                    <a:pt x="128" y="284"/>
                  </a:lnTo>
                  <a:lnTo>
                    <a:pt x="145" y="284"/>
                  </a:lnTo>
                  <a:lnTo>
                    <a:pt x="145" y="284"/>
                  </a:lnTo>
                  <a:lnTo>
                    <a:pt x="164" y="282"/>
                  </a:lnTo>
                  <a:lnTo>
                    <a:pt x="179" y="273"/>
                  </a:lnTo>
                  <a:lnTo>
                    <a:pt x="193" y="262"/>
                  </a:lnTo>
                  <a:lnTo>
                    <a:pt x="204" y="245"/>
                  </a:lnTo>
                  <a:lnTo>
                    <a:pt x="204" y="245"/>
                  </a:lnTo>
                  <a:lnTo>
                    <a:pt x="213" y="225"/>
                  </a:lnTo>
                  <a:lnTo>
                    <a:pt x="218" y="202"/>
                  </a:lnTo>
                  <a:lnTo>
                    <a:pt x="224" y="179"/>
                  </a:lnTo>
                  <a:lnTo>
                    <a:pt x="224" y="151"/>
                  </a:lnTo>
                  <a:lnTo>
                    <a:pt x="224" y="151"/>
                  </a:lnTo>
                  <a:lnTo>
                    <a:pt x="218" y="117"/>
                  </a:lnTo>
                  <a:lnTo>
                    <a:pt x="210" y="85"/>
                  </a:lnTo>
                  <a:lnTo>
                    <a:pt x="210" y="85"/>
                  </a:lnTo>
                  <a:lnTo>
                    <a:pt x="199" y="60"/>
                  </a:lnTo>
                  <a:lnTo>
                    <a:pt x="182" y="40"/>
                  </a:lnTo>
                  <a:lnTo>
                    <a:pt x="182" y="40"/>
                  </a:lnTo>
                  <a:lnTo>
                    <a:pt x="173" y="31"/>
                  </a:lnTo>
                  <a:lnTo>
                    <a:pt x="162" y="29"/>
                  </a:lnTo>
                  <a:lnTo>
                    <a:pt x="150" y="23"/>
                  </a:lnTo>
                  <a:lnTo>
                    <a:pt x="136" y="23"/>
                  </a:lnTo>
                  <a:lnTo>
                    <a:pt x="136" y="2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5543" name="Freeform 7"/>
            <p:cNvSpPr>
              <a:spLocks/>
            </p:cNvSpPr>
            <p:nvPr/>
          </p:nvSpPr>
          <p:spPr bwMode="auto">
            <a:xfrm>
              <a:off x="2493" y="3059"/>
              <a:ext cx="182" cy="361"/>
            </a:xfrm>
            <a:custGeom>
              <a:avLst/>
              <a:gdLst>
                <a:gd name="T0" fmla="*/ 86 w 182"/>
                <a:gd name="T1" fmla="*/ 0 h 361"/>
                <a:gd name="T2" fmla="*/ 86 w 182"/>
                <a:gd name="T3" fmla="*/ 60 h 361"/>
                <a:gd name="T4" fmla="*/ 174 w 182"/>
                <a:gd name="T5" fmla="*/ 60 h 361"/>
                <a:gd name="T6" fmla="*/ 151 w 182"/>
                <a:gd name="T7" fmla="*/ 85 h 361"/>
                <a:gd name="T8" fmla="*/ 83 w 182"/>
                <a:gd name="T9" fmla="*/ 85 h 361"/>
                <a:gd name="T10" fmla="*/ 83 w 182"/>
                <a:gd name="T11" fmla="*/ 267 h 361"/>
                <a:gd name="T12" fmla="*/ 83 w 182"/>
                <a:gd name="T13" fmla="*/ 267 h 361"/>
                <a:gd name="T14" fmla="*/ 83 w 182"/>
                <a:gd name="T15" fmla="*/ 284 h 361"/>
                <a:gd name="T16" fmla="*/ 86 w 182"/>
                <a:gd name="T17" fmla="*/ 296 h 361"/>
                <a:gd name="T18" fmla="*/ 91 w 182"/>
                <a:gd name="T19" fmla="*/ 307 h 361"/>
                <a:gd name="T20" fmla="*/ 97 w 182"/>
                <a:gd name="T21" fmla="*/ 318 h 361"/>
                <a:gd name="T22" fmla="*/ 105 w 182"/>
                <a:gd name="T23" fmla="*/ 324 h 361"/>
                <a:gd name="T24" fmla="*/ 117 w 182"/>
                <a:gd name="T25" fmla="*/ 330 h 361"/>
                <a:gd name="T26" fmla="*/ 128 w 182"/>
                <a:gd name="T27" fmla="*/ 333 h 361"/>
                <a:gd name="T28" fmla="*/ 142 w 182"/>
                <a:gd name="T29" fmla="*/ 335 h 361"/>
                <a:gd name="T30" fmla="*/ 142 w 182"/>
                <a:gd name="T31" fmla="*/ 335 h 361"/>
                <a:gd name="T32" fmla="*/ 157 w 182"/>
                <a:gd name="T33" fmla="*/ 333 h 361"/>
                <a:gd name="T34" fmla="*/ 165 w 182"/>
                <a:gd name="T35" fmla="*/ 330 h 361"/>
                <a:gd name="T36" fmla="*/ 165 w 182"/>
                <a:gd name="T37" fmla="*/ 330 h 361"/>
                <a:gd name="T38" fmla="*/ 182 w 182"/>
                <a:gd name="T39" fmla="*/ 318 h 361"/>
                <a:gd name="T40" fmla="*/ 182 w 182"/>
                <a:gd name="T41" fmla="*/ 318 h 361"/>
                <a:gd name="T42" fmla="*/ 182 w 182"/>
                <a:gd name="T43" fmla="*/ 324 h 361"/>
                <a:gd name="T44" fmla="*/ 179 w 182"/>
                <a:gd name="T45" fmla="*/ 333 h 361"/>
                <a:gd name="T46" fmla="*/ 162 w 182"/>
                <a:gd name="T47" fmla="*/ 347 h 361"/>
                <a:gd name="T48" fmla="*/ 162 w 182"/>
                <a:gd name="T49" fmla="*/ 347 h 361"/>
                <a:gd name="T50" fmla="*/ 154 w 182"/>
                <a:gd name="T51" fmla="*/ 352 h 361"/>
                <a:gd name="T52" fmla="*/ 142 w 182"/>
                <a:gd name="T53" fmla="*/ 358 h 361"/>
                <a:gd name="T54" fmla="*/ 131 w 182"/>
                <a:gd name="T55" fmla="*/ 361 h 361"/>
                <a:gd name="T56" fmla="*/ 117 w 182"/>
                <a:gd name="T57" fmla="*/ 361 h 361"/>
                <a:gd name="T58" fmla="*/ 117 w 182"/>
                <a:gd name="T59" fmla="*/ 361 h 361"/>
                <a:gd name="T60" fmla="*/ 100 w 182"/>
                <a:gd name="T61" fmla="*/ 361 h 361"/>
                <a:gd name="T62" fmla="*/ 83 w 182"/>
                <a:gd name="T63" fmla="*/ 355 h 361"/>
                <a:gd name="T64" fmla="*/ 66 w 182"/>
                <a:gd name="T65" fmla="*/ 347 h 361"/>
                <a:gd name="T66" fmla="*/ 54 w 182"/>
                <a:gd name="T67" fmla="*/ 335 h 361"/>
                <a:gd name="T68" fmla="*/ 54 w 182"/>
                <a:gd name="T69" fmla="*/ 335 h 361"/>
                <a:gd name="T70" fmla="*/ 43 w 182"/>
                <a:gd name="T71" fmla="*/ 324 h 361"/>
                <a:gd name="T72" fmla="*/ 34 w 182"/>
                <a:gd name="T73" fmla="*/ 307 h 361"/>
                <a:gd name="T74" fmla="*/ 29 w 182"/>
                <a:gd name="T75" fmla="*/ 290 h 361"/>
                <a:gd name="T76" fmla="*/ 29 w 182"/>
                <a:gd name="T77" fmla="*/ 267 h 361"/>
                <a:gd name="T78" fmla="*/ 29 w 182"/>
                <a:gd name="T79" fmla="*/ 85 h 361"/>
                <a:gd name="T80" fmla="*/ 0 w 182"/>
                <a:gd name="T81" fmla="*/ 85 h 361"/>
                <a:gd name="T82" fmla="*/ 86 w 182"/>
                <a:gd name="T83" fmla="*/ 0 h 361"/>
                <a:gd name="T84" fmla="*/ 86 w 182"/>
                <a:gd name="T85" fmla="*/ 0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82" h="361">
                  <a:moveTo>
                    <a:pt x="86" y="0"/>
                  </a:moveTo>
                  <a:lnTo>
                    <a:pt x="86" y="60"/>
                  </a:lnTo>
                  <a:lnTo>
                    <a:pt x="174" y="60"/>
                  </a:lnTo>
                  <a:lnTo>
                    <a:pt x="151" y="85"/>
                  </a:lnTo>
                  <a:lnTo>
                    <a:pt x="83" y="85"/>
                  </a:lnTo>
                  <a:lnTo>
                    <a:pt x="83" y="267"/>
                  </a:lnTo>
                  <a:lnTo>
                    <a:pt x="83" y="267"/>
                  </a:lnTo>
                  <a:lnTo>
                    <a:pt x="83" y="284"/>
                  </a:lnTo>
                  <a:lnTo>
                    <a:pt x="86" y="296"/>
                  </a:lnTo>
                  <a:lnTo>
                    <a:pt x="91" y="307"/>
                  </a:lnTo>
                  <a:lnTo>
                    <a:pt x="97" y="318"/>
                  </a:lnTo>
                  <a:lnTo>
                    <a:pt x="105" y="324"/>
                  </a:lnTo>
                  <a:lnTo>
                    <a:pt x="117" y="330"/>
                  </a:lnTo>
                  <a:lnTo>
                    <a:pt x="128" y="333"/>
                  </a:lnTo>
                  <a:lnTo>
                    <a:pt x="142" y="335"/>
                  </a:lnTo>
                  <a:lnTo>
                    <a:pt x="142" y="335"/>
                  </a:lnTo>
                  <a:lnTo>
                    <a:pt x="157" y="333"/>
                  </a:lnTo>
                  <a:lnTo>
                    <a:pt x="165" y="330"/>
                  </a:lnTo>
                  <a:lnTo>
                    <a:pt x="165" y="330"/>
                  </a:lnTo>
                  <a:lnTo>
                    <a:pt x="182" y="318"/>
                  </a:lnTo>
                  <a:lnTo>
                    <a:pt x="182" y="318"/>
                  </a:lnTo>
                  <a:lnTo>
                    <a:pt x="182" y="324"/>
                  </a:lnTo>
                  <a:lnTo>
                    <a:pt x="179" y="333"/>
                  </a:lnTo>
                  <a:lnTo>
                    <a:pt x="162" y="347"/>
                  </a:lnTo>
                  <a:lnTo>
                    <a:pt x="162" y="347"/>
                  </a:lnTo>
                  <a:lnTo>
                    <a:pt x="154" y="352"/>
                  </a:lnTo>
                  <a:lnTo>
                    <a:pt x="142" y="358"/>
                  </a:lnTo>
                  <a:lnTo>
                    <a:pt x="131" y="361"/>
                  </a:lnTo>
                  <a:lnTo>
                    <a:pt x="117" y="361"/>
                  </a:lnTo>
                  <a:lnTo>
                    <a:pt x="117" y="361"/>
                  </a:lnTo>
                  <a:lnTo>
                    <a:pt x="100" y="361"/>
                  </a:lnTo>
                  <a:lnTo>
                    <a:pt x="83" y="355"/>
                  </a:lnTo>
                  <a:lnTo>
                    <a:pt x="66" y="347"/>
                  </a:lnTo>
                  <a:lnTo>
                    <a:pt x="54" y="335"/>
                  </a:lnTo>
                  <a:lnTo>
                    <a:pt x="54" y="335"/>
                  </a:lnTo>
                  <a:lnTo>
                    <a:pt x="43" y="324"/>
                  </a:lnTo>
                  <a:lnTo>
                    <a:pt x="34" y="307"/>
                  </a:lnTo>
                  <a:lnTo>
                    <a:pt x="29" y="290"/>
                  </a:lnTo>
                  <a:lnTo>
                    <a:pt x="29" y="267"/>
                  </a:lnTo>
                  <a:lnTo>
                    <a:pt x="29" y="85"/>
                  </a:lnTo>
                  <a:lnTo>
                    <a:pt x="0" y="85"/>
                  </a:lnTo>
                  <a:lnTo>
                    <a:pt x="86" y="0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5544" name="Freeform 8"/>
            <p:cNvSpPr>
              <a:spLocks/>
            </p:cNvSpPr>
            <p:nvPr/>
          </p:nvSpPr>
          <p:spPr bwMode="auto">
            <a:xfrm>
              <a:off x="2695" y="2971"/>
              <a:ext cx="290" cy="443"/>
            </a:xfrm>
            <a:custGeom>
              <a:avLst/>
              <a:gdLst>
                <a:gd name="T0" fmla="*/ 176 w 290"/>
                <a:gd name="T1" fmla="*/ 139 h 443"/>
                <a:gd name="T2" fmla="*/ 213 w 290"/>
                <a:gd name="T3" fmla="*/ 145 h 443"/>
                <a:gd name="T4" fmla="*/ 244 w 290"/>
                <a:gd name="T5" fmla="*/ 162 h 443"/>
                <a:gd name="T6" fmla="*/ 256 w 290"/>
                <a:gd name="T7" fmla="*/ 176 h 443"/>
                <a:gd name="T8" fmla="*/ 270 w 290"/>
                <a:gd name="T9" fmla="*/ 207 h 443"/>
                <a:gd name="T10" fmla="*/ 273 w 290"/>
                <a:gd name="T11" fmla="*/ 421 h 443"/>
                <a:gd name="T12" fmla="*/ 273 w 290"/>
                <a:gd name="T13" fmla="*/ 429 h 443"/>
                <a:gd name="T14" fmla="*/ 276 w 290"/>
                <a:gd name="T15" fmla="*/ 435 h 443"/>
                <a:gd name="T16" fmla="*/ 199 w 290"/>
                <a:gd name="T17" fmla="*/ 443 h 443"/>
                <a:gd name="T18" fmla="*/ 207 w 290"/>
                <a:gd name="T19" fmla="*/ 438 h 443"/>
                <a:gd name="T20" fmla="*/ 216 w 290"/>
                <a:gd name="T21" fmla="*/ 426 h 443"/>
                <a:gd name="T22" fmla="*/ 216 w 290"/>
                <a:gd name="T23" fmla="*/ 250 h 443"/>
                <a:gd name="T24" fmla="*/ 216 w 290"/>
                <a:gd name="T25" fmla="*/ 233 h 443"/>
                <a:gd name="T26" fmla="*/ 207 w 290"/>
                <a:gd name="T27" fmla="*/ 207 h 443"/>
                <a:gd name="T28" fmla="*/ 202 w 290"/>
                <a:gd name="T29" fmla="*/ 196 h 443"/>
                <a:gd name="T30" fmla="*/ 179 w 290"/>
                <a:gd name="T31" fmla="*/ 182 h 443"/>
                <a:gd name="T32" fmla="*/ 148 w 290"/>
                <a:gd name="T33" fmla="*/ 176 h 443"/>
                <a:gd name="T34" fmla="*/ 128 w 290"/>
                <a:gd name="T35" fmla="*/ 179 h 443"/>
                <a:gd name="T36" fmla="*/ 108 w 290"/>
                <a:gd name="T37" fmla="*/ 188 h 443"/>
                <a:gd name="T38" fmla="*/ 77 w 290"/>
                <a:gd name="T39" fmla="*/ 210 h 443"/>
                <a:gd name="T40" fmla="*/ 77 w 290"/>
                <a:gd name="T41" fmla="*/ 421 h 443"/>
                <a:gd name="T42" fmla="*/ 82 w 290"/>
                <a:gd name="T43" fmla="*/ 432 h 443"/>
                <a:gd name="T44" fmla="*/ 88 w 290"/>
                <a:gd name="T45" fmla="*/ 438 h 443"/>
                <a:gd name="T46" fmla="*/ 6 w 290"/>
                <a:gd name="T47" fmla="*/ 443 h 443"/>
                <a:gd name="T48" fmla="*/ 11 w 290"/>
                <a:gd name="T49" fmla="*/ 438 h 443"/>
                <a:gd name="T50" fmla="*/ 20 w 290"/>
                <a:gd name="T51" fmla="*/ 426 h 443"/>
                <a:gd name="T52" fmla="*/ 20 w 290"/>
                <a:gd name="T53" fmla="*/ 40 h 443"/>
                <a:gd name="T54" fmla="*/ 20 w 290"/>
                <a:gd name="T55" fmla="*/ 31 h 443"/>
                <a:gd name="T56" fmla="*/ 17 w 290"/>
                <a:gd name="T57" fmla="*/ 23 h 443"/>
                <a:gd name="T58" fmla="*/ 77 w 290"/>
                <a:gd name="T59" fmla="*/ 0 h 443"/>
                <a:gd name="T60" fmla="*/ 77 w 290"/>
                <a:gd name="T61" fmla="*/ 185 h 443"/>
                <a:gd name="T62" fmla="*/ 128 w 290"/>
                <a:gd name="T63" fmla="*/ 151 h 443"/>
                <a:gd name="T64" fmla="*/ 176 w 290"/>
                <a:gd name="T65" fmla="*/ 139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90" h="443">
                  <a:moveTo>
                    <a:pt x="176" y="139"/>
                  </a:moveTo>
                  <a:lnTo>
                    <a:pt x="176" y="139"/>
                  </a:lnTo>
                  <a:lnTo>
                    <a:pt x="193" y="139"/>
                  </a:lnTo>
                  <a:lnTo>
                    <a:pt x="213" y="145"/>
                  </a:lnTo>
                  <a:lnTo>
                    <a:pt x="230" y="153"/>
                  </a:lnTo>
                  <a:lnTo>
                    <a:pt x="244" y="162"/>
                  </a:lnTo>
                  <a:lnTo>
                    <a:pt x="244" y="162"/>
                  </a:lnTo>
                  <a:lnTo>
                    <a:pt x="256" y="176"/>
                  </a:lnTo>
                  <a:lnTo>
                    <a:pt x="264" y="190"/>
                  </a:lnTo>
                  <a:lnTo>
                    <a:pt x="270" y="207"/>
                  </a:lnTo>
                  <a:lnTo>
                    <a:pt x="273" y="227"/>
                  </a:lnTo>
                  <a:lnTo>
                    <a:pt x="273" y="421"/>
                  </a:lnTo>
                  <a:lnTo>
                    <a:pt x="273" y="421"/>
                  </a:lnTo>
                  <a:lnTo>
                    <a:pt x="273" y="429"/>
                  </a:lnTo>
                  <a:lnTo>
                    <a:pt x="276" y="435"/>
                  </a:lnTo>
                  <a:lnTo>
                    <a:pt x="276" y="435"/>
                  </a:lnTo>
                  <a:lnTo>
                    <a:pt x="290" y="443"/>
                  </a:lnTo>
                  <a:lnTo>
                    <a:pt x="199" y="443"/>
                  </a:lnTo>
                  <a:lnTo>
                    <a:pt x="199" y="443"/>
                  </a:lnTo>
                  <a:lnTo>
                    <a:pt x="207" y="438"/>
                  </a:lnTo>
                  <a:lnTo>
                    <a:pt x="213" y="432"/>
                  </a:lnTo>
                  <a:lnTo>
                    <a:pt x="216" y="426"/>
                  </a:lnTo>
                  <a:lnTo>
                    <a:pt x="216" y="421"/>
                  </a:lnTo>
                  <a:lnTo>
                    <a:pt x="216" y="250"/>
                  </a:lnTo>
                  <a:lnTo>
                    <a:pt x="216" y="250"/>
                  </a:lnTo>
                  <a:lnTo>
                    <a:pt x="216" y="233"/>
                  </a:lnTo>
                  <a:lnTo>
                    <a:pt x="213" y="219"/>
                  </a:lnTo>
                  <a:lnTo>
                    <a:pt x="207" y="207"/>
                  </a:lnTo>
                  <a:lnTo>
                    <a:pt x="202" y="196"/>
                  </a:lnTo>
                  <a:lnTo>
                    <a:pt x="202" y="196"/>
                  </a:lnTo>
                  <a:lnTo>
                    <a:pt x="190" y="188"/>
                  </a:lnTo>
                  <a:lnTo>
                    <a:pt x="179" y="182"/>
                  </a:lnTo>
                  <a:lnTo>
                    <a:pt x="165" y="179"/>
                  </a:lnTo>
                  <a:lnTo>
                    <a:pt x="148" y="176"/>
                  </a:lnTo>
                  <a:lnTo>
                    <a:pt x="148" y="176"/>
                  </a:lnTo>
                  <a:lnTo>
                    <a:pt x="128" y="179"/>
                  </a:lnTo>
                  <a:lnTo>
                    <a:pt x="108" y="188"/>
                  </a:lnTo>
                  <a:lnTo>
                    <a:pt x="108" y="188"/>
                  </a:lnTo>
                  <a:lnTo>
                    <a:pt x="91" y="196"/>
                  </a:lnTo>
                  <a:lnTo>
                    <a:pt x="77" y="210"/>
                  </a:lnTo>
                  <a:lnTo>
                    <a:pt x="77" y="421"/>
                  </a:lnTo>
                  <a:lnTo>
                    <a:pt x="77" y="421"/>
                  </a:lnTo>
                  <a:lnTo>
                    <a:pt x="80" y="426"/>
                  </a:lnTo>
                  <a:lnTo>
                    <a:pt x="82" y="432"/>
                  </a:lnTo>
                  <a:lnTo>
                    <a:pt x="82" y="432"/>
                  </a:lnTo>
                  <a:lnTo>
                    <a:pt x="88" y="438"/>
                  </a:lnTo>
                  <a:lnTo>
                    <a:pt x="97" y="443"/>
                  </a:lnTo>
                  <a:lnTo>
                    <a:pt x="6" y="443"/>
                  </a:lnTo>
                  <a:lnTo>
                    <a:pt x="6" y="443"/>
                  </a:lnTo>
                  <a:lnTo>
                    <a:pt x="11" y="438"/>
                  </a:lnTo>
                  <a:lnTo>
                    <a:pt x="17" y="432"/>
                  </a:lnTo>
                  <a:lnTo>
                    <a:pt x="20" y="426"/>
                  </a:lnTo>
                  <a:lnTo>
                    <a:pt x="20" y="421"/>
                  </a:lnTo>
                  <a:lnTo>
                    <a:pt x="20" y="40"/>
                  </a:lnTo>
                  <a:lnTo>
                    <a:pt x="20" y="40"/>
                  </a:lnTo>
                  <a:lnTo>
                    <a:pt x="20" y="31"/>
                  </a:lnTo>
                  <a:lnTo>
                    <a:pt x="17" y="23"/>
                  </a:lnTo>
                  <a:lnTo>
                    <a:pt x="17" y="23"/>
                  </a:lnTo>
                  <a:lnTo>
                    <a:pt x="0" y="14"/>
                  </a:lnTo>
                  <a:lnTo>
                    <a:pt x="77" y="0"/>
                  </a:lnTo>
                  <a:lnTo>
                    <a:pt x="77" y="185"/>
                  </a:lnTo>
                  <a:lnTo>
                    <a:pt x="77" y="185"/>
                  </a:lnTo>
                  <a:lnTo>
                    <a:pt x="102" y="165"/>
                  </a:lnTo>
                  <a:lnTo>
                    <a:pt x="128" y="151"/>
                  </a:lnTo>
                  <a:lnTo>
                    <a:pt x="153" y="142"/>
                  </a:lnTo>
                  <a:lnTo>
                    <a:pt x="176" y="139"/>
                  </a:lnTo>
                  <a:lnTo>
                    <a:pt x="176" y="1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5545" name="Freeform 9"/>
            <p:cNvSpPr>
              <a:spLocks/>
            </p:cNvSpPr>
            <p:nvPr/>
          </p:nvSpPr>
          <p:spPr bwMode="auto">
            <a:xfrm>
              <a:off x="3274" y="3110"/>
              <a:ext cx="475" cy="304"/>
            </a:xfrm>
            <a:custGeom>
              <a:avLst/>
              <a:gdLst>
                <a:gd name="T0" fmla="*/ 364 w 475"/>
                <a:gd name="T1" fmla="*/ 0 h 304"/>
                <a:gd name="T2" fmla="*/ 398 w 475"/>
                <a:gd name="T3" fmla="*/ 6 h 304"/>
                <a:gd name="T4" fmla="*/ 429 w 475"/>
                <a:gd name="T5" fmla="*/ 23 h 304"/>
                <a:gd name="T6" fmla="*/ 444 w 475"/>
                <a:gd name="T7" fmla="*/ 37 h 304"/>
                <a:gd name="T8" fmla="*/ 458 w 475"/>
                <a:gd name="T9" fmla="*/ 68 h 304"/>
                <a:gd name="T10" fmla="*/ 458 w 475"/>
                <a:gd name="T11" fmla="*/ 282 h 304"/>
                <a:gd name="T12" fmla="*/ 461 w 475"/>
                <a:gd name="T13" fmla="*/ 287 h 304"/>
                <a:gd name="T14" fmla="*/ 463 w 475"/>
                <a:gd name="T15" fmla="*/ 293 h 304"/>
                <a:gd name="T16" fmla="*/ 387 w 475"/>
                <a:gd name="T17" fmla="*/ 304 h 304"/>
                <a:gd name="T18" fmla="*/ 392 w 475"/>
                <a:gd name="T19" fmla="*/ 299 h 304"/>
                <a:gd name="T20" fmla="*/ 404 w 475"/>
                <a:gd name="T21" fmla="*/ 287 h 304"/>
                <a:gd name="T22" fmla="*/ 404 w 475"/>
                <a:gd name="T23" fmla="*/ 108 h 304"/>
                <a:gd name="T24" fmla="*/ 404 w 475"/>
                <a:gd name="T25" fmla="*/ 91 h 304"/>
                <a:gd name="T26" fmla="*/ 395 w 475"/>
                <a:gd name="T27" fmla="*/ 66 h 304"/>
                <a:gd name="T28" fmla="*/ 387 w 475"/>
                <a:gd name="T29" fmla="*/ 57 h 304"/>
                <a:gd name="T30" fmla="*/ 367 w 475"/>
                <a:gd name="T31" fmla="*/ 43 h 304"/>
                <a:gd name="T32" fmla="*/ 336 w 475"/>
                <a:gd name="T33" fmla="*/ 37 h 304"/>
                <a:gd name="T34" fmla="*/ 316 w 475"/>
                <a:gd name="T35" fmla="*/ 40 h 304"/>
                <a:gd name="T36" fmla="*/ 282 w 475"/>
                <a:gd name="T37" fmla="*/ 60 h 304"/>
                <a:gd name="T38" fmla="*/ 267 w 475"/>
                <a:gd name="T39" fmla="*/ 77 h 304"/>
                <a:gd name="T40" fmla="*/ 267 w 475"/>
                <a:gd name="T41" fmla="*/ 282 h 304"/>
                <a:gd name="T42" fmla="*/ 270 w 475"/>
                <a:gd name="T43" fmla="*/ 287 h 304"/>
                <a:gd name="T44" fmla="*/ 273 w 475"/>
                <a:gd name="T45" fmla="*/ 293 h 304"/>
                <a:gd name="T46" fmla="*/ 194 w 475"/>
                <a:gd name="T47" fmla="*/ 304 h 304"/>
                <a:gd name="T48" fmla="*/ 202 w 475"/>
                <a:gd name="T49" fmla="*/ 299 h 304"/>
                <a:gd name="T50" fmla="*/ 211 w 475"/>
                <a:gd name="T51" fmla="*/ 287 h 304"/>
                <a:gd name="T52" fmla="*/ 211 w 475"/>
                <a:gd name="T53" fmla="*/ 105 h 304"/>
                <a:gd name="T54" fmla="*/ 211 w 475"/>
                <a:gd name="T55" fmla="*/ 88 h 304"/>
                <a:gd name="T56" fmla="*/ 202 w 475"/>
                <a:gd name="T57" fmla="*/ 63 h 304"/>
                <a:gd name="T58" fmla="*/ 185 w 475"/>
                <a:gd name="T59" fmla="*/ 46 h 304"/>
                <a:gd name="T60" fmla="*/ 160 w 475"/>
                <a:gd name="T61" fmla="*/ 37 h 304"/>
                <a:gd name="T62" fmla="*/ 145 w 475"/>
                <a:gd name="T63" fmla="*/ 37 h 304"/>
                <a:gd name="T64" fmla="*/ 108 w 475"/>
                <a:gd name="T65" fmla="*/ 46 h 304"/>
                <a:gd name="T66" fmla="*/ 80 w 475"/>
                <a:gd name="T67" fmla="*/ 68 h 304"/>
                <a:gd name="T68" fmla="*/ 80 w 475"/>
                <a:gd name="T69" fmla="*/ 282 h 304"/>
                <a:gd name="T70" fmla="*/ 83 w 475"/>
                <a:gd name="T71" fmla="*/ 293 h 304"/>
                <a:gd name="T72" fmla="*/ 97 w 475"/>
                <a:gd name="T73" fmla="*/ 304 h 304"/>
                <a:gd name="T74" fmla="*/ 6 w 475"/>
                <a:gd name="T75" fmla="*/ 304 h 304"/>
                <a:gd name="T76" fmla="*/ 20 w 475"/>
                <a:gd name="T77" fmla="*/ 293 h 304"/>
                <a:gd name="T78" fmla="*/ 23 w 475"/>
                <a:gd name="T79" fmla="*/ 282 h 304"/>
                <a:gd name="T80" fmla="*/ 23 w 475"/>
                <a:gd name="T81" fmla="*/ 40 h 304"/>
                <a:gd name="T82" fmla="*/ 18 w 475"/>
                <a:gd name="T83" fmla="*/ 23 h 304"/>
                <a:gd name="T84" fmla="*/ 9 w 475"/>
                <a:gd name="T85" fmla="*/ 17 h 304"/>
                <a:gd name="T86" fmla="*/ 80 w 475"/>
                <a:gd name="T87" fmla="*/ 0 h 304"/>
                <a:gd name="T88" fmla="*/ 80 w 475"/>
                <a:gd name="T89" fmla="*/ 43 h 304"/>
                <a:gd name="T90" fmla="*/ 123 w 475"/>
                <a:gd name="T91" fmla="*/ 14 h 304"/>
                <a:gd name="T92" fmla="*/ 134 w 475"/>
                <a:gd name="T93" fmla="*/ 9 h 304"/>
                <a:gd name="T94" fmla="*/ 160 w 475"/>
                <a:gd name="T95" fmla="*/ 0 h 304"/>
                <a:gd name="T96" fmla="*/ 174 w 475"/>
                <a:gd name="T97" fmla="*/ 0 h 304"/>
                <a:gd name="T98" fmla="*/ 202 w 475"/>
                <a:gd name="T99" fmla="*/ 3 h 304"/>
                <a:gd name="T100" fmla="*/ 228 w 475"/>
                <a:gd name="T101" fmla="*/ 14 h 304"/>
                <a:gd name="T102" fmla="*/ 239 w 475"/>
                <a:gd name="T103" fmla="*/ 23 h 304"/>
                <a:gd name="T104" fmla="*/ 256 w 475"/>
                <a:gd name="T105" fmla="*/ 43 h 304"/>
                <a:gd name="T106" fmla="*/ 262 w 475"/>
                <a:gd name="T107" fmla="*/ 57 h 304"/>
                <a:gd name="T108" fmla="*/ 307 w 475"/>
                <a:gd name="T109" fmla="*/ 17 h 304"/>
                <a:gd name="T110" fmla="*/ 321 w 475"/>
                <a:gd name="T111" fmla="*/ 9 h 304"/>
                <a:gd name="T112" fmla="*/ 350 w 475"/>
                <a:gd name="T113" fmla="*/ 0 h 304"/>
                <a:gd name="T114" fmla="*/ 364 w 475"/>
                <a:gd name="T115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75" h="304">
                  <a:moveTo>
                    <a:pt x="364" y="0"/>
                  </a:moveTo>
                  <a:lnTo>
                    <a:pt x="364" y="0"/>
                  </a:lnTo>
                  <a:lnTo>
                    <a:pt x="381" y="0"/>
                  </a:lnTo>
                  <a:lnTo>
                    <a:pt x="398" y="6"/>
                  </a:lnTo>
                  <a:lnTo>
                    <a:pt x="415" y="14"/>
                  </a:lnTo>
                  <a:lnTo>
                    <a:pt x="429" y="23"/>
                  </a:lnTo>
                  <a:lnTo>
                    <a:pt x="429" y="23"/>
                  </a:lnTo>
                  <a:lnTo>
                    <a:pt x="444" y="37"/>
                  </a:lnTo>
                  <a:lnTo>
                    <a:pt x="452" y="51"/>
                  </a:lnTo>
                  <a:lnTo>
                    <a:pt x="458" y="68"/>
                  </a:lnTo>
                  <a:lnTo>
                    <a:pt x="458" y="88"/>
                  </a:lnTo>
                  <a:lnTo>
                    <a:pt x="458" y="282"/>
                  </a:lnTo>
                  <a:lnTo>
                    <a:pt x="458" y="282"/>
                  </a:lnTo>
                  <a:lnTo>
                    <a:pt x="461" y="287"/>
                  </a:lnTo>
                  <a:lnTo>
                    <a:pt x="463" y="293"/>
                  </a:lnTo>
                  <a:lnTo>
                    <a:pt x="463" y="293"/>
                  </a:lnTo>
                  <a:lnTo>
                    <a:pt x="475" y="304"/>
                  </a:lnTo>
                  <a:lnTo>
                    <a:pt x="387" y="304"/>
                  </a:lnTo>
                  <a:lnTo>
                    <a:pt x="387" y="304"/>
                  </a:lnTo>
                  <a:lnTo>
                    <a:pt x="392" y="299"/>
                  </a:lnTo>
                  <a:lnTo>
                    <a:pt x="398" y="293"/>
                  </a:lnTo>
                  <a:lnTo>
                    <a:pt x="404" y="287"/>
                  </a:lnTo>
                  <a:lnTo>
                    <a:pt x="404" y="282"/>
                  </a:lnTo>
                  <a:lnTo>
                    <a:pt x="404" y="108"/>
                  </a:lnTo>
                  <a:lnTo>
                    <a:pt x="404" y="108"/>
                  </a:lnTo>
                  <a:lnTo>
                    <a:pt x="404" y="91"/>
                  </a:lnTo>
                  <a:lnTo>
                    <a:pt x="401" y="80"/>
                  </a:lnTo>
                  <a:lnTo>
                    <a:pt x="395" y="66"/>
                  </a:lnTo>
                  <a:lnTo>
                    <a:pt x="387" y="57"/>
                  </a:lnTo>
                  <a:lnTo>
                    <a:pt x="387" y="57"/>
                  </a:lnTo>
                  <a:lnTo>
                    <a:pt x="378" y="49"/>
                  </a:lnTo>
                  <a:lnTo>
                    <a:pt x="367" y="43"/>
                  </a:lnTo>
                  <a:lnTo>
                    <a:pt x="353" y="37"/>
                  </a:lnTo>
                  <a:lnTo>
                    <a:pt x="336" y="37"/>
                  </a:lnTo>
                  <a:lnTo>
                    <a:pt x="336" y="37"/>
                  </a:lnTo>
                  <a:lnTo>
                    <a:pt x="316" y="40"/>
                  </a:lnTo>
                  <a:lnTo>
                    <a:pt x="299" y="46"/>
                  </a:lnTo>
                  <a:lnTo>
                    <a:pt x="282" y="60"/>
                  </a:lnTo>
                  <a:lnTo>
                    <a:pt x="267" y="77"/>
                  </a:lnTo>
                  <a:lnTo>
                    <a:pt x="267" y="77"/>
                  </a:lnTo>
                  <a:lnTo>
                    <a:pt x="267" y="85"/>
                  </a:lnTo>
                  <a:lnTo>
                    <a:pt x="267" y="282"/>
                  </a:lnTo>
                  <a:lnTo>
                    <a:pt x="267" y="282"/>
                  </a:lnTo>
                  <a:lnTo>
                    <a:pt x="270" y="287"/>
                  </a:lnTo>
                  <a:lnTo>
                    <a:pt x="273" y="293"/>
                  </a:lnTo>
                  <a:lnTo>
                    <a:pt x="273" y="293"/>
                  </a:lnTo>
                  <a:lnTo>
                    <a:pt x="285" y="304"/>
                  </a:lnTo>
                  <a:lnTo>
                    <a:pt x="194" y="304"/>
                  </a:lnTo>
                  <a:lnTo>
                    <a:pt x="194" y="304"/>
                  </a:lnTo>
                  <a:lnTo>
                    <a:pt x="202" y="299"/>
                  </a:lnTo>
                  <a:lnTo>
                    <a:pt x="208" y="293"/>
                  </a:lnTo>
                  <a:lnTo>
                    <a:pt x="211" y="287"/>
                  </a:lnTo>
                  <a:lnTo>
                    <a:pt x="211" y="282"/>
                  </a:lnTo>
                  <a:lnTo>
                    <a:pt x="211" y="105"/>
                  </a:lnTo>
                  <a:lnTo>
                    <a:pt x="211" y="105"/>
                  </a:lnTo>
                  <a:lnTo>
                    <a:pt x="211" y="88"/>
                  </a:lnTo>
                  <a:lnTo>
                    <a:pt x="208" y="74"/>
                  </a:lnTo>
                  <a:lnTo>
                    <a:pt x="202" y="63"/>
                  </a:lnTo>
                  <a:lnTo>
                    <a:pt x="194" y="54"/>
                  </a:lnTo>
                  <a:lnTo>
                    <a:pt x="185" y="46"/>
                  </a:lnTo>
                  <a:lnTo>
                    <a:pt x="174" y="40"/>
                  </a:lnTo>
                  <a:lnTo>
                    <a:pt x="160" y="37"/>
                  </a:lnTo>
                  <a:lnTo>
                    <a:pt x="145" y="37"/>
                  </a:lnTo>
                  <a:lnTo>
                    <a:pt x="145" y="37"/>
                  </a:lnTo>
                  <a:lnTo>
                    <a:pt x="125" y="40"/>
                  </a:lnTo>
                  <a:lnTo>
                    <a:pt x="108" y="46"/>
                  </a:lnTo>
                  <a:lnTo>
                    <a:pt x="94" y="54"/>
                  </a:lnTo>
                  <a:lnTo>
                    <a:pt x="80" y="68"/>
                  </a:lnTo>
                  <a:lnTo>
                    <a:pt x="80" y="282"/>
                  </a:lnTo>
                  <a:lnTo>
                    <a:pt x="80" y="282"/>
                  </a:lnTo>
                  <a:lnTo>
                    <a:pt x="80" y="287"/>
                  </a:lnTo>
                  <a:lnTo>
                    <a:pt x="83" y="293"/>
                  </a:lnTo>
                  <a:lnTo>
                    <a:pt x="83" y="293"/>
                  </a:lnTo>
                  <a:lnTo>
                    <a:pt x="97" y="304"/>
                  </a:lnTo>
                  <a:lnTo>
                    <a:pt x="6" y="304"/>
                  </a:lnTo>
                  <a:lnTo>
                    <a:pt x="6" y="304"/>
                  </a:lnTo>
                  <a:lnTo>
                    <a:pt x="15" y="299"/>
                  </a:lnTo>
                  <a:lnTo>
                    <a:pt x="20" y="293"/>
                  </a:lnTo>
                  <a:lnTo>
                    <a:pt x="23" y="287"/>
                  </a:lnTo>
                  <a:lnTo>
                    <a:pt x="23" y="282"/>
                  </a:lnTo>
                  <a:lnTo>
                    <a:pt x="23" y="40"/>
                  </a:lnTo>
                  <a:lnTo>
                    <a:pt x="23" y="40"/>
                  </a:lnTo>
                  <a:lnTo>
                    <a:pt x="23" y="31"/>
                  </a:lnTo>
                  <a:lnTo>
                    <a:pt x="18" y="23"/>
                  </a:lnTo>
                  <a:lnTo>
                    <a:pt x="18" y="23"/>
                  </a:lnTo>
                  <a:lnTo>
                    <a:pt x="9" y="17"/>
                  </a:lnTo>
                  <a:lnTo>
                    <a:pt x="0" y="14"/>
                  </a:lnTo>
                  <a:lnTo>
                    <a:pt x="80" y="0"/>
                  </a:lnTo>
                  <a:lnTo>
                    <a:pt x="80" y="43"/>
                  </a:lnTo>
                  <a:lnTo>
                    <a:pt x="80" y="43"/>
                  </a:lnTo>
                  <a:lnTo>
                    <a:pt x="100" y="29"/>
                  </a:lnTo>
                  <a:lnTo>
                    <a:pt x="123" y="14"/>
                  </a:lnTo>
                  <a:lnTo>
                    <a:pt x="123" y="14"/>
                  </a:lnTo>
                  <a:lnTo>
                    <a:pt x="134" y="9"/>
                  </a:lnTo>
                  <a:lnTo>
                    <a:pt x="145" y="3"/>
                  </a:lnTo>
                  <a:lnTo>
                    <a:pt x="160" y="0"/>
                  </a:lnTo>
                  <a:lnTo>
                    <a:pt x="174" y="0"/>
                  </a:lnTo>
                  <a:lnTo>
                    <a:pt x="174" y="0"/>
                  </a:lnTo>
                  <a:lnTo>
                    <a:pt x="188" y="0"/>
                  </a:lnTo>
                  <a:lnTo>
                    <a:pt x="202" y="3"/>
                  </a:lnTo>
                  <a:lnTo>
                    <a:pt x="213" y="9"/>
                  </a:lnTo>
                  <a:lnTo>
                    <a:pt x="228" y="14"/>
                  </a:lnTo>
                  <a:lnTo>
                    <a:pt x="228" y="14"/>
                  </a:lnTo>
                  <a:lnTo>
                    <a:pt x="239" y="23"/>
                  </a:lnTo>
                  <a:lnTo>
                    <a:pt x="248" y="31"/>
                  </a:lnTo>
                  <a:lnTo>
                    <a:pt x="256" y="43"/>
                  </a:lnTo>
                  <a:lnTo>
                    <a:pt x="262" y="57"/>
                  </a:lnTo>
                  <a:lnTo>
                    <a:pt x="262" y="57"/>
                  </a:lnTo>
                  <a:lnTo>
                    <a:pt x="282" y="34"/>
                  </a:lnTo>
                  <a:lnTo>
                    <a:pt x="307" y="17"/>
                  </a:lnTo>
                  <a:lnTo>
                    <a:pt x="307" y="17"/>
                  </a:lnTo>
                  <a:lnTo>
                    <a:pt x="321" y="9"/>
                  </a:lnTo>
                  <a:lnTo>
                    <a:pt x="336" y="3"/>
                  </a:lnTo>
                  <a:lnTo>
                    <a:pt x="350" y="0"/>
                  </a:lnTo>
                  <a:lnTo>
                    <a:pt x="364" y="0"/>
                  </a:lnTo>
                  <a:lnTo>
                    <a:pt x="364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5546" name="Freeform 10"/>
            <p:cNvSpPr>
              <a:spLocks/>
            </p:cNvSpPr>
            <p:nvPr/>
          </p:nvSpPr>
          <p:spPr bwMode="auto">
            <a:xfrm>
              <a:off x="4070" y="3059"/>
              <a:ext cx="184" cy="361"/>
            </a:xfrm>
            <a:custGeom>
              <a:avLst/>
              <a:gdLst>
                <a:gd name="T0" fmla="*/ 85 w 184"/>
                <a:gd name="T1" fmla="*/ 0 h 361"/>
                <a:gd name="T2" fmla="*/ 85 w 184"/>
                <a:gd name="T3" fmla="*/ 60 h 361"/>
                <a:gd name="T4" fmla="*/ 173 w 184"/>
                <a:gd name="T5" fmla="*/ 60 h 361"/>
                <a:gd name="T6" fmla="*/ 150 w 184"/>
                <a:gd name="T7" fmla="*/ 85 h 361"/>
                <a:gd name="T8" fmla="*/ 82 w 184"/>
                <a:gd name="T9" fmla="*/ 85 h 361"/>
                <a:gd name="T10" fmla="*/ 82 w 184"/>
                <a:gd name="T11" fmla="*/ 267 h 361"/>
                <a:gd name="T12" fmla="*/ 82 w 184"/>
                <a:gd name="T13" fmla="*/ 267 h 361"/>
                <a:gd name="T14" fmla="*/ 85 w 184"/>
                <a:gd name="T15" fmla="*/ 284 h 361"/>
                <a:gd name="T16" fmla="*/ 88 w 184"/>
                <a:gd name="T17" fmla="*/ 296 h 361"/>
                <a:gd name="T18" fmla="*/ 91 w 184"/>
                <a:gd name="T19" fmla="*/ 307 h 361"/>
                <a:gd name="T20" fmla="*/ 99 w 184"/>
                <a:gd name="T21" fmla="*/ 318 h 361"/>
                <a:gd name="T22" fmla="*/ 105 w 184"/>
                <a:gd name="T23" fmla="*/ 324 h 361"/>
                <a:gd name="T24" fmla="*/ 116 w 184"/>
                <a:gd name="T25" fmla="*/ 330 h 361"/>
                <a:gd name="T26" fmla="*/ 128 w 184"/>
                <a:gd name="T27" fmla="*/ 333 h 361"/>
                <a:gd name="T28" fmla="*/ 142 w 184"/>
                <a:gd name="T29" fmla="*/ 335 h 361"/>
                <a:gd name="T30" fmla="*/ 142 w 184"/>
                <a:gd name="T31" fmla="*/ 335 h 361"/>
                <a:gd name="T32" fmla="*/ 156 w 184"/>
                <a:gd name="T33" fmla="*/ 333 h 361"/>
                <a:gd name="T34" fmla="*/ 165 w 184"/>
                <a:gd name="T35" fmla="*/ 330 h 361"/>
                <a:gd name="T36" fmla="*/ 165 w 184"/>
                <a:gd name="T37" fmla="*/ 330 h 361"/>
                <a:gd name="T38" fmla="*/ 184 w 184"/>
                <a:gd name="T39" fmla="*/ 318 h 361"/>
                <a:gd name="T40" fmla="*/ 184 w 184"/>
                <a:gd name="T41" fmla="*/ 318 h 361"/>
                <a:gd name="T42" fmla="*/ 182 w 184"/>
                <a:gd name="T43" fmla="*/ 324 h 361"/>
                <a:gd name="T44" fmla="*/ 179 w 184"/>
                <a:gd name="T45" fmla="*/ 333 h 361"/>
                <a:gd name="T46" fmla="*/ 162 w 184"/>
                <a:gd name="T47" fmla="*/ 347 h 361"/>
                <a:gd name="T48" fmla="*/ 162 w 184"/>
                <a:gd name="T49" fmla="*/ 347 h 361"/>
                <a:gd name="T50" fmla="*/ 153 w 184"/>
                <a:gd name="T51" fmla="*/ 352 h 361"/>
                <a:gd name="T52" fmla="*/ 142 w 184"/>
                <a:gd name="T53" fmla="*/ 358 h 361"/>
                <a:gd name="T54" fmla="*/ 130 w 184"/>
                <a:gd name="T55" fmla="*/ 361 h 361"/>
                <a:gd name="T56" fmla="*/ 119 w 184"/>
                <a:gd name="T57" fmla="*/ 361 h 361"/>
                <a:gd name="T58" fmla="*/ 119 w 184"/>
                <a:gd name="T59" fmla="*/ 361 h 361"/>
                <a:gd name="T60" fmla="*/ 99 w 184"/>
                <a:gd name="T61" fmla="*/ 361 h 361"/>
                <a:gd name="T62" fmla="*/ 82 w 184"/>
                <a:gd name="T63" fmla="*/ 355 h 361"/>
                <a:gd name="T64" fmla="*/ 65 w 184"/>
                <a:gd name="T65" fmla="*/ 347 h 361"/>
                <a:gd name="T66" fmla="*/ 54 w 184"/>
                <a:gd name="T67" fmla="*/ 335 h 361"/>
                <a:gd name="T68" fmla="*/ 54 w 184"/>
                <a:gd name="T69" fmla="*/ 335 h 361"/>
                <a:gd name="T70" fmla="*/ 42 w 184"/>
                <a:gd name="T71" fmla="*/ 324 h 361"/>
                <a:gd name="T72" fmla="*/ 34 w 184"/>
                <a:gd name="T73" fmla="*/ 307 h 361"/>
                <a:gd name="T74" fmla="*/ 31 w 184"/>
                <a:gd name="T75" fmla="*/ 290 h 361"/>
                <a:gd name="T76" fmla="*/ 28 w 184"/>
                <a:gd name="T77" fmla="*/ 267 h 361"/>
                <a:gd name="T78" fmla="*/ 28 w 184"/>
                <a:gd name="T79" fmla="*/ 85 h 361"/>
                <a:gd name="T80" fmla="*/ 0 w 184"/>
                <a:gd name="T81" fmla="*/ 85 h 361"/>
                <a:gd name="T82" fmla="*/ 85 w 184"/>
                <a:gd name="T83" fmla="*/ 0 h 361"/>
                <a:gd name="T84" fmla="*/ 85 w 184"/>
                <a:gd name="T85" fmla="*/ 0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84" h="361">
                  <a:moveTo>
                    <a:pt x="85" y="0"/>
                  </a:moveTo>
                  <a:lnTo>
                    <a:pt x="85" y="60"/>
                  </a:lnTo>
                  <a:lnTo>
                    <a:pt x="173" y="60"/>
                  </a:lnTo>
                  <a:lnTo>
                    <a:pt x="150" y="85"/>
                  </a:lnTo>
                  <a:lnTo>
                    <a:pt x="82" y="85"/>
                  </a:lnTo>
                  <a:lnTo>
                    <a:pt x="82" y="267"/>
                  </a:lnTo>
                  <a:lnTo>
                    <a:pt x="82" y="267"/>
                  </a:lnTo>
                  <a:lnTo>
                    <a:pt x="85" y="284"/>
                  </a:lnTo>
                  <a:lnTo>
                    <a:pt x="88" y="296"/>
                  </a:lnTo>
                  <a:lnTo>
                    <a:pt x="91" y="307"/>
                  </a:lnTo>
                  <a:lnTo>
                    <a:pt x="99" y="318"/>
                  </a:lnTo>
                  <a:lnTo>
                    <a:pt x="105" y="324"/>
                  </a:lnTo>
                  <a:lnTo>
                    <a:pt x="116" y="330"/>
                  </a:lnTo>
                  <a:lnTo>
                    <a:pt x="128" y="333"/>
                  </a:lnTo>
                  <a:lnTo>
                    <a:pt x="142" y="335"/>
                  </a:lnTo>
                  <a:lnTo>
                    <a:pt x="142" y="335"/>
                  </a:lnTo>
                  <a:lnTo>
                    <a:pt x="156" y="333"/>
                  </a:lnTo>
                  <a:lnTo>
                    <a:pt x="165" y="330"/>
                  </a:lnTo>
                  <a:lnTo>
                    <a:pt x="165" y="330"/>
                  </a:lnTo>
                  <a:lnTo>
                    <a:pt x="184" y="318"/>
                  </a:lnTo>
                  <a:lnTo>
                    <a:pt x="184" y="318"/>
                  </a:lnTo>
                  <a:lnTo>
                    <a:pt x="182" y="324"/>
                  </a:lnTo>
                  <a:lnTo>
                    <a:pt x="179" y="333"/>
                  </a:lnTo>
                  <a:lnTo>
                    <a:pt x="162" y="347"/>
                  </a:lnTo>
                  <a:lnTo>
                    <a:pt x="162" y="347"/>
                  </a:lnTo>
                  <a:lnTo>
                    <a:pt x="153" y="352"/>
                  </a:lnTo>
                  <a:lnTo>
                    <a:pt x="142" y="358"/>
                  </a:lnTo>
                  <a:lnTo>
                    <a:pt x="130" y="361"/>
                  </a:lnTo>
                  <a:lnTo>
                    <a:pt x="119" y="361"/>
                  </a:lnTo>
                  <a:lnTo>
                    <a:pt x="119" y="361"/>
                  </a:lnTo>
                  <a:lnTo>
                    <a:pt x="99" y="361"/>
                  </a:lnTo>
                  <a:lnTo>
                    <a:pt x="82" y="355"/>
                  </a:lnTo>
                  <a:lnTo>
                    <a:pt x="65" y="347"/>
                  </a:lnTo>
                  <a:lnTo>
                    <a:pt x="54" y="335"/>
                  </a:lnTo>
                  <a:lnTo>
                    <a:pt x="54" y="335"/>
                  </a:lnTo>
                  <a:lnTo>
                    <a:pt x="42" y="324"/>
                  </a:lnTo>
                  <a:lnTo>
                    <a:pt x="34" y="307"/>
                  </a:lnTo>
                  <a:lnTo>
                    <a:pt x="31" y="290"/>
                  </a:lnTo>
                  <a:lnTo>
                    <a:pt x="28" y="267"/>
                  </a:lnTo>
                  <a:lnTo>
                    <a:pt x="28" y="85"/>
                  </a:lnTo>
                  <a:lnTo>
                    <a:pt x="0" y="85"/>
                  </a:lnTo>
                  <a:lnTo>
                    <a:pt x="85" y="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5547" name="Freeform 11"/>
            <p:cNvSpPr>
              <a:spLocks noEditPoints="1"/>
            </p:cNvSpPr>
            <p:nvPr/>
          </p:nvSpPr>
          <p:spPr bwMode="auto">
            <a:xfrm>
              <a:off x="4252" y="3110"/>
              <a:ext cx="284" cy="310"/>
            </a:xfrm>
            <a:custGeom>
              <a:avLst/>
              <a:gdLst>
                <a:gd name="T0" fmla="*/ 144 w 284"/>
                <a:gd name="T1" fmla="*/ 0 h 310"/>
                <a:gd name="T2" fmla="*/ 184 w 284"/>
                <a:gd name="T3" fmla="*/ 6 h 310"/>
                <a:gd name="T4" fmla="*/ 221 w 284"/>
                <a:gd name="T5" fmla="*/ 23 h 310"/>
                <a:gd name="T6" fmla="*/ 235 w 284"/>
                <a:gd name="T7" fmla="*/ 34 h 310"/>
                <a:gd name="T8" fmla="*/ 261 w 284"/>
                <a:gd name="T9" fmla="*/ 63 h 310"/>
                <a:gd name="T10" fmla="*/ 269 w 284"/>
                <a:gd name="T11" fmla="*/ 80 h 310"/>
                <a:gd name="T12" fmla="*/ 281 w 284"/>
                <a:gd name="T13" fmla="*/ 117 h 310"/>
                <a:gd name="T14" fmla="*/ 284 w 284"/>
                <a:gd name="T15" fmla="*/ 156 h 310"/>
                <a:gd name="T16" fmla="*/ 284 w 284"/>
                <a:gd name="T17" fmla="*/ 174 h 310"/>
                <a:gd name="T18" fmla="*/ 272 w 284"/>
                <a:gd name="T19" fmla="*/ 210 h 310"/>
                <a:gd name="T20" fmla="*/ 267 w 284"/>
                <a:gd name="T21" fmla="*/ 230 h 310"/>
                <a:gd name="T22" fmla="*/ 244 w 284"/>
                <a:gd name="T23" fmla="*/ 262 h 310"/>
                <a:gd name="T24" fmla="*/ 215 w 284"/>
                <a:gd name="T25" fmla="*/ 290 h 310"/>
                <a:gd name="T26" fmla="*/ 198 w 284"/>
                <a:gd name="T27" fmla="*/ 299 h 310"/>
                <a:gd name="T28" fmla="*/ 161 w 284"/>
                <a:gd name="T29" fmla="*/ 310 h 310"/>
                <a:gd name="T30" fmla="*/ 142 w 284"/>
                <a:gd name="T31" fmla="*/ 310 h 310"/>
                <a:gd name="T32" fmla="*/ 93 w 284"/>
                <a:gd name="T33" fmla="*/ 304 h 310"/>
                <a:gd name="T34" fmla="*/ 68 w 284"/>
                <a:gd name="T35" fmla="*/ 293 h 310"/>
                <a:gd name="T36" fmla="*/ 45 w 284"/>
                <a:gd name="T37" fmla="*/ 273 h 310"/>
                <a:gd name="T38" fmla="*/ 36 w 284"/>
                <a:gd name="T39" fmla="*/ 264 h 310"/>
                <a:gd name="T40" fmla="*/ 11 w 284"/>
                <a:gd name="T41" fmla="*/ 213 h 310"/>
                <a:gd name="T42" fmla="*/ 0 w 284"/>
                <a:gd name="T43" fmla="*/ 156 h 310"/>
                <a:gd name="T44" fmla="*/ 2 w 284"/>
                <a:gd name="T45" fmla="*/ 137 h 310"/>
                <a:gd name="T46" fmla="*/ 11 w 284"/>
                <a:gd name="T47" fmla="*/ 100 h 310"/>
                <a:gd name="T48" fmla="*/ 19 w 284"/>
                <a:gd name="T49" fmla="*/ 80 h 310"/>
                <a:gd name="T50" fmla="*/ 39 w 284"/>
                <a:gd name="T51" fmla="*/ 49 h 310"/>
                <a:gd name="T52" fmla="*/ 68 w 284"/>
                <a:gd name="T53" fmla="*/ 23 h 310"/>
                <a:gd name="T54" fmla="*/ 85 w 284"/>
                <a:gd name="T55" fmla="*/ 12 h 310"/>
                <a:gd name="T56" fmla="*/ 122 w 284"/>
                <a:gd name="T57" fmla="*/ 0 h 310"/>
                <a:gd name="T58" fmla="*/ 144 w 284"/>
                <a:gd name="T59" fmla="*/ 0 h 310"/>
                <a:gd name="T60" fmla="*/ 139 w 284"/>
                <a:gd name="T61" fmla="*/ 23 h 310"/>
                <a:gd name="T62" fmla="*/ 102 w 284"/>
                <a:gd name="T63" fmla="*/ 34 h 310"/>
                <a:gd name="T64" fmla="*/ 76 w 284"/>
                <a:gd name="T65" fmla="*/ 66 h 310"/>
                <a:gd name="T66" fmla="*/ 68 w 284"/>
                <a:gd name="T67" fmla="*/ 85 h 310"/>
                <a:gd name="T68" fmla="*/ 59 w 284"/>
                <a:gd name="T69" fmla="*/ 131 h 310"/>
                <a:gd name="T70" fmla="*/ 59 w 284"/>
                <a:gd name="T71" fmla="*/ 159 h 310"/>
                <a:gd name="T72" fmla="*/ 68 w 284"/>
                <a:gd name="T73" fmla="*/ 210 h 310"/>
                <a:gd name="T74" fmla="*/ 85 w 284"/>
                <a:gd name="T75" fmla="*/ 250 h 310"/>
                <a:gd name="T76" fmla="*/ 96 w 284"/>
                <a:gd name="T77" fmla="*/ 267 h 310"/>
                <a:gd name="T78" fmla="*/ 127 w 284"/>
                <a:gd name="T79" fmla="*/ 284 h 310"/>
                <a:gd name="T80" fmla="*/ 147 w 284"/>
                <a:gd name="T81" fmla="*/ 284 h 310"/>
                <a:gd name="T82" fmla="*/ 181 w 284"/>
                <a:gd name="T83" fmla="*/ 273 h 310"/>
                <a:gd name="T84" fmla="*/ 207 w 284"/>
                <a:gd name="T85" fmla="*/ 245 h 310"/>
                <a:gd name="T86" fmla="*/ 215 w 284"/>
                <a:gd name="T87" fmla="*/ 225 h 310"/>
                <a:gd name="T88" fmla="*/ 224 w 284"/>
                <a:gd name="T89" fmla="*/ 179 h 310"/>
                <a:gd name="T90" fmla="*/ 224 w 284"/>
                <a:gd name="T91" fmla="*/ 151 h 310"/>
                <a:gd name="T92" fmla="*/ 213 w 284"/>
                <a:gd name="T93" fmla="*/ 85 h 310"/>
                <a:gd name="T94" fmla="*/ 201 w 284"/>
                <a:gd name="T95" fmla="*/ 60 h 310"/>
                <a:gd name="T96" fmla="*/ 184 w 284"/>
                <a:gd name="T97" fmla="*/ 40 h 310"/>
                <a:gd name="T98" fmla="*/ 164 w 284"/>
                <a:gd name="T99" fmla="*/ 29 h 310"/>
                <a:gd name="T100" fmla="*/ 139 w 284"/>
                <a:gd name="T101" fmla="*/ 23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84" h="310">
                  <a:moveTo>
                    <a:pt x="144" y="0"/>
                  </a:moveTo>
                  <a:lnTo>
                    <a:pt x="144" y="0"/>
                  </a:lnTo>
                  <a:lnTo>
                    <a:pt x="164" y="0"/>
                  </a:lnTo>
                  <a:lnTo>
                    <a:pt x="184" y="6"/>
                  </a:lnTo>
                  <a:lnTo>
                    <a:pt x="204" y="12"/>
                  </a:lnTo>
                  <a:lnTo>
                    <a:pt x="221" y="23"/>
                  </a:lnTo>
                  <a:lnTo>
                    <a:pt x="221" y="23"/>
                  </a:lnTo>
                  <a:lnTo>
                    <a:pt x="235" y="34"/>
                  </a:lnTo>
                  <a:lnTo>
                    <a:pt x="250" y="49"/>
                  </a:lnTo>
                  <a:lnTo>
                    <a:pt x="261" y="63"/>
                  </a:lnTo>
                  <a:lnTo>
                    <a:pt x="269" y="80"/>
                  </a:lnTo>
                  <a:lnTo>
                    <a:pt x="269" y="80"/>
                  </a:lnTo>
                  <a:lnTo>
                    <a:pt x="275" y="100"/>
                  </a:lnTo>
                  <a:lnTo>
                    <a:pt x="281" y="117"/>
                  </a:lnTo>
                  <a:lnTo>
                    <a:pt x="284" y="137"/>
                  </a:lnTo>
                  <a:lnTo>
                    <a:pt x="284" y="156"/>
                  </a:lnTo>
                  <a:lnTo>
                    <a:pt x="284" y="156"/>
                  </a:lnTo>
                  <a:lnTo>
                    <a:pt x="284" y="174"/>
                  </a:lnTo>
                  <a:lnTo>
                    <a:pt x="278" y="193"/>
                  </a:lnTo>
                  <a:lnTo>
                    <a:pt x="272" y="210"/>
                  </a:lnTo>
                  <a:lnTo>
                    <a:pt x="267" y="230"/>
                  </a:lnTo>
                  <a:lnTo>
                    <a:pt x="267" y="230"/>
                  </a:lnTo>
                  <a:lnTo>
                    <a:pt x="255" y="247"/>
                  </a:lnTo>
                  <a:lnTo>
                    <a:pt x="244" y="262"/>
                  </a:lnTo>
                  <a:lnTo>
                    <a:pt x="230" y="276"/>
                  </a:lnTo>
                  <a:lnTo>
                    <a:pt x="215" y="290"/>
                  </a:lnTo>
                  <a:lnTo>
                    <a:pt x="215" y="290"/>
                  </a:lnTo>
                  <a:lnTo>
                    <a:pt x="198" y="299"/>
                  </a:lnTo>
                  <a:lnTo>
                    <a:pt x="181" y="304"/>
                  </a:lnTo>
                  <a:lnTo>
                    <a:pt x="161" y="310"/>
                  </a:lnTo>
                  <a:lnTo>
                    <a:pt x="142" y="310"/>
                  </a:lnTo>
                  <a:lnTo>
                    <a:pt x="142" y="310"/>
                  </a:lnTo>
                  <a:lnTo>
                    <a:pt x="110" y="307"/>
                  </a:lnTo>
                  <a:lnTo>
                    <a:pt x="93" y="304"/>
                  </a:lnTo>
                  <a:lnTo>
                    <a:pt x="82" y="299"/>
                  </a:lnTo>
                  <a:lnTo>
                    <a:pt x="68" y="293"/>
                  </a:lnTo>
                  <a:lnTo>
                    <a:pt x="56" y="284"/>
                  </a:lnTo>
                  <a:lnTo>
                    <a:pt x="45" y="273"/>
                  </a:lnTo>
                  <a:lnTo>
                    <a:pt x="36" y="264"/>
                  </a:lnTo>
                  <a:lnTo>
                    <a:pt x="36" y="264"/>
                  </a:lnTo>
                  <a:lnTo>
                    <a:pt x="19" y="239"/>
                  </a:lnTo>
                  <a:lnTo>
                    <a:pt x="11" y="213"/>
                  </a:lnTo>
                  <a:lnTo>
                    <a:pt x="2" y="185"/>
                  </a:lnTo>
                  <a:lnTo>
                    <a:pt x="0" y="156"/>
                  </a:lnTo>
                  <a:lnTo>
                    <a:pt x="0" y="156"/>
                  </a:lnTo>
                  <a:lnTo>
                    <a:pt x="2" y="137"/>
                  </a:lnTo>
                  <a:lnTo>
                    <a:pt x="5" y="117"/>
                  </a:lnTo>
                  <a:lnTo>
                    <a:pt x="11" y="100"/>
                  </a:lnTo>
                  <a:lnTo>
                    <a:pt x="19" y="80"/>
                  </a:lnTo>
                  <a:lnTo>
                    <a:pt x="19" y="80"/>
                  </a:lnTo>
                  <a:lnTo>
                    <a:pt x="28" y="63"/>
                  </a:lnTo>
                  <a:lnTo>
                    <a:pt x="39" y="49"/>
                  </a:lnTo>
                  <a:lnTo>
                    <a:pt x="54" y="34"/>
                  </a:lnTo>
                  <a:lnTo>
                    <a:pt x="68" y="23"/>
                  </a:lnTo>
                  <a:lnTo>
                    <a:pt x="68" y="23"/>
                  </a:lnTo>
                  <a:lnTo>
                    <a:pt x="85" y="12"/>
                  </a:lnTo>
                  <a:lnTo>
                    <a:pt x="105" y="6"/>
                  </a:lnTo>
                  <a:lnTo>
                    <a:pt x="122" y="0"/>
                  </a:lnTo>
                  <a:lnTo>
                    <a:pt x="144" y="0"/>
                  </a:lnTo>
                  <a:lnTo>
                    <a:pt x="144" y="0"/>
                  </a:lnTo>
                  <a:close/>
                  <a:moveTo>
                    <a:pt x="139" y="23"/>
                  </a:moveTo>
                  <a:lnTo>
                    <a:pt x="139" y="23"/>
                  </a:lnTo>
                  <a:lnTo>
                    <a:pt x="119" y="26"/>
                  </a:lnTo>
                  <a:lnTo>
                    <a:pt x="102" y="34"/>
                  </a:lnTo>
                  <a:lnTo>
                    <a:pt x="88" y="49"/>
                  </a:lnTo>
                  <a:lnTo>
                    <a:pt x="76" y="66"/>
                  </a:lnTo>
                  <a:lnTo>
                    <a:pt x="76" y="66"/>
                  </a:lnTo>
                  <a:lnTo>
                    <a:pt x="68" y="85"/>
                  </a:lnTo>
                  <a:lnTo>
                    <a:pt x="62" y="108"/>
                  </a:lnTo>
                  <a:lnTo>
                    <a:pt x="59" y="131"/>
                  </a:lnTo>
                  <a:lnTo>
                    <a:pt x="59" y="159"/>
                  </a:lnTo>
                  <a:lnTo>
                    <a:pt x="59" y="159"/>
                  </a:lnTo>
                  <a:lnTo>
                    <a:pt x="62" y="185"/>
                  </a:lnTo>
                  <a:lnTo>
                    <a:pt x="68" y="210"/>
                  </a:lnTo>
                  <a:lnTo>
                    <a:pt x="73" y="230"/>
                  </a:lnTo>
                  <a:lnTo>
                    <a:pt x="85" y="250"/>
                  </a:lnTo>
                  <a:lnTo>
                    <a:pt x="85" y="250"/>
                  </a:lnTo>
                  <a:lnTo>
                    <a:pt x="96" y="267"/>
                  </a:lnTo>
                  <a:lnTo>
                    <a:pt x="113" y="279"/>
                  </a:lnTo>
                  <a:lnTo>
                    <a:pt x="127" y="284"/>
                  </a:lnTo>
                  <a:lnTo>
                    <a:pt x="147" y="284"/>
                  </a:lnTo>
                  <a:lnTo>
                    <a:pt x="147" y="284"/>
                  </a:lnTo>
                  <a:lnTo>
                    <a:pt x="164" y="282"/>
                  </a:lnTo>
                  <a:lnTo>
                    <a:pt x="181" y="273"/>
                  </a:lnTo>
                  <a:lnTo>
                    <a:pt x="196" y="262"/>
                  </a:lnTo>
                  <a:lnTo>
                    <a:pt x="207" y="245"/>
                  </a:lnTo>
                  <a:lnTo>
                    <a:pt x="207" y="245"/>
                  </a:lnTo>
                  <a:lnTo>
                    <a:pt x="215" y="225"/>
                  </a:lnTo>
                  <a:lnTo>
                    <a:pt x="221" y="202"/>
                  </a:lnTo>
                  <a:lnTo>
                    <a:pt x="224" y="179"/>
                  </a:lnTo>
                  <a:lnTo>
                    <a:pt x="224" y="151"/>
                  </a:lnTo>
                  <a:lnTo>
                    <a:pt x="224" y="151"/>
                  </a:lnTo>
                  <a:lnTo>
                    <a:pt x="221" y="117"/>
                  </a:lnTo>
                  <a:lnTo>
                    <a:pt x="213" y="85"/>
                  </a:lnTo>
                  <a:lnTo>
                    <a:pt x="213" y="85"/>
                  </a:lnTo>
                  <a:lnTo>
                    <a:pt x="201" y="60"/>
                  </a:lnTo>
                  <a:lnTo>
                    <a:pt x="184" y="40"/>
                  </a:lnTo>
                  <a:lnTo>
                    <a:pt x="184" y="40"/>
                  </a:lnTo>
                  <a:lnTo>
                    <a:pt x="176" y="31"/>
                  </a:lnTo>
                  <a:lnTo>
                    <a:pt x="164" y="29"/>
                  </a:lnTo>
                  <a:lnTo>
                    <a:pt x="150" y="23"/>
                  </a:lnTo>
                  <a:lnTo>
                    <a:pt x="139" y="23"/>
                  </a:lnTo>
                  <a:lnTo>
                    <a:pt x="139" y="2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5548" name="Freeform 12"/>
            <p:cNvSpPr>
              <a:spLocks/>
            </p:cNvSpPr>
            <p:nvPr/>
          </p:nvSpPr>
          <p:spPr bwMode="auto">
            <a:xfrm>
              <a:off x="4547" y="3110"/>
              <a:ext cx="284" cy="304"/>
            </a:xfrm>
            <a:custGeom>
              <a:avLst/>
              <a:gdLst>
                <a:gd name="T0" fmla="*/ 170 w 284"/>
                <a:gd name="T1" fmla="*/ 0 h 304"/>
                <a:gd name="T2" fmla="*/ 219 w 284"/>
                <a:gd name="T3" fmla="*/ 12 h 304"/>
                <a:gd name="T4" fmla="*/ 239 w 284"/>
                <a:gd name="T5" fmla="*/ 23 h 304"/>
                <a:gd name="T6" fmla="*/ 253 w 284"/>
                <a:gd name="T7" fmla="*/ 43 h 304"/>
                <a:gd name="T8" fmla="*/ 264 w 284"/>
                <a:gd name="T9" fmla="*/ 63 h 304"/>
                <a:gd name="T10" fmla="*/ 267 w 284"/>
                <a:gd name="T11" fmla="*/ 88 h 304"/>
                <a:gd name="T12" fmla="*/ 267 w 284"/>
                <a:gd name="T13" fmla="*/ 282 h 304"/>
                <a:gd name="T14" fmla="*/ 270 w 284"/>
                <a:gd name="T15" fmla="*/ 293 h 304"/>
                <a:gd name="T16" fmla="*/ 284 w 284"/>
                <a:gd name="T17" fmla="*/ 304 h 304"/>
                <a:gd name="T18" fmla="*/ 196 w 284"/>
                <a:gd name="T19" fmla="*/ 304 h 304"/>
                <a:gd name="T20" fmla="*/ 207 w 284"/>
                <a:gd name="T21" fmla="*/ 293 h 304"/>
                <a:gd name="T22" fmla="*/ 213 w 284"/>
                <a:gd name="T23" fmla="*/ 282 h 304"/>
                <a:gd name="T24" fmla="*/ 213 w 284"/>
                <a:gd name="T25" fmla="*/ 111 h 304"/>
                <a:gd name="T26" fmla="*/ 207 w 284"/>
                <a:gd name="T27" fmla="*/ 80 h 304"/>
                <a:gd name="T28" fmla="*/ 196 w 284"/>
                <a:gd name="T29" fmla="*/ 57 h 304"/>
                <a:gd name="T30" fmla="*/ 173 w 284"/>
                <a:gd name="T31" fmla="*/ 43 h 304"/>
                <a:gd name="T32" fmla="*/ 145 w 284"/>
                <a:gd name="T33" fmla="*/ 37 h 304"/>
                <a:gd name="T34" fmla="*/ 125 w 284"/>
                <a:gd name="T35" fmla="*/ 40 h 304"/>
                <a:gd name="T36" fmla="*/ 108 w 284"/>
                <a:gd name="T37" fmla="*/ 49 h 304"/>
                <a:gd name="T38" fmla="*/ 79 w 284"/>
                <a:gd name="T39" fmla="*/ 71 h 304"/>
                <a:gd name="T40" fmla="*/ 79 w 284"/>
                <a:gd name="T41" fmla="*/ 282 h 304"/>
                <a:gd name="T42" fmla="*/ 82 w 284"/>
                <a:gd name="T43" fmla="*/ 293 h 304"/>
                <a:gd name="T44" fmla="*/ 97 w 284"/>
                <a:gd name="T45" fmla="*/ 304 h 304"/>
                <a:gd name="T46" fmla="*/ 6 w 284"/>
                <a:gd name="T47" fmla="*/ 304 h 304"/>
                <a:gd name="T48" fmla="*/ 17 w 284"/>
                <a:gd name="T49" fmla="*/ 293 h 304"/>
                <a:gd name="T50" fmla="*/ 23 w 284"/>
                <a:gd name="T51" fmla="*/ 282 h 304"/>
                <a:gd name="T52" fmla="*/ 23 w 284"/>
                <a:gd name="T53" fmla="*/ 40 h 304"/>
                <a:gd name="T54" fmla="*/ 17 w 284"/>
                <a:gd name="T55" fmla="*/ 26 h 304"/>
                <a:gd name="T56" fmla="*/ 0 w 284"/>
                <a:gd name="T57" fmla="*/ 14 h 304"/>
                <a:gd name="T58" fmla="*/ 79 w 284"/>
                <a:gd name="T59" fmla="*/ 46 h 304"/>
                <a:gd name="T60" fmla="*/ 97 w 284"/>
                <a:gd name="T61" fmla="*/ 29 h 304"/>
                <a:gd name="T62" fmla="*/ 119 w 284"/>
                <a:gd name="T63" fmla="*/ 14 h 304"/>
                <a:gd name="T64" fmla="*/ 145 w 284"/>
                <a:gd name="T65" fmla="*/ 3 h 304"/>
                <a:gd name="T66" fmla="*/ 170 w 284"/>
                <a:gd name="T67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84" h="304">
                  <a:moveTo>
                    <a:pt x="170" y="0"/>
                  </a:moveTo>
                  <a:lnTo>
                    <a:pt x="170" y="0"/>
                  </a:lnTo>
                  <a:lnTo>
                    <a:pt x="196" y="3"/>
                  </a:lnTo>
                  <a:lnTo>
                    <a:pt x="219" y="12"/>
                  </a:lnTo>
                  <a:lnTo>
                    <a:pt x="219" y="12"/>
                  </a:lnTo>
                  <a:lnTo>
                    <a:pt x="239" y="23"/>
                  </a:lnTo>
                  <a:lnTo>
                    <a:pt x="253" y="43"/>
                  </a:lnTo>
                  <a:lnTo>
                    <a:pt x="253" y="43"/>
                  </a:lnTo>
                  <a:lnTo>
                    <a:pt x="258" y="51"/>
                  </a:lnTo>
                  <a:lnTo>
                    <a:pt x="264" y="63"/>
                  </a:lnTo>
                  <a:lnTo>
                    <a:pt x="267" y="77"/>
                  </a:lnTo>
                  <a:lnTo>
                    <a:pt x="267" y="88"/>
                  </a:lnTo>
                  <a:lnTo>
                    <a:pt x="267" y="282"/>
                  </a:lnTo>
                  <a:lnTo>
                    <a:pt x="267" y="282"/>
                  </a:lnTo>
                  <a:lnTo>
                    <a:pt x="267" y="287"/>
                  </a:lnTo>
                  <a:lnTo>
                    <a:pt x="270" y="293"/>
                  </a:lnTo>
                  <a:lnTo>
                    <a:pt x="270" y="293"/>
                  </a:lnTo>
                  <a:lnTo>
                    <a:pt x="284" y="304"/>
                  </a:lnTo>
                  <a:lnTo>
                    <a:pt x="196" y="304"/>
                  </a:lnTo>
                  <a:lnTo>
                    <a:pt x="196" y="304"/>
                  </a:lnTo>
                  <a:lnTo>
                    <a:pt x="202" y="301"/>
                  </a:lnTo>
                  <a:lnTo>
                    <a:pt x="207" y="293"/>
                  </a:lnTo>
                  <a:lnTo>
                    <a:pt x="210" y="287"/>
                  </a:lnTo>
                  <a:lnTo>
                    <a:pt x="213" y="282"/>
                  </a:lnTo>
                  <a:lnTo>
                    <a:pt x="213" y="111"/>
                  </a:lnTo>
                  <a:lnTo>
                    <a:pt x="213" y="111"/>
                  </a:lnTo>
                  <a:lnTo>
                    <a:pt x="210" y="94"/>
                  </a:lnTo>
                  <a:lnTo>
                    <a:pt x="207" y="80"/>
                  </a:lnTo>
                  <a:lnTo>
                    <a:pt x="202" y="66"/>
                  </a:lnTo>
                  <a:lnTo>
                    <a:pt x="196" y="57"/>
                  </a:lnTo>
                  <a:lnTo>
                    <a:pt x="185" y="49"/>
                  </a:lnTo>
                  <a:lnTo>
                    <a:pt x="173" y="43"/>
                  </a:lnTo>
                  <a:lnTo>
                    <a:pt x="159" y="40"/>
                  </a:lnTo>
                  <a:lnTo>
                    <a:pt x="145" y="37"/>
                  </a:lnTo>
                  <a:lnTo>
                    <a:pt x="145" y="37"/>
                  </a:lnTo>
                  <a:lnTo>
                    <a:pt x="125" y="40"/>
                  </a:lnTo>
                  <a:lnTo>
                    <a:pt x="108" y="49"/>
                  </a:lnTo>
                  <a:lnTo>
                    <a:pt x="108" y="49"/>
                  </a:lnTo>
                  <a:lnTo>
                    <a:pt x="91" y="57"/>
                  </a:lnTo>
                  <a:lnTo>
                    <a:pt x="79" y="71"/>
                  </a:lnTo>
                  <a:lnTo>
                    <a:pt x="79" y="282"/>
                  </a:lnTo>
                  <a:lnTo>
                    <a:pt x="79" y="282"/>
                  </a:lnTo>
                  <a:lnTo>
                    <a:pt x="79" y="287"/>
                  </a:lnTo>
                  <a:lnTo>
                    <a:pt x="82" y="293"/>
                  </a:lnTo>
                  <a:lnTo>
                    <a:pt x="82" y="293"/>
                  </a:lnTo>
                  <a:lnTo>
                    <a:pt x="97" y="304"/>
                  </a:lnTo>
                  <a:lnTo>
                    <a:pt x="6" y="304"/>
                  </a:lnTo>
                  <a:lnTo>
                    <a:pt x="6" y="304"/>
                  </a:lnTo>
                  <a:lnTo>
                    <a:pt x="14" y="301"/>
                  </a:lnTo>
                  <a:lnTo>
                    <a:pt x="17" y="293"/>
                  </a:lnTo>
                  <a:lnTo>
                    <a:pt x="20" y="287"/>
                  </a:lnTo>
                  <a:lnTo>
                    <a:pt x="23" y="282"/>
                  </a:lnTo>
                  <a:lnTo>
                    <a:pt x="23" y="40"/>
                  </a:lnTo>
                  <a:lnTo>
                    <a:pt x="23" y="40"/>
                  </a:lnTo>
                  <a:lnTo>
                    <a:pt x="20" y="31"/>
                  </a:lnTo>
                  <a:lnTo>
                    <a:pt x="17" y="26"/>
                  </a:lnTo>
                  <a:lnTo>
                    <a:pt x="11" y="20"/>
                  </a:lnTo>
                  <a:lnTo>
                    <a:pt x="0" y="14"/>
                  </a:lnTo>
                  <a:lnTo>
                    <a:pt x="79" y="0"/>
                  </a:lnTo>
                  <a:lnTo>
                    <a:pt x="79" y="46"/>
                  </a:lnTo>
                  <a:lnTo>
                    <a:pt x="79" y="46"/>
                  </a:lnTo>
                  <a:lnTo>
                    <a:pt x="97" y="29"/>
                  </a:lnTo>
                  <a:lnTo>
                    <a:pt x="119" y="14"/>
                  </a:lnTo>
                  <a:lnTo>
                    <a:pt x="119" y="14"/>
                  </a:lnTo>
                  <a:lnTo>
                    <a:pt x="133" y="9"/>
                  </a:lnTo>
                  <a:lnTo>
                    <a:pt x="145" y="3"/>
                  </a:lnTo>
                  <a:lnTo>
                    <a:pt x="159" y="0"/>
                  </a:lnTo>
                  <a:lnTo>
                    <a:pt x="170" y="0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5549" name="Freeform 13"/>
            <p:cNvSpPr>
              <a:spLocks/>
            </p:cNvSpPr>
            <p:nvPr/>
          </p:nvSpPr>
          <p:spPr bwMode="auto">
            <a:xfrm>
              <a:off x="3763" y="3110"/>
              <a:ext cx="293" cy="452"/>
            </a:xfrm>
            <a:custGeom>
              <a:avLst/>
              <a:gdLst>
                <a:gd name="T0" fmla="*/ 281 w 293"/>
                <a:gd name="T1" fmla="*/ 85 h 452"/>
                <a:gd name="T2" fmla="*/ 250 w 293"/>
                <a:gd name="T3" fmla="*/ 37 h 452"/>
                <a:gd name="T4" fmla="*/ 230 w 293"/>
                <a:gd name="T5" fmla="*/ 20 h 452"/>
                <a:gd name="T6" fmla="*/ 210 w 293"/>
                <a:gd name="T7" fmla="*/ 9 h 452"/>
                <a:gd name="T8" fmla="*/ 165 w 293"/>
                <a:gd name="T9" fmla="*/ 0 h 452"/>
                <a:gd name="T10" fmla="*/ 139 w 293"/>
                <a:gd name="T11" fmla="*/ 3 h 452"/>
                <a:gd name="T12" fmla="*/ 114 w 293"/>
                <a:gd name="T13" fmla="*/ 12 h 452"/>
                <a:gd name="T14" fmla="*/ 77 w 293"/>
                <a:gd name="T15" fmla="*/ 40 h 452"/>
                <a:gd name="T16" fmla="*/ 0 w 293"/>
                <a:gd name="T17" fmla="*/ 17 h 452"/>
                <a:gd name="T18" fmla="*/ 9 w 293"/>
                <a:gd name="T19" fmla="*/ 20 h 452"/>
                <a:gd name="T20" fmla="*/ 20 w 293"/>
                <a:gd name="T21" fmla="*/ 34 h 452"/>
                <a:gd name="T22" fmla="*/ 23 w 293"/>
                <a:gd name="T23" fmla="*/ 426 h 452"/>
                <a:gd name="T24" fmla="*/ 20 w 293"/>
                <a:gd name="T25" fmla="*/ 435 h 452"/>
                <a:gd name="T26" fmla="*/ 11 w 293"/>
                <a:gd name="T27" fmla="*/ 449 h 452"/>
                <a:gd name="T28" fmla="*/ 94 w 293"/>
                <a:gd name="T29" fmla="*/ 452 h 452"/>
                <a:gd name="T30" fmla="*/ 88 w 293"/>
                <a:gd name="T31" fmla="*/ 449 h 452"/>
                <a:gd name="T32" fmla="*/ 80 w 293"/>
                <a:gd name="T33" fmla="*/ 435 h 452"/>
                <a:gd name="T34" fmla="*/ 77 w 293"/>
                <a:gd name="T35" fmla="*/ 68 h 452"/>
                <a:gd name="T36" fmla="*/ 91 w 293"/>
                <a:gd name="T37" fmla="*/ 54 h 452"/>
                <a:gd name="T38" fmla="*/ 105 w 293"/>
                <a:gd name="T39" fmla="*/ 46 h 452"/>
                <a:gd name="T40" fmla="*/ 142 w 293"/>
                <a:gd name="T41" fmla="*/ 34 h 452"/>
                <a:gd name="T42" fmla="*/ 159 w 293"/>
                <a:gd name="T43" fmla="*/ 37 h 452"/>
                <a:gd name="T44" fmla="*/ 190 w 293"/>
                <a:gd name="T45" fmla="*/ 51 h 452"/>
                <a:gd name="T46" fmla="*/ 205 w 293"/>
                <a:gd name="T47" fmla="*/ 63 h 452"/>
                <a:gd name="T48" fmla="*/ 224 w 293"/>
                <a:gd name="T49" fmla="*/ 100 h 452"/>
                <a:gd name="T50" fmla="*/ 230 w 293"/>
                <a:gd name="T51" fmla="*/ 156 h 452"/>
                <a:gd name="T52" fmla="*/ 230 w 293"/>
                <a:gd name="T53" fmla="*/ 185 h 452"/>
                <a:gd name="T54" fmla="*/ 216 w 293"/>
                <a:gd name="T55" fmla="*/ 233 h 452"/>
                <a:gd name="T56" fmla="*/ 205 w 293"/>
                <a:gd name="T57" fmla="*/ 250 h 452"/>
                <a:gd name="T58" fmla="*/ 176 w 293"/>
                <a:gd name="T59" fmla="*/ 276 h 452"/>
                <a:gd name="T60" fmla="*/ 136 w 293"/>
                <a:gd name="T61" fmla="*/ 284 h 452"/>
                <a:gd name="T62" fmla="*/ 122 w 293"/>
                <a:gd name="T63" fmla="*/ 284 h 452"/>
                <a:gd name="T64" fmla="*/ 99 w 293"/>
                <a:gd name="T65" fmla="*/ 276 h 452"/>
                <a:gd name="T66" fmla="*/ 102 w 293"/>
                <a:gd name="T67" fmla="*/ 304 h 452"/>
                <a:gd name="T68" fmla="*/ 122 w 293"/>
                <a:gd name="T69" fmla="*/ 310 h 452"/>
                <a:gd name="T70" fmla="*/ 145 w 293"/>
                <a:gd name="T71" fmla="*/ 310 h 452"/>
                <a:gd name="T72" fmla="*/ 190 w 293"/>
                <a:gd name="T73" fmla="*/ 304 h 452"/>
                <a:gd name="T74" fmla="*/ 219 w 293"/>
                <a:gd name="T75" fmla="*/ 290 h 452"/>
                <a:gd name="T76" fmla="*/ 241 w 293"/>
                <a:gd name="T77" fmla="*/ 273 h 452"/>
                <a:gd name="T78" fmla="*/ 253 w 293"/>
                <a:gd name="T79" fmla="*/ 262 h 452"/>
                <a:gd name="T80" fmla="*/ 281 w 293"/>
                <a:gd name="T81" fmla="*/ 210 h 452"/>
                <a:gd name="T82" fmla="*/ 293 w 293"/>
                <a:gd name="T83" fmla="*/ 154 h 452"/>
                <a:gd name="T84" fmla="*/ 290 w 293"/>
                <a:gd name="T85" fmla="*/ 117 h 452"/>
                <a:gd name="T86" fmla="*/ 281 w 293"/>
                <a:gd name="T87" fmla="*/ 85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93" h="452">
                  <a:moveTo>
                    <a:pt x="281" y="85"/>
                  </a:moveTo>
                  <a:lnTo>
                    <a:pt x="281" y="85"/>
                  </a:lnTo>
                  <a:lnTo>
                    <a:pt x="267" y="57"/>
                  </a:lnTo>
                  <a:lnTo>
                    <a:pt x="250" y="37"/>
                  </a:lnTo>
                  <a:lnTo>
                    <a:pt x="250" y="37"/>
                  </a:lnTo>
                  <a:lnTo>
                    <a:pt x="230" y="20"/>
                  </a:lnTo>
                  <a:lnTo>
                    <a:pt x="210" y="9"/>
                  </a:lnTo>
                  <a:lnTo>
                    <a:pt x="210" y="9"/>
                  </a:lnTo>
                  <a:lnTo>
                    <a:pt x="187" y="3"/>
                  </a:lnTo>
                  <a:lnTo>
                    <a:pt x="165" y="0"/>
                  </a:lnTo>
                  <a:lnTo>
                    <a:pt x="165" y="0"/>
                  </a:lnTo>
                  <a:lnTo>
                    <a:pt x="139" y="3"/>
                  </a:lnTo>
                  <a:lnTo>
                    <a:pt x="114" y="12"/>
                  </a:lnTo>
                  <a:lnTo>
                    <a:pt x="114" y="12"/>
                  </a:lnTo>
                  <a:lnTo>
                    <a:pt x="94" y="26"/>
                  </a:lnTo>
                  <a:lnTo>
                    <a:pt x="77" y="40"/>
                  </a:lnTo>
                  <a:lnTo>
                    <a:pt x="77" y="0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9" y="20"/>
                  </a:lnTo>
                  <a:lnTo>
                    <a:pt x="17" y="26"/>
                  </a:lnTo>
                  <a:lnTo>
                    <a:pt x="20" y="34"/>
                  </a:lnTo>
                  <a:lnTo>
                    <a:pt x="23" y="43"/>
                  </a:lnTo>
                  <a:lnTo>
                    <a:pt x="23" y="426"/>
                  </a:lnTo>
                  <a:lnTo>
                    <a:pt x="23" y="426"/>
                  </a:lnTo>
                  <a:lnTo>
                    <a:pt x="20" y="435"/>
                  </a:lnTo>
                  <a:lnTo>
                    <a:pt x="17" y="443"/>
                  </a:lnTo>
                  <a:lnTo>
                    <a:pt x="11" y="449"/>
                  </a:lnTo>
                  <a:lnTo>
                    <a:pt x="6" y="452"/>
                  </a:lnTo>
                  <a:lnTo>
                    <a:pt x="94" y="452"/>
                  </a:lnTo>
                  <a:lnTo>
                    <a:pt x="94" y="452"/>
                  </a:lnTo>
                  <a:lnTo>
                    <a:pt x="88" y="449"/>
                  </a:lnTo>
                  <a:lnTo>
                    <a:pt x="82" y="443"/>
                  </a:lnTo>
                  <a:lnTo>
                    <a:pt x="80" y="435"/>
                  </a:lnTo>
                  <a:lnTo>
                    <a:pt x="77" y="426"/>
                  </a:lnTo>
                  <a:lnTo>
                    <a:pt x="77" y="68"/>
                  </a:lnTo>
                  <a:lnTo>
                    <a:pt x="77" y="68"/>
                  </a:lnTo>
                  <a:lnTo>
                    <a:pt x="91" y="54"/>
                  </a:lnTo>
                  <a:lnTo>
                    <a:pt x="105" y="46"/>
                  </a:lnTo>
                  <a:lnTo>
                    <a:pt x="105" y="46"/>
                  </a:lnTo>
                  <a:lnTo>
                    <a:pt x="122" y="37"/>
                  </a:lnTo>
                  <a:lnTo>
                    <a:pt x="142" y="34"/>
                  </a:lnTo>
                  <a:lnTo>
                    <a:pt x="142" y="34"/>
                  </a:lnTo>
                  <a:lnTo>
                    <a:pt x="159" y="37"/>
                  </a:lnTo>
                  <a:lnTo>
                    <a:pt x="173" y="43"/>
                  </a:lnTo>
                  <a:lnTo>
                    <a:pt x="190" y="51"/>
                  </a:lnTo>
                  <a:lnTo>
                    <a:pt x="205" y="63"/>
                  </a:lnTo>
                  <a:lnTo>
                    <a:pt x="205" y="63"/>
                  </a:lnTo>
                  <a:lnTo>
                    <a:pt x="216" y="80"/>
                  </a:lnTo>
                  <a:lnTo>
                    <a:pt x="224" y="100"/>
                  </a:lnTo>
                  <a:lnTo>
                    <a:pt x="230" y="125"/>
                  </a:lnTo>
                  <a:lnTo>
                    <a:pt x="230" y="156"/>
                  </a:lnTo>
                  <a:lnTo>
                    <a:pt x="230" y="156"/>
                  </a:lnTo>
                  <a:lnTo>
                    <a:pt x="230" y="185"/>
                  </a:lnTo>
                  <a:lnTo>
                    <a:pt x="224" y="210"/>
                  </a:lnTo>
                  <a:lnTo>
                    <a:pt x="216" y="233"/>
                  </a:lnTo>
                  <a:lnTo>
                    <a:pt x="205" y="250"/>
                  </a:lnTo>
                  <a:lnTo>
                    <a:pt x="205" y="250"/>
                  </a:lnTo>
                  <a:lnTo>
                    <a:pt x="190" y="267"/>
                  </a:lnTo>
                  <a:lnTo>
                    <a:pt x="176" y="276"/>
                  </a:lnTo>
                  <a:lnTo>
                    <a:pt x="156" y="284"/>
                  </a:lnTo>
                  <a:lnTo>
                    <a:pt x="136" y="284"/>
                  </a:lnTo>
                  <a:lnTo>
                    <a:pt x="136" y="284"/>
                  </a:lnTo>
                  <a:lnTo>
                    <a:pt x="122" y="284"/>
                  </a:lnTo>
                  <a:lnTo>
                    <a:pt x="111" y="282"/>
                  </a:lnTo>
                  <a:lnTo>
                    <a:pt x="99" y="276"/>
                  </a:lnTo>
                  <a:lnTo>
                    <a:pt x="88" y="264"/>
                  </a:lnTo>
                  <a:lnTo>
                    <a:pt x="102" y="304"/>
                  </a:lnTo>
                  <a:lnTo>
                    <a:pt x="102" y="304"/>
                  </a:lnTo>
                  <a:lnTo>
                    <a:pt x="122" y="310"/>
                  </a:lnTo>
                  <a:lnTo>
                    <a:pt x="145" y="310"/>
                  </a:lnTo>
                  <a:lnTo>
                    <a:pt x="145" y="310"/>
                  </a:lnTo>
                  <a:lnTo>
                    <a:pt x="176" y="307"/>
                  </a:lnTo>
                  <a:lnTo>
                    <a:pt x="190" y="304"/>
                  </a:lnTo>
                  <a:lnTo>
                    <a:pt x="205" y="299"/>
                  </a:lnTo>
                  <a:lnTo>
                    <a:pt x="219" y="290"/>
                  </a:lnTo>
                  <a:lnTo>
                    <a:pt x="230" y="284"/>
                  </a:lnTo>
                  <a:lnTo>
                    <a:pt x="241" y="273"/>
                  </a:lnTo>
                  <a:lnTo>
                    <a:pt x="253" y="262"/>
                  </a:lnTo>
                  <a:lnTo>
                    <a:pt x="253" y="262"/>
                  </a:lnTo>
                  <a:lnTo>
                    <a:pt x="270" y="236"/>
                  </a:lnTo>
                  <a:lnTo>
                    <a:pt x="281" y="210"/>
                  </a:lnTo>
                  <a:lnTo>
                    <a:pt x="290" y="182"/>
                  </a:lnTo>
                  <a:lnTo>
                    <a:pt x="293" y="154"/>
                  </a:lnTo>
                  <a:lnTo>
                    <a:pt x="293" y="154"/>
                  </a:lnTo>
                  <a:lnTo>
                    <a:pt x="290" y="117"/>
                  </a:lnTo>
                  <a:lnTo>
                    <a:pt x="281" y="85"/>
                  </a:lnTo>
                  <a:lnTo>
                    <a:pt x="281" y="8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5550" name="Freeform 14"/>
            <p:cNvSpPr>
              <a:spLocks/>
            </p:cNvSpPr>
            <p:nvPr/>
          </p:nvSpPr>
          <p:spPr bwMode="auto">
            <a:xfrm>
              <a:off x="2192" y="3110"/>
              <a:ext cx="208" cy="310"/>
            </a:xfrm>
            <a:custGeom>
              <a:avLst/>
              <a:gdLst>
                <a:gd name="T0" fmla="*/ 182 w 208"/>
                <a:gd name="T1" fmla="*/ 264 h 310"/>
                <a:gd name="T2" fmla="*/ 182 w 208"/>
                <a:gd name="T3" fmla="*/ 264 h 310"/>
                <a:gd name="T4" fmla="*/ 165 w 208"/>
                <a:gd name="T5" fmla="*/ 270 h 310"/>
                <a:gd name="T6" fmla="*/ 145 w 208"/>
                <a:gd name="T7" fmla="*/ 273 h 310"/>
                <a:gd name="T8" fmla="*/ 145 w 208"/>
                <a:gd name="T9" fmla="*/ 273 h 310"/>
                <a:gd name="T10" fmla="*/ 131 w 208"/>
                <a:gd name="T11" fmla="*/ 273 h 310"/>
                <a:gd name="T12" fmla="*/ 120 w 208"/>
                <a:gd name="T13" fmla="*/ 267 h 310"/>
                <a:gd name="T14" fmla="*/ 108 w 208"/>
                <a:gd name="T15" fmla="*/ 262 h 310"/>
                <a:gd name="T16" fmla="*/ 100 w 208"/>
                <a:gd name="T17" fmla="*/ 250 h 310"/>
                <a:gd name="T18" fmla="*/ 100 w 208"/>
                <a:gd name="T19" fmla="*/ 250 h 310"/>
                <a:gd name="T20" fmla="*/ 91 w 208"/>
                <a:gd name="T21" fmla="*/ 239 h 310"/>
                <a:gd name="T22" fmla="*/ 83 w 208"/>
                <a:gd name="T23" fmla="*/ 225 h 310"/>
                <a:gd name="T24" fmla="*/ 80 w 208"/>
                <a:gd name="T25" fmla="*/ 208 h 310"/>
                <a:gd name="T26" fmla="*/ 80 w 208"/>
                <a:gd name="T27" fmla="*/ 191 h 310"/>
                <a:gd name="T28" fmla="*/ 80 w 208"/>
                <a:gd name="T29" fmla="*/ 0 h 310"/>
                <a:gd name="T30" fmla="*/ 0 w 208"/>
                <a:gd name="T31" fmla="*/ 14 h 310"/>
                <a:gd name="T32" fmla="*/ 0 w 208"/>
                <a:gd name="T33" fmla="*/ 14 h 310"/>
                <a:gd name="T34" fmla="*/ 12 w 208"/>
                <a:gd name="T35" fmla="*/ 20 h 310"/>
                <a:gd name="T36" fmla="*/ 17 w 208"/>
                <a:gd name="T37" fmla="*/ 26 h 310"/>
                <a:gd name="T38" fmla="*/ 23 w 208"/>
                <a:gd name="T39" fmla="*/ 31 h 310"/>
                <a:gd name="T40" fmla="*/ 23 w 208"/>
                <a:gd name="T41" fmla="*/ 40 h 310"/>
                <a:gd name="T42" fmla="*/ 23 w 208"/>
                <a:gd name="T43" fmla="*/ 191 h 310"/>
                <a:gd name="T44" fmla="*/ 23 w 208"/>
                <a:gd name="T45" fmla="*/ 191 h 310"/>
                <a:gd name="T46" fmla="*/ 26 w 208"/>
                <a:gd name="T47" fmla="*/ 219 h 310"/>
                <a:gd name="T48" fmla="*/ 32 w 208"/>
                <a:gd name="T49" fmla="*/ 245 h 310"/>
                <a:gd name="T50" fmla="*/ 40 w 208"/>
                <a:gd name="T51" fmla="*/ 264 h 310"/>
                <a:gd name="T52" fmla="*/ 54 w 208"/>
                <a:gd name="T53" fmla="*/ 282 h 310"/>
                <a:gd name="T54" fmla="*/ 54 w 208"/>
                <a:gd name="T55" fmla="*/ 282 h 310"/>
                <a:gd name="T56" fmla="*/ 71 w 208"/>
                <a:gd name="T57" fmla="*/ 296 h 310"/>
                <a:gd name="T58" fmla="*/ 85 w 208"/>
                <a:gd name="T59" fmla="*/ 304 h 310"/>
                <a:gd name="T60" fmla="*/ 103 w 208"/>
                <a:gd name="T61" fmla="*/ 310 h 310"/>
                <a:gd name="T62" fmla="*/ 122 w 208"/>
                <a:gd name="T63" fmla="*/ 310 h 310"/>
                <a:gd name="T64" fmla="*/ 122 w 208"/>
                <a:gd name="T65" fmla="*/ 310 h 310"/>
                <a:gd name="T66" fmla="*/ 142 w 208"/>
                <a:gd name="T67" fmla="*/ 310 h 310"/>
                <a:gd name="T68" fmla="*/ 162 w 208"/>
                <a:gd name="T69" fmla="*/ 304 h 310"/>
                <a:gd name="T70" fmla="*/ 179 w 208"/>
                <a:gd name="T71" fmla="*/ 296 h 310"/>
                <a:gd name="T72" fmla="*/ 196 w 208"/>
                <a:gd name="T73" fmla="*/ 282 h 310"/>
                <a:gd name="T74" fmla="*/ 208 w 208"/>
                <a:gd name="T75" fmla="*/ 245 h 310"/>
                <a:gd name="T76" fmla="*/ 208 w 208"/>
                <a:gd name="T77" fmla="*/ 245 h 310"/>
                <a:gd name="T78" fmla="*/ 196 w 208"/>
                <a:gd name="T79" fmla="*/ 256 h 310"/>
                <a:gd name="T80" fmla="*/ 182 w 208"/>
                <a:gd name="T81" fmla="*/ 264 h 310"/>
                <a:gd name="T82" fmla="*/ 182 w 208"/>
                <a:gd name="T83" fmla="*/ 264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08" h="310">
                  <a:moveTo>
                    <a:pt x="182" y="264"/>
                  </a:moveTo>
                  <a:lnTo>
                    <a:pt x="182" y="264"/>
                  </a:lnTo>
                  <a:lnTo>
                    <a:pt x="165" y="270"/>
                  </a:lnTo>
                  <a:lnTo>
                    <a:pt x="145" y="273"/>
                  </a:lnTo>
                  <a:lnTo>
                    <a:pt x="145" y="273"/>
                  </a:lnTo>
                  <a:lnTo>
                    <a:pt x="131" y="273"/>
                  </a:lnTo>
                  <a:lnTo>
                    <a:pt x="120" y="267"/>
                  </a:lnTo>
                  <a:lnTo>
                    <a:pt x="108" y="262"/>
                  </a:lnTo>
                  <a:lnTo>
                    <a:pt x="100" y="250"/>
                  </a:lnTo>
                  <a:lnTo>
                    <a:pt x="100" y="250"/>
                  </a:lnTo>
                  <a:lnTo>
                    <a:pt x="91" y="239"/>
                  </a:lnTo>
                  <a:lnTo>
                    <a:pt x="83" y="225"/>
                  </a:lnTo>
                  <a:lnTo>
                    <a:pt x="80" y="208"/>
                  </a:lnTo>
                  <a:lnTo>
                    <a:pt x="80" y="191"/>
                  </a:lnTo>
                  <a:lnTo>
                    <a:pt x="80" y="0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12" y="20"/>
                  </a:lnTo>
                  <a:lnTo>
                    <a:pt x="17" y="26"/>
                  </a:lnTo>
                  <a:lnTo>
                    <a:pt x="23" y="31"/>
                  </a:lnTo>
                  <a:lnTo>
                    <a:pt x="23" y="40"/>
                  </a:lnTo>
                  <a:lnTo>
                    <a:pt x="23" y="191"/>
                  </a:lnTo>
                  <a:lnTo>
                    <a:pt x="23" y="191"/>
                  </a:lnTo>
                  <a:lnTo>
                    <a:pt x="26" y="219"/>
                  </a:lnTo>
                  <a:lnTo>
                    <a:pt x="32" y="245"/>
                  </a:lnTo>
                  <a:lnTo>
                    <a:pt x="40" y="264"/>
                  </a:lnTo>
                  <a:lnTo>
                    <a:pt x="54" y="282"/>
                  </a:lnTo>
                  <a:lnTo>
                    <a:pt x="54" y="282"/>
                  </a:lnTo>
                  <a:lnTo>
                    <a:pt x="71" y="296"/>
                  </a:lnTo>
                  <a:lnTo>
                    <a:pt x="85" y="304"/>
                  </a:lnTo>
                  <a:lnTo>
                    <a:pt x="103" y="310"/>
                  </a:lnTo>
                  <a:lnTo>
                    <a:pt x="122" y="310"/>
                  </a:lnTo>
                  <a:lnTo>
                    <a:pt x="122" y="310"/>
                  </a:lnTo>
                  <a:lnTo>
                    <a:pt x="142" y="310"/>
                  </a:lnTo>
                  <a:lnTo>
                    <a:pt x="162" y="304"/>
                  </a:lnTo>
                  <a:lnTo>
                    <a:pt x="179" y="296"/>
                  </a:lnTo>
                  <a:lnTo>
                    <a:pt x="196" y="282"/>
                  </a:lnTo>
                  <a:lnTo>
                    <a:pt x="208" y="245"/>
                  </a:lnTo>
                  <a:lnTo>
                    <a:pt x="208" y="245"/>
                  </a:lnTo>
                  <a:lnTo>
                    <a:pt x="196" y="256"/>
                  </a:lnTo>
                  <a:lnTo>
                    <a:pt x="182" y="264"/>
                  </a:lnTo>
                  <a:lnTo>
                    <a:pt x="182" y="264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5551" name="Freeform 15"/>
            <p:cNvSpPr>
              <a:spLocks/>
            </p:cNvSpPr>
            <p:nvPr/>
          </p:nvSpPr>
          <p:spPr bwMode="auto">
            <a:xfrm>
              <a:off x="2383" y="3110"/>
              <a:ext cx="105" cy="310"/>
            </a:xfrm>
            <a:custGeom>
              <a:avLst/>
              <a:gdLst>
                <a:gd name="T0" fmla="*/ 79 w 105"/>
                <a:gd name="T1" fmla="*/ 253 h 310"/>
                <a:gd name="T2" fmla="*/ 79 w 105"/>
                <a:gd name="T3" fmla="*/ 0 h 310"/>
                <a:gd name="T4" fmla="*/ 0 w 105"/>
                <a:gd name="T5" fmla="*/ 14 h 310"/>
                <a:gd name="T6" fmla="*/ 0 w 105"/>
                <a:gd name="T7" fmla="*/ 14 h 310"/>
                <a:gd name="T8" fmla="*/ 11 w 105"/>
                <a:gd name="T9" fmla="*/ 17 h 310"/>
                <a:gd name="T10" fmla="*/ 17 w 105"/>
                <a:gd name="T11" fmla="*/ 23 h 310"/>
                <a:gd name="T12" fmla="*/ 17 w 105"/>
                <a:gd name="T13" fmla="*/ 23 h 310"/>
                <a:gd name="T14" fmla="*/ 22 w 105"/>
                <a:gd name="T15" fmla="*/ 31 h 310"/>
                <a:gd name="T16" fmla="*/ 22 w 105"/>
                <a:gd name="T17" fmla="*/ 40 h 310"/>
                <a:gd name="T18" fmla="*/ 22 w 105"/>
                <a:gd name="T19" fmla="*/ 239 h 310"/>
                <a:gd name="T20" fmla="*/ 25 w 105"/>
                <a:gd name="T21" fmla="*/ 264 h 310"/>
                <a:gd name="T22" fmla="*/ 25 w 105"/>
                <a:gd name="T23" fmla="*/ 264 h 310"/>
                <a:gd name="T24" fmla="*/ 25 w 105"/>
                <a:gd name="T25" fmla="*/ 264 h 310"/>
                <a:gd name="T26" fmla="*/ 25 w 105"/>
                <a:gd name="T27" fmla="*/ 264 h 310"/>
                <a:gd name="T28" fmla="*/ 25 w 105"/>
                <a:gd name="T29" fmla="*/ 282 h 310"/>
                <a:gd name="T30" fmla="*/ 31 w 105"/>
                <a:gd name="T31" fmla="*/ 293 h 310"/>
                <a:gd name="T32" fmla="*/ 31 w 105"/>
                <a:gd name="T33" fmla="*/ 293 h 310"/>
                <a:gd name="T34" fmla="*/ 37 w 105"/>
                <a:gd name="T35" fmla="*/ 301 h 310"/>
                <a:gd name="T36" fmla="*/ 48 w 105"/>
                <a:gd name="T37" fmla="*/ 310 h 310"/>
                <a:gd name="T38" fmla="*/ 105 w 105"/>
                <a:gd name="T39" fmla="*/ 290 h 310"/>
                <a:gd name="T40" fmla="*/ 105 w 105"/>
                <a:gd name="T41" fmla="*/ 290 h 310"/>
                <a:gd name="T42" fmla="*/ 93 w 105"/>
                <a:gd name="T43" fmla="*/ 287 h 310"/>
                <a:gd name="T44" fmla="*/ 85 w 105"/>
                <a:gd name="T45" fmla="*/ 279 h 310"/>
                <a:gd name="T46" fmla="*/ 79 w 105"/>
                <a:gd name="T47" fmla="*/ 267 h 310"/>
                <a:gd name="T48" fmla="*/ 79 w 105"/>
                <a:gd name="T49" fmla="*/ 253 h 310"/>
                <a:gd name="T50" fmla="*/ 79 w 105"/>
                <a:gd name="T51" fmla="*/ 253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05" h="310">
                  <a:moveTo>
                    <a:pt x="79" y="253"/>
                  </a:moveTo>
                  <a:lnTo>
                    <a:pt x="79" y="0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11" y="17"/>
                  </a:lnTo>
                  <a:lnTo>
                    <a:pt x="17" y="23"/>
                  </a:lnTo>
                  <a:lnTo>
                    <a:pt x="17" y="23"/>
                  </a:lnTo>
                  <a:lnTo>
                    <a:pt x="22" y="31"/>
                  </a:lnTo>
                  <a:lnTo>
                    <a:pt x="22" y="40"/>
                  </a:lnTo>
                  <a:lnTo>
                    <a:pt x="22" y="239"/>
                  </a:lnTo>
                  <a:lnTo>
                    <a:pt x="25" y="264"/>
                  </a:lnTo>
                  <a:lnTo>
                    <a:pt x="25" y="264"/>
                  </a:lnTo>
                  <a:lnTo>
                    <a:pt x="25" y="264"/>
                  </a:lnTo>
                  <a:lnTo>
                    <a:pt x="25" y="264"/>
                  </a:lnTo>
                  <a:lnTo>
                    <a:pt x="25" y="282"/>
                  </a:lnTo>
                  <a:lnTo>
                    <a:pt x="31" y="293"/>
                  </a:lnTo>
                  <a:lnTo>
                    <a:pt x="31" y="293"/>
                  </a:lnTo>
                  <a:lnTo>
                    <a:pt x="37" y="301"/>
                  </a:lnTo>
                  <a:lnTo>
                    <a:pt x="48" y="310"/>
                  </a:lnTo>
                  <a:lnTo>
                    <a:pt x="105" y="290"/>
                  </a:lnTo>
                  <a:lnTo>
                    <a:pt x="105" y="290"/>
                  </a:lnTo>
                  <a:lnTo>
                    <a:pt x="93" y="287"/>
                  </a:lnTo>
                  <a:lnTo>
                    <a:pt x="85" y="279"/>
                  </a:lnTo>
                  <a:lnTo>
                    <a:pt x="79" y="267"/>
                  </a:lnTo>
                  <a:lnTo>
                    <a:pt x="79" y="253"/>
                  </a:lnTo>
                  <a:lnTo>
                    <a:pt x="79" y="25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5552" name="Freeform 16"/>
            <p:cNvSpPr>
              <a:spLocks/>
            </p:cNvSpPr>
            <p:nvPr/>
          </p:nvSpPr>
          <p:spPr bwMode="auto">
            <a:xfrm>
              <a:off x="3010" y="3110"/>
              <a:ext cx="250" cy="310"/>
            </a:xfrm>
            <a:custGeom>
              <a:avLst/>
              <a:gdLst>
                <a:gd name="T0" fmla="*/ 233 w 250"/>
                <a:gd name="T1" fmla="*/ 279 h 310"/>
                <a:gd name="T2" fmla="*/ 230 w 250"/>
                <a:gd name="T3" fmla="*/ 259 h 310"/>
                <a:gd name="T4" fmla="*/ 230 w 250"/>
                <a:gd name="T5" fmla="*/ 85 h 310"/>
                <a:gd name="T6" fmla="*/ 222 w 250"/>
                <a:gd name="T7" fmla="*/ 46 h 310"/>
                <a:gd name="T8" fmla="*/ 199 w 250"/>
                <a:gd name="T9" fmla="*/ 17 h 310"/>
                <a:gd name="T10" fmla="*/ 185 w 250"/>
                <a:gd name="T11" fmla="*/ 12 h 310"/>
                <a:gd name="T12" fmla="*/ 148 w 250"/>
                <a:gd name="T13" fmla="*/ 0 h 310"/>
                <a:gd name="T14" fmla="*/ 128 w 250"/>
                <a:gd name="T15" fmla="*/ 0 h 310"/>
                <a:gd name="T16" fmla="*/ 77 w 250"/>
                <a:gd name="T17" fmla="*/ 9 h 310"/>
                <a:gd name="T18" fmla="*/ 29 w 250"/>
                <a:gd name="T19" fmla="*/ 31 h 310"/>
                <a:gd name="T20" fmla="*/ 29 w 250"/>
                <a:gd name="T21" fmla="*/ 111 h 310"/>
                <a:gd name="T22" fmla="*/ 43 w 250"/>
                <a:gd name="T23" fmla="*/ 74 h 310"/>
                <a:gd name="T24" fmla="*/ 63 w 250"/>
                <a:gd name="T25" fmla="*/ 49 h 310"/>
                <a:gd name="T26" fmla="*/ 74 w 250"/>
                <a:gd name="T27" fmla="*/ 37 h 310"/>
                <a:gd name="T28" fmla="*/ 105 w 250"/>
                <a:gd name="T29" fmla="*/ 26 h 310"/>
                <a:gd name="T30" fmla="*/ 122 w 250"/>
                <a:gd name="T31" fmla="*/ 23 h 310"/>
                <a:gd name="T32" fmla="*/ 145 w 250"/>
                <a:gd name="T33" fmla="*/ 29 h 310"/>
                <a:gd name="T34" fmla="*/ 162 w 250"/>
                <a:gd name="T35" fmla="*/ 40 h 310"/>
                <a:gd name="T36" fmla="*/ 171 w 250"/>
                <a:gd name="T37" fmla="*/ 49 h 310"/>
                <a:gd name="T38" fmla="*/ 176 w 250"/>
                <a:gd name="T39" fmla="*/ 68 h 310"/>
                <a:gd name="T40" fmla="*/ 176 w 250"/>
                <a:gd name="T41" fmla="*/ 80 h 310"/>
                <a:gd name="T42" fmla="*/ 174 w 250"/>
                <a:gd name="T43" fmla="*/ 108 h 310"/>
                <a:gd name="T44" fmla="*/ 165 w 250"/>
                <a:gd name="T45" fmla="*/ 117 h 310"/>
                <a:gd name="T46" fmla="*/ 151 w 250"/>
                <a:gd name="T47" fmla="*/ 122 h 310"/>
                <a:gd name="T48" fmla="*/ 97 w 250"/>
                <a:gd name="T49" fmla="*/ 139 h 310"/>
                <a:gd name="T50" fmla="*/ 43 w 250"/>
                <a:gd name="T51" fmla="*/ 159 h 310"/>
                <a:gd name="T52" fmla="*/ 23 w 250"/>
                <a:gd name="T53" fmla="*/ 174 h 310"/>
                <a:gd name="T54" fmla="*/ 3 w 250"/>
                <a:gd name="T55" fmla="*/ 210 h 310"/>
                <a:gd name="T56" fmla="*/ 0 w 250"/>
                <a:gd name="T57" fmla="*/ 233 h 310"/>
                <a:gd name="T58" fmla="*/ 6 w 250"/>
                <a:gd name="T59" fmla="*/ 259 h 310"/>
                <a:gd name="T60" fmla="*/ 20 w 250"/>
                <a:gd name="T61" fmla="*/ 284 h 310"/>
                <a:gd name="T62" fmla="*/ 32 w 250"/>
                <a:gd name="T63" fmla="*/ 296 h 310"/>
                <a:gd name="T64" fmla="*/ 60 w 250"/>
                <a:gd name="T65" fmla="*/ 310 h 310"/>
                <a:gd name="T66" fmla="*/ 77 w 250"/>
                <a:gd name="T67" fmla="*/ 310 h 310"/>
                <a:gd name="T68" fmla="*/ 120 w 250"/>
                <a:gd name="T69" fmla="*/ 304 h 310"/>
                <a:gd name="T70" fmla="*/ 159 w 250"/>
                <a:gd name="T71" fmla="*/ 279 h 310"/>
                <a:gd name="T72" fmla="*/ 171 w 250"/>
                <a:gd name="T73" fmla="*/ 247 h 310"/>
                <a:gd name="T74" fmla="*/ 139 w 250"/>
                <a:gd name="T75" fmla="*/ 267 h 310"/>
                <a:gd name="T76" fmla="*/ 103 w 250"/>
                <a:gd name="T77" fmla="*/ 273 h 310"/>
                <a:gd name="T78" fmla="*/ 94 w 250"/>
                <a:gd name="T79" fmla="*/ 273 h 310"/>
                <a:gd name="T80" fmla="*/ 74 w 250"/>
                <a:gd name="T81" fmla="*/ 267 h 310"/>
                <a:gd name="T82" fmla="*/ 68 w 250"/>
                <a:gd name="T83" fmla="*/ 259 h 310"/>
                <a:gd name="T84" fmla="*/ 57 w 250"/>
                <a:gd name="T85" fmla="*/ 242 h 310"/>
                <a:gd name="T86" fmla="*/ 54 w 250"/>
                <a:gd name="T87" fmla="*/ 222 h 310"/>
                <a:gd name="T88" fmla="*/ 54 w 250"/>
                <a:gd name="T89" fmla="*/ 210 h 310"/>
                <a:gd name="T90" fmla="*/ 63 w 250"/>
                <a:gd name="T91" fmla="*/ 193 h 310"/>
                <a:gd name="T92" fmla="*/ 68 w 250"/>
                <a:gd name="T93" fmla="*/ 185 h 310"/>
                <a:gd name="T94" fmla="*/ 108 w 250"/>
                <a:gd name="T95" fmla="*/ 162 h 310"/>
                <a:gd name="T96" fmla="*/ 154 w 250"/>
                <a:gd name="T97" fmla="*/ 148 h 310"/>
                <a:gd name="T98" fmla="*/ 176 w 250"/>
                <a:gd name="T99" fmla="*/ 242 h 310"/>
                <a:gd name="T100" fmla="*/ 176 w 250"/>
                <a:gd name="T101" fmla="*/ 262 h 310"/>
                <a:gd name="T102" fmla="*/ 179 w 250"/>
                <a:gd name="T103" fmla="*/ 282 h 310"/>
                <a:gd name="T104" fmla="*/ 182 w 250"/>
                <a:gd name="T105" fmla="*/ 293 h 310"/>
                <a:gd name="T106" fmla="*/ 199 w 250"/>
                <a:gd name="T107" fmla="*/ 310 h 310"/>
                <a:gd name="T108" fmla="*/ 250 w 250"/>
                <a:gd name="T109" fmla="*/ 290 h 310"/>
                <a:gd name="T110" fmla="*/ 233 w 250"/>
                <a:gd name="T111" fmla="*/ 2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50" h="310">
                  <a:moveTo>
                    <a:pt x="233" y="279"/>
                  </a:moveTo>
                  <a:lnTo>
                    <a:pt x="233" y="279"/>
                  </a:lnTo>
                  <a:lnTo>
                    <a:pt x="230" y="273"/>
                  </a:lnTo>
                  <a:lnTo>
                    <a:pt x="230" y="259"/>
                  </a:lnTo>
                  <a:lnTo>
                    <a:pt x="230" y="85"/>
                  </a:lnTo>
                  <a:lnTo>
                    <a:pt x="230" y="85"/>
                  </a:lnTo>
                  <a:lnTo>
                    <a:pt x="228" y="63"/>
                  </a:lnTo>
                  <a:lnTo>
                    <a:pt x="222" y="46"/>
                  </a:lnTo>
                  <a:lnTo>
                    <a:pt x="213" y="29"/>
                  </a:lnTo>
                  <a:lnTo>
                    <a:pt x="199" y="17"/>
                  </a:lnTo>
                  <a:lnTo>
                    <a:pt x="199" y="17"/>
                  </a:lnTo>
                  <a:lnTo>
                    <a:pt x="185" y="12"/>
                  </a:lnTo>
                  <a:lnTo>
                    <a:pt x="168" y="6"/>
                  </a:lnTo>
                  <a:lnTo>
                    <a:pt x="148" y="0"/>
                  </a:lnTo>
                  <a:lnTo>
                    <a:pt x="128" y="0"/>
                  </a:lnTo>
                  <a:lnTo>
                    <a:pt x="128" y="0"/>
                  </a:lnTo>
                  <a:lnTo>
                    <a:pt x="103" y="3"/>
                  </a:lnTo>
                  <a:lnTo>
                    <a:pt x="77" y="9"/>
                  </a:lnTo>
                  <a:lnTo>
                    <a:pt x="51" y="17"/>
                  </a:lnTo>
                  <a:lnTo>
                    <a:pt x="29" y="31"/>
                  </a:lnTo>
                  <a:lnTo>
                    <a:pt x="29" y="111"/>
                  </a:lnTo>
                  <a:lnTo>
                    <a:pt x="29" y="111"/>
                  </a:lnTo>
                  <a:lnTo>
                    <a:pt x="37" y="91"/>
                  </a:lnTo>
                  <a:lnTo>
                    <a:pt x="43" y="74"/>
                  </a:lnTo>
                  <a:lnTo>
                    <a:pt x="54" y="60"/>
                  </a:lnTo>
                  <a:lnTo>
                    <a:pt x="63" y="49"/>
                  </a:lnTo>
                  <a:lnTo>
                    <a:pt x="63" y="49"/>
                  </a:lnTo>
                  <a:lnTo>
                    <a:pt x="74" y="37"/>
                  </a:lnTo>
                  <a:lnTo>
                    <a:pt x="88" y="31"/>
                  </a:lnTo>
                  <a:lnTo>
                    <a:pt x="105" y="26"/>
                  </a:lnTo>
                  <a:lnTo>
                    <a:pt x="122" y="23"/>
                  </a:lnTo>
                  <a:lnTo>
                    <a:pt x="122" y="23"/>
                  </a:lnTo>
                  <a:lnTo>
                    <a:pt x="134" y="26"/>
                  </a:lnTo>
                  <a:lnTo>
                    <a:pt x="145" y="29"/>
                  </a:lnTo>
                  <a:lnTo>
                    <a:pt x="157" y="34"/>
                  </a:lnTo>
                  <a:lnTo>
                    <a:pt x="162" y="40"/>
                  </a:lnTo>
                  <a:lnTo>
                    <a:pt x="162" y="40"/>
                  </a:lnTo>
                  <a:lnTo>
                    <a:pt x="171" y="49"/>
                  </a:lnTo>
                  <a:lnTo>
                    <a:pt x="174" y="60"/>
                  </a:lnTo>
                  <a:lnTo>
                    <a:pt x="176" y="68"/>
                  </a:lnTo>
                  <a:lnTo>
                    <a:pt x="176" y="80"/>
                  </a:lnTo>
                  <a:lnTo>
                    <a:pt x="176" y="80"/>
                  </a:lnTo>
                  <a:lnTo>
                    <a:pt x="176" y="100"/>
                  </a:lnTo>
                  <a:lnTo>
                    <a:pt x="174" y="108"/>
                  </a:lnTo>
                  <a:lnTo>
                    <a:pt x="174" y="108"/>
                  </a:lnTo>
                  <a:lnTo>
                    <a:pt x="165" y="117"/>
                  </a:lnTo>
                  <a:lnTo>
                    <a:pt x="151" y="122"/>
                  </a:lnTo>
                  <a:lnTo>
                    <a:pt x="151" y="122"/>
                  </a:lnTo>
                  <a:lnTo>
                    <a:pt x="97" y="139"/>
                  </a:lnTo>
                  <a:lnTo>
                    <a:pt x="97" y="139"/>
                  </a:lnTo>
                  <a:lnTo>
                    <a:pt x="63" y="151"/>
                  </a:lnTo>
                  <a:lnTo>
                    <a:pt x="43" y="159"/>
                  </a:lnTo>
                  <a:lnTo>
                    <a:pt x="43" y="159"/>
                  </a:lnTo>
                  <a:lnTo>
                    <a:pt x="23" y="174"/>
                  </a:lnTo>
                  <a:lnTo>
                    <a:pt x="12" y="191"/>
                  </a:lnTo>
                  <a:lnTo>
                    <a:pt x="3" y="210"/>
                  </a:lnTo>
                  <a:lnTo>
                    <a:pt x="0" y="233"/>
                  </a:lnTo>
                  <a:lnTo>
                    <a:pt x="0" y="233"/>
                  </a:lnTo>
                  <a:lnTo>
                    <a:pt x="0" y="245"/>
                  </a:lnTo>
                  <a:lnTo>
                    <a:pt x="6" y="259"/>
                  </a:lnTo>
                  <a:lnTo>
                    <a:pt x="12" y="270"/>
                  </a:lnTo>
                  <a:lnTo>
                    <a:pt x="20" y="284"/>
                  </a:lnTo>
                  <a:lnTo>
                    <a:pt x="20" y="284"/>
                  </a:lnTo>
                  <a:lnTo>
                    <a:pt x="32" y="296"/>
                  </a:lnTo>
                  <a:lnTo>
                    <a:pt x="43" y="304"/>
                  </a:lnTo>
                  <a:lnTo>
                    <a:pt x="60" y="310"/>
                  </a:lnTo>
                  <a:lnTo>
                    <a:pt x="77" y="310"/>
                  </a:lnTo>
                  <a:lnTo>
                    <a:pt x="77" y="310"/>
                  </a:lnTo>
                  <a:lnTo>
                    <a:pt x="100" y="310"/>
                  </a:lnTo>
                  <a:lnTo>
                    <a:pt x="120" y="304"/>
                  </a:lnTo>
                  <a:lnTo>
                    <a:pt x="139" y="293"/>
                  </a:lnTo>
                  <a:lnTo>
                    <a:pt x="159" y="279"/>
                  </a:lnTo>
                  <a:lnTo>
                    <a:pt x="171" y="247"/>
                  </a:lnTo>
                  <a:lnTo>
                    <a:pt x="171" y="247"/>
                  </a:lnTo>
                  <a:lnTo>
                    <a:pt x="157" y="259"/>
                  </a:lnTo>
                  <a:lnTo>
                    <a:pt x="139" y="267"/>
                  </a:lnTo>
                  <a:lnTo>
                    <a:pt x="122" y="273"/>
                  </a:lnTo>
                  <a:lnTo>
                    <a:pt x="103" y="273"/>
                  </a:lnTo>
                  <a:lnTo>
                    <a:pt x="103" y="273"/>
                  </a:lnTo>
                  <a:lnTo>
                    <a:pt x="94" y="273"/>
                  </a:lnTo>
                  <a:lnTo>
                    <a:pt x="83" y="270"/>
                  </a:lnTo>
                  <a:lnTo>
                    <a:pt x="74" y="267"/>
                  </a:lnTo>
                  <a:lnTo>
                    <a:pt x="68" y="259"/>
                  </a:lnTo>
                  <a:lnTo>
                    <a:pt x="68" y="259"/>
                  </a:lnTo>
                  <a:lnTo>
                    <a:pt x="63" y="253"/>
                  </a:lnTo>
                  <a:lnTo>
                    <a:pt x="57" y="242"/>
                  </a:lnTo>
                  <a:lnTo>
                    <a:pt x="54" y="233"/>
                  </a:lnTo>
                  <a:lnTo>
                    <a:pt x="54" y="222"/>
                  </a:lnTo>
                  <a:lnTo>
                    <a:pt x="54" y="222"/>
                  </a:lnTo>
                  <a:lnTo>
                    <a:pt x="54" y="210"/>
                  </a:lnTo>
                  <a:lnTo>
                    <a:pt x="57" y="202"/>
                  </a:lnTo>
                  <a:lnTo>
                    <a:pt x="63" y="193"/>
                  </a:lnTo>
                  <a:lnTo>
                    <a:pt x="68" y="185"/>
                  </a:lnTo>
                  <a:lnTo>
                    <a:pt x="68" y="185"/>
                  </a:lnTo>
                  <a:lnTo>
                    <a:pt x="86" y="174"/>
                  </a:lnTo>
                  <a:lnTo>
                    <a:pt x="108" y="162"/>
                  </a:lnTo>
                  <a:lnTo>
                    <a:pt x="108" y="162"/>
                  </a:lnTo>
                  <a:lnTo>
                    <a:pt x="154" y="148"/>
                  </a:lnTo>
                  <a:lnTo>
                    <a:pt x="176" y="137"/>
                  </a:lnTo>
                  <a:lnTo>
                    <a:pt x="176" y="242"/>
                  </a:lnTo>
                  <a:lnTo>
                    <a:pt x="176" y="242"/>
                  </a:lnTo>
                  <a:lnTo>
                    <a:pt x="176" y="262"/>
                  </a:lnTo>
                  <a:lnTo>
                    <a:pt x="176" y="262"/>
                  </a:lnTo>
                  <a:lnTo>
                    <a:pt x="179" y="282"/>
                  </a:lnTo>
                  <a:lnTo>
                    <a:pt x="182" y="293"/>
                  </a:lnTo>
                  <a:lnTo>
                    <a:pt x="182" y="293"/>
                  </a:lnTo>
                  <a:lnTo>
                    <a:pt x="191" y="301"/>
                  </a:lnTo>
                  <a:lnTo>
                    <a:pt x="199" y="310"/>
                  </a:lnTo>
                  <a:lnTo>
                    <a:pt x="250" y="290"/>
                  </a:lnTo>
                  <a:lnTo>
                    <a:pt x="250" y="290"/>
                  </a:lnTo>
                  <a:lnTo>
                    <a:pt x="239" y="284"/>
                  </a:lnTo>
                  <a:lnTo>
                    <a:pt x="233" y="279"/>
                  </a:lnTo>
                  <a:lnTo>
                    <a:pt x="233" y="27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5553" name="Freeform 17"/>
            <p:cNvSpPr>
              <a:spLocks/>
            </p:cNvSpPr>
            <p:nvPr/>
          </p:nvSpPr>
          <p:spPr bwMode="auto">
            <a:xfrm>
              <a:off x="2871" y="2866"/>
              <a:ext cx="136" cy="170"/>
            </a:xfrm>
            <a:custGeom>
              <a:avLst/>
              <a:gdLst>
                <a:gd name="T0" fmla="*/ 31 w 136"/>
                <a:gd name="T1" fmla="*/ 11 h 170"/>
                <a:gd name="T2" fmla="*/ 31 w 136"/>
                <a:gd name="T3" fmla="*/ 116 h 170"/>
                <a:gd name="T4" fmla="*/ 31 w 136"/>
                <a:gd name="T5" fmla="*/ 116 h 170"/>
                <a:gd name="T6" fmla="*/ 34 w 136"/>
                <a:gd name="T7" fmla="*/ 131 h 170"/>
                <a:gd name="T8" fmla="*/ 40 w 136"/>
                <a:gd name="T9" fmla="*/ 142 h 170"/>
                <a:gd name="T10" fmla="*/ 46 w 136"/>
                <a:gd name="T11" fmla="*/ 150 h 170"/>
                <a:gd name="T12" fmla="*/ 51 w 136"/>
                <a:gd name="T13" fmla="*/ 153 h 170"/>
                <a:gd name="T14" fmla="*/ 63 w 136"/>
                <a:gd name="T15" fmla="*/ 156 h 170"/>
                <a:gd name="T16" fmla="*/ 74 w 136"/>
                <a:gd name="T17" fmla="*/ 159 h 170"/>
                <a:gd name="T18" fmla="*/ 74 w 136"/>
                <a:gd name="T19" fmla="*/ 159 h 170"/>
                <a:gd name="T20" fmla="*/ 85 w 136"/>
                <a:gd name="T21" fmla="*/ 159 h 170"/>
                <a:gd name="T22" fmla="*/ 94 w 136"/>
                <a:gd name="T23" fmla="*/ 156 h 170"/>
                <a:gd name="T24" fmla="*/ 102 w 136"/>
                <a:gd name="T25" fmla="*/ 150 h 170"/>
                <a:gd name="T26" fmla="*/ 108 w 136"/>
                <a:gd name="T27" fmla="*/ 145 h 170"/>
                <a:gd name="T28" fmla="*/ 111 w 136"/>
                <a:gd name="T29" fmla="*/ 139 h 170"/>
                <a:gd name="T30" fmla="*/ 114 w 136"/>
                <a:gd name="T31" fmla="*/ 131 h 170"/>
                <a:gd name="T32" fmla="*/ 117 w 136"/>
                <a:gd name="T33" fmla="*/ 116 h 170"/>
                <a:gd name="T34" fmla="*/ 117 w 136"/>
                <a:gd name="T35" fmla="*/ 11 h 170"/>
                <a:gd name="T36" fmla="*/ 117 w 136"/>
                <a:gd name="T37" fmla="*/ 11 h 170"/>
                <a:gd name="T38" fmla="*/ 114 w 136"/>
                <a:gd name="T39" fmla="*/ 3 h 170"/>
                <a:gd name="T40" fmla="*/ 108 w 136"/>
                <a:gd name="T41" fmla="*/ 0 h 170"/>
                <a:gd name="T42" fmla="*/ 136 w 136"/>
                <a:gd name="T43" fmla="*/ 0 h 170"/>
                <a:gd name="T44" fmla="*/ 136 w 136"/>
                <a:gd name="T45" fmla="*/ 0 h 170"/>
                <a:gd name="T46" fmla="*/ 131 w 136"/>
                <a:gd name="T47" fmla="*/ 3 h 170"/>
                <a:gd name="T48" fmla="*/ 131 w 136"/>
                <a:gd name="T49" fmla="*/ 11 h 170"/>
                <a:gd name="T50" fmla="*/ 128 w 136"/>
                <a:gd name="T51" fmla="*/ 114 h 170"/>
                <a:gd name="T52" fmla="*/ 128 w 136"/>
                <a:gd name="T53" fmla="*/ 114 h 170"/>
                <a:gd name="T54" fmla="*/ 128 w 136"/>
                <a:gd name="T55" fmla="*/ 128 h 170"/>
                <a:gd name="T56" fmla="*/ 125 w 136"/>
                <a:gd name="T57" fmla="*/ 139 h 170"/>
                <a:gd name="T58" fmla="*/ 119 w 136"/>
                <a:gd name="T59" fmla="*/ 150 h 170"/>
                <a:gd name="T60" fmla="*/ 111 w 136"/>
                <a:gd name="T61" fmla="*/ 156 h 170"/>
                <a:gd name="T62" fmla="*/ 102 w 136"/>
                <a:gd name="T63" fmla="*/ 162 h 170"/>
                <a:gd name="T64" fmla="*/ 94 w 136"/>
                <a:gd name="T65" fmla="*/ 167 h 170"/>
                <a:gd name="T66" fmla="*/ 71 w 136"/>
                <a:gd name="T67" fmla="*/ 170 h 170"/>
                <a:gd name="T68" fmla="*/ 71 w 136"/>
                <a:gd name="T69" fmla="*/ 170 h 170"/>
                <a:gd name="T70" fmla="*/ 51 w 136"/>
                <a:gd name="T71" fmla="*/ 167 h 170"/>
                <a:gd name="T72" fmla="*/ 40 w 136"/>
                <a:gd name="T73" fmla="*/ 165 h 170"/>
                <a:gd name="T74" fmla="*/ 31 w 136"/>
                <a:gd name="T75" fmla="*/ 159 h 170"/>
                <a:gd name="T76" fmla="*/ 20 w 136"/>
                <a:gd name="T77" fmla="*/ 150 h 170"/>
                <a:gd name="T78" fmla="*/ 14 w 136"/>
                <a:gd name="T79" fmla="*/ 142 h 170"/>
                <a:gd name="T80" fmla="*/ 9 w 136"/>
                <a:gd name="T81" fmla="*/ 128 h 170"/>
                <a:gd name="T82" fmla="*/ 9 w 136"/>
                <a:gd name="T83" fmla="*/ 114 h 170"/>
                <a:gd name="T84" fmla="*/ 9 w 136"/>
                <a:gd name="T85" fmla="*/ 11 h 170"/>
                <a:gd name="T86" fmla="*/ 9 w 136"/>
                <a:gd name="T87" fmla="*/ 11 h 170"/>
                <a:gd name="T88" fmla="*/ 6 w 136"/>
                <a:gd name="T89" fmla="*/ 3 h 170"/>
                <a:gd name="T90" fmla="*/ 0 w 136"/>
                <a:gd name="T91" fmla="*/ 0 h 170"/>
                <a:gd name="T92" fmla="*/ 40 w 136"/>
                <a:gd name="T93" fmla="*/ 0 h 170"/>
                <a:gd name="T94" fmla="*/ 40 w 136"/>
                <a:gd name="T95" fmla="*/ 0 h 170"/>
                <a:gd name="T96" fmla="*/ 34 w 136"/>
                <a:gd name="T97" fmla="*/ 3 h 170"/>
                <a:gd name="T98" fmla="*/ 31 w 136"/>
                <a:gd name="T99" fmla="*/ 11 h 170"/>
                <a:gd name="T100" fmla="*/ 31 w 136"/>
                <a:gd name="T101" fmla="*/ 1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36" h="170">
                  <a:moveTo>
                    <a:pt x="31" y="11"/>
                  </a:moveTo>
                  <a:lnTo>
                    <a:pt x="31" y="116"/>
                  </a:lnTo>
                  <a:lnTo>
                    <a:pt x="31" y="116"/>
                  </a:lnTo>
                  <a:lnTo>
                    <a:pt x="34" y="131"/>
                  </a:lnTo>
                  <a:lnTo>
                    <a:pt x="40" y="142"/>
                  </a:lnTo>
                  <a:lnTo>
                    <a:pt x="46" y="150"/>
                  </a:lnTo>
                  <a:lnTo>
                    <a:pt x="51" y="153"/>
                  </a:lnTo>
                  <a:lnTo>
                    <a:pt x="63" y="156"/>
                  </a:lnTo>
                  <a:lnTo>
                    <a:pt x="74" y="159"/>
                  </a:lnTo>
                  <a:lnTo>
                    <a:pt x="74" y="159"/>
                  </a:lnTo>
                  <a:lnTo>
                    <a:pt x="85" y="159"/>
                  </a:lnTo>
                  <a:lnTo>
                    <a:pt x="94" y="156"/>
                  </a:lnTo>
                  <a:lnTo>
                    <a:pt x="102" y="150"/>
                  </a:lnTo>
                  <a:lnTo>
                    <a:pt x="108" y="145"/>
                  </a:lnTo>
                  <a:lnTo>
                    <a:pt x="111" y="139"/>
                  </a:lnTo>
                  <a:lnTo>
                    <a:pt x="114" y="131"/>
                  </a:lnTo>
                  <a:lnTo>
                    <a:pt x="117" y="116"/>
                  </a:lnTo>
                  <a:lnTo>
                    <a:pt x="117" y="11"/>
                  </a:lnTo>
                  <a:lnTo>
                    <a:pt x="117" y="11"/>
                  </a:lnTo>
                  <a:lnTo>
                    <a:pt x="114" y="3"/>
                  </a:lnTo>
                  <a:lnTo>
                    <a:pt x="108" y="0"/>
                  </a:lnTo>
                  <a:lnTo>
                    <a:pt x="136" y="0"/>
                  </a:lnTo>
                  <a:lnTo>
                    <a:pt x="136" y="0"/>
                  </a:lnTo>
                  <a:lnTo>
                    <a:pt x="131" y="3"/>
                  </a:lnTo>
                  <a:lnTo>
                    <a:pt x="131" y="11"/>
                  </a:lnTo>
                  <a:lnTo>
                    <a:pt x="128" y="114"/>
                  </a:lnTo>
                  <a:lnTo>
                    <a:pt x="128" y="114"/>
                  </a:lnTo>
                  <a:lnTo>
                    <a:pt x="128" y="128"/>
                  </a:lnTo>
                  <a:lnTo>
                    <a:pt x="125" y="139"/>
                  </a:lnTo>
                  <a:lnTo>
                    <a:pt x="119" y="150"/>
                  </a:lnTo>
                  <a:lnTo>
                    <a:pt x="111" y="156"/>
                  </a:lnTo>
                  <a:lnTo>
                    <a:pt x="102" y="162"/>
                  </a:lnTo>
                  <a:lnTo>
                    <a:pt x="94" y="167"/>
                  </a:lnTo>
                  <a:lnTo>
                    <a:pt x="71" y="170"/>
                  </a:lnTo>
                  <a:lnTo>
                    <a:pt x="71" y="170"/>
                  </a:lnTo>
                  <a:lnTo>
                    <a:pt x="51" y="167"/>
                  </a:lnTo>
                  <a:lnTo>
                    <a:pt x="40" y="165"/>
                  </a:lnTo>
                  <a:lnTo>
                    <a:pt x="31" y="159"/>
                  </a:lnTo>
                  <a:lnTo>
                    <a:pt x="20" y="150"/>
                  </a:lnTo>
                  <a:lnTo>
                    <a:pt x="14" y="142"/>
                  </a:lnTo>
                  <a:lnTo>
                    <a:pt x="9" y="128"/>
                  </a:lnTo>
                  <a:lnTo>
                    <a:pt x="9" y="114"/>
                  </a:lnTo>
                  <a:lnTo>
                    <a:pt x="9" y="11"/>
                  </a:lnTo>
                  <a:lnTo>
                    <a:pt x="9" y="11"/>
                  </a:lnTo>
                  <a:lnTo>
                    <a:pt x="6" y="3"/>
                  </a:lnTo>
                  <a:lnTo>
                    <a:pt x="0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34" y="3"/>
                  </a:lnTo>
                  <a:lnTo>
                    <a:pt x="31" y="11"/>
                  </a:lnTo>
                  <a:lnTo>
                    <a:pt x="31" y="1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5554" name="Freeform 18"/>
            <p:cNvSpPr>
              <a:spLocks/>
            </p:cNvSpPr>
            <p:nvPr/>
          </p:nvSpPr>
          <p:spPr bwMode="auto">
            <a:xfrm>
              <a:off x="3022" y="2866"/>
              <a:ext cx="153" cy="173"/>
            </a:xfrm>
            <a:custGeom>
              <a:avLst/>
              <a:gdLst>
                <a:gd name="T0" fmla="*/ 133 w 153"/>
                <a:gd name="T1" fmla="*/ 11 h 173"/>
                <a:gd name="T2" fmla="*/ 133 w 153"/>
                <a:gd name="T3" fmla="*/ 11 h 173"/>
                <a:gd name="T4" fmla="*/ 133 w 153"/>
                <a:gd name="T5" fmla="*/ 3 h 173"/>
                <a:gd name="T6" fmla="*/ 127 w 153"/>
                <a:gd name="T7" fmla="*/ 0 h 173"/>
                <a:gd name="T8" fmla="*/ 153 w 153"/>
                <a:gd name="T9" fmla="*/ 0 h 173"/>
                <a:gd name="T10" fmla="*/ 153 w 153"/>
                <a:gd name="T11" fmla="*/ 0 h 173"/>
                <a:gd name="T12" fmla="*/ 147 w 153"/>
                <a:gd name="T13" fmla="*/ 3 h 173"/>
                <a:gd name="T14" fmla="*/ 147 w 153"/>
                <a:gd name="T15" fmla="*/ 11 h 173"/>
                <a:gd name="T16" fmla="*/ 147 w 153"/>
                <a:gd name="T17" fmla="*/ 173 h 173"/>
                <a:gd name="T18" fmla="*/ 147 w 153"/>
                <a:gd name="T19" fmla="*/ 173 h 173"/>
                <a:gd name="T20" fmla="*/ 88 w 153"/>
                <a:gd name="T21" fmla="*/ 99 h 173"/>
                <a:gd name="T22" fmla="*/ 28 w 153"/>
                <a:gd name="T23" fmla="*/ 25 h 173"/>
                <a:gd name="T24" fmla="*/ 28 w 153"/>
                <a:gd name="T25" fmla="*/ 156 h 173"/>
                <a:gd name="T26" fmla="*/ 28 w 153"/>
                <a:gd name="T27" fmla="*/ 156 h 173"/>
                <a:gd name="T28" fmla="*/ 31 w 153"/>
                <a:gd name="T29" fmla="*/ 165 h 173"/>
                <a:gd name="T30" fmla="*/ 34 w 153"/>
                <a:gd name="T31" fmla="*/ 167 h 173"/>
                <a:gd name="T32" fmla="*/ 8 w 153"/>
                <a:gd name="T33" fmla="*/ 167 h 173"/>
                <a:gd name="T34" fmla="*/ 8 w 153"/>
                <a:gd name="T35" fmla="*/ 167 h 173"/>
                <a:gd name="T36" fmla="*/ 14 w 153"/>
                <a:gd name="T37" fmla="*/ 165 h 173"/>
                <a:gd name="T38" fmla="*/ 14 w 153"/>
                <a:gd name="T39" fmla="*/ 156 h 173"/>
                <a:gd name="T40" fmla="*/ 14 w 153"/>
                <a:gd name="T41" fmla="*/ 20 h 173"/>
                <a:gd name="T42" fmla="*/ 14 w 153"/>
                <a:gd name="T43" fmla="*/ 20 h 173"/>
                <a:gd name="T44" fmla="*/ 14 w 153"/>
                <a:gd name="T45" fmla="*/ 14 h 173"/>
                <a:gd name="T46" fmla="*/ 11 w 153"/>
                <a:gd name="T47" fmla="*/ 8 h 173"/>
                <a:gd name="T48" fmla="*/ 11 w 153"/>
                <a:gd name="T49" fmla="*/ 8 h 173"/>
                <a:gd name="T50" fmla="*/ 8 w 153"/>
                <a:gd name="T51" fmla="*/ 3 h 173"/>
                <a:gd name="T52" fmla="*/ 0 w 153"/>
                <a:gd name="T53" fmla="*/ 0 h 173"/>
                <a:gd name="T54" fmla="*/ 37 w 153"/>
                <a:gd name="T55" fmla="*/ 0 h 173"/>
                <a:gd name="T56" fmla="*/ 133 w 153"/>
                <a:gd name="T57" fmla="*/ 119 h 173"/>
                <a:gd name="T58" fmla="*/ 133 w 153"/>
                <a:gd name="T59" fmla="*/ 11 h 173"/>
                <a:gd name="T60" fmla="*/ 133 w 153"/>
                <a:gd name="T61" fmla="*/ 11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3" h="173">
                  <a:moveTo>
                    <a:pt x="133" y="11"/>
                  </a:moveTo>
                  <a:lnTo>
                    <a:pt x="133" y="11"/>
                  </a:lnTo>
                  <a:lnTo>
                    <a:pt x="133" y="3"/>
                  </a:lnTo>
                  <a:lnTo>
                    <a:pt x="127" y="0"/>
                  </a:lnTo>
                  <a:lnTo>
                    <a:pt x="153" y="0"/>
                  </a:lnTo>
                  <a:lnTo>
                    <a:pt x="153" y="0"/>
                  </a:lnTo>
                  <a:lnTo>
                    <a:pt x="147" y="3"/>
                  </a:lnTo>
                  <a:lnTo>
                    <a:pt x="147" y="11"/>
                  </a:lnTo>
                  <a:lnTo>
                    <a:pt x="147" y="173"/>
                  </a:lnTo>
                  <a:lnTo>
                    <a:pt x="147" y="173"/>
                  </a:lnTo>
                  <a:lnTo>
                    <a:pt x="88" y="99"/>
                  </a:lnTo>
                  <a:lnTo>
                    <a:pt x="28" y="25"/>
                  </a:lnTo>
                  <a:lnTo>
                    <a:pt x="28" y="156"/>
                  </a:lnTo>
                  <a:lnTo>
                    <a:pt x="28" y="156"/>
                  </a:lnTo>
                  <a:lnTo>
                    <a:pt x="31" y="165"/>
                  </a:lnTo>
                  <a:lnTo>
                    <a:pt x="34" y="167"/>
                  </a:lnTo>
                  <a:lnTo>
                    <a:pt x="8" y="167"/>
                  </a:lnTo>
                  <a:lnTo>
                    <a:pt x="8" y="167"/>
                  </a:lnTo>
                  <a:lnTo>
                    <a:pt x="14" y="165"/>
                  </a:lnTo>
                  <a:lnTo>
                    <a:pt x="14" y="156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14" y="14"/>
                  </a:lnTo>
                  <a:lnTo>
                    <a:pt x="11" y="8"/>
                  </a:lnTo>
                  <a:lnTo>
                    <a:pt x="11" y="8"/>
                  </a:lnTo>
                  <a:lnTo>
                    <a:pt x="8" y="3"/>
                  </a:lnTo>
                  <a:lnTo>
                    <a:pt x="0" y="0"/>
                  </a:lnTo>
                  <a:lnTo>
                    <a:pt x="37" y="0"/>
                  </a:lnTo>
                  <a:lnTo>
                    <a:pt x="133" y="119"/>
                  </a:lnTo>
                  <a:lnTo>
                    <a:pt x="133" y="11"/>
                  </a:lnTo>
                  <a:lnTo>
                    <a:pt x="133" y="1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5555" name="Freeform 19"/>
            <p:cNvSpPr>
              <a:spLocks/>
            </p:cNvSpPr>
            <p:nvPr/>
          </p:nvSpPr>
          <p:spPr bwMode="auto">
            <a:xfrm>
              <a:off x="3201" y="2866"/>
              <a:ext cx="37" cy="167"/>
            </a:xfrm>
            <a:custGeom>
              <a:avLst/>
              <a:gdLst>
                <a:gd name="T0" fmla="*/ 37 w 37"/>
                <a:gd name="T1" fmla="*/ 0 h 167"/>
                <a:gd name="T2" fmla="*/ 37 w 37"/>
                <a:gd name="T3" fmla="*/ 0 h 167"/>
                <a:gd name="T4" fmla="*/ 31 w 37"/>
                <a:gd name="T5" fmla="*/ 3 h 167"/>
                <a:gd name="T6" fmla="*/ 28 w 37"/>
                <a:gd name="T7" fmla="*/ 11 h 167"/>
                <a:gd name="T8" fmla="*/ 28 w 37"/>
                <a:gd name="T9" fmla="*/ 156 h 167"/>
                <a:gd name="T10" fmla="*/ 28 w 37"/>
                <a:gd name="T11" fmla="*/ 156 h 167"/>
                <a:gd name="T12" fmla="*/ 31 w 37"/>
                <a:gd name="T13" fmla="*/ 165 h 167"/>
                <a:gd name="T14" fmla="*/ 37 w 37"/>
                <a:gd name="T15" fmla="*/ 167 h 167"/>
                <a:gd name="T16" fmla="*/ 0 w 37"/>
                <a:gd name="T17" fmla="*/ 167 h 167"/>
                <a:gd name="T18" fmla="*/ 0 w 37"/>
                <a:gd name="T19" fmla="*/ 167 h 167"/>
                <a:gd name="T20" fmla="*/ 2 w 37"/>
                <a:gd name="T21" fmla="*/ 165 h 167"/>
                <a:gd name="T22" fmla="*/ 5 w 37"/>
                <a:gd name="T23" fmla="*/ 156 h 167"/>
                <a:gd name="T24" fmla="*/ 5 w 37"/>
                <a:gd name="T25" fmla="*/ 11 h 167"/>
                <a:gd name="T26" fmla="*/ 5 w 37"/>
                <a:gd name="T27" fmla="*/ 11 h 167"/>
                <a:gd name="T28" fmla="*/ 2 w 37"/>
                <a:gd name="T29" fmla="*/ 3 h 167"/>
                <a:gd name="T30" fmla="*/ 0 w 37"/>
                <a:gd name="T31" fmla="*/ 0 h 167"/>
                <a:gd name="T32" fmla="*/ 37 w 37"/>
                <a:gd name="T33" fmla="*/ 0 h 167"/>
                <a:gd name="T34" fmla="*/ 37 w 37"/>
                <a:gd name="T35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7" h="167">
                  <a:moveTo>
                    <a:pt x="37" y="0"/>
                  </a:moveTo>
                  <a:lnTo>
                    <a:pt x="37" y="0"/>
                  </a:lnTo>
                  <a:lnTo>
                    <a:pt x="31" y="3"/>
                  </a:lnTo>
                  <a:lnTo>
                    <a:pt x="28" y="11"/>
                  </a:lnTo>
                  <a:lnTo>
                    <a:pt x="28" y="156"/>
                  </a:lnTo>
                  <a:lnTo>
                    <a:pt x="28" y="156"/>
                  </a:lnTo>
                  <a:lnTo>
                    <a:pt x="31" y="165"/>
                  </a:lnTo>
                  <a:lnTo>
                    <a:pt x="37" y="167"/>
                  </a:lnTo>
                  <a:lnTo>
                    <a:pt x="0" y="167"/>
                  </a:lnTo>
                  <a:lnTo>
                    <a:pt x="0" y="167"/>
                  </a:lnTo>
                  <a:lnTo>
                    <a:pt x="2" y="165"/>
                  </a:lnTo>
                  <a:lnTo>
                    <a:pt x="5" y="156"/>
                  </a:lnTo>
                  <a:lnTo>
                    <a:pt x="5" y="11"/>
                  </a:lnTo>
                  <a:lnTo>
                    <a:pt x="5" y="11"/>
                  </a:lnTo>
                  <a:lnTo>
                    <a:pt x="2" y="3"/>
                  </a:lnTo>
                  <a:lnTo>
                    <a:pt x="0" y="0"/>
                  </a:lnTo>
                  <a:lnTo>
                    <a:pt x="37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5556" name="Freeform 20"/>
            <p:cNvSpPr>
              <a:spLocks/>
            </p:cNvSpPr>
            <p:nvPr/>
          </p:nvSpPr>
          <p:spPr bwMode="auto">
            <a:xfrm>
              <a:off x="3249" y="2866"/>
              <a:ext cx="153" cy="173"/>
            </a:xfrm>
            <a:custGeom>
              <a:avLst/>
              <a:gdLst>
                <a:gd name="T0" fmla="*/ 131 w 153"/>
                <a:gd name="T1" fmla="*/ 11 h 173"/>
                <a:gd name="T2" fmla="*/ 131 w 153"/>
                <a:gd name="T3" fmla="*/ 11 h 173"/>
                <a:gd name="T4" fmla="*/ 131 w 153"/>
                <a:gd name="T5" fmla="*/ 3 h 173"/>
                <a:gd name="T6" fmla="*/ 125 w 153"/>
                <a:gd name="T7" fmla="*/ 0 h 173"/>
                <a:gd name="T8" fmla="*/ 153 w 153"/>
                <a:gd name="T9" fmla="*/ 0 h 173"/>
                <a:gd name="T10" fmla="*/ 153 w 153"/>
                <a:gd name="T11" fmla="*/ 0 h 173"/>
                <a:gd name="T12" fmla="*/ 148 w 153"/>
                <a:gd name="T13" fmla="*/ 6 h 173"/>
                <a:gd name="T14" fmla="*/ 142 w 153"/>
                <a:gd name="T15" fmla="*/ 11 h 173"/>
                <a:gd name="T16" fmla="*/ 142 w 153"/>
                <a:gd name="T17" fmla="*/ 11 h 173"/>
                <a:gd name="T18" fmla="*/ 82 w 153"/>
                <a:gd name="T19" fmla="*/ 173 h 173"/>
                <a:gd name="T20" fmla="*/ 82 w 153"/>
                <a:gd name="T21" fmla="*/ 173 h 173"/>
                <a:gd name="T22" fmla="*/ 14 w 153"/>
                <a:gd name="T23" fmla="*/ 11 h 173"/>
                <a:gd name="T24" fmla="*/ 14 w 153"/>
                <a:gd name="T25" fmla="*/ 11 h 173"/>
                <a:gd name="T26" fmla="*/ 8 w 153"/>
                <a:gd name="T27" fmla="*/ 6 h 173"/>
                <a:gd name="T28" fmla="*/ 0 w 153"/>
                <a:gd name="T29" fmla="*/ 0 h 173"/>
                <a:gd name="T30" fmla="*/ 45 w 153"/>
                <a:gd name="T31" fmla="*/ 0 h 173"/>
                <a:gd name="T32" fmla="*/ 45 w 153"/>
                <a:gd name="T33" fmla="*/ 0 h 173"/>
                <a:gd name="T34" fmla="*/ 43 w 153"/>
                <a:gd name="T35" fmla="*/ 3 h 173"/>
                <a:gd name="T36" fmla="*/ 40 w 153"/>
                <a:gd name="T37" fmla="*/ 6 h 173"/>
                <a:gd name="T38" fmla="*/ 43 w 153"/>
                <a:gd name="T39" fmla="*/ 14 h 173"/>
                <a:gd name="T40" fmla="*/ 43 w 153"/>
                <a:gd name="T41" fmla="*/ 14 h 173"/>
                <a:gd name="T42" fmla="*/ 85 w 153"/>
                <a:gd name="T43" fmla="*/ 128 h 173"/>
                <a:gd name="T44" fmla="*/ 85 w 153"/>
                <a:gd name="T45" fmla="*/ 128 h 173"/>
                <a:gd name="T46" fmla="*/ 131 w 153"/>
                <a:gd name="T47" fmla="*/ 11 h 173"/>
                <a:gd name="T48" fmla="*/ 131 w 153"/>
                <a:gd name="T49" fmla="*/ 11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53" h="173">
                  <a:moveTo>
                    <a:pt x="131" y="11"/>
                  </a:moveTo>
                  <a:lnTo>
                    <a:pt x="131" y="11"/>
                  </a:lnTo>
                  <a:lnTo>
                    <a:pt x="131" y="3"/>
                  </a:lnTo>
                  <a:lnTo>
                    <a:pt x="125" y="0"/>
                  </a:lnTo>
                  <a:lnTo>
                    <a:pt x="153" y="0"/>
                  </a:lnTo>
                  <a:lnTo>
                    <a:pt x="153" y="0"/>
                  </a:lnTo>
                  <a:lnTo>
                    <a:pt x="148" y="6"/>
                  </a:lnTo>
                  <a:lnTo>
                    <a:pt x="142" y="11"/>
                  </a:lnTo>
                  <a:lnTo>
                    <a:pt x="142" y="11"/>
                  </a:lnTo>
                  <a:lnTo>
                    <a:pt x="82" y="173"/>
                  </a:lnTo>
                  <a:lnTo>
                    <a:pt x="82" y="173"/>
                  </a:lnTo>
                  <a:lnTo>
                    <a:pt x="14" y="11"/>
                  </a:lnTo>
                  <a:lnTo>
                    <a:pt x="14" y="11"/>
                  </a:lnTo>
                  <a:lnTo>
                    <a:pt x="8" y="6"/>
                  </a:lnTo>
                  <a:lnTo>
                    <a:pt x="0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3" y="3"/>
                  </a:lnTo>
                  <a:lnTo>
                    <a:pt x="40" y="6"/>
                  </a:lnTo>
                  <a:lnTo>
                    <a:pt x="43" y="14"/>
                  </a:lnTo>
                  <a:lnTo>
                    <a:pt x="43" y="14"/>
                  </a:lnTo>
                  <a:lnTo>
                    <a:pt x="85" y="128"/>
                  </a:lnTo>
                  <a:lnTo>
                    <a:pt x="85" y="128"/>
                  </a:lnTo>
                  <a:lnTo>
                    <a:pt x="131" y="11"/>
                  </a:lnTo>
                  <a:lnTo>
                    <a:pt x="131" y="1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5557" name="Freeform 21"/>
            <p:cNvSpPr>
              <a:spLocks/>
            </p:cNvSpPr>
            <p:nvPr/>
          </p:nvSpPr>
          <p:spPr bwMode="auto">
            <a:xfrm>
              <a:off x="3411" y="2866"/>
              <a:ext cx="105" cy="167"/>
            </a:xfrm>
            <a:custGeom>
              <a:avLst/>
              <a:gdLst>
                <a:gd name="T0" fmla="*/ 94 w 105"/>
                <a:gd name="T1" fmla="*/ 23 h 167"/>
                <a:gd name="T2" fmla="*/ 94 w 105"/>
                <a:gd name="T3" fmla="*/ 23 h 167"/>
                <a:gd name="T4" fmla="*/ 85 w 105"/>
                <a:gd name="T5" fmla="*/ 14 h 167"/>
                <a:gd name="T6" fmla="*/ 74 w 105"/>
                <a:gd name="T7" fmla="*/ 11 h 167"/>
                <a:gd name="T8" fmla="*/ 74 w 105"/>
                <a:gd name="T9" fmla="*/ 11 h 167"/>
                <a:gd name="T10" fmla="*/ 31 w 105"/>
                <a:gd name="T11" fmla="*/ 11 h 167"/>
                <a:gd name="T12" fmla="*/ 31 w 105"/>
                <a:gd name="T13" fmla="*/ 68 h 167"/>
                <a:gd name="T14" fmla="*/ 71 w 105"/>
                <a:gd name="T15" fmla="*/ 68 h 167"/>
                <a:gd name="T16" fmla="*/ 71 w 105"/>
                <a:gd name="T17" fmla="*/ 68 h 167"/>
                <a:gd name="T18" fmla="*/ 76 w 105"/>
                <a:gd name="T19" fmla="*/ 65 h 167"/>
                <a:gd name="T20" fmla="*/ 79 w 105"/>
                <a:gd name="T21" fmla="*/ 62 h 167"/>
                <a:gd name="T22" fmla="*/ 79 w 105"/>
                <a:gd name="T23" fmla="*/ 88 h 167"/>
                <a:gd name="T24" fmla="*/ 79 w 105"/>
                <a:gd name="T25" fmla="*/ 88 h 167"/>
                <a:gd name="T26" fmla="*/ 76 w 105"/>
                <a:gd name="T27" fmla="*/ 82 h 167"/>
                <a:gd name="T28" fmla="*/ 71 w 105"/>
                <a:gd name="T29" fmla="*/ 82 h 167"/>
                <a:gd name="T30" fmla="*/ 31 w 105"/>
                <a:gd name="T31" fmla="*/ 82 h 167"/>
                <a:gd name="T32" fmla="*/ 31 w 105"/>
                <a:gd name="T33" fmla="*/ 153 h 167"/>
                <a:gd name="T34" fmla="*/ 31 w 105"/>
                <a:gd name="T35" fmla="*/ 153 h 167"/>
                <a:gd name="T36" fmla="*/ 59 w 105"/>
                <a:gd name="T37" fmla="*/ 156 h 167"/>
                <a:gd name="T38" fmla="*/ 59 w 105"/>
                <a:gd name="T39" fmla="*/ 156 h 167"/>
                <a:gd name="T40" fmla="*/ 76 w 105"/>
                <a:gd name="T41" fmla="*/ 156 h 167"/>
                <a:gd name="T42" fmla="*/ 88 w 105"/>
                <a:gd name="T43" fmla="*/ 153 h 167"/>
                <a:gd name="T44" fmla="*/ 96 w 105"/>
                <a:gd name="T45" fmla="*/ 148 h 167"/>
                <a:gd name="T46" fmla="*/ 105 w 105"/>
                <a:gd name="T47" fmla="*/ 139 h 167"/>
                <a:gd name="T48" fmla="*/ 99 w 105"/>
                <a:gd name="T49" fmla="*/ 167 h 167"/>
                <a:gd name="T50" fmla="*/ 0 w 105"/>
                <a:gd name="T51" fmla="*/ 167 h 167"/>
                <a:gd name="T52" fmla="*/ 0 w 105"/>
                <a:gd name="T53" fmla="*/ 167 h 167"/>
                <a:gd name="T54" fmla="*/ 5 w 105"/>
                <a:gd name="T55" fmla="*/ 165 h 167"/>
                <a:gd name="T56" fmla="*/ 8 w 105"/>
                <a:gd name="T57" fmla="*/ 156 h 167"/>
                <a:gd name="T58" fmla="*/ 8 w 105"/>
                <a:gd name="T59" fmla="*/ 11 h 167"/>
                <a:gd name="T60" fmla="*/ 8 w 105"/>
                <a:gd name="T61" fmla="*/ 11 h 167"/>
                <a:gd name="T62" fmla="*/ 5 w 105"/>
                <a:gd name="T63" fmla="*/ 3 h 167"/>
                <a:gd name="T64" fmla="*/ 0 w 105"/>
                <a:gd name="T65" fmla="*/ 0 h 167"/>
                <a:gd name="T66" fmla="*/ 94 w 105"/>
                <a:gd name="T67" fmla="*/ 0 h 167"/>
                <a:gd name="T68" fmla="*/ 94 w 105"/>
                <a:gd name="T69" fmla="*/ 23 h 167"/>
                <a:gd name="T70" fmla="*/ 94 w 105"/>
                <a:gd name="T71" fmla="*/ 23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5" h="167">
                  <a:moveTo>
                    <a:pt x="94" y="23"/>
                  </a:moveTo>
                  <a:lnTo>
                    <a:pt x="94" y="23"/>
                  </a:lnTo>
                  <a:lnTo>
                    <a:pt x="85" y="14"/>
                  </a:lnTo>
                  <a:lnTo>
                    <a:pt x="74" y="11"/>
                  </a:lnTo>
                  <a:lnTo>
                    <a:pt x="74" y="11"/>
                  </a:lnTo>
                  <a:lnTo>
                    <a:pt x="31" y="11"/>
                  </a:lnTo>
                  <a:lnTo>
                    <a:pt x="31" y="68"/>
                  </a:lnTo>
                  <a:lnTo>
                    <a:pt x="71" y="68"/>
                  </a:lnTo>
                  <a:lnTo>
                    <a:pt x="71" y="68"/>
                  </a:lnTo>
                  <a:lnTo>
                    <a:pt x="76" y="65"/>
                  </a:lnTo>
                  <a:lnTo>
                    <a:pt x="79" y="62"/>
                  </a:lnTo>
                  <a:lnTo>
                    <a:pt x="79" y="88"/>
                  </a:lnTo>
                  <a:lnTo>
                    <a:pt x="79" y="88"/>
                  </a:lnTo>
                  <a:lnTo>
                    <a:pt x="76" y="82"/>
                  </a:lnTo>
                  <a:lnTo>
                    <a:pt x="71" y="82"/>
                  </a:lnTo>
                  <a:lnTo>
                    <a:pt x="31" y="82"/>
                  </a:lnTo>
                  <a:lnTo>
                    <a:pt x="31" y="153"/>
                  </a:lnTo>
                  <a:lnTo>
                    <a:pt x="31" y="153"/>
                  </a:lnTo>
                  <a:lnTo>
                    <a:pt x="59" y="156"/>
                  </a:lnTo>
                  <a:lnTo>
                    <a:pt x="59" y="156"/>
                  </a:lnTo>
                  <a:lnTo>
                    <a:pt x="76" y="156"/>
                  </a:lnTo>
                  <a:lnTo>
                    <a:pt x="88" y="153"/>
                  </a:lnTo>
                  <a:lnTo>
                    <a:pt x="96" y="148"/>
                  </a:lnTo>
                  <a:lnTo>
                    <a:pt x="105" y="139"/>
                  </a:lnTo>
                  <a:lnTo>
                    <a:pt x="99" y="167"/>
                  </a:lnTo>
                  <a:lnTo>
                    <a:pt x="0" y="167"/>
                  </a:lnTo>
                  <a:lnTo>
                    <a:pt x="0" y="167"/>
                  </a:lnTo>
                  <a:lnTo>
                    <a:pt x="5" y="165"/>
                  </a:lnTo>
                  <a:lnTo>
                    <a:pt x="8" y="156"/>
                  </a:lnTo>
                  <a:lnTo>
                    <a:pt x="8" y="11"/>
                  </a:lnTo>
                  <a:lnTo>
                    <a:pt x="8" y="11"/>
                  </a:lnTo>
                  <a:lnTo>
                    <a:pt x="5" y="3"/>
                  </a:lnTo>
                  <a:lnTo>
                    <a:pt x="0" y="0"/>
                  </a:lnTo>
                  <a:lnTo>
                    <a:pt x="94" y="0"/>
                  </a:lnTo>
                  <a:lnTo>
                    <a:pt x="94" y="23"/>
                  </a:lnTo>
                  <a:lnTo>
                    <a:pt x="94" y="2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5558" name="Freeform 22"/>
            <p:cNvSpPr>
              <a:spLocks noEditPoints="1"/>
            </p:cNvSpPr>
            <p:nvPr/>
          </p:nvSpPr>
          <p:spPr bwMode="auto">
            <a:xfrm>
              <a:off x="3527" y="2866"/>
              <a:ext cx="145" cy="167"/>
            </a:xfrm>
            <a:custGeom>
              <a:avLst/>
              <a:gdLst>
                <a:gd name="T0" fmla="*/ 68 w 145"/>
                <a:gd name="T1" fmla="*/ 82 h 167"/>
                <a:gd name="T2" fmla="*/ 85 w 145"/>
                <a:gd name="T3" fmla="*/ 91 h 167"/>
                <a:gd name="T4" fmla="*/ 94 w 145"/>
                <a:gd name="T5" fmla="*/ 102 h 167"/>
                <a:gd name="T6" fmla="*/ 120 w 145"/>
                <a:gd name="T7" fmla="*/ 145 h 167"/>
                <a:gd name="T8" fmla="*/ 131 w 145"/>
                <a:gd name="T9" fmla="*/ 159 h 167"/>
                <a:gd name="T10" fmla="*/ 145 w 145"/>
                <a:gd name="T11" fmla="*/ 167 h 167"/>
                <a:gd name="T12" fmla="*/ 120 w 145"/>
                <a:gd name="T13" fmla="*/ 167 h 167"/>
                <a:gd name="T14" fmla="*/ 108 w 145"/>
                <a:gd name="T15" fmla="*/ 165 h 167"/>
                <a:gd name="T16" fmla="*/ 100 w 145"/>
                <a:gd name="T17" fmla="*/ 156 h 167"/>
                <a:gd name="T18" fmla="*/ 71 w 145"/>
                <a:gd name="T19" fmla="*/ 111 h 167"/>
                <a:gd name="T20" fmla="*/ 54 w 145"/>
                <a:gd name="T21" fmla="*/ 91 h 167"/>
                <a:gd name="T22" fmla="*/ 46 w 145"/>
                <a:gd name="T23" fmla="*/ 91 h 167"/>
                <a:gd name="T24" fmla="*/ 32 w 145"/>
                <a:gd name="T25" fmla="*/ 156 h 167"/>
                <a:gd name="T26" fmla="*/ 34 w 145"/>
                <a:gd name="T27" fmla="*/ 165 h 167"/>
                <a:gd name="T28" fmla="*/ 0 w 145"/>
                <a:gd name="T29" fmla="*/ 167 h 167"/>
                <a:gd name="T30" fmla="*/ 6 w 145"/>
                <a:gd name="T31" fmla="*/ 165 h 167"/>
                <a:gd name="T32" fmla="*/ 9 w 145"/>
                <a:gd name="T33" fmla="*/ 11 h 167"/>
                <a:gd name="T34" fmla="*/ 6 w 145"/>
                <a:gd name="T35" fmla="*/ 3 h 167"/>
                <a:gd name="T36" fmla="*/ 49 w 145"/>
                <a:gd name="T37" fmla="*/ 0 h 167"/>
                <a:gd name="T38" fmla="*/ 66 w 145"/>
                <a:gd name="T39" fmla="*/ 0 h 167"/>
                <a:gd name="T40" fmla="*/ 88 w 145"/>
                <a:gd name="T41" fmla="*/ 8 h 167"/>
                <a:gd name="T42" fmla="*/ 103 w 145"/>
                <a:gd name="T43" fmla="*/ 20 h 167"/>
                <a:gd name="T44" fmla="*/ 108 w 145"/>
                <a:gd name="T45" fmla="*/ 40 h 167"/>
                <a:gd name="T46" fmla="*/ 108 w 145"/>
                <a:gd name="T47" fmla="*/ 51 h 167"/>
                <a:gd name="T48" fmla="*/ 100 w 145"/>
                <a:gd name="T49" fmla="*/ 65 h 167"/>
                <a:gd name="T50" fmla="*/ 83 w 145"/>
                <a:gd name="T51" fmla="*/ 79 h 167"/>
                <a:gd name="T52" fmla="*/ 68 w 145"/>
                <a:gd name="T53" fmla="*/ 82 h 167"/>
                <a:gd name="T54" fmla="*/ 32 w 145"/>
                <a:gd name="T55" fmla="*/ 77 h 167"/>
                <a:gd name="T56" fmla="*/ 46 w 145"/>
                <a:gd name="T57" fmla="*/ 77 h 167"/>
                <a:gd name="T58" fmla="*/ 60 w 145"/>
                <a:gd name="T59" fmla="*/ 77 h 167"/>
                <a:gd name="T60" fmla="*/ 77 w 145"/>
                <a:gd name="T61" fmla="*/ 65 h 167"/>
                <a:gd name="T62" fmla="*/ 83 w 145"/>
                <a:gd name="T63" fmla="*/ 51 h 167"/>
                <a:gd name="T64" fmla="*/ 83 w 145"/>
                <a:gd name="T65" fmla="*/ 42 h 167"/>
                <a:gd name="T66" fmla="*/ 77 w 145"/>
                <a:gd name="T67" fmla="*/ 20 h 167"/>
                <a:gd name="T68" fmla="*/ 60 w 145"/>
                <a:gd name="T69" fmla="*/ 11 h 167"/>
                <a:gd name="T70" fmla="*/ 49 w 145"/>
                <a:gd name="T71" fmla="*/ 8 h 167"/>
                <a:gd name="T72" fmla="*/ 32 w 145"/>
                <a:gd name="T73" fmla="*/ 11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5" h="167">
                  <a:moveTo>
                    <a:pt x="68" y="82"/>
                  </a:moveTo>
                  <a:lnTo>
                    <a:pt x="68" y="82"/>
                  </a:lnTo>
                  <a:lnTo>
                    <a:pt x="77" y="85"/>
                  </a:lnTo>
                  <a:lnTo>
                    <a:pt x="85" y="91"/>
                  </a:lnTo>
                  <a:lnTo>
                    <a:pt x="94" y="102"/>
                  </a:lnTo>
                  <a:lnTo>
                    <a:pt x="94" y="102"/>
                  </a:lnTo>
                  <a:lnTo>
                    <a:pt x="108" y="125"/>
                  </a:lnTo>
                  <a:lnTo>
                    <a:pt x="120" y="145"/>
                  </a:lnTo>
                  <a:lnTo>
                    <a:pt x="131" y="159"/>
                  </a:lnTo>
                  <a:lnTo>
                    <a:pt x="131" y="159"/>
                  </a:lnTo>
                  <a:lnTo>
                    <a:pt x="139" y="165"/>
                  </a:lnTo>
                  <a:lnTo>
                    <a:pt x="145" y="167"/>
                  </a:lnTo>
                  <a:lnTo>
                    <a:pt x="120" y="167"/>
                  </a:lnTo>
                  <a:lnTo>
                    <a:pt x="120" y="167"/>
                  </a:lnTo>
                  <a:lnTo>
                    <a:pt x="114" y="167"/>
                  </a:lnTo>
                  <a:lnTo>
                    <a:pt x="108" y="165"/>
                  </a:lnTo>
                  <a:lnTo>
                    <a:pt x="100" y="156"/>
                  </a:lnTo>
                  <a:lnTo>
                    <a:pt x="100" y="156"/>
                  </a:lnTo>
                  <a:lnTo>
                    <a:pt x="71" y="111"/>
                  </a:lnTo>
                  <a:lnTo>
                    <a:pt x="71" y="111"/>
                  </a:lnTo>
                  <a:lnTo>
                    <a:pt x="60" y="96"/>
                  </a:lnTo>
                  <a:lnTo>
                    <a:pt x="54" y="91"/>
                  </a:lnTo>
                  <a:lnTo>
                    <a:pt x="46" y="91"/>
                  </a:lnTo>
                  <a:lnTo>
                    <a:pt x="46" y="91"/>
                  </a:lnTo>
                  <a:lnTo>
                    <a:pt x="32" y="91"/>
                  </a:lnTo>
                  <a:lnTo>
                    <a:pt x="32" y="156"/>
                  </a:lnTo>
                  <a:lnTo>
                    <a:pt x="32" y="156"/>
                  </a:lnTo>
                  <a:lnTo>
                    <a:pt x="34" y="165"/>
                  </a:lnTo>
                  <a:lnTo>
                    <a:pt x="37" y="167"/>
                  </a:lnTo>
                  <a:lnTo>
                    <a:pt x="0" y="167"/>
                  </a:lnTo>
                  <a:lnTo>
                    <a:pt x="0" y="167"/>
                  </a:lnTo>
                  <a:lnTo>
                    <a:pt x="6" y="165"/>
                  </a:lnTo>
                  <a:lnTo>
                    <a:pt x="9" y="156"/>
                  </a:lnTo>
                  <a:lnTo>
                    <a:pt x="9" y="11"/>
                  </a:lnTo>
                  <a:lnTo>
                    <a:pt x="9" y="11"/>
                  </a:lnTo>
                  <a:lnTo>
                    <a:pt x="6" y="3"/>
                  </a:lnTo>
                  <a:lnTo>
                    <a:pt x="0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66" y="0"/>
                  </a:lnTo>
                  <a:lnTo>
                    <a:pt x="77" y="3"/>
                  </a:lnTo>
                  <a:lnTo>
                    <a:pt x="88" y="8"/>
                  </a:lnTo>
                  <a:lnTo>
                    <a:pt x="97" y="14"/>
                  </a:lnTo>
                  <a:lnTo>
                    <a:pt x="103" y="20"/>
                  </a:lnTo>
                  <a:lnTo>
                    <a:pt x="105" y="28"/>
                  </a:lnTo>
                  <a:lnTo>
                    <a:pt x="108" y="40"/>
                  </a:lnTo>
                  <a:lnTo>
                    <a:pt x="108" y="40"/>
                  </a:lnTo>
                  <a:lnTo>
                    <a:pt x="108" y="51"/>
                  </a:lnTo>
                  <a:lnTo>
                    <a:pt x="105" y="60"/>
                  </a:lnTo>
                  <a:lnTo>
                    <a:pt x="100" y="65"/>
                  </a:lnTo>
                  <a:lnTo>
                    <a:pt x="94" y="71"/>
                  </a:lnTo>
                  <a:lnTo>
                    <a:pt x="83" y="79"/>
                  </a:lnTo>
                  <a:lnTo>
                    <a:pt x="68" y="82"/>
                  </a:lnTo>
                  <a:lnTo>
                    <a:pt x="68" y="82"/>
                  </a:lnTo>
                  <a:close/>
                  <a:moveTo>
                    <a:pt x="32" y="11"/>
                  </a:moveTo>
                  <a:lnTo>
                    <a:pt x="32" y="77"/>
                  </a:lnTo>
                  <a:lnTo>
                    <a:pt x="32" y="77"/>
                  </a:lnTo>
                  <a:lnTo>
                    <a:pt x="46" y="77"/>
                  </a:lnTo>
                  <a:lnTo>
                    <a:pt x="46" y="77"/>
                  </a:lnTo>
                  <a:lnTo>
                    <a:pt x="60" y="77"/>
                  </a:lnTo>
                  <a:lnTo>
                    <a:pt x="71" y="68"/>
                  </a:lnTo>
                  <a:lnTo>
                    <a:pt x="77" y="65"/>
                  </a:lnTo>
                  <a:lnTo>
                    <a:pt x="80" y="57"/>
                  </a:lnTo>
                  <a:lnTo>
                    <a:pt x="83" y="51"/>
                  </a:lnTo>
                  <a:lnTo>
                    <a:pt x="83" y="42"/>
                  </a:lnTo>
                  <a:lnTo>
                    <a:pt x="83" y="42"/>
                  </a:lnTo>
                  <a:lnTo>
                    <a:pt x="83" y="31"/>
                  </a:lnTo>
                  <a:lnTo>
                    <a:pt x="77" y="20"/>
                  </a:lnTo>
                  <a:lnTo>
                    <a:pt x="66" y="11"/>
                  </a:lnTo>
                  <a:lnTo>
                    <a:pt x="60" y="11"/>
                  </a:lnTo>
                  <a:lnTo>
                    <a:pt x="49" y="8"/>
                  </a:lnTo>
                  <a:lnTo>
                    <a:pt x="49" y="8"/>
                  </a:lnTo>
                  <a:lnTo>
                    <a:pt x="32" y="11"/>
                  </a:lnTo>
                  <a:lnTo>
                    <a:pt x="32" y="1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5559" name="Freeform 23"/>
            <p:cNvSpPr>
              <a:spLocks/>
            </p:cNvSpPr>
            <p:nvPr/>
          </p:nvSpPr>
          <p:spPr bwMode="auto">
            <a:xfrm>
              <a:off x="3672" y="2863"/>
              <a:ext cx="102" cy="173"/>
            </a:xfrm>
            <a:custGeom>
              <a:avLst/>
              <a:gdLst>
                <a:gd name="T0" fmla="*/ 102 w 102"/>
                <a:gd name="T1" fmla="*/ 122 h 173"/>
                <a:gd name="T2" fmla="*/ 97 w 102"/>
                <a:gd name="T3" fmla="*/ 142 h 173"/>
                <a:gd name="T4" fmla="*/ 85 w 102"/>
                <a:gd name="T5" fmla="*/ 159 h 173"/>
                <a:gd name="T6" fmla="*/ 68 w 102"/>
                <a:gd name="T7" fmla="*/ 170 h 173"/>
                <a:gd name="T8" fmla="*/ 48 w 102"/>
                <a:gd name="T9" fmla="*/ 173 h 173"/>
                <a:gd name="T10" fmla="*/ 34 w 102"/>
                <a:gd name="T11" fmla="*/ 170 h 173"/>
                <a:gd name="T12" fmla="*/ 3 w 102"/>
                <a:gd name="T13" fmla="*/ 159 h 173"/>
                <a:gd name="T14" fmla="*/ 0 w 102"/>
                <a:gd name="T15" fmla="*/ 122 h 173"/>
                <a:gd name="T16" fmla="*/ 14 w 102"/>
                <a:gd name="T17" fmla="*/ 148 h 173"/>
                <a:gd name="T18" fmla="*/ 37 w 102"/>
                <a:gd name="T19" fmla="*/ 162 h 173"/>
                <a:gd name="T20" fmla="*/ 46 w 102"/>
                <a:gd name="T21" fmla="*/ 162 h 173"/>
                <a:gd name="T22" fmla="*/ 63 w 102"/>
                <a:gd name="T23" fmla="*/ 159 h 173"/>
                <a:gd name="T24" fmla="*/ 74 w 102"/>
                <a:gd name="T25" fmla="*/ 151 h 173"/>
                <a:gd name="T26" fmla="*/ 80 w 102"/>
                <a:gd name="T27" fmla="*/ 131 h 173"/>
                <a:gd name="T28" fmla="*/ 80 w 102"/>
                <a:gd name="T29" fmla="*/ 122 h 173"/>
                <a:gd name="T30" fmla="*/ 68 w 102"/>
                <a:gd name="T31" fmla="*/ 105 h 173"/>
                <a:gd name="T32" fmla="*/ 37 w 102"/>
                <a:gd name="T33" fmla="*/ 88 h 173"/>
                <a:gd name="T34" fmla="*/ 23 w 102"/>
                <a:gd name="T35" fmla="*/ 80 h 173"/>
                <a:gd name="T36" fmla="*/ 3 w 102"/>
                <a:gd name="T37" fmla="*/ 57 h 173"/>
                <a:gd name="T38" fmla="*/ 3 w 102"/>
                <a:gd name="T39" fmla="*/ 43 h 173"/>
                <a:gd name="T40" fmla="*/ 6 w 102"/>
                <a:gd name="T41" fmla="*/ 26 h 173"/>
                <a:gd name="T42" fmla="*/ 20 w 102"/>
                <a:gd name="T43" fmla="*/ 11 h 173"/>
                <a:gd name="T44" fmla="*/ 54 w 102"/>
                <a:gd name="T45" fmla="*/ 0 h 173"/>
                <a:gd name="T46" fmla="*/ 71 w 102"/>
                <a:gd name="T47" fmla="*/ 3 h 173"/>
                <a:gd name="T48" fmla="*/ 88 w 102"/>
                <a:gd name="T49" fmla="*/ 9 h 173"/>
                <a:gd name="T50" fmla="*/ 91 w 102"/>
                <a:gd name="T51" fmla="*/ 43 h 173"/>
                <a:gd name="T52" fmla="*/ 77 w 102"/>
                <a:gd name="T53" fmla="*/ 23 h 173"/>
                <a:gd name="T54" fmla="*/ 57 w 102"/>
                <a:gd name="T55" fmla="*/ 11 h 173"/>
                <a:gd name="T56" fmla="*/ 48 w 102"/>
                <a:gd name="T57" fmla="*/ 11 h 173"/>
                <a:gd name="T58" fmla="*/ 29 w 102"/>
                <a:gd name="T59" fmla="*/ 20 h 173"/>
                <a:gd name="T60" fmla="*/ 23 w 102"/>
                <a:gd name="T61" fmla="*/ 37 h 173"/>
                <a:gd name="T62" fmla="*/ 23 w 102"/>
                <a:gd name="T63" fmla="*/ 45 h 173"/>
                <a:gd name="T64" fmla="*/ 40 w 102"/>
                <a:gd name="T65" fmla="*/ 63 h 173"/>
                <a:gd name="T66" fmla="*/ 57 w 102"/>
                <a:gd name="T67" fmla="*/ 68 h 173"/>
                <a:gd name="T68" fmla="*/ 88 w 102"/>
                <a:gd name="T69" fmla="*/ 88 h 173"/>
                <a:gd name="T70" fmla="*/ 100 w 102"/>
                <a:gd name="T71" fmla="*/ 102 h 173"/>
                <a:gd name="T72" fmla="*/ 102 w 102"/>
                <a:gd name="T73" fmla="*/ 122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2" h="173">
                  <a:moveTo>
                    <a:pt x="102" y="122"/>
                  </a:moveTo>
                  <a:lnTo>
                    <a:pt x="102" y="122"/>
                  </a:lnTo>
                  <a:lnTo>
                    <a:pt x="102" y="134"/>
                  </a:lnTo>
                  <a:lnTo>
                    <a:pt x="97" y="142"/>
                  </a:lnTo>
                  <a:lnTo>
                    <a:pt x="91" y="151"/>
                  </a:lnTo>
                  <a:lnTo>
                    <a:pt x="85" y="159"/>
                  </a:lnTo>
                  <a:lnTo>
                    <a:pt x="77" y="165"/>
                  </a:lnTo>
                  <a:lnTo>
                    <a:pt x="68" y="170"/>
                  </a:lnTo>
                  <a:lnTo>
                    <a:pt x="57" y="173"/>
                  </a:lnTo>
                  <a:lnTo>
                    <a:pt x="48" y="173"/>
                  </a:lnTo>
                  <a:lnTo>
                    <a:pt x="48" y="173"/>
                  </a:lnTo>
                  <a:lnTo>
                    <a:pt x="34" y="170"/>
                  </a:lnTo>
                  <a:lnTo>
                    <a:pt x="20" y="168"/>
                  </a:lnTo>
                  <a:lnTo>
                    <a:pt x="3" y="159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6" y="136"/>
                  </a:lnTo>
                  <a:lnTo>
                    <a:pt x="14" y="148"/>
                  </a:lnTo>
                  <a:lnTo>
                    <a:pt x="29" y="159"/>
                  </a:lnTo>
                  <a:lnTo>
                    <a:pt x="37" y="162"/>
                  </a:lnTo>
                  <a:lnTo>
                    <a:pt x="46" y="162"/>
                  </a:lnTo>
                  <a:lnTo>
                    <a:pt x="46" y="162"/>
                  </a:lnTo>
                  <a:lnTo>
                    <a:pt x="54" y="162"/>
                  </a:lnTo>
                  <a:lnTo>
                    <a:pt x="63" y="159"/>
                  </a:lnTo>
                  <a:lnTo>
                    <a:pt x="68" y="156"/>
                  </a:lnTo>
                  <a:lnTo>
                    <a:pt x="74" y="151"/>
                  </a:lnTo>
                  <a:lnTo>
                    <a:pt x="80" y="139"/>
                  </a:lnTo>
                  <a:lnTo>
                    <a:pt x="80" y="131"/>
                  </a:lnTo>
                  <a:lnTo>
                    <a:pt x="80" y="131"/>
                  </a:lnTo>
                  <a:lnTo>
                    <a:pt x="80" y="122"/>
                  </a:lnTo>
                  <a:lnTo>
                    <a:pt x="77" y="114"/>
                  </a:lnTo>
                  <a:lnTo>
                    <a:pt x="68" y="105"/>
                  </a:lnTo>
                  <a:lnTo>
                    <a:pt x="54" y="97"/>
                  </a:lnTo>
                  <a:lnTo>
                    <a:pt x="37" y="88"/>
                  </a:lnTo>
                  <a:lnTo>
                    <a:pt x="37" y="88"/>
                  </a:lnTo>
                  <a:lnTo>
                    <a:pt x="23" y="80"/>
                  </a:lnTo>
                  <a:lnTo>
                    <a:pt x="11" y="68"/>
                  </a:lnTo>
                  <a:lnTo>
                    <a:pt x="3" y="57"/>
                  </a:lnTo>
                  <a:lnTo>
                    <a:pt x="3" y="43"/>
                  </a:lnTo>
                  <a:lnTo>
                    <a:pt x="3" y="43"/>
                  </a:lnTo>
                  <a:lnTo>
                    <a:pt x="3" y="34"/>
                  </a:lnTo>
                  <a:lnTo>
                    <a:pt x="6" y="26"/>
                  </a:lnTo>
                  <a:lnTo>
                    <a:pt x="11" y="17"/>
                  </a:lnTo>
                  <a:lnTo>
                    <a:pt x="20" y="11"/>
                  </a:lnTo>
                  <a:lnTo>
                    <a:pt x="34" y="3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71" y="3"/>
                  </a:lnTo>
                  <a:lnTo>
                    <a:pt x="80" y="6"/>
                  </a:lnTo>
                  <a:lnTo>
                    <a:pt x="88" y="9"/>
                  </a:lnTo>
                  <a:lnTo>
                    <a:pt x="91" y="43"/>
                  </a:lnTo>
                  <a:lnTo>
                    <a:pt x="91" y="43"/>
                  </a:lnTo>
                  <a:lnTo>
                    <a:pt x="85" y="31"/>
                  </a:lnTo>
                  <a:lnTo>
                    <a:pt x="77" y="23"/>
                  </a:lnTo>
                  <a:lnTo>
                    <a:pt x="65" y="14"/>
                  </a:lnTo>
                  <a:lnTo>
                    <a:pt x="57" y="11"/>
                  </a:lnTo>
                  <a:lnTo>
                    <a:pt x="48" y="11"/>
                  </a:lnTo>
                  <a:lnTo>
                    <a:pt x="48" y="11"/>
                  </a:lnTo>
                  <a:lnTo>
                    <a:pt x="37" y="11"/>
                  </a:lnTo>
                  <a:lnTo>
                    <a:pt x="29" y="20"/>
                  </a:lnTo>
                  <a:lnTo>
                    <a:pt x="23" y="28"/>
                  </a:lnTo>
                  <a:lnTo>
                    <a:pt x="23" y="37"/>
                  </a:lnTo>
                  <a:lnTo>
                    <a:pt x="23" y="37"/>
                  </a:lnTo>
                  <a:lnTo>
                    <a:pt x="23" y="45"/>
                  </a:lnTo>
                  <a:lnTo>
                    <a:pt x="31" y="54"/>
                  </a:lnTo>
                  <a:lnTo>
                    <a:pt x="40" y="63"/>
                  </a:lnTo>
                  <a:lnTo>
                    <a:pt x="57" y="68"/>
                  </a:lnTo>
                  <a:lnTo>
                    <a:pt x="57" y="68"/>
                  </a:lnTo>
                  <a:lnTo>
                    <a:pt x="74" y="77"/>
                  </a:lnTo>
                  <a:lnTo>
                    <a:pt x="88" y="88"/>
                  </a:lnTo>
                  <a:lnTo>
                    <a:pt x="94" y="94"/>
                  </a:lnTo>
                  <a:lnTo>
                    <a:pt x="100" y="102"/>
                  </a:lnTo>
                  <a:lnTo>
                    <a:pt x="102" y="111"/>
                  </a:lnTo>
                  <a:lnTo>
                    <a:pt x="102" y="122"/>
                  </a:lnTo>
                  <a:lnTo>
                    <a:pt x="102" y="12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5560" name="Freeform 24"/>
            <p:cNvSpPr>
              <a:spLocks/>
            </p:cNvSpPr>
            <p:nvPr/>
          </p:nvSpPr>
          <p:spPr bwMode="auto">
            <a:xfrm>
              <a:off x="3791" y="2866"/>
              <a:ext cx="37" cy="167"/>
            </a:xfrm>
            <a:custGeom>
              <a:avLst/>
              <a:gdLst>
                <a:gd name="T0" fmla="*/ 37 w 37"/>
                <a:gd name="T1" fmla="*/ 0 h 167"/>
                <a:gd name="T2" fmla="*/ 37 w 37"/>
                <a:gd name="T3" fmla="*/ 0 h 167"/>
                <a:gd name="T4" fmla="*/ 32 w 37"/>
                <a:gd name="T5" fmla="*/ 3 h 167"/>
                <a:gd name="T6" fmla="*/ 29 w 37"/>
                <a:gd name="T7" fmla="*/ 11 h 167"/>
                <a:gd name="T8" fmla="*/ 29 w 37"/>
                <a:gd name="T9" fmla="*/ 156 h 167"/>
                <a:gd name="T10" fmla="*/ 29 w 37"/>
                <a:gd name="T11" fmla="*/ 156 h 167"/>
                <a:gd name="T12" fmla="*/ 32 w 37"/>
                <a:gd name="T13" fmla="*/ 165 h 167"/>
                <a:gd name="T14" fmla="*/ 37 w 37"/>
                <a:gd name="T15" fmla="*/ 167 h 167"/>
                <a:gd name="T16" fmla="*/ 0 w 37"/>
                <a:gd name="T17" fmla="*/ 167 h 167"/>
                <a:gd name="T18" fmla="*/ 0 w 37"/>
                <a:gd name="T19" fmla="*/ 167 h 167"/>
                <a:gd name="T20" fmla="*/ 3 w 37"/>
                <a:gd name="T21" fmla="*/ 165 h 167"/>
                <a:gd name="T22" fmla="*/ 6 w 37"/>
                <a:gd name="T23" fmla="*/ 156 h 167"/>
                <a:gd name="T24" fmla="*/ 6 w 37"/>
                <a:gd name="T25" fmla="*/ 11 h 167"/>
                <a:gd name="T26" fmla="*/ 6 w 37"/>
                <a:gd name="T27" fmla="*/ 11 h 167"/>
                <a:gd name="T28" fmla="*/ 3 w 37"/>
                <a:gd name="T29" fmla="*/ 3 h 167"/>
                <a:gd name="T30" fmla="*/ 0 w 37"/>
                <a:gd name="T31" fmla="*/ 0 h 167"/>
                <a:gd name="T32" fmla="*/ 37 w 37"/>
                <a:gd name="T33" fmla="*/ 0 h 167"/>
                <a:gd name="T34" fmla="*/ 37 w 37"/>
                <a:gd name="T35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7" h="167">
                  <a:moveTo>
                    <a:pt x="37" y="0"/>
                  </a:moveTo>
                  <a:lnTo>
                    <a:pt x="37" y="0"/>
                  </a:lnTo>
                  <a:lnTo>
                    <a:pt x="32" y="3"/>
                  </a:lnTo>
                  <a:lnTo>
                    <a:pt x="29" y="11"/>
                  </a:lnTo>
                  <a:lnTo>
                    <a:pt x="29" y="156"/>
                  </a:lnTo>
                  <a:lnTo>
                    <a:pt x="29" y="156"/>
                  </a:lnTo>
                  <a:lnTo>
                    <a:pt x="32" y="165"/>
                  </a:lnTo>
                  <a:lnTo>
                    <a:pt x="37" y="167"/>
                  </a:lnTo>
                  <a:lnTo>
                    <a:pt x="0" y="167"/>
                  </a:lnTo>
                  <a:lnTo>
                    <a:pt x="0" y="167"/>
                  </a:lnTo>
                  <a:lnTo>
                    <a:pt x="3" y="165"/>
                  </a:lnTo>
                  <a:lnTo>
                    <a:pt x="6" y="156"/>
                  </a:lnTo>
                  <a:lnTo>
                    <a:pt x="6" y="11"/>
                  </a:lnTo>
                  <a:lnTo>
                    <a:pt x="6" y="11"/>
                  </a:lnTo>
                  <a:lnTo>
                    <a:pt x="3" y="3"/>
                  </a:lnTo>
                  <a:lnTo>
                    <a:pt x="0" y="0"/>
                  </a:lnTo>
                  <a:lnTo>
                    <a:pt x="37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5561" name="Freeform 25"/>
            <p:cNvSpPr>
              <a:spLocks/>
            </p:cNvSpPr>
            <p:nvPr/>
          </p:nvSpPr>
          <p:spPr bwMode="auto">
            <a:xfrm>
              <a:off x="3840" y="2866"/>
              <a:ext cx="130" cy="167"/>
            </a:xfrm>
            <a:custGeom>
              <a:avLst/>
              <a:gdLst>
                <a:gd name="T0" fmla="*/ 79 w 130"/>
                <a:gd name="T1" fmla="*/ 11 h 167"/>
                <a:gd name="T2" fmla="*/ 79 w 130"/>
                <a:gd name="T3" fmla="*/ 156 h 167"/>
                <a:gd name="T4" fmla="*/ 79 w 130"/>
                <a:gd name="T5" fmla="*/ 156 h 167"/>
                <a:gd name="T6" fmla="*/ 79 w 130"/>
                <a:gd name="T7" fmla="*/ 165 h 167"/>
                <a:gd name="T8" fmla="*/ 85 w 130"/>
                <a:gd name="T9" fmla="*/ 167 h 167"/>
                <a:gd name="T10" fmla="*/ 48 w 130"/>
                <a:gd name="T11" fmla="*/ 167 h 167"/>
                <a:gd name="T12" fmla="*/ 48 w 130"/>
                <a:gd name="T13" fmla="*/ 167 h 167"/>
                <a:gd name="T14" fmla="*/ 54 w 130"/>
                <a:gd name="T15" fmla="*/ 165 h 167"/>
                <a:gd name="T16" fmla="*/ 54 w 130"/>
                <a:gd name="T17" fmla="*/ 156 h 167"/>
                <a:gd name="T18" fmla="*/ 54 w 130"/>
                <a:gd name="T19" fmla="*/ 11 h 167"/>
                <a:gd name="T20" fmla="*/ 54 w 130"/>
                <a:gd name="T21" fmla="*/ 11 h 167"/>
                <a:gd name="T22" fmla="*/ 14 w 130"/>
                <a:gd name="T23" fmla="*/ 14 h 167"/>
                <a:gd name="T24" fmla="*/ 14 w 130"/>
                <a:gd name="T25" fmla="*/ 14 h 167"/>
                <a:gd name="T26" fmla="*/ 11 w 130"/>
                <a:gd name="T27" fmla="*/ 14 h 167"/>
                <a:gd name="T28" fmla="*/ 5 w 130"/>
                <a:gd name="T29" fmla="*/ 17 h 167"/>
                <a:gd name="T30" fmla="*/ 0 w 130"/>
                <a:gd name="T31" fmla="*/ 23 h 167"/>
                <a:gd name="T32" fmla="*/ 0 w 130"/>
                <a:gd name="T33" fmla="*/ 0 h 167"/>
                <a:gd name="T34" fmla="*/ 130 w 130"/>
                <a:gd name="T35" fmla="*/ 0 h 167"/>
                <a:gd name="T36" fmla="*/ 130 w 130"/>
                <a:gd name="T37" fmla="*/ 23 h 167"/>
                <a:gd name="T38" fmla="*/ 130 w 130"/>
                <a:gd name="T39" fmla="*/ 23 h 167"/>
                <a:gd name="T40" fmla="*/ 128 w 130"/>
                <a:gd name="T41" fmla="*/ 17 h 167"/>
                <a:gd name="T42" fmla="*/ 119 w 130"/>
                <a:gd name="T43" fmla="*/ 14 h 167"/>
                <a:gd name="T44" fmla="*/ 119 w 130"/>
                <a:gd name="T45" fmla="*/ 14 h 167"/>
                <a:gd name="T46" fmla="*/ 79 w 130"/>
                <a:gd name="T47" fmla="*/ 11 h 167"/>
                <a:gd name="T48" fmla="*/ 79 w 130"/>
                <a:gd name="T49" fmla="*/ 11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0" h="167">
                  <a:moveTo>
                    <a:pt x="79" y="11"/>
                  </a:moveTo>
                  <a:lnTo>
                    <a:pt x="79" y="156"/>
                  </a:lnTo>
                  <a:lnTo>
                    <a:pt x="79" y="156"/>
                  </a:lnTo>
                  <a:lnTo>
                    <a:pt x="79" y="165"/>
                  </a:lnTo>
                  <a:lnTo>
                    <a:pt x="85" y="167"/>
                  </a:lnTo>
                  <a:lnTo>
                    <a:pt x="48" y="167"/>
                  </a:lnTo>
                  <a:lnTo>
                    <a:pt x="48" y="167"/>
                  </a:lnTo>
                  <a:lnTo>
                    <a:pt x="54" y="165"/>
                  </a:lnTo>
                  <a:lnTo>
                    <a:pt x="54" y="156"/>
                  </a:lnTo>
                  <a:lnTo>
                    <a:pt x="54" y="11"/>
                  </a:lnTo>
                  <a:lnTo>
                    <a:pt x="54" y="11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11" y="14"/>
                  </a:lnTo>
                  <a:lnTo>
                    <a:pt x="5" y="17"/>
                  </a:lnTo>
                  <a:lnTo>
                    <a:pt x="0" y="23"/>
                  </a:lnTo>
                  <a:lnTo>
                    <a:pt x="0" y="0"/>
                  </a:lnTo>
                  <a:lnTo>
                    <a:pt x="130" y="0"/>
                  </a:lnTo>
                  <a:lnTo>
                    <a:pt x="130" y="23"/>
                  </a:lnTo>
                  <a:lnTo>
                    <a:pt x="130" y="23"/>
                  </a:lnTo>
                  <a:lnTo>
                    <a:pt x="128" y="17"/>
                  </a:lnTo>
                  <a:lnTo>
                    <a:pt x="119" y="14"/>
                  </a:lnTo>
                  <a:lnTo>
                    <a:pt x="119" y="14"/>
                  </a:lnTo>
                  <a:lnTo>
                    <a:pt x="79" y="11"/>
                  </a:lnTo>
                  <a:lnTo>
                    <a:pt x="79" y="1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5562" name="Freeform 26"/>
            <p:cNvSpPr>
              <a:spLocks/>
            </p:cNvSpPr>
            <p:nvPr/>
          </p:nvSpPr>
          <p:spPr bwMode="auto">
            <a:xfrm>
              <a:off x="3976" y="2866"/>
              <a:ext cx="142" cy="167"/>
            </a:xfrm>
            <a:custGeom>
              <a:avLst/>
              <a:gdLst>
                <a:gd name="T0" fmla="*/ 142 w 142"/>
                <a:gd name="T1" fmla="*/ 0 h 167"/>
                <a:gd name="T2" fmla="*/ 142 w 142"/>
                <a:gd name="T3" fmla="*/ 0 h 167"/>
                <a:gd name="T4" fmla="*/ 131 w 142"/>
                <a:gd name="T5" fmla="*/ 6 h 167"/>
                <a:gd name="T6" fmla="*/ 125 w 142"/>
                <a:gd name="T7" fmla="*/ 14 h 167"/>
                <a:gd name="T8" fmla="*/ 85 w 142"/>
                <a:gd name="T9" fmla="*/ 88 h 167"/>
                <a:gd name="T10" fmla="*/ 85 w 142"/>
                <a:gd name="T11" fmla="*/ 156 h 167"/>
                <a:gd name="T12" fmla="*/ 85 w 142"/>
                <a:gd name="T13" fmla="*/ 156 h 167"/>
                <a:gd name="T14" fmla="*/ 88 w 142"/>
                <a:gd name="T15" fmla="*/ 165 h 167"/>
                <a:gd name="T16" fmla="*/ 97 w 142"/>
                <a:gd name="T17" fmla="*/ 167 h 167"/>
                <a:gd name="T18" fmla="*/ 54 w 142"/>
                <a:gd name="T19" fmla="*/ 167 h 167"/>
                <a:gd name="T20" fmla="*/ 54 w 142"/>
                <a:gd name="T21" fmla="*/ 167 h 167"/>
                <a:gd name="T22" fmla="*/ 60 w 142"/>
                <a:gd name="T23" fmla="*/ 165 h 167"/>
                <a:gd name="T24" fmla="*/ 63 w 142"/>
                <a:gd name="T25" fmla="*/ 162 h 167"/>
                <a:gd name="T26" fmla="*/ 63 w 142"/>
                <a:gd name="T27" fmla="*/ 156 h 167"/>
                <a:gd name="T28" fmla="*/ 63 w 142"/>
                <a:gd name="T29" fmla="*/ 88 h 167"/>
                <a:gd name="T30" fmla="*/ 14 w 142"/>
                <a:gd name="T31" fmla="*/ 11 h 167"/>
                <a:gd name="T32" fmla="*/ 14 w 142"/>
                <a:gd name="T33" fmla="*/ 11 h 167"/>
                <a:gd name="T34" fmla="*/ 9 w 142"/>
                <a:gd name="T35" fmla="*/ 6 h 167"/>
                <a:gd name="T36" fmla="*/ 0 w 142"/>
                <a:gd name="T37" fmla="*/ 0 h 167"/>
                <a:gd name="T38" fmla="*/ 48 w 142"/>
                <a:gd name="T39" fmla="*/ 0 h 167"/>
                <a:gd name="T40" fmla="*/ 48 w 142"/>
                <a:gd name="T41" fmla="*/ 0 h 167"/>
                <a:gd name="T42" fmla="*/ 45 w 142"/>
                <a:gd name="T43" fmla="*/ 0 h 167"/>
                <a:gd name="T44" fmla="*/ 43 w 142"/>
                <a:gd name="T45" fmla="*/ 3 h 167"/>
                <a:gd name="T46" fmla="*/ 43 w 142"/>
                <a:gd name="T47" fmla="*/ 8 h 167"/>
                <a:gd name="T48" fmla="*/ 45 w 142"/>
                <a:gd name="T49" fmla="*/ 14 h 167"/>
                <a:gd name="T50" fmla="*/ 80 w 142"/>
                <a:gd name="T51" fmla="*/ 77 h 167"/>
                <a:gd name="T52" fmla="*/ 114 w 142"/>
                <a:gd name="T53" fmla="*/ 11 h 167"/>
                <a:gd name="T54" fmla="*/ 114 w 142"/>
                <a:gd name="T55" fmla="*/ 11 h 167"/>
                <a:gd name="T56" fmla="*/ 114 w 142"/>
                <a:gd name="T57" fmla="*/ 6 h 167"/>
                <a:gd name="T58" fmla="*/ 114 w 142"/>
                <a:gd name="T59" fmla="*/ 3 h 167"/>
                <a:gd name="T60" fmla="*/ 108 w 142"/>
                <a:gd name="T61" fmla="*/ 0 h 167"/>
                <a:gd name="T62" fmla="*/ 142 w 142"/>
                <a:gd name="T63" fmla="*/ 0 h 167"/>
                <a:gd name="T64" fmla="*/ 142 w 142"/>
                <a:gd name="T65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42" h="167">
                  <a:moveTo>
                    <a:pt x="142" y="0"/>
                  </a:moveTo>
                  <a:lnTo>
                    <a:pt x="142" y="0"/>
                  </a:lnTo>
                  <a:lnTo>
                    <a:pt x="131" y="6"/>
                  </a:lnTo>
                  <a:lnTo>
                    <a:pt x="125" y="14"/>
                  </a:lnTo>
                  <a:lnTo>
                    <a:pt x="85" y="88"/>
                  </a:lnTo>
                  <a:lnTo>
                    <a:pt x="85" y="156"/>
                  </a:lnTo>
                  <a:lnTo>
                    <a:pt x="85" y="156"/>
                  </a:lnTo>
                  <a:lnTo>
                    <a:pt x="88" y="165"/>
                  </a:lnTo>
                  <a:lnTo>
                    <a:pt x="97" y="167"/>
                  </a:lnTo>
                  <a:lnTo>
                    <a:pt x="54" y="167"/>
                  </a:lnTo>
                  <a:lnTo>
                    <a:pt x="54" y="167"/>
                  </a:lnTo>
                  <a:lnTo>
                    <a:pt x="60" y="165"/>
                  </a:lnTo>
                  <a:lnTo>
                    <a:pt x="63" y="162"/>
                  </a:lnTo>
                  <a:lnTo>
                    <a:pt x="63" y="156"/>
                  </a:lnTo>
                  <a:lnTo>
                    <a:pt x="63" y="88"/>
                  </a:lnTo>
                  <a:lnTo>
                    <a:pt x="14" y="11"/>
                  </a:lnTo>
                  <a:lnTo>
                    <a:pt x="14" y="11"/>
                  </a:lnTo>
                  <a:lnTo>
                    <a:pt x="9" y="6"/>
                  </a:lnTo>
                  <a:lnTo>
                    <a:pt x="0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5" y="0"/>
                  </a:lnTo>
                  <a:lnTo>
                    <a:pt x="43" y="3"/>
                  </a:lnTo>
                  <a:lnTo>
                    <a:pt x="43" y="8"/>
                  </a:lnTo>
                  <a:lnTo>
                    <a:pt x="45" y="14"/>
                  </a:lnTo>
                  <a:lnTo>
                    <a:pt x="80" y="77"/>
                  </a:lnTo>
                  <a:lnTo>
                    <a:pt x="114" y="11"/>
                  </a:lnTo>
                  <a:lnTo>
                    <a:pt x="114" y="11"/>
                  </a:lnTo>
                  <a:lnTo>
                    <a:pt x="114" y="6"/>
                  </a:lnTo>
                  <a:lnTo>
                    <a:pt x="114" y="3"/>
                  </a:lnTo>
                  <a:lnTo>
                    <a:pt x="108" y="0"/>
                  </a:lnTo>
                  <a:lnTo>
                    <a:pt x="142" y="0"/>
                  </a:lnTo>
                  <a:lnTo>
                    <a:pt x="142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5563" name="Freeform 27"/>
            <p:cNvSpPr>
              <a:spLocks noEditPoints="1"/>
            </p:cNvSpPr>
            <p:nvPr/>
          </p:nvSpPr>
          <p:spPr bwMode="auto">
            <a:xfrm>
              <a:off x="4192" y="2863"/>
              <a:ext cx="156" cy="173"/>
            </a:xfrm>
            <a:custGeom>
              <a:avLst/>
              <a:gdLst>
                <a:gd name="T0" fmla="*/ 77 w 156"/>
                <a:gd name="T1" fmla="*/ 173 h 173"/>
                <a:gd name="T2" fmla="*/ 48 w 156"/>
                <a:gd name="T3" fmla="*/ 165 h 173"/>
                <a:gd name="T4" fmla="*/ 23 w 156"/>
                <a:gd name="T5" fmla="*/ 148 h 173"/>
                <a:gd name="T6" fmla="*/ 6 w 156"/>
                <a:gd name="T7" fmla="*/ 119 h 173"/>
                <a:gd name="T8" fmla="*/ 0 w 156"/>
                <a:gd name="T9" fmla="*/ 85 h 173"/>
                <a:gd name="T10" fmla="*/ 3 w 156"/>
                <a:gd name="T11" fmla="*/ 68 h 173"/>
                <a:gd name="T12" fmla="*/ 14 w 156"/>
                <a:gd name="T13" fmla="*/ 40 h 173"/>
                <a:gd name="T14" fmla="*/ 34 w 156"/>
                <a:gd name="T15" fmla="*/ 14 h 173"/>
                <a:gd name="T16" fmla="*/ 62 w 156"/>
                <a:gd name="T17" fmla="*/ 3 h 173"/>
                <a:gd name="T18" fmla="*/ 82 w 156"/>
                <a:gd name="T19" fmla="*/ 0 h 173"/>
                <a:gd name="T20" fmla="*/ 108 w 156"/>
                <a:gd name="T21" fmla="*/ 6 h 173"/>
                <a:gd name="T22" fmla="*/ 133 w 156"/>
                <a:gd name="T23" fmla="*/ 23 h 173"/>
                <a:gd name="T24" fmla="*/ 150 w 156"/>
                <a:gd name="T25" fmla="*/ 51 h 173"/>
                <a:gd name="T26" fmla="*/ 156 w 156"/>
                <a:gd name="T27" fmla="*/ 88 h 173"/>
                <a:gd name="T28" fmla="*/ 156 w 156"/>
                <a:gd name="T29" fmla="*/ 108 h 173"/>
                <a:gd name="T30" fmla="*/ 142 w 156"/>
                <a:gd name="T31" fmla="*/ 139 h 173"/>
                <a:gd name="T32" fmla="*/ 119 w 156"/>
                <a:gd name="T33" fmla="*/ 162 h 173"/>
                <a:gd name="T34" fmla="*/ 91 w 156"/>
                <a:gd name="T35" fmla="*/ 173 h 173"/>
                <a:gd name="T36" fmla="*/ 77 w 156"/>
                <a:gd name="T37" fmla="*/ 173 h 173"/>
                <a:gd name="T38" fmla="*/ 25 w 156"/>
                <a:gd name="T39" fmla="*/ 82 h 173"/>
                <a:gd name="T40" fmla="*/ 31 w 156"/>
                <a:gd name="T41" fmla="*/ 119 h 173"/>
                <a:gd name="T42" fmla="*/ 43 w 156"/>
                <a:gd name="T43" fmla="*/ 142 h 173"/>
                <a:gd name="T44" fmla="*/ 60 w 156"/>
                <a:gd name="T45" fmla="*/ 156 h 173"/>
                <a:gd name="T46" fmla="*/ 79 w 156"/>
                <a:gd name="T47" fmla="*/ 162 h 173"/>
                <a:gd name="T48" fmla="*/ 91 w 156"/>
                <a:gd name="T49" fmla="*/ 159 h 173"/>
                <a:gd name="T50" fmla="*/ 111 w 156"/>
                <a:gd name="T51" fmla="*/ 151 h 173"/>
                <a:gd name="T52" fmla="*/ 122 w 156"/>
                <a:gd name="T53" fmla="*/ 131 h 173"/>
                <a:gd name="T54" fmla="*/ 131 w 156"/>
                <a:gd name="T55" fmla="*/ 105 h 173"/>
                <a:gd name="T56" fmla="*/ 131 w 156"/>
                <a:gd name="T57" fmla="*/ 88 h 173"/>
                <a:gd name="T58" fmla="*/ 128 w 156"/>
                <a:gd name="T59" fmla="*/ 57 h 173"/>
                <a:gd name="T60" fmla="*/ 116 w 156"/>
                <a:gd name="T61" fmla="*/ 31 h 173"/>
                <a:gd name="T62" fmla="*/ 102 w 156"/>
                <a:gd name="T63" fmla="*/ 17 h 173"/>
                <a:gd name="T64" fmla="*/ 79 w 156"/>
                <a:gd name="T65" fmla="*/ 11 h 173"/>
                <a:gd name="T66" fmla="*/ 68 w 156"/>
                <a:gd name="T67" fmla="*/ 11 h 173"/>
                <a:gd name="T68" fmla="*/ 48 w 156"/>
                <a:gd name="T69" fmla="*/ 23 h 173"/>
                <a:gd name="T70" fmla="*/ 34 w 156"/>
                <a:gd name="T71" fmla="*/ 40 h 173"/>
                <a:gd name="T72" fmla="*/ 28 w 156"/>
                <a:gd name="T73" fmla="*/ 65 h 173"/>
                <a:gd name="T74" fmla="*/ 25 w 156"/>
                <a:gd name="T75" fmla="*/ 82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6" h="173">
                  <a:moveTo>
                    <a:pt x="77" y="173"/>
                  </a:moveTo>
                  <a:lnTo>
                    <a:pt x="77" y="173"/>
                  </a:lnTo>
                  <a:lnTo>
                    <a:pt x="62" y="170"/>
                  </a:lnTo>
                  <a:lnTo>
                    <a:pt x="48" y="165"/>
                  </a:lnTo>
                  <a:lnTo>
                    <a:pt x="34" y="159"/>
                  </a:lnTo>
                  <a:lnTo>
                    <a:pt x="23" y="148"/>
                  </a:lnTo>
                  <a:lnTo>
                    <a:pt x="14" y="134"/>
                  </a:lnTo>
                  <a:lnTo>
                    <a:pt x="6" y="119"/>
                  </a:lnTo>
                  <a:lnTo>
                    <a:pt x="3" y="102"/>
                  </a:lnTo>
                  <a:lnTo>
                    <a:pt x="0" y="85"/>
                  </a:lnTo>
                  <a:lnTo>
                    <a:pt x="0" y="85"/>
                  </a:lnTo>
                  <a:lnTo>
                    <a:pt x="3" y="68"/>
                  </a:lnTo>
                  <a:lnTo>
                    <a:pt x="6" y="54"/>
                  </a:lnTo>
                  <a:lnTo>
                    <a:pt x="14" y="40"/>
                  </a:lnTo>
                  <a:lnTo>
                    <a:pt x="23" y="26"/>
                  </a:lnTo>
                  <a:lnTo>
                    <a:pt x="34" y="14"/>
                  </a:lnTo>
                  <a:lnTo>
                    <a:pt x="48" y="6"/>
                  </a:lnTo>
                  <a:lnTo>
                    <a:pt x="62" y="3"/>
                  </a:lnTo>
                  <a:lnTo>
                    <a:pt x="82" y="0"/>
                  </a:lnTo>
                  <a:lnTo>
                    <a:pt x="82" y="0"/>
                  </a:lnTo>
                  <a:lnTo>
                    <a:pt x="94" y="3"/>
                  </a:lnTo>
                  <a:lnTo>
                    <a:pt x="108" y="6"/>
                  </a:lnTo>
                  <a:lnTo>
                    <a:pt x="122" y="14"/>
                  </a:lnTo>
                  <a:lnTo>
                    <a:pt x="133" y="23"/>
                  </a:lnTo>
                  <a:lnTo>
                    <a:pt x="142" y="37"/>
                  </a:lnTo>
                  <a:lnTo>
                    <a:pt x="150" y="51"/>
                  </a:lnTo>
                  <a:lnTo>
                    <a:pt x="156" y="68"/>
                  </a:lnTo>
                  <a:lnTo>
                    <a:pt x="156" y="88"/>
                  </a:lnTo>
                  <a:lnTo>
                    <a:pt x="156" y="88"/>
                  </a:lnTo>
                  <a:lnTo>
                    <a:pt x="156" y="108"/>
                  </a:lnTo>
                  <a:lnTo>
                    <a:pt x="150" y="125"/>
                  </a:lnTo>
                  <a:lnTo>
                    <a:pt x="142" y="139"/>
                  </a:lnTo>
                  <a:lnTo>
                    <a:pt x="131" y="153"/>
                  </a:lnTo>
                  <a:lnTo>
                    <a:pt x="119" y="162"/>
                  </a:lnTo>
                  <a:lnTo>
                    <a:pt x="105" y="168"/>
                  </a:lnTo>
                  <a:lnTo>
                    <a:pt x="91" y="173"/>
                  </a:lnTo>
                  <a:lnTo>
                    <a:pt x="77" y="173"/>
                  </a:lnTo>
                  <a:lnTo>
                    <a:pt x="77" y="173"/>
                  </a:lnTo>
                  <a:close/>
                  <a:moveTo>
                    <a:pt x="25" y="82"/>
                  </a:moveTo>
                  <a:lnTo>
                    <a:pt x="25" y="82"/>
                  </a:lnTo>
                  <a:lnTo>
                    <a:pt x="28" y="102"/>
                  </a:lnTo>
                  <a:lnTo>
                    <a:pt x="31" y="119"/>
                  </a:lnTo>
                  <a:lnTo>
                    <a:pt x="37" y="131"/>
                  </a:lnTo>
                  <a:lnTo>
                    <a:pt x="43" y="142"/>
                  </a:lnTo>
                  <a:lnTo>
                    <a:pt x="51" y="151"/>
                  </a:lnTo>
                  <a:lnTo>
                    <a:pt x="60" y="156"/>
                  </a:lnTo>
                  <a:lnTo>
                    <a:pt x="71" y="159"/>
                  </a:lnTo>
                  <a:lnTo>
                    <a:pt x="79" y="162"/>
                  </a:lnTo>
                  <a:lnTo>
                    <a:pt x="79" y="162"/>
                  </a:lnTo>
                  <a:lnTo>
                    <a:pt x="91" y="159"/>
                  </a:lnTo>
                  <a:lnTo>
                    <a:pt x="102" y="156"/>
                  </a:lnTo>
                  <a:lnTo>
                    <a:pt x="111" y="151"/>
                  </a:lnTo>
                  <a:lnTo>
                    <a:pt x="116" y="142"/>
                  </a:lnTo>
                  <a:lnTo>
                    <a:pt x="122" y="131"/>
                  </a:lnTo>
                  <a:lnTo>
                    <a:pt x="128" y="119"/>
                  </a:lnTo>
                  <a:lnTo>
                    <a:pt x="131" y="105"/>
                  </a:lnTo>
                  <a:lnTo>
                    <a:pt x="131" y="88"/>
                  </a:lnTo>
                  <a:lnTo>
                    <a:pt x="131" y="88"/>
                  </a:lnTo>
                  <a:lnTo>
                    <a:pt x="131" y="71"/>
                  </a:lnTo>
                  <a:lnTo>
                    <a:pt x="128" y="57"/>
                  </a:lnTo>
                  <a:lnTo>
                    <a:pt x="122" y="43"/>
                  </a:lnTo>
                  <a:lnTo>
                    <a:pt x="116" y="31"/>
                  </a:lnTo>
                  <a:lnTo>
                    <a:pt x="111" y="23"/>
                  </a:lnTo>
                  <a:lnTo>
                    <a:pt x="102" y="17"/>
                  </a:lnTo>
                  <a:lnTo>
                    <a:pt x="91" y="11"/>
                  </a:lnTo>
                  <a:lnTo>
                    <a:pt x="79" y="11"/>
                  </a:lnTo>
                  <a:lnTo>
                    <a:pt x="79" y="11"/>
                  </a:lnTo>
                  <a:lnTo>
                    <a:pt x="68" y="11"/>
                  </a:lnTo>
                  <a:lnTo>
                    <a:pt x="57" y="14"/>
                  </a:lnTo>
                  <a:lnTo>
                    <a:pt x="48" y="23"/>
                  </a:lnTo>
                  <a:lnTo>
                    <a:pt x="40" y="28"/>
                  </a:lnTo>
                  <a:lnTo>
                    <a:pt x="34" y="40"/>
                  </a:lnTo>
                  <a:lnTo>
                    <a:pt x="31" y="51"/>
                  </a:lnTo>
                  <a:lnTo>
                    <a:pt x="28" y="65"/>
                  </a:lnTo>
                  <a:lnTo>
                    <a:pt x="25" y="82"/>
                  </a:lnTo>
                  <a:lnTo>
                    <a:pt x="25" y="8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5564" name="Freeform 28"/>
            <p:cNvSpPr>
              <a:spLocks/>
            </p:cNvSpPr>
            <p:nvPr/>
          </p:nvSpPr>
          <p:spPr bwMode="auto">
            <a:xfrm>
              <a:off x="4365" y="2866"/>
              <a:ext cx="100" cy="167"/>
            </a:xfrm>
            <a:custGeom>
              <a:avLst/>
              <a:gdLst>
                <a:gd name="T0" fmla="*/ 37 w 100"/>
                <a:gd name="T1" fmla="*/ 167 h 167"/>
                <a:gd name="T2" fmla="*/ 0 w 100"/>
                <a:gd name="T3" fmla="*/ 167 h 167"/>
                <a:gd name="T4" fmla="*/ 0 w 100"/>
                <a:gd name="T5" fmla="*/ 167 h 167"/>
                <a:gd name="T6" fmla="*/ 6 w 100"/>
                <a:gd name="T7" fmla="*/ 165 h 167"/>
                <a:gd name="T8" fmla="*/ 6 w 100"/>
                <a:gd name="T9" fmla="*/ 156 h 167"/>
                <a:gd name="T10" fmla="*/ 6 w 100"/>
                <a:gd name="T11" fmla="*/ 11 h 167"/>
                <a:gd name="T12" fmla="*/ 6 w 100"/>
                <a:gd name="T13" fmla="*/ 11 h 167"/>
                <a:gd name="T14" fmla="*/ 6 w 100"/>
                <a:gd name="T15" fmla="*/ 3 h 167"/>
                <a:gd name="T16" fmla="*/ 0 w 100"/>
                <a:gd name="T17" fmla="*/ 0 h 167"/>
                <a:gd name="T18" fmla="*/ 100 w 100"/>
                <a:gd name="T19" fmla="*/ 0 h 167"/>
                <a:gd name="T20" fmla="*/ 100 w 100"/>
                <a:gd name="T21" fmla="*/ 23 h 167"/>
                <a:gd name="T22" fmla="*/ 100 w 100"/>
                <a:gd name="T23" fmla="*/ 23 h 167"/>
                <a:gd name="T24" fmla="*/ 91 w 100"/>
                <a:gd name="T25" fmla="*/ 14 h 167"/>
                <a:gd name="T26" fmla="*/ 77 w 100"/>
                <a:gd name="T27" fmla="*/ 11 h 167"/>
                <a:gd name="T28" fmla="*/ 77 w 100"/>
                <a:gd name="T29" fmla="*/ 11 h 167"/>
                <a:gd name="T30" fmla="*/ 31 w 100"/>
                <a:gd name="T31" fmla="*/ 11 h 167"/>
                <a:gd name="T32" fmla="*/ 31 w 100"/>
                <a:gd name="T33" fmla="*/ 68 h 167"/>
                <a:gd name="T34" fmla="*/ 71 w 100"/>
                <a:gd name="T35" fmla="*/ 68 h 167"/>
                <a:gd name="T36" fmla="*/ 71 w 100"/>
                <a:gd name="T37" fmla="*/ 68 h 167"/>
                <a:gd name="T38" fmla="*/ 77 w 100"/>
                <a:gd name="T39" fmla="*/ 65 h 167"/>
                <a:gd name="T40" fmla="*/ 80 w 100"/>
                <a:gd name="T41" fmla="*/ 62 h 167"/>
                <a:gd name="T42" fmla="*/ 80 w 100"/>
                <a:gd name="T43" fmla="*/ 88 h 167"/>
                <a:gd name="T44" fmla="*/ 80 w 100"/>
                <a:gd name="T45" fmla="*/ 88 h 167"/>
                <a:gd name="T46" fmla="*/ 77 w 100"/>
                <a:gd name="T47" fmla="*/ 82 h 167"/>
                <a:gd name="T48" fmla="*/ 71 w 100"/>
                <a:gd name="T49" fmla="*/ 82 h 167"/>
                <a:gd name="T50" fmla="*/ 31 w 100"/>
                <a:gd name="T51" fmla="*/ 82 h 167"/>
                <a:gd name="T52" fmla="*/ 31 w 100"/>
                <a:gd name="T53" fmla="*/ 156 h 167"/>
                <a:gd name="T54" fmla="*/ 31 w 100"/>
                <a:gd name="T55" fmla="*/ 156 h 167"/>
                <a:gd name="T56" fmla="*/ 31 w 100"/>
                <a:gd name="T57" fmla="*/ 165 h 167"/>
                <a:gd name="T58" fmla="*/ 37 w 100"/>
                <a:gd name="T59" fmla="*/ 167 h 167"/>
                <a:gd name="T60" fmla="*/ 37 w 100"/>
                <a:gd name="T61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00" h="167">
                  <a:moveTo>
                    <a:pt x="37" y="167"/>
                  </a:moveTo>
                  <a:lnTo>
                    <a:pt x="0" y="167"/>
                  </a:lnTo>
                  <a:lnTo>
                    <a:pt x="0" y="167"/>
                  </a:lnTo>
                  <a:lnTo>
                    <a:pt x="6" y="165"/>
                  </a:lnTo>
                  <a:lnTo>
                    <a:pt x="6" y="156"/>
                  </a:lnTo>
                  <a:lnTo>
                    <a:pt x="6" y="11"/>
                  </a:lnTo>
                  <a:lnTo>
                    <a:pt x="6" y="11"/>
                  </a:lnTo>
                  <a:lnTo>
                    <a:pt x="6" y="3"/>
                  </a:lnTo>
                  <a:lnTo>
                    <a:pt x="0" y="0"/>
                  </a:lnTo>
                  <a:lnTo>
                    <a:pt x="100" y="0"/>
                  </a:lnTo>
                  <a:lnTo>
                    <a:pt x="100" y="23"/>
                  </a:lnTo>
                  <a:lnTo>
                    <a:pt x="100" y="23"/>
                  </a:lnTo>
                  <a:lnTo>
                    <a:pt x="91" y="14"/>
                  </a:lnTo>
                  <a:lnTo>
                    <a:pt x="77" y="11"/>
                  </a:lnTo>
                  <a:lnTo>
                    <a:pt x="77" y="11"/>
                  </a:lnTo>
                  <a:lnTo>
                    <a:pt x="31" y="11"/>
                  </a:lnTo>
                  <a:lnTo>
                    <a:pt x="31" y="68"/>
                  </a:lnTo>
                  <a:lnTo>
                    <a:pt x="71" y="68"/>
                  </a:lnTo>
                  <a:lnTo>
                    <a:pt x="71" y="68"/>
                  </a:lnTo>
                  <a:lnTo>
                    <a:pt x="77" y="65"/>
                  </a:lnTo>
                  <a:lnTo>
                    <a:pt x="80" y="62"/>
                  </a:lnTo>
                  <a:lnTo>
                    <a:pt x="80" y="88"/>
                  </a:lnTo>
                  <a:lnTo>
                    <a:pt x="80" y="88"/>
                  </a:lnTo>
                  <a:lnTo>
                    <a:pt x="77" y="82"/>
                  </a:lnTo>
                  <a:lnTo>
                    <a:pt x="71" y="82"/>
                  </a:lnTo>
                  <a:lnTo>
                    <a:pt x="31" y="82"/>
                  </a:lnTo>
                  <a:lnTo>
                    <a:pt x="31" y="156"/>
                  </a:lnTo>
                  <a:lnTo>
                    <a:pt x="31" y="156"/>
                  </a:lnTo>
                  <a:lnTo>
                    <a:pt x="31" y="165"/>
                  </a:lnTo>
                  <a:lnTo>
                    <a:pt x="37" y="167"/>
                  </a:lnTo>
                  <a:lnTo>
                    <a:pt x="37" y="167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1A1F15-DCB6-43F1-9736-623746AE275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248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8613" y="0"/>
            <a:ext cx="2106612" cy="6202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8775" y="0"/>
            <a:ext cx="6167438" cy="6202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87108F-FDA6-40FC-9999-BA96E4463A6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245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7DB1DD-6183-4CCF-8464-BFA4EEC2948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013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B5FB2B-834A-41EC-B46C-E2F2FA9B83A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667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775" y="1700213"/>
            <a:ext cx="4137025" cy="4502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37025" cy="4502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7E0145-D357-48A1-8F7F-5A4D6B2282B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729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94649D-B6E8-4698-80F2-FC24325A83A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222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07EC1-D70C-4D7E-99C9-5C55099900F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186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89158A-BAA7-40E2-82FC-C08A6ABE9A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5738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B1F0E0-02A8-476D-A201-807F217BA4A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777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E5BCD0-01F8-48E6-B39F-EFAA21036D7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4434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100000">
              <a:srgbClr val="007C9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0"/>
            <a:ext cx="842645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700213"/>
            <a:ext cx="8426450" cy="450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8775" y="6308725"/>
            <a:ext cx="1905000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cs typeface="Arial" charset="0"/>
              </a:defRPr>
            </a:lvl1pPr>
          </a:lstStyle>
          <a:p>
            <a:endParaRPr lang="en-GB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68538" y="6308725"/>
            <a:ext cx="4608512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cs typeface="Arial" charset="0"/>
              </a:defRPr>
            </a:lvl1pPr>
          </a:lstStyle>
          <a:p>
            <a:endParaRPr lang="en-GB"/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308725"/>
            <a:ext cx="190817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cs typeface="Arial" charset="0"/>
              </a:defRPr>
            </a:lvl1pPr>
          </a:lstStyle>
          <a:p>
            <a:fld id="{2074960E-8905-4D2F-8224-83BF123EE152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Lucida Sans" pitchFamily="34" charset="0"/>
          <a:ea typeface="ＭＳ Ｐゴシック" pitchFamily="34" charset="-128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Lucida Sans" pitchFamily="34" charset="0"/>
          <a:ea typeface="ＭＳ Ｐゴシック" pitchFamily="34" charset="-128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Lucida Sans" pitchFamily="34" charset="0"/>
          <a:ea typeface="ＭＳ Ｐゴシック" pitchFamily="34" charset="-128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Lucida Sans" pitchFamily="34" charset="0"/>
          <a:ea typeface="ＭＳ Ｐゴシック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Lucida Sans" pitchFamily="34" charset="0"/>
          <a:ea typeface="ＭＳ Ｐゴシック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Lucida Sans" pitchFamily="34" charset="0"/>
          <a:ea typeface="ＭＳ Ｐゴシック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Lucida Sans" pitchFamily="34" charset="0"/>
          <a:ea typeface="ＭＳ Ｐゴシック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Lucida Sans" pitchFamily="34" charset="0"/>
          <a:ea typeface="ＭＳ Ｐゴシック" pitchFamily="34" charset="-128"/>
        </a:defRPr>
      </a:lvl9pPr>
    </p:titleStyle>
    <p:bodyStyle>
      <a:lvl1pPr marL="271463" indent="-271463" algn="l" rtl="0" fontAlgn="base">
        <a:spcBef>
          <a:spcPct val="7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58775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257300" indent="-268288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Symbol" pitchFamily="18" charset="2"/>
        <a:buChar char="·"/>
        <a:defRPr sz="2400">
          <a:solidFill>
            <a:schemeClr val="tx1"/>
          </a:solidFill>
          <a:latin typeface="+mn-lt"/>
          <a:ea typeface="+mn-ea"/>
        </a:defRPr>
      </a:lvl3pPr>
      <a:lvl4pPr marL="1704975" indent="-268288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152650" indent="-268288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609850" indent="-268288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3067050" indent="-268288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524250" indent="-268288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981450" indent="-268288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tags" Target="../tags/tag20.xml"/><Relationship Id="rId7" Type="http://schemas.openxmlformats.org/officeDocument/2006/relationships/oleObject" Target="../embeddings/oleObject4.bin"/><Relationship Id="rId2" Type="http://schemas.openxmlformats.org/officeDocument/2006/relationships/tags" Target="../tags/tag19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22.xml"/><Relationship Id="rId4" Type="http://schemas.openxmlformats.org/officeDocument/2006/relationships/tags" Target="../tags/tag21.xml"/><Relationship Id="rId9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tags" Target="../tags/tag24.xml"/><Relationship Id="rId7" Type="http://schemas.openxmlformats.org/officeDocument/2006/relationships/oleObject" Target="../embeddings/oleObject5.bin"/><Relationship Id="rId2" Type="http://schemas.openxmlformats.org/officeDocument/2006/relationships/tags" Target="../tags/tag23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26.xml"/><Relationship Id="rId4" Type="http://schemas.openxmlformats.org/officeDocument/2006/relationships/tags" Target="../tags/tag25.xml"/><Relationship Id="rId9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tags" Target="../tags/tag28.xml"/><Relationship Id="rId7" Type="http://schemas.openxmlformats.org/officeDocument/2006/relationships/oleObject" Target="../embeddings/oleObject6.bin"/><Relationship Id="rId2" Type="http://schemas.openxmlformats.org/officeDocument/2006/relationships/tags" Target="../tags/tag27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30.xml"/><Relationship Id="rId4" Type="http://schemas.openxmlformats.org/officeDocument/2006/relationships/tags" Target="../tags/tag29.xml"/><Relationship Id="rId9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tags" Target="../tags/tag32.xml"/><Relationship Id="rId7" Type="http://schemas.openxmlformats.org/officeDocument/2006/relationships/oleObject" Target="../embeddings/oleObject7.bin"/><Relationship Id="rId2" Type="http://schemas.openxmlformats.org/officeDocument/2006/relationships/tags" Target="../tags/tag31.xml"/><Relationship Id="rId1" Type="http://schemas.openxmlformats.org/officeDocument/2006/relationships/vmlDrawing" Target="../drawings/vmlDrawing7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34.xml"/><Relationship Id="rId4" Type="http://schemas.openxmlformats.org/officeDocument/2006/relationships/tags" Target="../tags/tag33.xml"/><Relationship Id="rId9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tags" Target="../tags/tag36.xml"/><Relationship Id="rId7" Type="http://schemas.openxmlformats.org/officeDocument/2006/relationships/oleObject" Target="../embeddings/oleObject8.bin"/><Relationship Id="rId2" Type="http://schemas.openxmlformats.org/officeDocument/2006/relationships/tags" Target="../tags/tag35.xml"/><Relationship Id="rId1" Type="http://schemas.openxmlformats.org/officeDocument/2006/relationships/vmlDrawing" Target="../drawings/vmlDrawing8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38.xml"/><Relationship Id="rId4" Type="http://schemas.openxmlformats.org/officeDocument/2006/relationships/tags" Target="../tags/tag37.xml"/><Relationship Id="rId9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tags" Target="../tags/tag40.xml"/><Relationship Id="rId7" Type="http://schemas.openxmlformats.org/officeDocument/2006/relationships/oleObject" Target="../embeddings/oleObject9.bin"/><Relationship Id="rId2" Type="http://schemas.openxmlformats.org/officeDocument/2006/relationships/tags" Target="../tags/tag39.xml"/><Relationship Id="rId1" Type="http://schemas.openxmlformats.org/officeDocument/2006/relationships/vmlDrawing" Target="../drawings/vmlDrawing9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42.xml"/><Relationship Id="rId4" Type="http://schemas.openxmlformats.org/officeDocument/2006/relationships/tags" Target="../tags/tag41.xml"/><Relationship Id="rId9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tags" Target="../tags/tag45.xml"/><Relationship Id="rId7" Type="http://schemas.openxmlformats.org/officeDocument/2006/relationships/oleObject" Target="../embeddings/oleObject10.bin"/><Relationship Id="rId2" Type="http://schemas.openxmlformats.org/officeDocument/2006/relationships/tags" Target="../tags/tag44.xml"/><Relationship Id="rId1" Type="http://schemas.openxmlformats.org/officeDocument/2006/relationships/vmlDrawing" Target="../drawings/vmlDrawing10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47.xml"/><Relationship Id="rId4" Type="http://schemas.openxmlformats.org/officeDocument/2006/relationships/tags" Target="../tags/tag46.xml"/><Relationship Id="rId9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tags" Target="../tags/tag49.xml"/><Relationship Id="rId7" Type="http://schemas.openxmlformats.org/officeDocument/2006/relationships/oleObject" Target="../embeddings/oleObject11.bin"/><Relationship Id="rId2" Type="http://schemas.openxmlformats.org/officeDocument/2006/relationships/tags" Target="../tags/tag48.xml"/><Relationship Id="rId1" Type="http://schemas.openxmlformats.org/officeDocument/2006/relationships/vmlDrawing" Target="../drawings/vmlDrawing11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9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tags" Target="../tags/tag53.xml"/><Relationship Id="rId7" Type="http://schemas.openxmlformats.org/officeDocument/2006/relationships/oleObject" Target="../embeddings/oleObject12.bin"/><Relationship Id="rId2" Type="http://schemas.openxmlformats.org/officeDocument/2006/relationships/tags" Target="../tags/tag52.xml"/><Relationship Id="rId1" Type="http://schemas.openxmlformats.org/officeDocument/2006/relationships/vmlDrawing" Target="../drawings/vmlDrawing12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tags" Target="../tags/tag57.xml"/><Relationship Id="rId7" Type="http://schemas.openxmlformats.org/officeDocument/2006/relationships/oleObject" Target="../embeddings/oleObject13.bin"/><Relationship Id="rId2" Type="http://schemas.openxmlformats.org/officeDocument/2006/relationships/tags" Target="../tags/tag56.xml"/><Relationship Id="rId1" Type="http://schemas.openxmlformats.org/officeDocument/2006/relationships/vmlDrawing" Target="../drawings/vmlDrawing13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59.xml"/><Relationship Id="rId4" Type="http://schemas.openxmlformats.org/officeDocument/2006/relationships/tags" Target="../tags/tag58.xml"/><Relationship Id="rId9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tags" Target="../tags/tag61.xml"/><Relationship Id="rId7" Type="http://schemas.openxmlformats.org/officeDocument/2006/relationships/oleObject" Target="../embeddings/oleObject14.bin"/><Relationship Id="rId2" Type="http://schemas.openxmlformats.org/officeDocument/2006/relationships/tags" Target="../tags/tag60.xml"/><Relationship Id="rId1" Type="http://schemas.openxmlformats.org/officeDocument/2006/relationships/vmlDrawing" Target="../drawings/vmlDrawing14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63.xml"/><Relationship Id="rId4" Type="http://schemas.openxmlformats.org/officeDocument/2006/relationships/tags" Target="../tags/tag62.xml"/><Relationship Id="rId9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emf"/><Relationship Id="rId3" Type="http://schemas.openxmlformats.org/officeDocument/2006/relationships/tags" Target="../tags/tag65.xml"/><Relationship Id="rId7" Type="http://schemas.openxmlformats.org/officeDocument/2006/relationships/oleObject" Target="../embeddings/oleObject15.bin"/><Relationship Id="rId2" Type="http://schemas.openxmlformats.org/officeDocument/2006/relationships/tags" Target="../tags/tag64.xml"/><Relationship Id="rId1" Type="http://schemas.openxmlformats.org/officeDocument/2006/relationships/vmlDrawing" Target="../drawings/vmlDrawing15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67.xml"/><Relationship Id="rId4" Type="http://schemas.openxmlformats.org/officeDocument/2006/relationships/tags" Target="../tags/tag66.xml"/><Relationship Id="rId9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emf"/><Relationship Id="rId3" Type="http://schemas.openxmlformats.org/officeDocument/2006/relationships/tags" Target="../tags/tag69.xml"/><Relationship Id="rId7" Type="http://schemas.openxmlformats.org/officeDocument/2006/relationships/oleObject" Target="../embeddings/oleObject16.bin"/><Relationship Id="rId2" Type="http://schemas.openxmlformats.org/officeDocument/2006/relationships/tags" Target="../tags/tag68.xml"/><Relationship Id="rId1" Type="http://schemas.openxmlformats.org/officeDocument/2006/relationships/vmlDrawing" Target="../drawings/vmlDrawing16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71.xml"/><Relationship Id="rId4" Type="http://schemas.openxmlformats.org/officeDocument/2006/relationships/tags" Target="../tags/tag70.xml"/><Relationship Id="rId9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tags" Target="../tags/tag74.xml"/><Relationship Id="rId7" Type="http://schemas.openxmlformats.org/officeDocument/2006/relationships/oleObject" Target="../embeddings/oleObject17.bin"/><Relationship Id="rId2" Type="http://schemas.openxmlformats.org/officeDocument/2006/relationships/tags" Target="../tags/tag73.xml"/><Relationship Id="rId1" Type="http://schemas.openxmlformats.org/officeDocument/2006/relationships/vmlDrawing" Target="../drawings/vmlDrawing17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76.xml"/><Relationship Id="rId4" Type="http://schemas.openxmlformats.org/officeDocument/2006/relationships/tags" Target="../tags/tag75.xml"/><Relationship Id="rId9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emf"/><Relationship Id="rId3" Type="http://schemas.openxmlformats.org/officeDocument/2006/relationships/tags" Target="../tags/tag78.xml"/><Relationship Id="rId7" Type="http://schemas.openxmlformats.org/officeDocument/2006/relationships/oleObject" Target="../embeddings/oleObject18.bin"/><Relationship Id="rId2" Type="http://schemas.openxmlformats.org/officeDocument/2006/relationships/tags" Target="../tags/tag77.xml"/><Relationship Id="rId1" Type="http://schemas.openxmlformats.org/officeDocument/2006/relationships/vmlDrawing" Target="../drawings/vmlDrawing18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80.xml"/><Relationship Id="rId4" Type="http://schemas.openxmlformats.org/officeDocument/2006/relationships/tags" Target="../tags/tag79.xml"/><Relationship Id="rId9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emf"/><Relationship Id="rId3" Type="http://schemas.openxmlformats.org/officeDocument/2006/relationships/tags" Target="../tags/tag82.xml"/><Relationship Id="rId7" Type="http://schemas.openxmlformats.org/officeDocument/2006/relationships/oleObject" Target="../embeddings/oleObject19.bin"/><Relationship Id="rId2" Type="http://schemas.openxmlformats.org/officeDocument/2006/relationships/tags" Target="../tags/tag81.xml"/><Relationship Id="rId1" Type="http://schemas.openxmlformats.org/officeDocument/2006/relationships/vmlDrawing" Target="../drawings/vmlDrawing19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84.xml"/><Relationship Id="rId4" Type="http://schemas.openxmlformats.org/officeDocument/2006/relationships/tags" Target="../tags/tag83.xml"/><Relationship Id="rId9" Type="http://schemas.openxmlformats.org/officeDocument/2006/relationships/image" Target="../media/image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5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3" Type="http://schemas.openxmlformats.org/officeDocument/2006/relationships/tags" Target="../tags/tag87.xml"/><Relationship Id="rId7" Type="http://schemas.openxmlformats.org/officeDocument/2006/relationships/oleObject" Target="../embeddings/oleObject20.bin"/><Relationship Id="rId2" Type="http://schemas.openxmlformats.org/officeDocument/2006/relationships/tags" Target="../tags/tag86.xml"/><Relationship Id="rId1" Type="http://schemas.openxmlformats.org/officeDocument/2006/relationships/vmlDrawing" Target="../drawings/vmlDrawing20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89.xml"/><Relationship Id="rId4" Type="http://schemas.openxmlformats.org/officeDocument/2006/relationships/tags" Target="../tags/tag88.xml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emf"/><Relationship Id="rId3" Type="http://schemas.openxmlformats.org/officeDocument/2006/relationships/tags" Target="../tags/tag91.xml"/><Relationship Id="rId7" Type="http://schemas.openxmlformats.org/officeDocument/2006/relationships/oleObject" Target="../embeddings/oleObject21.bin"/><Relationship Id="rId2" Type="http://schemas.openxmlformats.org/officeDocument/2006/relationships/tags" Target="../tags/tag90.xml"/><Relationship Id="rId1" Type="http://schemas.openxmlformats.org/officeDocument/2006/relationships/vmlDrawing" Target="../drawings/vmlDrawing21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93.xml"/><Relationship Id="rId4" Type="http://schemas.openxmlformats.org/officeDocument/2006/relationships/tags" Target="../tags/tag92.xml"/><Relationship Id="rId9" Type="http://schemas.openxmlformats.org/officeDocument/2006/relationships/image" Target="../media/image6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emf"/><Relationship Id="rId3" Type="http://schemas.openxmlformats.org/officeDocument/2006/relationships/tags" Target="../tags/tag95.xml"/><Relationship Id="rId7" Type="http://schemas.openxmlformats.org/officeDocument/2006/relationships/oleObject" Target="../embeddings/oleObject22.bin"/><Relationship Id="rId2" Type="http://schemas.openxmlformats.org/officeDocument/2006/relationships/tags" Target="../tags/tag94.xml"/><Relationship Id="rId1" Type="http://schemas.openxmlformats.org/officeDocument/2006/relationships/vmlDrawing" Target="../drawings/vmlDrawing22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97.xml"/><Relationship Id="rId4" Type="http://schemas.openxmlformats.org/officeDocument/2006/relationships/tags" Target="../tags/tag96.xml"/><Relationship Id="rId9" Type="http://schemas.openxmlformats.org/officeDocument/2006/relationships/image" Target="../media/image6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8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emf"/><Relationship Id="rId3" Type="http://schemas.openxmlformats.org/officeDocument/2006/relationships/tags" Target="../tags/tag100.xml"/><Relationship Id="rId7" Type="http://schemas.openxmlformats.org/officeDocument/2006/relationships/oleObject" Target="../embeddings/oleObject23.bin"/><Relationship Id="rId2" Type="http://schemas.openxmlformats.org/officeDocument/2006/relationships/tags" Target="../tags/tag99.xml"/><Relationship Id="rId1" Type="http://schemas.openxmlformats.org/officeDocument/2006/relationships/vmlDrawing" Target="../drawings/vmlDrawing23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02.xml"/><Relationship Id="rId4" Type="http://schemas.openxmlformats.org/officeDocument/2006/relationships/tags" Target="../tags/tag101.xml"/><Relationship Id="rId9" Type="http://schemas.openxmlformats.org/officeDocument/2006/relationships/image" Target="../media/image6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3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image" Target="../media/image4.emf"/><Relationship Id="rId2" Type="http://schemas.openxmlformats.org/officeDocument/2006/relationships/tags" Target="../tags/tag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12.xml"/><Relationship Id="rId7" Type="http://schemas.openxmlformats.org/officeDocument/2006/relationships/oleObject" Target="../embeddings/oleObject2.bin"/><Relationship Id="rId2" Type="http://schemas.openxmlformats.org/officeDocument/2006/relationships/tags" Target="../tags/tag11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9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16.xml"/><Relationship Id="rId7" Type="http://schemas.openxmlformats.org/officeDocument/2006/relationships/oleObject" Target="../embeddings/oleObject3.bin"/><Relationship Id="rId2" Type="http://schemas.openxmlformats.org/officeDocument/2006/relationships/tags" Target="../tags/tag15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8.xml"/><Relationship Id="rId4" Type="http://schemas.openxmlformats.org/officeDocument/2006/relationships/tags" Target="../tags/tag17.xm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Module name &amp; code</a:t>
            </a:r>
            <a:br>
              <a:rPr lang="en-GB"/>
            </a:br>
            <a:r>
              <a:rPr lang="en-GB">
                <a:solidFill>
                  <a:schemeClr val="tx2"/>
                </a:solidFill>
              </a:rPr>
              <a:t>Evaluation survey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16651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PQuestion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>
                <a:solidFill>
                  <a:srgbClr val="FFC000"/>
                </a:solidFill>
              </a:rPr>
              <a:t>organisation of the module activities </a:t>
            </a:r>
            <a:r>
              <a:rPr lang="en-GB" b="0" dirty="0"/>
              <a:t>(</a:t>
            </a:r>
            <a:r>
              <a:rPr lang="en-GB" b="0" dirty="0" smtClean="0"/>
              <a:t>lectures, seminars </a:t>
            </a:r>
            <a:r>
              <a:rPr lang="en-GB" b="0" dirty="0"/>
              <a:t>etc.) </a:t>
            </a:r>
            <a:r>
              <a:rPr lang="en-GB" dirty="0" smtClean="0"/>
              <a:t>was</a:t>
            </a:r>
            <a:endParaRPr lang="en-GB" dirty="0"/>
          </a:p>
        </p:txBody>
      </p:sp>
      <p:graphicFrame>
        <p:nvGraphicFramePr>
          <p:cNvPr id="60420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856459068"/>
              </p:ext>
            </p:extLst>
          </p:nvPr>
        </p:nvGraphicFramePr>
        <p:xfrm>
          <a:off x="4572000" y="17145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41" name="Chart" r:id="rId7" imgW="4572000" imgH="5143470" progId="MSGraph.Chart.8">
                  <p:embed followColorScheme="full"/>
                </p:oleObj>
              </mc:Choice>
              <mc:Fallback>
                <p:oleObj name="Chart" r:id="rId7" imgW="4572000" imgH="514347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714500"/>
                        <a:ext cx="4572000" cy="514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19" name="TPAnswers"/>
          <p:cNvSpPr>
            <a:spLocks noGrp="1" noChangeArrowheads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395288" y="1773238"/>
            <a:ext cx="4681537" cy="4068762"/>
          </a:xfrm>
        </p:spPr>
        <p:txBody>
          <a:bodyPr>
            <a:noAutofit/>
          </a:bodyPr>
          <a:lstStyle/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Very good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Good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 smtClean="0"/>
              <a:t>Acceptable</a:t>
            </a:r>
            <a:endParaRPr lang="en-GB" dirty="0"/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Poor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Very poor</a:t>
            </a:r>
          </a:p>
        </p:txBody>
      </p:sp>
      <p:grpSp>
        <p:nvGrpSpPr>
          <p:cNvPr id="5" name="CountdownNew"/>
          <p:cNvGrpSpPr/>
          <p:nvPr>
            <p:custDataLst>
              <p:tags r:id="rId5"/>
            </p:custDataLst>
          </p:nvPr>
        </p:nvGrpSpPr>
        <p:grpSpPr>
          <a:xfrm>
            <a:off x="7874000" y="5842000"/>
            <a:ext cx="1270000" cy="1016000"/>
            <a:chOff x="8318500" y="6032500"/>
            <a:chExt cx="1270000" cy="1016000"/>
          </a:xfrm>
        </p:grpSpPr>
        <p:pic>
          <p:nvPicPr>
            <p:cNvPr id="4" name="CDShape"/>
            <p:cNvPicPr>
              <a:picLocks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8500" y="6032500"/>
              <a:ext cx="1270000" cy="1016000"/>
            </a:xfrm>
            <a:prstGeom prst="rect">
              <a:avLst/>
            </a:prstGeom>
          </p:spPr>
        </p:pic>
        <p:sp>
          <p:nvSpPr>
            <p:cNvPr id="3" name="CDTransText"/>
            <p:cNvSpPr txBox="1"/>
            <p:nvPr/>
          </p:nvSpPr>
          <p:spPr>
            <a:xfrm>
              <a:off x="8318500" y="6604000"/>
              <a:ext cx="1270000" cy="444500"/>
            </a:xfrm>
            <a:prstGeom prst="rect">
              <a:avLst/>
            </a:prstGeom>
            <a:noFill/>
          </p:spPr>
          <p:txBody>
            <a:bodyPr vert="horz" rtlCol="0">
              <a:noAutofit/>
            </a:bodyPr>
            <a:lstStyle/>
            <a:p>
              <a:r>
                <a:rPr lang="en-GB" sz="900" b="1" smtClean="0">
                  <a:solidFill>
                    <a:srgbClr val="FFFFFF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Tahoma"/>
                </a:rPr>
                <a:t>Countdown</a:t>
              </a:r>
              <a:endParaRPr lang="en-GB" sz="900" b="1">
                <a:solidFill>
                  <a:srgbClr val="FFFFFF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Tahoma"/>
              </a:endParaRPr>
            </a:p>
          </p:txBody>
        </p:sp>
        <p:sp>
          <p:nvSpPr>
            <p:cNvPr id="2" name="CDText"/>
            <p:cNvSpPr txBox="1"/>
            <p:nvPr/>
          </p:nvSpPr>
          <p:spPr>
            <a:xfrm>
              <a:off x="8356600" y="6032500"/>
              <a:ext cx="1206500" cy="508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r>
                <a:rPr lang="en-GB" b="1" smtClean="0">
                  <a:latin typeface="Tahoma"/>
                </a:rPr>
                <a:t>15</a:t>
              </a:r>
              <a:endParaRPr lang="en-GB" b="1" dirty="0">
                <a:latin typeface="Tahoma"/>
              </a:endParaRPr>
            </a:p>
          </p:txBody>
        </p:sp>
      </p:grp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04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PQuestion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 smtClean="0">
                <a:solidFill>
                  <a:srgbClr val="FFC000"/>
                </a:solidFill>
              </a:rPr>
              <a:t>statement of learning outcomes </a:t>
            </a:r>
            <a:r>
              <a:rPr lang="en-GB" dirty="0" smtClean="0"/>
              <a:t>was</a:t>
            </a:r>
            <a:endParaRPr lang="en-GB" dirty="0"/>
          </a:p>
        </p:txBody>
      </p:sp>
      <p:graphicFrame>
        <p:nvGraphicFramePr>
          <p:cNvPr id="60420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781368251"/>
              </p:ext>
            </p:extLst>
          </p:nvPr>
        </p:nvGraphicFramePr>
        <p:xfrm>
          <a:off x="4572000" y="17145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292" name="Chart" r:id="rId7" imgW="4572000" imgH="5143470" progId="MSGraph.Chart.8">
                  <p:embed followColorScheme="full"/>
                </p:oleObj>
              </mc:Choice>
              <mc:Fallback>
                <p:oleObj name="Chart" r:id="rId7" imgW="4572000" imgH="514347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714500"/>
                        <a:ext cx="4572000" cy="514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19" name="TPAnswers"/>
          <p:cNvSpPr>
            <a:spLocks noGrp="1" noChangeArrowheads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395288" y="1773238"/>
            <a:ext cx="4681537" cy="4068762"/>
          </a:xfrm>
        </p:spPr>
        <p:txBody>
          <a:bodyPr>
            <a:noAutofit/>
          </a:bodyPr>
          <a:lstStyle/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Very </a:t>
            </a:r>
            <a:r>
              <a:rPr lang="en-GB" dirty="0" smtClean="0"/>
              <a:t>clear</a:t>
            </a:r>
            <a:endParaRPr lang="en-GB" dirty="0"/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 smtClean="0"/>
              <a:t>Clear</a:t>
            </a:r>
            <a:endParaRPr lang="en-GB" dirty="0"/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 smtClean="0"/>
              <a:t>Acceptable</a:t>
            </a:r>
            <a:endParaRPr lang="en-GB" dirty="0"/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 smtClean="0"/>
              <a:t>Unclear</a:t>
            </a:r>
            <a:endParaRPr lang="en-GB" dirty="0"/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Very </a:t>
            </a:r>
            <a:r>
              <a:rPr lang="en-GB" dirty="0" smtClean="0"/>
              <a:t>vague</a:t>
            </a:r>
            <a:endParaRPr lang="en-GB" dirty="0"/>
          </a:p>
        </p:txBody>
      </p:sp>
      <p:grpSp>
        <p:nvGrpSpPr>
          <p:cNvPr id="5" name="CountdownNew"/>
          <p:cNvGrpSpPr/>
          <p:nvPr>
            <p:custDataLst>
              <p:tags r:id="rId5"/>
            </p:custDataLst>
          </p:nvPr>
        </p:nvGrpSpPr>
        <p:grpSpPr>
          <a:xfrm>
            <a:off x="7874000" y="5842000"/>
            <a:ext cx="1270000" cy="1016000"/>
            <a:chOff x="8318500" y="6032500"/>
            <a:chExt cx="1270000" cy="1016000"/>
          </a:xfrm>
        </p:grpSpPr>
        <p:pic>
          <p:nvPicPr>
            <p:cNvPr id="4" name="CDShape"/>
            <p:cNvPicPr>
              <a:picLocks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8500" y="6032500"/>
              <a:ext cx="1270000" cy="1016000"/>
            </a:xfrm>
            <a:prstGeom prst="rect">
              <a:avLst/>
            </a:prstGeom>
          </p:spPr>
        </p:pic>
        <p:sp>
          <p:nvSpPr>
            <p:cNvPr id="3" name="CDTransText"/>
            <p:cNvSpPr txBox="1"/>
            <p:nvPr/>
          </p:nvSpPr>
          <p:spPr>
            <a:xfrm>
              <a:off x="8318500" y="6604000"/>
              <a:ext cx="1270000" cy="444500"/>
            </a:xfrm>
            <a:prstGeom prst="rect">
              <a:avLst/>
            </a:prstGeom>
            <a:noFill/>
          </p:spPr>
          <p:txBody>
            <a:bodyPr vert="horz" rtlCol="0">
              <a:noAutofit/>
            </a:bodyPr>
            <a:lstStyle/>
            <a:p>
              <a:r>
                <a:rPr lang="en-GB" sz="900" b="1" smtClean="0">
                  <a:solidFill>
                    <a:srgbClr val="FFFFFF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Tahoma"/>
                </a:rPr>
                <a:t>Countdown</a:t>
              </a:r>
              <a:endParaRPr lang="en-GB" sz="900" b="1">
                <a:solidFill>
                  <a:srgbClr val="FFFFFF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Tahoma"/>
              </a:endParaRPr>
            </a:p>
          </p:txBody>
        </p:sp>
        <p:sp>
          <p:nvSpPr>
            <p:cNvPr id="2" name="CDText"/>
            <p:cNvSpPr txBox="1"/>
            <p:nvPr/>
          </p:nvSpPr>
          <p:spPr>
            <a:xfrm>
              <a:off x="8356600" y="6032500"/>
              <a:ext cx="1206500" cy="508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r>
                <a:rPr lang="en-GB" b="1" smtClean="0">
                  <a:latin typeface="Tahoma"/>
                </a:rPr>
                <a:t>15</a:t>
              </a:r>
              <a:endParaRPr lang="en-GB" b="1" dirty="0">
                <a:latin typeface="Tahoma"/>
              </a:endParaRPr>
            </a:p>
          </p:txBody>
        </p:sp>
      </p:grpSp>
    </p:spTree>
    <p:custDataLst>
      <p:tags r:id="rId2"/>
    </p:custDataLst>
    <p:extLst>
      <p:ext uri="{BB962C8B-B14F-4D97-AF65-F5344CB8AC3E}">
        <p14:creationId xmlns:p14="http://schemas.microsoft.com/office/powerpoint/2010/main" val="2230319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04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PQuestion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>
                <a:solidFill>
                  <a:srgbClr val="FFC000"/>
                </a:solidFill>
              </a:rPr>
              <a:t>quality of module information</a:t>
            </a:r>
            <a:r>
              <a:rPr lang="en-GB" dirty="0"/>
              <a:t> </a:t>
            </a:r>
            <a:r>
              <a:rPr lang="en-GB" dirty="0" smtClean="0"/>
              <a:t>was</a:t>
            </a:r>
            <a:endParaRPr lang="en-GB" dirty="0"/>
          </a:p>
        </p:txBody>
      </p:sp>
      <p:graphicFrame>
        <p:nvGraphicFramePr>
          <p:cNvPr id="67587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752938924"/>
              </p:ext>
            </p:extLst>
          </p:nvPr>
        </p:nvGraphicFramePr>
        <p:xfrm>
          <a:off x="4572000" y="17145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5" name="Chart" r:id="rId7" imgW="4572000" imgH="5143470" progId="MSGraph.Chart.8">
                  <p:embed followColorScheme="full"/>
                </p:oleObj>
              </mc:Choice>
              <mc:Fallback>
                <p:oleObj name="Chart" r:id="rId7" imgW="4572000" imgH="514347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714500"/>
                        <a:ext cx="4572000" cy="514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588" name="TPAnswers"/>
          <p:cNvSpPr>
            <a:spLocks noGrp="1" noChangeArrowheads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395288" y="1773238"/>
            <a:ext cx="4537075" cy="4068762"/>
          </a:xfrm>
        </p:spPr>
        <p:txBody>
          <a:bodyPr>
            <a:noAutofit/>
          </a:bodyPr>
          <a:lstStyle/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Very good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Good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 smtClean="0"/>
              <a:t>Acceptable</a:t>
            </a:r>
            <a:endParaRPr lang="en-GB" dirty="0"/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Poor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Very poor</a:t>
            </a:r>
          </a:p>
        </p:txBody>
      </p:sp>
      <p:grpSp>
        <p:nvGrpSpPr>
          <p:cNvPr id="5" name="CountdownNew"/>
          <p:cNvGrpSpPr/>
          <p:nvPr>
            <p:custDataLst>
              <p:tags r:id="rId5"/>
            </p:custDataLst>
          </p:nvPr>
        </p:nvGrpSpPr>
        <p:grpSpPr>
          <a:xfrm>
            <a:off x="7874000" y="5842000"/>
            <a:ext cx="1270000" cy="1016000"/>
            <a:chOff x="8318500" y="6032500"/>
            <a:chExt cx="1270000" cy="1016000"/>
          </a:xfrm>
        </p:grpSpPr>
        <p:pic>
          <p:nvPicPr>
            <p:cNvPr id="4" name="CDShape"/>
            <p:cNvPicPr>
              <a:picLocks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8500" y="6032500"/>
              <a:ext cx="1270000" cy="1016000"/>
            </a:xfrm>
            <a:prstGeom prst="rect">
              <a:avLst/>
            </a:prstGeom>
          </p:spPr>
        </p:pic>
        <p:sp>
          <p:nvSpPr>
            <p:cNvPr id="3" name="CDTransText"/>
            <p:cNvSpPr txBox="1"/>
            <p:nvPr/>
          </p:nvSpPr>
          <p:spPr>
            <a:xfrm>
              <a:off x="8318500" y="6604000"/>
              <a:ext cx="1270000" cy="444500"/>
            </a:xfrm>
            <a:prstGeom prst="rect">
              <a:avLst/>
            </a:prstGeom>
            <a:noFill/>
          </p:spPr>
          <p:txBody>
            <a:bodyPr vert="horz" rtlCol="0">
              <a:noAutofit/>
            </a:bodyPr>
            <a:lstStyle/>
            <a:p>
              <a:r>
                <a:rPr lang="en-GB" sz="900" b="1" smtClean="0">
                  <a:solidFill>
                    <a:srgbClr val="FFFFFF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Tahoma"/>
                </a:rPr>
                <a:t>Countdown</a:t>
              </a:r>
              <a:endParaRPr lang="en-GB" sz="900" b="1">
                <a:solidFill>
                  <a:srgbClr val="FFFFFF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Tahoma"/>
              </a:endParaRPr>
            </a:p>
          </p:txBody>
        </p:sp>
        <p:sp>
          <p:nvSpPr>
            <p:cNvPr id="2" name="CDText"/>
            <p:cNvSpPr txBox="1"/>
            <p:nvPr/>
          </p:nvSpPr>
          <p:spPr>
            <a:xfrm>
              <a:off x="8356600" y="6032500"/>
              <a:ext cx="1206500" cy="508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r>
                <a:rPr lang="en-GB" b="1" smtClean="0">
                  <a:latin typeface="Tahoma"/>
                </a:rPr>
                <a:t>15</a:t>
              </a:r>
              <a:endParaRPr lang="en-GB" b="1" dirty="0">
                <a:latin typeface="Tahoma"/>
              </a:endParaRPr>
            </a:p>
          </p:txBody>
        </p:sp>
      </p:grp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758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PQuestion"/>
          <p:cNvSpPr>
            <a:spLocks noGrp="1" noChangeArrowheads="1"/>
          </p:cNvSpPr>
          <p:nvPr>
            <p:ph type="title"/>
          </p:nvPr>
        </p:nvSpPr>
        <p:spPr>
          <a:xfrm>
            <a:off x="358775" y="0"/>
            <a:ext cx="8426450" cy="1700808"/>
          </a:xfrm>
        </p:spPr>
        <p:txBody>
          <a:bodyPr/>
          <a:lstStyle/>
          <a:p>
            <a:r>
              <a:rPr lang="en-GB" sz="2800" dirty="0"/>
              <a:t>The </a:t>
            </a:r>
            <a:r>
              <a:rPr lang="en-GB" sz="2800" dirty="0">
                <a:solidFill>
                  <a:srgbClr val="FFC000"/>
                </a:solidFill>
              </a:rPr>
              <a:t>materials provided </a:t>
            </a:r>
            <a:r>
              <a:rPr lang="en-GB" sz="2800" dirty="0"/>
              <a:t>to support your learning </a:t>
            </a:r>
            <a:r>
              <a:rPr lang="en-GB" sz="2800" b="0" dirty="0"/>
              <a:t>(e.g. reading lists, handouts, Blackboard etc.) </a:t>
            </a:r>
            <a:r>
              <a:rPr lang="en-GB" sz="2800" dirty="0" smtClean="0"/>
              <a:t>were</a:t>
            </a:r>
            <a:endParaRPr lang="en-GB" sz="2800" dirty="0"/>
          </a:p>
        </p:txBody>
      </p:sp>
      <p:graphicFrame>
        <p:nvGraphicFramePr>
          <p:cNvPr id="92163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987329084"/>
              </p:ext>
            </p:extLst>
          </p:nvPr>
        </p:nvGraphicFramePr>
        <p:xfrm>
          <a:off x="4572000" y="17145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71" name="Chart" r:id="rId7" imgW="4572000" imgH="5143470" progId="MSGraph.Chart.8">
                  <p:embed followColorScheme="full"/>
                </p:oleObj>
              </mc:Choice>
              <mc:Fallback>
                <p:oleObj name="Chart" r:id="rId7" imgW="4572000" imgH="514347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714500"/>
                        <a:ext cx="4572000" cy="514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67" name="TPAnswers"/>
          <p:cNvSpPr>
            <a:spLocks noGrp="1" noChangeArrowheads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395288" y="2204864"/>
            <a:ext cx="4537075" cy="3637136"/>
          </a:xfrm>
        </p:spPr>
        <p:txBody>
          <a:bodyPr>
            <a:noAutofit/>
          </a:bodyPr>
          <a:lstStyle/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Very good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Good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 smtClean="0"/>
              <a:t>Acceptable</a:t>
            </a:r>
            <a:endParaRPr lang="en-GB" dirty="0"/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Poor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Very poor</a:t>
            </a:r>
          </a:p>
        </p:txBody>
      </p:sp>
      <p:grpSp>
        <p:nvGrpSpPr>
          <p:cNvPr id="5" name="CountdownNew"/>
          <p:cNvGrpSpPr/>
          <p:nvPr>
            <p:custDataLst>
              <p:tags r:id="rId5"/>
            </p:custDataLst>
          </p:nvPr>
        </p:nvGrpSpPr>
        <p:grpSpPr>
          <a:xfrm>
            <a:off x="7874000" y="5842000"/>
            <a:ext cx="1270000" cy="1016000"/>
            <a:chOff x="8318500" y="6032500"/>
            <a:chExt cx="1270000" cy="1016000"/>
          </a:xfrm>
        </p:grpSpPr>
        <p:pic>
          <p:nvPicPr>
            <p:cNvPr id="4" name="CDShape"/>
            <p:cNvPicPr>
              <a:picLocks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8500" y="6032500"/>
              <a:ext cx="1270000" cy="1016000"/>
            </a:xfrm>
            <a:prstGeom prst="rect">
              <a:avLst/>
            </a:prstGeom>
          </p:spPr>
        </p:pic>
        <p:sp>
          <p:nvSpPr>
            <p:cNvPr id="3" name="CDTransText"/>
            <p:cNvSpPr txBox="1"/>
            <p:nvPr/>
          </p:nvSpPr>
          <p:spPr>
            <a:xfrm>
              <a:off x="8318500" y="6604000"/>
              <a:ext cx="1270000" cy="444500"/>
            </a:xfrm>
            <a:prstGeom prst="rect">
              <a:avLst/>
            </a:prstGeom>
            <a:noFill/>
          </p:spPr>
          <p:txBody>
            <a:bodyPr vert="horz" rtlCol="0">
              <a:noAutofit/>
            </a:bodyPr>
            <a:lstStyle/>
            <a:p>
              <a:r>
                <a:rPr lang="en-GB" sz="900" b="1" smtClean="0">
                  <a:solidFill>
                    <a:srgbClr val="FFFFFF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Tahoma"/>
                </a:rPr>
                <a:t>Countdown</a:t>
              </a:r>
              <a:endParaRPr lang="en-GB" sz="900" b="1">
                <a:solidFill>
                  <a:srgbClr val="FFFFFF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Tahoma"/>
              </a:endParaRPr>
            </a:p>
          </p:txBody>
        </p:sp>
        <p:sp>
          <p:nvSpPr>
            <p:cNvPr id="2" name="CDText"/>
            <p:cNvSpPr txBox="1"/>
            <p:nvPr/>
          </p:nvSpPr>
          <p:spPr>
            <a:xfrm>
              <a:off x="8356600" y="6032500"/>
              <a:ext cx="1206500" cy="508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r>
                <a:rPr lang="en-GB" b="1" smtClean="0">
                  <a:latin typeface="Tahoma"/>
                </a:rPr>
                <a:t>15</a:t>
              </a:r>
              <a:endParaRPr lang="en-GB" b="1" dirty="0">
                <a:latin typeface="Tahoma"/>
              </a:endParaRPr>
            </a:p>
          </p:txBody>
        </p:sp>
      </p:grp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9216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PQuestion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>
                <a:solidFill>
                  <a:srgbClr val="FFC000"/>
                </a:solidFill>
              </a:rPr>
              <a:t>computer resources and availability </a:t>
            </a:r>
            <a:r>
              <a:rPr lang="en-GB" dirty="0" smtClean="0"/>
              <a:t>were</a:t>
            </a:r>
            <a:endParaRPr lang="en-GB" dirty="0"/>
          </a:p>
        </p:txBody>
      </p:sp>
      <p:graphicFrame>
        <p:nvGraphicFramePr>
          <p:cNvPr id="89091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881252991"/>
              </p:ext>
            </p:extLst>
          </p:nvPr>
        </p:nvGraphicFramePr>
        <p:xfrm>
          <a:off x="4572000" y="17145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099" name="Chart" r:id="rId7" imgW="4572000" imgH="5143470" progId="MSGraph.Chart.8">
                  <p:embed followColorScheme="full"/>
                </p:oleObj>
              </mc:Choice>
              <mc:Fallback>
                <p:oleObj name="Chart" r:id="rId7" imgW="4572000" imgH="514347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714500"/>
                        <a:ext cx="4572000" cy="514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095" name="TPAnswers"/>
          <p:cNvSpPr>
            <a:spLocks noGrp="1" noChangeArrowheads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395288" y="1773238"/>
            <a:ext cx="4537075" cy="4068762"/>
          </a:xfrm>
        </p:spPr>
        <p:txBody>
          <a:bodyPr>
            <a:noAutofit/>
          </a:bodyPr>
          <a:lstStyle/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Very good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Good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 smtClean="0"/>
              <a:t>Acceptable</a:t>
            </a:r>
            <a:endParaRPr lang="en-GB" dirty="0"/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Poor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Very poor</a:t>
            </a:r>
          </a:p>
        </p:txBody>
      </p:sp>
      <p:grpSp>
        <p:nvGrpSpPr>
          <p:cNvPr id="5" name="CountdownNew"/>
          <p:cNvGrpSpPr/>
          <p:nvPr>
            <p:custDataLst>
              <p:tags r:id="rId5"/>
            </p:custDataLst>
          </p:nvPr>
        </p:nvGrpSpPr>
        <p:grpSpPr>
          <a:xfrm>
            <a:off x="7874000" y="5842000"/>
            <a:ext cx="1270000" cy="1016000"/>
            <a:chOff x="8318500" y="6032500"/>
            <a:chExt cx="1270000" cy="1016000"/>
          </a:xfrm>
        </p:grpSpPr>
        <p:pic>
          <p:nvPicPr>
            <p:cNvPr id="4" name="CDShape"/>
            <p:cNvPicPr>
              <a:picLocks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8500" y="6032500"/>
              <a:ext cx="1270000" cy="1016000"/>
            </a:xfrm>
            <a:prstGeom prst="rect">
              <a:avLst/>
            </a:prstGeom>
          </p:spPr>
        </p:pic>
        <p:sp>
          <p:nvSpPr>
            <p:cNvPr id="3" name="CDTransText"/>
            <p:cNvSpPr txBox="1"/>
            <p:nvPr/>
          </p:nvSpPr>
          <p:spPr>
            <a:xfrm>
              <a:off x="8318500" y="6604000"/>
              <a:ext cx="1270000" cy="444500"/>
            </a:xfrm>
            <a:prstGeom prst="rect">
              <a:avLst/>
            </a:prstGeom>
            <a:noFill/>
          </p:spPr>
          <p:txBody>
            <a:bodyPr vert="horz" rtlCol="0">
              <a:noAutofit/>
            </a:bodyPr>
            <a:lstStyle/>
            <a:p>
              <a:r>
                <a:rPr lang="en-GB" sz="900" b="1" smtClean="0">
                  <a:solidFill>
                    <a:srgbClr val="FFFFFF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Tahoma"/>
                </a:rPr>
                <a:t>Countdown</a:t>
              </a:r>
              <a:endParaRPr lang="en-GB" sz="900" b="1">
                <a:solidFill>
                  <a:srgbClr val="FFFFFF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Tahoma"/>
              </a:endParaRPr>
            </a:p>
          </p:txBody>
        </p:sp>
        <p:sp>
          <p:nvSpPr>
            <p:cNvPr id="2" name="CDText"/>
            <p:cNvSpPr txBox="1"/>
            <p:nvPr/>
          </p:nvSpPr>
          <p:spPr>
            <a:xfrm>
              <a:off x="8356600" y="6032500"/>
              <a:ext cx="1206500" cy="508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r>
                <a:rPr lang="en-GB" b="1" smtClean="0">
                  <a:latin typeface="Tahoma"/>
                </a:rPr>
                <a:t>15</a:t>
              </a:r>
              <a:endParaRPr lang="en-GB" b="1" dirty="0">
                <a:latin typeface="Tahoma"/>
              </a:endParaRPr>
            </a:p>
          </p:txBody>
        </p:sp>
      </p:grp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8909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PQuestion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>
                <a:solidFill>
                  <a:srgbClr val="FFC000"/>
                </a:solidFill>
              </a:rPr>
              <a:t>library resources </a:t>
            </a:r>
            <a:r>
              <a:rPr lang="en-GB" dirty="0" smtClean="0"/>
              <a:t>were</a:t>
            </a:r>
            <a:endParaRPr lang="en-GB" dirty="0"/>
          </a:p>
        </p:txBody>
      </p:sp>
      <p:graphicFrame>
        <p:nvGraphicFramePr>
          <p:cNvPr id="91139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849103031"/>
              </p:ext>
            </p:extLst>
          </p:nvPr>
        </p:nvGraphicFramePr>
        <p:xfrm>
          <a:off x="4572000" y="17145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47" name="Chart" r:id="rId7" imgW="4572000" imgH="5143470" progId="MSGraph.Chart.8">
                  <p:embed followColorScheme="full"/>
                </p:oleObj>
              </mc:Choice>
              <mc:Fallback>
                <p:oleObj name="Chart" r:id="rId7" imgW="4572000" imgH="514347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714500"/>
                        <a:ext cx="4572000" cy="514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143" name="TPAnswers"/>
          <p:cNvSpPr>
            <a:spLocks noGrp="1" noChangeArrowheads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395288" y="1773238"/>
            <a:ext cx="4537075" cy="4068762"/>
          </a:xfrm>
        </p:spPr>
        <p:txBody>
          <a:bodyPr>
            <a:noAutofit/>
          </a:bodyPr>
          <a:lstStyle/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Very good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Good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 smtClean="0"/>
              <a:t>Acceptable</a:t>
            </a:r>
            <a:endParaRPr lang="en-GB" dirty="0"/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Poor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Very poor</a:t>
            </a:r>
          </a:p>
        </p:txBody>
      </p:sp>
      <p:grpSp>
        <p:nvGrpSpPr>
          <p:cNvPr id="5" name="CountdownNew"/>
          <p:cNvGrpSpPr/>
          <p:nvPr>
            <p:custDataLst>
              <p:tags r:id="rId5"/>
            </p:custDataLst>
          </p:nvPr>
        </p:nvGrpSpPr>
        <p:grpSpPr>
          <a:xfrm>
            <a:off x="7874000" y="5842000"/>
            <a:ext cx="1270000" cy="1016000"/>
            <a:chOff x="8318500" y="6032500"/>
            <a:chExt cx="1270000" cy="1016000"/>
          </a:xfrm>
        </p:grpSpPr>
        <p:pic>
          <p:nvPicPr>
            <p:cNvPr id="4" name="CDShape"/>
            <p:cNvPicPr>
              <a:picLocks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8500" y="6032500"/>
              <a:ext cx="1270000" cy="1016000"/>
            </a:xfrm>
            <a:prstGeom prst="rect">
              <a:avLst/>
            </a:prstGeom>
          </p:spPr>
        </p:pic>
        <p:sp>
          <p:nvSpPr>
            <p:cNvPr id="3" name="CDTransText"/>
            <p:cNvSpPr txBox="1"/>
            <p:nvPr/>
          </p:nvSpPr>
          <p:spPr>
            <a:xfrm>
              <a:off x="8318500" y="6604000"/>
              <a:ext cx="1270000" cy="444500"/>
            </a:xfrm>
            <a:prstGeom prst="rect">
              <a:avLst/>
            </a:prstGeom>
            <a:noFill/>
          </p:spPr>
          <p:txBody>
            <a:bodyPr vert="horz" rtlCol="0">
              <a:noAutofit/>
            </a:bodyPr>
            <a:lstStyle/>
            <a:p>
              <a:r>
                <a:rPr lang="en-GB" sz="900" b="1" smtClean="0">
                  <a:solidFill>
                    <a:srgbClr val="FFFFFF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Tahoma"/>
                </a:rPr>
                <a:t>Countdown</a:t>
              </a:r>
              <a:endParaRPr lang="en-GB" sz="900" b="1">
                <a:solidFill>
                  <a:srgbClr val="FFFFFF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Tahoma"/>
              </a:endParaRPr>
            </a:p>
          </p:txBody>
        </p:sp>
        <p:sp>
          <p:nvSpPr>
            <p:cNvPr id="2" name="CDText"/>
            <p:cNvSpPr txBox="1"/>
            <p:nvPr/>
          </p:nvSpPr>
          <p:spPr>
            <a:xfrm>
              <a:off x="8356600" y="6032500"/>
              <a:ext cx="1206500" cy="508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r>
                <a:rPr lang="en-GB" b="1" smtClean="0">
                  <a:latin typeface="Tahoma"/>
                </a:rPr>
                <a:t>15</a:t>
              </a:r>
              <a:endParaRPr lang="en-GB" b="1" dirty="0">
                <a:latin typeface="Tahoma"/>
              </a:endParaRPr>
            </a:p>
          </p:txBody>
        </p:sp>
      </p:grp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9113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defTabSz="449263"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Module </a:t>
            </a:r>
            <a:r>
              <a:rPr lang="en-GB" dirty="0" smtClean="0"/>
              <a:t>Delivery</a:t>
            </a:r>
            <a:endParaRPr lang="en-GB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8775" y="3284538"/>
            <a:ext cx="8426450" cy="19812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7</a:t>
            </a:r>
            <a:r>
              <a:rPr lang="en-GB" dirty="0" smtClean="0"/>
              <a:t> </a:t>
            </a:r>
            <a:r>
              <a:rPr lang="en-GB" dirty="0" smtClean="0"/>
              <a:t>questions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9479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PQuestion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dirty="0"/>
              <a:t>The module content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>
                <a:solidFill>
                  <a:srgbClr val="FFC000"/>
                </a:solidFill>
              </a:rPr>
              <a:t>informed </a:t>
            </a:r>
            <a:r>
              <a:rPr lang="en-GB" dirty="0">
                <a:solidFill>
                  <a:srgbClr val="FFC000"/>
                </a:solidFill>
              </a:rPr>
              <a:t>my practice</a:t>
            </a:r>
          </a:p>
        </p:txBody>
      </p:sp>
      <p:graphicFrame>
        <p:nvGraphicFramePr>
          <p:cNvPr id="95235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634386599"/>
              </p:ext>
            </p:extLst>
          </p:nvPr>
        </p:nvGraphicFramePr>
        <p:xfrm>
          <a:off x="4572000" y="1484313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43" name="Chart" r:id="rId7" imgW="4572000" imgH="5143470" progId="MSGraph.Chart.8">
                  <p:embed followColorScheme="full"/>
                </p:oleObj>
              </mc:Choice>
              <mc:Fallback>
                <p:oleObj name="Chart" r:id="rId7" imgW="4572000" imgH="514347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484313"/>
                        <a:ext cx="4572000" cy="514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239" name="TPAnswers"/>
          <p:cNvSpPr>
            <a:spLocks noGrp="1" noChangeArrowheads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395288" y="1773238"/>
            <a:ext cx="4537075" cy="4068762"/>
          </a:xfrm>
        </p:spPr>
        <p:txBody>
          <a:bodyPr>
            <a:noAutofit/>
          </a:bodyPr>
          <a:lstStyle/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 smtClean="0"/>
              <a:t>Strongly agree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 smtClean="0"/>
              <a:t>Agree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 smtClean="0"/>
              <a:t>Disagree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 smtClean="0"/>
              <a:t>Strongly Disagree</a:t>
            </a:r>
            <a:endParaRPr lang="en-GB" dirty="0"/>
          </a:p>
        </p:txBody>
      </p:sp>
      <p:grpSp>
        <p:nvGrpSpPr>
          <p:cNvPr id="5" name="CountdownNew"/>
          <p:cNvGrpSpPr/>
          <p:nvPr>
            <p:custDataLst>
              <p:tags r:id="rId5"/>
            </p:custDataLst>
          </p:nvPr>
        </p:nvGrpSpPr>
        <p:grpSpPr>
          <a:xfrm>
            <a:off x="7874000" y="5842000"/>
            <a:ext cx="1270000" cy="1016000"/>
            <a:chOff x="8318500" y="6032500"/>
            <a:chExt cx="1270000" cy="1016000"/>
          </a:xfrm>
        </p:grpSpPr>
        <p:pic>
          <p:nvPicPr>
            <p:cNvPr id="4" name="CDShape"/>
            <p:cNvPicPr>
              <a:picLocks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8500" y="6032500"/>
              <a:ext cx="1270000" cy="1016000"/>
            </a:xfrm>
            <a:prstGeom prst="rect">
              <a:avLst/>
            </a:prstGeom>
          </p:spPr>
        </p:pic>
        <p:sp>
          <p:nvSpPr>
            <p:cNvPr id="3" name="CDTransText"/>
            <p:cNvSpPr txBox="1"/>
            <p:nvPr/>
          </p:nvSpPr>
          <p:spPr>
            <a:xfrm>
              <a:off x="8318500" y="6604000"/>
              <a:ext cx="1270000" cy="444500"/>
            </a:xfrm>
            <a:prstGeom prst="rect">
              <a:avLst/>
            </a:prstGeom>
            <a:noFill/>
          </p:spPr>
          <p:txBody>
            <a:bodyPr vert="horz" rtlCol="0">
              <a:noAutofit/>
            </a:bodyPr>
            <a:lstStyle/>
            <a:p>
              <a:r>
                <a:rPr lang="en-GB" sz="900" b="1" smtClean="0">
                  <a:solidFill>
                    <a:srgbClr val="FFFFFF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Tahoma"/>
                </a:rPr>
                <a:t>Countdown</a:t>
              </a:r>
              <a:endParaRPr lang="en-GB" sz="900" b="1">
                <a:solidFill>
                  <a:srgbClr val="FFFFFF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Tahoma"/>
              </a:endParaRPr>
            </a:p>
          </p:txBody>
        </p:sp>
        <p:sp>
          <p:nvSpPr>
            <p:cNvPr id="2" name="CDText"/>
            <p:cNvSpPr txBox="1"/>
            <p:nvPr/>
          </p:nvSpPr>
          <p:spPr>
            <a:xfrm>
              <a:off x="8356600" y="6032500"/>
              <a:ext cx="1206500" cy="508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r>
                <a:rPr lang="en-GB" b="1" smtClean="0">
                  <a:latin typeface="Tahoma"/>
                </a:rPr>
                <a:t>15</a:t>
              </a:r>
              <a:endParaRPr lang="en-GB" b="1" dirty="0">
                <a:latin typeface="Tahoma"/>
              </a:endParaRPr>
            </a:p>
          </p:txBody>
        </p:sp>
      </p:grp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9523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PQuestion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variety of teaching methods used has </a:t>
            </a:r>
            <a:r>
              <a:rPr lang="en-GB" dirty="0">
                <a:solidFill>
                  <a:srgbClr val="FFC000"/>
                </a:solidFill>
              </a:rPr>
              <a:t>enhanced my learning</a:t>
            </a:r>
          </a:p>
        </p:txBody>
      </p:sp>
      <p:graphicFrame>
        <p:nvGraphicFramePr>
          <p:cNvPr id="96259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734899405"/>
              </p:ext>
            </p:extLst>
          </p:nvPr>
        </p:nvGraphicFramePr>
        <p:xfrm>
          <a:off x="4572000" y="1484313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7" name="Chart" r:id="rId7" imgW="4572000" imgH="5143470" progId="MSGraph.Chart.8">
                  <p:embed followColorScheme="full"/>
                </p:oleObj>
              </mc:Choice>
              <mc:Fallback>
                <p:oleObj name="Chart" r:id="rId7" imgW="4572000" imgH="514347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484313"/>
                        <a:ext cx="4572000" cy="514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263" name="TPAnswers"/>
          <p:cNvSpPr>
            <a:spLocks noGrp="1" noChangeArrowheads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395288" y="1773238"/>
            <a:ext cx="4537075" cy="4068762"/>
          </a:xfrm>
        </p:spPr>
        <p:txBody>
          <a:bodyPr>
            <a:noAutofit/>
          </a:bodyPr>
          <a:lstStyle/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 smtClean="0"/>
              <a:t>Strongly agree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 smtClean="0"/>
              <a:t>Agree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 smtClean="0"/>
              <a:t>Disagree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 smtClean="0"/>
              <a:t>Strongly Disagree</a:t>
            </a:r>
            <a:endParaRPr lang="en-GB" dirty="0"/>
          </a:p>
        </p:txBody>
      </p:sp>
      <p:grpSp>
        <p:nvGrpSpPr>
          <p:cNvPr id="5" name="CountdownNew"/>
          <p:cNvGrpSpPr/>
          <p:nvPr>
            <p:custDataLst>
              <p:tags r:id="rId5"/>
            </p:custDataLst>
          </p:nvPr>
        </p:nvGrpSpPr>
        <p:grpSpPr>
          <a:xfrm>
            <a:off x="7874000" y="5842000"/>
            <a:ext cx="1270000" cy="1016000"/>
            <a:chOff x="8318500" y="6032500"/>
            <a:chExt cx="1270000" cy="1016000"/>
          </a:xfrm>
        </p:grpSpPr>
        <p:pic>
          <p:nvPicPr>
            <p:cNvPr id="4" name="CDShape"/>
            <p:cNvPicPr>
              <a:picLocks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8500" y="6032500"/>
              <a:ext cx="1270000" cy="1016000"/>
            </a:xfrm>
            <a:prstGeom prst="rect">
              <a:avLst/>
            </a:prstGeom>
          </p:spPr>
        </p:pic>
        <p:sp>
          <p:nvSpPr>
            <p:cNvPr id="3" name="CDTransText"/>
            <p:cNvSpPr txBox="1"/>
            <p:nvPr/>
          </p:nvSpPr>
          <p:spPr>
            <a:xfrm>
              <a:off x="8318500" y="6604000"/>
              <a:ext cx="1270000" cy="444500"/>
            </a:xfrm>
            <a:prstGeom prst="rect">
              <a:avLst/>
            </a:prstGeom>
            <a:noFill/>
          </p:spPr>
          <p:txBody>
            <a:bodyPr vert="horz" rtlCol="0">
              <a:noAutofit/>
            </a:bodyPr>
            <a:lstStyle/>
            <a:p>
              <a:r>
                <a:rPr lang="en-GB" sz="900" b="1" smtClean="0">
                  <a:solidFill>
                    <a:srgbClr val="FFFFFF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Tahoma"/>
                </a:rPr>
                <a:t>Countdown</a:t>
              </a:r>
              <a:endParaRPr lang="en-GB" sz="900" b="1">
                <a:solidFill>
                  <a:srgbClr val="FFFFFF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Tahoma"/>
              </a:endParaRPr>
            </a:p>
          </p:txBody>
        </p:sp>
        <p:sp>
          <p:nvSpPr>
            <p:cNvPr id="2" name="CDText"/>
            <p:cNvSpPr txBox="1"/>
            <p:nvPr/>
          </p:nvSpPr>
          <p:spPr>
            <a:xfrm>
              <a:off x="8356600" y="6032500"/>
              <a:ext cx="1206500" cy="508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r>
                <a:rPr lang="en-GB" b="1" smtClean="0">
                  <a:latin typeface="Tahoma"/>
                </a:rPr>
                <a:t>15</a:t>
              </a:r>
              <a:endParaRPr lang="en-GB" b="1" dirty="0">
                <a:latin typeface="Tahoma"/>
              </a:endParaRPr>
            </a:p>
          </p:txBody>
        </p:sp>
      </p:grp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9625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PQuestion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support of other students has </a:t>
            </a:r>
            <a:r>
              <a:rPr lang="en-GB" dirty="0">
                <a:solidFill>
                  <a:srgbClr val="FFC000"/>
                </a:solidFill>
              </a:rPr>
              <a:t>enhanced my learning</a:t>
            </a:r>
          </a:p>
        </p:txBody>
      </p:sp>
      <p:graphicFrame>
        <p:nvGraphicFramePr>
          <p:cNvPr id="98307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571230371"/>
              </p:ext>
            </p:extLst>
          </p:nvPr>
        </p:nvGraphicFramePr>
        <p:xfrm>
          <a:off x="4572000" y="1484313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5" name="Chart" r:id="rId7" imgW="4572000" imgH="5143470" progId="MSGraph.Chart.8">
                  <p:embed followColorScheme="full"/>
                </p:oleObj>
              </mc:Choice>
              <mc:Fallback>
                <p:oleObj name="Chart" r:id="rId7" imgW="4572000" imgH="514347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484313"/>
                        <a:ext cx="4572000" cy="514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11" name="TPAnswers"/>
          <p:cNvSpPr>
            <a:spLocks noGrp="1" noChangeArrowheads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395288" y="1773238"/>
            <a:ext cx="4537075" cy="4068762"/>
          </a:xfrm>
        </p:spPr>
        <p:txBody>
          <a:bodyPr>
            <a:noAutofit/>
          </a:bodyPr>
          <a:lstStyle/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 smtClean="0"/>
              <a:t>Strongly agree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 smtClean="0"/>
              <a:t>Agree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 smtClean="0"/>
              <a:t>Disagree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 smtClean="0"/>
              <a:t>Strongly disagree</a:t>
            </a:r>
            <a:endParaRPr lang="en-GB" dirty="0"/>
          </a:p>
        </p:txBody>
      </p:sp>
      <p:grpSp>
        <p:nvGrpSpPr>
          <p:cNvPr id="5" name="CountdownNew"/>
          <p:cNvGrpSpPr/>
          <p:nvPr>
            <p:custDataLst>
              <p:tags r:id="rId5"/>
            </p:custDataLst>
          </p:nvPr>
        </p:nvGrpSpPr>
        <p:grpSpPr>
          <a:xfrm>
            <a:off x="7874000" y="5842000"/>
            <a:ext cx="1270000" cy="1016000"/>
            <a:chOff x="8318500" y="6032500"/>
            <a:chExt cx="1270000" cy="1016000"/>
          </a:xfrm>
        </p:grpSpPr>
        <p:pic>
          <p:nvPicPr>
            <p:cNvPr id="4" name="CDShape"/>
            <p:cNvPicPr>
              <a:picLocks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8500" y="6032500"/>
              <a:ext cx="1270000" cy="1016000"/>
            </a:xfrm>
            <a:prstGeom prst="rect">
              <a:avLst/>
            </a:prstGeom>
          </p:spPr>
        </p:pic>
        <p:sp>
          <p:nvSpPr>
            <p:cNvPr id="3" name="CDTransText"/>
            <p:cNvSpPr txBox="1"/>
            <p:nvPr/>
          </p:nvSpPr>
          <p:spPr>
            <a:xfrm>
              <a:off x="8318500" y="6604000"/>
              <a:ext cx="1270000" cy="444500"/>
            </a:xfrm>
            <a:prstGeom prst="rect">
              <a:avLst/>
            </a:prstGeom>
            <a:noFill/>
          </p:spPr>
          <p:txBody>
            <a:bodyPr vert="horz" rtlCol="0">
              <a:noAutofit/>
            </a:bodyPr>
            <a:lstStyle/>
            <a:p>
              <a:r>
                <a:rPr lang="en-GB" sz="900" b="1" smtClean="0">
                  <a:solidFill>
                    <a:srgbClr val="FFFFFF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Tahoma"/>
                </a:rPr>
                <a:t>Countdown</a:t>
              </a:r>
              <a:endParaRPr lang="en-GB" sz="900" b="1">
                <a:solidFill>
                  <a:srgbClr val="FFFFFF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Tahoma"/>
              </a:endParaRPr>
            </a:p>
          </p:txBody>
        </p:sp>
        <p:sp>
          <p:nvSpPr>
            <p:cNvPr id="2" name="CDText"/>
            <p:cNvSpPr txBox="1"/>
            <p:nvPr/>
          </p:nvSpPr>
          <p:spPr>
            <a:xfrm>
              <a:off x="8356600" y="6032500"/>
              <a:ext cx="1206500" cy="508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r>
                <a:rPr lang="en-GB" b="1" smtClean="0">
                  <a:latin typeface="Tahoma"/>
                </a:rPr>
                <a:t>15</a:t>
              </a:r>
              <a:endParaRPr lang="en-GB" b="1" dirty="0">
                <a:latin typeface="Tahoma"/>
              </a:endParaRPr>
            </a:p>
          </p:txBody>
        </p:sp>
      </p:grp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9830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defTabSz="449263"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How to use </a:t>
            </a:r>
            <a:r>
              <a:rPr lang="en-GB" dirty="0" smtClean="0"/>
              <a:t>Zappers</a:t>
            </a:r>
            <a:endParaRPr lang="en-GB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8775" y="3284538"/>
            <a:ext cx="8426450" cy="19812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 60-second training </a:t>
            </a:r>
            <a:r>
              <a:rPr lang="en-GB" dirty="0" smtClean="0"/>
              <a:t>course.</a:t>
            </a:r>
          </a:p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You will be using the handsets</a:t>
            </a:r>
            <a:br>
              <a:rPr lang="en-GB" dirty="0" smtClean="0"/>
            </a:br>
            <a:r>
              <a:rPr lang="en-GB" dirty="0" smtClean="0"/>
              <a:t>to give your feedback on the </a:t>
            </a:r>
            <a:br>
              <a:rPr lang="en-GB" dirty="0" smtClean="0"/>
            </a:br>
            <a:r>
              <a:rPr lang="en-GB" dirty="0" smtClean="0"/>
              <a:t>module evaluation questions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4544170"/>
            <a:ext cx="1512168" cy="180353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58648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PQuestion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content of the module has </a:t>
            </a:r>
            <a:r>
              <a:rPr lang="en-GB" dirty="0">
                <a:solidFill>
                  <a:srgbClr val="FFC000"/>
                </a:solidFill>
              </a:rPr>
              <a:t>stimulated </a:t>
            </a:r>
            <a:r>
              <a:rPr lang="en-GB" dirty="0" smtClean="0">
                <a:solidFill>
                  <a:srgbClr val="FFC000"/>
                </a:solidFill>
              </a:rPr>
              <a:t>my interest </a:t>
            </a:r>
            <a:r>
              <a:rPr lang="en-GB" dirty="0" smtClean="0"/>
              <a:t>in the subject</a:t>
            </a:r>
            <a:endParaRPr lang="en-GB" dirty="0"/>
          </a:p>
        </p:txBody>
      </p:sp>
      <p:graphicFrame>
        <p:nvGraphicFramePr>
          <p:cNvPr id="99331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957549927"/>
              </p:ext>
            </p:extLst>
          </p:nvPr>
        </p:nvGraphicFramePr>
        <p:xfrm>
          <a:off x="4572000" y="1484313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39" name="Chart" r:id="rId7" imgW="4572000" imgH="5143470" progId="MSGraph.Chart.8">
                  <p:embed followColorScheme="full"/>
                </p:oleObj>
              </mc:Choice>
              <mc:Fallback>
                <p:oleObj name="Chart" r:id="rId7" imgW="4572000" imgH="514347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484313"/>
                        <a:ext cx="4572000" cy="514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335" name="TPAnswers"/>
          <p:cNvSpPr>
            <a:spLocks noGrp="1" noChangeArrowheads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395288" y="1773238"/>
            <a:ext cx="4537075" cy="4068762"/>
          </a:xfrm>
        </p:spPr>
        <p:txBody>
          <a:bodyPr>
            <a:noAutofit/>
          </a:bodyPr>
          <a:lstStyle/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 smtClean="0"/>
              <a:t>Strongly agree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 smtClean="0"/>
              <a:t>Agree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 smtClean="0"/>
              <a:t>Disagree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 smtClean="0"/>
              <a:t>Strongly Disagree</a:t>
            </a:r>
            <a:endParaRPr lang="en-GB" dirty="0"/>
          </a:p>
        </p:txBody>
      </p:sp>
      <p:grpSp>
        <p:nvGrpSpPr>
          <p:cNvPr id="5" name="CountdownNew"/>
          <p:cNvGrpSpPr/>
          <p:nvPr>
            <p:custDataLst>
              <p:tags r:id="rId5"/>
            </p:custDataLst>
          </p:nvPr>
        </p:nvGrpSpPr>
        <p:grpSpPr>
          <a:xfrm>
            <a:off x="7874000" y="5842000"/>
            <a:ext cx="1270000" cy="1016000"/>
            <a:chOff x="8318500" y="6032500"/>
            <a:chExt cx="1270000" cy="1016000"/>
          </a:xfrm>
        </p:grpSpPr>
        <p:pic>
          <p:nvPicPr>
            <p:cNvPr id="4" name="CDShape"/>
            <p:cNvPicPr>
              <a:picLocks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8500" y="6032500"/>
              <a:ext cx="1270000" cy="1016000"/>
            </a:xfrm>
            <a:prstGeom prst="rect">
              <a:avLst/>
            </a:prstGeom>
          </p:spPr>
        </p:pic>
        <p:sp>
          <p:nvSpPr>
            <p:cNvPr id="3" name="CDTransText"/>
            <p:cNvSpPr txBox="1"/>
            <p:nvPr/>
          </p:nvSpPr>
          <p:spPr>
            <a:xfrm>
              <a:off x="8318500" y="6604000"/>
              <a:ext cx="1270000" cy="444500"/>
            </a:xfrm>
            <a:prstGeom prst="rect">
              <a:avLst/>
            </a:prstGeom>
            <a:noFill/>
          </p:spPr>
          <p:txBody>
            <a:bodyPr vert="horz" rtlCol="0">
              <a:noAutofit/>
            </a:bodyPr>
            <a:lstStyle/>
            <a:p>
              <a:r>
                <a:rPr lang="en-GB" sz="900" b="1" smtClean="0">
                  <a:solidFill>
                    <a:srgbClr val="FFFFFF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Tahoma"/>
                </a:rPr>
                <a:t>Countdown</a:t>
              </a:r>
              <a:endParaRPr lang="en-GB" sz="900" b="1">
                <a:solidFill>
                  <a:srgbClr val="FFFFFF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Tahoma"/>
              </a:endParaRPr>
            </a:p>
          </p:txBody>
        </p:sp>
        <p:sp>
          <p:nvSpPr>
            <p:cNvPr id="2" name="CDText"/>
            <p:cNvSpPr txBox="1"/>
            <p:nvPr/>
          </p:nvSpPr>
          <p:spPr>
            <a:xfrm>
              <a:off x="8356600" y="6032500"/>
              <a:ext cx="1206500" cy="508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r>
                <a:rPr lang="en-GB" b="1" smtClean="0">
                  <a:latin typeface="Tahoma"/>
                </a:rPr>
                <a:t>15</a:t>
              </a:r>
              <a:endParaRPr lang="en-GB" b="1" dirty="0">
                <a:latin typeface="Tahoma"/>
              </a:endParaRPr>
            </a:p>
          </p:txBody>
        </p:sp>
      </p:grp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9933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PQuestion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>
                <a:solidFill>
                  <a:srgbClr val="FFC000"/>
                </a:solidFill>
              </a:rPr>
              <a:t>learning environment </a:t>
            </a:r>
            <a:r>
              <a:rPr lang="en-GB" dirty="0"/>
              <a:t>was conducive to my learning</a:t>
            </a:r>
          </a:p>
        </p:txBody>
      </p:sp>
      <p:graphicFrame>
        <p:nvGraphicFramePr>
          <p:cNvPr id="100355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540952080"/>
              </p:ext>
            </p:extLst>
          </p:nvPr>
        </p:nvGraphicFramePr>
        <p:xfrm>
          <a:off x="4572000" y="1484313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63" name="Chart" r:id="rId7" imgW="4572000" imgH="5143470" progId="MSGraph.Chart.8">
                  <p:embed followColorScheme="full"/>
                </p:oleObj>
              </mc:Choice>
              <mc:Fallback>
                <p:oleObj name="Chart" r:id="rId7" imgW="4572000" imgH="514347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484313"/>
                        <a:ext cx="4572000" cy="514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359" name="TPAnswers"/>
          <p:cNvSpPr>
            <a:spLocks noGrp="1" noChangeArrowheads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395288" y="1773238"/>
            <a:ext cx="4537075" cy="4068762"/>
          </a:xfrm>
        </p:spPr>
        <p:txBody>
          <a:bodyPr>
            <a:noAutofit/>
          </a:bodyPr>
          <a:lstStyle/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 smtClean="0"/>
              <a:t>Strongly agree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 smtClean="0"/>
              <a:t>Agree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 smtClean="0"/>
              <a:t>Disagree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 smtClean="0"/>
              <a:t>Strongly disagree</a:t>
            </a:r>
            <a:endParaRPr lang="en-GB" dirty="0"/>
          </a:p>
        </p:txBody>
      </p:sp>
      <p:grpSp>
        <p:nvGrpSpPr>
          <p:cNvPr id="5" name="CountdownNew"/>
          <p:cNvGrpSpPr/>
          <p:nvPr>
            <p:custDataLst>
              <p:tags r:id="rId5"/>
            </p:custDataLst>
          </p:nvPr>
        </p:nvGrpSpPr>
        <p:grpSpPr>
          <a:xfrm>
            <a:off x="7874000" y="5842000"/>
            <a:ext cx="1270000" cy="1016000"/>
            <a:chOff x="8318500" y="6032500"/>
            <a:chExt cx="1270000" cy="1016000"/>
          </a:xfrm>
        </p:grpSpPr>
        <p:pic>
          <p:nvPicPr>
            <p:cNvPr id="4" name="CDShape"/>
            <p:cNvPicPr>
              <a:picLocks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8500" y="6032500"/>
              <a:ext cx="1270000" cy="1016000"/>
            </a:xfrm>
            <a:prstGeom prst="rect">
              <a:avLst/>
            </a:prstGeom>
          </p:spPr>
        </p:pic>
        <p:sp>
          <p:nvSpPr>
            <p:cNvPr id="3" name="CDTransText"/>
            <p:cNvSpPr txBox="1"/>
            <p:nvPr/>
          </p:nvSpPr>
          <p:spPr>
            <a:xfrm>
              <a:off x="8318500" y="6604000"/>
              <a:ext cx="1270000" cy="444500"/>
            </a:xfrm>
            <a:prstGeom prst="rect">
              <a:avLst/>
            </a:prstGeom>
            <a:noFill/>
          </p:spPr>
          <p:txBody>
            <a:bodyPr vert="horz" rtlCol="0">
              <a:noAutofit/>
            </a:bodyPr>
            <a:lstStyle/>
            <a:p>
              <a:r>
                <a:rPr lang="en-GB" sz="900" b="1" smtClean="0">
                  <a:solidFill>
                    <a:srgbClr val="FFFFFF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Tahoma"/>
                </a:rPr>
                <a:t>Countdown</a:t>
              </a:r>
              <a:endParaRPr lang="en-GB" sz="900" b="1">
                <a:solidFill>
                  <a:srgbClr val="FFFFFF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Tahoma"/>
              </a:endParaRPr>
            </a:p>
          </p:txBody>
        </p:sp>
        <p:sp>
          <p:nvSpPr>
            <p:cNvPr id="2" name="CDText"/>
            <p:cNvSpPr txBox="1"/>
            <p:nvPr/>
          </p:nvSpPr>
          <p:spPr>
            <a:xfrm>
              <a:off x="8356600" y="6032500"/>
              <a:ext cx="1206500" cy="508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r>
                <a:rPr lang="en-GB" b="1" smtClean="0">
                  <a:latin typeface="Tahoma"/>
                </a:rPr>
                <a:t>15</a:t>
              </a:r>
              <a:endParaRPr lang="en-GB" b="1" dirty="0">
                <a:latin typeface="Tahoma"/>
              </a:endParaRPr>
            </a:p>
          </p:txBody>
        </p:sp>
      </p:grp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10035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PQuestion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>
                <a:solidFill>
                  <a:srgbClr val="FFC000"/>
                </a:solidFill>
              </a:rPr>
              <a:t>academic support </a:t>
            </a:r>
            <a:r>
              <a:rPr lang="en-GB" dirty="0" smtClean="0"/>
              <a:t>provided has </a:t>
            </a:r>
            <a:r>
              <a:rPr lang="en-GB" dirty="0"/>
              <a:t>been</a:t>
            </a:r>
          </a:p>
        </p:txBody>
      </p:sp>
      <p:graphicFrame>
        <p:nvGraphicFramePr>
          <p:cNvPr id="101379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977215616"/>
              </p:ext>
            </p:extLst>
          </p:nvPr>
        </p:nvGraphicFramePr>
        <p:xfrm>
          <a:off x="4572000" y="17145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87" name="Chart" r:id="rId7" imgW="4572000" imgH="5143470" progId="MSGraph.Chart.8">
                  <p:embed followColorScheme="full"/>
                </p:oleObj>
              </mc:Choice>
              <mc:Fallback>
                <p:oleObj name="Chart" r:id="rId7" imgW="4572000" imgH="514347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714500"/>
                        <a:ext cx="4572000" cy="514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383" name="TPAnswers"/>
          <p:cNvSpPr>
            <a:spLocks noGrp="1" noChangeArrowheads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395288" y="1773238"/>
            <a:ext cx="4537075" cy="4068762"/>
          </a:xfrm>
        </p:spPr>
        <p:txBody>
          <a:bodyPr>
            <a:noAutofit/>
          </a:bodyPr>
          <a:lstStyle/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Very good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Good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 smtClean="0"/>
              <a:t>Acceptable</a:t>
            </a:r>
            <a:endParaRPr lang="en-GB" dirty="0"/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Poor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Very poor</a:t>
            </a:r>
          </a:p>
        </p:txBody>
      </p:sp>
      <p:grpSp>
        <p:nvGrpSpPr>
          <p:cNvPr id="5" name="CountdownNew"/>
          <p:cNvGrpSpPr/>
          <p:nvPr>
            <p:custDataLst>
              <p:tags r:id="rId5"/>
            </p:custDataLst>
          </p:nvPr>
        </p:nvGrpSpPr>
        <p:grpSpPr>
          <a:xfrm>
            <a:off x="7874000" y="5842000"/>
            <a:ext cx="1270000" cy="1016000"/>
            <a:chOff x="8318500" y="6032500"/>
            <a:chExt cx="1270000" cy="1016000"/>
          </a:xfrm>
        </p:grpSpPr>
        <p:pic>
          <p:nvPicPr>
            <p:cNvPr id="4" name="CDShape"/>
            <p:cNvPicPr>
              <a:picLocks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8500" y="6032500"/>
              <a:ext cx="1270000" cy="1016000"/>
            </a:xfrm>
            <a:prstGeom prst="rect">
              <a:avLst/>
            </a:prstGeom>
          </p:spPr>
        </p:pic>
        <p:sp>
          <p:nvSpPr>
            <p:cNvPr id="3" name="CDTransText"/>
            <p:cNvSpPr txBox="1"/>
            <p:nvPr/>
          </p:nvSpPr>
          <p:spPr>
            <a:xfrm>
              <a:off x="8318500" y="6604000"/>
              <a:ext cx="1270000" cy="444500"/>
            </a:xfrm>
            <a:prstGeom prst="rect">
              <a:avLst/>
            </a:prstGeom>
            <a:noFill/>
          </p:spPr>
          <p:txBody>
            <a:bodyPr vert="horz" rtlCol="0">
              <a:noAutofit/>
            </a:bodyPr>
            <a:lstStyle/>
            <a:p>
              <a:r>
                <a:rPr lang="en-GB" sz="900" b="1" smtClean="0">
                  <a:solidFill>
                    <a:srgbClr val="FFFFFF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Tahoma"/>
                </a:rPr>
                <a:t>Countdown</a:t>
              </a:r>
              <a:endParaRPr lang="en-GB" sz="900" b="1">
                <a:solidFill>
                  <a:srgbClr val="FFFFFF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Tahoma"/>
              </a:endParaRPr>
            </a:p>
          </p:txBody>
        </p:sp>
        <p:sp>
          <p:nvSpPr>
            <p:cNvPr id="2" name="CDText"/>
            <p:cNvSpPr txBox="1"/>
            <p:nvPr/>
          </p:nvSpPr>
          <p:spPr>
            <a:xfrm>
              <a:off x="8356600" y="6032500"/>
              <a:ext cx="1206500" cy="508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r>
                <a:rPr lang="en-GB" b="1" smtClean="0">
                  <a:latin typeface="Tahoma"/>
                </a:rPr>
                <a:t>15</a:t>
              </a:r>
              <a:endParaRPr lang="en-GB" b="1" dirty="0">
                <a:latin typeface="Tahoma"/>
              </a:endParaRPr>
            </a:p>
          </p:txBody>
        </p:sp>
      </p:grp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10137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PQuestion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>
                <a:solidFill>
                  <a:srgbClr val="FFC000"/>
                </a:solidFill>
              </a:rPr>
              <a:t>group/peer support </a:t>
            </a:r>
            <a:r>
              <a:rPr lang="en-GB" dirty="0"/>
              <a:t>has been</a:t>
            </a:r>
          </a:p>
        </p:txBody>
      </p:sp>
      <p:graphicFrame>
        <p:nvGraphicFramePr>
          <p:cNvPr id="102403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910274548"/>
              </p:ext>
            </p:extLst>
          </p:nvPr>
        </p:nvGraphicFramePr>
        <p:xfrm>
          <a:off x="4572000" y="17145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11" name="Chart" r:id="rId7" imgW="4572000" imgH="5143470" progId="MSGraph.Chart.8">
                  <p:embed followColorScheme="full"/>
                </p:oleObj>
              </mc:Choice>
              <mc:Fallback>
                <p:oleObj name="Chart" r:id="rId7" imgW="4572000" imgH="514347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714500"/>
                        <a:ext cx="4572000" cy="514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07" name="TPAnswers"/>
          <p:cNvSpPr>
            <a:spLocks noGrp="1" noChangeArrowheads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395288" y="1773238"/>
            <a:ext cx="4537075" cy="4068762"/>
          </a:xfrm>
        </p:spPr>
        <p:txBody>
          <a:bodyPr>
            <a:noAutofit/>
          </a:bodyPr>
          <a:lstStyle/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Very good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Good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 smtClean="0"/>
              <a:t>Acceptable</a:t>
            </a:r>
            <a:endParaRPr lang="en-GB" dirty="0"/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Poor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Very poor</a:t>
            </a:r>
          </a:p>
        </p:txBody>
      </p:sp>
      <p:grpSp>
        <p:nvGrpSpPr>
          <p:cNvPr id="5" name="CountdownNew"/>
          <p:cNvGrpSpPr/>
          <p:nvPr>
            <p:custDataLst>
              <p:tags r:id="rId5"/>
            </p:custDataLst>
          </p:nvPr>
        </p:nvGrpSpPr>
        <p:grpSpPr>
          <a:xfrm>
            <a:off x="7874000" y="5842000"/>
            <a:ext cx="1270000" cy="1016000"/>
            <a:chOff x="8318500" y="6032500"/>
            <a:chExt cx="1270000" cy="1016000"/>
          </a:xfrm>
        </p:grpSpPr>
        <p:pic>
          <p:nvPicPr>
            <p:cNvPr id="4" name="CDShape"/>
            <p:cNvPicPr>
              <a:picLocks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8500" y="6032500"/>
              <a:ext cx="1270000" cy="1016000"/>
            </a:xfrm>
            <a:prstGeom prst="rect">
              <a:avLst/>
            </a:prstGeom>
          </p:spPr>
        </p:pic>
        <p:sp>
          <p:nvSpPr>
            <p:cNvPr id="3" name="CDTransText"/>
            <p:cNvSpPr txBox="1"/>
            <p:nvPr/>
          </p:nvSpPr>
          <p:spPr>
            <a:xfrm>
              <a:off x="8318500" y="6604000"/>
              <a:ext cx="1270000" cy="444500"/>
            </a:xfrm>
            <a:prstGeom prst="rect">
              <a:avLst/>
            </a:prstGeom>
            <a:noFill/>
          </p:spPr>
          <p:txBody>
            <a:bodyPr vert="horz" rtlCol="0">
              <a:noAutofit/>
            </a:bodyPr>
            <a:lstStyle/>
            <a:p>
              <a:r>
                <a:rPr lang="en-GB" sz="900" b="1" smtClean="0">
                  <a:solidFill>
                    <a:srgbClr val="FFFFFF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Tahoma"/>
                </a:rPr>
                <a:t>Countdown</a:t>
              </a:r>
              <a:endParaRPr lang="en-GB" sz="900" b="1">
                <a:solidFill>
                  <a:srgbClr val="FFFFFF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Tahoma"/>
              </a:endParaRPr>
            </a:p>
          </p:txBody>
        </p:sp>
        <p:sp>
          <p:nvSpPr>
            <p:cNvPr id="2" name="CDText"/>
            <p:cNvSpPr txBox="1"/>
            <p:nvPr/>
          </p:nvSpPr>
          <p:spPr>
            <a:xfrm>
              <a:off x="8356600" y="6032500"/>
              <a:ext cx="1206500" cy="508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r>
                <a:rPr lang="en-GB" b="1" smtClean="0">
                  <a:latin typeface="Tahoma"/>
                </a:rPr>
                <a:t>15</a:t>
              </a:r>
              <a:endParaRPr lang="en-GB" b="1" dirty="0">
                <a:latin typeface="Tahoma"/>
              </a:endParaRPr>
            </a:p>
          </p:txBody>
        </p:sp>
      </p:grp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10240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defTabSz="449263"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Overall Evaluation</a:t>
            </a:r>
            <a:endParaRPr lang="en-GB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8775" y="3284538"/>
            <a:ext cx="8426450" cy="19812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3</a:t>
            </a:r>
            <a:r>
              <a:rPr lang="en-GB" dirty="0" smtClean="0"/>
              <a:t> </a:t>
            </a:r>
            <a:r>
              <a:rPr lang="en-GB" dirty="0" smtClean="0"/>
              <a:t>questions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2258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PQuestion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Overall, how would you rate the </a:t>
            </a:r>
            <a:r>
              <a:rPr lang="en-GB" dirty="0">
                <a:solidFill>
                  <a:srgbClr val="FFC000"/>
                </a:solidFill>
              </a:rPr>
              <a:t>learning experience</a:t>
            </a:r>
            <a:r>
              <a:rPr lang="en-GB" dirty="0"/>
              <a:t>?</a:t>
            </a:r>
          </a:p>
        </p:txBody>
      </p:sp>
      <p:graphicFrame>
        <p:nvGraphicFramePr>
          <p:cNvPr id="103427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103425891"/>
              </p:ext>
            </p:extLst>
          </p:nvPr>
        </p:nvGraphicFramePr>
        <p:xfrm>
          <a:off x="4572000" y="17145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35" name="Chart" r:id="rId7" imgW="4572000" imgH="5143470" progId="MSGraph.Chart.8">
                  <p:embed followColorScheme="full"/>
                </p:oleObj>
              </mc:Choice>
              <mc:Fallback>
                <p:oleObj name="Chart" r:id="rId7" imgW="4572000" imgH="514347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714500"/>
                        <a:ext cx="4572000" cy="514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31" name="TPAnswers"/>
          <p:cNvSpPr>
            <a:spLocks noGrp="1" noChangeArrowheads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395288" y="1773238"/>
            <a:ext cx="4537075" cy="4068762"/>
          </a:xfrm>
        </p:spPr>
        <p:txBody>
          <a:bodyPr>
            <a:noAutofit/>
          </a:bodyPr>
          <a:lstStyle/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Very good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Good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 smtClean="0"/>
              <a:t>Acceptable</a:t>
            </a:r>
            <a:endParaRPr lang="en-GB" dirty="0"/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Poor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Very poor</a:t>
            </a:r>
          </a:p>
        </p:txBody>
      </p:sp>
      <p:grpSp>
        <p:nvGrpSpPr>
          <p:cNvPr id="5" name="CountdownNew"/>
          <p:cNvGrpSpPr/>
          <p:nvPr>
            <p:custDataLst>
              <p:tags r:id="rId5"/>
            </p:custDataLst>
          </p:nvPr>
        </p:nvGrpSpPr>
        <p:grpSpPr>
          <a:xfrm>
            <a:off x="7874000" y="5842000"/>
            <a:ext cx="1270000" cy="1016000"/>
            <a:chOff x="8318500" y="6032500"/>
            <a:chExt cx="1270000" cy="1016000"/>
          </a:xfrm>
        </p:grpSpPr>
        <p:pic>
          <p:nvPicPr>
            <p:cNvPr id="4" name="CDShape"/>
            <p:cNvPicPr>
              <a:picLocks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8500" y="6032500"/>
              <a:ext cx="1270000" cy="1016000"/>
            </a:xfrm>
            <a:prstGeom prst="rect">
              <a:avLst/>
            </a:prstGeom>
          </p:spPr>
        </p:pic>
        <p:sp>
          <p:nvSpPr>
            <p:cNvPr id="3" name="CDTransText"/>
            <p:cNvSpPr txBox="1"/>
            <p:nvPr/>
          </p:nvSpPr>
          <p:spPr>
            <a:xfrm>
              <a:off x="8318500" y="6604000"/>
              <a:ext cx="1270000" cy="444500"/>
            </a:xfrm>
            <a:prstGeom prst="rect">
              <a:avLst/>
            </a:prstGeom>
            <a:noFill/>
          </p:spPr>
          <p:txBody>
            <a:bodyPr vert="horz" rtlCol="0">
              <a:noAutofit/>
            </a:bodyPr>
            <a:lstStyle/>
            <a:p>
              <a:r>
                <a:rPr lang="en-GB" sz="900" b="1" smtClean="0">
                  <a:solidFill>
                    <a:srgbClr val="FFFFFF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Tahoma"/>
                </a:rPr>
                <a:t>Countdown</a:t>
              </a:r>
              <a:endParaRPr lang="en-GB" sz="900" b="1">
                <a:solidFill>
                  <a:srgbClr val="FFFFFF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Tahoma"/>
              </a:endParaRPr>
            </a:p>
          </p:txBody>
        </p:sp>
        <p:sp>
          <p:nvSpPr>
            <p:cNvPr id="2" name="CDText"/>
            <p:cNvSpPr txBox="1"/>
            <p:nvPr/>
          </p:nvSpPr>
          <p:spPr>
            <a:xfrm>
              <a:off x="8356600" y="6032500"/>
              <a:ext cx="1206500" cy="508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r>
                <a:rPr lang="en-GB" b="1" smtClean="0">
                  <a:latin typeface="Tahoma"/>
                </a:rPr>
                <a:t>15</a:t>
              </a:r>
              <a:endParaRPr lang="en-GB" b="1" dirty="0">
                <a:latin typeface="Tahoma"/>
              </a:endParaRPr>
            </a:p>
          </p:txBody>
        </p:sp>
      </p:grp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10342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PQuestion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Overall, how would you rate the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>
                <a:solidFill>
                  <a:srgbClr val="FFC000"/>
                </a:solidFill>
              </a:rPr>
              <a:t>quality </a:t>
            </a:r>
            <a:r>
              <a:rPr lang="en-GB" dirty="0">
                <a:solidFill>
                  <a:srgbClr val="FFC000"/>
                </a:solidFill>
              </a:rPr>
              <a:t>of the teaching</a:t>
            </a:r>
            <a:r>
              <a:rPr lang="en-GB" dirty="0"/>
              <a:t>?</a:t>
            </a:r>
          </a:p>
        </p:txBody>
      </p:sp>
      <p:graphicFrame>
        <p:nvGraphicFramePr>
          <p:cNvPr id="104451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500398487"/>
              </p:ext>
            </p:extLst>
          </p:nvPr>
        </p:nvGraphicFramePr>
        <p:xfrm>
          <a:off x="4572000" y="17145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59" name="Chart" r:id="rId7" imgW="4572000" imgH="5143470" progId="MSGraph.Chart.8">
                  <p:embed followColorScheme="full"/>
                </p:oleObj>
              </mc:Choice>
              <mc:Fallback>
                <p:oleObj name="Chart" r:id="rId7" imgW="4572000" imgH="514347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714500"/>
                        <a:ext cx="4572000" cy="514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455" name="TPAnswers"/>
          <p:cNvSpPr>
            <a:spLocks noGrp="1" noChangeArrowheads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395288" y="1773238"/>
            <a:ext cx="4537075" cy="4068762"/>
          </a:xfrm>
        </p:spPr>
        <p:txBody>
          <a:bodyPr>
            <a:noAutofit/>
          </a:bodyPr>
          <a:lstStyle/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Very good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Good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 smtClean="0"/>
              <a:t>Acceptable</a:t>
            </a:r>
            <a:endParaRPr lang="en-GB" dirty="0"/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Poor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Very poor</a:t>
            </a:r>
          </a:p>
        </p:txBody>
      </p:sp>
      <p:grpSp>
        <p:nvGrpSpPr>
          <p:cNvPr id="5" name="CountdownNew"/>
          <p:cNvGrpSpPr/>
          <p:nvPr>
            <p:custDataLst>
              <p:tags r:id="rId5"/>
            </p:custDataLst>
          </p:nvPr>
        </p:nvGrpSpPr>
        <p:grpSpPr>
          <a:xfrm>
            <a:off x="7874000" y="5842000"/>
            <a:ext cx="1270000" cy="1016000"/>
            <a:chOff x="8318500" y="6032500"/>
            <a:chExt cx="1270000" cy="1016000"/>
          </a:xfrm>
        </p:grpSpPr>
        <p:pic>
          <p:nvPicPr>
            <p:cNvPr id="4" name="CDShape"/>
            <p:cNvPicPr>
              <a:picLocks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8500" y="6032500"/>
              <a:ext cx="1270000" cy="1016000"/>
            </a:xfrm>
            <a:prstGeom prst="rect">
              <a:avLst/>
            </a:prstGeom>
          </p:spPr>
        </p:pic>
        <p:sp>
          <p:nvSpPr>
            <p:cNvPr id="3" name="CDTransText"/>
            <p:cNvSpPr txBox="1"/>
            <p:nvPr/>
          </p:nvSpPr>
          <p:spPr>
            <a:xfrm>
              <a:off x="8318500" y="6604000"/>
              <a:ext cx="1270000" cy="444500"/>
            </a:xfrm>
            <a:prstGeom prst="rect">
              <a:avLst/>
            </a:prstGeom>
            <a:noFill/>
          </p:spPr>
          <p:txBody>
            <a:bodyPr vert="horz" rtlCol="0">
              <a:noAutofit/>
            </a:bodyPr>
            <a:lstStyle/>
            <a:p>
              <a:r>
                <a:rPr lang="en-GB" sz="900" b="1" smtClean="0">
                  <a:solidFill>
                    <a:srgbClr val="FFFFFF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Tahoma"/>
                </a:rPr>
                <a:t>Countdown</a:t>
              </a:r>
              <a:endParaRPr lang="en-GB" sz="900" b="1">
                <a:solidFill>
                  <a:srgbClr val="FFFFFF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Tahoma"/>
              </a:endParaRPr>
            </a:p>
          </p:txBody>
        </p:sp>
        <p:sp>
          <p:nvSpPr>
            <p:cNvPr id="2" name="CDText"/>
            <p:cNvSpPr txBox="1"/>
            <p:nvPr/>
          </p:nvSpPr>
          <p:spPr>
            <a:xfrm>
              <a:off x="8356600" y="6032500"/>
              <a:ext cx="1206500" cy="508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r>
                <a:rPr lang="en-GB" b="1" smtClean="0">
                  <a:latin typeface="Tahoma"/>
                </a:rPr>
                <a:t>15</a:t>
              </a:r>
              <a:endParaRPr lang="en-GB" b="1" dirty="0">
                <a:latin typeface="Tahoma"/>
              </a:endParaRPr>
            </a:p>
          </p:txBody>
        </p:sp>
      </p:grp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10445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PQuestion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Overall, how would you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>
                <a:solidFill>
                  <a:srgbClr val="FFC000"/>
                </a:solidFill>
              </a:rPr>
              <a:t>rate </a:t>
            </a:r>
            <a:r>
              <a:rPr lang="en-GB" dirty="0">
                <a:solidFill>
                  <a:srgbClr val="FFC000"/>
                </a:solidFill>
              </a:rPr>
              <a:t>this module</a:t>
            </a:r>
            <a:r>
              <a:rPr lang="en-GB" dirty="0"/>
              <a:t>?</a:t>
            </a:r>
          </a:p>
        </p:txBody>
      </p:sp>
      <p:graphicFrame>
        <p:nvGraphicFramePr>
          <p:cNvPr id="105475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85137126"/>
              </p:ext>
            </p:extLst>
          </p:nvPr>
        </p:nvGraphicFramePr>
        <p:xfrm>
          <a:off x="4572000" y="17145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83" name="Chart" r:id="rId7" imgW="4572000" imgH="5143470" progId="MSGraph.Chart.8">
                  <p:embed followColorScheme="full"/>
                </p:oleObj>
              </mc:Choice>
              <mc:Fallback>
                <p:oleObj name="Chart" r:id="rId7" imgW="4572000" imgH="514347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714500"/>
                        <a:ext cx="4572000" cy="514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479" name="TPAnswers"/>
          <p:cNvSpPr>
            <a:spLocks noGrp="1" noChangeArrowheads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395288" y="1773238"/>
            <a:ext cx="4537075" cy="4068762"/>
          </a:xfrm>
        </p:spPr>
        <p:txBody>
          <a:bodyPr>
            <a:noAutofit/>
          </a:bodyPr>
          <a:lstStyle/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Very good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Good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 smtClean="0"/>
              <a:t>Acceptable</a:t>
            </a:r>
            <a:endParaRPr lang="en-GB" dirty="0"/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Poor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Very poor</a:t>
            </a:r>
          </a:p>
        </p:txBody>
      </p:sp>
      <p:grpSp>
        <p:nvGrpSpPr>
          <p:cNvPr id="5" name="CountdownNew"/>
          <p:cNvGrpSpPr/>
          <p:nvPr>
            <p:custDataLst>
              <p:tags r:id="rId5"/>
            </p:custDataLst>
          </p:nvPr>
        </p:nvGrpSpPr>
        <p:grpSpPr>
          <a:xfrm>
            <a:off x="7874000" y="5842000"/>
            <a:ext cx="1270000" cy="1016000"/>
            <a:chOff x="8318500" y="6032500"/>
            <a:chExt cx="1270000" cy="1016000"/>
          </a:xfrm>
        </p:grpSpPr>
        <p:pic>
          <p:nvPicPr>
            <p:cNvPr id="4" name="CDShape"/>
            <p:cNvPicPr>
              <a:picLocks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8500" y="6032500"/>
              <a:ext cx="1270000" cy="1016000"/>
            </a:xfrm>
            <a:prstGeom prst="rect">
              <a:avLst/>
            </a:prstGeom>
          </p:spPr>
        </p:pic>
        <p:sp>
          <p:nvSpPr>
            <p:cNvPr id="3" name="CDTransText"/>
            <p:cNvSpPr txBox="1"/>
            <p:nvPr/>
          </p:nvSpPr>
          <p:spPr>
            <a:xfrm>
              <a:off x="8318500" y="6604000"/>
              <a:ext cx="1270000" cy="444500"/>
            </a:xfrm>
            <a:prstGeom prst="rect">
              <a:avLst/>
            </a:prstGeom>
            <a:noFill/>
          </p:spPr>
          <p:txBody>
            <a:bodyPr vert="horz" rtlCol="0">
              <a:noAutofit/>
            </a:bodyPr>
            <a:lstStyle/>
            <a:p>
              <a:r>
                <a:rPr lang="en-GB" sz="900" b="1" smtClean="0">
                  <a:solidFill>
                    <a:srgbClr val="FFFFFF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Tahoma"/>
                </a:rPr>
                <a:t>Countdown</a:t>
              </a:r>
              <a:endParaRPr lang="en-GB" sz="900" b="1">
                <a:solidFill>
                  <a:srgbClr val="FFFFFF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Tahoma"/>
              </a:endParaRPr>
            </a:p>
          </p:txBody>
        </p:sp>
        <p:sp>
          <p:nvSpPr>
            <p:cNvPr id="2" name="CDText"/>
            <p:cNvSpPr txBox="1"/>
            <p:nvPr/>
          </p:nvSpPr>
          <p:spPr>
            <a:xfrm>
              <a:off x="8356600" y="6032500"/>
              <a:ext cx="1206500" cy="508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r>
                <a:rPr lang="en-GB" b="1" smtClean="0">
                  <a:latin typeface="Tahoma"/>
                </a:rPr>
                <a:t>15</a:t>
              </a:r>
              <a:endParaRPr lang="en-GB" b="1" dirty="0">
                <a:latin typeface="Tahoma"/>
              </a:endParaRPr>
            </a:p>
          </p:txBody>
        </p:sp>
      </p:grp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10547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defTabSz="449263"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Placement</a:t>
            </a:r>
            <a:endParaRPr lang="en-GB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8775" y="3284538"/>
            <a:ext cx="8426450" cy="19812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3</a:t>
            </a:r>
            <a:r>
              <a:rPr lang="en-GB" dirty="0" smtClean="0"/>
              <a:t> </a:t>
            </a:r>
            <a:r>
              <a:rPr lang="en-GB" dirty="0" smtClean="0"/>
              <a:t>questions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2258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PQuestion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The </a:t>
            </a:r>
            <a:r>
              <a:rPr lang="en-GB" sz="2800" dirty="0">
                <a:solidFill>
                  <a:srgbClr val="FFC000"/>
                </a:solidFill>
              </a:rPr>
              <a:t>number of days </a:t>
            </a:r>
            <a:r>
              <a:rPr lang="en-GB" sz="2800" dirty="0"/>
              <a:t>I was allocated study time to attend the module study days was</a:t>
            </a:r>
          </a:p>
        </p:txBody>
      </p:sp>
      <p:graphicFrame>
        <p:nvGraphicFramePr>
          <p:cNvPr id="106499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589406452"/>
              </p:ext>
            </p:extLst>
          </p:nvPr>
        </p:nvGraphicFramePr>
        <p:xfrm>
          <a:off x="4572000" y="17145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07" name="Chart" r:id="rId7" imgW="4572000" imgH="5143470" progId="MSGraph.Chart.8">
                  <p:embed followColorScheme="full"/>
                </p:oleObj>
              </mc:Choice>
              <mc:Fallback>
                <p:oleObj name="Chart" r:id="rId7" imgW="4572000" imgH="514347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714500"/>
                        <a:ext cx="4572000" cy="514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503" name="TPAnswers"/>
          <p:cNvSpPr>
            <a:spLocks noGrp="1" noChangeArrowheads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395288" y="1773238"/>
            <a:ext cx="4537075" cy="4068762"/>
          </a:xfrm>
        </p:spPr>
        <p:txBody>
          <a:bodyPr>
            <a:noAutofit/>
          </a:bodyPr>
          <a:lstStyle/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13+ days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10-12 days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7-9 days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4-6 days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1-3 days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 smtClean="0"/>
              <a:t>None </a:t>
            </a:r>
            <a:endParaRPr lang="en-GB" dirty="0"/>
          </a:p>
        </p:txBody>
      </p:sp>
      <p:grpSp>
        <p:nvGrpSpPr>
          <p:cNvPr id="5" name="CountdownNew"/>
          <p:cNvGrpSpPr/>
          <p:nvPr>
            <p:custDataLst>
              <p:tags r:id="rId5"/>
            </p:custDataLst>
          </p:nvPr>
        </p:nvGrpSpPr>
        <p:grpSpPr>
          <a:xfrm>
            <a:off x="7874000" y="5842000"/>
            <a:ext cx="1270000" cy="1016000"/>
            <a:chOff x="8318500" y="6032500"/>
            <a:chExt cx="1270000" cy="1016000"/>
          </a:xfrm>
        </p:grpSpPr>
        <p:pic>
          <p:nvPicPr>
            <p:cNvPr id="4" name="CDShape"/>
            <p:cNvPicPr>
              <a:picLocks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8500" y="6032500"/>
              <a:ext cx="1270000" cy="1016000"/>
            </a:xfrm>
            <a:prstGeom prst="rect">
              <a:avLst/>
            </a:prstGeom>
          </p:spPr>
        </p:pic>
        <p:sp>
          <p:nvSpPr>
            <p:cNvPr id="3" name="CDTransText"/>
            <p:cNvSpPr txBox="1"/>
            <p:nvPr/>
          </p:nvSpPr>
          <p:spPr>
            <a:xfrm>
              <a:off x="8318500" y="6604000"/>
              <a:ext cx="1270000" cy="444500"/>
            </a:xfrm>
            <a:prstGeom prst="rect">
              <a:avLst/>
            </a:prstGeom>
            <a:noFill/>
          </p:spPr>
          <p:txBody>
            <a:bodyPr vert="horz" rtlCol="0">
              <a:noAutofit/>
            </a:bodyPr>
            <a:lstStyle/>
            <a:p>
              <a:r>
                <a:rPr lang="en-GB" sz="900" b="1" smtClean="0">
                  <a:solidFill>
                    <a:srgbClr val="FFFFFF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Tahoma"/>
                </a:rPr>
                <a:t>Countdown</a:t>
              </a:r>
              <a:endParaRPr lang="en-GB" sz="900" b="1">
                <a:solidFill>
                  <a:srgbClr val="FFFFFF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Tahoma"/>
              </a:endParaRPr>
            </a:p>
          </p:txBody>
        </p:sp>
        <p:sp>
          <p:nvSpPr>
            <p:cNvPr id="2" name="CDText"/>
            <p:cNvSpPr txBox="1"/>
            <p:nvPr/>
          </p:nvSpPr>
          <p:spPr>
            <a:xfrm>
              <a:off x="8356600" y="6032500"/>
              <a:ext cx="1206500" cy="508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r>
                <a:rPr lang="en-GB" b="1" smtClean="0">
                  <a:latin typeface="Tahoma"/>
                </a:rPr>
                <a:t>15</a:t>
              </a:r>
              <a:endParaRPr lang="en-GB" b="1" dirty="0">
                <a:latin typeface="Tahoma"/>
              </a:endParaRPr>
            </a:p>
          </p:txBody>
        </p:sp>
      </p:grp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10649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950" y="-71438"/>
            <a:ext cx="9251950" cy="693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518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PQuestion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>
                <a:solidFill>
                  <a:srgbClr val="FFC000"/>
                </a:solidFill>
              </a:rPr>
              <a:t>availability of resources</a:t>
            </a:r>
            <a:r>
              <a:rPr lang="en-GB" dirty="0"/>
              <a:t> for learning in my place of work </a:t>
            </a:r>
            <a:r>
              <a:rPr lang="en-GB" dirty="0" smtClean="0"/>
              <a:t>was…</a:t>
            </a:r>
            <a:endParaRPr lang="en-GB" dirty="0"/>
          </a:p>
        </p:txBody>
      </p:sp>
      <p:graphicFrame>
        <p:nvGraphicFramePr>
          <p:cNvPr id="107523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59602417"/>
              </p:ext>
            </p:extLst>
          </p:nvPr>
        </p:nvGraphicFramePr>
        <p:xfrm>
          <a:off x="4572000" y="17145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31" name="Chart" r:id="rId7" imgW="4572000" imgH="5143470" progId="MSGraph.Chart.8">
                  <p:embed followColorScheme="full"/>
                </p:oleObj>
              </mc:Choice>
              <mc:Fallback>
                <p:oleObj name="Chart" r:id="rId7" imgW="4572000" imgH="514347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714500"/>
                        <a:ext cx="4572000" cy="514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527" name="TPAnswers"/>
          <p:cNvSpPr>
            <a:spLocks noGrp="1" noChangeArrowheads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395288" y="1773238"/>
            <a:ext cx="4537075" cy="4068762"/>
          </a:xfrm>
        </p:spPr>
        <p:txBody>
          <a:bodyPr>
            <a:noAutofit/>
          </a:bodyPr>
          <a:lstStyle/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Very good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Good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 smtClean="0"/>
              <a:t>Acceptable</a:t>
            </a:r>
            <a:endParaRPr lang="en-GB" dirty="0"/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Poor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Very poor</a:t>
            </a:r>
          </a:p>
        </p:txBody>
      </p:sp>
      <p:grpSp>
        <p:nvGrpSpPr>
          <p:cNvPr id="5" name="CountdownNew"/>
          <p:cNvGrpSpPr/>
          <p:nvPr>
            <p:custDataLst>
              <p:tags r:id="rId5"/>
            </p:custDataLst>
          </p:nvPr>
        </p:nvGrpSpPr>
        <p:grpSpPr>
          <a:xfrm>
            <a:off x="7874000" y="5842000"/>
            <a:ext cx="1270000" cy="1016000"/>
            <a:chOff x="8318500" y="6032500"/>
            <a:chExt cx="1270000" cy="1016000"/>
          </a:xfrm>
        </p:grpSpPr>
        <p:pic>
          <p:nvPicPr>
            <p:cNvPr id="4" name="CDShape"/>
            <p:cNvPicPr>
              <a:picLocks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8500" y="6032500"/>
              <a:ext cx="1270000" cy="1016000"/>
            </a:xfrm>
            <a:prstGeom prst="rect">
              <a:avLst/>
            </a:prstGeom>
          </p:spPr>
        </p:pic>
        <p:sp>
          <p:nvSpPr>
            <p:cNvPr id="3" name="CDTransText"/>
            <p:cNvSpPr txBox="1"/>
            <p:nvPr/>
          </p:nvSpPr>
          <p:spPr>
            <a:xfrm>
              <a:off x="8318500" y="6604000"/>
              <a:ext cx="1270000" cy="444500"/>
            </a:xfrm>
            <a:prstGeom prst="rect">
              <a:avLst/>
            </a:prstGeom>
            <a:noFill/>
          </p:spPr>
          <p:txBody>
            <a:bodyPr vert="horz" rtlCol="0">
              <a:noAutofit/>
            </a:bodyPr>
            <a:lstStyle/>
            <a:p>
              <a:r>
                <a:rPr lang="en-GB" sz="900" b="1" smtClean="0">
                  <a:solidFill>
                    <a:srgbClr val="FFFFFF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Tahoma"/>
                </a:rPr>
                <a:t>Countdown</a:t>
              </a:r>
              <a:endParaRPr lang="en-GB" sz="900" b="1">
                <a:solidFill>
                  <a:srgbClr val="FFFFFF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Tahoma"/>
              </a:endParaRPr>
            </a:p>
          </p:txBody>
        </p:sp>
        <p:sp>
          <p:nvSpPr>
            <p:cNvPr id="2" name="CDText"/>
            <p:cNvSpPr txBox="1"/>
            <p:nvPr/>
          </p:nvSpPr>
          <p:spPr>
            <a:xfrm>
              <a:off x="8356600" y="6032500"/>
              <a:ext cx="1206500" cy="508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r>
                <a:rPr lang="en-GB" b="1" smtClean="0">
                  <a:latin typeface="Tahoma"/>
                </a:rPr>
                <a:t>15</a:t>
              </a:r>
              <a:endParaRPr lang="en-GB" b="1" dirty="0">
                <a:latin typeface="Tahoma"/>
              </a:endParaRPr>
            </a:p>
          </p:txBody>
        </p:sp>
      </p:grp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10752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PQuestion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Practice Learning: where applicable, </a:t>
            </a:r>
            <a:r>
              <a:rPr lang="en-GB" sz="2800" dirty="0" smtClean="0">
                <a:solidFill>
                  <a:srgbClr val="FFC000"/>
                </a:solidFill>
              </a:rPr>
              <a:t>support </a:t>
            </a:r>
            <a:r>
              <a:rPr lang="en-GB" sz="2800" dirty="0">
                <a:solidFill>
                  <a:srgbClr val="FFC000"/>
                </a:solidFill>
              </a:rPr>
              <a:t>from my mentor</a:t>
            </a:r>
            <a:r>
              <a:rPr lang="en-GB" sz="2800" dirty="0"/>
              <a:t> in this module was…</a:t>
            </a:r>
          </a:p>
        </p:txBody>
      </p:sp>
      <p:graphicFrame>
        <p:nvGraphicFramePr>
          <p:cNvPr id="108547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995638898"/>
              </p:ext>
            </p:extLst>
          </p:nvPr>
        </p:nvGraphicFramePr>
        <p:xfrm>
          <a:off x="4572000" y="17145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55" name="Chart" r:id="rId7" imgW="4572000" imgH="5143470" progId="MSGraph.Chart.8">
                  <p:embed followColorScheme="full"/>
                </p:oleObj>
              </mc:Choice>
              <mc:Fallback>
                <p:oleObj name="Chart" r:id="rId7" imgW="4572000" imgH="514347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714500"/>
                        <a:ext cx="4572000" cy="514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551" name="TPAnswers"/>
          <p:cNvSpPr>
            <a:spLocks noGrp="1" noChangeArrowheads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395288" y="1773238"/>
            <a:ext cx="4537075" cy="4068762"/>
          </a:xfrm>
        </p:spPr>
        <p:txBody>
          <a:bodyPr>
            <a:noAutofit/>
          </a:bodyPr>
          <a:lstStyle/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Very good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Good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 smtClean="0"/>
              <a:t>Acceptable</a:t>
            </a:r>
            <a:endParaRPr lang="en-GB" dirty="0"/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Poor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Very poor</a:t>
            </a:r>
          </a:p>
        </p:txBody>
      </p:sp>
      <p:grpSp>
        <p:nvGrpSpPr>
          <p:cNvPr id="5" name="CountdownNew"/>
          <p:cNvGrpSpPr/>
          <p:nvPr>
            <p:custDataLst>
              <p:tags r:id="rId5"/>
            </p:custDataLst>
          </p:nvPr>
        </p:nvGrpSpPr>
        <p:grpSpPr>
          <a:xfrm>
            <a:off x="7874000" y="5842000"/>
            <a:ext cx="1270000" cy="1016000"/>
            <a:chOff x="8318500" y="6032500"/>
            <a:chExt cx="1270000" cy="1016000"/>
          </a:xfrm>
        </p:grpSpPr>
        <p:pic>
          <p:nvPicPr>
            <p:cNvPr id="4" name="CDShape"/>
            <p:cNvPicPr>
              <a:picLocks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8500" y="6032500"/>
              <a:ext cx="1270000" cy="1016000"/>
            </a:xfrm>
            <a:prstGeom prst="rect">
              <a:avLst/>
            </a:prstGeom>
          </p:spPr>
        </p:pic>
        <p:sp>
          <p:nvSpPr>
            <p:cNvPr id="3" name="CDTransText"/>
            <p:cNvSpPr txBox="1"/>
            <p:nvPr/>
          </p:nvSpPr>
          <p:spPr>
            <a:xfrm>
              <a:off x="8318500" y="6604000"/>
              <a:ext cx="1270000" cy="444500"/>
            </a:xfrm>
            <a:prstGeom prst="rect">
              <a:avLst/>
            </a:prstGeom>
            <a:noFill/>
          </p:spPr>
          <p:txBody>
            <a:bodyPr vert="horz" rtlCol="0">
              <a:noAutofit/>
            </a:bodyPr>
            <a:lstStyle/>
            <a:p>
              <a:r>
                <a:rPr lang="en-GB" sz="900" b="1" smtClean="0">
                  <a:solidFill>
                    <a:srgbClr val="FFFFFF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Tahoma"/>
                </a:rPr>
                <a:t>Countdown</a:t>
              </a:r>
              <a:endParaRPr lang="en-GB" sz="900" b="1">
                <a:solidFill>
                  <a:srgbClr val="FFFFFF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Tahoma"/>
              </a:endParaRPr>
            </a:p>
          </p:txBody>
        </p:sp>
        <p:sp>
          <p:nvSpPr>
            <p:cNvPr id="2" name="CDText"/>
            <p:cNvSpPr txBox="1"/>
            <p:nvPr/>
          </p:nvSpPr>
          <p:spPr>
            <a:xfrm>
              <a:off x="8356600" y="6032500"/>
              <a:ext cx="1206500" cy="508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r>
                <a:rPr lang="en-GB" b="1" smtClean="0">
                  <a:latin typeface="Tahoma"/>
                </a:rPr>
                <a:t>15</a:t>
              </a:r>
              <a:endParaRPr lang="en-GB" b="1" dirty="0">
                <a:latin typeface="Tahoma"/>
              </a:endParaRPr>
            </a:p>
          </p:txBody>
        </p:sp>
      </p:grp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10854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defTabSz="449263"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One final question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88503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TPQuestion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>
                <a:solidFill>
                  <a:schemeClr val="tx1"/>
                </a:solidFill>
              </a:rPr>
              <a:t>Thank you for taking part in this initiative.</a:t>
            </a:r>
            <a:r>
              <a:rPr lang="en-GB" sz="2800"/>
              <a:t/>
            </a:r>
            <a:br>
              <a:rPr lang="en-GB" sz="2800"/>
            </a:br>
            <a:r>
              <a:rPr lang="en-GB" sz="2800"/>
              <a:t>What do you think about giving your evaluation feedback using zappers?</a:t>
            </a:r>
          </a:p>
        </p:txBody>
      </p:sp>
      <p:graphicFrame>
        <p:nvGraphicFramePr>
          <p:cNvPr id="109571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160682205"/>
              </p:ext>
            </p:extLst>
          </p:nvPr>
        </p:nvGraphicFramePr>
        <p:xfrm>
          <a:off x="4572000" y="17145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79" name="Chart" r:id="rId7" imgW="4572000" imgH="5143470" progId="MSGraph.Chart.8">
                  <p:embed followColorScheme="full"/>
                </p:oleObj>
              </mc:Choice>
              <mc:Fallback>
                <p:oleObj name="Chart" r:id="rId7" imgW="4572000" imgH="514347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714500"/>
                        <a:ext cx="4572000" cy="514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575" name="TPAnswers"/>
          <p:cNvSpPr>
            <a:spLocks noGrp="1" noChangeArrowheads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395288" y="1773238"/>
            <a:ext cx="4968875" cy="4068762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GB"/>
              <a:t>I really prefer zappers</a:t>
            </a:r>
          </a:p>
          <a:p>
            <a:pPr marL="609600" indent="-609600">
              <a:buFontTx/>
              <a:buAutoNum type="arabicPeriod"/>
            </a:pPr>
            <a:r>
              <a:rPr lang="en-GB"/>
              <a:t>Better than a paper form</a:t>
            </a:r>
          </a:p>
          <a:p>
            <a:pPr marL="609600" indent="-609600">
              <a:buFontTx/>
              <a:buAutoNum type="arabicPeriod"/>
            </a:pPr>
            <a:r>
              <a:rPr lang="en-GB"/>
              <a:t>No strong opinion</a:t>
            </a:r>
          </a:p>
          <a:p>
            <a:pPr marL="609600" indent="-609600">
              <a:buFontTx/>
              <a:buAutoNum type="arabicPeriod"/>
            </a:pPr>
            <a:r>
              <a:rPr lang="en-GB"/>
              <a:t>Prefer a paper form</a:t>
            </a:r>
          </a:p>
          <a:p>
            <a:pPr marL="609600" indent="-609600">
              <a:buFontTx/>
              <a:buAutoNum type="arabicPeriod"/>
            </a:pPr>
            <a:r>
              <a:rPr lang="en-GB"/>
              <a:t>I really don’t like this</a:t>
            </a:r>
          </a:p>
        </p:txBody>
      </p:sp>
      <p:grpSp>
        <p:nvGrpSpPr>
          <p:cNvPr id="5" name="CountdownNew"/>
          <p:cNvGrpSpPr/>
          <p:nvPr>
            <p:custDataLst>
              <p:tags r:id="rId5"/>
            </p:custDataLst>
          </p:nvPr>
        </p:nvGrpSpPr>
        <p:grpSpPr>
          <a:xfrm>
            <a:off x="7874000" y="5842000"/>
            <a:ext cx="1270000" cy="1016000"/>
            <a:chOff x="8318500" y="6032500"/>
            <a:chExt cx="1270000" cy="1016000"/>
          </a:xfrm>
        </p:grpSpPr>
        <p:pic>
          <p:nvPicPr>
            <p:cNvPr id="4" name="CDShape"/>
            <p:cNvPicPr>
              <a:picLocks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8500" y="6032500"/>
              <a:ext cx="1270000" cy="1016000"/>
            </a:xfrm>
            <a:prstGeom prst="rect">
              <a:avLst/>
            </a:prstGeom>
          </p:spPr>
        </p:pic>
        <p:sp>
          <p:nvSpPr>
            <p:cNvPr id="3" name="CDTransText"/>
            <p:cNvSpPr txBox="1"/>
            <p:nvPr/>
          </p:nvSpPr>
          <p:spPr>
            <a:xfrm>
              <a:off x="8318500" y="6604000"/>
              <a:ext cx="1270000" cy="444500"/>
            </a:xfrm>
            <a:prstGeom prst="rect">
              <a:avLst/>
            </a:prstGeom>
            <a:noFill/>
          </p:spPr>
          <p:txBody>
            <a:bodyPr vert="horz" rtlCol="0">
              <a:noAutofit/>
            </a:bodyPr>
            <a:lstStyle/>
            <a:p>
              <a:r>
                <a:rPr lang="en-GB" sz="900" b="1" smtClean="0">
                  <a:solidFill>
                    <a:srgbClr val="FFFFFF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Tahoma"/>
                </a:rPr>
                <a:t>Countdown</a:t>
              </a:r>
              <a:endParaRPr lang="en-GB" sz="900" b="1">
                <a:solidFill>
                  <a:srgbClr val="FFFFFF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Tahoma"/>
              </a:endParaRPr>
            </a:p>
          </p:txBody>
        </p:sp>
        <p:sp>
          <p:nvSpPr>
            <p:cNvPr id="2" name="CDText"/>
            <p:cNvSpPr txBox="1"/>
            <p:nvPr/>
          </p:nvSpPr>
          <p:spPr>
            <a:xfrm>
              <a:off x="8356600" y="6032500"/>
              <a:ext cx="1206500" cy="508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r>
                <a:rPr lang="en-GB" b="1" smtClean="0">
                  <a:latin typeface="Tahoma"/>
                </a:rPr>
                <a:t>15</a:t>
              </a:r>
              <a:endParaRPr lang="en-GB" b="1" dirty="0">
                <a:latin typeface="Tahoma"/>
              </a:endParaRPr>
            </a:p>
          </p:txBody>
        </p:sp>
      </p:grp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10957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defTabSz="449263"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Thank You</a:t>
            </a:r>
            <a:endParaRPr lang="en-GB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8775" y="3284538"/>
            <a:ext cx="8426450" cy="19812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dirty="0" smtClean="0"/>
              <a:t>Please return your zapper handset to the tutor at the end of the lecture.</a:t>
            </a:r>
            <a:endParaRPr lang="en-GB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4544170"/>
            <a:ext cx="1512168" cy="180353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22065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950" y="-87313"/>
            <a:ext cx="9263063" cy="6946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68528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PQuestion"/>
          <p:cNvSpPr>
            <a:spLocks noGrp="1" noChangeArrowheads="1"/>
          </p:cNvSpPr>
          <p:nvPr>
            <p:ph type="title"/>
          </p:nvPr>
        </p:nvSpPr>
        <p:spPr>
          <a:xfrm>
            <a:off x="358775" y="620713"/>
            <a:ext cx="8426450" cy="649287"/>
          </a:xfrm>
        </p:spPr>
        <p:txBody>
          <a:bodyPr/>
          <a:lstStyle/>
          <a:p>
            <a:pPr eaLnBrk="1" hangingPunct="1"/>
            <a:r>
              <a:rPr lang="en-GB" b="1" smtClean="0"/>
              <a:t>A question to test your zapper</a:t>
            </a:r>
          </a:p>
        </p:txBody>
      </p:sp>
      <p:graphicFrame>
        <p:nvGraphicFramePr>
          <p:cNvPr id="183300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946862683"/>
              </p:ext>
            </p:extLst>
          </p:nvPr>
        </p:nvGraphicFramePr>
        <p:xfrm>
          <a:off x="4787900" y="2241550"/>
          <a:ext cx="3997325" cy="424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68" name="Chart" r:id="rId6" imgW="4572000" imgH="5143470" progId="MSGraph.Chart.8">
                  <p:embed followColorScheme="full"/>
                </p:oleObj>
              </mc:Choice>
              <mc:Fallback>
                <p:oleObj name="Chart" r:id="rId6" imgW="4572000" imgH="514347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2241550"/>
                        <a:ext cx="3997325" cy="424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8" name="Text Box 5"/>
          <p:cNvSpPr txBox="1">
            <a:spLocks noChangeArrowheads="1"/>
          </p:cNvSpPr>
          <p:nvPr/>
        </p:nvSpPr>
        <p:spPr bwMode="auto">
          <a:xfrm>
            <a:off x="358775" y="1268413"/>
            <a:ext cx="8426450" cy="442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>
              <a:defRPr sz="2000">
                <a:solidFill>
                  <a:schemeClr val="tx1"/>
                </a:solidFill>
                <a:latin typeface="Lucida Sans" pitchFamily="34" charset="0"/>
                <a:ea typeface="ＭＳ Ｐゴシック" pitchFamily="16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Lucida Sans" pitchFamily="34" charset="0"/>
                <a:ea typeface="ＭＳ Ｐゴシック" pitchFamily="16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Lucida Sans" pitchFamily="34" charset="0"/>
                <a:ea typeface="ＭＳ Ｐゴシック" pitchFamily="16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Lucida Sans" pitchFamily="34" charset="0"/>
                <a:ea typeface="ＭＳ Ｐゴシック" pitchFamily="16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Lucida Sans" pitchFamily="34" charset="0"/>
                <a:ea typeface="ＭＳ Ｐゴシック" pitchFamily="16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Lucida Sans" pitchFamily="34" charset="0"/>
                <a:ea typeface="ＭＳ Ｐゴシック" pitchFamily="16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Lucida Sans" pitchFamily="34" charset="0"/>
                <a:ea typeface="ＭＳ Ｐゴシック" pitchFamily="16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Lucida Sans" pitchFamily="34" charset="0"/>
                <a:ea typeface="ＭＳ Ｐゴシック" pitchFamily="16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Lucida Sans" pitchFamily="34" charset="0"/>
                <a:ea typeface="ＭＳ Ｐゴシック" pitchFamily="16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GB" sz="2400"/>
              <a:t>What did you drink with your breakfast this morning?</a:t>
            </a:r>
          </a:p>
        </p:txBody>
      </p:sp>
      <p:sp>
        <p:nvSpPr>
          <p:cNvPr id="7" name="AutoShape 10"/>
          <p:cNvSpPr>
            <a:spLocks noChangeArrowheads="1"/>
          </p:cNvSpPr>
          <p:nvPr/>
        </p:nvSpPr>
        <p:spPr bwMode="auto">
          <a:xfrm>
            <a:off x="346075" y="5832475"/>
            <a:ext cx="4213225" cy="644525"/>
          </a:xfrm>
          <a:prstGeom prst="roundRect">
            <a:avLst>
              <a:gd name="adj" fmla="val 5551"/>
            </a:avLst>
          </a:prstGeom>
          <a:solidFill>
            <a:schemeClr val="tx1">
              <a:lumMod val="20000"/>
              <a:lumOff val="80000"/>
            </a:schemeClr>
          </a:solidFill>
          <a:ln w="28575" algn="ctr">
            <a:solidFill>
              <a:srgbClr val="008899"/>
            </a:solidFill>
            <a:round/>
            <a:headEnd/>
            <a:tailEnd/>
          </a:ln>
          <a:effectLst/>
        </p:spPr>
        <p:txBody>
          <a:bodyPr lIns="36000" tIns="36000" rIns="36000" bIns="36000" anchor="ctr">
            <a:spAutoFit/>
          </a:bodyPr>
          <a:lstStyle/>
          <a:p>
            <a:pPr>
              <a:defRPr/>
            </a:pPr>
            <a:r>
              <a:rPr lang="en-GB" sz="1800" dirty="0"/>
              <a:t>Remember to check that the light flashes green when you vote!</a:t>
            </a:r>
          </a:p>
        </p:txBody>
      </p:sp>
      <p:sp>
        <p:nvSpPr>
          <p:cNvPr id="16390" name="TPAnswers"/>
          <p:cNvSpPr>
            <a:spLocks noGrp="1" noChangeArrowheads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358775" y="2060575"/>
            <a:ext cx="4213225" cy="3816350"/>
          </a:xfrm>
        </p:spPr>
        <p:txBody>
          <a:bodyPr/>
          <a:lstStyle/>
          <a:p>
            <a:pPr marL="457200" indent="-457200" eaLnBrk="1" hangingPunct="1">
              <a:spcBef>
                <a:spcPct val="20000"/>
              </a:spcBef>
              <a:buFontTx/>
              <a:buAutoNum type="arabicPeriod"/>
            </a:pPr>
            <a:r>
              <a:rPr lang="en-GB" smtClean="0"/>
              <a:t>What’s breakfast?</a:t>
            </a:r>
          </a:p>
          <a:p>
            <a:pPr marL="457200" indent="-457200" eaLnBrk="1" hangingPunct="1">
              <a:spcBef>
                <a:spcPct val="20000"/>
              </a:spcBef>
              <a:buFontTx/>
              <a:buAutoNum type="arabicPeriod"/>
            </a:pPr>
            <a:r>
              <a:rPr lang="en-GB" smtClean="0"/>
              <a:t>Coffee</a:t>
            </a:r>
          </a:p>
          <a:p>
            <a:pPr marL="457200" indent="-457200" eaLnBrk="1" hangingPunct="1">
              <a:spcBef>
                <a:spcPct val="20000"/>
              </a:spcBef>
              <a:buFontTx/>
              <a:buAutoNum type="arabicPeriod"/>
            </a:pPr>
            <a:r>
              <a:rPr lang="en-GB" smtClean="0"/>
              <a:t>Tea</a:t>
            </a:r>
          </a:p>
          <a:p>
            <a:pPr marL="457200" indent="-457200" eaLnBrk="1" hangingPunct="1">
              <a:spcBef>
                <a:spcPct val="20000"/>
              </a:spcBef>
              <a:buFontTx/>
              <a:buAutoNum type="arabicPeriod"/>
            </a:pPr>
            <a:r>
              <a:rPr lang="en-GB" smtClean="0"/>
              <a:t>Fruit Juice</a:t>
            </a:r>
          </a:p>
          <a:p>
            <a:pPr marL="457200" indent="-457200" eaLnBrk="1" hangingPunct="1">
              <a:spcBef>
                <a:spcPct val="20000"/>
              </a:spcBef>
              <a:buFontTx/>
              <a:buAutoNum type="arabicPeriod"/>
            </a:pPr>
            <a:r>
              <a:rPr lang="en-GB" smtClean="0"/>
              <a:t>Water</a:t>
            </a:r>
          </a:p>
          <a:p>
            <a:pPr marL="457200" indent="-457200" eaLnBrk="1" hangingPunct="1">
              <a:spcBef>
                <a:spcPct val="20000"/>
              </a:spcBef>
              <a:buFontTx/>
              <a:buAutoNum type="arabicPeriod"/>
            </a:pPr>
            <a:r>
              <a:rPr lang="en-GB" smtClean="0"/>
              <a:t>Nothing</a:t>
            </a:r>
          </a:p>
          <a:p>
            <a:pPr marL="457200" indent="-457200" eaLnBrk="1" hangingPunct="1">
              <a:spcBef>
                <a:spcPct val="20000"/>
              </a:spcBef>
              <a:buFontTx/>
              <a:buAutoNum type="arabicPeriod"/>
            </a:pPr>
            <a:r>
              <a:rPr lang="en-GB" smtClean="0"/>
              <a:t>Other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406331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18330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dirty="0"/>
              <a:t>Start of evaluation survey</a:t>
            </a:r>
            <a:endParaRPr lang="en-US" sz="4800" dirty="0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58775" y="1700213"/>
            <a:ext cx="6805613" cy="45021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dirty="0" smtClean="0"/>
              <a:t>Your </a:t>
            </a:r>
            <a:r>
              <a:rPr lang="en-GB" dirty="0"/>
              <a:t>answers are </a:t>
            </a:r>
            <a:r>
              <a:rPr lang="en-GB" dirty="0">
                <a:solidFill>
                  <a:srgbClr val="FFC000"/>
                </a:solidFill>
              </a:rPr>
              <a:t>anonymous</a:t>
            </a:r>
            <a:r>
              <a:rPr lang="en-GB" dirty="0"/>
              <a:t>: we don’t know who has which zapper!</a:t>
            </a:r>
          </a:p>
          <a:p>
            <a:pPr>
              <a:lnSpc>
                <a:spcPct val="90000"/>
              </a:lnSpc>
            </a:pPr>
            <a:r>
              <a:rPr lang="en-GB" dirty="0"/>
              <a:t>It should take about </a:t>
            </a:r>
            <a:r>
              <a:rPr lang="en-GB" dirty="0" smtClean="0"/>
              <a:t>10 </a:t>
            </a:r>
            <a:r>
              <a:rPr lang="en-GB" dirty="0"/>
              <a:t>minutes to complete the survey</a:t>
            </a:r>
          </a:p>
          <a:p>
            <a:pPr>
              <a:lnSpc>
                <a:spcPct val="90000"/>
              </a:lnSpc>
            </a:pPr>
            <a:r>
              <a:rPr lang="en-GB" dirty="0"/>
              <a:t>You won’t see the results </a:t>
            </a:r>
            <a:r>
              <a:rPr lang="en-GB" dirty="0" smtClean="0"/>
              <a:t>on-screen</a:t>
            </a:r>
          </a:p>
          <a:p>
            <a:pPr>
              <a:lnSpc>
                <a:spcPct val="90000"/>
              </a:lnSpc>
            </a:pPr>
            <a:r>
              <a:rPr lang="en-GB" dirty="0" smtClean="0"/>
              <a:t>You have 15 seconds to answer each question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03763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defTabSz="449263"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Module Content</a:t>
            </a:r>
            <a:endParaRPr lang="en-GB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8775" y="3284538"/>
            <a:ext cx="8426450" cy="19812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8</a:t>
            </a:r>
            <a:r>
              <a:rPr lang="en-GB" dirty="0" smtClean="0"/>
              <a:t> </a:t>
            </a:r>
            <a:r>
              <a:rPr lang="en-GB" dirty="0" smtClean="0"/>
              <a:t>questions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20780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PQuestion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 smtClean="0">
                <a:solidFill>
                  <a:srgbClr val="FFC000"/>
                </a:solidFill>
              </a:rPr>
              <a:t>prior </a:t>
            </a:r>
            <a:r>
              <a:rPr lang="en-GB" dirty="0">
                <a:solidFill>
                  <a:srgbClr val="FFC000"/>
                </a:solidFill>
              </a:rPr>
              <a:t>knowledge </a:t>
            </a:r>
            <a:r>
              <a:rPr lang="en-GB" dirty="0"/>
              <a:t>assumed </a:t>
            </a:r>
            <a:r>
              <a:rPr lang="en-GB" dirty="0" smtClean="0"/>
              <a:t>was</a:t>
            </a:r>
            <a:endParaRPr lang="en-GB" dirty="0"/>
          </a:p>
        </p:txBody>
      </p:sp>
      <p:graphicFrame>
        <p:nvGraphicFramePr>
          <p:cNvPr id="93187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73590884"/>
              </p:ext>
            </p:extLst>
          </p:nvPr>
        </p:nvGraphicFramePr>
        <p:xfrm>
          <a:off x="4572000" y="1484313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5" name="Chart" r:id="rId7" imgW="4572000" imgH="5143470" progId="MSGraph.Chart.8">
                  <p:embed followColorScheme="full"/>
                </p:oleObj>
              </mc:Choice>
              <mc:Fallback>
                <p:oleObj name="Chart" r:id="rId7" imgW="4572000" imgH="514347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484313"/>
                        <a:ext cx="4572000" cy="514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191" name="TPAnswers"/>
          <p:cNvSpPr>
            <a:spLocks noGrp="1" noChangeArrowheads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395288" y="1773238"/>
            <a:ext cx="4537075" cy="4068762"/>
          </a:xfrm>
        </p:spPr>
        <p:txBody>
          <a:bodyPr>
            <a:noAutofit/>
          </a:bodyPr>
          <a:lstStyle/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 smtClean="0"/>
              <a:t>Too high</a:t>
            </a:r>
            <a:endParaRPr lang="en-GB" dirty="0"/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 smtClean="0"/>
              <a:t>High</a:t>
            </a:r>
            <a:endParaRPr lang="en-GB" dirty="0"/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About </a:t>
            </a:r>
            <a:r>
              <a:rPr lang="en-GB" dirty="0" smtClean="0"/>
              <a:t>right</a:t>
            </a:r>
            <a:endParaRPr lang="en-GB" dirty="0"/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 smtClean="0"/>
              <a:t>Low</a:t>
            </a:r>
            <a:endParaRPr lang="en-GB" dirty="0"/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 smtClean="0"/>
              <a:t>Too low</a:t>
            </a:r>
            <a:endParaRPr lang="en-GB" dirty="0"/>
          </a:p>
        </p:txBody>
      </p:sp>
      <p:grpSp>
        <p:nvGrpSpPr>
          <p:cNvPr id="5" name="CountdownNew"/>
          <p:cNvGrpSpPr/>
          <p:nvPr>
            <p:custDataLst>
              <p:tags r:id="rId5"/>
            </p:custDataLst>
          </p:nvPr>
        </p:nvGrpSpPr>
        <p:grpSpPr>
          <a:xfrm>
            <a:off x="7874000" y="5842000"/>
            <a:ext cx="1270000" cy="1016000"/>
            <a:chOff x="8318500" y="6032500"/>
            <a:chExt cx="1270000" cy="1016000"/>
          </a:xfrm>
        </p:grpSpPr>
        <p:pic>
          <p:nvPicPr>
            <p:cNvPr id="4" name="CDShape"/>
            <p:cNvPicPr>
              <a:picLocks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8500" y="6032500"/>
              <a:ext cx="1270000" cy="1016000"/>
            </a:xfrm>
            <a:prstGeom prst="rect">
              <a:avLst/>
            </a:prstGeom>
          </p:spPr>
        </p:pic>
        <p:sp>
          <p:nvSpPr>
            <p:cNvPr id="3" name="CDTransText"/>
            <p:cNvSpPr txBox="1"/>
            <p:nvPr/>
          </p:nvSpPr>
          <p:spPr>
            <a:xfrm>
              <a:off x="8318500" y="6604000"/>
              <a:ext cx="1270000" cy="444500"/>
            </a:xfrm>
            <a:prstGeom prst="rect">
              <a:avLst/>
            </a:prstGeom>
            <a:noFill/>
          </p:spPr>
          <p:txBody>
            <a:bodyPr vert="horz" rtlCol="0">
              <a:noAutofit/>
            </a:bodyPr>
            <a:lstStyle/>
            <a:p>
              <a:r>
                <a:rPr lang="en-GB" sz="900" b="1" smtClean="0">
                  <a:solidFill>
                    <a:srgbClr val="FFFFFF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Tahoma"/>
                </a:rPr>
                <a:t>Countdown</a:t>
              </a:r>
              <a:endParaRPr lang="en-GB" sz="900" b="1">
                <a:solidFill>
                  <a:srgbClr val="FFFFFF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Tahoma"/>
              </a:endParaRPr>
            </a:p>
          </p:txBody>
        </p:sp>
        <p:sp>
          <p:nvSpPr>
            <p:cNvPr id="2" name="CDText"/>
            <p:cNvSpPr txBox="1"/>
            <p:nvPr/>
          </p:nvSpPr>
          <p:spPr>
            <a:xfrm>
              <a:off x="8356600" y="6032500"/>
              <a:ext cx="1206500" cy="508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r>
                <a:rPr lang="en-GB" b="1" smtClean="0">
                  <a:latin typeface="Tahoma"/>
                </a:rPr>
                <a:t>15</a:t>
              </a:r>
              <a:endParaRPr lang="en-GB" b="1" dirty="0">
                <a:latin typeface="Tahoma"/>
              </a:endParaRPr>
            </a:p>
          </p:txBody>
        </p:sp>
      </p:grp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9318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PQuestion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>
                <a:solidFill>
                  <a:srgbClr val="FFC000"/>
                </a:solidFill>
              </a:rPr>
              <a:t>amount of material covered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in </a:t>
            </a:r>
            <a:r>
              <a:rPr lang="en-GB" dirty="0"/>
              <a:t>the module </a:t>
            </a:r>
            <a:r>
              <a:rPr lang="en-GB" dirty="0" smtClean="0"/>
              <a:t>was</a:t>
            </a:r>
            <a:endParaRPr lang="en-GB" dirty="0"/>
          </a:p>
        </p:txBody>
      </p:sp>
      <p:graphicFrame>
        <p:nvGraphicFramePr>
          <p:cNvPr id="110595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525056773"/>
              </p:ext>
            </p:extLst>
          </p:nvPr>
        </p:nvGraphicFramePr>
        <p:xfrm>
          <a:off x="4572000" y="1484313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03" name="Chart" r:id="rId7" imgW="4572000" imgH="5143470" progId="MSGraph.Chart.8">
                  <p:embed followColorScheme="full"/>
                </p:oleObj>
              </mc:Choice>
              <mc:Fallback>
                <p:oleObj name="Chart" r:id="rId7" imgW="4572000" imgH="514347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484313"/>
                        <a:ext cx="4572000" cy="514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0599" name="TPAnswers"/>
          <p:cNvSpPr>
            <a:spLocks noGrp="1" noChangeArrowheads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395288" y="1773238"/>
            <a:ext cx="4537075" cy="4068762"/>
          </a:xfrm>
        </p:spPr>
        <p:txBody>
          <a:bodyPr>
            <a:noAutofit/>
          </a:bodyPr>
          <a:lstStyle/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T</a:t>
            </a:r>
            <a:r>
              <a:rPr lang="en-GB" dirty="0" smtClean="0"/>
              <a:t>oo </a:t>
            </a:r>
            <a:r>
              <a:rPr lang="en-GB" dirty="0"/>
              <a:t>much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 smtClean="0"/>
              <a:t>High</a:t>
            </a:r>
            <a:endParaRPr lang="en-GB" dirty="0"/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About right</a:t>
            </a:r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 smtClean="0"/>
              <a:t>Low</a:t>
            </a:r>
            <a:endParaRPr lang="en-GB" dirty="0"/>
          </a:p>
          <a:p>
            <a:pPr marL="609600" indent="-609600">
              <a:spcBef>
                <a:spcPct val="20000"/>
              </a:spcBef>
              <a:spcAft>
                <a:spcPts val="0"/>
              </a:spcAft>
              <a:buFontTx/>
              <a:buAutoNum type="arabicPeriod"/>
            </a:pPr>
            <a:r>
              <a:rPr lang="en-GB" dirty="0"/>
              <a:t>T</a:t>
            </a:r>
            <a:r>
              <a:rPr lang="en-GB" dirty="0" smtClean="0"/>
              <a:t>oo </a:t>
            </a:r>
            <a:r>
              <a:rPr lang="en-GB" dirty="0"/>
              <a:t>little</a:t>
            </a:r>
          </a:p>
        </p:txBody>
      </p:sp>
      <p:grpSp>
        <p:nvGrpSpPr>
          <p:cNvPr id="5" name="CountdownNew"/>
          <p:cNvGrpSpPr/>
          <p:nvPr>
            <p:custDataLst>
              <p:tags r:id="rId5"/>
            </p:custDataLst>
          </p:nvPr>
        </p:nvGrpSpPr>
        <p:grpSpPr>
          <a:xfrm>
            <a:off x="7874000" y="5842000"/>
            <a:ext cx="1270000" cy="1016000"/>
            <a:chOff x="8318500" y="6032500"/>
            <a:chExt cx="1270000" cy="1016000"/>
          </a:xfrm>
        </p:grpSpPr>
        <p:pic>
          <p:nvPicPr>
            <p:cNvPr id="4" name="CDShape"/>
            <p:cNvPicPr>
              <a:picLocks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8500" y="6032500"/>
              <a:ext cx="1270000" cy="1016000"/>
            </a:xfrm>
            <a:prstGeom prst="rect">
              <a:avLst/>
            </a:prstGeom>
          </p:spPr>
        </p:pic>
        <p:sp>
          <p:nvSpPr>
            <p:cNvPr id="3" name="CDTransText"/>
            <p:cNvSpPr txBox="1"/>
            <p:nvPr/>
          </p:nvSpPr>
          <p:spPr>
            <a:xfrm>
              <a:off x="8318500" y="6604000"/>
              <a:ext cx="1270000" cy="444500"/>
            </a:xfrm>
            <a:prstGeom prst="rect">
              <a:avLst/>
            </a:prstGeom>
            <a:noFill/>
          </p:spPr>
          <p:txBody>
            <a:bodyPr vert="horz" rtlCol="0">
              <a:noAutofit/>
            </a:bodyPr>
            <a:lstStyle/>
            <a:p>
              <a:r>
                <a:rPr lang="en-GB" sz="900" b="1" smtClean="0">
                  <a:solidFill>
                    <a:srgbClr val="FFFFFF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Tahoma"/>
                </a:rPr>
                <a:t>Countdown</a:t>
              </a:r>
              <a:endParaRPr lang="en-GB" sz="900" b="1">
                <a:solidFill>
                  <a:srgbClr val="FFFFFF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Tahoma"/>
              </a:endParaRPr>
            </a:p>
          </p:txBody>
        </p:sp>
        <p:sp>
          <p:nvSpPr>
            <p:cNvPr id="2" name="CDText"/>
            <p:cNvSpPr txBox="1"/>
            <p:nvPr/>
          </p:nvSpPr>
          <p:spPr>
            <a:xfrm>
              <a:off x="8356600" y="6032500"/>
              <a:ext cx="1206500" cy="508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r>
                <a:rPr lang="en-GB" b="1" smtClean="0">
                  <a:latin typeface="Tahoma"/>
                </a:rPr>
                <a:t>15</a:t>
              </a:r>
              <a:endParaRPr lang="en-GB" b="1" dirty="0">
                <a:latin typeface="Tahoma"/>
              </a:endParaRPr>
            </a:p>
          </p:txBody>
        </p:sp>
      </p:grp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11059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2008"/>
  <p:tag name="PPVERSION" val="11.0"/>
  <p:tag name="DELIMITERS" val="3.1"/>
  <p:tag name="SHOWBARVISIBLE" val="True"/>
  <p:tag name="EXPANDSHOWBAR" val="True"/>
  <p:tag name="USESECONDARYMONITOR" val="True"/>
  <p:tag name="BULLETTYPE" val="3"/>
  <p:tag name="ANSWERNOWSTYLE" val="-1"/>
  <p:tag name="ANSWERNOWTEXT" val="Answer Now"/>
  <p:tag name="COUNTDOWNSTYLE" val="-1"/>
  <p:tag name="RESPCOUNTERSTYLE" val="-1"/>
  <p:tag name="RESPCOUNTERFORMAT" val="0"/>
  <p:tag name="RESPTABLESTYLE" val="-1"/>
  <p:tag name="COUNTDOWNSECONDS" val="10"/>
  <p:tag name="INPUTSOURCE" val="1"/>
  <p:tag name="NUMRESPONSES" val="1"/>
  <p:tag name="ALLOWDUPLICATES" val="False"/>
  <p:tag name="BACKUPSESSIONS" val="True"/>
  <p:tag name="BACKUPMAINTENANCE" val="7"/>
  <p:tag name="CHARTVALUEFORMAT" val="0%"/>
  <p:tag name="AUTOADVANCE" val="False"/>
  <p:tag name="REVIEWONLY" val="False"/>
  <p:tag name="ROTATIONINTERVAL" val="2"/>
  <p:tag name="AUTOUPDATEALIASES" val="True"/>
  <p:tag name="STDCHART" val="1"/>
  <p:tag name="PARTICIPANTSINLEADERBOARD" val="5"/>
  <p:tag name="TEAMSINLEADERBOARD" val="5"/>
  <p:tag name="MAXRESPONDERS" val="5"/>
  <p:tag name="BUBBLENAMEVISIBLE" val="True"/>
  <p:tag name="BUBBLESIZEVISIBLE" val="True"/>
  <p:tag name="BUBBLEVALUEFORMAT" val="0.0"/>
  <p:tag name="BUBBLEGROUPING" val="3"/>
  <p:tag name="DEFAULTNUMTEAMS" val="5"/>
  <p:tag name="CUSTOMGRIDBACKCOLOR" val="-2830136"/>
  <p:tag name="CUSTOMCELLFORECOLOR" val="-16777216"/>
  <p:tag name="CUSTOMCELLBACKCOLOR1" val="-657956"/>
  <p:tag name="CUSTOMCELLBACKCOLOR2" val="-13395457"/>
  <p:tag name="CUSTOMCELLBACKCOLOR3" val="-268652"/>
  <p:tag name="CUSTOMCELLBACKCOLOR4" val="-8355712"/>
  <p:tag name="USESCHEMECOLORS" val="True"/>
  <p:tag name="DISPLAYNAME" val="True"/>
  <p:tag name="DISPLAYDEVICENUMBER" val="True"/>
  <p:tag name="DISPLAYDEVICEID" val="True"/>
  <p:tag name="GRIDOPACITY" val="90"/>
  <p:tag name="GRIDROTATIONINTERVAL" val="2"/>
  <p:tag name="AUTOSIZEGRID" val="True"/>
  <p:tag name="GRIDSIZE" val="{Width=800, Height=600}"/>
  <p:tag name="GRIDPOSITION" val="1"/>
  <p:tag name="POLLINGCYCLE" val="2"/>
  <p:tag name="CHARTCOLORS" val="0"/>
  <p:tag name="CHARTLABELS" val="0"/>
  <p:tag name="RESETCHARTS" val="True"/>
  <p:tag name="INCLUDENONRESPONDERS" val="False"/>
  <p:tag name="MULTIRESPDIVISOR" val="1"/>
  <p:tag name="PARTLISTDEFAULT" val="0"/>
  <p:tag name="INCLUDEPPT" val="True"/>
  <p:tag name="ALLOWUSERFEEDBACK" val="True"/>
  <p:tag name="CORRECTPOINTVALUE" val="100"/>
  <p:tag name="INCORRECTPOINTVALUE" val="0"/>
  <p:tag name="REALTIMEBACKUP" val="False"/>
  <p:tag name="REALTIMEBACKUPPATH" val="(None)"/>
  <p:tag name="ZEROBASED" val="False"/>
  <p:tag name="AUTOADJUSTPARTRANGE" val="True"/>
  <p:tag name="CHARTSCALE" val="True"/>
  <p:tag name="ADVANCEDSETTINGSVIEW" val="False"/>
  <p:tag name="FIBDISPLAYRESULTS" val="True"/>
  <p:tag name="FIBNUMRESULTS" val="5"/>
  <p:tag name="FIBINCLUDEOTHER" val="True"/>
  <p:tag name="FIBDISPLAYKEYWORDS" val="True"/>
  <p:tag name="MMPROD_NEXTUNIQUEID" val="10009"/>
  <p:tag name="SECTOMILLISECCONVERTED" val="1"/>
  <p:tag name="TASKPANEKEY" val="93027300-350f-4ce4-99d4-60f41644e432"/>
  <p:tag name="POWERPOINTVERSION" val="14.0"/>
  <p:tag name="TPFULLVERSION" val="4.3.2.1178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 - &amp;quot;How to use Zappers.&amp;quot;&quot;/&gt;&lt;property id=&quot;20307&quot; value=&quot;258&quot;/&gt;&lt;/object&gt;&lt;object type=&quot;3&quot; unique_id=&quot;10006&quot;&gt;&lt;property id=&quot;20148&quot; value=&quot;5&quot;/&gt;&lt;property id=&quot;20300&quot; value=&quot;Slide 3 - &amp;quot;How to vote using your zapper&amp;quot;&quot;/&gt;&lt;property id=&quot;20307&quot; value=&quot;259&quot;/&gt;&lt;/object&gt;&lt;object type=&quot;3&quot; unique_id=&quot;10007&quot;&gt;&lt;property id=&quot;20148&quot; value=&quot;5&quot;/&gt;&lt;property id=&quot;20300&quot; value=&quot;Slide 4 - &amp;quot;Is your zapper working?&amp;quot;&quot;/&gt;&lt;property id=&quot;20307&quot; value=&quot;260&quot;/&gt;&lt;/object&gt;&lt;object type=&quot;3&quot; unique_id=&quot;10008&quot;&gt;&lt;property id=&quot;20148&quot; value=&quot;5&quot;/&gt;&lt;property id=&quot;20300&quot; value=&quot;Slide 5 - &amp;quot;A question to test your zapper&amp;quot;&quot;/&gt;&lt;property id=&quot;20307&quot; value=&quot;261&quot;/&gt;&lt;/object&gt;&lt;object type=&quot;3&quot; unique_id=&quot;10009&quot;&gt;&lt;property id=&quot;20148&quot; value=&quot;5&quot;/&gt;&lt;property id=&quot;20300&quot; value=&quot;Slide 6 - &amp;quot;Start of evaluation survey&amp;quot;&quot;/&gt;&lt;property id=&quot;20307&quot; value=&quot;262&quot;/&gt;&lt;/object&gt;&lt;object type=&quot;3&quot; unique_id=&quot;10010&quot;&gt;&lt;property id=&quot;20148&quot; value=&quot;5&quot;/&gt;&lt;property id=&quot;20300&quot; value=&quot;Slide 7 - &amp;quot;The organisation of the module activities (lectures etc.) was…&amp;quot;&quot;/&gt;&lt;property id=&quot;20307&quot; value=&quot;285&quot;/&gt;&lt;/object&gt;&lt;object type=&quot;3&quot; unique_id=&quot;11522&quot;&gt;&lt;property id=&quot;20148&quot; value=&quot;5&quot;/&gt;&lt;property id=&quot;20300&quot; value=&quot;Slide 8 - &amp;quot;The quality of module information was…&amp;quot;&quot;/&gt;&lt;property id=&quot;20307&quot; value=&quot;286&quot;/&gt;&lt;/object&gt;&lt;object type=&quot;3&quot; unique_id=&quot;11523&quot;&gt;&lt;property id=&quot;20148&quot; value=&quot;5&quot;/&gt;&lt;property id=&quot;20300&quot; value=&quot;Slide 9 - &amp;quot;The computer resources and availability were…&amp;quot;&quot;/&gt;&lt;property id=&quot;20307&quot; value=&quot;307&quot;/&gt;&lt;/object&gt;&lt;object type=&quot;3&quot; unique_id=&quot;11524&quot;&gt;&lt;property id=&quot;20148&quot; value=&quot;5&quot;/&gt;&lt;property id=&quot;20300&quot; value=&quot;Slide 10 - &amp;quot;The library resources were…&amp;quot;&quot;/&gt;&lt;property id=&quot;20307&quot; value=&quot;308&quot;/&gt;&lt;/object&gt;&lt;object type=&quot;3&quot; unique_id=&quot;11525&quot;&gt;&lt;property id=&quot;20148&quot; value=&quot;5&quot;/&gt;&lt;property id=&quot;20300&quot; value=&quot;Slide 11 - &amp;quot;The materials provided to support your learning (e.g. reading lists, handouts, Blackboard etc.) were…&amp;quot;&quot;/&gt;&lt;property id=&quot;20307&quot; value=&quot;309&quot;/&gt;&lt;/object&gt;&lt;object type=&quot;3&quot; unique_id=&quot;11526&quot;&gt;&lt;property id=&quot;20148&quot; value=&quot;5&quot;/&gt;&lt;property id=&quot;20300&quot; value=&quot;Slide 12 - &amp;quot;Prior knowledge assumed was…&amp;quot;&quot;/&gt;&lt;property id=&quot;20307&quot; value=&quot;310&quot;/&gt;&lt;/object&gt;&lt;object type=&quot;3&quot; unique_id=&quot;11527&quot;&gt;&lt;property id=&quot;20148&quot; value=&quot;5&quot;/&gt;&lt;property id=&quot;20300&quot; value=&quot;Slide 13 - &amp;quot;The amount of material covered in the module was…&amp;quot;&quot;/&gt;&lt;property id=&quot;20307&quot; value=&quot;327&quot;/&gt;&lt;/object&gt;&lt;object type=&quot;3&quot; unique_id=&quot;11528&quot;&gt;&lt;property id=&quot;20148&quot; value=&quot;5&quot;/&gt;&lt;property id=&quot;20300&quot; value=&quot;Slide 14 - &amp;quot;The module content informed my practice&amp;quot;&quot;/&gt;&lt;property id=&quot;20307&quot; value=&quot;312&quot;/&gt;&lt;/object&gt;&lt;object type=&quot;3&quot; unique_id=&quot;11529&quot;&gt;&lt;property id=&quot;20148&quot; value=&quot;5&quot;/&gt;&lt;property id=&quot;20300&quot; value=&quot;Slide 15 - &amp;quot;The variety of teaching methods used has enhanced my learning&amp;quot;&quot;/&gt;&lt;property id=&quot;20307&quot; value=&quot;313&quot;/&gt;&lt;/object&gt;&lt;object type=&quot;3&quot; unique_id=&quot;11530&quot;&gt;&lt;property id=&quot;20148&quot; value=&quot;5&quot;/&gt;&lt;property id=&quot;20300&quot; value=&quot;Slide 16 - &amp;quot;The learning outcomes were explained&amp;quot;&quot;/&gt;&lt;property id=&quot;20307&quot; value=&quot;314&quot;/&gt;&lt;/object&gt;&lt;object type=&quot;3&quot; unique_id=&quot;11531&quot;&gt;&lt;property id=&quot;20148&quot; value=&quot;5&quot;/&gt;&lt;property id=&quot;20300&quot; value=&quot;Slide 17 - &amp;quot;The support of other students has enhanced my learning&amp;quot;&quot;/&gt;&lt;property id=&quot;20307&quot; value=&quot;315&quot;/&gt;&lt;/object&gt;&lt;object type=&quot;3&quot; unique_id=&quot;11532&quot;&gt;&lt;property id=&quot;20148&quot; value=&quot;5&quot;/&gt;&lt;property id=&quot;20300&quot; value=&quot;Slide 18 - &amp;quot;The content of the module has stimulated learning&amp;quot;&quot;/&gt;&lt;property id=&quot;20307&quot; value=&quot;316&quot;/&gt;&lt;/object&gt;&lt;object type=&quot;3&quot; unique_id=&quot;11533&quot;&gt;&lt;property id=&quot;20148&quot; value=&quot;5&quot;/&gt;&lt;property id=&quot;20300&quot; value=&quot;Slide 19 - &amp;quot;The learning environment was conducive to my learning&amp;quot;&quot;/&gt;&lt;property id=&quot;20307&quot; value=&quot;317&quot;/&gt;&lt;/object&gt;&lt;object type=&quot;3&quot; unique_id=&quot;11534&quot;&gt;&lt;property id=&quot;20148&quot; value=&quot;5&quot;/&gt;&lt;property id=&quot;20300&quot; value=&quot;Slide 20 - &amp;quot;The academic support accessed has been&amp;quot;&quot;/&gt;&lt;property id=&quot;20307&quot; value=&quot;318&quot;/&gt;&lt;/object&gt;&lt;object type=&quot;3&quot; unique_id=&quot;11535&quot;&gt;&lt;property id=&quot;20148&quot; value=&quot;5&quot;/&gt;&lt;property id=&quot;20300&quot; value=&quot;Slide 21 - &amp;quot;The group/peer support has been&amp;quot;&quot;/&gt;&lt;property id=&quot;20307&quot; value=&quot;319&quot;/&gt;&lt;/object&gt;&lt;object type=&quot;3&quot; unique_id=&quot;11536&quot;&gt;&lt;property id=&quot;20148&quot; value=&quot;5&quot;/&gt;&lt;property id=&quot;20300&quot; value=&quot;Slide 22 - &amp;quot;Overall, how would you rate the learning experience?&amp;quot;&quot;/&gt;&lt;property id=&quot;20307&quot; value=&quot;320&quot;/&gt;&lt;/object&gt;&lt;object type=&quot;3&quot; unique_id=&quot;11537&quot;&gt;&lt;property id=&quot;20148&quot; value=&quot;5&quot;/&gt;&lt;property id=&quot;20300&quot; value=&quot;Slide 23 - &amp;quot;Overall, how would you rate the quality of the teaching?&amp;quot;&quot;/&gt;&lt;property id=&quot;20307&quot; value=&quot;321&quot;/&gt;&lt;/object&gt;&lt;object type=&quot;3&quot; unique_id=&quot;11538&quot;&gt;&lt;property id=&quot;20148&quot; value=&quot;5&quot;/&gt;&lt;property id=&quot;20300&quot; value=&quot;Slide 24 - &amp;quot;Overall, how would you rate this module?&amp;quot;&quot;/&gt;&lt;property id=&quot;20307&quot; value=&quot;322&quot;/&gt;&lt;/object&gt;&lt;object type=&quot;3&quot; unique_id=&quot;11539&quot;&gt;&lt;property id=&quot;20148&quot; value=&quot;5&quot;/&gt;&lt;property id=&quot;20300&quot; value=&quot;Slide 25 - &amp;quot;The number of days I was allocated study time to attend the module study days was&amp;quot;&quot;/&gt;&lt;property id=&quot;20307&quot; value=&quot;323&quot;/&gt;&lt;/object&gt;&lt;object type=&quot;3&quot; unique_id=&quot;11540&quot;&gt;&lt;property id=&quot;20148&quot; value=&quot;5&quot;/&gt;&lt;property id=&quot;20300&quot; value=&quot;Slide 26 - &amp;quot;The availability of resources for learning in my place of work were…&amp;quot;&quot;/&gt;&lt;property id=&quot;20307&quot; value=&quot;324&quot;/&gt;&lt;/object&gt;&lt;object type=&quot;3&quot; unique_id=&quot;11541&quot;&gt;&lt;property id=&quot;20148&quot; value=&quot;5&quot;/&gt;&lt;property id=&quot;20300&quot; value=&quot;Slide 27 - &amp;quot;Practice Learning: where applicable, support from my mentor in this module was…&amp;quot;&quot;/&gt;&lt;property id=&quot;20307&quot; value=&quot;325&quot;/&gt;&lt;/object&gt;&lt;object type=&quot;3&quot; unique_id=&quot;11542&quot;&gt;&lt;property id=&quot;20148&quot; value=&quot;5&quot;/&gt;&lt;property id=&quot;20300&quot; value=&quot;Slide 28 - &amp;quot;Thank you for taking part in this initiative.&amp;#x0D;&amp;#x0A;What do you think about giving your evaluation feedback using zapper&quot;/&gt;&lt;property id=&quot;20307&quot; value=&quot;326&quot;/&gt;&lt;/object&gt;&lt;/object&gt;&lt;/object&gt;&lt;/database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5"/>
  <p:tag name="TEXTLENGTH" val="111"/>
  <p:tag name="FONTSIZE" val="28"/>
  <p:tag name="BULLETTYPE" val="ppBulletArabicPeriod"/>
  <p:tag name="ANSWERTEXT" val="I really prefer zappers&#10;Better than a paper form&#10;No strong opinion&#10;Prefer a paper form&#10;I really don’t like this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YPE" val="Style_Gemstone"/>
  <p:tag name="CDTIMELEFT" val="15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0CDB6EB032454336AB9C6425C0FD8563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SLIDEORDER" val="3"/>
  <p:tag name="SLIDEGUID" val="03A0F34244D84FAF809EB84210FE7631"/>
  <p:tag name="REVIEWONLY" val="True"/>
  <p:tag name="TOTALRESPONSES" val="30"/>
  <p:tag name="RESPONSECOUNT" val="30"/>
  <p:tag name="SLICED" val="False"/>
  <p:tag name="RESPONSES" val="2;1;5;4;1;4;4;1;1;2;1;3;5;2;5;4;1;5;2;1;4;3;3;4;3;1;2;2;5;2;"/>
  <p:tag name="CHARTSTRINGSTD" val="8 7 4 6 5"/>
  <p:tag name="CHARTSTRINGREV" val="5 6 4 7 8"/>
  <p:tag name="CHARTSTRINGSTDPER" val="0.266666666666667 0.233333333333333 0.133333333333333 0.2 0.166666666666667"/>
  <p:tag name="CHARTSTRINGREVPER" val="0.166666666666667 0.2 0.133333333333333 0.233333333333333 0.266666666666667"/>
  <p:tag name="RESTORECOUNTDOWNTIMER" val="False"/>
  <p:tag name="QUESTIONALIAS" val="The prior knowledge assumed was…"/>
  <p:tag name="ANSWERSALIAS" val="Too high|smicln|High|smicln|About right|smicln|Low|smicln|Too low"/>
  <p:tag name="COUNTDOWNSECONDS" val="15"/>
  <p:tag name="RESPONSESGATHERED" val="False"/>
  <p:tag name="ANONYMOUSTEMP" val="False"/>
  <p:tag name="VALUES" val="No Value|smicln|No Value|smicln|No Value|smicln|No Value|smicln|No Valu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5"/>
  <p:tag name="TEXTLENGTH" val="37"/>
  <p:tag name="FONTSIZE" val="28"/>
  <p:tag name="BULLETTYPE" val="ppBulletArabicPeriod"/>
  <p:tag name="ANSWERTEXT" val="Too high&#10;High&#10;About right&#10;Low&#10;Too lo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YPE" val="Style_Gemstone"/>
  <p:tag name="CDTIMELEFT" val="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0CDB6EB032454336AB9C6425C0FD8563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SLIDEORDER" val="4"/>
  <p:tag name="SLIDEGUID" val="CDD92259BB6745698E892C0438C39FB6"/>
  <p:tag name="REVIEWONLY" val="True"/>
  <p:tag name="TOTALRESPONSES" val="30"/>
  <p:tag name="RESPONSECOUNT" val="30"/>
  <p:tag name="SLICED" val="False"/>
  <p:tag name="RESPONSES" val="3;1;5;3;4;3;2;2;5;3;5;1;1;3;4;1;2;2;5;5;3;3;1;4;4;1;4;4;2;3;"/>
  <p:tag name="CHARTSTRINGSTD" val="6 5 8 6 5"/>
  <p:tag name="CHARTSTRINGREV" val="5 6 8 5 6"/>
  <p:tag name="CHARTSTRINGSTDPER" val="0.2 0.166666666666667 0.266666666666667 0.2 0.166666666666667"/>
  <p:tag name="CHARTSTRINGREVPER" val="0.166666666666667 0.2 0.266666666666667 0.166666666666667 0.2"/>
  <p:tag name="RESTORECOUNTDOWNTIMER" val="False"/>
  <p:tag name="QUESTIONALIAS" val="The amount of material covered  in the module was…"/>
  <p:tag name="ANSWERSALIAS" val="Too much|smicln|High|smicln|About right|smicln|Low|smicln|Too little"/>
  <p:tag name="COUNTDOWNSECONDS" val="15"/>
  <p:tag name="RESPONSESGATHERED" val="False"/>
  <p:tag name="ANONYMOUSTEMP" val="False"/>
  <p:tag name="VALUES" val="No Value|smicln|No Value|smicln|No Value|smicln|No Value|smicln|No Valu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5"/>
  <p:tag name="TEXTLENGTH" val="40"/>
  <p:tag name="FONTSIZE" val="28"/>
  <p:tag name="BULLETTYPE" val="ppBulletArabicPeriod"/>
  <p:tag name="ANSWERTEXT" val="Too much&#10;High&#10;About right&#10;Low&#10;Too littl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YPE" val="Style_Gemstone"/>
  <p:tag name="CDTIMELEFT" val="1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0CDB6EB032454336AB9C6425C0FD8563"/>
  <p:tag name="SLIDEID" val="0CDB6EB032454336AB9C6425C0FD8563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REVIEWONLY" val="True"/>
  <p:tag name="TOTALRESPONSES" val="30"/>
  <p:tag name="RESPONSECOUNT" val="30"/>
  <p:tag name="SLICED" val="False"/>
  <p:tag name="RESPONSES" val="1;3;5;1;3;3;2;2;2;3;5;4;4;4;5;3;5;5;3;4;1;4;1;5;1;5;3;3;1;3;"/>
  <p:tag name="CHARTSTRINGSTD" val="6 3 9 5 7"/>
  <p:tag name="CHARTSTRINGREV" val="7 5 9 3 6"/>
  <p:tag name="CHARTSTRINGSTDPER" val="0.2 0.1 0.3 0.166666666666667 0.233333333333333"/>
  <p:tag name="CHARTSTRINGREVPER" val="0.233333333333333 0.166666666666667 0.3 0.1 0.2"/>
  <p:tag name="RESTORECOUNTDOWNTIMER" val="False"/>
  <p:tag name="QUESTIONALIAS" val="The organisation of the module activities (lectures, seminars etc.) was…"/>
  <p:tag name="ANSWERSALIAS" val="Very good|smicln|Good|smicln|Acceptable|smicln|Poor|smicln|Very poor"/>
  <p:tag name="COUNTDOWNSECONDS" val="15"/>
  <p:tag name="RESPONSESGATHERED" val="False"/>
  <p:tag name="ANONYMOUSTEMP" val="False"/>
  <p:tag name="VALUES" val="No Value|smicln|No Value|smicln|No Value|smicln|No Value|smicln|No Val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5"/>
  <p:tag name="TEXTLENGTH" val="40"/>
  <p:tag name="FONTSIZE" val="28"/>
  <p:tag name="BULLETTYPE" val="ppBulletArabicPeriod"/>
  <p:tag name="ANSWERTEXT" val="Very good&#10;Good&#10;Acceptable&#10;Poor&#10;Very poor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YPE" val="Style_Gemstone"/>
  <p:tag name="CDTIMELEFT" val="1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0CDB6EB032454336AB9C6425C0FD8563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REVIEWONLY" val="True"/>
  <p:tag name="SLIDEORDER" val="2"/>
  <p:tag name="SLIDEGUID" val="844306C87770468CA755BA9016D77A18"/>
  <p:tag name="QUESTIONALIAS" val="The statement of learning outcomes was…"/>
  <p:tag name="ANSWERSALIAS" val="Very clear|smicln|Clear|smicln|Acceptable|smicln|Unclear|smicln|Very vague"/>
  <p:tag name="COUNTDOWNSECONDS" val="15"/>
  <p:tag name="COUNTDOWNHEIGHT" val="80"/>
  <p:tag name="COUNTDOWNWIDTH" val="100"/>
  <p:tag name="TOTALRESPONSES" val="30"/>
  <p:tag name="RESPONSECOUNT" val="30"/>
  <p:tag name="SLICED" val="False"/>
  <p:tag name="RESPONSES" val="5;4;3;5;4;5;2;1;4;5;2;1;2;3;1;4;2;2;5;4;5;1;5;4;3;5;3;4;4;3;"/>
  <p:tag name="CHARTSTRINGSTD" val="4 5 5 8 8"/>
  <p:tag name="CHARTSTRINGREV" val="8 8 5 5 4"/>
  <p:tag name="CHARTSTRINGSTDPER" val="0.133333333333333 0.166666666666667 0.166666666666667 0.266666666666667 0.266666666666667"/>
  <p:tag name="CHARTSTRINGREVPER" val="0.266666666666667 0.266666666666667 0.166666666666667 0.166666666666667 0.133333333333333"/>
  <p:tag name="RESTORECOUNTDOWNTIMER" val="False"/>
  <p:tag name="RESPONSESGATHERED" val="False"/>
  <p:tag name="ANONYMOUSTEMP" val="False"/>
  <p:tag name="VALUES" val="No Value|smicln|No Value|smicln|No Value|smicln|No Value|smicln|No Valu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5"/>
  <p:tag name="TEXTLENGTH" val="46"/>
  <p:tag name="FONTSIZE" val="28"/>
  <p:tag name="BULLETTYPE" val="ppBulletArabicPeriod"/>
  <p:tag name="ANSWERTEXT" val="Very clear&#10;Clear&#10;Acceptable&#10;Unclear&#10;Very vagu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YPE" val="Style_Gemstone"/>
  <p:tag name="CDTIMELEFT" val="1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0CDB6EB032454336AB9C6425C0FD8563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SLIDEORDER" val="2"/>
  <p:tag name="SLIDEGUID" val="E15A729E63154AFBA114E0789496D321"/>
  <p:tag name="REVIEWONLY" val="True"/>
  <p:tag name="TOTALRESPONSES" val="30"/>
  <p:tag name="RESPONSECOUNT" val="30"/>
  <p:tag name="SLICED" val="False"/>
  <p:tag name="RESPONSES" val="2;1;2;2;4;3;1;4;1;4;4;2;2;2;3;2;4;4;4;5;1;1;5;4;5;4;4;3;3;5;"/>
  <p:tag name="CHARTSTRINGSTD" val="5 7 4 10 4"/>
  <p:tag name="CHARTSTRINGREV" val="4 10 4 7 5"/>
  <p:tag name="CHARTSTRINGSTDPER" val="0.166666666666667 0.233333333333333 0.133333333333333 0.333333333333333 0.133333333333333"/>
  <p:tag name="CHARTSTRINGREVPER" val="0.133333333333333 0.333333333333333 0.133333333333333 0.233333333333333 0.166666666666667"/>
  <p:tag name="RESTORECOUNTDOWNTIMER" val="False"/>
  <p:tag name="QUESTIONALIAS" val="The quality of module information was…"/>
  <p:tag name="ANSWERSALIAS" val="Very good|smicln|Good|smicln|Acceptable|smicln|Poor|smicln|Very poor"/>
  <p:tag name="COUNTDOWNSECONDS" val="15"/>
  <p:tag name="RESPONSESGATHERED" val="False"/>
  <p:tag name="ANONYMOUSTEMP" val="False"/>
  <p:tag name="VALUES" val="No Value|smicln|No Value|smicln|No Value|smicln|No Value|smicln|No Valu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5"/>
  <p:tag name="TEXTLENGTH" val="40"/>
  <p:tag name="FONTSIZE" val="28"/>
  <p:tag name="BULLETTYPE" val="ppBulletArabicPeriod"/>
  <p:tag name="ANSWERTEXT" val="Very good&#10;Good&#10;Acceptable&#10;Poor&#10;Very poor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YPE" val="Style_Gemstone"/>
  <p:tag name="CDTIMELEFT" val="15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0CDB6EB032454336AB9C6425C0FD8563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SLIDEORDER" val="3"/>
  <p:tag name="SLIDEGUID" val="DB0E14FD9DF34423BBF6476504FD77B5"/>
  <p:tag name="REVIEWONLY" val="True"/>
  <p:tag name="TOTALRESPONSES" val="30"/>
  <p:tag name="RESPONSECOUNT" val="30"/>
  <p:tag name="SLICED" val="False"/>
  <p:tag name="RESPONSES" val="4;1;2;4;3;2;1;2;4;1;4;1;5;2;2;4;1;5;4;2;2;5;5;5;2;2;3;2;4;4;"/>
  <p:tag name="CHARTSTRINGSTD" val="5 10 2 8 5"/>
  <p:tag name="CHARTSTRINGREV" val="5 8 2 10 5"/>
  <p:tag name="CHARTSTRINGSTDPER" val="0.166666666666667 0.333333333333333 0.0666666666666667 0.266666666666667 0.166666666666667"/>
  <p:tag name="CHARTSTRINGREVPER" val="0.166666666666667 0.266666666666667 0.0666666666666667 0.333333333333333 0.166666666666667"/>
  <p:tag name="RESTORECOUNTDOWNTIMER" val="False"/>
  <p:tag name="QUESTIONALIAS" val="The materials provided to support your learning (e.g. reading lists, handouts, Blackboard etc.) were…"/>
  <p:tag name="ANSWERSALIAS" val="Very good|smicln|Good|smicln|Acceptable|smicln|Poor|smicln|Very poor"/>
  <p:tag name="COUNTDOWNSECONDS" val="15"/>
  <p:tag name="RESPONSESGATHERED" val="False"/>
  <p:tag name="ANONYMOUSTEMP" val="False"/>
  <p:tag name="VALUES" val="No Value|smicln|No Value|smicln|No Value|smicln|No Value|smicln|No Valu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5"/>
  <p:tag name="TEXTLENGTH" val="40"/>
  <p:tag name="FONTSIZE" val="28"/>
  <p:tag name="BULLETTYPE" val="ppBulletArabicPeriod"/>
  <p:tag name="ANSWERTEXT" val="Very good&#10;Good&#10;Acceptable&#10;Poor&#10;Very poor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YPE" val="Style_Gemstone"/>
  <p:tag name="CDTIMELEFT" val="15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0CDB6EB032454336AB9C6425C0FD8563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SLIDEORDER" val="3"/>
  <p:tag name="SLIDEGUID" val="F8D28F175AC14315B7CA2B0E839E771F"/>
  <p:tag name="REVIEWONLY" val="True"/>
  <p:tag name="TOTALRESPONSES" val="30"/>
  <p:tag name="RESPONSECOUNT" val="30"/>
  <p:tag name="SLICED" val="False"/>
  <p:tag name="RESPONSES" val="1;5;1;5;1;4;3;1;1;2;4;3;4;1;3;1;5;1;1;1;3;4;3;3;1;2;5;5;2;3;"/>
  <p:tag name="CHARTSTRINGSTD" val="11 3 7 4 5"/>
  <p:tag name="CHARTSTRINGREV" val="5 4 7 3 11"/>
  <p:tag name="CHARTSTRINGSTDPER" val="0.366666666666667 0.1 0.233333333333333 0.133333333333333 0.166666666666667"/>
  <p:tag name="CHARTSTRINGREVPER" val="0.166666666666667 0.133333333333333 0.233333333333333 0.1 0.366666666666667"/>
  <p:tag name="RESTORECOUNTDOWNTIMER" val="False"/>
  <p:tag name="QUESTIONALIAS" val="The computer resources and availability were…"/>
  <p:tag name="ANSWERSALIAS" val="Very good|smicln|Good|smicln|Acceptable|smicln|Poor|smicln|Very poor"/>
  <p:tag name="COUNTDOWNSECONDS" val="15"/>
  <p:tag name="RESPONSESGATHERED" val="False"/>
  <p:tag name="ANONYMOUSTEMP" val="False"/>
  <p:tag name="VALUES" val="No Value|smicln|No Value|smicln|No Value|smicln|No Value|smicln|No Valu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5"/>
  <p:tag name="TEXTLENGTH" val="40"/>
  <p:tag name="FONTSIZE" val="28"/>
  <p:tag name="BULLETTYPE" val="ppBulletArabicPeriod"/>
  <p:tag name="ANSWERTEXT" val="Very good&#10;Good&#10;Acceptable&#10;Poor&#10;Very poor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YPE" val="Style_Gemstone"/>
  <p:tag name="CDTIMELEFT" val="1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0CDB6EB032454336AB9C6425C0FD8563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SLIDEORDER" val="3"/>
  <p:tag name="SLIDEGUID" val="51716CC60C46443EBFB6675B802DF6DF"/>
  <p:tag name="REVIEWONLY" val="True"/>
  <p:tag name="TOTALRESPONSES" val="30"/>
  <p:tag name="RESPONSECOUNT" val="30"/>
  <p:tag name="SLICED" val="False"/>
  <p:tag name="RESPONSES" val="3;5;1;2;1;5;5;4;1;2;4;5;2;3;1;5;1;1;3;1;3;5;5;1;3;5;1;5;5;1;"/>
  <p:tag name="CHARTSTRINGSTD" val="10 3 5 2 10"/>
  <p:tag name="CHARTSTRINGREV" val="10 2 5 3 10"/>
  <p:tag name="CHARTSTRINGSTDPER" val="0.333333333333333 0.1 0.166666666666667 0.0666666666666667 0.333333333333333"/>
  <p:tag name="CHARTSTRINGREVPER" val="0.333333333333333 0.0666666666666667 0.166666666666667 0.1 0.333333333333333"/>
  <p:tag name="RESTORECOUNTDOWNTIMER" val="False"/>
  <p:tag name="QUESTIONALIAS" val="The library resources were…"/>
  <p:tag name="ANSWERSALIAS" val="Very good|smicln|Good|smicln|Acceptable|smicln|Poor|smicln|Very poor"/>
  <p:tag name="COUNTDOWNSECONDS" val="15"/>
  <p:tag name="RESPONSESGATHERED" val="False"/>
  <p:tag name="ANONYMOUSTEMP" val="False"/>
  <p:tag name="VALUES" val="No Value|smicln|No Value|smicln|No Value|smicln|No Value|smicln|No Val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LDNUMANSWERS" val="5"/>
  <p:tag name="ANSWERBULLETS" val="3"/>
  <p:tag name="TEXTLENGTH" val="40"/>
  <p:tag name="FONTSIZE" val="28"/>
  <p:tag name="BULLETTYPE" val="ppBulletArabicPeriod"/>
  <p:tag name="ANSWERTEXT" val="Very good&#10;Good&#10;Acceptable&#10;Poor&#10;Very poor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YPE" val="Style_Gemstone"/>
  <p:tag name="CDTIMELEFT" val="15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0CDB6EB032454336AB9C6425C0FD8563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SLIDEORDER" val="3"/>
  <p:tag name="SLIDEGUID" val="84563EB1ED5F43398F110CFEB5ED7194"/>
  <p:tag name="REVIEWONLY" val="True"/>
  <p:tag name="TOTALRESPONSES" val="30"/>
  <p:tag name="RESPONSECOUNT" val="30"/>
  <p:tag name="SLICED" val="False"/>
  <p:tag name="RESPONSES" val="1;1;1;1;2;2;1;2;2;1;2;1;1;2;2;1;1;1;2;2;2;2;2;1;1;1;1;2;2;1;"/>
  <p:tag name="CHARTSTRINGSTD" val="16 14"/>
  <p:tag name="CHARTSTRINGREV" val="14 16"/>
  <p:tag name="CHARTSTRINGSTDPER" val="0.533333333333333 0.466666666666667"/>
  <p:tag name="CHARTSTRINGREVPER" val="0.466666666666667 0.533333333333333"/>
  <p:tag name="RESTORECOUNTDOWNTIMER" val="False"/>
  <p:tag name="QUESTIONALIAS" val="The module content  informed my practice"/>
  <p:tag name="ANSWERSALIAS" val="Strongly agree|smicln|Agree|smicln|Disagree|smicln|Strongly Disagree"/>
  <p:tag name="COUNTDOWNSECONDS" val="15"/>
  <p:tag name="RESPONSESGATHERED" val="False"/>
  <p:tag name="ANONYMOUSTEMP" val="False"/>
  <p:tag name="VALUES" val="No Value|smicln|No Value|smicln|No Value|smicln|No Valu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47"/>
  <p:tag name="FONTSIZE" val="28"/>
  <p:tag name="BULLETTYPE" val="ppBulletArabicPeriod"/>
  <p:tag name="ANSWERTEXT" val="Strongly agree&#10;Agree&#10;Disagree&#10;Strongly Disagre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YPE" val="Style_Gemstone"/>
  <p:tag name="CDTIMELEFT" val="15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0CDB6EB032454336AB9C6425C0FD8563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SLIDEORDER" val="3"/>
  <p:tag name="SLIDEGUID" val="2DC733EE39284C2CA0938DCC925A2EA1"/>
  <p:tag name="QUESTIONALIAS" val="The variety of teaching methods used has enhanced my learning"/>
  <p:tag name="REVIEWONLY" val="True"/>
  <p:tag name="TOTALRESPONSES" val="30"/>
  <p:tag name="RESPONSECOUNT" val="30"/>
  <p:tag name="SLICED" val="False"/>
  <p:tag name="RESPONSES" val="1;1;1;1;2;2;1;2;2;1;1;2;2;1;1;1;2;2;2;2;1;2;1;1;2;1;2;2;1;2;"/>
  <p:tag name="CHARTSTRINGSTD" val="15 15"/>
  <p:tag name="CHARTSTRINGREV" val="15 15"/>
  <p:tag name="CHARTSTRINGSTDPER" val="0.5 0.5"/>
  <p:tag name="CHARTSTRINGREVPER" val="0.5 0.5"/>
  <p:tag name="RESTORECOUNTDOWNTIMER" val="False"/>
  <p:tag name="ANSWERSALIAS" val="Strongly agree|smicln|Agree|smicln|Disagree|smicln|Strongly Disagree"/>
  <p:tag name="COUNTDOWNSECONDS" val="15"/>
  <p:tag name="RESPONSESGATHERED" val="False"/>
  <p:tag name="ANONYMOUSTEMP" val="False"/>
  <p:tag name="VALUES" val="No Value|smicln|No Value|smicln|No Value|smicln|No Valu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47"/>
  <p:tag name="FONTSIZE" val="28"/>
  <p:tag name="BULLETTYPE" val="ppBulletArabicPeriod"/>
  <p:tag name="ANSWERTEXT" val="Strongly agree&#10;Agree&#10;Disagree&#10;Strongly Disagre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YPE" val="Style_Gemstone"/>
  <p:tag name="CDTIMELEFT" val="15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0CDB6EB032454336AB9C6425C0FD8563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SLIDEORDER" val="3"/>
  <p:tag name="SLIDEGUID" val="47D1F48F83654177AB620A43748B1DC1"/>
  <p:tag name="QUESTIONALIAS" val="The support of other students has enhanced my learning"/>
  <p:tag name="REVIEWONLY" val="True"/>
  <p:tag name="TOTALRESPONSES" val="30"/>
  <p:tag name="RESPONSECOUNT" val="30"/>
  <p:tag name="SLICED" val="False"/>
  <p:tag name="RESPONSES" val="1;2;1;1;2;1;1;1;1;2;1;2;1;1;2;2;2;1;1;1;2;2;2;2;1;1;2;2;2;1;"/>
  <p:tag name="CHARTSTRINGSTD" val="16 14"/>
  <p:tag name="CHARTSTRINGREV" val="14 16"/>
  <p:tag name="CHARTSTRINGSTDPER" val="0.533333333333333 0.466666666666667"/>
  <p:tag name="CHARTSTRINGREVPER" val="0.466666666666667 0.533333333333333"/>
  <p:tag name="RESTORECOUNTDOWNTIMER" val="False"/>
  <p:tag name="ANSWERSALIAS" val="Strongly agree|smicln|Agree|smicln|Disagree|smicln|Strongly disagree"/>
  <p:tag name="COUNTDOWNSECONDS" val="15"/>
  <p:tag name="RESPONSESGATHERED" val="False"/>
  <p:tag name="ANONYMOUSTEMP" val="False"/>
  <p:tag name="VALUES" val="No Value|smicln|No Value|smicln|No Value|smicln|No Valu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47"/>
  <p:tag name="FONTSIZE" val="28"/>
  <p:tag name="BULLETTYPE" val="ppBulletArabicPeriod"/>
  <p:tag name="ANSWERTEXT" val="Strongly agree&#10;Agree&#10;Disagree&#10;Strongly disagre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YPE" val="Style_Gemstone"/>
  <p:tag name="CDTIMELEFT" val="15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0CDB6EB032454336AB9C6425C0FD8563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SLIDEORDER" val="3"/>
  <p:tag name="SLIDEGUID" val="863493F000A346718AA6C4FD0025E849"/>
  <p:tag name="REVIEWONLY" val="True"/>
  <p:tag name="TOTALRESPONSES" val="30"/>
  <p:tag name="RESPONSECOUNT" val="30"/>
  <p:tag name="SLICED" val="False"/>
  <p:tag name="RESPONSES" val="2;2;2;2;1;1;2;2;2;1;1;2;1;1;2;1;1;1;1;2;2;2;1;1;1;1;1;1;1;2;"/>
  <p:tag name="CHARTSTRINGSTD" val="17 13"/>
  <p:tag name="CHARTSTRINGREV" val="13 17"/>
  <p:tag name="CHARTSTRINGSTDPER" val="0.566666666666667 0.433333333333333"/>
  <p:tag name="CHARTSTRINGREVPER" val="0.433333333333333 0.566666666666667"/>
  <p:tag name="RESTORECOUNTDOWNTIMER" val="False"/>
  <p:tag name="QUESTIONALIAS" val="The content of the module has stimulated my interest in the subject"/>
  <p:tag name="ANSWERSALIAS" val="Strongly agree|smicln|Agree|smicln|Disagree|smicln|Strongly Disagree"/>
  <p:tag name="COUNTDOWNSECONDS" val="15"/>
  <p:tag name="RESPONSESGATHERED" val="False"/>
  <p:tag name="ANONYMOUSTEMP" val="False"/>
  <p:tag name="VALUES" val="No Value|smicln|No Value|smicln|No Value|smicln|No Valu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47"/>
  <p:tag name="FONTSIZE" val="28"/>
  <p:tag name="BULLETTYPE" val="ppBulletArabicPeriod"/>
  <p:tag name="ANSWERTEXT" val="Strongly agree&#10;Agree&#10;Disagree&#10;Strongly Disagre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YPE" val="Style_Gemstone"/>
  <p:tag name="CDTIMELEFT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76D7DA72961243F0B20B32D0390BE02F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QUESTIONALIAS" val="A question to test your zapper"/>
  <p:tag name="ANSWERSALIAS" val="What’s breakfast?|smicln|Coffee|smicln|Tea|smicln|Fruit Juice|smicln|Water|smicln|Nothing|smicln|Other"/>
  <p:tag name="TOTALRESPONSES" val="30"/>
  <p:tag name="RESPONSECOUNT" val="30"/>
  <p:tag name="SLICED" val="False"/>
  <p:tag name="RESPONSES" val="6;7;1;5;5;6;6;4;1;2;5;1;4;2;4;2;3;3;6;5;7;3;1;5;7;3;4;2;3;4;"/>
  <p:tag name="CHARTSTRINGSTD" val="4 4 5 5 5 4 3"/>
  <p:tag name="CHARTSTRINGREV" val="3 4 5 5 5 4 4"/>
  <p:tag name="CHARTSTRINGSTDPER" val="0.133333333333333 0.133333333333333 0.166666666666667 0.166666666666667 0.166666666666667 0.133333333333333 0.1"/>
  <p:tag name="CHARTSTRINGREVPER" val="0.1 0.133333333333333 0.166666666666667 0.166666666666667 0.166666666666667 0.133333333333333 0.133333333333333"/>
  <p:tag name="SLIDEORDER" val="3"/>
  <p:tag name="SLIDEGUID" val="F8699952986545FD93FF8D676DFB5917"/>
  <p:tag name="RESPONSESGATHERED" val="False"/>
  <p:tag name="ANONYMOUSTEMP" val="False"/>
  <p:tag name="VALUES" val="No Value|smicln|No Value|smicln|No Value|smicln|No Value|smicln|No Value|smicln|No Value|smicln|No Valu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0CDB6EB032454336AB9C6425C0FD8563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SLIDEORDER" val="3"/>
  <p:tag name="SLIDEGUID" val="AE221F37EDA646D09D2E51DCE97F2DB7"/>
  <p:tag name="QUESTIONALIAS" val="The learning environment was conducive to my learning"/>
  <p:tag name="REVIEWONLY" val="True"/>
  <p:tag name="TOTALRESPONSES" val="30"/>
  <p:tag name="RESPONSECOUNT" val="30"/>
  <p:tag name="SLICED" val="False"/>
  <p:tag name="RESPONSES" val="1;1;1;1;1;1;1;1;1;1;1;1;2;2;1;1;1;1;2;2;2;1;2;1;2;1;2;2;1;1;"/>
  <p:tag name="CHARTSTRINGSTD" val="21 9"/>
  <p:tag name="CHARTSTRINGREV" val="9 21"/>
  <p:tag name="CHARTSTRINGSTDPER" val="0.7 0.3"/>
  <p:tag name="CHARTSTRINGREVPER" val="0.3 0.7"/>
  <p:tag name="RESTORECOUNTDOWNTIMER" val="False"/>
  <p:tag name="ANSWERSALIAS" val="Strongly agree|smicln|Agree|smicln|Disagree|smicln|Strongly disagree"/>
  <p:tag name="COUNTDOWNSECONDS" val="15"/>
  <p:tag name="RESPONSESGATHERED" val="False"/>
  <p:tag name="ANONYMOUSTEMP" val="False"/>
  <p:tag name="VALUES" val="No Value|smicln|No Value|smicln|No Value|smicln|No Valu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47"/>
  <p:tag name="FONTSIZE" val="28"/>
  <p:tag name="BULLETTYPE" val="ppBulletArabicPeriod"/>
  <p:tag name="ANSWERTEXT" val="Strongly agree&#10;Agree&#10;Disagree&#10;Strongly disagre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YPE" val="Style_Gemstone"/>
  <p:tag name="CDTIMELEFT" val="15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0CDB6EB032454336AB9C6425C0FD8563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SLIDEORDER" val="3"/>
  <p:tag name="SLIDEGUID" val="6256AF4C7CD147B3878B98D95F97EF26"/>
  <p:tag name="REVIEWONLY" val="True"/>
  <p:tag name="TOTALRESPONSES" val="30"/>
  <p:tag name="RESPONSECOUNT" val="30"/>
  <p:tag name="SLICED" val="False"/>
  <p:tag name="RESPONSES" val="5;5;3;4;2;1;1;3;1;1;4;4;1;1;3;1;4;1;2;4;2;2;3;5;1;1;5;4;1;4;"/>
  <p:tag name="CHARTSTRINGSTD" val="11 4 4 7 4"/>
  <p:tag name="CHARTSTRINGREV" val="4 7 4 4 11"/>
  <p:tag name="CHARTSTRINGSTDPER" val="0.366666666666667 0.133333333333333 0.133333333333333 0.233333333333333 0.133333333333333"/>
  <p:tag name="CHARTSTRINGREVPER" val="0.133333333333333 0.233333333333333 0.133333333333333 0.133333333333333 0.366666666666667"/>
  <p:tag name="RESTORECOUNTDOWNTIMER" val="False"/>
  <p:tag name="QUESTIONALIAS" val="The academic support provided has been"/>
  <p:tag name="ANSWERSALIAS" val="Very good|smicln|Good|smicln|Acceptable|smicln|Poor|smicln|Very poor"/>
  <p:tag name="COUNTDOWNSECONDS" val="15"/>
  <p:tag name="RESPONSESGATHERED" val="False"/>
  <p:tag name="ANONYMOUSTEMP" val="False"/>
  <p:tag name="VALUES" val="No Value|smicln|No Value|smicln|No Value|smicln|No Value|smicln|No Valu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5"/>
  <p:tag name="TEXTLENGTH" val="40"/>
  <p:tag name="FONTSIZE" val="28"/>
  <p:tag name="BULLETTYPE" val="ppBulletArabicPeriod"/>
  <p:tag name="ANSWERTEXT" val="Very good&#10;Good&#10;Acceptable&#10;Poor&#10;Very poor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YPE" val="Style_Gemstone"/>
  <p:tag name="CDTIMELEFT" val="15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0CDB6EB032454336AB9C6425C0FD8563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SLIDEORDER" val="3"/>
  <p:tag name="SLIDEGUID" val="814806149B8C4A2DB5698118C6967744"/>
  <p:tag name="REVIEWONLY" val="True"/>
  <p:tag name="TOTALRESPONSES" val="30"/>
  <p:tag name="RESPONSECOUNT" val="30"/>
  <p:tag name="SLICED" val="False"/>
  <p:tag name="RESPONSES" val="5;1;2;2;1;4;5;3;5;2;4;5;1;5;5;4;5;5;1;3;1;2;1;1;5;4;3;2;5;4;"/>
  <p:tag name="CHARTSTRINGSTD" val="7 5 3 5 10"/>
  <p:tag name="CHARTSTRINGREV" val="10 5 3 5 7"/>
  <p:tag name="CHARTSTRINGSTDPER" val="0.233333333333333 0.166666666666667 0.1 0.166666666666667 0.333333333333333"/>
  <p:tag name="CHARTSTRINGREVPER" val="0.333333333333333 0.166666666666667 0.1 0.166666666666667 0.233333333333333"/>
  <p:tag name="RESTORECOUNTDOWNTIMER" val="False"/>
  <p:tag name="QUESTIONALIAS" val="The group/peer support has been"/>
  <p:tag name="ANSWERSALIAS" val="Very good|smicln|Good|smicln|Acceptable|smicln|Poor|smicln|Very poor"/>
  <p:tag name="COUNTDOWNSECONDS" val="15"/>
  <p:tag name="RESPONSESGATHERED" val="False"/>
  <p:tag name="ANONYMOUSTEMP" val="False"/>
  <p:tag name="VALUES" val="No Value|smicln|No Value|smicln|No Value|smicln|No Value|smicln|No Valu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5"/>
  <p:tag name="TEXTLENGTH" val="40"/>
  <p:tag name="FONTSIZE" val="28"/>
  <p:tag name="BULLETTYPE" val="ppBulletArabicPeriod"/>
  <p:tag name="ANSWERTEXT" val="Very good&#10;Good&#10;Acceptable&#10;Poor&#10;Very poor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YPE" val="Style_Gemstone"/>
  <p:tag name="CDTIMELEFT" val="15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0CDB6EB032454336AB9C6425C0FD8563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SLIDEORDER" val="3"/>
  <p:tag name="SLIDEGUID" val="CCF01FEB437B4169A7E640272F6C5497"/>
  <p:tag name="REVIEWONLY" val="True"/>
  <p:tag name="TOTALRESPONSES" val="30"/>
  <p:tag name="RESPONSECOUNT" val="30"/>
  <p:tag name="SLICED" val="False"/>
  <p:tag name="RESPONSES" val="5;5;3;3;4;2;4;3;2;2;5;5;5;3;1;3;1;4;3;2;1;4;3;3;5;4;2;2;4;4;"/>
  <p:tag name="CHARTSTRINGSTD" val="3 6 8 7 6"/>
  <p:tag name="CHARTSTRINGREV" val="6 7 8 6 3"/>
  <p:tag name="CHARTSTRINGSTDPER" val="0.1 0.2 0.266666666666667 0.233333333333333 0.2"/>
  <p:tag name="CHARTSTRINGREVPER" val="0.2 0.233333333333333 0.266666666666667 0.2 0.1"/>
  <p:tag name="RESTORECOUNTDOWNTIMER" val="False"/>
  <p:tag name="QUESTIONALIAS" val="Overall, how would you rate the learning experience?"/>
  <p:tag name="ANSWERSALIAS" val="Very good|smicln|Good|smicln|Acceptable|smicln|Poor|smicln|Very poor"/>
  <p:tag name="COUNTDOWNSECONDS" val="15"/>
  <p:tag name="RESPONSESGATHERED" val="False"/>
  <p:tag name="ANONYMOUSTEMP" val="False"/>
  <p:tag name="VALUES" val="No Value|smicln|No Value|smicln|No Value|smicln|No Value|smicln|No Valu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5"/>
  <p:tag name="TEXTLENGTH" val="40"/>
  <p:tag name="FONTSIZE" val="28"/>
  <p:tag name="BULLETTYPE" val="ppBulletArabicPeriod"/>
  <p:tag name="ANSWERTEXT" val="Very good&#10;Good&#10;Acceptable&#10;Poor&#10;Very poor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YPE" val="Style_Gemstone"/>
  <p:tag name="CDTIMELEFT" val="15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0CDB6EB032454336AB9C6425C0FD8563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SLIDEORDER" val="3"/>
  <p:tag name="SLIDEGUID" val="E1D1E1368FDE494797BE8ABA6E2A1634"/>
  <p:tag name="REVIEWONLY" val="True"/>
  <p:tag name="TOTALRESPONSES" val="30"/>
  <p:tag name="RESPONSECOUNT" val="30"/>
  <p:tag name="SLICED" val="False"/>
  <p:tag name="RESPONSES" val="5;2;5;4;3;3;5;4;1;1;5;3;4;3;1;2;1;2;5;4;3;2;3;3;3;5;4;4;3;1;"/>
  <p:tag name="CHARTSTRINGSTD" val="5 4 9 6 6"/>
  <p:tag name="CHARTSTRINGREV" val="6 6 9 4 5"/>
  <p:tag name="CHARTSTRINGSTDPER" val="0.166666666666667 0.133333333333333 0.3 0.2 0.2"/>
  <p:tag name="CHARTSTRINGREVPER" val="0.2 0.2 0.3 0.133333333333333 0.166666666666667"/>
  <p:tag name="RESTORECOUNTDOWNTIMER" val="False"/>
  <p:tag name="QUESTIONALIAS" val="Overall, how would you rate the  quality of the teaching?"/>
  <p:tag name="ANSWERSALIAS" val="Very good|smicln|Good|smicln|Acceptable|smicln|Poor|smicln|Very poor"/>
  <p:tag name="COUNTDOWNSECONDS" val="15"/>
  <p:tag name="RESPONSESGATHERED" val="False"/>
  <p:tag name="ANONYMOUSTEMP" val="False"/>
  <p:tag name="VALUES" val="No Value|smicln|No Value|smicln|No Value|smicln|No Value|smicln|No Valu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5"/>
  <p:tag name="TEXTLENGTH" val="40"/>
  <p:tag name="FONTSIZE" val="28"/>
  <p:tag name="BULLETTYPE" val="ppBulletArabicPeriod"/>
  <p:tag name="ANSWERTEXT" val="Very good&#10;Good&#10;Acceptable&#10;Poor&#10;Very poor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7"/>
  <p:tag name="TEXTLENGTH" val="60"/>
  <p:tag name="FONTSIZE" val="28"/>
  <p:tag name="BULLETTYPE" val="ppBulletArabicPeriod"/>
  <p:tag name="ANSWERTEXT" val="What’s breakfast?&#10;Coffee&#10;Tea&#10;Fruit Juice&#10;Water&#10;Nothing&#10;Other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YPE" val="Style_Gemstone"/>
  <p:tag name="CDTIMELEFT" val="15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0CDB6EB032454336AB9C6425C0FD8563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SLIDEORDER" val="3"/>
  <p:tag name="SLIDEGUID" val="5B91B9D03A2E451FA795A52172B605AF"/>
  <p:tag name="REVIEWONLY" val="True"/>
  <p:tag name="TOTALRESPONSES" val="30"/>
  <p:tag name="RESPONSECOUNT" val="30"/>
  <p:tag name="SLICED" val="False"/>
  <p:tag name="RESPONSES" val="2;4;3;4;1;3;2;1;5;2;1;4;3;4;1;4;3;1;5;1;2;5;3;3;4;2;3;3;4;5;"/>
  <p:tag name="CHARTSTRINGSTD" val="6 5 8 7 4"/>
  <p:tag name="CHARTSTRINGREV" val="4 7 8 5 6"/>
  <p:tag name="CHARTSTRINGSTDPER" val="0.2 0.166666666666667 0.266666666666667 0.233333333333333 0.133333333333333"/>
  <p:tag name="CHARTSTRINGREVPER" val="0.133333333333333 0.233333333333333 0.266666666666667 0.166666666666667 0.2"/>
  <p:tag name="RESTORECOUNTDOWNTIMER" val="False"/>
  <p:tag name="QUESTIONALIAS" val="Overall, how would you  rate this module?"/>
  <p:tag name="ANSWERSALIAS" val="Very good|smicln|Good|smicln|Acceptable|smicln|Poor|smicln|Very poor"/>
  <p:tag name="COUNTDOWNSECONDS" val="15"/>
  <p:tag name="RESPONSESGATHERED" val="False"/>
  <p:tag name="ANONYMOUSTEMP" val="False"/>
  <p:tag name="VALUES" val="No Value|smicln|No Value|smicln|No Value|smicln|No Value|smicln|No Value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5"/>
  <p:tag name="TEXTLENGTH" val="40"/>
  <p:tag name="FONTSIZE" val="28"/>
  <p:tag name="BULLETTYPE" val="ppBulletArabicPeriod"/>
  <p:tag name="ANSWERTEXT" val="Very good&#10;Good&#10;Acceptable&#10;Poor&#10;Very poor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YPE" val="Style_Gemstone"/>
  <p:tag name="CDTIMELEFT" val="15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0CDB6EB032454336AB9C6425C0FD8563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SLIDEORDER" val="3"/>
  <p:tag name="SLIDEGUID" val="E8DFBF6668FE4743A947F053A8F652CB"/>
  <p:tag name="QUESTIONALIAS" val="The number of days I was allocated study time to attend the module study days was"/>
  <p:tag name="REVIEWONLY" val="True"/>
  <p:tag name="TOTALRESPONSES" val="30"/>
  <p:tag name="RESPONSECOUNT" val="30"/>
  <p:tag name="SLICED" val="False"/>
  <p:tag name="RESPONSES" val="4;1;5;3;4;3;1;3;4;3;4;3;3;1;5;2;1;2;2;4;1;5;2;5;5;1;2;2;6;5;"/>
  <p:tag name="CHARTSTRINGSTD" val="6 6 6 5 6 1"/>
  <p:tag name="CHARTSTRINGREV" val="1 6 5 6 6 6"/>
  <p:tag name="CHARTSTRINGSTDPER" val="0.2 0.2 0.2 0.166666666666667 0.2 0.0333333333333333"/>
  <p:tag name="CHARTSTRINGREVPER" val="0.0333333333333333 0.2 0.166666666666667 0.2 0.2 0.2"/>
  <p:tag name="RESTORECOUNTDOWNTIMER" val="False"/>
  <p:tag name="ANSWERSALIAS" val="13+ days|smicln|10-12 days|smicln|7-9 days|smicln|4-6 days|smicln|1-3 days|smicln|None "/>
  <p:tag name="COUNTDOWNSECONDS" val="15"/>
  <p:tag name="RESPONSESGATHERED" val="False"/>
  <p:tag name="ANONYMOUSTEMP" val="False"/>
  <p:tag name="VALUES" val="No Value|smicln|No Value|smicln|No Value|smicln|No Value|smicln|No Value|smicln|No Valu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6"/>
  <p:tag name="TEXTLENGTH" val="52"/>
  <p:tag name="FONTSIZE" val="28"/>
  <p:tag name="BULLETTYPE" val="ppBulletArabicPeriod"/>
  <p:tag name="ANSWERTEXT" val="13+ days&#10;10-12 days&#10;7-9 days&#10;4-6 days&#10;1-3 days&#10;None 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YPE" val="Style_Gemstone"/>
  <p:tag name="CDTIMELEFT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0CDB6EB032454336AB9C6425C0FD8563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SLIDEORDER" val="3"/>
  <p:tag name="SLIDEGUID" val="FA8650E84E0F40849E1CA6C91D5ED982"/>
  <p:tag name="REVIEWONLY" val="True"/>
  <p:tag name="TOTALRESPONSES" val="30"/>
  <p:tag name="RESPONSECOUNT" val="30"/>
  <p:tag name="SLICED" val="False"/>
  <p:tag name="RESPONSES" val="4;3;2;2;3;2;3;4;4;1;2;4;2;1;2;4;5;2;1;3;3;5;4;3;3;3;1;5;1;4;"/>
  <p:tag name="CHARTSTRINGSTD" val="5 7 8 7 3"/>
  <p:tag name="CHARTSTRINGREV" val="3 7 8 7 5"/>
  <p:tag name="CHARTSTRINGSTDPER" val="0.166666666666667 0.233333333333333 0.266666666666667 0.233333333333333 0.1"/>
  <p:tag name="CHARTSTRINGREVPER" val="0.1 0.233333333333333 0.266666666666667 0.233333333333333 0.166666666666667"/>
  <p:tag name="RESTORECOUNTDOWNTIMER" val="False"/>
  <p:tag name="ANSWERSALIAS" val="Very good|smicln|Good|smicln|Acceptable|smicln|Poor|smicln|Very poor"/>
  <p:tag name="QUESTIONALIAS" val="The availability of resources for learning in my place of work was…"/>
  <p:tag name="COUNTDOWNSECONDS" val="15"/>
  <p:tag name="RESPONSESGATHERED" val="False"/>
  <p:tag name="ANONYMOUSTEMP" val="False"/>
  <p:tag name="VALUES" val="No Value|smicln|No Value|smicln|No Value|smicln|No Value|smicln|No Value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5"/>
  <p:tag name="TEXTLENGTH" val="40"/>
  <p:tag name="FONTSIZE" val="28"/>
  <p:tag name="BULLETTYPE" val="ppBulletArabicPeriod"/>
  <p:tag name="ANSWERTEXT" val="Very good&#10;Good&#10;Acceptable&#10;Poor&#10;Very poor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YPE" val="Style_Gemstone"/>
  <p:tag name="CDTIMELEFT" val="15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0CDB6EB032454336AB9C6425C0FD8563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SLIDEORDER" val="3"/>
  <p:tag name="SLIDEGUID" val="2F5AFBB8DB284422BBD0F38586E8B683"/>
  <p:tag name="REVIEWONLY" val="True"/>
  <p:tag name="TOTALRESPONSES" val="30"/>
  <p:tag name="RESPONSECOUNT" val="30"/>
  <p:tag name="SLICED" val="False"/>
  <p:tag name="RESPONSES" val="2;4;1;1;4;5;3;3;3;1;2;4;3;3;4;2;1;1;1;1;2;5;5;1;5;5;2;1;4;3;"/>
  <p:tag name="CHARTSTRINGSTD" val="9 5 6 5 5"/>
  <p:tag name="CHARTSTRINGREV" val="5 5 6 5 9"/>
  <p:tag name="CHARTSTRINGSTDPER" val="0.3 0.166666666666667 0.2 0.166666666666667 0.166666666666667"/>
  <p:tag name="CHARTSTRINGREVPER" val="0.166666666666667 0.166666666666667 0.2 0.166666666666667 0.3"/>
  <p:tag name="RESTORECOUNTDOWNTIMER" val="False"/>
  <p:tag name="QUESTIONALIAS" val="Practice Learning: where applicable, support from my mentor in this module was…"/>
  <p:tag name="ANSWERSALIAS" val="Very good|smicln|Good|smicln|Acceptable|smicln|Poor|smicln|Very poor"/>
  <p:tag name="COUNTDOWNSECONDS" val="15"/>
  <p:tag name="RESPONSESGATHERED" val="False"/>
  <p:tag name="ANONYMOUSTEMP" val="False"/>
  <p:tag name="VALUES" val="No Value|smicln|No Value|smicln|No Value|smicln|No Value|smicln|No Value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5"/>
  <p:tag name="TEXTLENGTH" val="40"/>
  <p:tag name="FONTSIZE" val="28"/>
  <p:tag name="BULLETTYPE" val="ppBulletArabicPeriod"/>
  <p:tag name="ANSWERTEXT" val="Very good&#10;Good&#10;Acceptable&#10;Poor&#10;Very poor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YPE" val="Style_Gemstone"/>
  <p:tag name="CDTIMELEFT" val="15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0CDB6EB032454336AB9C6425C0FD8563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DELIMITERS" val="3.1"/>
  <p:tag name="VALUEFORMAT" val="0%"/>
  <p:tag name="SLIDEORDER" val="3"/>
  <p:tag name="SLIDEGUID" val="5DF2670379BB43C4B8DAA188948B4575"/>
  <p:tag name="QUESTIONALIAS" val="Thank you for taking part in this initiative. What do you think about giving your evaluation feedback using zappers?"/>
  <p:tag name="ANSWERSALIAS" val="I really prefer zappers|smicln|Better than a paper form|smicln|No strong opinion|smicln|Prefer a paper form|smicln|I really don’t like this"/>
  <p:tag name="TOTALRESPONSES" val="30"/>
  <p:tag name="RESPONSECOUNT" val="30"/>
  <p:tag name="SLICED" val="False"/>
  <p:tag name="RESPONSES" val="4;2;1;1;2;3;4;3;4;1;2;2;3;2;5;4;4;2;3;1;5;5;3;2;4;3;3;5;1;5;"/>
  <p:tag name="CHARTSTRINGSTD" val="5 7 7 6 5"/>
  <p:tag name="CHARTSTRINGREV" val="5 6 7 7 5"/>
  <p:tag name="CHARTSTRINGSTDPER" val="0.166666666666667 0.233333333333333 0.233333333333333 0.2 0.166666666666667"/>
  <p:tag name="CHARTSTRINGREVPER" val="0.166666666666667 0.2 0.233333333333333 0.233333333333333 0.166666666666667"/>
  <p:tag name="RESTORECOUNTDOWNTIMER" val="False"/>
  <p:tag name="COUNTDOWNSECONDS" val="15"/>
  <p:tag name="RESPONSESGATHERED" val="False"/>
  <p:tag name="ANONYMOUSTEMP" val="False"/>
  <p:tag name="VALUES" val="No Value|smicln|No Value|smicln|No Value|smicln|No Value|smicln|No Value"/>
</p:tagLst>
</file>

<file path=ppt/theme/theme1.xml><?xml version="1.0" encoding="utf-8"?>
<a:theme xmlns:a="http://schemas.openxmlformats.org/drawingml/2006/main" name="UoSnew3">
  <a:themeElements>
    <a:clrScheme name="UoSnew3 1">
      <a:dk1>
        <a:srgbClr val="A4AEB5"/>
      </a:dk1>
      <a:lt1>
        <a:srgbClr val="FFFFFF"/>
      </a:lt1>
      <a:dk2>
        <a:srgbClr val="005C84"/>
      </a:dk2>
      <a:lt2>
        <a:srgbClr val="CCE5E9"/>
      </a:lt2>
      <a:accent1>
        <a:srgbClr val="F0AB00"/>
      </a:accent1>
      <a:accent2>
        <a:srgbClr val="0098C3"/>
      </a:accent2>
      <a:accent3>
        <a:srgbClr val="AAB5C2"/>
      </a:accent3>
      <a:accent4>
        <a:srgbClr val="DADADA"/>
      </a:accent4>
      <a:accent5>
        <a:srgbClr val="F6D2AA"/>
      </a:accent5>
      <a:accent6>
        <a:srgbClr val="0089B0"/>
      </a:accent6>
      <a:hlink>
        <a:srgbClr val="CCE5E9"/>
      </a:hlink>
      <a:folHlink>
        <a:srgbClr val="E1D9DF"/>
      </a:folHlink>
    </a:clrScheme>
    <a:fontScheme name="UoSnew3">
      <a:majorFont>
        <a:latin typeface="Lucida Sans"/>
        <a:ea typeface="ＭＳ Ｐゴシック"/>
        <a:cs typeface=""/>
      </a:majorFont>
      <a:minorFont>
        <a:latin typeface="Lucida San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Lucida Sans" pitchFamily="34" charset="0"/>
            <a:ea typeface="ＭＳ Ｐゴシック" pitchFamily="34" charset="-128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Lucida Sans" pitchFamily="34" charset="0"/>
            <a:ea typeface="ＭＳ Ｐゴシック" pitchFamily="34" charset="-128"/>
            <a:cs typeface="Arial" charset="0"/>
          </a:defRPr>
        </a:defPPr>
      </a:lstStyle>
    </a:lnDef>
  </a:objectDefaults>
  <a:extraClrSchemeLst>
    <a:extraClrScheme>
      <a:clrScheme name="UoSnew3 1">
        <a:dk1>
          <a:srgbClr val="A4AEB5"/>
        </a:dk1>
        <a:lt1>
          <a:srgbClr val="FFFFFF"/>
        </a:lt1>
        <a:dk2>
          <a:srgbClr val="005C84"/>
        </a:dk2>
        <a:lt2>
          <a:srgbClr val="CCE5E9"/>
        </a:lt2>
        <a:accent1>
          <a:srgbClr val="F0AB00"/>
        </a:accent1>
        <a:accent2>
          <a:srgbClr val="0098C3"/>
        </a:accent2>
        <a:accent3>
          <a:srgbClr val="AAB5C2"/>
        </a:accent3>
        <a:accent4>
          <a:srgbClr val="DADADA"/>
        </a:accent4>
        <a:accent5>
          <a:srgbClr val="F6D2AA"/>
        </a:accent5>
        <a:accent6>
          <a:srgbClr val="0089B0"/>
        </a:accent6>
        <a:hlink>
          <a:srgbClr val="CCE5E9"/>
        </a:hlink>
        <a:folHlink>
          <a:srgbClr val="E1D9D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UoS bluegreen fade</Template>
  <TotalTime>151</TotalTime>
  <Words>546</Words>
  <Application>Microsoft Office PowerPoint</Application>
  <PresentationFormat>On-screen Show (4:3)</PresentationFormat>
  <Paragraphs>210</Paragraphs>
  <Slides>34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3" baseType="lpstr">
      <vt:lpstr>Arial</vt:lpstr>
      <vt:lpstr>Lucida Sans</vt:lpstr>
      <vt:lpstr>ＭＳ Ｐゴシック</vt:lpstr>
      <vt:lpstr>Wingdings</vt:lpstr>
      <vt:lpstr>Symbol</vt:lpstr>
      <vt:lpstr>Georgia</vt:lpstr>
      <vt:lpstr>Tahoma</vt:lpstr>
      <vt:lpstr>UoSnew3</vt:lpstr>
      <vt:lpstr>Microsoft Graph Chart</vt:lpstr>
      <vt:lpstr>Module name &amp; code Evaluation survey</vt:lpstr>
      <vt:lpstr>How to use Zappers</vt:lpstr>
      <vt:lpstr>PowerPoint Presentation</vt:lpstr>
      <vt:lpstr>PowerPoint Presentation</vt:lpstr>
      <vt:lpstr>A question to test your zapper</vt:lpstr>
      <vt:lpstr>Start of evaluation survey</vt:lpstr>
      <vt:lpstr>Module Content</vt:lpstr>
      <vt:lpstr>The prior knowledge assumed was</vt:lpstr>
      <vt:lpstr>The amount of material covered  in the module was</vt:lpstr>
      <vt:lpstr>The organisation of the module activities (lectures, seminars etc.) was</vt:lpstr>
      <vt:lpstr>The statement of learning outcomes was</vt:lpstr>
      <vt:lpstr>The quality of module information was</vt:lpstr>
      <vt:lpstr>The materials provided to support your learning (e.g. reading lists, handouts, Blackboard etc.) were</vt:lpstr>
      <vt:lpstr>The computer resources and availability were</vt:lpstr>
      <vt:lpstr>The library resources were</vt:lpstr>
      <vt:lpstr>Module Delivery</vt:lpstr>
      <vt:lpstr>The module content  informed my practice</vt:lpstr>
      <vt:lpstr>The variety of teaching methods used has enhanced my learning</vt:lpstr>
      <vt:lpstr>The support of other students has enhanced my learning</vt:lpstr>
      <vt:lpstr>The content of the module has stimulated my interest in the subject</vt:lpstr>
      <vt:lpstr>The learning environment was conducive to my learning</vt:lpstr>
      <vt:lpstr>The academic support provided has been</vt:lpstr>
      <vt:lpstr>The group/peer support has been</vt:lpstr>
      <vt:lpstr>Overall Evaluation</vt:lpstr>
      <vt:lpstr>Overall, how would you rate the learning experience?</vt:lpstr>
      <vt:lpstr>Overall, how would you rate the  quality of the teaching?</vt:lpstr>
      <vt:lpstr>Overall, how would you  rate this module?</vt:lpstr>
      <vt:lpstr>Placement</vt:lpstr>
      <vt:lpstr>The number of days I was allocated study time to attend the module study days was</vt:lpstr>
      <vt:lpstr>The availability of resources for learning in my place of work was…</vt:lpstr>
      <vt:lpstr>Practice Learning: where applicable, support from my mentor in this module was…</vt:lpstr>
      <vt:lpstr>One final question</vt:lpstr>
      <vt:lpstr>Thank you for taking part in this initiative. What do you think about giving your evaluation feedback using zappers?</vt:lpstr>
      <vt:lpstr>Thank You</vt:lpstr>
    </vt:vector>
  </TitlesOfParts>
  <Company>School of Nursing &amp; Midwifery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PQ Evaluation pilot  NQCG3066 10/12/08</dc:title>
  <dc:creator>Acaduser</dc:creator>
  <cp:lastModifiedBy>Adam Warren</cp:lastModifiedBy>
  <cp:revision>19</cp:revision>
  <dcterms:created xsi:type="dcterms:W3CDTF">2008-12-10T11:27:31Z</dcterms:created>
  <dcterms:modified xsi:type="dcterms:W3CDTF">2011-12-02T12:24:51Z</dcterms:modified>
</cp:coreProperties>
</file>