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5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6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7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8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sldIdLst>
    <p:sldId id="328" r:id="rId2"/>
    <p:sldId id="258" r:id="rId3"/>
    <p:sldId id="329" r:id="rId4"/>
    <p:sldId id="330" r:id="rId5"/>
    <p:sldId id="331" r:id="rId6"/>
    <p:sldId id="262" r:id="rId7"/>
    <p:sldId id="335" r:id="rId8"/>
    <p:sldId id="310" r:id="rId9"/>
    <p:sldId id="327" r:id="rId10"/>
    <p:sldId id="332" r:id="rId11"/>
    <p:sldId id="333" r:id="rId12"/>
    <p:sldId id="334" r:id="rId13"/>
    <p:sldId id="336" r:id="rId14"/>
    <p:sldId id="337" r:id="rId15"/>
    <p:sldId id="338" r:id="rId16"/>
    <p:sldId id="339" r:id="rId17"/>
    <p:sldId id="285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60" r:id="rId37"/>
    <p:sldId id="359" r:id="rId38"/>
    <p:sldId id="361" r:id="rId39"/>
    <p:sldId id="362" r:id="rId40"/>
    <p:sldId id="363" r:id="rId41"/>
    <p:sldId id="364" r:id="rId42"/>
    <p:sldId id="365" r:id="rId43"/>
    <p:sldId id="366" r:id="rId44"/>
    <p:sldId id="326" r:id="rId45"/>
    <p:sldId id="367" r:id="rId46"/>
  </p:sldIdLst>
  <p:sldSz cx="9144000" cy="6858000" type="screen4x3"/>
  <p:notesSz cx="6858000" cy="9144000"/>
  <p:custDataLst>
    <p:tags r:id="rId48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2D55D12-9453-4DD2-BF0F-CFB88C1EC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8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18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26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31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36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43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45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1700213"/>
            <a:ext cx="8426450" cy="1873250"/>
          </a:xfrm>
        </p:spPr>
        <p:txBody>
          <a:bodyPr anchor="t"/>
          <a:lstStyle>
            <a:lvl1pPr>
              <a:lnSpc>
                <a:spcPct val="90000"/>
              </a:lnSpc>
              <a:defRPr sz="5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508500"/>
            <a:ext cx="8426450" cy="1981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34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6051550" y="368300"/>
            <a:ext cx="2697163" cy="585788"/>
            <a:chOff x="1610" y="2863"/>
            <a:chExt cx="3221" cy="699"/>
          </a:xfrm>
        </p:grpSpPr>
        <p:sp>
          <p:nvSpPr>
            <p:cNvPr id="65541" name="Freeform 5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2" name="Freeform 6"/>
            <p:cNvSpPr>
              <a:spLocks noEditPoints="1"/>
            </p:cNvSpPr>
            <p:nvPr/>
          </p:nvSpPr>
          <p:spPr bwMode="auto">
            <a:xfrm>
              <a:off x="1900" y="3110"/>
              <a:ext cx="281" cy="310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56 h 310"/>
                <a:gd name="T16" fmla="*/ 281 w 281"/>
                <a:gd name="T17" fmla="*/ 174 h 310"/>
                <a:gd name="T18" fmla="*/ 272 w 281"/>
                <a:gd name="T19" fmla="*/ 210 h 310"/>
                <a:gd name="T20" fmla="*/ 264 w 281"/>
                <a:gd name="T21" fmla="*/ 230 h 310"/>
                <a:gd name="T22" fmla="*/ 241 w 281"/>
                <a:gd name="T23" fmla="*/ 262 h 310"/>
                <a:gd name="T24" fmla="*/ 213 w 281"/>
                <a:gd name="T25" fmla="*/ 290 h 310"/>
                <a:gd name="T26" fmla="*/ 196 w 281"/>
                <a:gd name="T27" fmla="*/ 299 h 310"/>
                <a:gd name="T28" fmla="*/ 159 w 281"/>
                <a:gd name="T29" fmla="*/ 310 h 310"/>
                <a:gd name="T30" fmla="*/ 139 w 281"/>
                <a:gd name="T31" fmla="*/ 310 h 310"/>
                <a:gd name="T32" fmla="*/ 93 w 281"/>
                <a:gd name="T33" fmla="*/ 304 h 310"/>
                <a:gd name="T34" fmla="*/ 65 w 281"/>
                <a:gd name="T35" fmla="*/ 293 h 310"/>
                <a:gd name="T36" fmla="*/ 45 w 281"/>
                <a:gd name="T37" fmla="*/ 273 h 310"/>
                <a:gd name="T38" fmla="*/ 34 w 281"/>
                <a:gd name="T39" fmla="*/ 264 h 310"/>
                <a:gd name="T40" fmla="*/ 8 w 281"/>
                <a:gd name="T41" fmla="*/ 213 h 310"/>
                <a:gd name="T42" fmla="*/ 0 w 281"/>
                <a:gd name="T43" fmla="*/ 156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59 h 310"/>
                <a:gd name="T72" fmla="*/ 65 w 281"/>
                <a:gd name="T73" fmla="*/ 210 h 310"/>
                <a:gd name="T74" fmla="*/ 82 w 281"/>
                <a:gd name="T75" fmla="*/ 250 h 310"/>
                <a:gd name="T76" fmla="*/ 96 w 281"/>
                <a:gd name="T77" fmla="*/ 267 h 310"/>
                <a:gd name="T78" fmla="*/ 128 w 281"/>
                <a:gd name="T79" fmla="*/ 284 h 310"/>
                <a:gd name="T80" fmla="*/ 145 w 281"/>
                <a:gd name="T81" fmla="*/ 284 h 310"/>
                <a:gd name="T82" fmla="*/ 179 w 281"/>
                <a:gd name="T83" fmla="*/ 273 h 310"/>
                <a:gd name="T84" fmla="*/ 204 w 281"/>
                <a:gd name="T85" fmla="*/ 245 h 310"/>
                <a:gd name="T86" fmla="*/ 213 w 281"/>
                <a:gd name="T87" fmla="*/ 225 h 310"/>
                <a:gd name="T88" fmla="*/ 224 w 281"/>
                <a:gd name="T89" fmla="*/ 179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auto">
            <a:xfrm>
              <a:off x="2493" y="3059"/>
              <a:ext cx="182" cy="361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67 h 361"/>
                <a:gd name="T12" fmla="*/ 83 w 182"/>
                <a:gd name="T13" fmla="*/ 267 h 361"/>
                <a:gd name="T14" fmla="*/ 83 w 182"/>
                <a:gd name="T15" fmla="*/ 284 h 361"/>
                <a:gd name="T16" fmla="*/ 86 w 182"/>
                <a:gd name="T17" fmla="*/ 296 h 361"/>
                <a:gd name="T18" fmla="*/ 91 w 182"/>
                <a:gd name="T19" fmla="*/ 307 h 361"/>
                <a:gd name="T20" fmla="*/ 97 w 182"/>
                <a:gd name="T21" fmla="*/ 318 h 361"/>
                <a:gd name="T22" fmla="*/ 105 w 182"/>
                <a:gd name="T23" fmla="*/ 324 h 361"/>
                <a:gd name="T24" fmla="*/ 117 w 182"/>
                <a:gd name="T25" fmla="*/ 330 h 361"/>
                <a:gd name="T26" fmla="*/ 128 w 182"/>
                <a:gd name="T27" fmla="*/ 333 h 361"/>
                <a:gd name="T28" fmla="*/ 142 w 182"/>
                <a:gd name="T29" fmla="*/ 335 h 361"/>
                <a:gd name="T30" fmla="*/ 142 w 182"/>
                <a:gd name="T31" fmla="*/ 335 h 361"/>
                <a:gd name="T32" fmla="*/ 157 w 182"/>
                <a:gd name="T33" fmla="*/ 333 h 361"/>
                <a:gd name="T34" fmla="*/ 165 w 182"/>
                <a:gd name="T35" fmla="*/ 330 h 361"/>
                <a:gd name="T36" fmla="*/ 165 w 182"/>
                <a:gd name="T37" fmla="*/ 330 h 361"/>
                <a:gd name="T38" fmla="*/ 182 w 182"/>
                <a:gd name="T39" fmla="*/ 318 h 361"/>
                <a:gd name="T40" fmla="*/ 182 w 182"/>
                <a:gd name="T41" fmla="*/ 318 h 361"/>
                <a:gd name="T42" fmla="*/ 182 w 182"/>
                <a:gd name="T43" fmla="*/ 324 h 361"/>
                <a:gd name="T44" fmla="*/ 179 w 182"/>
                <a:gd name="T45" fmla="*/ 333 h 361"/>
                <a:gd name="T46" fmla="*/ 162 w 182"/>
                <a:gd name="T47" fmla="*/ 347 h 361"/>
                <a:gd name="T48" fmla="*/ 162 w 182"/>
                <a:gd name="T49" fmla="*/ 347 h 361"/>
                <a:gd name="T50" fmla="*/ 154 w 182"/>
                <a:gd name="T51" fmla="*/ 352 h 361"/>
                <a:gd name="T52" fmla="*/ 142 w 182"/>
                <a:gd name="T53" fmla="*/ 358 h 361"/>
                <a:gd name="T54" fmla="*/ 131 w 182"/>
                <a:gd name="T55" fmla="*/ 361 h 361"/>
                <a:gd name="T56" fmla="*/ 117 w 182"/>
                <a:gd name="T57" fmla="*/ 361 h 361"/>
                <a:gd name="T58" fmla="*/ 117 w 182"/>
                <a:gd name="T59" fmla="*/ 361 h 361"/>
                <a:gd name="T60" fmla="*/ 100 w 182"/>
                <a:gd name="T61" fmla="*/ 361 h 361"/>
                <a:gd name="T62" fmla="*/ 83 w 182"/>
                <a:gd name="T63" fmla="*/ 355 h 361"/>
                <a:gd name="T64" fmla="*/ 66 w 182"/>
                <a:gd name="T65" fmla="*/ 347 h 361"/>
                <a:gd name="T66" fmla="*/ 54 w 182"/>
                <a:gd name="T67" fmla="*/ 335 h 361"/>
                <a:gd name="T68" fmla="*/ 54 w 182"/>
                <a:gd name="T69" fmla="*/ 335 h 361"/>
                <a:gd name="T70" fmla="*/ 43 w 182"/>
                <a:gd name="T71" fmla="*/ 324 h 361"/>
                <a:gd name="T72" fmla="*/ 34 w 182"/>
                <a:gd name="T73" fmla="*/ 307 h 361"/>
                <a:gd name="T74" fmla="*/ 29 w 182"/>
                <a:gd name="T75" fmla="*/ 290 h 361"/>
                <a:gd name="T76" fmla="*/ 29 w 182"/>
                <a:gd name="T77" fmla="*/ 267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auto">
            <a:xfrm>
              <a:off x="2695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5" name="Freeform 9"/>
            <p:cNvSpPr>
              <a:spLocks/>
            </p:cNvSpPr>
            <p:nvPr/>
          </p:nvSpPr>
          <p:spPr bwMode="auto">
            <a:xfrm>
              <a:off x="3274" y="3110"/>
              <a:ext cx="475" cy="304"/>
            </a:xfrm>
            <a:custGeom>
              <a:avLst/>
              <a:gdLst>
                <a:gd name="T0" fmla="*/ 364 w 475"/>
                <a:gd name="T1" fmla="*/ 0 h 304"/>
                <a:gd name="T2" fmla="*/ 398 w 475"/>
                <a:gd name="T3" fmla="*/ 6 h 304"/>
                <a:gd name="T4" fmla="*/ 429 w 475"/>
                <a:gd name="T5" fmla="*/ 23 h 304"/>
                <a:gd name="T6" fmla="*/ 444 w 475"/>
                <a:gd name="T7" fmla="*/ 37 h 304"/>
                <a:gd name="T8" fmla="*/ 458 w 475"/>
                <a:gd name="T9" fmla="*/ 68 h 304"/>
                <a:gd name="T10" fmla="*/ 458 w 475"/>
                <a:gd name="T11" fmla="*/ 282 h 304"/>
                <a:gd name="T12" fmla="*/ 461 w 475"/>
                <a:gd name="T13" fmla="*/ 287 h 304"/>
                <a:gd name="T14" fmla="*/ 463 w 475"/>
                <a:gd name="T15" fmla="*/ 293 h 304"/>
                <a:gd name="T16" fmla="*/ 387 w 475"/>
                <a:gd name="T17" fmla="*/ 304 h 304"/>
                <a:gd name="T18" fmla="*/ 392 w 475"/>
                <a:gd name="T19" fmla="*/ 299 h 304"/>
                <a:gd name="T20" fmla="*/ 404 w 475"/>
                <a:gd name="T21" fmla="*/ 287 h 304"/>
                <a:gd name="T22" fmla="*/ 404 w 475"/>
                <a:gd name="T23" fmla="*/ 108 h 304"/>
                <a:gd name="T24" fmla="*/ 404 w 475"/>
                <a:gd name="T25" fmla="*/ 91 h 304"/>
                <a:gd name="T26" fmla="*/ 395 w 475"/>
                <a:gd name="T27" fmla="*/ 66 h 304"/>
                <a:gd name="T28" fmla="*/ 387 w 475"/>
                <a:gd name="T29" fmla="*/ 57 h 304"/>
                <a:gd name="T30" fmla="*/ 367 w 475"/>
                <a:gd name="T31" fmla="*/ 43 h 304"/>
                <a:gd name="T32" fmla="*/ 336 w 475"/>
                <a:gd name="T33" fmla="*/ 37 h 304"/>
                <a:gd name="T34" fmla="*/ 316 w 475"/>
                <a:gd name="T35" fmla="*/ 40 h 304"/>
                <a:gd name="T36" fmla="*/ 282 w 475"/>
                <a:gd name="T37" fmla="*/ 60 h 304"/>
                <a:gd name="T38" fmla="*/ 267 w 475"/>
                <a:gd name="T39" fmla="*/ 77 h 304"/>
                <a:gd name="T40" fmla="*/ 267 w 475"/>
                <a:gd name="T41" fmla="*/ 282 h 304"/>
                <a:gd name="T42" fmla="*/ 270 w 475"/>
                <a:gd name="T43" fmla="*/ 287 h 304"/>
                <a:gd name="T44" fmla="*/ 273 w 475"/>
                <a:gd name="T45" fmla="*/ 293 h 304"/>
                <a:gd name="T46" fmla="*/ 194 w 475"/>
                <a:gd name="T47" fmla="*/ 304 h 304"/>
                <a:gd name="T48" fmla="*/ 202 w 475"/>
                <a:gd name="T49" fmla="*/ 299 h 304"/>
                <a:gd name="T50" fmla="*/ 211 w 475"/>
                <a:gd name="T51" fmla="*/ 287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2 h 304"/>
                <a:gd name="T70" fmla="*/ 83 w 475"/>
                <a:gd name="T71" fmla="*/ 293 h 304"/>
                <a:gd name="T72" fmla="*/ 97 w 475"/>
                <a:gd name="T73" fmla="*/ 304 h 304"/>
                <a:gd name="T74" fmla="*/ 6 w 475"/>
                <a:gd name="T75" fmla="*/ 304 h 304"/>
                <a:gd name="T76" fmla="*/ 20 w 475"/>
                <a:gd name="T77" fmla="*/ 293 h 304"/>
                <a:gd name="T78" fmla="*/ 23 w 475"/>
                <a:gd name="T79" fmla="*/ 282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9 w 475"/>
                <a:gd name="T103" fmla="*/ 23 h 304"/>
                <a:gd name="T104" fmla="*/ 256 w 475"/>
                <a:gd name="T105" fmla="*/ 43 h 304"/>
                <a:gd name="T106" fmla="*/ 262 w 475"/>
                <a:gd name="T107" fmla="*/ 57 h 304"/>
                <a:gd name="T108" fmla="*/ 307 w 475"/>
                <a:gd name="T109" fmla="*/ 17 h 304"/>
                <a:gd name="T110" fmla="*/ 321 w 475"/>
                <a:gd name="T111" fmla="*/ 9 h 304"/>
                <a:gd name="T112" fmla="*/ 350 w 475"/>
                <a:gd name="T113" fmla="*/ 0 h 304"/>
                <a:gd name="T114" fmla="*/ 364 w 475"/>
                <a:gd name="T115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6" name="Freeform 10"/>
            <p:cNvSpPr>
              <a:spLocks/>
            </p:cNvSpPr>
            <p:nvPr/>
          </p:nvSpPr>
          <p:spPr bwMode="auto">
            <a:xfrm>
              <a:off x="4070" y="3059"/>
              <a:ext cx="184" cy="361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67 h 361"/>
                <a:gd name="T12" fmla="*/ 82 w 184"/>
                <a:gd name="T13" fmla="*/ 267 h 361"/>
                <a:gd name="T14" fmla="*/ 85 w 184"/>
                <a:gd name="T15" fmla="*/ 284 h 361"/>
                <a:gd name="T16" fmla="*/ 88 w 184"/>
                <a:gd name="T17" fmla="*/ 296 h 361"/>
                <a:gd name="T18" fmla="*/ 91 w 184"/>
                <a:gd name="T19" fmla="*/ 307 h 361"/>
                <a:gd name="T20" fmla="*/ 99 w 184"/>
                <a:gd name="T21" fmla="*/ 318 h 361"/>
                <a:gd name="T22" fmla="*/ 105 w 184"/>
                <a:gd name="T23" fmla="*/ 324 h 361"/>
                <a:gd name="T24" fmla="*/ 116 w 184"/>
                <a:gd name="T25" fmla="*/ 330 h 361"/>
                <a:gd name="T26" fmla="*/ 128 w 184"/>
                <a:gd name="T27" fmla="*/ 333 h 361"/>
                <a:gd name="T28" fmla="*/ 142 w 184"/>
                <a:gd name="T29" fmla="*/ 335 h 361"/>
                <a:gd name="T30" fmla="*/ 142 w 184"/>
                <a:gd name="T31" fmla="*/ 335 h 361"/>
                <a:gd name="T32" fmla="*/ 156 w 184"/>
                <a:gd name="T33" fmla="*/ 333 h 361"/>
                <a:gd name="T34" fmla="*/ 165 w 184"/>
                <a:gd name="T35" fmla="*/ 330 h 361"/>
                <a:gd name="T36" fmla="*/ 165 w 184"/>
                <a:gd name="T37" fmla="*/ 330 h 361"/>
                <a:gd name="T38" fmla="*/ 184 w 184"/>
                <a:gd name="T39" fmla="*/ 318 h 361"/>
                <a:gd name="T40" fmla="*/ 184 w 184"/>
                <a:gd name="T41" fmla="*/ 318 h 361"/>
                <a:gd name="T42" fmla="*/ 182 w 184"/>
                <a:gd name="T43" fmla="*/ 324 h 361"/>
                <a:gd name="T44" fmla="*/ 179 w 184"/>
                <a:gd name="T45" fmla="*/ 333 h 361"/>
                <a:gd name="T46" fmla="*/ 162 w 184"/>
                <a:gd name="T47" fmla="*/ 347 h 361"/>
                <a:gd name="T48" fmla="*/ 162 w 184"/>
                <a:gd name="T49" fmla="*/ 347 h 361"/>
                <a:gd name="T50" fmla="*/ 153 w 184"/>
                <a:gd name="T51" fmla="*/ 352 h 361"/>
                <a:gd name="T52" fmla="*/ 142 w 184"/>
                <a:gd name="T53" fmla="*/ 358 h 361"/>
                <a:gd name="T54" fmla="*/ 130 w 184"/>
                <a:gd name="T55" fmla="*/ 361 h 361"/>
                <a:gd name="T56" fmla="*/ 119 w 184"/>
                <a:gd name="T57" fmla="*/ 361 h 361"/>
                <a:gd name="T58" fmla="*/ 119 w 184"/>
                <a:gd name="T59" fmla="*/ 361 h 361"/>
                <a:gd name="T60" fmla="*/ 99 w 184"/>
                <a:gd name="T61" fmla="*/ 361 h 361"/>
                <a:gd name="T62" fmla="*/ 82 w 184"/>
                <a:gd name="T63" fmla="*/ 355 h 361"/>
                <a:gd name="T64" fmla="*/ 65 w 184"/>
                <a:gd name="T65" fmla="*/ 347 h 361"/>
                <a:gd name="T66" fmla="*/ 54 w 184"/>
                <a:gd name="T67" fmla="*/ 335 h 361"/>
                <a:gd name="T68" fmla="*/ 54 w 184"/>
                <a:gd name="T69" fmla="*/ 335 h 361"/>
                <a:gd name="T70" fmla="*/ 42 w 184"/>
                <a:gd name="T71" fmla="*/ 324 h 361"/>
                <a:gd name="T72" fmla="*/ 34 w 184"/>
                <a:gd name="T73" fmla="*/ 307 h 361"/>
                <a:gd name="T74" fmla="*/ 31 w 184"/>
                <a:gd name="T75" fmla="*/ 290 h 361"/>
                <a:gd name="T76" fmla="*/ 28 w 184"/>
                <a:gd name="T77" fmla="*/ 267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7" name="Freeform 11"/>
            <p:cNvSpPr>
              <a:spLocks noEditPoints="1"/>
            </p:cNvSpPr>
            <p:nvPr/>
          </p:nvSpPr>
          <p:spPr bwMode="auto">
            <a:xfrm>
              <a:off x="4252" y="3110"/>
              <a:ext cx="284" cy="310"/>
            </a:xfrm>
            <a:custGeom>
              <a:avLst/>
              <a:gdLst>
                <a:gd name="T0" fmla="*/ 144 w 284"/>
                <a:gd name="T1" fmla="*/ 0 h 310"/>
                <a:gd name="T2" fmla="*/ 184 w 284"/>
                <a:gd name="T3" fmla="*/ 6 h 310"/>
                <a:gd name="T4" fmla="*/ 221 w 284"/>
                <a:gd name="T5" fmla="*/ 23 h 310"/>
                <a:gd name="T6" fmla="*/ 235 w 284"/>
                <a:gd name="T7" fmla="*/ 34 h 310"/>
                <a:gd name="T8" fmla="*/ 261 w 284"/>
                <a:gd name="T9" fmla="*/ 63 h 310"/>
                <a:gd name="T10" fmla="*/ 269 w 284"/>
                <a:gd name="T11" fmla="*/ 80 h 310"/>
                <a:gd name="T12" fmla="*/ 281 w 284"/>
                <a:gd name="T13" fmla="*/ 117 h 310"/>
                <a:gd name="T14" fmla="*/ 284 w 284"/>
                <a:gd name="T15" fmla="*/ 156 h 310"/>
                <a:gd name="T16" fmla="*/ 284 w 284"/>
                <a:gd name="T17" fmla="*/ 174 h 310"/>
                <a:gd name="T18" fmla="*/ 272 w 284"/>
                <a:gd name="T19" fmla="*/ 210 h 310"/>
                <a:gd name="T20" fmla="*/ 267 w 284"/>
                <a:gd name="T21" fmla="*/ 230 h 310"/>
                <a:gd name="T22" fmla="*/ 244 w 284"/>
                <a:gd name="T23" fmla="*/ 262 h 310"/>
                <a:gd name="T24" fmla="*/ 215 w 284"/>
                <a:gd name="T25" fmla="*/ 290 h 310"/>
                <a:gd name="T26" fmla="*/ 198 w 284"/>
                <a:gd name="T27" fmla="*/ 299 h 310"/>
                <a:gd name="T28" fmla="*/ 161 w 284"/>
                <a:gd name="T29" fmla="*/ 310 h 310"/>
                <a:gd name="T30" fmla="*/ 142 w 284"/>
                <a:gd name="T31" fmla="*/ 310 h 310"/>
                <a:gd name="T32" fmla="*/ 93 w 284"/>
                <a:gd name="T33" fmla="*/ 304 h 310"/>
                <a:gd name="T34" fmla="*/ 68 w 284"/>
                <a:gd name="T35" fmla="*/ 293 h 310"/>
                <a:gd name="T36" fmla="*/ 45 w 284"/>
                <a:gd name="T37" fmla="*/ 273 h 310"/>
                <a:gd name="T38" fmla="*/ 36 w 284"/>
                <a:gd name="T39" fmla="*/ 264 h 310"/>
                <a:gd name="T40" fmla="*/ 11 w 284"/>
                <a:gd name="T41" fmla="*/ 213 h 310"/>
                <a:gd name="T42" fmla="*/ 0 w 284"/>
                <a:gd name="T43" fmla="*/ 156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85 w 284"/>
                <a:gd name="T55" fmla="*/ 12 h 310"/>
                <a:gd name="T56" fmla="*/ 122 w 284"/>
                <a:gd name="T57" fmla="*/ 0 h 310"/>
                <a:gd name="T58" fmla="*/ 144 w 284"/>
                <a:gd name="T59" fmla="*/ 0 h 310"/>
                <a:gd name="T60" fmla="*/ 139 w 284"/>
                <a:gd name="T61" fmla="*/ 23 h 310"/>
                <a:gd name="T62" fmla="*/ 102 w 284"/>
                <a:gd name="T63" fmla="*/ 34 h 310"/>
                <a:gd name="T64" fmla="*/ 76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59 h 310"/>
                <a:gd name="T72" fmla="*/ 68 w 284"/>
                <a:gd name="T73" fmla="*/ 210 h 310"/>
                <a:gd name="T74" fmla="*/ 85 w 284"/>
                <a:gd name="T75" fmla="*/ 250 h 310"/>
                <a:gd name="T76" fmla="*/ 96 w 284"/>
                <a:gd name="T77" fmla="*/ 267 h 310"/>
                <a:gd name="T78" fmla="*/ 127 w 284"/>
                <a:gd name="T79" fmla="*/ 284 h 310"/>
                <a:gd name="T80" fmla="*/ 147 w 284"/>
                <a:gd name="T81" fmla="*/ 284 h 310"/>
                <a:gd name="T82" fmla="*/ 181 w 284"/>
                <a:gd name="T83" fmla="*/ 273 h 310"/>
                <a:gd name="T84" fmla="*/ 207 w 284"/>
                <a:gd name="T85" fmla="*/ 245 h 310"/>
                <a:gd name="T86" fmla="*/ 215 w 284"/>
                <a:gd name="T87" fmla="*/ 225 h 310"/>
                <a:gd name="T88" fmla="*/ 224 w 284"/>
                <a:gd name="T89" fmla="*/ 179 h 310"/>
                <a:gd name="T90" fmla="*/ 224 w 284"/>
                <a:gd name="T91" fmla="*/ 151 h 310"/>
                <a:gd name="T92" fmla="*/ 213 w 284"/>
                <a:gd name="T93" fmla="*/ 85 h 310"/>
                <a:gd name="T94" fmla="*/ 201 w 284"/>
                <a:gd name="T95" fmla="*/ 60 h 310"/>
                <a:gd name="T96" fmla="*/ 184 w 284"/>
                <a:gd name="T97" fmla="*/ 40 h 310"/>
                <a:gd name="T98" fmla="*/ 164 w 284"/>
                <a:gd name="T99" fmla="*/ 29 h 310"/>
                <a:gd name="T100" fmla="*/ 139 w 284"/>
                <a:gd name="T101" fmla="*/ 2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auto">
            <a:xfrm>
              <a:off x="4547" y="3110"/>
              <a:ext cx="284" cy="304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2 h 304"/>
                <a:gd name="T14" fmla="*/ 270 w 284"/>
                <a:gd name="T15" fmla="*/ 293 h 304"/>
                <a:gd name="T16" fmla="*/ 284 w 284"/>
                <a:gd name="T17" fmla="*/ 304 h 304"/>
                <a:gd name="T18" fmla="*/ 196 w 284"/>
                <a:gd name="T19" fmla="*/ 304 h 304"/>
                <a:gd name="T20" fmla="*/ 207 w 284"/>
                <a:gd name="T21" fmla="*/ 293 h 304"/>
                <a:gd name="T22" fmla="*/ 213 w 284"/>
                <a:gd name="T23" fmla="*/ 282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2 h 304"/>
                <a:gd name="T42" fmla="*/ 82 w 284"/>
                <a:gd name="T43" fmla="*/ 293 h 304"/>
                <a:gd name="T44" fmla="*/ 97 w 284"/>
                <a:gd name="T45" fmla="*/ 304 h 304"/>
                <a:gd name="T46" fmla="*/ 6 w 284"/>
                <a:gd name="T47" fmla="*/ 304 h 304"/>
                <a:gd name="T48" fmla="*/ 17 w 284"/>
                <a:gd name="T49" fmla="*/ 293 h 304"/>
                <a:gd name="T50" fmla="*/ 23 w 284"/>
                <a:gd name="T51" fmla="*/ 282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9" name="Freeform 13"/>
            <p:cNvSpPr>
              <a:spLocks/>
            </p:cNvSpPr>
            <p:nvPr/>
          </p:nvSpPr>
          <p:spPr bwMode="auto">
            <a:xfrm>
              <a:off x="3763" y="3110"/>
              <a:ext cx="293" cy="452"/>
            </a:xfrm>
            <a:custGeom>
              <a:avLst/>
              <a:gdLst>
                <a:gd name="T0" fmla="*/ 281 w 293"/>
                <a:gd name="T1" fmla="*/ 85 h 452"/>
                <a:gd name="T2" fmla="*/ 250 w 293"/>
                <a:gd name="T3" fmla="*/ 37 h 452"/>
                <a:gd name="T4" fmla="*/ 230 w 293"/>
                <a:gd name="T5" fmla="*/ 20 h 452"/>
                <a:gd name="T6" fmla="*/ 210 w 293"/>
                <a:gd name="T7" fmla="*/ 9 h 452"/>
                <a:gd name="T8" fmla="*/ 165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26 h 452"/>
                <a:gd name="T24" fmla="*/ 20 w 293"/>
                <a:gd name="T25" fmla="*/ 435 h 452"/>
                <a:gd name="T26" fmla="*/ 11 w 293"/>
                <a:gd name="T27" fmla="*/ 449 h 452"/>
                <a:gd name="T28" fmla="*/ 94 w 293"/>
                <a:gd name="T29" fmla="*/ 452 h 452"/>
                <a:gd name="T30" fmla="*/ 88 w 293"/>
                <a:gd name="T31" fmla="*/ 449 h 452"/>
                <a:gd name="T32" fmla="*/ 80 w 293"/>
                <a:gd name="T33" fmla="*/ 435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9 w 293"/>
                <a:gd name="T43" fmla="*/ 37 h 452"/>
                <a:gd name="T44" fmla="*/ 190 w 293"/>
                <a:gd name="T45" fmla="*/ 51 h 452"/>
                <a:gd name="T46" fmla="*/ 205 w 293"/>
                <a:gd name="T47" fmla="*/ 63 h 452"/>
                <a:gd name="T48" fmla="*/ 224 w 293"/>
                <a:gd name="T49" fmla="*/ 100 h 452"/>
                <a:gd name="T50" fmla="*/ 230 w 293"/>
                <a:gd name="T51" fmla="*/ 156 h 452"/>
                <a:gd name="T52" fmla="*/ 230 w 293"/>
                <a:gd name="T53" fmla="*/ 185 h 452"/>
                <a:gd name="T54" fmla="*/ 216 w 293"/>
                <a:gd name="T55" fmla="*/ 233 h 452"/>
                <a:gd name="T56" fmla="*/ 205 w 293"/>
                <a:gd name="T57" fmla="*/ 250 h 452"/>
                <a:gd name="T58" fmla="*/ 176 w 293"/>
                <a:gd name="T59" fmla="*/ 276 h 452"/>
                <a:gd name="T60" fmla="*/ 136 w 293"/>
                <a:gd name="T61" fmla="*/ 284 h 452"/>
                <a:gd name="T62" fmla="*/ 122 w 293"/>
                <a:gd name="T63" fmla="*/ 284 h 452"/>
                <a:gd name="T64" fmla="*/ 99 w 293"/>
                <a:gd name="T65" fmla="*/ 276 h 452"/>
                <a:gd name="T66" fmla="*/ 102 w 293"/>
                <a:gd name="T67" fmla="*/ 304 h 452"/>
                <a:gd name="T68" fmla="*/ 122 w 293"/>
                <a:gd name="T69" fmla="*/ 310 h 452"/>
                <a:gd name="T70" fmla="*/ 145 w 293"/>
                <a:gd name="T71" fmla="*/ 310 h 452"/>
                <a:gd name="T72" fmla="*/ 190 w 293"/>
                <a:gd name="T73" fmla="*/ 304 h 452"/>
                <a:gd name="T74" fmla="*/ 219 w 293"/>
                <a:gd name="T75" fmla="*/ 290 h 452"/>
                <a:gd name="T76" fmla="*/ 241 w 293"/>
                <a:gd name="T77" fmla="*/ 273 h 452"/>
                <a:gd name="T78" fmla="*/ 253 w 293"/>
                <a:gd name="T79" fmla="*/ 262 h 452"/>
                <a:gd name="T80" fmla="*/ 281 w 293"/>
                <a:gd name="T81" fmla="*/ 210 h 452"/>
                <a:gd name="T82" fmla="*/ 293 w 293"/>
                <a:gd name="T83" fmla="*/ 154 h 452"/>
                <a:gd name="T84" fmla="*/ 290 w 293"/>
                <a:gd name="T85" fmla="*/ 117 h 452"/>
                <a:gd name="T86" fmla="*/ 281 w 293"/>
                <a:gd name="T87" fmla="*/ 85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0" name="Freeform 14"/>
            <p:cNvSpPr>
              <a:spLocks/>
            </p:cNvSpPr>
            <p:nvPr/>
          </p:nvSpPr>
          <p:spPr bwMode="auto">
            <a:xfrm>
              <a:off x="2192" y="3110"/>
              <a:ext cx="208" cy="310"/>
            </a:xfrm>
            <a:custGeom>
              <a:avLst/>
              <a:gdLst>
                <a:gd name="T0" fmla="*/ 182 w 208"/>
                <a:gd name="T1" fmla="*/ 264 h 310"/>
                <a:gd name="T2" fmla="*/ 182 w 208"/>
                <a:gd name="T3" fmla="*/ 264 h 310"/>
                <a:gd name="T4" fmla="*/ 165 w 208"/>
                <a:gd name="T5" fmla="*/ 270 h 310"/>
                <a:gd name="T6" fmla="*/ 145 w 208"/>
                <a:gd name="T7" fmla="*/ 273 h 310"/>
                <a:gd name="T8" fmla="*/ 145 w 208"/>
                <a:gd name="T9" fmla="*/ 273 h 310"/>
                <a:gd name="T10" fmla="*/ 131 w 208"/>
                <a:gd name="T11" fmla="*/ 273 h 310"/>
                <a:gd name="T12" fmla="*/ 120 w 208"/>
                <a:gd name="T13" fmla="*/ 267 h 310"/>
                <a:gd name="T14" fmla="*/ 108 w 208"/>
                <a:gd name="T15" fmla="*/ 262 h 310"/>
                <a:gd name="T16" fmla="*/ 100 w 208"/>
                <a:gd name="T17" fmla="*/ 250 h 310"/>
                <a:gd name="T18" fmla="*/ 100 w 208"/>
                <a:gd name="T19" fmla="*/ 250 h 310"/>
                <a:gd name="T20" fmla="*/ 91 w 208"/>
                <a:gd name="T21" fmla="*/ 239 h 310"/>
                <a:gd name="T22" fmla="*/ 83 w 208"/>
                <a:gd name="T23" fmla="*/ 225 h 310"/>
                <a:gd name="T24" fmla="*/ 80 w 208"/>
                <a:gd name="T25" fmla="*/ 208 h 310"/>
                <a:gd name="T26" fmla="*/ 80 w 208"/>
                <a:gd name="T27" fmla="*/ 191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1 h 310"/>
                <a:gd name="T44" fmla="*/ 23 w 208"/>
                <a:gd name="T45" fmla="*/ 191 h 310"/>
                <a:gd name="T46" fmla="*/ 26 w 208"/>
                <a:gd name="T47" fmla="*/ 219 h 310"/>
                <a:gd name="T48" fmla="*/ 32 w 208"/>
                <a:gd name="T49" fmla="*/ 245 h 310"/>
                <a:gd name="T50" fmla="*/ 40 w 208"/>
                <a:gd name="T51" fmla="*/ 264 h 310"/>
                <a:gd name="T52" fmla="*/ 54 w 208"/>
                <a:gd name="T53" fmla="*/ 282 h 310"/>
                <a:gd name="T54" fmla="*/ 54 w 208"/>
                <a:gd name="T55" fmla="*/ 282 h 310"/>
                <a:gd name="T56" fmla="*/ 71 w 208"/>
                <a:gd name="T57" fmla="*/ 296 h 310"/>
                <a:gd name="T58" fmla="*/ 85 w 208"/>
                <a:gd name="T59" fmla="*/ 304 h 310"/>
                <a:gd name="T60" fmla="*/ 103 w 208"/>
                <a:gd name="T61" fmla="*/ 310 h 310"/>
                <a:gd name="T62" fmla="*/ 122 w 208"/>
                <a:gd name="T63" fmla="*/ 310 h 310"/>
                <a:gd name="T64" fmla="*/ 122 w 208"/>
                <a:gd name="T65" fmla="*/ 310 h 310"/>
                <a:gd name="T66" fmla="*/ 142 w 208"/>
                <a:gd name="T67" fmla="*/ 310 h 310"/>
                <a:gd name="T68" fmla="*/ 162 w 208"/>
                <a:gd name="T69" fmla="*/ 304 h 310"/>
                <a:gd name="T70" fmla="*/ 179 w 208"/>
                <a:gd name="T71" fmla="*/ 296 h 310"/>
                <a:gd name="T72" fmla="*/ 196 w 208"/>
                <a:gd name="T73" fmla="*/ 282 h 310"/>
                <a:gd name="T74" fmla="*/ 208 w 208"/>
                <a:gd name="T75" fmla="*/ 245 h 310"/>
                <a:gd name="T76" fmla="*/ 208 w 208"/>
                <a:gd name="T77" fmla="*/ 245 h 310"/>
                <a:gd name="T78" fmla="*/ 196 w 208"/>
                <a:gd name="T79" fmla="*/ 256 h 310"/>
                <a:gd name="T80" fmla="*/ 182 w 208"/>
                <a:gd name="T81" fmla="*/ 264 h 310"/>
                <a:gd name="T82" fmla="*/ 182 w 208"/>
                <a:gd name="T83" fmla="*/ 264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1" name="Freeform 15"/>
            <p:cNvSpPr>
              <a:spLocks/>
            </p:cNvSpPr>
            <p:nvPr/>
          </p:nvSpPr>
          <p:spPr bwMode="auto">
            <a:xfrm>
              <a:off x="2383" y="3110"/>
              <a:ext cx="105" cy="310"/>
            </a:xfrm>
            <a:custGeom>
              <a:avLst/>
              <a:gdLst>
                <a:gd name="T0" fmla="*/ 79 w 105"/>
                <a:gd name="T1" fmla="*/ 253 h 310"/>
                <a:gd name="T2" fmla="*/ 79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39 h 310"/>
                <a:gd name="T20" fmla="*/ 25 w 105"/>
                <a:gd name="T21" fmla="*/ 264 h 310"/>
                <a:gd name="T22" fmla="*/ 25 w 105"/>
                <a:gd name="T23" fmla="*/ 264 h 310"/>
                <a:gd name="T24" fmla="*/ 25 w 105"/>
                <a:gd name="T25" fmla="*/ 264 h 310"/>
                <a:gd name="T26" fmla="*/ 25 w 105"/>
                <a:gd name="T27" fmla="*/ 264 h 310"/>
                <a:gd name="T28" fmla="*/ 25 w 105"/>
                <a:gd name="T29" fmla="*/ 282 h 310"/>
                <a:gd name="T30" fmla="*/ 31 w 105"/>
                <a:gd name="T31" fmla="*/ 293 h 310"/>
                <a:gd name="T32" fmla="*/ 31 w 105"/>
                <a:gd name="T33" fmla="*/ 293 h 310"/>
                <a:gd name="T34" fmla="*/ 37 w 105"/>
                <a:gd name="T35" fmla="*/ 301 h 310"/>
                <a:gd name="T36" fmla="*/ 48 w 105"/>
                <a:gd name="T37" fmla="*/ 310 h 310"/>
                <a:gd name="T38" fmla="*/ 105 w 105"/>
                <a:gd name="T39" fmla="*/ 290 h 310"/>
                <a:gd name="T40" fmla="*/ 105 w 105"/>
                <a:gd name="T41" fmla="*/ 290 h 310"/>
                <a:gd name="T42" fmla="*/ 93 w 105"/>
                <a:gd name="T43" fmla="*/ 287 h 310"/>
                <a:gd name="T44" fmla="*/ 85 w 105"/>
                <a:gd name="T45" fmla="*/ 279 h 310"/>
                <a:gd name="T46" fmla="*/ 79 w 105"/>
                <a:gd name="T47" fmla="*/ 267 h 310"/>
                <a:gd name="T48" fmla="*/ 79 w 105"/>
                <a:gd name="T49" fmla="*/ 253 h 310"/>
                <a:gd name="T50" fmla="*/ 79 w 105"/>
                <a:gd name="T51" fmla="*/ 25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2" name="Freeform 16"/>
            <p:cNvSpPr>
              <a:spLocks/>
            </p:cNvSpPr>
            <p:nvPr/>
          </p:nvSpPr>
          <p:spPr bwMode="auto">
            <a:xfrm>
              <a:off x="3010" y="3110"/>
              <a:ext cx="250" cy="310"/>
            </a:xfrm>
            <a:custGeom>
              <a:avLst/>
              <a:gdLst>
                <a:gd name="T0" fmla="*/ 233 w 250"/>
                <a:gd name="T1" fmla="*/ 279 h 310"/>
                <a:gd name="T2" fmla="*/ 230 w 250"/>
                <a:gd name="T3" fmla="*/ 259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59 h 310"/>
                <a:gd name="T52" fmla="*/ 23 w 250"/>
                <a:gd name="T53" fmla="*/ 174 h 310"/>
                <a:gd name="T54" fmla="*/ 3 w 250"/>
                <a:gd name="T55" fmla="*/ 210 h 310"/>
                <a:gd name="T56" fmla="*/ 0 w 250"/>
                <a:gd name="T57" fmla="*/ 233 h 310"/>
                <a:gd name="T58" fmla="*/ 6 w 250"/>
                <a:gd name="T59" fmla="*/ 259 h 310"/>
                <a:gd name="T60" fmla="*/ 20 w 250"/>
                <a:gd name="T61" fmla="*/ 284 h 310"/>
                <a:gd name="T62" fmla="*/ 32 w 250"/>
                <a:gd name="T63" fmla="*/ 296 h 310"/>
                <a:gd name="T64" fmla="*/ 60 w 250"/>
                <a:gd name="T65" fmla="*/ 310 h 310"/>
                <a:gd name="T66" fmla="*/ 77 w 250"/>
                <a:gd name="T67" fmla="*/ 310 h 310"/>
                <a:gd name="T68" fmla="*/ 120 w 250"/>
                <a:gd name="T69" fmla="*/ 304 h 310"/>
                <a:gd name="T70" fmla="*/ 159 w 250"/>
                <a:gd name="T71" fmla="*/ 279 h 310"/>
                <a:gd name="T72" fmla="*/ 171 w 250"/>
                <a:gd name="T73" fmla="*/ 247 h 310"/>
                <a:gd name="T74" fmla="*/ 139 w 250"/>
                <a:gd name="T75" fmla="*/ 267 h 310"/>
                <a:gd name="T76" fmla="*/ 103 w 250"/>
                <a:gd name="T77" fmla="*/ 273 h 310"/>
                <a:gd name="T78" fmla="*/ 94 w 250"/>
                <a:gd name="T79" fmla="*/ 273 h 310"/>
                <a:gd name="T80" fmla="*/ 74 w 250"/>
                <a:gd name="T81" fmla="*/ 267 h 310"/>
                <a:gd name="T82" fmla="*/ 68 w 250"/>
                <a:gd name="T83" fmla="*/ 259 h 310"/>
                <a:gd name="T84" fmla="*/ 57 w 250"/>
                <a:gd name="T85" fmla="*/ 242 h 310"/>
                <a:gd name="T86" fmla="*/ 54 w 250"/>
                <a:gd name="T87" fmla="*/ 222 h 310"/>
                <a:gd name="T88" fmla="*/ 54 w 250"/>
                <a:gd name="T89" fmla="*/ 210 h 310"/>
                <a:gd name="T90" fmla="*/ 63 w 250"/>
                <a:gd name="T91" fmla="*/ 193 h 310"/>
                <a:gd name="T92" fmla="*/ 68 w 250"/>
                <a:gd name="T93" fmla="*/ 185 h 310"/>
                <a:gd name="T94" fmla="*/ 108 w 250"/>
                <a:gd name="T95" fmla="*/ 162 h 310"/>
                <a:gd name="T96" fmla="*/ 154 w 250"/>
                <a:gd name="T97" fmla="*/ 148 h 310"/>
                <a:gd name="T98" fmla="*/ 176 w 250"/>
                <a:gd name="T99" fmla="*/ 242 h 310"/>
                <a:gd name="T100" fmla="*/ 176 w 250"/>
                <a:gd name="T101" fmla="*/ 262 h 310"/>
                <a:gd name="T102" fmla="*/ 179 w 250"/>
                <a:gd name="T103" fmla="*/ 282 h 310"/>
                <a:gd name="T104" fmla="*/ 182 w 250"/>
                <a:gd name="T105" fmla="*/ 293 h 310"/>
                <a:gd name="T106" fmla="*/ 199 w 250"/>
                <a:gd name="T107" fmla="*/ 310 h 310"/>
                <a:gd name="T108" fmla="*/ 250 w 250"/>
                <a:gd name="T109" fmla="*/ 290 h 310"/>
                <a:gd name="T110" fmla="*/ 233 w 250"/>
                <a:gd name="T111" fmla="*/ 2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3" name="Freeform 17"/>
            <p:cNvSpPr>
              <a:spLocks/>
            </p:cNvSpPr>
            <p:nvPr/>
          </p:nvSpPr>
          <p:spPr bwMode="auto">
            <a:xfrm>
              <a:off x="2871" y="2866"/>
              <a:ext cx="136" cy="170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6 h 170"/>
                <a:gd name="T4" fmla="*/ 31 w 136"/>
                <a:gd name="T5" fmla="*/ 116 h 170"/>
                <a:gd name="T6" fmla="*/ 34 w 136"/>
                <a:gd name="T7" fmla="*/ 131 h 170"/>
                <a:gd name="T8" fmla="*/ 40 w 136"/>
                <a:gd name="T9" fmla="*/ 142 h 170"/>
                <a:gd name="T10" fmla="*/ 46 w 136"/>
                <a:gd name="T11" fmla="*/ 150 h 170"/>
                <a:gd name="T12" fmla="*/ 51 w 136"/>
                <a:gd name="T13" fmla="*/ 153 h 170"/>
                <a:gd name="T14" fmla="*/ 63 w 136"/>
                <a:gd name="T15" fmla="*/ 156 h 170"/>
                <a:gd name="T16" fmla="*/ 74 w 136"/>
                <a:gd name="T17" fmla="*/ 159 h 170"/>
                <a:gd name="T18" fmla="*/ 74 w 136"/>
                <a:gd name="T19" fmla="*/ 159 h 170"/>
                <a:gd name="T20" fmla="*/ 85 w 136"/>
                <a:gd name="T21" fmla="*/ 159 h 170"/>
                <a:gd name="T22" fmla="*/ 94 w 136"/>
                <a:gd name="T23" fmla="*/ 156 h 170"/>
                <a:gd name="T24" fmla="*/ 102 w 136"/>
                <a:gd name="T25" fmla="*/ 150 h 170"/>
                <a:gd name="T26" fmla="*/ 108 w 136"/>
                <a:gd name="T27" fmla="*/ 145 h 170"/>
                <a:gd name="T28" fmla="*/ 111 w 136"/>
                <a:gd name="T29" fmla="*/ 139 h 170"/>
                <a:gd name="T30" fmla="*/ 114 w 136"/>
                <a:gd name="T31" fmla="*/ 131 h 170"/>
                <a:gd name="T32" fmla="*/ 117 w 136"/>
                <a:gd name="T33" fmla="*/ 116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14 h 170"/>
                <a:gd name="T52" fmla="*/ 128 w 136"/>
                <a:gd name="T53" fmla="*/ 114 h 170"/>
                <a:gd name="T54" fmla="*/ 128 w 136"/>
                <a:gd name="T55" fmla="*/ 128 h 170"/>
                <a:gd name="T56" fmla="*/ 125 w 136"/>
                <a:gd name="T57" fmla="*/ 139 h 170"/>
                <a:gd name="T58" fmla="*/ 119 w 136"/>
                <a:gd name="T59" fmla="*/ 150 h 170"/>
                <a:gd name="T60" fmla="*/ 111 w 136"/>
                <a:gd name="T61" fmla="*/ 156 h 170"/>
                <a:gd name="T62" fmla="*/ 102 w 136"/>
                <a:gd name="T63" fmla="*/ 162 h 170"/>
                <a:gd name="T64" fmla="*/ 94 w 136"/>
                <a:gd name="T65" fmla="*/ 167 h 170"/>
                <a:gd name="T66" fmla="*/ 71 w 136"/>
                <a:gd name="T67" fmla="*/ 170 h 170"/>
                <a:gd name="T68" fmla="*/ 71 w 136"/>
                <a:gd name="T69" fmla="*/ 170 h 170"/>
                <a:gd name="T70" fmla="*/ 51 w 136"/>
                <a:gd name="T71" fmla="*/ 167 h 170"/>
                <a:gd name="T72" fmla="*/ 40 w 136"/>
                <a:gd name="T73" fmla="*/ 165 h 170"/>
                <a:gd name="T74" fmla="*/ 31 w 136"/>
                <a:gd name="T75" fmla="*/ 159 h 170"/>
                <a:gd name="T76" fmla="*/ 20 w 136"/>
                <a:gd name="T77" fmla="*/ 150 h 170"/>
                <a:gd name="T78" fmla="*/ 14 w 136"/>
                <a:gd name="T79" fmla="*/ 142 h 170"/>
                <a:gd name="T80" fmla="*/ 9 w 136"/>
                <a:gd name="T81" fmla="*/ 128 h 170"/>
                <a:gd name="T82" fmla="*/ 9 w 136"/>
                <a:gd name="T83" fmla="*/ 114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4" name="Freeform 18"/>
            <p:cNvSpPr>
              <a:spLocks/>
            </p:cNvSpPr>
            <p:nvPr/>
          </p:nvSpPr>
          <p:spPr bwMode="auto">
            <a:xfrm>
              <a:off x="3022" y="2866"/>
              <a:ext cx="153" cy="173"/>
            </a:xfrm>
            <a:custGeom>
              <a:avLst/>
              <a:gdLst>
                <a:gd name="T0" fmla="*/ 133 w 153"/>
                <a:gd name="T1" fmla="*/ 11 h 173"/>
                <a:gd name="T2" fmla="*/ 133 w 153"/>
                <a:gd name="T3" fmla="*/ 11 h 173"/>
                <a:gd name="T4" fmla="*/ 133 w 153"/>
                <a:gd name="T5" fmla="*/ 3 h 173"/>
                <a:gd name="T6" fmla="*/ 127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7 w 153"/>
                <a:gd name="T13" fmla="*/ 3 h 173"/>
                <a:gd name="T14" fmla="*/ 147 w 153"/>
                <a:gd name="T15" fmla="*/ 11 h 173"/>
                <a:gd name="T16" fmla="*/ 147 w 153"/>
                <a:gd name="T17" fmla="*/ 173 h 173"/>
                <a:gd name="T18" fmla="*/ 147 w 153"/>
                <a:gd name="T19" fmla="*/ 173 h 173"/>
                <a:gd name="T20" fmla="*/ 88 w 153"/>
                <a:gd name="T21" fmla="*/ 99 h 173"/>
                <a:gd name="T22" fmla="*/ 28 w 153"/>
                <a:gd name="T23" fmla="*/ 25 h 173"/>
                <a:gd name="T24" fmla="*/ 28 w 153"/>
                <a:gd name="T25" fmla="*/ 156 h 173"/>
                <a:gd name="T26" fmla="*/ 28 w 153"/>
                <a:gd name="T27" fmla="*/ 156 h 173"/>
                <a:gd name="T28" fmla="*/ 31 w 153"/>
                <a:gd name="T29" fmla="*/ 165 h 173"/>
                <a:gd name="T30" fmla="*/ 34 w 153"/>
                <a:gd name="T31" fmla="*/ 167 h 173"/>
                <a:gd name="T32" fmla="*/ 8 w 153"/>
                <a:gd name="T33" fmla="*/ 167 h 173"/>
                <a:gd name="T34" fmla="*/ 8 w 153"/>
                <a:gd name="T35" fmla="*/ 167 h 173"/>
                <a:gd name="T36" fmla="*/ 14 w 153"/>
                <a:gd name="T37" fmla="*/ 165 h 173"/>
                <a:gd name="T38" fmla="*/ 14 w 153"/>
                <a:gd name="T39" fmla="*/ 156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33 w 153"/>
                <a:gd name="T57" fmla="*/ 119 h 173"/>
                <a:gd name="T58" fmla="*/ 133 w 153"/>
                <a:gd name="T59" fmla="*/ 11 h 173"/>
                <a:gd name="T60" fmla="*/ 133 w 153"/>
                <a:gd name="T61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5" name="Freeform 19"/>
            <p:cNvSpPr>
              <a:spLocks/>
            </p:cNvSpPr>
            <p:nvPr/>
          </p:nvSpPr>
          <p:spPr bwMode="auto">
            <a:xfrm>
              <a:off x="320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1 w 37"/>
                <a:gd name="T5" fmla="*/ 3 h 167"/>
                <a:gd name="T6" fmla="*/ 28 w 37"/>
                <a:gd name="T7" fmla="*/ 11 h 167"/>
                <a:gd name="T8" fmla="*/ 28 w 37"/>
                <a:gd name="T9" fmla="*/ 156 h 167"/>
                <a:gd name="T10" fmla="*/ 28 w 37"/>
                <a:gd name="T11" fmla="*/ 156 h 167"/>
                <a:gd name="T12" fmla="*/ 31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6" name="Freeform 20"/>
            <p:cNvSpPr>
              <a:spLocks/>
            </p:cNvSpPr>
            <p:nvPr/>
          </p:nvSpPr>
          <p:spPr bwMode="auto">
            <a:xfrm>
              <a:off x="3249" y="2866"/>
              <a:ext cx="153" cy="173"/>
            </a:xfrm>
            <a:custGeom>
              <a:avLst/>
              <a:gdLst>
                <a:gd name="T0" fmla="*/ 131 w 153"/>
                <a:gd name="T1" fmla="*/ 11 h 173"/>
                <a:gd name="T2" fmla="*/ 131 w 153"/>
                <a:gd name="T3" fmla="*/ 11 h 173"/>
                <a:gd name="T4" fmla="*/ 131 w 153"/>
                <a:gd name="T5" fmla="*/ 3 h 173"/>
                <a:gd name="T6" fmla="*/ 125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8 w 153"/>
                <a:gd name="T13" fmla="*/ 6 h 173"/>
                <a:gd name="T14" fmla="*/ 142 w 153"/>
                <a:gd name="T15" fmla="*/ 11 h 173"/>
                <a:gd name="T16" fmla="*/ 142 w 153"/>
                <a:gd name="T17" fmla="*/ 11 h 173"/>
                <a:gd name="T18" fmla="*/ 82 w 153"/>
                <a:gd name="T19" fmla="*/ 173 h 173"/>
                <a:gd name="T20" fmla="*/ 82 w 153"/>
                <a:gd name="T21" fmla="*/ 173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85 w 153"/>
                <a:gd name="T43" fmla="*/ 128 h 173"/>
                <a:gd name="T44" fmla="*/ 85 w 153"/>
                <a:gd name="T45" fmla="*/ 128 h 173"/>
                <a:gd name="T46" fmla="*/ 131 w 153"/>
                <a:gd name="T47" fmla="*/ 11 h 173"/>
                <a:gd name="T48" fmla="*/ 131 w 153"/>
                <a:gd name="T49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85" y="128"/>
                  </a:lnTo>
                  <a:lnTo>
                    <a:pt x="131" y="11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7" name="Freeform 21"/>
            <p:cNvSpPr>
              <a:spLocks/>
            </p:cNvSpPr>
            <p:nvPr/>
          </p:nvSpPr>
          <p:spPr bwMode="auto">
            <a:xfrm>
              <a:off x="3411" y="2866"/>
              <a:ext cx="105" cy="167"/>
            </a:xfrm>
            <a:custGeom>
              <a:avLst/>
              <a:gdLst>
                <a:gd name="T0" fmla="*/ 94 w 105"/>
                <a:gd name="T1" fmla="*/ 23 h 167"/>
                <a:gd name="T2" fmla="*/ 94 w 105"/>
                <a:gd name="T3" fmla="*/ 23 h 167"/>
                <a:gd name="T4" fmla="*/ 85 w 105"/>
                <a:gd name="T5" fmla="*/ 14 h 167"/>
                <a:gd name="T6" fmla="*/ 74 w 105"/>
                <a:gd name="T7" fmla="*/ 11 h 167"/>
                <a:gd name="T8" fmla="*/ 74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71 w 105"/>
                <a:gd name="T15" fmla="*/ 68 h 167"/>
                <a:gd name="T16" fmla="*/ 71 w 105"/>
                <a:gd name="T17" fmla="*/ 68 h 167"/>
                <a:gd name="T18" fmla="*/ 76 w 105"/>
                <a:gd name="T19" fmla="*/ 65 h 167"/>
                <a:gd name="T20" fmla="*/ 79 w 105"/>
                <a:gd name="T21" fmla="*/ 62 h 167"/>
                <a:gd name="T22" fmla="*/ 79 w 105"/>
                <a:gd name="T23" fmla="*/ 88 h 167"/>
                <a:gd name="T24" fmla="*/ 79 w 105"/>
                <a:gd name="T25" fmla="*/ 88 h 167"/>
                <a:gd name="T26" fmla="*/ 76 w 105"/>
                <a:gd name="T27" fmla="*/ 82 h 167"/>
                <a:gd name="T28" fmla="*/ 71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9 w 105"/>
                <a:gd name="T37" fmla="*/ 156 h 167"/>
                <a:gd name="T38" fmla="*/ 59 w 105"/>
                <a:gd name="T39" fmla="*/ 156 h 167"/>
                <a:gd name="T40" fmla="*/ 76 w 105"/>
                <a:gd name="T41" fmla="*/ 156 h 167"/>
                <a:gd name="T42" fmla="*/ 88 w 105"/>
                <a:gd name="T43" fmla="*/ 153 h 167"/>
                <a:gd name="T44" fmla="*/ 96 w 105"/>
                <a:gd name="T45" fmla="*/ 148 h 167"/>
                <a:gd name="T46" fmla="*/ 105 w 105"/>
                <a:gd name="T47" fmla="*/ 139 h 167"/>
                <a:gd name="T48" fmla="*/ 99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94 w 105"/>
                <a:gd name="T67" fmla="*/ 0 h 167"/>
                <a:gd name="T68" fmla="*/ 94 w 105"/>
                <a:gd name="T69" fmla="*/ 23 h 167"/>
                <a:gd name="T70" fmla="*/ 94 w 105"/>
                <a:gd name="T71" fmla="*/ 2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8" name="Freeform 22"/>
            <p:cNvSpPr>
              <a:spLocks noEditPoints="1"/>
            </p:cNvSpPr>
            <p:nvPr/>
          </p:nvSpPr>
          <p:spPr bwMode="auto">
            <a:xfrm>
              <a:off x="3527" y="2866"/>
              <a:ext cx="145" cy="167"/>
            </a:xfrm>
            <a:custGeom>
              <a:avLst/>
              <a:gdLst>
                <a:gd name="T0" fmla="*/ 68 w 145"/>
                <a:gd name="T1" fmla="*/ 82 h 167"/>
                <a:gd name="T2" fmla="*/ 85 w 145"/>
                <a:gd name="T3" fmla="*/ 91 h 167"/>
                <a:gd name="T4" fmla="*/ 94 w 145"/>
                <a:gd name="T5" fmla="*/ 102 h 167"/>
                <a:gd name="T6" fmla="*/ 120 w 145"/>
                <a:gd name="T7" fmla="*/ 145 h 167"/>
                <a:gd name="T8" fmla="*/ 131 w 145"/>
                <a:gd name="T9" fmla="*/ 159 h 167"/>
                <a:gd name="T10" fmla="*/ 145 w 145"/>
                <a:gd name="T11" fmla="*/ 167 h 167"/>
                <a:gd name="T12" fmla="*/ 120 w 145"/>
                <a:gd name="T13" fmla="*/ 167 h 167"/>
                <a:gd name="T14" fmla="*/ 108 w 145"/>
                <a:gd name="T15" fmla="*/ 165 h 167"/>
                <a:gd name="T16" fmla="*/ 100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88 w 145"/>
                <a:gd name="T41" fmla="*/ 8 h 167"/>
                <a:gd name="T42" fmla="*/ 103 w 145"/>
                <a:gd name="T43" fmla="*/ 20 h 167"/>
                <a:gd name="T44" fmla="*/ 108 w 145"/>
                <a:gd name="T45" fmla="*/ 40 h 167"/>
                <a:gd name="T46" fmla="*/ 108 w 145"/>
                <a:gd name="T47" fmla="*/ 51 h 167"/>
                <a:gd name="T48" fmla="*/ 100 w 145"/>
                <a:gd name="T49" fmla="*/ 65 h 167"/>
                <a:gd name="T50" fmla="*/ 83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77 w 145"/>
                <a:gd name="T61" fmla="*/ 65 h 167"/>
                <a:gd name="T62" fmla="*/ 83 w 145"/>
                <a:gd name="T63" fmla="*/ 51 h 167"/>
                <a:gd name="T64" fmla="*/ 83 w 145"/>
                <a:gd name="T65" fmla="*/ 42 h 167"/>
                <a:gd name="T66" fmla="*/ 77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32" y="77"/>
                  </a:lnTo>
                  <a:lnTo>
                    <a:pt x="46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32" y="11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9" name="Freeform 23"/>
            <p:cNvSpPr>
              <a:spLocks/>
            </p:cNvSpPr>
            <p:nvPr/>
          </p:nvSpPr>
          <p:spPr bwMode="auto">
            <a:xfrm>
              <a:off x="3672" y="2863"/>
              <a:ext cx="102" cy="173"/>
            </a:xfrm>
            <a:custGeom>
              <a:avLst/>
              <a:gdLst>
                <a:gd name="T0" fmla="*/ 102 w 102"/>
                <a:gd name="T1" fmla="*/ 122 h 173"/>
                <a:gd name="T2" fmla="*/ 97 w 102"/>
                <a:gd name="T3" fmla="*/ 142 h 173"/>
                <a:gd name="T4" fmla="*/ 85 w 102"/>
                <a:gd name="T5" fmla="*/ 159 h 173"/>
                <a:gd name="T6" fmla="*/ 68 w 102"/>
                <a:gd name="T7" fmla="*/ 170 h 173"/>
                <a:gd name="T8" fmla="*/ 48 w 102"/>
                <a:gd name="T9" fmla="*/ 173 h 173"/>
                <a:gd name="T10" fmla="*/ 34 w 102"/>
                <a:gd name="T11" fmla="*/ 170 h 173"/>
                <a:gd name="T12" fmla="*/ 3 w 102"/>
                <a:gd name="T13" fmla="*/ 159 h 173"/>
                <a:gd name="T14" fmla="*/ 0 w 102"/>
                <a:gd name="T15" fmla="*/ 122 h 173"/>
                <a:gd name="T16" fmla="*/ 14 w 102"/>
                <a:gd name="T17" fmla="*/ 148 h 173"/>
                <a:gd name="T18" fmla="*/ 37 w 102"/>
                <a:gd name="T19" fmla="*/ 162 h 173"/>
                <a:gd name="T20" fmla="*/ 46 w 102"/>
                <a:gd name="T21" fmla="*/ 162 h 173"/>
                <a:gd name="T22" fmla="*/ 63 w 102"/>
                <a:gd name="T23" fmla="*/ 159 h 173"/>
                <a:gd name="T24" fmla="*/ 74 w 102"/>
                <a:gd name="T25" fmla="*/ 151 h 173"/>
                <a:gd name="T26" fmla="*/ 80 w 102"/>
                <a:gd name="T27" fmla="*/ 131 h 173"/>
                <a:gd name="T28" fmla="*/ 80 w 102"/>
                <a:gd name="T29" fmla="*/ 122 h 173"/>
                <a:gd name="T30" fmla="*/ 68 w 102"/>
                <a:gd name="T31" fmla="*/ 105 h 173"/>
                <a:gd name="T32" fmla="*/ 37 w 102"/>
                <a:gd name="T33" fmla="*/ 88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54 w 102"/>
                <a:gd name="T45" fmla="*/ 0 h 173"/>
                <a:gd name="T46" fmla="*/ 71 w 102"/>
                <a:gd name="T47" fmla="*/ 3 h 173"/>
                <a:gd name="T48" fmla="*/ 88 w 102"/>
                <a:gd name="T49" fmla="*/ 9 h 173"/>
                <a:gd name="T50" fmla="*/ 91 w 102"/>
                <a:gd name="T51" fmla="*/ 43 h 173"/>
                <a:gd name="T52" fmla="*/ 77 w 102"/>
                <a:gd name="T53" fmla="*/ 23 h 173"/>
                <a:gd name="T54" fmla="*/ 57 w 102"/>
                <a:gd name="T55" fmla="*/ 11 h 173"/>
                <a:gd name="T56" fmla="*/ 48 w 102"/>
                <a:gd name="T57" fmla="*/ 11 h 173"/>
                <a:gd name="T58" fmla="*/ 29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40 w 102"/>
                <a:gd name="T65" fmla="*/ 63 h 173"/>
                <a:gd name="T66" fmla="*/ 57 w 102"/>
                <a:gd name="T67" fmla="*/ 68 h 173"/>
                <a:gd name="T68" fmla="*/ 88 w 102"/>
                <a:gd name="T69" fmla="*/ 88 h 173"/>
                <a:gd name="T70" fmla="*/ 100 w 102"/>
                <a:gd name="T71" fmla="*/ 102 h 173"/>
                <a:gd name="T72" fmla="*/ 102 w 102"/>
                <a:gd name="T73" fmla="*/ 12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0" name="Freeform 24"/>
            <p:cNvSpPr>
              <a:spLocks/>
            </p:cNvSpPr>
            <p:nvPr/>
          </p:nvSpPr>
          <p:spPr bwMode="auto">
            <a:xfrm>
              <a:off x="379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2 w 37"/>
                <a:gd name="T5" fmla="*/ 3 h 167"/>
                <a:gd name="T6" fmla="*/ 29 w 37"/>
                <a:gd name="T7" fmla="*/ 11 h 167"/>
                <a:gd name="T8" fmla="*/ 29 w 37"/>
                <a:gd name="T9" fmla="*/ 156 h 167"/>
                <a:gd name="T10" fmla="*/ 29 w 37"/>
                <a:gd name="T11" fmla="*/ 156 h 167"/>
                <a:gd name="T12" fmla="*/ 32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1" name="Freeform 25"/>
            <p:cNvSpPr>
              <a:spLocks/>
            </p:cNvSpPr>
            <p:nvPr/>
          </p:nvSpPr>
          <p:spPr bwMode="auto">
            <a:xfrm>
              <a:off x="3840" y="2866"/>
              <a:ext cx="130" cy="167"/>
            </a:xfrm>
            <a:custGeom>
              <a:avLst/>
              <a:gdLst>
                <a:gd name="T0" fmla="*/ 79 w 130"/>
                <a:gd name="T1" fmla="*/ 11 h 167"/>
                <a:gd name="T2" fmla="*/ 79 w 130"/>
                <a:gd name="T3" fmla="*/ 156 h 167"/>
                <a:gd name="T4" fmla="*/ 79 w 130"/>
                <a:gd name="T5" fmla="*/ 156 h 167"/>
                <a:gd name="T6" fmla="*/ 79 w 130"/>
                <a:gd name="T7" fmla="*/ 165 h 167"/>
                <a:gd name="T8" fmla="*/ 85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0 w 130"/>
                <a:gd name="T35" fmla="*/ 0 h 167"/>
                <a:gd name="T36" fmla="*/ 130 w 130"/>
                <a:gd name="T37" fmla="*/ 23 h 167"/>
                <a:gd name="T38" fmla="*/ 130 w 130"/>
                <a:gd name="T39" fmla="*/ 23 h 167"/>
                <a:gd name="T40" fmla="*/ 128 w 130"/>
                <a:gd name="T41" fmla="*/ 17 h 167"/>
                <a:gd name="T42" fmla="*/ 119 w 130"/>
                <a:gd name="T43" fmla="*/ 14 h 167"/>
                <a:gd name="T44" fmla="*/ 119 w 130"/>
                <a:gd name="T45" fmla="*/ 14 h 167"/>
                <a:gd name="T46" fmla="*/ 79 w 130"/>
                <a:gd name="T47" fmla="*/ 11 h 167"/>
                <a:gd name="T48" fmla="*/ 79 w 130"/>
                <a:gd name="T49" fmla="*/ 1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119" y="14"/>
                  </a:lnTo>
                  <a:lnTo>
                    <a:pt x="79" y="11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2" name="Freeform 26"/>
            <p:cNvSpPr>
              <a:spLocks/>
            </p:cNvSpPr>
            <p:nvPr/>
          </p:nvSpPr>
          <p:spPr bwMode="auto">
            <a:xfrm>
              <a:off x="3976" y="2866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3" name="Freeform 27"/>
            <p:cNvSpPr>
              <a:spLocks noEditPoints="1"/>
            </p:cNvSpPr>
            <p:nvPr/>
          </p:nvSpPr>
          <p:spPr bwMode="auto">
            <a:xfrm>
              <a:off x="4192" y="2863"/>
              <a:ext cx="156" cy="173"/>
            </a:xfrm>
            <a:custGeom>
              <a:avLst/>
              <a:gdLst>
                <a:gd name="T0" fmla="*/ 77 w 156"/>
                <a:gd name="T1" fmla="*/ 173 h 173"/>
                <a:gd name="T2" fmla="*/ 48 w 156"/>
                <a:gd name="T3" fmla="*/ 165 h 173"/>
                <a:gd name="T4" fmla="*/ 23 w 156"/>
                <a:gd name="T5" fmla="*/ 148 h 173"/>
                <a:gd name="T6" fmla="*/ 6 w 156"/>
                <a:gd name="T7" fmla="*/ 119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82 w 156"/>
                <a:gd name="T19" fmla="*/ 0 h 173"/>
                <a:gd name="T20" fmla="*/ 108 w 156"/>
                <a:gd name="T21" fmla="*/ 6 h 173"/>
                <a:gd name="T22" fmla="*/ 133 w 156"/>
                <a:gd name="T23" fmla="*/ 23 h 173"/>
                <a:gd name="T24" fmla="*/ 150 w 156"/>
                <a:gd name="T25" fmla="*/ 51 h 173"/>
                <a:gd name="T26" fmla="*/ 156 w 156"/>
                <a:gd name="T27" fmla="*/ 88 h 173"/>
                <a:gd name="T28" fmla="*/ 156 w 156"/>
                <a:gd name="T29" fmla="*/ 108 h 173"/>
                <a:gd name="T30" fmla="*/ 142 w 156"/>
                <a:gd name="T31" fmla="*/ 139 h 173"/>
                <a:gd name="T32" fmla="*/ 119 w 156"/>
                <a:gd name="T33" fmla="*/ 162 h 173"/>
                <a:gd name="T34" fmla="*/ 91 w 156"/>
                <a:gd name="T35" fmla="*/ 173 h 173"/>
                <a:gd name="T36" fmla="*/ 77 w 156"/>
                <a:gd name="T37" fmla="*/ 173 h 173"/>
                <a:gd name="T38" fmla="*/ 25 w 156"/>
                <a:gd name="T39" fmla="*/ 82 h 173"/>
                <a:gd name="T40" fmla="*/ 31 w 156"/>
                <a:gd name="T41" fmla="*/ 119 h 173"/>
                <a:gd name="T42" fmla="*/ 43 w 156"/>
                <a:gd name="T43" fmla="*/ 142 h 173"/>
                <a:gd name="T44" fmla="*/ 60 w 156"/>
                <a:gd name="T45" fmla="*/ 156 h 173"/>
                <a:gd name="T46" fmla="*/ 79 w 156"/>
                <a:gd name="T47" fmla="*/ 162 h 173"/>
                <a:gd name="T48" fmla="*/ 91 w 156"/>
                <a:gd name="T49" fmla="*/ 159 h 173"/>
                <a:gd name="T50" fmla="*/ 111 w 156"/>
                <a:gd name="T51" fmla="*/ 151 h 173"/>
                <a:gd name="T52" fmla="*/ 122 w 156"/>
                <a:gd name="T53" fmla="*/ 131 h 173"/>
                <a:gd name="T54" fmla="*/ 131 w 156"/>
                <a:gd name="T55" fmla="*/ 105 h 173"/>
                <a:gd name="T56" fmla="*/ 131 w 156"/>
                <a:gd name="T57" fmla="*/ 88 h 173"/>
                <a:gd name="T58" fmla="*/ 128 w 156"/>
                <a:gd name="T59" fmla="*/ 57 h 173"/>
                <a:gd name="T60" fmla="*/ 116 w 156"/>
                <a:gd name="T61" fmla="*/ 31 h 173"/>
                <a:gd name="T62" fmla="*/ 102 w 156"/>
                <a:gd name="T63" fmla="*/ 17 h 173"/>
                <a:gd name="T64" fmla="*/ 79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4" name="Freeform 28"/>
            <p:cNvSpPr>
              <a:spLocks/>
            </p:cNvSpPr>
            <p:nvPr/>
          </p:nvSpPr>
          <p:spPr bwMode="auto">
            <a:xfrm>
              <a:off x="4365" y="2866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0B99-B4B0-429D-91A3-D3D507FAB3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09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0"/>
            <a:ext cx="2106612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0"/>
            <a:ext cx="6167438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80161-8E25-4424-8D07-AF1F31A2E9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83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ECC9C-A5B3-4673-946C-2BED8681B5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63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35287-CECB-4696-ADC7-3D31047B49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77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83CDF-A001-4F07-87B1-9C341667B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08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4CA29-78B8-4DCF-AC71-F22C2BE711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6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CAE0C-DB69-4610-A70D-3A67F37CEA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62DAC-901F-4D8A-AEF0-D683C536B9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9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8A444-C020-4E4D-B4F9-54531AE889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96071-C533-41FE-9D2C-7F777B8637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4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7C9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0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264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6308725"/>
            <a:ext cx="19050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GB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6085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GB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fld id="{CB0EFD4D-AF71-45C3-A045-707ABB5AD6F2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9pPr>
    </p:titleStyle>
    <p:bodyStyle>
      <a:lvl1pPr marL="271463" indent="-271463" algn="l" rtl="0" fontAlgn="base">
        <a:spcBef>
          <a:spcPct val="7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587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25730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  <a:ea typeface="+mn-ea"/>
        </a:defRPr>
      </a:lvl3pPr>
      <a:lvl4pPr marL="1704975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526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098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670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242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814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0.xml"/><Relationship Id="rId7" Type="http://schemas.openxmlformats.org/officeDocument/2006/relationships/oleObject" Target="../embeddings/oleObject4.bin"/><Relationship Id="rId2" Type="http://schemas.openxmlformats.org/officeDocument/2006/relationships/tags" Target="../tags/tag19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4.xml"/><Relationship Id="rId7" Type="http://schemas.openxmlformats.org/officeDocument/2006/relationships/oleObject" Target="../embeddings/oleObject5.bin"/><Relationship Id="rId2" Type="http://schemas.openxmlformats.org/officeDocument/2006/relationships/tags" Target="../tags/tag23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8.xml"/><Relationship Id="rId7" Type="http://schemas.openxmlformats.org/officeDocument/2006/relationships/oleObject" Target="../embeddings/oleObject6.bin"/><Relationship Id="rId2" Type="http://schemas.openxmlformats.org/officeDocument/2006/relationships/tags" Target="../tags/tag27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33.xml"/><Relationship Id="rId7" Type="http://schemas.openxmlformats.org/officeDocument/2006/relationships/oleObject" Target="../embeddings/oleObject7.bin"/><Relationship Id="rId2" Type="http://schemas.openxmlformats.org/officeDocument/2006/relationships/tags" Target="../tags/tag32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37.xml"/><Relationship Id="rId7" Type="http://schemas.openxmlformats.org/officeDocument/2006/relationships/oleObject" Target="../embeddings/oleObject8.bin"/><Relationship Id="rId2" Type="http://schemas.openxmlformats.org/officeDocument/2006/relationships/tags" Target="../tags/tag36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41.xml"/><Relationship Id="rId7" Type="http://schemas.openxmlformats.org/officeDocument/2006/relationships/oleObject" Target="../embeddings/oleObject9.bin"/><Relationship Id="rId2" Type="http://schemas.openxmlformats.org/officeDocument/2006/relationships/tags" Target="../tags/tag40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45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4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50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54.xml"/><Relationship Id="rId7" Type="http://schemas.openxmlformats.org/officeDocument/2006/relationships/oleObject" Target="../embeddings/oleObject12.bin"/><Relationship Id="rId2" Type="http://schemas.openxmlformats.org/officeDocument/2006/relationships/tags" Target="../tags/tag53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58.xml"/><Relationship Id="rId7" Type="http://schemas.openxmlformats.org/officeDocument/2006/relationships/oleObject" Target="../embeddings/oleObject13.bin"/><Relationship Id="rId2" Type="http://schemas.openxmlformats.org/officeDocument/2006/relationships/tags" Target="../tags/tag57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9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62.xml"/><Relationship Id="rId7" Type="http://schemas.openxmlformats.org/officeDocument/2006/relationships/oleObject" Target="../embeddings/oleObject14.bin"/><Relationship Id="rId2" Type="http://schemas.openxmlformats.org/officeDocument/2006/relationships/tags" Target="../tags/tag61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66.xml"/><Relationship Id="rId7" Type="http://schemas.openxmlformats.org/officeDocument/2006/relationships/oleObject" Target="../embeddings/oleObject15.bin"/><Relationship Id="rId2" Type="http://schemas.openxmlformats.org/officeDocument/2006/relationships/tags" Target="../tags/tag65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70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9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tags" Target="../tags/tag74.xml"/><Relationship Id="rId7" Type="http://schemas.openxmlformats.org/officeDocument/2006/relationships/oleObject" Target="../embeddings/oleObject17.bin"/><Relationship Id="rId2" Type="http://schemas.openxmlformats.org/officeDocument/2006/relationships/tags" Target="../tags/tag73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tags" Target="../tags/tag79.xml"/><Relationship Id="rId7" Type="http://schemas.openxmlformats.org/officeDocument/2006/relationships/oleObject" Target="../embeddings/oleObject18.bin"/><Relationship Id="rId2" Type="http://schemas.openxmlformats.org/officeDocument/2006/relationships/tags" Target="../tags/tag78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tags" Target="../tags/tag83.xml"/><Relationship Id="rId7" Type="http://schemas.openxmlformats.org/officeDocument/2006/relationships/oleObject" Target="../embeddings/oleObject19.bin"/><Relationship Id="rId2" Type="http://schemas.openxmlformats.org/officeDocument/2006/relationships/tags" Target="../tags/tag82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tags" Target="../tags/tag87.xml"/><Relationship Id="rId7" Type="http://schemas.openxmlformats.org/officeDocument/2006/relationships/oleObject" Target="../embeddings/oleObject20.bin"/><Relationship Id="rId2" Type="http://schemas.openxmlformats.org/officeDocument/2006/relationships/tags" Target="../tags/tag86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tags" Target="../tags/tag91.xml"/><Relationship Id="rId7" Type="http://schemas.openxmlformats.org/officeDocument/2006/relationships/oleObject" Target="../embeddings/oleObject21.bin"/><Relationship Id="rId2" Type="http://schemas.openxmlformats.org/officeDocument/2006/relationships/tags" Target="../tags/tag90.xml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9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tags" Target="../tags/tag96.xml"/><Relationship Id="rId7" Type="http://schemas.openxmlformats.org/officeDocument/2006/relationships/oleObject" Target="../embeddings/oleObject22.bin"/><Relationship Id="rId2" Type="http://schemas.openxmlformats.org/officeDocument/2006/relationships/tags" Target="../tags/tag95.xml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9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tags" Target="../tags/tag100.xml"/><Relationship Id="rId7" Type="http://schemas.openxmlformats.org/officeDocument/2006/relationships/oleObject" Target="../embeddings/oleObject23.bin"/><Relationship Id="rId2" Type="http://schemas.openxmlformats.org/officeDocument/2006/relationships/tags" Target="../tags/tag99.xml"/><Relationship Id="rId1" Type="http://schemas.openxmlformats.org/officeDocument/2006/relationships/vmlDrawing" Target="../drawings/vmlDrawing2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104.xml"/><Relationship Id="rId7" Type="http://schemas.openxmlformats.org/officeDocument/2006/relationships/oleObject" Target="../embeddings/oleObject24.bin"/><Relationship Id="rId2" Type="http://schemas.openxmlformats.org/officeDocument/2006/relationships/tags" Target="../tags/tag103.xml"/><Relationship Id="rId1" Type="http://schemas.openxmlformats.org/officeDocument/2006/relationships/vmlDrawing" Target="../drawings/vmlDrawing2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tags" Target="../tags/tag108.xml"/><Relationship Id="rId7" Type="http://schemas.openxmlformats.org/officeDocument/2006/relationships/oleObject" Target="../embeddings/oleObject25.bin"/><Relationship Id="rId2" Type="http://schemas.openxmlformats.org/officeDocument/2006/relationships/tags" Target="../tags/tag107.xml"/><Relationship Id="rId1" Type="http://schemas.openxmlformats.org/officeDocument/2006/relationships/vmlDrawing" Target="../drawings/vmlDrawing2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9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tags" Target="../tags/tag113.xml"/><Relationship Id="rId7" Type="http://schemas.openxmlformats.org/officeDocument/2006/relationships/oleObject" Target="../embeddings/oleObject26.bin"/><Relationship Id="rId2" Type="http://schemas.openxmlformats.org/officeDocument/2006/relationships/tags" Target="../tags/tag112.xml"/><Relationship Id="rId1" Type="http://schemas.openxmlformats.org/officeDocument/2006/relationships/vmlDrawing" Target="../drawings/vmlDrawing2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9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tags" Target="../tags/tag117.xml"/><Relationship Id="rId7" Type="http://schemas.openxmlformats.org/officeDocument/2006/relationships/oleObject" Target="../embeddings/oleObject27.bin"/><Relationship Id="rId2" Type="http://schemas.openxmlformats.org/officeDocument/2006/relationships/tags" Target="../tags/tag116.xml"/><Relationship Id="rId1" Type="http://schemas.openxmlformats.org/officeDocument/2006/relationships/vmlDrawing" Target="../drawings/vmlDrawing2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9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tags" Target="../tags/tag121.xml"/><Relationship Id="rId7" Type="http://schemas.openxmlformats.org/officeDocument/2006/relationships/oleObject" Target="../embeddings/oleObject28.bin"/><Relationship Id="rId2" Type="http://schemas.openxmlformats.org/officeDocument/2006/relationships/tags" Target="../tags/tag120.xml"/><Relationship Id="rId1" Type="http://schemas.openxmlformats.org/officeDocument/2006/relationships/vmlDrawing" Target="../drawings/vmlDrawing2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3.xml"/><Relationship Id="rId4" Type="http://schemas.openxmlformats.org/officeDocument/2006/relationships/tags" Target="../tags/tag122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tags" Target="../tags/tag125.xml"/><Relationship Id="rId7" Type="http://schemas.openxmlformats.org/officeDocument/2006/relationships/oleObject" Target="../embeddings/oleObject29.bin"/><Relationship Id="rId2" Type="http://schemas.openxmlformats.org/officeDocument/2006/relationships/tags" Target="../tags/tag124.xml"/><Relationship Id="rId1" Type="http://schemas.openxmlformats.org/officeDocument/2006/relationships/vmlDrawing" Target="../drawings/vmlDrawing2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9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tags" Target="../tags/tag129.xml"/><Relationship Id="rId7" Type="http://schemas.openxmlformats.org/officeDocument/2006/relationships/oleObject" Target="../embeddings/oleObject30.bin"/><Relationship Id="rId2" Type="http://schemas.openxmlformats.org/officeDocument/2006/relationships/tags" Target="../tags/tag128.xml"/><Relationship Id="rId1" Type="http://schemas.openxmlformats.org/officeDocument/2006/relationships/vmlDrawing" Target="../drawings/vmlDrawing3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1.xml"/><Relationship Id="rId4" Type="http://schemas.openxmlformats.org/officeDocument/2006/relationships/tags" Target="../tags/tag130.xml"/><Relationship Id="rId9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tags" Target="../tags/tag133.xml"/><Relationship Id="rId7" Type="http://schemas.openxmlformats.org/officeDocument/2006/relationships/oleObject" Target="../embeddings/oleObject31.bin"/><Relationship Id="rId2" Type="http://schemas.openxmlformats.org/officeDocument/2006/relationships/tags" Target="../tags/tag132.xml"/><Relationship Id="rId1" Type="http://schemas.openxmlformats.org/officeDocument/2006/relationships/vmlDrawing" Target="../drawings/vmlDrawing3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9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6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tags" Target="../tags/tag138.xml"/><Relationship Id="rId7" Type="http://schemas.openxmlformats.org/officeDocument/2006/relationships/oleObject" Target="../embeddings/oleObject32.bin"/><Relationship Id="rId2" Type="http://schemas.openxmlformats.org/officeDocument/2006/relationships/tags" Target="../tags/tag137.xml"/><Relationship Id="rId1" Type="http://schemas.openxmlformats.org/officeDocument/2006/relationships/vmlDrawing" Target="../drawings/vmlDrawing3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0.xml"/><Relationship Id="rId4" Type="http://schemas.openxmlformats.org/officeDocument/2006/relationships/tags" Target="../tags/tag139.xml"/><Relationship Id="rId9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4.emf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6.xml"/><Relationship Id="rId7" Type="http://schemas.openxmlformats.org/officeDocument/2006/relationships/oleObject" Target="../embeddings/oleObject3.bin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Module name &amp; code</a:t>
            </a:r>
            <a:br>
              <a:rPr lang="en-GB"/>
            </a:br>
            <a:r>
              <a:rPr lang="en-GB">
                <a:solidFill>
                  <a:schemeClr val="tx2"/>
                </a:solidFill>
              </a:rPr>
              <a:t>Evaluation survey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degree of difficulty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</a:t>
            </a:r>
            <a:r>
              <a:rPr lang="en-GB" dirty="0"/>
              <a:t>the module was…</a:t>
            </a:r>
          </a:p>
        </p:txBody>
      </p:sp>
      <p:graphicFrame>
        <p:nvGraphicFramePr>
          <p:cNvPr id="11059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20114150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3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T</a:t>
            </a:r>
            <a:r>
              <a:rPr lang="en-GB" dirty="0" smtClean="0"/>
              <a:t>oo difficult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Difficult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About right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Easy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Too easy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18567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05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 there a </a:t>
            </a:r>
            <a:r>
              <a:rPr lang="en-GB" dirty="0" smtClean="0">
                <a:solidFill>
                  <a:srgbClr val="FFC000"/>
                </a:solidFill>
              </a:rPr>
              <a:t>coherent progression </a:t>
            </a:r>
            <a:r>
              <a:rPr lang="en-GB" dirty="0" smtClean="0"/>
              <a:t>of the module from beginning to end?</a:t>
            </a:r>
            <a:endParaRPr lang="en-GB" dirty="0"/>
          </a:p>
        </p:txBody>
      </p:sp>
      <p:graphicFrame>
        <p:nvGraphicFramePr>
          <p:cNvPr id="11059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97322520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6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No, rarely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Not often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Sometimes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Usually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Yes, always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01720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05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 the </a:t>
            </a:r>
            <a:r>
              <a:rPr lang="en-GB" dirty="0" smtClean="0">
                <a:solidFill>
                  <a:srgbClr val="FFC000"/>
                </a:solidFill>
              </a:rPr>
              <a:t>content inclusive </a:t>
            </a:r>
            <a:r>
              <a:rPr lang="en-GB" dirty="0" smtClean="0"/>
              <a:t>in terms of the language used and examples given?</a:t>
            </a:r>
            <a:endParaRPr lang="en-GB" dirty="0"/>
          </a:p>
        </p:txBody>
      </p:sp>
      <p:graphicFrame>
        <p:nvGraphicFramePr>
          <p:cNvPr id="11059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60342668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1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No, rarely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Not often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Sometimes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Usually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Yes, always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91012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05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Module Organisation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4</a:t>
            </a:r>
            <a:r>
              <a:rPr lang="en-GB" dirty="0" smtClean="0"/>
              <a:t> questions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988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426450" cy="2276872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quality of the module outline </a:t>
            </a:r>
            <a:r>
              <a:rPr lang="en-GB" dirty="0" smtClean="0">
                <a:solidFill>
                  <a:srgbClr val="FFC000"/>
                </a:solidFill>
              </a:rPr>
              <a:t/>
            </a:r>
            <a:br>
              <a:rPr lang="en-GB" dirty="0" smtClean="0">
                <a:solidFill>
                  <a:srgbClr val="FFC000"/>
                </a:solidFill>
              </a:rPr>
            </a:br>
            <a:r>
              <a:rPr lang="en-GB" b="0" dirty="0" smtClean="0"/>
              <a:t>(</a:t>
            </a:r>
            <a:r>
              <a:rPr lang="en-GB" b="0" dirty="0" smtClean="0"/>
              <a:t>the document detailing the module’s aims, content, organisation, assignments, reading, assessments etc.)</a:t>
            </a:r>
            <a:r>
              <a:rPr lang="en-GB" dirty="0" smtClean="0"/>
              <a:t> was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96226027"/>
              </p:ext>
            </p:extLst>
          </p:nvPr>
        </p:nvGraphicFramePr>
        <p:xfrm>
          <a:off x="4572000" y="2708920"/>
          <a:ext cx="4572000" cy="414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08920"/>
                        <a:ext cx="4572000" cy="4149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2708920"/>
            <a:ext cx="4681537" cy="3133080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07801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statement of learning outcomes </a:t>
            </a:r>
            <a:r>
              <a:rPr lang="en-GB" dirty="0" smtClean="0"/>
              <a:t>was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17955003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8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clear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Clear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Unclear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vague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418260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module expectations </a:t>
            </a:r>
            <a:r>
              <a:rPr lang="en-GB" b="0" dirty="0" smtClean="0"/>
              <a:t>(i.e. what was expected of you) </a:t>
            </a:r>
            <a:r>
              <a:rPr lang="en-GB" dirty="0" smtClean="0"/>
              <a:t>were…</a:t>
            </a:r>
            <a:endParaRPr lang="en-GB" dirty="0"/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32263449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2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clear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Clear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Unclear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vague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62364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organisation of the module activities </a:t>
            </a:r>
            <a:r>
              <a:rPr lang="en-GB" b="0" dirty="0"/>
              <a:t>(</a:t>
            </a:r>
            <a:r>
              <a:rPr lang="en-GB" b="0" dirty="0" smtClean="0"/>
              <a:t>lectures, seminars </a:t>
            </a:r>
            <a:r>
              <a:rPr lang="en-GB" b="0" dirty="0"/>
              <a:t>etc.) </a:t>
            </a:r>
            <a:r>
              <a:rPr lang="en-GB" dirty="0"/>
              <a:t>was…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84776241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Teaching and Learning Support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861048"/>
            <a:ext cx="8426450" cy="140469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7 questions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083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helpfulness of the teaching staff </a:t>
            </a:r>
            <a:r>
              <a:rPr lang="en-GB" dirty="0" smtClean="0"/>
              <a:t>was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46688377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3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66752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to use </a:t>
            </a:r>
            <a:r>
              <a:rPr lang="en-GB" dirty="0" smtClean="0"/>
              <a:t>Zappers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60-second training </a:t>
            </a:r>
            <a:r>
              <a:rPr lang="en-GB" dirty="0" smtClean="0"/>
              <a:t>course.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You will be using the handsets</a:t>
            </a:r>
            <a:br>
              <a:rPr lang="en-GB" dirty="0" smtClean="0"/>
            </a:br>
            <a:r>
              <a:rPr lang="en-GB" dirty="0" smtClean="0"/>
              <a:t>to give your feedback on the </a:t>
            </a:r>
            <a:br>
              <a:rPr lang="en-GB" dirty="0" smtClean="0"/>
            </a:br>
            <a:r>
              <a:rPr lang="en-GB" dirty="0" smtClean="0"/>
              <a:t>module evaluation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44170"/>
            <a:ext cx="1512168" cy="18035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Staff awareness of my own special needs </a:t>
            </a:r>
            <a:r>
              <a:rPr lang="en-GB" dirty="0" smtClean="0"/>
              <a:t>was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31700547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7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Not applicable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8795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426450" cy="1844824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availability and accessibility of module material</a:t>
            </a:r>
            <a:r>
              <a:rPr lang="en-GB" dirty="0" smtClean="0"/>
              <a:t> </a:t>
            </a:r>
            <a:r>
              <a:rPr lang="en-GB" b="0" dirty="0" smtClean="0"/>
              <a:t>(e.g. handouts, web pages etc.)</a:t>
            </a:r>
            <a:r>
              <a:rPr lang="en-GB" dirty="0" smtClean="0"/>
              <a:t> was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03800245"/>
              </p:ext>
            </p:extLst>
          </p:nvPr>
        </p:nvGraphicFramePr>
        <p:xfrm>
          <a:off x="4572000" y="2276872"/>
          <a:ext cx="4572000" cy="4581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1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76872"/>
                        <a:ext cx="4572000" cy="4581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2276872"/>
            <a:ext cx="4681537" cy="3565128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36329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usefulness of support materials </a:t>
            </a:r>
            <a:r>
              <a:rPr lang="en-GB" dirty="0" smtClean="0"/>
              <a:t>was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49688135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36329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feedback on my progression </a:t>
            </a:r>
            <a:r>
              <a:rPr lang="en-GB" dirty="0" smtClean="0"/>
              <a:t>was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54466040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9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36329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clarity of presentation </a:t>
            </a:r>
            <a:r>
              <a:rPr lang="en-GB" dirty="0" smtClean="0"/>
              <a:t>was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66171623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3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36329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</a:t>
            </a:r>
            <a:r>
              <a:rPr lang="en-GB" dirty="0" smtClean="0">
                <a:solidFill>
                  <a:srgbClr val="FFC000"/>
                </a:solidFill>
              </a:rPr>
              <a:t>interest in the subject </a:t>
            </a:r>
            <a:r>
              <a:rPr lang="en-GB" dirty="0" smtClean="0"/>
              <a:t>as a result of the module has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44028005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7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Significantly increased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Increased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Stayed the same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Decreased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Significantly decreased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36329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Overall Evaluation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4</a:t>
            </a:r>
            <a:r>
              <a:rPr lang="en-GB" dirty="0" smtClean="0"/>
              <a:t> questions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67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my rating of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 smtClean="0">
                <a:solidFill>
                  <a:srgbClr val="FFC000"/>
                </a:solidFill>
              </a:rPr>
              <a:t>module </a:t>
            </a:r>
            <a:r>
              <a:rPr lang="en-GB" dirty="0" smtClean="0">
                <a:solidFill>
                  <a:srgbClr val="FFC000"/>
                </a:solidFill>
              </a:rPr>
              <a:t>content </a:t>
            </a:r>
            <a:r>
              <a:rPr lang="en-GB" dirty="0" smtClean="0"/>
              <a:t>is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61935487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2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02099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my rating of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 smtClean="0">
                <a:solidFill>
                  <a:srgbClr val="FFC000"/>
                </a:solidFill>
              </a:rPr>
              <a:t>module organisation </a:t>
            </a:r>
            <a:r>
              <a:rPr lang="en-GB" dirty="0" smtClean="0"/>
              <a:t>is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64861341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46569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my rating of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 smtClean="0">
                <a:solidFill>
                  <a:srgbClr val="FFC000"/>
                </a:solidFill>
              </a:rPr>
              <a:t>quality of teaching </a:t>
            </a:r>
            <a:r>
              <a:rPr lang="en-GB" dirty="0" smtClean="0"/>
              <a:t>is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52356063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9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46569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1438"/>
            <a:ext cx="9251950" cy="693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34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my rating of the </a:t>
            </a:r>
            <a:r>
              <a:rPr lang="en-GB" dirty="0" smtClean="0">
                <a:solidFill>
                  <a:srgbClr val="FFC000"/>
                </a:solidFill>
              </a:rPr>
              <a:t>module </a:t>
            </a:r>
            <a:r>
              <a:rPr lang="en-GB" dirty="0" smtClean="0"/>
              <a:t>is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01839476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3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46569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Lecturer Evaluation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087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my rating of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FFC000"/>
                </a:solidFill>
              </a:rPr>
              <a:t>Lecturer_A_name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/>
              <a:t>is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65138848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7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98124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my rating of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FFC000"/>
                </a:solidFill>
              </a:rPr>
              <a:t>Lecturer_B_name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/>
              <a:t>is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08538922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1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48411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my rating of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FFC000"/>
                </a:solidFill>
              </a:rPr>
              <a:t>Lecturer_C_name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/>
              <a:t>is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49452334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48411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my rating of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FFC000"/>
                </a:solidFill>
              </a:rPr>
              <a:t>Lecturer_D_name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/>
              <a:t>is</a:t>
            </a:r>
            <a:r>
              <a:rPr lang="en-GB" dirty="0"/>
              <a:t>…</a:t>
            </a:r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10085034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9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good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poor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48411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About You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In order that we can understand how students' experiences may differ between different groups, we would be grateful if you could provide us with the following information about yourself. </a:t>
            </a:r>
            <a:endParaRPr lang="en-GB" sz="2800" dirty="0" smtClean="0"/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However</a:t>
            </a:r>
            <a:r>
              <a:rPr lang="en-GB" sz="2800" dirty="0"/>
              <a:t>, there is no requirement to answer them if you do not wish to do so.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190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you male or female?</a:t>
            </a:r>
            <a:endParaRPr lang="en-GB" dirty="0"/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13805276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3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Male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Female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10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02255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would you describe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your </a:t>
            </a:r>
            <a:r>
              <a:rPr lang="en-GB" dirty="0" smtClean="0"/>
              <a:t>ethnic origin?</a:t>
            </a:r>
            <a:endParaRPr lang="en-GB" dirty="0"/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47999694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7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White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Black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Asian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Other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10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42251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Were you over 21 when you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started </a:t>
            </a:r>
            <a:r>
              <a:rPr lang="en-GB" dirty="0" smtClean="0"/>
              <a:t>your degree?</a:t>
            </a:r>
            <a:endParaRPr lang="en-GB" dirty="0"/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10934428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1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Yes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10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52252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87313"/>
            <a:ext cx="9263063" cy="694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8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you have a specific learning difficulty, such as </a:t>
            </a:r>
            <a:r>
              <a:rPr lang="en-GB" dirty="0" smtClean="0"/>
              <a:t>dyslexia?</a:t>
            </a:r>
            <a:endParaRPr lang="en-GB" dirty="0"/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26036096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Yes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10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8955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426450" cy="1916832"/>
          </a:xfrm>
        </p:spPr>
        <p:txBody>
          <a:bodyPr/>
          <a:lstStyle/>
          <a:p>
            <a:r>
              <a:rPr lang="en-GB" dirty="0" smtClean="0"/>
              <a:t>Do you have a disability or medical condition which might affect your experience as a student?</a:t>
            </a:r>
            <a:endParaRPr lang="en-GB" dirty="0"/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69239204"/>
              </p:ext>
            </p:extLst>
          </p:nvPr>
        </p:nvGraphicFramePr>
        <p:xfrm>
          <a:off x="4572000" y="2348880"/>
          <a:ext cx="4572000" cy="450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9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48880"/>
                        <a:ext cx="4572000" cy="4509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2276872"/>
            <a:ext cx="4681537" cy="3565128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Yes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10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40983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426450" cy="1916832"/>
          </a:xfrm>
        </p:spPr>
        <p:txBody>
          <a:bodyPr/>
          <a:lstStyle/>
          <a:p>
            <a:r>
              <a:rPr lang="en-GB" dirty="0" smtClean="0"/>
              <a:t>If yes, have you disclosed the disability or medical condition to the University?</a:t>
            </a:r>
            <a:endParaRPr lang="en-GB" dirty="0"/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30848749"/>
              </p:ext>
            </p:extLst>
          </p:nvPr>
        </p:nvGraphicFramePr>
        <p:xfrm>
          <a:off x="4572000" y="2348880"/>
          <a:ext cx="4572000" cy="450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2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48880"/>
                        <a:ext cx="4572000" cy="4509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2276872"/>
            <a:ext cx="4681537" cy="3565128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Yes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10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87473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One final question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867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solidFill>
                  <a:schemeClr val="tx1"/>
                </a:solidFill>
              </a:rPr>
              <a:t>Thank you for taking part in this initiative.</a:t>
            </a:r>
            <a:r>
              <a:rPr lang="en-GB" sz="2800"/>
              <a:t/>
            </a:r>
            <a:br>
              <a:rPr lang="en-GB" sz="2800"/>
            </a:br>
            <a:r>
              <a:rPr lang="en-GB" sz="2800"/>
              <a:t>What do you think about giving your evaluation feedback using zappers?</a:t>
            </a:r>
          </a:p>
        </p:txBody>
      </p:sp>
      <p:graphicFrame>
        <p:nvGraphicFramePr>
          <p:cNvPr id="109571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48951263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2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5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968875" cy="40687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/>
              <a:t>I really prefer zappers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Better than a paper form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No strong opinion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Prefer a paper form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I really don’t like this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957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/>
              <a:t>Please return your zapper handset to the tutor at the end of the lecture.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44170"/>
            <a:ext cx="1512168" cy="18035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830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 noChangeArrowheads="1"/>
          </p:cNvSpPr>
          <p:nvPr>
            <p:ph type="title"/>
          </p:nvPr>
        </p:nvSpPr>
        <p:spPr>
          <a:xfrm>
            <a:off x="358775" y="620713"/>
            <a:ext cx="8426450" cy="649287"/>
          </a:xfrm>
        </p:spPr>
        <p:txBody>
          <a:bodyPr/>
          <a:lstStyle/>
          <a:p>
            <a:pPr eaLnBrk="1" hangingPunct="1"/>
            <a:r>
              <a:rPr lang="en-GB" b="1" smtClean="0"/>
              <a:t>A question to test your zapper</a:t>
            </a:r>
          </a:p>
        </p:txBody>
      </p:sp>
      <p:graphicFrame>
        <p:nvGraphicFramePr>
          <p:cNvPr id="18330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93161964"/>
              </p:ext>
            </p:extLst>
          </p:nvPr>
        </p:nvGraphicFramePr>
        <p:xfrm>
          <a:off x="4787900" y="2241550"/>
          <a:ext cx="3997325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9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241550"/>
                        <a:ext cx="3997325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58775" y="1268413"/>
            <a:ext cx="84264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2400"/>
              <a:t>What did you drink with your breakfast this morning?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46075" y="5832475"/>
            <a:ext cx="4213225" cy="644525"/>
          </a:xfrm>
          <a:prstGeom prst="roundRect">
            <a:avLst>
              <a:gd name="adj" fmla="val 5551"/>
            </a:avLst>
          </a:prstGeom>
          <a:solidFill>
            <a:schemeClr val="tx1">
              <a:lumMod val="20000"/>
              <a:lumOff val="80000"/>
            </a:schemeClr>
          </a:solidFill>
          <a:ln w="28575" algn="ctr">
            <a:solidFill>
              <a:srgbClr val="008899"/>
            </a:solidFill>
            <a:round/>
            <a:headEnd/>
            <a:tailEnd/>
          </a:ln>
          <a:effectLst/>
        </p:spPr>
        <p:txBody>
          <a:bodyPr lIns="36000" tIns="36000" rIns="36000" bIns="36000" anchor="ctr">
            <a:spAutoFit/>
          </a:bodyPr>
          <a:lstStyle/>
          <a:p>
            <a:pPr>
              <a:defRPr/>
            </a:pPr>
            <a:r>
              <a:rPr lang="en-GB" sz="1800" dirty="0"/>
              <a:t>Remember to check that the light flashes green when you vote!</a:t>
            </a:r>
          </a:p>
        </p:txBody>
      </p:sp>
      <p:sp>
        <p:nvSpPr>
          <p:cNvPr id="16390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58775" y="2060575"/>
            <a:ext cx="4213225" cy="3816350"/>
          </a:xfrm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What’s breakfast?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Coffee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Tea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Fruit Juice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Water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Nothing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Other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865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33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Start of evaluation survey</a:t>
            </a:r>
            <a:endParaRPr lang="en-US" sz="480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8775" y="1700213"/>
            <a:ext cx="6805613" cy="4502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Your </a:t>
            </a:r>
            <a:r>
              <a:rPr lang="en-GB" dirty="0"/>
              <a:t>answers are </a:t>
            </a:r>
            <a:r>
              <a:rPr lang="en-GB" dirty="0">
                <a:solidFill>
                  <a:srgbClr val="FFC000"/>
                </a:solidFill>
              </a:rPr>
              <a:t>anonymous</a:t>
            </a:r>
            <a:r>
              <a:rPr lang="en-GB" dirty="0"/>
              <a:t>: we don’t know who has which zapper!</a:t>
            </a:r>
          </a:p>
          <a:p>
            <a:pPr>
              <a:lnSpc>
                <a:spcPct val="90000"/>
              </a:lnSpc>
            </a:pPr>
            <a:r>
              <a:rPr lang="en-GB" dirty="0"/>
              <a:t>It should take about </a:t>
            </a:r>
            <a:r>
              <a:rPr lang="en-GB" dirty="0" smtClean="0"/>
              <a:t>10 </a:t>
            </a:r>
            <a:r>
              <a:rPr lang="en-GB" dirty="0"/>
              <a:t>minutes to complete the survey</a:t>
            </a:r>
          </a:p>
          <a:p>
            <a:pPr>
              <a:lnSpc>
                <a:spcPct val="90000"/>
              </a:lnSpc>
            </a:pPr>
            <a:r>
              <a:rPr lang="en-GB" dirty="0"/>
              <a:t>You won’t see the results </a:t>
            </a:r>
            <a:r>
              <a:rPr lang="en-GB" dirty="0" smtClean="0"/>
              <a:t>on-screen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You have 15 seconds to answer each question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Module Content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5 questions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930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FFC000"/>
                </a:solidFill>
              </a:rPr>
              <a:t>prior </a:t>
            </a:r>
            <a:r>
              <a:rPr lang="en-GB" dirty="0">
                <a:solidFill>
                  <a:srgbClr val="FFC000"/>
                </a:solidFill>
              </a:rPr>
              <a:t>knowledge </a:t>
            </a:r>
            <a:r>
              <a:rPr lang="en-GB" dirty="0"/>
              <a:t>assumed was…</a:t>
            </a:r>
          </a:p>
        </p:txBody>
      </p:sp>
      <p:graphicFrame>
        <p:nvGraphicFramePr>
          <p:cNvPr id="9318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40358433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8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1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Too high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High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About right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Low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Too low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31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amount of material covered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</a:t>
            </a:r>
            <a:r>
              <a:rPr lang="en-GB" dirty="0"/>
              <a:t>the module was…</a:t>
            </a:r>
          </a:p>
        </p:txBody>
      </p:sp>
      <p:graphicFrame>
        <p:nvGraphicFramePr>
          <p:cNvPr id="11059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85965866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6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T</a:t>
            </a:r>
            <a:r>
              <a:rPr lang="en-GB" dirty="0" smtClean="0"/>
              <a:t>oo </a:t>
            </a:r>
            <a:r>
              <a:rPr lang="en-GB" dirty="0"/>
              <a:t>much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High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About right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Low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T</a:t>
            </a:r>
            <a:r>
              <a:rPr lang="en-GB" dirty="0" smtClean="0"/>
              <a:t>oo </a:t>
            </a:r>
            <a:r>
              <a:rPr lang="en-GB" dirty="0"/>
              <a:t>little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05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1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MMPROD_NEXTUNIQUEID" val="10009"/>
  <p:tag name="POWERPOINTVERSION" val="14.0"/>
  <p:tag name="EXPANDSHOWBAR" val="True"/>
  <p:tag name="TASKPANEKEY" val="41142089-c20b-4f64-a6d6-b056ad12cad3"/>
  <p:tag name="TPFULLVERSION" val="4.3.2.117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How to use Zappers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Start of evaluation survey&amp;quot;&quot;/&gt;&lt;property id=&quot;20307&quot; value=&quot;262&quot;/&gt;&lt;/object&gt;&lt;object type=&quot;3&quot; unique_id=&quot;10010&quot;&gt;&lt;property id=&quot;20148&quot; value=&quot;5&quot;/&gt;&lt;property id=&quot;20300&quot; value=&quot;Slide 17 - &amp;quot;The organisation of the module activities (lectures, seminars etc.) was…&amp;quot;&quot;/&gt;&lt;property id=&quot;20307&quot; value=&quot;285&quot;/&gt;&lt;/object&gt;&lt;object type=&quot;3&quot; unique_id=&quot;11526&quot;&gt;&lt;property id=&quot;20148&quot; value=&quot;5&quot;/&gt;&lt;property id=&quot;20300&quot; value=&quot;Slide 8 - &amp;quot;The prior knowledge assumed was…&amp;quot;&quot;/&gt;&lt;property id=&quot;20307&quot; value=&quot;310&quot;/&gt;&lt;/object&gt;&lt;object type=&quot;3&quot; unique_id=&quot;11527&quot;&gt;&lt;property id=&quot;20148&quot; value=&quot;5&quot;/&gt;&lt;property id=&quot;20300&quot; value=&quot;Slide 9 - &amp;quot;The amount of material covered &amp;#x0D;&amp;#x0A;in the module was…&amp;quot;&quot;/&gt;&lt;property id=&quot;20307&quot; value=&quot;327&quot;/&gt;&lt;/object&gt;&lt;object type=&quot;3&quot; unique_id=&quot;11542&quot;&gt;&lt;property id=&quot;20148&quot; value=&quot;5&quot;/&gt;&lt;property id=&quot;20300&quot; value=&quot;Slide 44 - &amp;quot;Thank you for taking part in this initiative.&amp;#x0D;&amp;#x0A;What do you think about giving your evaluation feedback using zapper&quot;/&gt;&lt;property id=&quot;20307&quot; value=&quot;326&quot;/&gt;&lt;/object&gt;&lt;object type=&quot;3&quot; unique_id=&quot;11573&quot;&gt;&lt;property id=&quot;20148&quot; value=&quot;5&quot;/&gt;&lt;property id=&quot;20300&quot; value=&quot;Slide 1 - &amp;quot;Module name &amp;amp; code&amp;#x0D;&amp;#x0A;Evaluation survey&amp;quot;&quot;/&gt;&lt;property id=&quot;20307&quot; value=&quot;328&quot;/&gt;&lt;/object&gt;&lt;object type=&quot;3&quot; unique_id=&quot;11964&quot;&gt;&lt;property id=&quot;20148&quot; value=&quot;5&quot;/&gt;&lt;property id=&quot;20300&quot; value=&quot;Slide 3&quot;/&gt;&lt;property id=&quot;20307&quot; value=&quot;329&quot;/&gt;&lt;/object&gt;&lt;object type=&quot;3&quot; unique_id=&quot;11965&quot;&gt;&lt;property id=&quot;20148&quot; value=&quot;5&quot;/&gt;&lt;property id=&quot;20300&quot; value=&quot;Slide 4&quot;/&gt;&lt;property id=&quot;20307&quot; value=&quot;330&quot;/&gt;&lt;/object&gt;&lt;object type=&quot;3&quot; unique_id=&quot;11966&quot;&gt;&lt;property id=&quot;20148&quot; value=&quot;5&quot;/&gt;&lt;property id=&quot;20300&quot; value=&quot;Slide 5 - &amp;quot;A question to test your zapper&amp;quot;&quot;/&gt;&lt;property id=&quot;20307&quot; value=&quot;331&quot;/&gt;&lt;/object&gt;&lt;object type=&quot;3&quot; unique_id=&quot;11967&quot;&gt;&lt;property id=&quot;20148&quot; value=&quot;5&quot;/&gt;&lt;property id=&quot;20300&quot; value=&quot;Slide 7 - &amp;quot;Module Content&amp;quot;&quot;/&gt;&lt;property id=&quot;20307&quot; value=&quot;335&quot;/&gt;&lt;/object&gt;&lt;object type=&quot;3&quot; unique_id=&quot;11968&quot;&gt;&lt;property id=&quot;20148&quot; value=&quot;5&quot;/&gt;&lt;property id=&quot;20300&quot; value=&quot;Slide 10 - &amp;quot;The degree of difficulty &amp;#x0D;&amp;#x0A;in the module was…&amp;quot;&quot;/&gt;&lt;property id=&quot;20307&quot; value=&quot;332&quot;/&gt;&lt;/object&gt;&lt;object type=&quot;3&quot; unique_id=&quot;11969&quot;&gt;&lt;property id=&quot;20148&quot; value=&quot;5&quot;/&gt;&lt;property id=&quot;20300&quot; value=&quot;Slide 11 - &amp;quot;Was there a coherent progression of the module from beginning to end?&amp;quot;&quot;/&gt;&lt;property id=&quot;20307&quot; value=&quot;333&quot;/&gt;&lt;/object&gt;&lt;object type=&quot;3&quot; unique_id=&quot;11970&quot;&gt;&lt;property id=&quot;20148&quot; value=&quot;5&quot;/&gt;&lt;property id=&quot;20300&quot; value=&quot;Slide 12 - &amp;quot;Was the content inclusive in terms of the language used and examples given?&amp;quot;&quot;/&gt;&lt;property id=&quot;20307&quot; value=&quot;334&quot;/&gt;&lt;/object&gt;&lt;object type=&quot;3&quot; unique_id=&quot;11971&quot;&gt;&lt;property id=&quot;20148&quot; value=&quot;5&quot;/&gt;&lt;property id=&quot;20300&quot; value=&quot;Slide 13 - &amp;quot;Module Organisation&amp;quot;&quot;/&gt;&lt;property id=&quot;20307&quot; value=&quot;336&quot;/&gt;&lt;/object&gt;&lt;object type=&quot;3&quot; unique_id=&quot;11972&quot;&gt;&lt;property id=&quot;20148&quot; value=&quot;5&quot;/&gt;&lt;property id=&quot;20300&quot; value=&quot;Slide 14 - &amp;quot;The quality of the module outline &amp;#x0D;&amp;#x0A;(the document detailing the module’s aims, content, organisation, assignments, &quot;/&gt;&lt;property id=&quot;20307&quot; value=&quot;337&quot;/&gt;&lt;/object&gt;&lt;object type=&quot;3&quot; unique_id=&quot;11973&quot;&gt;&lt;property id=&quot;20148&quot; value=&quot;5&quot;/&gt;&lt;property id=&quot;20300&quot; value=&quot;Slide 15 - &amp;quot;The statement of learning outcomes was…&amp;quot;&quot;/&gt;&lt;property id=&quot;20307&quot; value=&quot;338&quot;/&gt;&lt;/object&gt;&lt;object type=&quot;3&quot; unique_id=&quot;11974&quot;&gt;&lt;property id=&quot;20148&quot; value=&quot;5&quot;/&gt;&lt;property id=&quot;20300&quot; value=&quot;Slide 16 - &amp;quot;The module expectations (i.e. what was expected of you) were…&amp;quot;&quot;/&gt;&lt;property id=&quot;20307&quot; value=&quot;339&quot;/&gt;&lt;/object&gt;&lt;object type=&quot;3&quot; unique_id=&quot;11975&quot;&gt;&lt;property id=&quot;20148&quot; value=&quot;5&quot;/&gt;&lt;property id=&quot;20300&quot; value=&quot;Slide 18 - &amp;quot;Teaching and Learning Support&amp;quot;&quot;/&gt;&lt;property id=&quot;20307&quot; value=&quot;340&quot;/&gt;&lt;/object&gt;&lt;object type=&quot;3&quot; unique_id=&quot;13185&quot;&gt;&lt;property id=&quot;20148&quot; value=&quot;5&quot;/&gt;&lt;property id=&quot;20300&quot; value=&quot;Slide 19 - &amp;quot;The helpfulness of the teaching staff was…&amp;quot;&quot;/&gt;&lt;property id=&quot;20307&quot; value=&quot;341&quot;/&gt;&lt;/object&gt;&lt;object type=&quot;3&quot; unique_id=&quot;13186&quot;&gt;&lt;property id=&quot;20148&quot; value=&quot;5&quot;/&gt;&lt;property id=&quot;20300&quot; value=&quot;Slide 20 - &amp;quot;Staff awareness of my own special needs was…&amp;quot;&quot;/&gt;&lt;property id=&quot;20307&quot; value=&quot;342&quot;/&gt;&lt;/object&gt;&lt;object type=&quot;3&quot; unique_id=&quot;13187&quot;&gt;&lt;property id=&quot;20148&quot; value=&quot;5&quot;/&gt;&lt;property id=&quot;20300&quot; value=&quot;Slide 21 - &amp;quot;The availability and accessibility of module material (e.g. handouts, web pages etc.) was…&amp;quot;&quot;/&gt;&lt;property id=&quot;20307&quot; value=&quot;343&quot;/&gt;&lt;/object&gt;&lt;object type=&quot;3&quot; unique_id=&quot;13188&quot;&gt;&lt;property id=&quot;20148&quot; value=&quot;5&quot;/&gt;&lt;property id=&quot;20300&quot; value=&quot;Slide 22 - &amp;quot;The usefulness of support materials was…&amp;quot;&quot;/&gt;&lt;property id=&quot;20307&quot; value=&quot;344&quot;/&gt;&lt;/object&gt;&lt;object type=&quot;3&quot; unique_id=&quot;13189&quot;&gt;&lt;property id=&quot;20148&quot; value=&quot;5&quot;/&gt;&lt;property id=&quot;20300&quot; value=&quot;Slide 23 - &amp;quot;The feedback on my progression was…&amp;quot;&quot;/&gt;&lt;property id=&quot;20307&quot; value=&quot;345&quot;/&gt;&lt;/object&gt;&lt;object type=&quot;3&quot; unique_id=&quot;13190&quot;&gt;&lt;property id=&quot;20148&quot; value=&quot;5&quot;/&gt;&lt;property id=&quot;20300&quot; value=&quot;Slide 24 - &amp;quot;The clarity of presentation was…&amp;quot;&quot;/&gt;&lt;property id=&quot;20307&quot; value=&quot;346&quot;/&gt;&lt;/object&gt;&lt;object type=&quot;3&quot; unique_id=&quot;13191&quot;&gt;&lt;property id=&quot;20148&quot; value=&quot;5&quot;/&gt;&lt;property id=&quot;20300&quot; value=&quot;Slide 25 - &amp;quot;My interest in the subject as a result of the module has…&amp;quot;&quot;/&gt;&lt;property id=&quot;20307&quot; value=&quot;347&quot;/&gt;&lt;/object&gt;&lt;object type=&quot;3&quot; unique_id=&quot;13192&quot;&gt;&lt;property id=&quot;20148&quot; value=&quot;5&quot;/&gt;&lt;property id=&quot;20300&quot; value=&quot;Slide 26 - &amp;quot;Overall Evaluation&amp;quot;&quot;/&gt;&lt;property id=&quot;20307&quot; value=&quot;348&quot;/&gt;&lt;/object&gt;&lt;object type=&quot;3&quot; unique_id=&quot;13193&quot;&gt;&lt;property id=&quot;20148&quot; value=&quot;5&quot;/&gt;&lt;property id=&quot;20300&quot; value=&quot;Slide 27 - &amp;quot;Overall, my rating of &amp;#x0D;&amp;#x0A;the module content is…&amp;quot;&quot;/&gt;&lt;property id=&quot;20307&quot; value=&quot;349&quot;/&gt;&lt;/object&gt;&lt;object type=&quot;3&quot; unique_id=&quot;13194&quot;&gt;&lt;property id=&quot;20148&quot; value=&quot;5&quot;/&gt;&lt;property id=&quot;20300&quot; value=&quot;Slide 28 - &amp;quot;Overall, my rating of &amp;#x0D;&amp;#x0A;the module organisation is…&amp;quot;&quot;/&gt;&lt;property id=&quot;20307&quot; value=&quot;350&quot;/&gt;&lt;/object&gt;&lt;object type=&quot;3&quot; unique_id=&quot;13195&quot;&gt;&lt;property id=&quot;20148&quot; value=&quot;5&quot;/&gt;&lt;property id=&quot;20300&quot; value=&quot;Slide 29 - &amp;quot;Overall, my rating of &amp;#x0D;&amp;#x0A;the quality of teaching is…&amp;quot;&quot;/&gt;&lt;property id=&quot;20307&quot; value=&quot;351&quot;/&gt;&lt;/object&gt;&lt;object type=&quot;3&quot; unique_id=&quot;13196&quot;&gt;&lt;property id=&quot;20148&quot; value=&quot;5&quot;/&gt;&lt;property id=&quot;20300&quot; value=&quot;Slide 30 - &amp;quot;Overall, my rating of the module is…&amp;quot;&quot;/&gt;&lt;property id=&quot;20307&quot; value=&quot;352&quot;/&gt;&lt;/object&gt;&lt;object type=&quot;3&quot; unique_id=&quot;13197&quot;&gt;&lt;property id=&quot;20148&quot; value=&quot;5&quot;/&gt;&lt;property id=&quot;20300&quot; value=&quot;Slide 31 - &amp;quot;Lecturer Evaluation&amp;quot;&quot;/&gt;&lt;property id=&quot;20307&quot; value=&quot;353&quot;/&gt;&lt;/object&gt;&lt;object type=&quot;3&quot; unique_id=&quot;13198&quot;&gt;&lt;property id=&quot;20148&quot; value=&quot;5&quot;/&gt;&lt;property id=&quot;20300&quot; value=&quot;Slide 32 - &amp;quot;Overall, my rating of &amp;#x0D;&amp;#x0A;Lecturer_A_name is…&amp;quot;&quot;/&gt;&lt;property id=&quot;20307&quot; value=&quot;354&quot;/&gt;&lt;/object&gt;&lt;object type=&quot;3&quot; unique_id=&quot;13199&quot;&gt;&lt;property id=&quot;20148&quot; value=&quot;5&quot;/&gt;&lt;property id=&quot;20300&quot; value=&quot;Slide 33 - &amp;quot;Overall, my rating of &amp;#x0D;&amp;#x0A;Lecturer_B_name is…&amp;quot;&quot;/&gt;&lt;property id=&quot;20307&quot; value=&quot;355&quot;/&gt;&lt;/object&gt;&lt;object type=&quot;3&quot; unique_id=&quot;13200&quot;&gt;&lt;property id=&quot;20148&quot; value=&quot;5&quot;/&gt;&lt;property id=&quot;20300&quot; value=&quot;Slide 34 - &amp;quot;Overall, my rating of &amp;#x0D;&amp;#x0A;Lecturer_C_name is…&amp;quot;&quot;/&gt;&lt;property id=&quot;20307&quot; value=&quot;356&quot;/&gt;&lt;/object&gt;&lt;object type=&quot;3&quot; unique_id=&quot;13201&quot;&gt;&lt;property id=&quot;20148&quot; value=&quot;5&quot;/&gt;&lt;property id=&quot;20300&quot; value=&quot;Slide 35 - &amp;quot;Overall, my rating of &amp;#x0D;&amp;#x0A;Lecturer_D_name is…&amp;quot;&quot;/&gt;&lt;property id=&quot;20307&quot; value=&quot;357&quot;/&gt;&lt;/object&gt;&lt;object type=&quot;3&quot; unique_id=&quot;13202&quot;&gt;&lt;property id=&quot;20148&quot; value=&quot;5&quot;/&gt;&lt;property id=&quot;20300&quot; value=&quot;Slide 36 - &amp;quot;About You&amp;quot;&quot;/&gt;&lt;property id=&quot;20307&quot; value=&quot;360&quot;/&gt;&lt;/object&gt;&lt;object type=&quot;3&quot; unique_id=&quot;13203&quot;&gt;&lt;property id=&quot;20148&quot; value=&quot;5&quot;/&gt;&lt;property id=&quot;20300&quot; value=&quot;Slide 37 - &amp;quot;Are you male or female?&amp;quot;&quot;/&gt;&lt;property id=&quot;20307&quot; value=&quot;359&quot;/&gt;&lt;/object&gt;&lt;object type=&quot;3&quot; unique_id=&quot;13204&quot;&gt;&lt;property id=&quot;20148&quot; value=&quot;5&quot;/&gt;&lt;property id=&quot;20300&quot; value=&quot;Slide 38 - &amp;quot;How would you describe &amp;#x0D;&amp;#x0A;your ethnic origin?&amp;quot;&quot;/&gt;&lt;property id=&quot;20307&quot; value=&quot;361&quot;/&gt;&lt;/object&gt;&lt;object type=&quot;3&quot; unique_id=&quot;13205&quot;&gt;&lt;property id=&quot;20148&quot; value=&quot;5&quot;/&gt;&lt;property id=&quot;20300&quot; value=&quot;Slide 39 - &amp;quot;Were you over 21 when you &amp;#x0D;&amp;#x0A;started your degree?&amp;quot;&quot;/&gt;&lt;property id=&quot;20307&quot; value=&quot;362&quot;/&gt;&lt;/object&gt;&lt;object type=&quot;3&quot; unique_id=&quot;13206&quot;&gt;&lt;property id=&quot;20148&quot; value=&quot;5&quot;/&gt;&lt;property id=&quot;20300&quot; value=&quot;Slide 40 - &amp;quot;Do you have a specific learning difficulty, such as dyslexia?&amp;quot;&quot;/&gt;&lt;property id=&quot;20307&quot; value=&quot;363&quot;/&gt;&lt;/object&gt;&lt;object type=&quot;3&quot; unique_id=&quot;13207&quot;&gt;&lt;property id=&quot;20148&quot; value=&quot;5&quot;/&gt;&lt;property id=&quot;20300&quot; value=&quot;Slide 41 - &amp;quot;Do you have a disability or medical condition which might affect your experience as a student?&amp;quot;&quot;/&gt;&lt;property id=&quot;20307&quot; value=&quot;364&quot;/&gt;&lt;/object&gt;&lt;object type=&quot;3&quot; unique_id=&quot;13208&quot;&gt;&lt;property id=&quot;20148&quot; value=&quot;5&quot;/&gt;&lt;property id=&quot;20300&quot; value=&quot;Slide 42 - &amp;quot;If yes, have you disclosed the disability or medical condition to the University?&amp;quot;&quot;/&gt;&lt;property id=&quot;20307&quot; value=&quot;365&quot;/&gt;&lt;/object&gt;&lt;object type=&quot;3&quot; unique_id=&quot;13209&quot;&gt;&lt;property id=&quot;20148&quot; value=&quot;5&quot;/&gt;&lt;property id=&quot;20300&quot; value=&quot;Slide 43 - &amp;quot;One final question&amp;quot;&quot;/&gt;&lt;property id=&quot;20307&quot; value=&quot;366&quot;/&gt;&lt;/object&gt;&lt;object type=&quot;3&quot; unique_id=&quot;13210&quot;&gt;&lt;property id=&quot;20148&quot; value=&quot;5&quot;/&gt;&lt;property id=&quot;20300&quot; value=&quot;Slide 45 - &amp;quot;Thank You&amp;quot;&quot;/&gt;&lt;property id=&quot;20307&quot; value=&quot;367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QUESTIONALIAS" val="Overall, my rating of Lecturer_A_name is…"/>
  <p:tag name="SLIDEORDER" val="6"/>
  <p:tag name="SLIDEGUID" val="16436084961A44F98AC5EDA339388275"/>
  <p:tag name="COUNTDOWNHEIGHT" val="80"/>
  <p:tag name="COUNTDOWNWIDTH" val="100"/>
  <p:tag name="TOTALRESPONSES" val="30"/>
  <p:tag name="RESPONSECOUNT" val="30"/>
  <p:tag name="SLICED" val="False"/>
  <p:tag name="RESPONSES" val="2;3;4;1;4;1;5;2;1;4;3;2;1;1;4;5;2;1;4;2;5;5;1;2;3;5;3;3;5;1;"/>
  <p:tag name="CHARTSTRINGSTD" val="8 6 5 5 6"/>
  <p:tag name="CHARTSTRINGREV" val="6 5 5 6 8"/>
  <p:tag name="CHARTSTRINGSTDPER" val="0.266666666666667 0.2 0.166666666666667 0.166666666666667 0.2"/>
  <p:tag name="CHARTSTRINGREVPER" val="0.2 0.166666666666667 0.166666666666667 0.2 0.266666666666667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QUESTIONALIAS" val="Overall, my rating of Lecturer_A_name is…"/>
  <p:tag name="SLIDEORDER" val="6"/>
  <p:tag name="SLIDEGUID" val="03803846FDF14396B5190A91AD5AC1F2"/>
  <p:tag name="COUNTDOWNHEIGHT" val="80"/>
  <p:tag name="COUNTDOWNWIDTH" val="100"/>
  <p:tag name="TOTALRESPONSES" val="30"/>
  <p:tag name="RESPONSECOUNT" val="30"/>
  <p:tag name="SLICED" val="False"/>
  <p:tag name="RESPONSES" val="1;5;2;3;1;4;1;1;4;1;2;2;3;5;1;3;4;4;5;5;1;1;3;5;1;2;4;4;2;4;"/>
  <p:tag name="CHARTSTRINGSTD" val="9 5 4 7 5"/>
  <p:tag name="CHARTSTRINGREV" val="5 7 4 5 9"/>
  <p:tag name="CHARTSTRINGSTDPER" val="0.3 0.166666666666667 0.133333333333333 0.233333333333333 0.166666666666667"/>
  <p:tag name="CHARTSTRINGREVPER" val="0.166666666666667 0.233333333333333 0.133333333333333 0.166666666666667 0.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03A0F34244D84FAF809EB84210FE7631"/>
  <p:tag name="REVIEWONLY" val="True"/>
  <p:tag name="ANSWERSALIAS" val="Too high|smicln|High|smicln|About right|smicln|Low|smicln|Too low"/>
  <p:tag name="QUESTIONALIAS" val="The prior knowledge assumed was…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5;1;3;1;2;4;3;5;5;1;1;3;5;1;5;4;5;1;1;2;4;3;3;4;2;5;2;5;3;2;"/>
  <p:tag name="CHARTSTRINGSTD" val="7 5 6 4 8"/>
  <p:tag name="CHARTSTRINGREV" val="8 4 6 5 7"/>
  <p:tag name="CHARTSTRINGSTDPER" val="0.233333333333333 0.166666666666667 0.2 0.133333333333333 0.266666666666667"/>
  <p:tag name="CHARTSTRINGREVPER" val="0.266666666666667 0.133333333333333 0.2 0.166666666666667 0.23333333333333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TOTALRESPONSES" val="30"/>
  <p:tag name="RESPONSECOUNT" val="30"/>
  <p:tag name="SLICED" val="False"/>
  <p:tag name="RESPONSES" val="1;3;5;1;3;3;2;2;2;3;5;4;4;4;5;3;5;5;3;4;1;4;1;5;1;5;3;3;1;3;"/>
  <p:tag name="CHARTSTRINGSTD" val="6 3 9 5 7"/>
  <p:tag name="CHARTSTRINGREV" val="7 5 9 3 6"/>
  <p:tag name="CHARTSTRINGSTDPER" val="0.2 0.1 0.3 0.166666666666667 0.233333333333333"/>
  <p:tag name="CHARTSTRINGREVPER" val="0.233333333333333 0.166666666666667 0.3 0.1 0.2"/>
  <p:tag name="RESTORECOUNTDOWNTIMER" val="False"/>
  <p:tag name="SLIDEORDER" val="6"/>
  <p:tag name="SLIDEGUID" val="23586DEF22644464A186F37F556A50A0"/>
  <p:tag name="QUESTIONALIAS" val="Are you male or female?"/>
  <p:tag name="ANSWERSALIAS" val="Male|smicln|Female"/>
  <p:tag name="COUNTDOWNSECONDS" val="10"/>
  <p:tag name="RESPONSESGATHERED" val="False"/>
  <p:tag name="ANONYMOUSTEMP" val="False"/>
  <p:tag name="VALUES" val="No Value|smicln|No Valu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1"/>
  <p:tag name="FONTSIZE" val="28"/>
  <p:tag name="BULLETTYPE" val="ppBulletArabicPeriod"/>
  <p:tag name="ANSWERTEXT" val="Male&#10;Femal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TOTALRESPONSES" val="30"/>
  <p:tag name="RESPONSECOUNT" val="30"/>
  <p:tag name="SLICED" val="False"/>
  <p:tag name="RESPONSES" val="1;3;5;1;3;3;2;2;2;3;5;4;4;4;5;3;5;5;3;4;1;4;1;5;1;5;3;3;1;3;"/>
  <p:tag name="CHARTSTRINGSTD" val="6 3 9 5 7"/>
  <p:tag name="CHARTSTRINGREV" val="7 5 9 3 6"/>
  <p:tag name="CHARTSTRINGSTDPER" val="0.2 0.1 0.3 0.166666666666667 0.233333333333333"/>
  <p:tag name="CHARTSTRINGREVPER" val="0.233333333333333 0.166666666666667 0.3 0.1 0.2"/>
  <p:tag name="RESTORECOUNTDOWNTIMER" val="False"/>
  <p:tag name="COUNTDOWNSECONDS" val="10"/>
  <p:tag name="SLIDEORDER" val="7"/>
  <p:tag name="SLIDEGUID" val="11DC097C1B5E4B02BE6C6CAE80F493EC"/>
  <p:tag name="QUESTIONALIAS" val="How would you describe your ethnic origin?"/>
  <p:tag name="ANSWERSALIAS" val="White|smicln|Black|smicln|Asian|smicln|Other"/>
  <p:tag name="RESPONSESGATHERED" val="False"/>
  <p:tag name="ANONYMOUSTEMP" val="False"/>
  <p:tag name="VALUES" val="No Value|smicln|No Value|smicln|No Value|smicln|No Valu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3"/>
  <p:tag name="FONTSIZE" val="28"/>
  <p:tag name="BULLETTYPE" val="ppBulletArabicPeriod"/>
  <p:tag name="ANSWERTEXT" val="White&#10;Black&#10;Asian&#10;Othe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TOTALRESPONSES" val="30"/>
  <p:tag name="RESPONSECOUNT" val="30"/>
  <p:tag name="SLICED" val="False"/>
  <p:tag name="RESPONSES" val="1;3;5;1;3;3;2;2;2;3;5;4;4;4;5;3;5;5;3;4;1;4;1;5;1;5;3;3;1;3;"/>
  <p:tag name="CHARTSTRINGSTD" val="6 3 9 5 7"/>
  <p:tag name="CHARTSTRINGREV" val="7 5 9 3 6"/>
  <p:tag name="CHARTSTRINGSTDPER" val="0.2 0.1 0.3 0.166666666666667 0.233333333333333"/>
  <p:tag name="CHARTSTRINGREVPER" val="0.233333333333333 0.166666666666667 0.3 0.1 0.2"/>
  <p:tag name="RESTORECOUNTDOWNTIMER" val="False"/>
  <p:tag name="COUNTDOWNSECONDS" val="10"/>
  <p:tag name="SLIDEORDER" val="7"/>
  <p:tag name="SLIDEGUID" val="041D456D7E8C40B0B07DAFC6417E7D9E"/>
  <p:tag name="QUESTIONALIAS" val="Were you over 21 when you started your degree?"/>
  <p:tag name="ANSWERSALIAS" val="Yes|smicln|No"/>
  <p:tag name="RESPONSESGATHERED" val="False"/>
  <p:tag name="ANONYMOUSTEMP" val="False"/>
  <p:tag name="VALUES" val="No Value|smicln|No Valu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Yes&#10;No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TOTALRESPONSES" val="30"/>
  <p:tag name="RESPONSECOUNT" val="30"/>
  <p:tag name="SLICED" val="False"/>
  <p:tag name="RESPONSES" val="1;3;5;1;3;3;2;2;2;3;5;4;4;4;5;3;5;5;3;4;1;4;1;5;1;5;3;3;1;3;"/>
  <p:tag name="CHARTSTRINGSTD" val="6 3 9 5 7"/>
  <p:tag name="CHARTSTRINGREV" val="7 5 9 3 6"/>
  <p:tag name="CHARTSTRINGSTDPER" val="0.2 0.1 0.3 0.166666666666667 0.233333333333333"/>
  <p:tag name="CHARTSTRINGREVPER" val="0.233333333333333 0.166666666666667 0.3 0.1 0.2"/>
  <p:tag name="RESTORECOUNTDOWNTIMER" val="False"/>
  <p:tag name="COUNTDOWNSECONDS" val="10"/>
  <p:tag name="ANSWERSALIAS" val="Yes|smicln|No"/>
  <p:tag name="SLIDEORDER" val="8"/>
  <p:tag name="SLIDEGUID" val="0AE00B1683E74F95A0463AE9584BC409"/>
  <p:tag name="QUESTIONALIAS" val="Do you have a specific learning difficulty, such as dyslexia?"/>
  <p:tag name="RESPONSESGATHERED" val="False"/>
  <p:tag name="ANONYMOUSTEMP" val="False"/>
  <p:tag name="VALUES" val="No Value|smicln|No Valu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Yes&#10;No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TOTALRESPONSES" val="30"/>
  <p:tag name="RESPONSECOUNT" val="30"/>
  <p:tag name="SLICED" val="False"/>
  <p:tag name="RESPONSES" val="1;3;5;1;3;3;2;2;2;3;5;4;4;4;5;3;5;5;3;4;1;4;1;5;1;5;3;3;1;3;"/>
  <p:tag name="CHARTSTRINGSTD" val="6 3 9 5 7"/>
  <p:tag name="CHARTSTRINGREV" val="7 5 9 3 6"/>
  <p:tag name="CHARTSTRINGSTDPER" val="0.2 0.1 0.3 0.166666666666667 0.233333333333333"/>
  <p:tag name="CHARTSTRINGREVPER" val="0.233333333333333 0.166666666666667 0.3 0.1 0.2"/>
  <p:tag name="RESTORECOUNTDOWNTIMER" val="False"/>
  <p:tag name="COUNTDOWNSECONDS" val="10"/>
  <p:tag name="ANSWERSALIAS" val="Yes|smicln|No"/>
  <p:tag name="SLIDEORDER" val="9"/>
  <p:tag name="SLIDEGUID" val="10F3AC29F84642E0A4EB16DF634BAF0B"/>
  <p:tag name="QUESTIONALIAS" val="Do you have a disability or medical condition which might affect your experience as a student?"/>
  <p:tag name="RESPONSESGATHERED" val="False"/>
  <p:tag name="ANONYMOUSTEMP" val="False"/>
  <p:tag name="VALUES" val="No Value|smicln|No Valu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7"/>
  <p:tag name="FONTSIZE" val="28"/>
  <p:tag name="BULLETTYPE" val="ppBulletArabicPeriod"/>
  <p:tag name="ANSWERTEXT" val="Too high&#10;High&#10;About right&#10;Low&#10;Too lo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Yes&#10;No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TOTALRESPONSES" val="30"/>
  <p:tag name="RESPONSECOUNT" val="30"/>
  <p:tag name="SLICED" val="False"/>
  <p:tag name="RESPONSES" val="1;3;5;1;3;3;2;2;2;3;5;4;4;4;5;3;5;5;3;4;1;4;1;5;1;5;3;3;1;3;"/>
  <p:tag name="CHARTSTRINGSTD" val="6 3 9 5 7"/>
  <p:tag name="CHARTSTRINGREV" val="7 5 9 3 6"/>
  <p:tag name="CHARTSTRINGSTDPER" val="0.2 0.1 0.3 0.166666666666667 0.233333333333333"/>
  <p:tag name="CHARTSTRINGREVPER" val="0.233333333333333 0.166666666666667 0.3 0.1 0.2"/>
  <p:tag name="RESTORECOUNTDOWNTIMER" val="False"/>
  <p:tag name="COUNTDOWNSECONDS" val="10"/>
  <p:tag name="ANSWERSALIAS" val="Yes|smicln|No"/>
  <p:tag name="SLIDEORDER" val="10"/>
  <p:tag name="SLIDEGUID" val="65BB004A96F64BFABB44CF6768890A66"/>
  <p:tag name="QUESTIONALIAS" val="If yes, have you disclosed the disability or medical condition to the University?"/>
  <p:tag name="RESPONSESGATHERED" val="False"/>
  <p:tag name="ANONYMOUSTEMP" val="False"/>
  <p:tag name="VALUES" val="No Value|smicln|No Valu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Yes&#10;No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5DF2670379BB43C4B8DAA188948B4575"/>
  <p:tag name="QUESTIONALIAS" val="Thank you for taking part in this initiative. What do you think about giving your evaluation feedback using zappers?"/>
  <p:tag name="ANSWERSALIAS" val="I really prefer zappers|smicln|Better than a paper form|smicln|No strong opinion|smicln|Prefer a paper form|smicln|I really don’t like this"/>
  <p:tag name="TOTALRESPONSES" val="30"/>
  <p:tag name="RESPONSECOUNT" val="30"/>
  <p:tag name="SLICED" val="False"/>
  <p:tag name="RESPONSES" val="4;2;1;1;2;3;4;3;4;1;2;2;3;2;5;4;4;2;3;1;5;5;3;2;4;3;3;5;1;5;"/>
  <p:tag name="CHARTSTRINGSTD" val="5 7 7 6 5"/>
  <p:tag name="CHARTSTRINGREV" val="5 6 7 7 5"/>
  <p:tag name="CHARTSTRINGSTDPER" val="0.166666666666667 0.233333333333333 0.233333333333333 0.2 0.166666666666667"/>
  <p:tag name="CHARTSTRINGREVPER" val="0.166666666666667 0.2 0.233333333333333 0.233333333333333 0.166666666666667"/>
  <p:tag name="RESTORECOUNTDOWNTIMER" val="False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11"/>
  <p:tag name="FONTSIZE" val="28"/>
  <p:tag name="BULLETTYPE" val="ppBulletArabicPeriod"/>
  <p:tag name="ANSWERTEXT" val="I really prefer zappers&#10;Better than a paper form&#10;No strong opinion&#10;Prefer a paper form&#10;I really don’t like thi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4"/>
  <p:tag name="SLIDEGUID" val="CDD92259BB6745698E892C0438C39FB6"/>
  <p:tag name="REVIEWONLY" val="True"/>
  <p:tag name="QUESTIONALIAS" val="The amount of material covered  in the module was…"/>
  <p:tag name="ANSWERSALIAS" val="Too much|smicln|High|smicln|About right|smicln|Low|smicln|Too little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5;4;3;1;5;1;5;3;2;1;1;5;4;3;3;3;4;4;3;5;1;4;1;3;1;4;3;4;5;2;"/>
  <p:tag name="CHARTSTRINGSTD" val="7 2 8 7 6"/>
  <p:tag name="CHARTSTRINGREV" val="6 7 8 2 7"/>
  <p:tag name="CHARTSTRINGSTDPER" val="0.233333333333333 0.0666666666666667 0.266666666666667 0.233333333333333 0.2"/>
  <p:tag name="CHARTSTRINGREVPER" val="0.2 0.233333333333333 0.266666666666667 0.0666666666666667 0.23333333333333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Too much&#10;High&#10;About right&#10;Low&#10;Too littl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SLIDEORDER" val="5"/>
  <p:tag name="SLIDEGUID" val="A90EB2C19AC94736B6A2F4613988120B"/>
  <p:tag name="QUESTIONALIAS" val="The degree of difficulty  in the module was…"/>
  <p:tag name="ANSWERSALIAS" val="Too difficult|smicln|Difficult|smicln|About right|smicln|Easy|smicln|Too easy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2;4;4;2;2;5;4;4;5;4;1;2;3;2;2;1;1;3;4;1;5;1;4;4;2;4;2;4;1;3;"/>
  <p:tag name="CHARTSTRINGSTD" val="6 8 3 10 3"/>
  <p:tag name="CHARTSTRINGREV" val="3 10 3 8 6"/>
  <p:tag name="CHARTSTRINGSTDPER" val="0.2 0.266666666666667 0.1 0.333333333333333 0.1"/>
  <p:tag name="CHARTSTRINGREVPER" val="0.1 0.333333333333333 0.1 0.266666666666667 0.2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9"/>
  <p:tag name="FONTSIZE" val="28"/>
  <p:tag name="BULLETTYPE" val="ppBulletArabicPeriod"/>
  <p:tag name="ANSWERTEXT" val="Too difficult&#10;Difficult&#10;About right&#10;Easy&#10;Too eas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SLIDEORDER" val="6"/>
  <p:tag name="SLIDEGUID" val="3EF1ACFDF13E41AA906666B3E4F598A9"/>
  <p:tag name="QUESTIONALIAS" val="Was there a coherent progression of the module from beginning to end?"/>
  <p:tag name="ANSWERSALIAS" val="No, rarely|smicln|Not often|smicln|Sometimes|smicln|Usually|smicln|Yes, always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4;2;1;1;4;5;2;3;1;4;5;2;5;1;4;1;4;4;3;4;2;1;1;5;3;3;1;4;5;2;"/>
  <p:tag name="CHARTSTRINGSTD" val="8 5 4 8 5"/>
  <p:tag name="CHARTSTRINGREV" val="5 8 4 5 8"/>
  <p:tag name="CHARTSTRINGSTDPER" val="0.266666666666667 0.166666666666667 0.133333333333333 0.266666666666667 0.166666666666667"/>
  <p:tag name="CHARTSTRINGREVPER" val="0.166666666666667 0.266666666666667 0.133333333333333 0.166666666666667 0.266666666666667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50"/>
  <p:tag name="FONTSIZE" val="28"/>
  <p:tag name="BULLETTYPE" val="ppBulletArabicPeriod"/>
  <p:tag name="ANSWERTEXT" val="No, rarely&#10;Not often&#10;Sometimes&#10;Usually&#10;Yes, alway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SLIDEORDER" val="7"/>
  <p:tag name="SLIDEGUID" val="8B83CA113F8448FB841C03C0A7BE88FE"/>
  <p:tag name="QUESTIONALIAS" val="Was the content inclusive in terms of the language used and examples given?"/>
  <p:tag name="ANSWERSALIAS" val="No, rarely|smicln|Not often|smicln|Sometimes|smicln|Usually|smicln|Yes, always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1;3;1;4;5;3;1;5;4;1;1;1;2;1;5;5;2;5;4;2;5;3;5;5;3;1;2;1;2;3;"/>
  <p:tag name="CHARTSTRINGSTD" val="9 5 5 3 8"/>
  <p:tag name="CHARTSTRINGREV" val="8 3 5 5 9"/>
  <p:tag name="CHARTSTRINGSTDPER" val="0.3 0.166666666666667 0.166666666666667 0.1 0.266666666666667"/>
  <p:tag name="CHARTSTRINGREVPER" val="0.266666666666667 0.1 0.166666666666667 0.166666666666667 0.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50"/>
  <p:tag name="FONTSIZE" val="28"/>
  <p:tag name="BULLETTYPE" val="ppBulletArabicPeriod"/>
  <p:tag name="ANSWERTEXT" val="No, rarely&#10;Not often&#10;Sometimes&#10;Usually&#10;Yes, alway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SLIDEORDER" val="2"/>
  <p:tag name="SLIDEGUID" val="4505AFD1898349539E403E671FDB559A"/>
  <p:tag name="ANSWERSALIAS" val="Very good|smicln|Good|smicln|Acceptable|smicln|Poor|smicln|Very poor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3;1;1;4;4;5;3;1;2;4;5;4;1;1;2;5;2;5;1;5;1;1;2;5;2;2;5;1;4;5;"/>
  <p:tag name="CHARTSTRINGSTD" val="9 6 2 5 8"/>
  <p:tag name="CHARTSTRINGREV" val="8 5 2 6 9"/>
  <p:tag name="CHARTSTRINGSTDPER" val="0.3 0.2 0.0666666666666667 0.166666666666667 0.266666666666667"/>
  <p:tag name="CHARTSTRINGREVPER" val="0.266666666666667 0.166666666666667 0.0666666666666667 0.2 0.3"/>
  <p:tag name="RESTORECOUNTDOWNTIMER" val="False"/>
  <p:tag name="RESPONSESGATHERED" val="False"/>
  <p:tag name="ANONYMOUSTEMP" val="False"/>
  <p:tag name="QUESTIONALIAS" val="The quality of the module outline  (the document detailing the module’s aims, content, organisation, assignments, reading, assessments etc.) was…"/>
  <p:tag name="VALUES" val="No Value|smicln|No Value|smicln|No Value|smicln|No Value|smicln|No Val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SLIDEORDER" val="2"/>
  <p:tag name="SLIDEGUID" val="844306C87770468CA755BA9016D77A18"/>
  <p:tag name="QUESTIONALIAS" val="The statement of learning outcomes was…"/>
  <p:tag name="ANSWERSALIAS" val="Very clear|smicln|Clear|smicln|Acceptable|smicln|Unclear|smicln|Very vague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5;4;3;5;4;5;2;1;4;5;2;1;2;3;1;4;2;2;5;4;5;1;5;4;3;5;3;4;4;3;"/>
  <p:tag name="CHARTSTRINGSTD" val="4 5 5 8 8"/>
  <p:tag name="CHARTSTRINGREV" val="8 8 5 5 4"/>
  <p:tag name="CHARTSTRINGSTDPER" val="0.133333333333333 0.166666666666667 0.166666666666667 0.266666666666667 0.266666666666667"/>
  <p:tag name="CHARTSTRINGREVPER" val="0.266666666666667 0.266666666666667 0.166666666666667 0.166666666666667 0.13333333333333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6"/>
  <p:tag name="FONTSIZE" val="28"/>
  <p:tag name="BULLETTYPE" val="ppBulletArabicPeriod"/>
  <p:tag name="ANSWERTEXT" val="Very clear&#10;Clear&#10;Acceptable&#10;Unclear&#10;Very vag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clear|smicln|Clear|smicln|Acceptable|smicln|Unclear|smicln|Very vague"/>
  <p:tag name="SLIDEORDER" val="3"/>
  <p:tag name="SLIDEGUID" val="6249AED71AB14D71914ED01F9C7B0C15"/>
  <p:tag name="QUESTIONALIAS" val="The module expectations (i.e. what was expected of you) were…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2;5;1;2;3;5;5;4;3;1;3;2;1;1;3;2;3;4;1;5;3;1;5;2;1;3;1;4;3;2;"/>
  <p:tag name="CHARTSTRINGSTD" val="8 6 8 3 5"/>
  <p:tag name="CHARTSTRINGREV" val="5 3 8 6 8"/>
  <p:tag name="CHARTSTRINGSTDPER" val="0.266666666666667 0.2 0.266666666666667 0.1 0.166666666666667"/>
  <p:tag name="CHARTSTRINGREVPER" val="0.166666666666667 0.1 0.266666666666667 0.2 0.266666666666667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6"/>
  <p:tag name="FONTSIZE" val="28"/>
  <p:tag name="BULLETTYPE" val="ppBulletArabicPeriod"/>
  <p:tag name="ANSWERTEXT" val="Very clear&#10;Clear&#10;Acceptable&#10;Unclear&#10;Very vag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DB6EB032454336AB9C6425C0FD8563"/>
  <p:tag name="SLIDEID" val="0CDB6EB032454336AB9C6425C0FD8563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QUESTIONALIAS" val="The organisation of the module activities (lectures, seminars etc.) was…"/>
  <p:tag name="ANSWERSALIAS" val="Very good|smicln|Good|smicln|Acceptable|smicln|Poor|smicln|Very poor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5;4;3;3;5;5;4;1;5;1;2;3;3;3;5;4;5;1;3;3;4;2;3;4;5;2;3;4;3;3;"/>
  <p:tag name="CHARTSTRINGSTD" val="3 3 11 6 7"/>
  <p:tag name="CHARTSTRINGREV" val="7 6 11 3 3"/>
  <p:tag name="CHARTSTRINGSTDPER" val="0.1 0.1 0.366666666666667 0.2 0.233333333333333"/>
  <p:tag name="CHARTSTRINGREVPER" val="0.233333333333333 0.2 0.366666666666667 0.1 0.1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QUESTIONALIAS" val="The organisation of the module activities (lectures, seminars etc.) was…"/>
  <p:tag name="ANSWERSALIAS" val="Very good|smicln|Good|smicln|Acceptable|smicln|Poor|smicln|Very poor"/>
  <p:tag name="COUNTDOWNSECONDS" val="15"/>
  <p:tag name="SLIDEORDER" val="2"/>
  <p:tag name="SLIDEGUID" val="F048C9EC08DA4EEE8D0CBA64B597EAC6"/>
  <p:tag name="COUNTDOWNHEIGHT" val="80"/>
  <p:tag name="COUNTDOWNWIDTH" val="100"/>
  <p:tag name="TOTALRESPONSES" val="30"/>
  <p:tag name="RESPONSECOUNT" val="30"/>
  <p:tag name="SLICED" val="False"/>
  <p:tag name="RESPONSES" val="3;2;3;5;1;1;1;4;1;2;4;5;3;3;4;3;5;4;2;5;1;3;3;3;1;5;2;1;4;3;"/>
  <p:tag name="CHARTSTRINGSTD" val="7 4 9 5 5"/>
  <p:tag name="CHARTSTRINGREV" val="5 5 9 4 7"/>
  <p:tag name="CHARTSTRINGSTDPER" val="0.233333333333333 0.133333333333333 0.3 0.166666666666667 0.166666666666667"/>
  <p:tag name="CHARTSTRINGREVPER" val="0.166666666666667 0.166666666666667 0.3 0.133333333333333 0.23333333333333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COUNTDOWNSECONDS" val="15"/>
  <p:tag name="SLIDEORDER" val="3"/>
  <p:tag name="SLIDEGUID" val="EEB9745F2A1E4242843663723607766D"/>
  <p:tag name="QUESTIONALIAS" val="Staff awareness of my own special needs was…"/>
  <p:tag name="ANSWERSALIAS" val="Very good|smicln|Good|smicln|Acceptable|smicln|Poor|smicln|Very poor|smicln|Not applicable"/>
  <p:tag name="COUNTDOWNHEIGHT" val="80"/>
  <p:tag name="COUNTDOWNWIDTH" val="100"/>
  <p:tag name="TOTALRESPONSES" val="30"/>
  <p:tag name="RESPONSECOUNT" val="30"/>
  <p:tag name="SLICED" val="False"/>
  <p:tag name="RESPONSES" val="1;4;6;4;3;6;3;5;2;1;1;5;4;4;5;3;6;6;3;5;5;6;4;2;4;1;3;4;3;6;"/>
  <p:tag name="CHARTSTRINGSTD" val="4 2 6 7 5 6"/>
  <p:tag name="CHARTSTRINGREV" val="6 5 7 6 2 4"/>
  <p:tag name="CHARTSTRINGSTDPER" val="0.133333333333333 0.0666666666666667 0.2 0.233333333333333 0.166666666666667 0.2"/>
  <p:tag name="CHARTSTRINGREVPER" val="0.2 0.166666666666667 0.233333333333333 0.2 0.0666666666666667 0.133333333333333"/>
  <p:tag name="RESTORECOUNTDOWNTIMER" val="False"/>
  <p:tag name="RESPONSESGATHERED" val="False"/>
  <p:tag name="ANONYMOUSTEMP" val="False"/>
  <p:tag name="VALUES" val="No Value|smicln|No Value|smicln|No Value|smicln|No Value|smicln|No Value|smicln|No Val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55"/>
  <p:tag name="FONTSIZE" val="28"/>
  <p:tag name="BULLETTYPE" val="ppBulletArabicPeriod"/>
  <p:tag name="ANSWERTEXT" val="Very good&#10;Good&#10;Acceptable&#10;Poor&#10;Very poor&#10;Not applicabl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SLIDEORDER" val="3"/>
  <p:tag name="SLIDEGUID" val="E9C69EC369B24C2D8AC75014C1B22056"/>
  <p:tag name="QUESTIONALIAS" val="The availability and accessibility of module material (e.g. handouts, web pages etc.) was…"/>
  <p:tag name="COUNTDOWNHEIGHT" val="80"/>
  <p:tag name="COUNTDOWNWIDTH" val="100"/>
  <p:tag name="TOTALRESPONSES" val="30"/>
  <p:tag name="RESPONSECOUNT" val="30"/>
  <p:tag name="SLICED" val="False"/>
  <p:tag name="RESPONSES" val="1;3;3;2;4;5;5;5;5;1;4;5;4;1;3;4;2;2;2;2;3;4;2;3;4;1;1;4;2;3;"/>
  <p:tag name="CHARTSTRINGSTD" val="5 7 6 7 5"/>
  <p:tag name="CHARTSTRINGREV" val="5 7 6 7 5"/>
  <p:tag name="CHARTSTRINGSTDPER" val="0.166666666666667 0.233333333333333 0.2 0.233333333333333 0.166666666666667"/>
  <p:tag name="CHARTSTRINGREVPER" val="0.166666666666667 0.233333333333333 0.2 0.233333333333333 0.166666666666667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6D7DA72961243F0B20B32D0390BE02F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A question to test your zapper"/>
  <p:tag name="ANSWERSALIAS" val="What’s breakfast?|smicln|Coffee|smicln|Tea|smicln|Fruit Juice|smicln|Water|smicln|Nothing|smicln|Other"/>
  <p:tag name="SLIDEORDER" val="2"/>
  <p:tag name="SLIDEGUID" val="DEAA66C0ECD7460A8C99138A660167DA"/>
  <p:tag name="TOTALRESPONSES" val="30"/>
  <p:tag name="RESPONSECOUNT" val="30"/>
  <p:tag name="SLICED" val="False"/>
  <p:tag name="RESPONSES" val="6;7;1;5;5;6;6;4;1;2;5;1;4;2;4;2;3;3;6;5;7;3;1;5;7;3;4;2;3;4;"/>
  <p:tag name="CHARTSTRINGSTD" val="4 4 5 5 5 4 3"/>
  <p:tag name="CHARTSTRINGREV" val="3 4 5 5 5 4 4"/>
  <p:tag name="CHARTSTRINGSTDPER" val="0.133333333333333 0.133333333333333 0.166666666666667 0.166666666666667 0.166666666666667 0.133333333333333 0.1"/>
  <p:tag name="CHARTSTRINGREVPER" val="0.1 0.133333333333333 0.166666666666667 0.166666666666667 0.166666666666667 0.133333333333333 0.133333333333333"/>
  <p:tag name="RESPONSESGATHERED" val="False"/>
  <p:tag name="ANONYMOUSTEMP" val="False"/>
  <p:tag name="VALUES" val="No Value|smicln|No Value|smicln|No Value|smicln|No Value|smicln|No Value|smicln|No Value|smicln|No Val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QUESTIONALIAS" val="The organisation of the module activities (lectures, seminars etc.) was…"/>
  <p:tag name="ANSWERSALIAS" val="Very good|smicln|Good|smicln|Acceptable|smicln|Poor|smicln|Very poor"/>
  <p:tag name="COUNTDOWNSECONDS" val="15"/>
  <p:tag name="SLIDEORDER" val="3"/>
  <p:tag name="SLIDEGUID" val="36BD3850D1B543569FA7D6FF4E872095"/>
  <p:tag name="COUNTDOWNHEIGHT" val="80"/>
  <p:tag name="COUNTDOWNWIDTH" val="100"/>
  <p:tag name="TOTALRESPONSES" val="30"/>
  <p:tag name="RESPONSECOUNT" val="30"/>
  <p:tag name="SLICED" val="False"/>
  <p:tag name="RESPONSES" val="2;2;5;2;5;5;2;5;3;4;1;5;4;5;2;2;2;4;1;5;4;3;1;4;1;3;3;3;5;1;"/>
  <p:tag name="CHARTSTRINGSTD" val="5 7 5 5 8"/>
  <p:tag name="CHARTSTRINGREV" val="8 5 5 7 5"/>
  <p:tag name="CHARTSTRINGSTDPER" val="0.166666666666667 0.233333333333333 0.166666666666667 0.166666666666667 0.266666666666667"/>
  <p:tag name="CHARTSTRINGREVPER" val="0.266666666666667 0.166666666666667 0.166666666666667 0.233333333333333 0.166666666666667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QUESTIONALIAS" val="The organisation of the module activities (lectures, seminars etc.) was…"/>
  <p:tag name="ANSWERSALIAS" val="Very good|smicln|Good|smicln|Acceptable|smicln|Poor|smicln|Very poor"/>
  <p:tag name="COUNTDOWNSECONDS" val="15"/>
  <p:tag name="SLIDEORDER" val="3"/>
  <p:tag name="SLIDEGUID" val="8F81822D71C847A7B64D71BBEEBADCDF"/>
  <p:tag name="COUNTDOWNHEIGHT" val="80"/>
  <p:tag name="COUNTDOWNWIDTH" val="100"/>
  <p:tag name="TOTALRESPONSES" val="30"/>
  <p:tag name="RESPONSECOUNT" val="30"/>
  <p:tag name="SLICED" val="False"/>
  <p:tag name="RESPONSES" val="3;2;5;5;3;4;2;5;1;3;1;2;2;2;3;5;2;2;2;2;4;3;5;2;4;5;4;4;2;4;"/>
  <p:tag name="CHARTSTRINGSTD" val="2 11 5 6 6"/>
  <p:tag name="CHARTSTRINGREV" val="6 6 5 11 2"/>
  <p:tag name="CHARTSTRINGSTDPER" val="0.0666666666666667 0.366666666666667 0.166666666666667 0.2 0.2"/>
  <p:tag name="CHARTSTRINGREVPER" val="0.2 0.2 0.166666666666667 0.366666666666667 0.0666666666666667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SLIDEORDER" val="3"/>
  <p:tag name="SLIDEGUID" val="18F55648DCE5411593126CAAFCA7C067"/>
  <p:tag name="QUESTIONALIAS" val="The clarity of presentation was…"/>
  <p:tag name="COUNTDOWNHEIGHT" val="80"/>
  <p:tag name="COUNTDOWNWIDTH" val="100"/>
  <p:tag name="TOTALRESPONSES" val="30"/>
  <p:tag name="RESPONSECOUNT" val="30"/>
  <p:tag name="SLICED" val="False"/>
  <p:tag name="RESPONSES" val="1;3;4;5;3;1;2;1;2;4;5;2;3;5;4;4;2;5;5;2;5;1;4;2;4;2;2;3;4;4;"/>
  <p:tag name="CHARTSTRINGSTD" val="4 8 4 8 6"/>
  <p:tag name="CHARTSTRINGREV" val="6 8 4 8 4"/>
  <p:tag name="CHARTSTRINGSTDPER" val="0.133333333333333 0.266666666666667 0.133333333333333 0.266666666666667 0.2"/>
  <p:tag name="CHARTSTRINGREVPER" val="0.2 0.266666666666667 0.133333333333333 0.266666666666667 0.13333333333333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COUNTDOWNSECONDS" val="15"/>
  <p:tag name="SLIDEORDER" val="3"/>
  <p:tag name="SLIDEGUID" val="8D6E71FC2BBA42339F76E23321A1D7C3"/>
  <p:tag name="QUESTIONALIAS" val="My interest in the subject as a result of the module has…"/>
  <p:tag name="ANSWERSALIAS" val="Significantly increased|smicln|Increased|smicln|Stayed the same|smicln|Decreased|smicln|Significantly decreased"/>
  <p:tag name="COUNTDOWNHEIGHT" val="80"/>
  <p:tag name="COUNTDOWNWIDTH" val="100"/>
  <p:tag name="TOTALRESPONSES" val="30"/>
  <p:tag name="RESPONSECOUNT" val="30"/>
  <p:tag name="SLICED" val="False"/>
  <p:tag name="RESPONSES" val="4;5;4;3;1;1;4;2;2;2;4;5;3;1;4;2;1;5;4;1;1;4;2;4;4;2;4;5;5;4;"/>
  <p:tag name="CHARTSTRINGSTD" val="6 6 2 11 5"/>
  <p:tag name="CHARTSTRINGREV" val="5 11 2 6 6"/>
  <p:tag name="CHARTSTRINGSTDPER" val="0.2 0.2 0.0666666666666667 0.366666666666667 0.166666666666667"/>
  <p:tag name="CHARTSTRINGREVPER" val="0.166666666666667 0.366666666666667 0.0666666666666667 0.2 0.2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83"/>
  <p:tag name="FONTSIZE" val="28"/>
  <p:tag name="BULLETTYPE" val="ppBulletArabicPeriod"/>
  <p:tag name="ANSWERTEXT" val="Significantly increased&#10;Increased&#10;Stayed the same&#10;Decreased&#10;Significantly decreased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SLIDEORDER" val="4"/>
  <p:tag name="SLIDEGUID" val="A899B830A1D94EE8B65BEEA401B6F6E4"/>
  <p:tag name="QUESTIONALIAS" val="Overall, my rating of the module content is…"/>
  <p:tag name="COUNTDOWNHEIGHT" val="80"/>
  <p:tag name="COUNTDOWNWIDTH" val="100"/>
  <p:tag name="TOTALRESPONSES" val="30"/>
  <p:tag name="RESPONSECOUNT" val="30"/>
  <p:tag name="SLICED" val="False"/>
  <p:tag name="RESPONSES" val="3;2;1;1;3;4;4;4;4;5;2;3;5;3;2;2;5;1;3;3;5;5;4;1;1;4;5;5;1;2;"/>
  <p:tag name="CHARTSTRINGSTD" val="6 5 6 6 7"/>
  <p:tag name="CHARTSTRINGREV" val="7 6 6 5 6"/>
  <p:tag name="CHARTSTRINGSTDPER" val="0.2 0.166666666666667 0.2 0.2 0.233333333333333"/>
  <p:tag name="CHARTSTRINGREVPER" val="0.233333333333333 0.2 0.2 0.166666666666667 0.2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7"/>
  <p:tag name="TEXTLENGTH" val="60"/>
  <p:tag name="FONTSIZE" val="28"/>
  <p:tag name="BULLETTYPE" val="ppBulletArabicPeriod"/>
  <p:tag name="ANSWERTEXT" val="What’s breakfast?&#10;Coffee&#10;Tea&#10;Fruit Juice&#10;Water&#10;Nothing&#10;Othe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SLIDEORDER" val="5"/>
  <p:tag name="SLIDEGUID" val="B0A96DCAD5F241DDB14B7521AFB91238"/>
  <p:tag name="QUESTIONALIAS" val="Overall, my rating of the module organisation is…"/>
  <p:tag name="COUNTDOWNHEIGHT" val="80"/>
  <p:tag name="COUNTDOWNWIDTH" val="100"/>
  <p:tag name="TOTALRESPONSES" val="30"/>
  <p:tag name="RESPONSECOUNT" val="30"/>
  <p:tag name="SLICED" val="False"/>
  <p:tag name="RESPONSES" val="3;2;1;5;5;2;3;3;2;1;5;1;3;2;3;4;4;4;2;4;3;1;4;2;1;2;4;5;5;5;"/>
  <p:tag name="CHARTSTRINGSTD" val="5 7 6 6 6"/>
  <p:tag name="CHARTSTRINGREV" val="6 6 6 7 5"/>
  <p:tag name="CHARTSTRINGSTDPER" val="0.166666666666667 0.233333333333333 0.2 0.2 0.2"/>
  <p:tag name="CHARTSTRINGREVPER" val="0.2 0.2 0.2 0.233333333333333 0.166666666666667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QUESTIONALIAS" val="Overall, my rating of the module content is…"/>
  <p:tag name="SLIDEORDER" val="5"/>
  <p:tag name="SLIDEGUID" val="47C1ABC8195544B5864D64B68F5F2D4B"/>
  <p:tag name="COUNTDOWNHEIGHT" val="80"/>
  <p:tag name="COUNTDOWNWIDTH" val="100"/>
  <p:tag name="TOTALRESPONSES" val="30"/>
  <p:tag name="RESPONSECOUNT" val="30"/>
  <p:tag name="SLICED" val="False"/>
  <p:tag name="RESPONSES" val="3;4;5;4;4;3;3;4;1;3;1;1;1;2;5;3;4;1;4;2;4;1;4;3;1;5;3;5;5;3;"/>
  <p:tag name="CHARTSTRINGSTD" val="7 2 8 8 5"/>
  <p:tag name="CHARTSTRINGREV" val="5 8 8 2 7"/>
  <p:tag name="CHARTSTRINGSTDPER" val="0.233333333333333 0.0666666666666667 0.266666666666667 0.266666666666667 0.166666666666667"/>
  <p:tag name="CHARTSTRINGREVPER" val="0.166666666666667 0.266666666666667 0.266666666666667 0.0666666666666667 0.23333333333333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SLIDEORDER" val="5"/>
  <p:tag name="SLIDEGUID" val="69FE0E65724346A893DABFD73F8466DB"/>
  <p:tag name="QUESTIONALIAS" val="Overall, my rating of the module is…"/>
  <p:tag name="COUNTDOWNHEIGHT" val="80"/>
  <p:tag name="COUNTDOWNWIDTH" val="100"/>
  <p:tag name="TOTALRESPONSES" val="30"/>
  <p:tag name="RESPONSECOUNT" val="30"/>
  <p:tag name="SLICED" val="False"/>
  <p:tag name="RESPONSES" val="3;2;2;2;4;2;3;3;5;5;3;1;1;1;3;2;5;3;4;4;2;4;1;3;4;5;2;1;2;3;"/>
  <p:tag name="CHARTSTRINGSTD" val="5 8 8 5 4"/>
  <p:tag name="CHARTSTRINGREV" val="4 5 8 8 5"/>
  <p:tag name="CHARTSTRINGSTDPER" val="0.166666666666667 0.266666666666667 0.266666666666667 0.166666666666667 0.133333333333333"/>
  <p:tag name="CHARTSTRINGREVPER" val="0.133333333333333 0.166666666666667 0.266666666666667 0.266666666666667 0.166666666666667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SLIDEORDER" val="5"/>
  <p:tag name="SLIDEGUID" val="1218C5ABAD5C4CA4AF6ED696919A95DE"/>
  <p:tag name="QUESTIONALIAS" val="Overall, my rating of Lecturer_A_name is…"/>
  <p:tag name="COUNTDOWNHEIGHT" val="80"/>
  <p:tag name="COUNTDOWNWIDTH" val="100"/>
  <p:tag name="TOTALRESPONSES" val="30"/>
  <p:tag name="RESPONSECOUNT" val="30"/>
  <p:tag name="SLICED" val="False"/>
  <p:tag name="RESPONSES" val="3;2;2;1;2;5;2;2;3;5;3;2;1;2;4;4;5;3;4;4;4;3;4;1;3;1;3;2;2;5;"/>
  <p:tag name="CHARTSTRINGSTD" val="4 9 7 6 4"/>
  <p:tag name="CHARTSTRINGREV" val="4 6 7 9 4"/>
  <p:tag name="CHARTSTRINGSTDPER" val="0.133333333333333 0.3 0.233333333333333 0.2 0.133333333333333"/>
  <p:tag name="CHARTSTRINGREVPER" val="0.133333333333333 0.2 0.233333333333333 0.3 0.13333333333333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ANSWERSALIAS" val="Very good|smicln|Good|smicln|Acceptable|smicln|Poor|smicln|Very poor"/>
  <p:tag name="COUNTDOWNSECONDS" val="15"/>
  <p:tag name="QUESTIONALIAS" val="Overall, my rating of Lecturer_A_name is…"/>
  <p:tag name="SLIDEORDER" val="6"/>
  <p:tag name="SLIDEGUID" val="0F39C2FC3FB84F8981635368EDC4074A"/>
  <p:tag name="COUNTDOWNHEIGHT" val="80"/>
  <p:tag name="COUNTDOWNWIDTH" val="100"/>
  <p:tag name="TOTALRESPONSES" val="30"/>
  <p:tag name="RESPONSECOUNT" val="30"/>
  <p:tag name="SLICED" val="False"/>
  <p:tag name="RESPONSES" val="1;1;4;5;4;2;3;5;5;5;5;5;1;3;3;2;1;2;2;1;2;3;1;5;5;1;4;5;5;4;"/>
  <p:tag name="CHARTSTRINGSTD" val="7 5 4 4 10"/>
  <p:tag name="CHARTSTRINGREV" val="10 4 4 5 7"/>
  <p:tag name="CHARTSTRINGSTDPER" val="0.233333333333333 0.166666666666667 0.133333333333333 0.133333333333333 0.333333333333333"/>
  <p:tag name="CHARTSTRINGREVPER" val="0.333333333333333 0.133333333333333 0.133333333333333 0.166666666666667 0.23333333333333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heme/theme1.xml><?xml version="1.0" encoding="utf-8"?>
<a:theme xmlns:a="http://schemas.openxmlformats.org/drawingml/2006/main" name="UoSnew3">
  <a:themeElements>
    <a:clrScheme name="UoSnew3 1">
      <a:dk1>
        <a:srgbClr val="A4AEB5"/>
      </a:dk1>
      <a:lt1>
        <a:srgbClr val="FFFFFF"/>
      </a:lt1>
      <a:dk2>
        <a:srgbClr val="005C84"/>
      </a:dk2>
      <a:lt2>
        <a:srgbClr val="CCE5E9"/>
      </a:lt2>
      <a:accent1>
        <a:srgbClr val="F0AB00"/>
      </a:accent1>
      <a:accent2>
        <a:srgbClr val="0098C3"/>
      </a:accent2>
      <a:accent3>
        <a:srgbClr val="AAB5C2"/>
      </a:accent3>
      <a:accent4>
        <a:srgbClr val="DADADA"/>
      </a:accent4>
      <a:accent5>
        <a:srgbClr val="F6D2AA"/>
      </a:accent5>
      <a:accent6>
        <a:srgbClr val="0089B0"/>
      </a:accent6>
      <a:hlink>
        <a:srgbClr val="CCE5E9"/>
      </a:hlink>
      <a:folHlink>
        <a:srgbClr val="E1D9DF"/>
      </a:folHlink>
    </a:clrScheme>
    <a:fontScheme name="UoSnew3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UoSnew3 1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0AB00"/>
        </a:accent1>
        <a:accent2>
          <a:srgbClr val="0098C3"/>
        </a:accent2>
        <a:accent3>
          <a:srgbClr val="AAB5C2"/>
        </a:accent3>
        <a:accent4>
          <a:srgbClr val="DADADA"/>
        </a:accent4>
        <a:accent5>
          <a:srgbClr val="F6D2AA"/>
        </a:accent5>
        <a:accent6>
          <a:srgbClr val="0089B0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UoS bluegreen fade</Template>
  <TotalTime>319</TotalTime>
  <Words>698</Words>
  <Application>Microsoft Office PowerPoint</Application>
  <PresentationFormat>On-screen Show (4:3)</PresentationFormat>
  <Paragraphs>277</Paragraphs>
  <Slides>45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UoSnew3</vt:lpstr>
      <vt:lpstr>Microsoft Graph Chart</vt:lpstr>
      <vt:lpstr>Module name &amp; code Evaluation survey</vt:lpstr>
      <vt:lpstr>How to use Zappers</vt:lpstr>
      <vt:lpstr>PowerPoint Presentation</vt:lpstr>
      <vt:lpstr>PowerPoint Presentation</vt:lpstr>
      <vt:lpstr>A question to test your zapper</vt:lpstr>
      <vt:lpstr>Start of evaluation survey</vt:lpstr>
      <vt:lpstr>Module Content</vt:lpstr>
      <vt:lpstr>The prior knowledge assumed was…</vt:lpstr>
      <vt:lpstr>The amount of material covered  in the module was…</vt:lpstr>
      <vt:lpstr>The degree of difficulty  in the module was…</vt:lpstr>
      <vt:lpstr>Was there a coherent progression of the module from beginning to end?</vt:lpstr>
      <vt:lpstr>Was the content inclusive in terms of the language used and examples given?</vt:lpstr>
      <vt:lpstr>Module Organisation</vt:lpstr>
      <vt:lpstr>The quality of the module outline  (the document detailing the module’s aims, content, organisation, assignments, reading, assessments etc.) was…</vt:lpstr>
      <vt:lpstr>The statement of learning outcomes was…</vt:lpstr>
      <vt:lpstr>The module expectations (i.e. what was expected of you) were…</vt:lpstr>
      <vt:lpstr>The organisation of the module activities (lectures, seminars etc.) was…</vt:lpstr>
      <vt:lpstr>Teaching and Learning Support</vt:lpstr>
      <vt:lpstr>The helpfulness of the teaching staff was…</vt:lpstr>
      <vt:lpstr>Staff awareness of my own special needs was…</vt:lpstr>
      <vt:lpstr>The availability and accessibility of module material (e.g. handouts, web pages etc.) was…</vt:lpstr>
      <vt:lpstr>The usefulness of support materials was…</vt:lpstr>
      <vt:lpstr>The feedback on my progression was…</vt:lpstr>
      <vt:lpstr>The clarity of presentation was…</vt:lpstr>
      <vt:lpstr>My interest in the subject as a result of the module has…</vt:lpstr>
      <vt:lpstr>Overall Evaluation</vt:lpstr>
      <vt:lpstr>Overall, my rating of  the module content is…</vt:lpstr>
      <vt:lpstr>Overall, my rating of  the module organisation is…</vt:lpstr>
      <vt:lpstr>Overall, my rating of  the quality of teaching is…</vt:lpstr>
      <vt:lpstr>Overall, my rating of the module is…</vt:lpstr>
      <vt:lpstr>Lecturer Evaluation</vt:lpstr>
      <vt:lpstr>Overall, my rating of  Lecturer_A_name is…</vt:lpstr>
      <vt:lpstr>Overall, my rating of  Lecturer_B_name is…</vt:lpstr>
      <vt:lpstr>Overall, my rating of  Lecturer_C_name is…</vt:lpstr>
      <vt:lpstr>Overall, my rating of  Lecturer_D_name is…</vt:lpstr>
      <vt:lpstr>About You</vt:lpstr>
      <vt:lpstr>Are you male or female?</vt:lpstr>
      <vt:lpstr>How would you describe  your ethnic origin?</vt:lpstr>
      <vt:lpstr>Were you over 21 when you  started your degree?</vt:lpstr>
      <vt:lpstr>Do you have a specific learning difficulty, such as dyslexia?</vt:lpstr>
      <vt:lpstr>Do you have a disability or medical condition which might affect your experience as a student?</vt:lpstr>
      <vt:lpstr>If yes, have you disclosed the disability or medical condition to the University?</vt:lpstr>
      <vt:lpstr>One final question</vt:lpstr>
      <vt:lpstr>Thank you for taking part in this initiative. What do you think about giving your evaluation feedback using zappers?</vt:lpstr>
      <vt:lpstr>Thank You</vt:lpstr>
    </vt:vector>
  </TitlesOfParts>
  <Company>School of Nursing &amp; Midwifery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 Evaluation pilot  NQCG3066 10/12/08</dc:title>
  <dc:creator>Acaduser</dc:creator>
  <cp:lastModifiedBy>Adam Warren</cp:lastModifiedBy>
  <cp:revision>34</cp:revision>
  <dcterms:created xsi:type="dcterms:W3CDTF">2008-12-10T11:27:31Z</dcterms:created>
  <dcterms:modified xsi:type="dcterms:W3CDTF">2011-12-02T11:56:55Z</dcterms:modified>
</cp:coreProperties>
</file>