
<file path=[Content_Types].xml><?xml version="1.0" encoding="utf-8"?>
<Types xmlns="http://schemas.openxmlformats.org/package/2006/content-types">
  <Override PartName="/ppt/slides/slide18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9.xml" ContentType="application/vnd.openxmlformats-officedocument.presentationml.slide+xml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Override PartName="/ppt/notesSlides/notesSlide9.xml" ContentType="application/vnd.openxmlformats-officedocument.presentationml.notesSlide+xml"/>
  <Default Extension="rels" ContentType="application/vnd.openxmlformats-package.relationships+xml"/>
  <Default Extension="jpeg" ContentType="image/jpeg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6.xml" ContentType="application/vnd.openxmlformats-officedocument.presentationml.slide+xml"/>
  <Override PartName="/ppt/handoutMasters/handoutMaster1.xml" ContentType="application/vnd.openxmlformats-officedocument.presentationml.handoutMaster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ppt/notesSlides/notesSlide12.xml" ContentType="application/vnd.openxmlformats-officedocument.presentationml.notesSlide+xml"/>
  <Override PartName="/ppt/slides/slide22.xml" ContentType="application/vnd.openxmlformats-officedocument.presentationml.slide+xml"/>
  <Override PartName="/ppt/slides/slide30.xml" ContentType="application/vnd.openxmlformats-officedocument.presentationml.slide+xml"/>
  <Override PartName="/docProps/app.xml" ContentType="application/vnd.openxmlformats-officedocument.extended-properties+xml"/>
  <Default Extension="xml" ContentType="application/xml"/>
  <Override PartName="/ppt/slides/slide19.xml" ContentType="application/vnd.openxmlformats-officedocument.presentationml.slide+xml"/>
  <Override PartName="/ppt/notesSlides/notesSlide5.xml" ContentType="application/vnd.openxmlformats-officedocument.presentationml.notesSlide+xml"/>
  <Override PartName="/ppt/tableStyles.xml" ContentType="application/vnd.openxmlformats-officedocument.presentationml.tableStyles+xml"/>
  <Override PartName="/ppt/slides/slide15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6.xml" ContentType="application/vnd.openxmlformats-officedocument.presentationml.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s/slide27.xml" ContentType="application/vnd.openxmlformats-officedocument.presentationml.slide+xml"/>
  <Override PartName="/ppt/slides/slide2.xml" ContentType="application/vnd.openxmlformats-officedocument.presentationml.slide+xml"/>
  <Override PartName="/ppt/theme/theme3.xml" ContentType="application/vnd.openxmlformats-officedocument.theme+xml"/>
  <Override PartName="/ppt/slideLayouts/slideLayout2.xml" ContentType="application/vnd.openxmlformats-officedocument.presentationml.slideLayout+xml"/>
  <Default Extension="png" ContentType="image/png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16.xml" ContentType="application/vnd.openxmlformats-officedocument.presentationml.slide+xml"/>
  <Override PartName="/ppt/slideLayouts/slideLayout13.xml" ContentType="application/vnd.openxmlformats-officedocument.presentationml.slideLayout+xml"/>
  <Override PartName="/ppt/notesSlides/notesSlide2.xml" ContentType="application/vnd.openxmlformats-officedocument.presentationml.notesSlide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28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4.xml" ContentType="application/vnd.openxmlformats-officedocument.presentationml.slide+xml"/>
  <Override PartName="/ppt/slides/slide32.xml" ContentType="application/vnd.openxmlformats-officedocument.presentationml.slide+xml"/>
  <Override PartName="/ppt/slides/slide20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17.xml" ContentType="application/vnd.openxmlformats-officedocument.presentationml.slide+xml"/>
  <Override PartName="/ppt/slideLayouts/slideLayout14.xml" ContentType="application/vnd.openxmlformats-officedocument.presentationml.slideLayout+xml"/>
  <Override PartName="/ppt/notesSlides/notesSlide3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10.xml" ContentType="application/vnd.openxmlformats-officedocument.presentationml.notes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slides/slide29.xml" ContentType="application/vnd.openxmlformats-officedocument.presentationml.slide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s/slide25.xml" ContentType="application/vnd.openxmlformats-officedocument.presentationml.slide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2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77" r:id="rId1"/>
  </p:sldMasterIdLst>
  <p:notesMasterIdLst>
    <p:notesMasterId r:id="rId34"/>
  </p:notesMasterIdLst>
  <p:handoutMasterIdLst>
    <p:handoutMasterId r:id="rId35"/>
  </p:handoutMasterIdLst>
  <p:sldIdLst>
    <p:sldId id="325" r:id="rId2"/>
    <p:sldId id="385" r:id="rId3"/>
    <p:sldId id="374" r:id="rId4"/>
    <p:sldId id="387" r:id="rId5"/>
    <p:sldId id="326" r:id="rId6"/>
    <p:sldId id="367" r:id="rId7"/>
    <p:sldId id="369" r:id="rId8"/>
    <p:sldId id="370" r:id="rId9"/>
    <p:sldId id="372" r:id="rId10"/>
    <p:sldId id="368" r:id="rId11"/>
    <p:sldId id="329" r:id="rId12"/>
    <p:sldId id="353" r:id="rId13"/>
    <p:sldId id="375" r:id="rId14"/>
    <p:sldId id="379" r:id="rId15"/>
    <p:sldId id="373" r:id="rId16"/>
    <p:sldId id="355" r:id="rId17"/>
    <p:sldId id="356" r:id="rId18"/>
    <p:sldId id="357" r:id="rId19"/>
    <p:sldId id="358" r:id="rId20"/>
    <p:sldId id="359" r:id="rId21"/>
    <p:sldId id="342" r:id="rId22"/>
    <p:sldId id="386" r:id="rId23"/>
    <p:sldId id="376" r:id="rId24"/>
    <p:sldId id="360" r:id="rId25"/>
    <p:sldId id="377" r:id="rId26"/>
    <p:sldId id="365" r:id="rId27"/>
    <p:sldId id="378" r:id="rId28"/>
    <p:sldId id="388" r:id="rId29"/>
    <p:sldId id="383" r:id="rId30"/>
    <p:sldId id="382" r:id="rId31"/>
    <p:sldId id="384" r:id="rId32"/>
    <p:sldId id="333" r:id="rId33"/>
  </p:sldIdLst>
  <p:sldSz cx="9144000" cy="6858000" type="screen4x3"/>
  <p:notesSz cx="7099300" cy="10234613"/>
  <p:defaultTextStyle>
    <a:defPPr>
      <a:defRPr lang="en-GB"/>
    </a:defPPr>
    <a:lvl1pPr algn="ctr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Comic Sans MS" pitchFamily="-1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Comic Sans MS" pitchFamily="-1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Comic Sans MS" pitchFamily="-1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Comic Sans MS" pitchFamily="-1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Comic Sans MS" pitchFamily="-1" charset="0"/>
        <a:ea typeface="+mn-ea"/>
        <a:cs typeface="+mn-cs"/>
      </a:defRPr>
    </a:lvl5pPr>
    <a:lvl6pPr marL="2286000" algn="l" defTabSz="457200" rtl="0" eaLnBrk="1" latinLnBrk="0" hangingPunct="1">
      <a:defRPr sz="2400" b="1" kern="1200">
        <a:solidFill>
          <a:schemeClr val="tx1"/>
        </a:solidFill>
        <a:latin typeface="Comic Sans MS" pitchFamily="-1" charset="0"/>
        <a:ea typeface="+mn-ea"/>
        <a:cs typeface="+mn-cs"/>
      </a:defRPr>
    </a:lvl6pPr>
    <a:lvl7pPr marL="2743200" algn="l" defTabSz="457200" rtl="0" eaLnBrk="1" latinLnBrk="0" hangingPunct="1">
      <a:defRPr sz="2400" b="1" kern="1200">
        <a:solidFill>
          <a:schemeClr val="tx1"/>
        </a:solidFill>
        <a:latin typeface="Comic Sans MS" pitchFamily="-1" charset="0"/>
        <a:ea typeface="+mn-ea"/>
        <a:cs typeface="+mn-cs"/>
      </a:defRPr>
    </a:lvl7pPr>
    <a:lvl8pPr marL="3200400" algn="l" defTabSz="457200" rtl="0" eaLnBrk="1" latinLnBrk="0" hangingPunct="1">
      <a:defRPr sz="2400" b="1" kern="1200">
        <a:solidFill>
          <a:schemeClr val="tx1"/>
        </a:solidFill>
        <a:latin typeface="Comic Sans MS" pitchFamily="-1" charset="0"/>
        <a:ea typeface="+mn-ea"/>
        <a:cs typeface="+mn-cs"/>
      </a:defRPr>
    </a:lvl8pPr>
    <a:lvl9pPr marL="3657600" algn="l" defTabSz="457200" rtl="0" eaLnBrk="1" latinLnBrk="0" hangingPunct="1">
      <a:defRPr sz="2400" b="1" kern="1200">
        <a:solidFill>
          <a:schemeClr val="tx1"/>
        </a:solidFill>
        <a:latin typeface="Comic Sans MS" pitchFamily="-1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EFD9FF"/>
    <a:srgbClr val="FFFF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23156" autoAdjust="0"/>
    <p:restoredTop sz="94660"/>
  </p:normalViewPr>
  <p:slideViewPr>
    <p:cSldViewPr>
      <p:cViewPr varScale="1">
        <p:scale>
          <a:sx n="137" d="100"/>
          <a:sy n="137" d="100"/>
        </p:scale>
        <p:origin x="-1304" y="-1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344"/>
    </p:cViewPr>
  </p:sorterViewPr>
  <p:notesViewPr>
    <p:cSldViewPr>
      <p:cViewPr varScale="1">
        <p:scale>
          <a:sx n="72" d="100"/>
          <a:sy n="72" d="100"/>
        </p:scale>
        <p:origin x="-780" y="-90"/>
      </p:cViewPr>
      <p:guideLst>
        <p:guide orient="horz" pos="3223"/>
        <p:guide pos="2236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notesMaster" Target="notesMasters/notesMaster1.xml"/><Relationship Id="rId35" Type="http://schemas.openxmlformats.org/officeDocument/2006/relationships/handoutMaster" Target="handoutMasters/handoutMaster1.xml"/><Relationship Id="rId36" Type="http://schemas.openxmlformats.org/officeDocument/2006/relationships/printerSettings" Target="printerSettings/printerSettings1.bin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presProps" Target="presProps.xml"/><Relationship Id="rId38" Type="http://schemas.openxmlformats.org/officeDocument/2006/relationships/viewProps" Target="viewProps.xml"/><Relationship Id="rId39" Type="http://schemas.openxmlformats.org/officeDocument/2006/relationships/theme" Target="theme/theme1.xml"/><Relationship Id="rId4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601" tIns="47800" rIns="95601" bIns="47800" numCol="1" anchor="t" anchorCtr="0" compatLnSpc="1">
            <a:prstTxWarp prst="textNoShape">
              <a:avLst/>
            </a:prstTxWarp>
          </a:bodyPr>
          <a:lstStyle>
            <a:lvl1pPr algn="l" defTabSz="955675">
              <a:defRPr sz="1000">
                <a:latin typeface="Arial" pitchFamily="-1" charset="0"/>
              </a:defRPr>
            </a:lvl1pPr>
          </a:lstStyle>
          <a:p>
            <a:r>
              <a:rPr lang="en-GB"/>
              <a:t>ELEC1005 </a:t>
            </a:r>
            <a:r>
              <a:rPr lang="en-GB"/>
              <a:t>Professional Issues</a:t>
            </a:r>
            <a:br>
              <a:rPr lang="en-GB"/>
            </a:br>
            <a:r>
              <a:rPr lang="en-GB"/>
              <a:t>Team Roles</a:t>
            </a:r>
          </a:p>
        </p:txBody>
      </p:sp>
      <p:sp>
        <p:nvSpPr>
          <p:cNvPr id="1054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725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601" tIns="47800" rIns="95601" bIns="47800" numCol="1" anchor="t" anchorCtr="0" compatLnSpc="1">
            <a:prstTxWarp prst="textNoShape">
              <a:avLst/>
            </a:prstTxWarp>
          </a:bodyPr>
          <a:lstStyle>
            <a:lvl1pPr algn="r" defTabSz="955675">
              <a:defRPr sz="1300" b="0">
                <a:latin typeface="Times New Roman" pitchFamily="-1" charset="0"/>
              </a:defRPr>
            </a:lvl1pPr>
          </a:lstStyle>
          <a:p>
            <a:fld id="{DF49624D-7FB8-8B4E-B484-56FD0BB69DB6}" type="datetime1">
              <a:rPr lang="en-GB"/>
              <a:pPr/>
              <a:t>12/1/11</a:t>
            </a:fld>
            <a:endParaRPr lang="en-GB"/>
          </a:p>
        </p:txBody>
      </p:sp>
      <p:sp>
        <p:nvSpPr>
          <p:cNvPr id="1054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601" tIns="47800" rIns="95601" bIns="47800" numCol="1" anchor="b" anchorCtr="0" compatLnSpc="1">
            <a:prstTxWarp prst="textNoShape">
              <a:avLst/>
            </a:prstTxWarp>
          </a:bodyPr>
          <a:lstStyle>
            <a:lvl1pPr algn="l" defTabSz="955675">
              <a:defRPr sz="1000" b="0">
                <a:latin typeface="Arial" pitchFamily="-1" charset="0"/>
              </a:defRPr>
            </a:lvl1pPr>
          </a:lstStyle>
          <a:p>
            <a:r>
              <a:rPr lang="en-GB"/>
              <a:t>Su </a:t>
            </a:r>
            <a:r>
              <a:rPr lang="en-GB"/>
              <a:t>White http://www.ecs.soton.ac.uk/~saw</a:t>
            </a:r>
            <a:r>
              <a:rPr lang="en-GB" sz="1300">
                <a:latin typeface="Times New Roman" pitchFamily="-1" charset="0"/>
              </a:rPr>
              <a:t>/</a:t>
            </a:r>
          </a:p>
        </p:txBody>
      </p:sp>
      <p:sp>
        <p:nvSpPr>
          <p:cNvPr id="1054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725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601" tIns="47800" rIns="95601" bIns="47800" numCol="1" anchor="b" anchorCtr="0" compatLnSpc="1">
            <a:prstTxWarp prst="textNoShape">
              <a:avLst/>
            </a:prstTxWarp>
          </a:bodyPr>
          <a:lstStyle>
            <a:lvl1pPr algn="r" defTabSz="955675">
              <a:defRPr sz="1300" b="0">
                <a:latin typeface="Times New Roman" pitchFamily="-1" charset="0"/>
              </a:defRPr>
            </a:lvl1pPr>
          </a:lstStyle>
          <a:p>
            <a:fld id="{F380AE85-BD82-F54F-8DD4-3EAD697421C1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601" tIns="47800" rIns="95601" bIns="47800" numCol="1" anchor="t" anchorCtr="0" compatLnSpc="1">
            <a:prstTxWarp prst="textNoShape">
              <a:avLst/>
            </a:prstTxWarp>
          </a:bodyPr>
          <a:lstStyle>
            <a:lvl1pPr algn="l" defTabSz="955675">
              <a:defRPr sz="1300" b="0">
                <a:latin typeface="Times New Roman" pitchFamily="-1" charset="0"/>
              </a:defRPr>
            </a:lvl1pPr>
          </a:lstStyle>
          <a:p>
            <a:endParaRPr lang="en-GB"/>
          </a:p>
        </p:txBody>
      </p:sp>
      <p:sp>
        <p:nvSpPr>
          <p:cNvPr id="1290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601" tIns="47800" rIns="95601" bIns="47800" numCol="1" anchor="t" anchorCtr="0" compatLnSpc="1">
            <a:prstTxWarp prst="textNoShape">
              <a:avLst/>
            </a:prstTxWarp>
          </a:bodyPr>
          <a:lstStyle>
            <a:lvl1pPr algn="r" defTabSz="955675">
              <a:defRPr sz="1300" b="0">
                <a:latin typeface="Times New Roman" pitchFamily="-1" charset="0"/>
              </a:defRPr>
            </a:lvl1pPr>
          </a:lstStyle>
          <a:p>
            <a:fld id="{93A9AF6C-AFF7-2B46-943C-727207EA396C}" type="datetime1">
              <a:rPr lang="en-GB"/>
              <a:pPr/>
              <a:t>12/1/11</a:t>
            </a:fld>
            <a:endParaRPr lang="en-GB"/>
          </a:p>
        </p:txBody>
      </p:sp>
      <p:sp>
        <p:nvSpPr>
          <p:cNvPr id="129028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992188" y="768350"/>
            <a:ext cx="5116512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290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2513"/>
            <a:ext cx="5680075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601" tIns="47800" rIns="95601" bIns="47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290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601" tIns="47800" rIns="95601" bIns="47800" numCol="1" anchor="b" anchorCtr="0" compatLnSpc="1">
            <a:prstTxWarp prst="textNoShape">
              <a:avLst/>
            </a:prstTxWarp>
          </a:bodyPr>
          <a:lstStyle>
            <a:lvl1pPr algn="l" defTabSz="955675">
              <a:defRPr sz="1300" b="0">
                <a:latin typeface="Times New Roman" pitchFamily="-1" charset="0"/>
              </a:defRPr>
            </a:lvl1pPr>
          </a:lstStyle>
          <a:p>
            <a:endParaRPr lang="en-GB"/>
          </a:p>
        </p:txBody>
      </p:sp>
      <p:sp>
        <p:nvSpPr>
          <p:cNvPr id="1290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601" tIns="47800" rIns="95601" bIns="47800" numCol="1" anchor="b" anchorCtr="0" compatLnSpc="1">
            <a:prstTxWarp prst="textNoShape">
              <a:avLst/>
            </a:prstTxWarp>
          </a:bodyPr>
          <a:lstStyle>
            <a:lvl1pPr algn="r" defTabSz="955675">
              <a:defRPr sz="1300" b="0">
                <a:latin typeface="Times New Roman" pitchFamily="-1" charset="0"/>
              </a:defRPr>
            </a:lvl1pPr>
          </a:lstStyle>
          <a:p>
            <a:fld id="{FA5FFDE0-083A-1348-848F-67D967EF82C5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" charset="0"/>
        <a:ea typeface="ＭＳ Ｐゴシック" pitchFamily="-1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" charset="0"/>
        <a:ea typeface="ＭＳ Ｐゴシック" pitchFamily="-1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" charset="0"/>
        <a:ea typeface="ＭＳ Ｐゴシック" pitchFamily="-1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" charset="0"/>
        <a:ea typeface="ＭＳ Ｐゴシック" pitchFamily="-1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fld id="{F64D9358-055F-FE49-814B-ED1FBC82FFC7}" type="datetime1">
              <a:rPr lang="en-GB"/>
              <a:pPr/>
              <a:t>12/1/11</a:t>
            </a:fld>
            <a:endParaRPr lang="en-GB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C8D9B88-0F7F-3F46-B407-D26514013968}" type="slidenum">
              <a:rPr lang="en-GB"/>
              <a:pPr/>
              <a:t>1</a:t>
            </a:fld>
            <a:endParaRPr lang="en-GB"/>
          </a:p>
        </p:txBody>
      </p:sp>
      <p:sp>
        <p:nvSpPr>
          <p:cNvPr id="354306" name="Rectangle 2"/>
          <p:cNvSpPr>
            <a:spLocks noChangeArrowheads="1" noTextEdit="1"/>
          </p:cNvSpPr>
          <p:nvPr>
            <p:ph type="sldImg"/>
          </p:nvPr>
        </p:nvSpPr>
        <p:spPr bwMode="auto">
          <a:xfrm>
            <a:off x="1000125" y="773113"/>
            <a:ext cx="5100638" cy="38258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4307" name="Rectangle 3"/>
          <p:cNvSpPr>
            <a:spLocks noChangeArrowheads="1"/>
          </p:cNvSpPr>
          <p:nvPr>
            <p:ph type="body" idx="1"/>
          </p:nvPr>
        </p:nvSpPr>
        <p:spPr bwMode="auto">
          <a:xfrm>
            <a:off x="946150" y="4862513"/>
            <a:ext cx="5207000" cy="460533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fld id="{EF7EC76E-B8A0-8146-A7BF-929FD4563B81}" type="datetime1">
              <a:rPr lang="en-GB"/>
              <a:pPr/>
              <a:t>12/1/11</a:t>
            </a:fld>
            <a:endParaRPr lang="en-GB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F34AE2E-481D-7345-B6B7-2F5A094A1744}" type="slidenum">
              <a:rPr lang="en-GB"/>
              <a:pPr/>
              <a:t>21</a:t>
            </a:fld>
            <a:endParaRPr lang="en-GB"/>
          </a:p>
        </p:txBody>
      </p:sp>
      <p:sp>
        <p:nvSpPr>
          <p:cNvPr id="388098" name="Rectangle 2"/>
          <p:cNvSpPr>
            <a:spLocks noChangeArrowheads="1" noTextEdit="1"/>
          </p:cNvSpPr>
          <p:nvPr>
            <p:ph type="sldImg"/>
          </p:nvPr>
        </p:nvSpPr>
        <p:spPr bwMode="auto">
          <a:xfrm>
            <a:off x="992188" y="766763"/>
            <a:ext cx="5118100" cy="38385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8099" name="Rectangle 3"/>
          <p:cNvSpPr>
            <a:spLocks noChangeArrowheads="1"/>
          </p:cNvSpPr>
          <p:nvPr>
            <p:ph type="body" idx="1"/>
          </p:nvPr>
        </p:nvSpPr>
        <p:spPr bwMode="auto">
          <a:xfrm>
            <a:off x="946150" y="4860925"/>
            <a:ext cx="5207000" cy="46069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95921" tIns="47960" rIns="95921" bIns="47960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fld id="{D6296798-DBC9-9144-B62A-256B9CC71ECD}" type="datetime1">
              <a:rPr lang="en-GB"/>
              <a:pPr/>
              <a:t>12/1/11</a:t>
            </a:fld>
            <a:endParaRPr lang="en-GB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EB3C85A-9217-4542-80F2-D2FC11D02DED}" type="slidenum">
              <a:rPr lang="en-GB"/>
              <a:pPr/>
              <a:t>24</a:t>
            </a:fld>
            <a:endParaRPr lang="en-GB"/>
          </a:p>
        </p:txBody>
      </p:sp>
      <p:sp>
        <p:nvSpPr>
          <p:cNvPr id="44032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fld id="{A037B360-42C8-4A4E-A288-1C4162DC3610}" type="datetime1">
              <a:rPr lang="en-GB"/>
              <a:pPr/>
              <a:t>12/1/11</a:t>
            </a:fld>
            <a:endParaRPr lang="en-GB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0B7ED62-7803-5E4A-BA28-759A7671FCDE}" type="slidenum">
              <a:rPr lang="en-GB"/>
              <a:pPr/>
              <a:t>26</a:t>
            </a:fld>
            <a:endParaRPr lang="en-GB"/>
          </a:p>
        </p:txBody>
      </p:sp>
      <p:sp>
        <p:nvSpPr>
          <p:cNvPr id="44441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4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fld id="{691DCCDC-DEDA-944F-9868-DE1D64C9A781}" type="datetime1">
              <a:rPr lang="en-GB"/>
              <a:pPr/>
              <a:t>12/1/11</a:t>
            </a:fld>
            <a:endParaRPr lang="en-GB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630C324-B659-164B-842C-41F158CCAA1F}" type="slidenum">
              <a:rPr lang="en-GB"/>
              <a:pPr/>
              <a:t>32</a:t>
            </a:fld>
            <a:endParaRPr lang="en-GB"/>
          </a:p>
        </p:txBody>
      </p:sp>
      <p:sp>
        <p:nvSpPr>
          <p:cNvPr id="369666" name="Rectangle 2"/>
          <p:cNvSpPr>
            <a:spLocks noChangeArrowheads="1" noTextEdit="1"/>
          </p:cNvSpPr>
          <p:nvPr>
            <p:ph type="sldImg"/>
          </p:nvPr>
        </p:nvSpPr>
        <p:spPr bwMode="auto">
          <a:xfrm>
            <a:off x="1000125" y="773113"/>
            <a:ext cx="5100638" cy="3825875"/>
          </a:xfrm>
          <a:prstGeom prst="rect">
            <a:avLst/>
          </a:prstGeom>
          <a:solidFill>
            <a:srgbClr val="FFFFFF"/>
          </a:solidFill>
          <a:ln w="12700" cap="flat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369667" name="Rectangle 3"/>
          <p:cNvSpPr>
            <a:spLocks noChangeArrowheads="1"/>
          </p:cNvSpPr>
          <p:nvPr>
            <p:ph type="body" idx="1"/>
          </p:nvPr>
        </p:nvSpPr>
        <p:spPr bwMode="auto">
          <a:xfrm>
            <a:off x="946150" y="4862513"/>
            <a:ext cx="5207000" cy="460533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none" lIns="92561" tIns="44629" rIns="92561" bIns="44629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fld id="{6934E0EE-E375-F64C-85A9-A72A91DB515A}" type="datetime1">
              <a:rPr lang="en-GB"/>
              <a:pPr/>
              <a:t>12/1/11</a:t>
            </a:fld>
            <a:endParaRPr lang="en-GB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6870CF-8725-284C-9E88-5F946A487155}" type="slidenum">
              <a:rPr lang="en-GB"/>
              <a:pPr/>
              <a:t>5</a:t>
            </a:fld>
            <a:endParaRPr lang="en-GB"/>
          </a:p>
        </p:txBody>
      </p:sp>
      <p:sp>
        <p:nvSpPr>
          <p:cNvPr id="356354" name="Rectangle 2"/>
          <p:cNvSpPr>
            <a:spLocks noChangeArrowheads="1"/>
          </p:cNvSpPr>
          <p:nvPr>
            <p:ph type="sldImg"/>
          </p:nvPr>
        </p:nvSpPr>
        <p:spPr bwMode="auto">
          <a:xfrm>
            <a:off x="1000125" y="773113"/>
            <a:ext cx="5100638" cy="38258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6355" name="Rectangle 3"/>
          <p:cNvSpPr>
            <a:spLocks noChangeArrowheads="1"/>
          </p:cNvSpPr>
          <p:nvPr>
            <p:ph type="body" idx="1"/>
          </p:nvPr>
        </p:nvSpPr>
        <p:spPr bwMode="auto">
          <a:xfrm>
            <a:off x="946150" y="4862513"/>
            <a:ext cx="5207000" cy="460533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r>
              <a:rPr lang="en-US"/>
              <a:t>Personal</a:t>
            </a:r>
          </a:p>
          <a:p>
            <a:r>
              <a:rPr lang="en-US"/>
              <a:t>Future careers</a:t>
            </a:r>
          </a:p>
          <a:p>
            <a:r>
              <a:rPr lang="en-US"/>
              <a:t>Understanding the world</a:t>
            </a:r>
          </a:p>
          <a:p>
            <a:r>
              <a:rPr lang="en-US"/>
              <a:t>Sources of funding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fld id="{6232FE66-E7A2-FE4B-86B9-7F8542B292D9}" type="datetime1">
              <a:rPr lang="en-GB"/>
              <a:pPr/>
              <a:t>12/1/11</a:t>
            </a:fld>
            <a:endParaRPr lang="en-GB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F601333-7324-DD41-9F84-8574B52DDA97}" type="slidenum">
              <a:rPr lang="en-GB"/>
              <a:pPr/>
              <a:t>11</a:t>
            </a:fld>
            <a:endParaRPr lang="en-GB"/>
          </a:p>
        </p:txBody>
      </p:sp>
      <p:sp>
        <p:nvSpPr>
          <p:cNvPr id="40857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8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fld id="{51A53B34-775F-6F46-AC03-E5A0ECBAC80D}" type="datetime1">
              <a:rPr lang="en-GB"/>
              <a:pPr/>
              <a:t>12/1/11</a:t>
            </a:fld>
            <a:endParaRPr lang="en-GB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261B46D-04F6-4B42-A75F-4F7BDB99E6E2}" type="slidenum">
              <a:rPr lang="en-GB"/>
              <a:pPr/>
              <a:t>12</a:t>
            </a:fld>
            <a:endParaRPr lang="en-GB"/>
          </a:p>
        </p:txBody>
      </p:sp>
      <p:sp>
        <p:nvSpPr>
          <p:cNvPr id="43417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4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fld id="{CBA8D0DE-D386-1A49-B999-FF38997F03CB}" type="datetime1">
              <a:rPr lang="en-GB"/>
              <a:pPr/>
              <a:t>12/1/11</a:t>
            </a:fld>
            <a:endParaRPr lang="en-GB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758C09A-3F01-D14C-A079-54D26CE25D29}" type="slidenum">
              <a:rPr lang="en-GB"/>
              <a:pPr/>
              <a:t>16</a:t>
            </a:fld>
            <a:endParaRPr lang="en-GB"/>
          </a:p>
        </p:txBody>
      </p:sp>
      <p:sp>
        <p:nvSpPr>
          <p:cNvPr id="43520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5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fld id="{308F0F4E-39C8-C84A-8386-153964412524}" type="datetime1">
              <a:rPr lang="en-GB"/>
              <a:pPr/>
              <a:t>12/1/11</a:t>
            </a:fld>
            <a:endParaRPr lang="en-GB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240D596-3506-FD46-9689-007397591132}" type="slidenum">
              <a:rPr lang="en-GB"/>
              <a:pPr/>
              <a:t>17</a:t>
            </a:fld>
            <a:endParaRPr lang="en-GB"/>
          </a:p>
        </p:txBody>
      </p:sp>
      <p:sp>
        <p:nvSpPr>
          <p:cNvPr id="43622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6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fld id="{00196CFA-0857-AB41-92C8-126AA4BB7998}" type="datetime1">
              <a:rPr lang="en-GB"/>
              <a:pPr/>
              <a:t>12/1/11</a:t>
            </a:fld>
            <a:endParaRPr lang="en-GB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2C566D-5FC2-4D44-92CE-E2F5AB3EE187}" type="slidenum">
              <a:rPr lang="en-GB"/>
              <a:pPr/>
              <a:t>18</a:t>
            </a:fld>
            <a:endParaRPr lang="en-GB"/>
          </a:p>
        </p:txBody>
      </p:sp>
      <p:sp>
        <p:nvSpPr>
          <p:cNvPr id="43725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7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fld id="{167440BE-BEFE-794C-946A-66E9D4469791}" type="datetime1">
              <a:rPr lang="en-GB"/>
              <a:pPr/>
              <a:t>12/1/11</a:t>
            </a:fld>
            <a:endParaRPr lang="en-GB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556C8C9-77C0-774E-A56A-B1AFADB5C0C1}" type="slidenum">
              <a:rPr lang="en-GB"/>
              <a:pPr/>
              <a:t>19</a:t>
            </a:fld>
            <a:endParaRPr lang="en-GB"/>
          </a:p>
        </p:txBody>
      </p:sp>
      <p:sp>
        <p:nvSpPr>
          <p:cNvPr id="43827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8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fld id="{D7C8FA6B-3ECF-6443-9A4A-734BA1D2CB80}" type="datetime1">
              <a:rPr lang="en-GB"/>
              <a:pPr/>
              <a:t>12/1/11</a:t>
            </a:fld>
            <a:endParaRPr lang="en-GB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C95C0E3-EBBF-5946-AB52-C507BDF22575}" type="slidenum">
              <a:rPr lang="en-GB"/>
              <a:pPr/>
              <a:t>20</a:t>
            </a:fld>
            <a:endParaRPr lang="en-GB"/>
          </a:p>
        </p:txBody>
      </p:sp>
      <p:sp>
        <p:nvSpPr>
          <p:cNvPr id="43929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9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28166" y="1295400"/>
            <a:ext cx="6487668" cy="3152887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</a:pPr>
            <a:endParaRPr sz="3200" kern="1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1523999"/>
            <a:ext cx="6498158" cy="172486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1" y="3299012"/>
            <a:ext cx="6498159" cy="91664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INFO1010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D82E4540-7D79-B349-A011-34FF8D226A8E}" type="slidenum">
              <a:rPr lang="en-GB" smtClean="0"/>
              <a:pPr/>
              <a:t>‹#›</a:t>
            </a:fld>
            <a:r>
              <a:rPr lang="en-GB" smtClean="0"/>
              <a:t/>
            </a:r>
            <a:br>
              <a:rPr lang="en-GB" smtClean="0"/>
            </a:br>
            <a:r>
              <a:rPr lang="en-GB" sz="1000" b="1" smtClean="0"/>
              <a:t>Su White http://www.ecs.soton.ac.uk/~saw</a:t>
            </a:r>
            <a:endParaRPr lang="en-GB" sz="1000" b="1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F85F5-FB5E-4F79-A561-97039C58DE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8" y="611872"/>
            <a:ext cx="4079545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8" y="1787856"/>
            <a:ext cx="4079545" cy="372015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INFO1010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E00603FC-1761-FF4F-AC9E-7EE65DC02D64}" type="slidenum">
              <a:rPr lang="en-GB" smtClean="0"/>
              <a:pPr/>
              <a:t>‹#›</a:t>
            </a:fld>
            <a:r>
              <a:rPr lang="en-GB" smtClean="0"/>
              <a:t/>
            </a:r>
            <a:br>
              <a:rPr lang="en-GB" smtClean="0"/>
            </a:br>
            <a:r>
              <a:rPr lang="en-GB" sz="1000" b="1" smtClean="0"/>
              <a:t>Su White http://www.ecs.soton.ac.uk/~saw</a:t>
            </a:r>
            <a:endParaRPr lang="en-GB" sz="1000" b="1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A4845-A08A-4DF4-8D99-E2E7B6D41C6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090617" y="359392"/>
            <a:ext cx="36576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smtClean="0"/>
              <a:t>Click icon to add picture</a:t>
            </a:r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INFO1010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3865110C-CEF2-D649-886F-630CE46DEC06}" type="slidenum">
              <a:rPr lang="en-GB" smtClean="0"/>
              <a:pPr/>
              <a:t>‹#›</a:t>
            </a:fld>
            <a:r>
              <a:rPr lang="en-GB" smtClean="0"/>
              <a:t/>
            </a:r>
            <a:br>
              <a:rPr lang="en-GB" smtClean="0"/>
            </a:br>
            <a:r>
              <a:rPr lang="en-GB" sz="1000" b="1" smtClean="0"/>
              <a:t>Su White http://www.ecs.soton.ac.uk/~saw</a:t>
            </a:r>
            <a:endParaRPr lang="en-GB" sz="1000" b="1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A4845-A08A-4DF4-8D99-E2E7B6D41C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9792" y="368301"/>
            <a:ext cx="1524000" cy="5575300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4" y="368301"/>
            <a:ext cx="6689726" cy="5575300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INFO1010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D33E6EE5-4770-6F40-833E-295A95DE85A9}" type="slidenum">
              <a:rPr lang="en-GB" smtClean="0"/>
              <a:pPr/>
              <a:t>‹#›</a:t>
            </a:fld>
            <a:r>
              <a:rPr lang="en-GB" smtClean="0"/>
              <a:t/>
            </a:r>
            <a:br>
              <a:rPr lang="en-GB" smtClean="0"/>
            </a:br>
            <a:r>
              <a:rPr lang="en-GB" sz="1000" b="1" smtClean="0"/>
              <a:t>Su White http://www.ecs.soton.ac.uk/~saw</a:t>
            </a:r>
            <a:endParaRPr lang="en-GB" sz="1000" b="1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A4845-A08A-4DF4-8D99-E2E7B6D41C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05600" y="6381750"/>
            <a:ext cx="2438400" cy="476250"/>
          </a:xfrm>
        </p:spPr>
        <p:txBody>
          <a:bodyPr/>
          <a:lstStyle>
            <a:lvl1pPr>
              <a:defRPr smtClean="0"/>
            </a:lvl1pPr>
          </a:lstStyle>
          <a:p>
            <a:r>
              <a:rPr lang="en-GB"/>
              <a:t>INFO1010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32138" y="6381750"/>
            <a:ext cx="2895600" cy="252413"/>
          </a:xfrm>
        </p:spPr>
        <p:txBody>
          <a:bodyPr/>
          <a:lstStyle>
            <a:lvl1pPr>
              <a:defRPr smtClean="0"/>
            </a:lvl1pPr>
          </a:lstStyle>
          <a:p>
            <a:r>
              <a:rPr lang="en-GB"/>
              <a:t>Slide </a:t>
            </a:r>
            <a:fld id="{15D8E4B3-7717-5142-BF74-668B5FD75267}" type="slidenum">
              <a:rPr lang="en-GB"/>
              <a:pPr/>
              <a:t>‹#›</a:t>
            </a:fld>
            <a:r>
              <a:rPr lang="en-GB"/>
              <a:t/>
            </a:r>
            <a:br>
              <a:rPr lang="en-GB"/>
            </a:br>
            <a:r>
              <a:rPr lang="en-GB" sz="1000" b="1"/>
              <a:t>Su White http://www.ecs.soton.ac.uk/~saw</a:t>
            </a:r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05600" y="6381750"/>
            <a:ext cx="2438400" cy="476250"/>
          </a:xfrm>
        </p:spPr>
        <p:txBody>
          <a:bodyPr/>
          <a:lstStyle>
            <a:lvl1pPr>
              <a:defRPr smtClean="0"/>
            </a:lvl1pPr>
          </a:lstStyle>
          <a:p>
            <a:r>
              <a:rPr lang="en-GB"/>
              <a:t>INFO1010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32138" y="6381750"/>
            <a:ext cx="2895600" cy="252413"/>
          </a:xfrm>
        </p:spPr>
        <p:txBody>
          <a:bodyPr/>
          <a:lstStyle>
            <a:lvl1pPr>
              <a:defRPr smtClean="0"/>
            </a:lvl1pPr>
          </a:lstStyle>
          <a:p>
            <a:r>
              <a:rPr lang="en-GB"/>
              <a:t>Slide </a:t>
            </a:r>
            <a:fld id="{B0022D82-3788-274B-9A15-E92F1C9905ED}" type="slidenum">
              <a:rPr lang="en-GB"/>
              <a:pPr/>
              <a:t>‹#›</a:t>
            </a:fld>
            <a:r>
              <a:rPr lang="en-GB"/>
              <a:t/>
            </a:r>
            <a:br>
              <a:rPr lang="en-GB"/>
            </a:br>
            <a:r>
              <a:rPr lang="en-GB" sz="1000" b="1"/>
              <a:t>Su White http://www.ecs.soton.ac.uk/~saw</a:t>
            </a:r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INFO1010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BE2A3A76-4F1E-BA4F-B4A6-DF651B159E58}" type="slidenum">
              <a:rPr lang="en-GB" smtClean="0"/>
              <a:pPr/>
              <a:t>‹#›</a:t>
            </a:fld>
            <a:r>
              <a:rPr lang="en-GB" smtClean="0"/>
              <a:t/>
            </a:r>
            <a:br>
              <a:rPr lang="en-GB" smtClean="0"/>
            </a:br>
            <a:r>
              <a:rPr lang="en-GB" sz="1000" b="1" smtClean="0"/>
              <a:t>Su White http://www.ecs.soton.ac.uk/~saw</a:t>
            </a:r>
            <a:endParaRPr lang="en-GB" sz="1000" b="1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A4845-A08A-4DF4-8D99-E2E7B6D41C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38" y="3352801"/>
            <a:ext cx="8416925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38" y="4771029"/>
            <a:ext cx="8416925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INFO1010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38C43AFE-3945-7F46-996F-BC5545B1CEC6}" type="slidenum">
              <a:rPr lang="en-GB" smtClean="0"/>
              <a:pPr/>
              <a:t>‹#›</a:t>
            </a:fld>
            <a:r>
              <a:rPr lang="en-GB" smtClean="0"/>
              <a:t/>
            </a:r>
            <a:br>
              <a:rPr lang="en-GB" smtClean="0"/>
            </a:br>
            <a:r>
              <a:rPr lang="en-GB" sz="1000" smtClean="0"/>
              <a:t>Su White http://www.ecs.soton.ac.uk/~saw</a:t>
            </a:r>
            <a:endParaRPr lang="en-GB" sz="100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A4845-A08A-4DF4-8D99-E2E7B6D41C6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70980" y="363538"/>
            <a:ext cx="840204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smtClean="0"/>
              <a:t>Click icon to add picture</a:t>
            </a:r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403144"/>
            <a:ext cx="8056563" cy="1362075"/>
          </a:xfrm>
        </p:spPr>
        <p:txBody>
          <a:bodyPr anchor="b" anchorCtr="0"/>
          <a:lstStyle>
            <a:lvl1pPr algn="ctr">
              <a:defRPr sz="4600" b="0" cap="none" baseline="0"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3736005"/>
            <a:ext cx="8056563" cy="1500187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INFO1010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F7407311-231C-5445-A2D9-2A289C49DEAF}" type="slidenum">
              <a:rPr lang="en-GB" smtClean="0"/>
              <a:pPr/>
              <a:t>‹#›</a:t>
            </a:fld>
            <a:r>
              <a:rPr lang="en-GB" smtClean="0"/>
              <a:t/>
            </a:r>
            <a:br>
              <a:rPr lang="en-GB" smtClean="0"/>
            </a:br>
            <a:r>
              <a:rPr lang="en-GB" sz="1000" b="1" smtClean="0"/>
              <a:t>Su White http://www.ecs.soton.ac.uk/~saw</a:t>
            </a:r>
            <a:endParaRPr lang="en-GB" sz="1000" b="1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A4845-A08A-4DF4-8D99-E2E7B6D41C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5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071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INFO1010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F5B1AB03-D6A0-814D-8316-5A7B998780A4}" type="slidenum">
              <a:rPr lang="en-GB" smtClean="0"/>
              <a:pPr/>
              <a:t>‹#›</a:t>
            </a:fld>
            <a:r>
              <a:rPr lang="en-GB" smtClean="0"/>
              <a:t/>
            </a:r>
            <a:br>
              <a:rPr lang="en-GB" smtClean="0"/>
            </a:br>
            <a:r>
              <a:rPr lang="en-GB" sz="1000" b="1" smtClean="0"/>
              <a:t>Su White http://www.ecs.soton.ac.uk/~saw</a:t>
            </a:r>
            <a:endParaRPr lang="en-GB" sz="1000" b="1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A4845-A08A-4DF4-8D99-E2E7B6D41C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107576"/>
            <a:ext cx="8042276" cy="1336956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4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1070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1070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INFO1010</a:t>
            </a:r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3A3AE544-838B-E74E-8DBD-4921CB96744E}" type="slidenum">
              <a:rPr lang="en-GB" smtClean="0"/>
              <a:pPr/>
              <a:t>‹#›</a:t>
            </a:fld>
            <a:r>
              <a:rPr lang="en-GB" smtClean="0"/>
              <a:t/>
            </a:r>
            <a:br>
              <a:rPr lang="en-GB" smtClean="0"/>
            </a:br>
            <a:r>
              <a:rPr lang="en-GB" sz="1000" b="1" smtClean="0"/>
              <a:t>Su White http://www.ecs.soton.ac.uk/~saw</a:t>
            </a:r>
            <a:endParaRPr lang="en-GB" sz="1000" b="1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A4845-A08A-4DF4-8D99-E2E7B6D41C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INFO1010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0FC8463A-24DA-0240-83FF-A59C07084491}" type="slidenum">
              <a:rPr lang="en-GB" smtClean="0"/>
              <a:pPr/>
              <a:t>‹#›</a:t>
            </a:fld>
            <a:r>
              <a:rPr lang="en-GB" smtClean="0"/>
              <a:t/>
            </a:r>
            <a:br>
              <a:rPr lang="en-GB" smtClean="0"/>
            </a:br>
            <a:r>
              <a:rPr lang="en-GB" sz="1000" b="1" smtClean="0"/>
              <a:t>Su White http://www.ecs.soton.ac.uk/~saw</a:t>
            </a:r>
            <a:endParaRPr lang="en-GB" sz="1000" b="1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A4845-A08A-4DF4-8D99-E2E7B6D41C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INFO1010</a:t>
            </a:r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3D589CBE-72C4-4F48-9DFD-7C2572F41DA9}" type="slidenum">
              <a:rPr lang="en-GB" smtClean="0"/>
              <a:pPr/>
              <a:t>‹#›</a:t>
            </a:fld>
            <a:r>
              <a:rPr lang="en-GB" smtClean="0"/>
              <a:t/>
            </a:r>
            <a:br>
              <a:rPr lang="en-GB" smtClean="0"/>
            </a:br>
            <a:r>
              <a:rPr lang="en-GB" sz="1000" b="1" smtClean="0"/>
              <a:t>Su White http://www.ecs.soton.ac.uk/~saw</a:t>
            </a:r>
            <a:endParaRPr lang="en-GB" sz="1000" b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A4845-A08A-4DF4-8D99-E2E7B6D41C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611872"/>
            <a:ext cx="384048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824" y="368300"/>
            <a:ext cx="384048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787856"/>
            <a:ext cx="3840480" cy="372015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INFO1010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D764C8E5-3BB4-B14C-9193-B9D1B3D1805A}" type="slidenum">
              <a:rPr lang="en-GB" smtClean="0"/>
              <a:pPr/>
              <a:t>‹#›</a:t>
            </a:fld>
            <a:r>
              <a:rPr lang="en-GB" smtClean="0"/>
              <a:t/>
            </a:r>
            <a:br>
              <a:rPr lang="en-GB" smtClean="0"/>
            </a:br>
            <a:r>
              <a:rPr lang="en-GB" sz="1000" b="1" smtClean="0"/>
              <a:t>Su White http://www.ecs.soton.ac.uk/~saw</a:t>
            </a:r>
            <a:endParaRPr lang="en-GB" sz="1000" b="1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A4845-A08A-4DF4-8D99-E2E7B6D41C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1600201"/>
            <a:ext cx="8042276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29835" y="627566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INFO1010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Slide </a:t>
            </a:r>
            <a:fld id="{38C43AFE-3945-7F46-996F-BC5545B1CEC6}" type="slidenum">
              <a:rPr lang="en-GB" smtClean="0"/>
              <a:pPr/>
              <a:t>‹#›</a:t>
            </a:fld>
            <a:r>
              <a:rPr lang="en-GB" smtClean="0"/>
              <a:t/>
            </a:r>
            <a:br>
              <a:rPr lang="en-GB" smtClean="0"/>
            </a:br>
            <a:r>
              <a:rPr lang="en-GB" sz="1000" smtClean="0"/>
              <a:t>Su White http://www.ecs.soton.ac.uk/~saw</a:t>
            </a:r>
            <a:endParaRPr lang="en-GB" sz="100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97906" y="6275668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fld id="{B1AA4845-A08A-4DF4-8D99-E2E7B6D41C6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</p:sldLayoutIdLst>
  <p:transition spd="med"/>
  <p:timing>
    <p:tnLst>
      <p:par>
        <p:cTn id="1" dur="indefinite" restart="never" nodeType="tmRoot"/>
      </p:par>
    </p:tnLst>
  </p:timing>
  <p:hf sldNum="0" hdr="0"/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9250" indent="-349250" algn="l" defTabSz="914400" rtl="0" eaLnBrk="1" latinLnBrk="0" hangingPunct="1">
        <a:spcBef>
          <a:spcPts val="2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2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96837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263650" indent="-295275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54622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3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5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3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2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676400"/>
          </a:xfrm>
          <a:noFill/>
          <a:ln/>
        </p:spPr>
        <p:txBody>
          <a:bodyPr lIns="0" tIns="0" rIns="0" bIns="0" anchor="b"/>
          <a:lstStyle/>
          <a:p>
            <a:r>
              <a:rPr lang="en-GB" dirty="0" smtClean="0"/>
              <a:t>Organisational </a:t>
            </a:r>
            <a:br>
              <a:rPr lang="en-GB" dirty="0" smtClean="0"/>
            </a:br>
            <a:r>
              <a:rPr lang="en-GB" dirty="0" smtClean="0"/>
              <a:t>Perspectives</a:t>
            </a:r>
            <a:endParaRPr lang="en-GB" sz="2000" dirty="0"/>
          </a:p>
        </p:txBody>
      </p:sp>
      <p:sp>
        <p:nvSpPr>
          <p:cNvPr id="35328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343400"/>
            <a:ext cx="6400800" cy="1752600"/>
          </a:xfrm>
          <a:noFill/>
          <a:ln/>
        </p:spPr>
        <p:txBody>
          <a:bodyPr lIns="0" tIns="0" rIns="0" bIns="0"/>
          <a:lstStyle/>
          <a:p>
            <a:pPr marL="342900" indent="-342900"/>
            <a:r>
              <a:rPr lang="en-GB"/>
              <a:t>Su White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INFO1010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Slide </a:t>
            </a:r>
            <a:fld id="{4538CCC7-98B4-AF44-B4C7-FFBAD8165479}" type="slidenum">
              <a:rPr lang="en-GB" smtClean="0"/>
              <a:pPr/>
              <a:t>1</a:t>
            </a:fld>
            <a:endParaRPr lang="en-GB" sz="1000" b="1" dirty="0"/>
          </a:p>
        </p:txBody>
      </p:sp>
    </p:spTree>
  </p:cSld>
  <p:clrMapOvr>
    <a:masterClrMapping/>
  </p:clrMapOvr>
  <mc:AlternateContent>
    <mc:Choice xmlns:mp="http://schemas.microsoft.com/office/mac/powerpoint/2008/main" Requires="mp">
      <mp:transition spd="med">
        <mp:flip/>
      </mp:transition>
    </mc:Choice>
    <mc:Fallback>
      <p:transition spd="med">
        <p:newsflash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sector?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INFO1010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0FC8463A-24DA-0240-83FF-A59C07084491}" type="slidenum">
              <a:rPr lang="en-GB" smtClean="0"/>
              <a:pPr/>
              <a:t>10</a:t>
            </a:fld>
            <a:r>
              <a:rPr lang="en-GB" smtClean="0"/>
              <a:t/>
            </a:r>
            <a:br>
              <a:rPr lang="en-GB" smtClean="0"/>
            </a:br>
            <a:r>
              <a:rPr lang="en-GB" sz="1000" b="1" smtClean="0"/>
              <a:t>Su White http://www.ecs.soton.ac.uk/~saw</a:t>
            </a:r>
            <a:endParaRPr lang="en-GB" sz="1000" b="1"/>
          </a:p>
        </p:txBody>
      </p:sp>
      <p:pic>
        <p:nvPicPr>
          <p:cNvPr id="5" name="Picture 4" descr="Screen Shot 2011-12-01 at 06.25.3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1371600"/>
            <a:ext cx="7663090" cy="4533759"/>
          </a:xfrm>
          <a:prstGeom prst="rect">
            <a:avLst/>
          </a:prstGeom>
        </p:spPr>
      </p:pic>
    </p:spTree>
  </p:cSld>
  <p:clrMapOvr>
    <a:masterClrMapping/>
  </p:clrMapOvr>
  <mc:AlternateContent>
    <mc:Choice xmlns:mp="http://schemas.microsoft.com/office/mac/powerpoint/2008/main" Requires="mp">
      <mp:transition spd="med">
        <mp:flip/>
      </mp:transition>
    </mc:Choice>
    <mc:Fallback>
      <p:transition spd="med">
        <p:newsflash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4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Roles and Infrastructure</a:t>
            </a:r>
          </a:p>
        </p:txBody>
      </p:sp>
      <p:sp>
        <p:nvSpPr>
          <p:cNvPr id="361476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FontTx/>
              <a:buNone/>
            </a:pPr>
            <a:r>
              <a:rPr lang="en-US" sz="2000"/>
              <a:t>Where will you be?</a:t>
            </a:r>
          </a:p>
          <a:p>
            <a:pPr>
              <a:buFontTx/>
              <a:buNone/>
            </a:pPr>
            <a:r>
              <a:rPr lang="en-US" sz="2000"/>
              <a:t>What team will be yours?</a:t>
            </a:r>
          </a:p>
          <a:p>
            <a:pPr>
              <a:buFontTx/>
              <a:buNone/>
            </a:pPr>
            <a:endParaRPr lang="en-US" sz="2000"/>
          </a:p>
          <a:p>
            <a:pPr>
              <a:buFontTx/>
              <a:buNone/>
            </a:pPr>
            <a:r>
              <a:rPr lang="en-US" sz="2000"/>
              <a:t>Management</a:t>
            </a:r>
          </a:p>
          <a:p>
            <a:pPr>
              <a:buFontTx/>
              <a:buNone/>
            </a:pPr>
            <a:r>
              <a:rPr lang="en-US" sz="2000"/>
              <a:t>Support</a:t>
            </a:r>
          </a:p>
          <a:p>
            <a:pPr>
              <a:buFontTx/>
              <a:buNone/>
            </a:pPr>
            <a:r>
              <a:rPr lang="en-US" sz="2000"/>
              <a:t>Infrastructure</a:t>
            </a:r>
          </a:p>
          <a:p>
            <a:pPr>
              <a:buFontTx/>
              <a:buNone/>
            </a:pPr>
            <a:r>
              <a:rPr lang="en-US" sz="2000"/>
              <a:t>Core</a:t>
            </a:r>
          </a:p>
          <a:p>
            <a:pPr>
              <a:buFontTx/>
              <a:buNone/>
            </a:pPr>
            <a:endParaRPr lang="en-US" sz="2000"/>
          </a:p>
          <a:p>
            <a:pPr>
              <a:buFontTx/>
              <a:buNone/>
            </a:pPr>
            <a:r>
              <a:rPr lang="en-US" sz="2000"/>
              <a:t>It will vary by organisation….</a:t>
            </a:r>
          </a:p>
        </p:txBody>
      </p:sp>
      <p:pic>
        <p:nvPicPr>
          <p:cNvPr id="361478" name="Picture 6" descr="notminelondon_building_aw050507_169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932363" y="1905000"/>
            <a:ext cx="3087687" cy="4114800"/>
          </a:xfr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INFO1010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Slide </a:t>
            </a:r>
            <a:fld id="{6469CDC6-387B-B840-BEE7-D2FA1707B2BE}" type="slidenum">
              <a:rPr lang="en-GB"/>
              <a:pPr/>
              <a:t>11</a:t>
            </a:fld>
            <a:r>
              <a:rPr lang="en-GB"/>
              <a:t/>
            </a:r>
            <a:br>
              <a:rPr lang="en-GB"/>
            </a:br>
            <a:r>
              <a:rPr lang="en-GB" sz="1000" b="1"/>
              <a:t>Su White http://www.ecs.soton.ac.uk/~saw</a:t>
            </a:r>
            <a:endParaRPr lang="en-GB" sz="1000" b="1"/>
          </a:p>
        </p:txBody>
      </p:sp>
    </p:spTree>
  </p:cSld>
  <p:clrMapOvr>
    <a:masterClrMapping/>
  </p:clrMapOvr>
  <mc:AlternateContent>
    <mc:Choice xmlns:mp="http://schemas.microsoft.com/office/mac/powerpoint/2008/main" Requires="mp">
      <mp:transition spd="med">
        <mp:flip/>
      </mp:transition>
    </mc:Choice>
    <mc:Fallback>
      <p:transition spd="med">
        <p:newsflash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Expertise on Campus</a:t>
            </a:r>
          </a:p>
        </p:txBody>
      </p:sp>
      <p:sp>
        <p:nvSpPr>
          <p:cNvPr id="411652" name="Rectangle 4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ctr">
              <a:spcBef>
                <a:spcPct val="100000"/>
              </a:spcBef>
            </a:pPr>
            <a:endParaRPr lang="en-GB" sz="2000" dirty="0" smtClean="0"/>
          </a:p>
          <a:p>
            <a:pPr lvl="1">
              <a:spcBef>
                <a:spcPct val="100000"/>
              </a:spcBef>
              <a:buFontTx/>
              <a:buNone/>
            </a:pPr>
            <a:r>
              <a:rPr lang="en-GB" sz="1800" dirty="0" smtClean="0"/>
              <a:t>Career Destinations</a:t>
            </a:r>
          </a:p>
          <a:p>
            <a:pPr lvl="1">
              <a:spcBef>
                <a:spcPct val="100000"/>
              </a:spcBef>
            </a:pPr>
            <a:r>
              <a:rPr lang="en-GB" sz="1800" dirty="0"/>
              <a:t>What Graduate Recruiters look for when selecting graduates</a:t>
            </a:r>
          </a:p>
          <a:p>
            <a:pPr lvl="1">
              <a:spcBef>
                <a:spcPct val="100000"/>
              </a:spcBef>
            </a:pPr>
            <a:r>
              <a:rPr lang="en-GB" sz="1800" dirty="0"/>
              <a:t>The importance of team working</a:t>
            </a:r>
          </a:p>
          <a:p>
            <a:pPr lvl="1">
              <a:spcBef>
                <a:spcPct val="100000"/>
              </a:spcBef>
            </a:pPr>
            <a:r>
              <a:rPr lang="en-GB" sz="1800" dirty="0"/>
              <a:t>Perceptions of ECS students and how they rate their employability</a:t>
            </a:r>
          </a:p>
          <a:p>
            <a:pPr lvl="1">
              <a:spcBef>
                <a:spcPct val="100000"/>
              </a:spcBef>
            </a:pPr>
            <a:r>
              <a:rPr lang="en-GB" sz="1800" dirty="0"/>
              <a:t>What ECS students have gone on to do</a:t>
            </a:r>
          </a:p>
          <a:p>
            <a:pPr lvl="1">
              <a:spcBef>
                <a:spcPct val="100000"/>
              </a:spcBef>
            </a:pPr>
            <a:r>
              <a:rPr lang="en-GB" sz="1800" dirty="0"/>
              <a:t>Where to go to find out more</a:t>
            </a:r>
          </a:p>
          <a:p>
            <a:endParaRPr lang="en-US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INFO1010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Slide </a:t>
            </a:r>
            <a:fld id="{D88D687F-8BEA-3644-B25F-08ABAF4B7D01}" type="slidenum">
              <a:rPr lang="en-GB"/>
              <a:pPr/>
              <a:t>12</a:t>
            </a:fld>
            <a:r>
              <a:rPr lang="en-GB"/>
              <a:t/>
            </a:r>
            <a:br>
              <a:rPr lang="en-GB"/>
            </a:br>
            <a:r>
              <a:rPr lang="en-GB" sz="1000" b="1"/>
              <a:t>Su White http://www.ecs.soton.ac.uk/~saw</a:t>
            </a:r>
            <a:endParaRPr lang="en-GB" sz="1000" b="1"/>
          </a:p>
        </p:txBody>
      </p:sp>
    </p:spTree>
  </p:cSld>
  <p:clrMapOvr>
    <a:masterClrMapping/>
  </p:clrMapOvr>
  <mc:AlternateContent>
    <mc:Choice xmlns:mp="http://schemas.microsoft.com/office/mac/powerpoint/2008/main" Requires="mp">
      <mp:transition spd="med">
        <mp:flip/>
      </mp:transition>
    </mc:Choice>
    <mc:Fallback>
      <p:transition spd="med">
        <p:newsflash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Careers Hub</a:t>
            </a:r>
            <a:endParaRPr lang="en-US" dirty="0"/>
          </a:p>
        </p:txBody>
      </p:sp>
      <p:pic>
        <p:nvPicPr>
          <p:cNvPr id="6" name="Content Placeholder 5" descr="Screen Shot 2011-12-01 at 06.57.08.png"/>
          <p:cNvPicPr>
            <a:picLocks noGrp="1" noChangeAspect="1"/>
          </p:cNvPicPr>
          <p:nvPr>
            <p:ph idx="1"/>
          </p:nvPr>
        </p:nvPicPr>
        <p:blipFill>
          <a:blip r:embed="rId2"/>
          <a:srcRect l="-12528" r="-12528"/>
          <a:stretch>
            <a:fillRect/>
          </a:stretch>
        </p:blipFill>
        <p:spPr/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INFO1010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BE2A3A76-4F1E-BA4F-B4A6-DF651B159E58}" type="slidenum">
              <a:rPr lang="en-GB" smtClean="0"/>
              <a:pPr/>
              <a:t>13</a:t>
            </a:fld>
            <a:r>
              <a:rPr lang="en-GB" smtClean="0"/>
              <a:t/>
            </a:r>
            <a:br>
              <a:rPr lang="en-GB" smtClean="0"/>
            </a:br>
            <a:r>
              <a:rPr lang="en-GB" sz="1000" b="1" smtClean="0"/>
              <a:t>Su White http://www.ecs.soton.ac.uk/~saw</a:t>
            </a:r>
            <a:endParaRPr lang="en-GB" sz="1000" b="1"/>
          </a:p>
        </p:txBody>
      </p:sp>
    </p:spTree>
  </p:cSld>
  <p:clrMapOvr>
    <a:masterClrMapping/>
  </p:clrMapOvr>
  <mc:AlternateContent>
    <mc:Choice xmlns:mp="http://schemas.microsoft.com/office/mac/powerpoint/2008/main" Requires="mp">
      <mp:transition spd="med">
        <mp:flip/>
      </mp:transition>
    </mc:Choice>
    <mc:Fallback>
      <p:transition spd="med">
        <p:newsflash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Career Destinations</a:t>
            </a:r>
            <a:endParaRPr lang="en-US" dirty="0"/>
          </a:p>
        </p:txBody>
      </p:sp>
      <p:pic>
        <p:nvPicPr>
          <p:cNvPr id="6" name="Content Placeholder 5" descr="Screen Shot 2011-12-01 at 07.36.53.png"/>
          <p:cNvPicPr>
            <a:picLocks noGrp="1" noChangeAspect="1"/>
          </p:cNvPicPr>
          <p:nvPr>
            <p:ph idx="1"/>
          </p:nvPr>
        </p:nvPicPr>
        <p:blipFill>
          <a:blip r:embed="rId2"/>
          <a:srcRect l="-13832" r="-13832"/>
          <a:stretch>
            <a:fillRect/>
          </a:stretch>
        </p:blipFill>
        <p:spPr/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INFO1010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BE2A3A76-4F1E-BA4F-B4A6-DF651B159E58}" type="slidenum">
              <a:rPr lang="en-GB" smtClean="0"/>
              <a:pPr/>
              <a:t>14</a:t>
            </a:fld>
            <a:r>
              <a:rPr lang="en-GB" smtClean="0"/>
              <a:t/>
            </a:r>
            <a:br>
              <a:rPr lang="en-GB" smtClean="0"/>
            </a:br>
            <a:r>
              <a:rPr lang="en-GB" sz="1000" b="1" smtClean="0"/>
              <a:t>Su White http://www.ecs.soton.ac.uk/~saw</a:t>
            </a:r>
            <a:endParaRPr lang="en-GB" sz="1000" b="1"/>
          </a:p>
        </p:txBody>
      </p:sp>
    </p:spTree>
  </p:cSld>
  <p:clrMapOvr>
    <a:masterClrMapping/>
  </p:clrMapOvr>
  <mc:AlternateContent>
    <mc:Choice xmlns:mp="http://schemas.microsoft.com/office/mac/powerpoint/2008/main" Requires="mp">
      <mp:transition spd="med">
        <mp:flip/>
      </mp:transition>
    </mc:Choice>
    <mc:Fallback>
      <p:transition spd="med">
        <p:newsflash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Student Enterprise</a:t>
            </a:r>
            <a:endParaRPr lang="en-US" dirty="0"/>
          </a:p>
        </p:txBody>
      </p:sp>
      <p:pic>
        <p:nvPicPr>
          <p:cNvPr id="6" name="Content Placeholder 5" descr="Screen Shot 2011-12-01 at 06.50.13.png"/>
          <p:cNvPicPr>
            <a:picLocks noGrp="1" noChangeAspect="1"/>
          </p:cNvPicPr>
          <p:nvPr>
            <p:ph idx="1"/>
          </p:nvPr>
        </p:nvPicPr>
        <p:blipFill>
          <a:blip r:embed="rId2"/>
          <a:srcRect t="-2241" b="-2241"/>
          <a:stretch>
            <a:fillRect/>
          </a:stretch>
        </p:blipFill>
        <p:spPr/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INFO1010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BE2A3A76-4F1E-BA4F-B4A6-DF651B159E58}" type="slidenum">
              <a:rPr lang="en-GB" smtClean="0"/>
              <a:pPr/>
              <a:t>15</a:t>
            </a:fld>
            <a:r>
              <a:rPr lang="en-GB" smtClean="0"/>
              <a:t/>
            </a:r>
            <a:br>
              <a:rPr lang="en-GB" smtClean="0"/>
            </a:br>
            <a:r>
              <a:rPr lang="en-GB" sz="1000" b="1" smtClean="0"/>
              <a:t>Su White http://www.ecs.soton.ac.uk/~saw</a:t>
            </a:r>
            <a:endParaRPr lang="en-GB" sz="1000" b="1"/>
          </a:p>
        </p:txBody>
      </p:sp>
    </p:spTree>
  </p:cSld>
  <p:clrMapOvr>
    <a:masterClrMapping/>
  </p:clrMapOvr>
  <mc:AlternateContent>
    <mc:Choice xmlns:mp="http://schemas.microsoft.com/office/mac/powerpoint/2008/main" Requires="mp">
      <mp:transition spd="med">
        <mp:flip/>
      </mp:transition>
    </mc:Choice>
    <mc:Fallback>
      <p:transition spd="med">
        <p:newsflash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changing world of work</a:t>
            </a:r>
          </a:p>
        </p:txBody>
      </p:sp>
      <p:sp>
        <p:nvSpPr>
          <p:cNvPr id="415748" name="Rectangle 4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ct val="100000"/>
              </a:spcBef>
            </a:pPr>
            <a:r>
              <a:rPr lang="en-GB" sz="2000" dirty="0"/>
              <a:t>Technology</a:t>
            </a:r>
          </a:p>
          <a:p>
            <a:pPr>
              <a:lnSpc>
                <a:spcPct val="90000"/>
              </a:lnSpc>
              <a:spcBef>
                <a:spcPct val="100000"/>
              </a:spcBef>
            </a:pPr>
            <a:r>
              <a:rPr lang="en-GB" sz="2000" dirty="0"/>
              <a:t>Globalisation</a:t>
            </a:r>
          </a:p>
          <a:p>
            <a:pPr>
              <a:lnSpc>
                <a:spcPct val="90000"/>
              </a:lnSpc>
              <a:spcBef>
                <a:spcPct val="100000"/>
              </a:spcBef>
            </a:pPr>
            <a:r>
              <a:rPr lang="en-GB" sz="2000" dirty="0"/>
              <a:t>The power of the customer</a:t>
            </a:r>
          </a:p>
          <a:p>
            <a:pPr>
              <a:lnSpc>
                <a:spcPct val="90000"/>
              </a:lnSpc>
              <a:spcBef>
                <a:spcPct val="100000"/>
              </a:spcBef>
            </a:pPr>
            <a:r>
              <a:rPr lang="en-GB" sz="2000" dirty="0"/>
              <a:t>Flatter structures</a:t>
            </a:r>
          </a:p>
          <a:p>
            <a:pPr>
              <a:lnSpc>
                <a:spcPct val="90000"/>
              </a:lnSpc>
              <a:spcBef>
                <a:spcPct val="100000"/>
              </a:spcBef>
            </a:pPr>
            <a:r>
              <a:rPr lang="en-GB" sz="2000" dirty="0"/>
              <a:t>Multi-skilling and re-skilling of the workforce</a:t>
            </a:r>
          </a:p>
          <a:p>
            <a:pPr>
              <a:lnSpc>
                <a:spcPct val="90000"/>
              </a:lnSpc>
              <a:spcBef>
                <a:spcPct val="100000"/>
              </a:spcBef>
            </a:pPr>
            <a:r>
              <a:rPr lang="en-GB" sz="2000" dirty="0"/>
              <a:t>Change is the only constant</a:t>
            </a:r>
          </a:p>
          <a:p>
            <a:pPr>
              <a:lnSpc>
                <a:spcPct val="90000"/>
              </a:lnSpc>
              <a:spcBef>
                <a:spcPct val="100000"/>
              </a:spcBef>
            </a:pPr>
            <a:r>
              <a:rPr lang="en-GB" sz="2000" dirty="0"/>
              <a:t>Uncertainty and volatility</a:t>
            </a:r>
          </a:p>
          <a:p>
            <a:pPr>
              <a:lnSpc>
                <a:spcPct val="90000"/>
              </a:lnSpc>
            </a:pPr>
            <a:endParaRPr lang="en-US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INFO1010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Slide </a:t>
            </a:r>
            <a:fld id="{1FE9F282-44ED-4B4E-A373-71AE05B426C7}" type="slidenum">
              <a:rPr lang="en-GB"/>
              <a:pPr/>
              <a:t>16</a:t>
            </a:fld>
            <a:r>
              <a:rPr lang="en-GB"/>
              <a:t/>
            </a:r>
            <a:br>
              <a:rPr lang="en-GB"/>
            </a:br>
            <a:r>
              <a:rPr lang="en-GB" sz="1000" b="1"/>
              <a:t>Su White http://www.ecs.soton.ac.uk/~saw</a:t>
            </a:r>
            <a:endParaRPr lang="en-GB" sz="1000" b="1"/>
          </a:p>
        </p:txBody>
      </p:sp>
    </p:spTree>
  </p:cSld>
  <p:clrMapOvr>
    <a:masterClrMapping/>
  </p:clrMapOvr>
  <mc:AlternateContent>
    <mc:Choice xmlns:mp="http://schemas.microsoft.com/office/mac/powerpoint/2008/main" Requires="mp">
      <mp:transition spd="med">
        <mp:flip/>
      </mp:transition>
    </mc:Choice>
    <mc:Fallback>
      <p:transition spd="med">
        <p:newsflash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changing career</a:t>
            </a:r>
          </a:p>
        </p:txBody>
      </p:sp>
      <p:sp>
        <p:nvSpPr>
          <p:cNvPr id="4177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100000"/>
              </a:spcBef>
            </a:pPr>
            <a:r>
              <a:rPr lang="en-GB" sz="2000"/>
              <a:t>Only 65% of graduates go straight into work</a:t>
            </a:r>
          </a:p>
          <a:p>
            <a:pPr>
              <a:spcBef>
                <a:spcPct val="100000"/>
              </a:spcBef>
            </a:pPr>
            <a:r>
              <a:rPr lang="en-GB" sz="2000"/>
              <a:t>Many graduates go into jobs rather than careers after university</a:t>
            </a:r>
          </a:p>
          <a:p>
            <a:pPr>
              <a:spcBef>
                <a:spcPct val="100000"/>
              </a:spcBef>
            </a:pPr>
            <a:r>
              <a:rPr lang="en-GB" sz="2000"/>
              <a:t>End of a job for life</a:t>
            </a:r>
          </a:p>
          <a:p>
            <a:pPr>
              <a:spcBef>
                <a:spcPct val="100000"/>
              </a:spcBef>
            </a:pPr>
            <a:r>
              <a:rPr lang="en-GB" sz="2000"/>
              <a:t>Many graduates will have several careers in their working life</a:t>
            </a:r>
          </a:p>
          <a:p>
            <a:pPr>
              <a:spcBef>
                <a:spcPct val="100000"/>
              </a:spcBef>
            </a:pPr>
            <a:r>
              <a:rPr lang="en-GB" sz="2000"/>
              <a:t>Changing life styles</a:t>
            </a:r>
          </a:p>
          <a:p>
            <a:pPr>
              <a:spcBef>
                <a:spcPct val="100000"/>
              </a:spcBef>
            </a:pPr>
            <a:r>
              <a:rPr lang="en-GB" sz="2000" b="1"/>
              <a:t>A career path is like crazy paving and you have to lay it yourself!</a:t>
            </a:r>
            <a:endParaRPr lang="en-US" sz="2000" b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INFO1010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Slide </a:t>
            </a:r>
            <a:fld id="{6429BB5D-D64A-3E43-A458-D01C5BAE2B00}" type="slidenum">
              <a:rPr lang="en-GB"/>
              <a:pPr/>
              <a:t>17</a:t>
            </a:fld>
            <a:r>
              <a:rPr lang="en-GB"/>
              <a:t/>
            </a:r>
            <a:br>
              <a:rPr lang="en-GB"/>
            </a:br>
            <a:r>
              <a:rPr lang="en-GB" sz="1000" b="1"/>
              <a:t>Su White http://www.ecs.soton.ac.uk/~saw</a:t>
            </a:r>
            <a:endParaRPr lang="en-GB" sz="1000" b="1"/>
          </a:p>
        </p:txBody>
      </p:sp>
    </p:spTree>
  </p:cSld>
  <p:clrMapOvr>
    <a:masterClrMapping/>
  </p:clrMapOvr>
  <mc:AlternateContent>
    <mc:Choice xmlns:mp="http://schemas.microsoft.com/office/mac/powerpoint/2008/main" Requires="mp">
      <mp:transition spd="med">
        <mp:flip/>
      </mp:transition>
    </mc:Choice>
    <mc:Fallback>
      <p:transition spd="med">
        <p:newsflash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Changing recruitment practice</a:t>
            </a:r>
          </a:p>
        </p:txBody>
      </p:sp>
      <p:sp>
        <p:nvSpPr>
          <p:cNvPr id="4188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100000"/>
              </a:spcBef>
            </a:pPr>
            <a:r>
              <a:rPr lang="en-GB" sz="2000"/>
              <a:t> Seeking needles in haystacks</a:t>
            </a:r>
          </a:p>
          <a:p>
            <a:pPr>
              <a:spcBef>
                <a:spcPct val="100000"/>
              </a:spcBef>
            </a:pPr>
            <a:r>
              <a:rPr lang="en-GB" sz="2000"/>
              <a:t>Using on-line technology</a:t>
            </a:r>
          </a:p>
          <a:p>
            <a:pPr lvl="1">
              <a:spcBef>
                <a:spcPct val="100000"/>
              </a:spcBef>
            </a:pPr>
            <a:r>
              <a:rPr lang="en-GB" sz="1800"/>
              <a:t>High volume low access to low volume high success</a:t>
            </a:r>
          </a:p>
          <a:p>
            <a:pPr>
              <a:spcBef>
                <a:spcPct val="100000"/>
              </a:spcBef>
            </a:pPr>
            <a:r>
              <a:rPr lang="en-GB" sz="2000"/>
              <a:t>On-line applications</a:t>
            </a:r>
          </a:p>
          <a:p>
            <a:pPr>
              <a:spcBef>
                <a:spcPct val="100000"/>
              </a:spcBef>
            </a:pPr>
            <a:r>
              <a:rPr lang="en-GB" sz="2000"/>
              <a:t>Self-deselection tools</a:t>
            </a:r>
          </a:p>
          <a:p>
            <a:pPr>
              <a:spcBef>
                <a:spcPct val="100000"/>
              </a:spcBef>
            </a:pPr>
            <a:r>
              <a:rPr lang="en-GB" sz="2000"/>
              <a:t>Competency based selection models</a:t>
            </a:r>
          </a:p>
          <a:p>
            <a:pPr>
              <a:spcBef>
                <a:spcPct val="100000"/>
              </a:spcBef>
            </a:pPr>
            <a:r>
              <a:rPr lang="en-GB" sz="2000"/>
              <a:t>Employment trials</a:t>
            </a:r>
            <a:endParaRPr lang="en-US" sz="200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INFO1010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Slide </a:t>
            </a:r>
            <a:fld id="{DF26056B-C466-1447-923D-E5EA87AEF703}" type="slidenum">
              <a:rPr lang="en-GB"/>
              <a:pPr/>
              <a:t>18</a:t>
            </a:fld>
            <a:r>
              <a:rPr lang="en-GB"/>
              <a:t/>
            </a:r>
            <a:br>
              <a:rPr lang="en-GB"/>
            </a:br>
            <a:r>
              <a:rPr lang="en-GB" sz="1000" b="1"/>
              <a:t>Su White http://www.ecs.soton.ac.uk/~saw</a:t>
            </a:r>
            <a:endParaRPr lang="en-GB" sz="1000" b="1"/>
          </a:p>
        </p:txBody>
      </p:sp>
    </p:spTree>
  </p:cSld>
  <p:clrMapOvr>
    <a:masterClrMapping/>
  </p:clrMapOvr>
  <mc:AlternateContent>
    <mc:Choice xmlns:mp="http://schemas.microsoft.com/office/mac/powerpoint/2008/main" Requires="mp">
      <mp:transition spd="med">
        <mp:flip/>
      </mp:transition>
    </mc:Choice>
    <mc:Fallback>
      <p:transition spd="med">
        <p:newsflash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Think, pair, share</a:t>
            </a:r>
          </a:p>
        </p:txBody>
      </p:sp>
      <p:sp>
        <p:nvSpPr>
          <p:cNvPr id="4198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/>
              <a:t>Five Minutes….</a:t>
            </a:r>
          </a:p>
          <a:p>
            <a:pPr>
              <a:buFontTx/>
              <a:buNone/>
            </a:pPr>
            <a:endParaRPr lang="en-US"/>
          </a:p>
          <a:p>
            <a:pPr>
              <a:buFontTx/>
              <a:buNone/>
            </a:pPr>
            <a:r>
              <a:rPr lang="en-US"/>
              <a:t>Where would you like to fit in to an organisation</a:t>
            </a:r>
          </a:p>
          <a:p>
            <a:r>
              <a:rPr lang="en-US"/>
              <a:t>For your first job</a:t>
            </a:r>
          </a:p>
          <a:p>
            <a:r>
              <a:rPr lang="en-US"/>
              <a:t>By the time you have been working for three years…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INFO1010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Slide </a:t>
            </a:r>
            <a:fld id="{0DABBD3B-88E4-2A46-929C-A1D85AEAEEAA}" type="slidenum">
              <a:rPr lang="en-GB"/>
              <a:pPr/>
              <a:t>19</a:t>
            </a:fld>
            <a:r>
              <a:rPr lang="en-GB"/>
              <a:t/>
            </a:r>
            <a:br>
              <a:rPr lang="en-GB"/>
            </a:br>
            <a:r>
              <a:rPr lang="en-GB" sz="1000" b="1"/>
              <a:t>Su White http://www.ecs.soton.ac.uk/~saw</a:t>
            </a:r>
            <a:endParaRPr lang="en-GB" sz="1000" b="1"/>
          </a:p>
        </p:txBody>
      </p:sp>
    </p:spTree>
  </p:cSld>
  <p:clrMapOvr>
    <a:masterClrMapping/>
  </p:clrMapOvr>
  <mc:AlternateContent>
    <mc:Choice xmlns:mp="http://schemas.microsoft.com/office/mac/powerpoint/2008/main" Requires="mp">
      <mp:transition spd="med">
        <mp:flip/>
      </mp:transition>
    </mc:Choice>
    <mc:Fallback>
      <p:transition spd="med">
        <p:newsflash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Housekeeping</a:t>
            </a:r>
          </a:p>
          <a:p>
            <a:r>
              <a:rPr lang="en-US" dirty="0" smtClean="0"/>
              <a:t>….</a:t>
            </a:r>
          </a:p>
          <a:p>
            <a:r>
              <a:rPr lang="en-US" dirty="0" smtClean="0"/>
              <a:t>Thinking about </a:t>
            </a:r>
            <a:r>
              <a:rPr lang="en-US" dirty="0" err="1" smtClean="0"/>
              <a:t>organisations</a:t>
            </a:r>
            <a:r>
              <a:rPr lang="en-US" dirty="0" smtClean="0"/>
              <a:t> and you </a:t>
            </a:r>
            <a:r>
              <a:rPr lang="en-US" dirty="0" err="1" smtClean="0">
                <a:sym typeface="Wingdings"/>
              </a:rPr>
              <a:t></a:t>
            </a:r>
            <a:endParaRPr lang="en-US" dirty="0" smtClean="0">
              <a:sym typeface="Wingdings"/>
            </a:endParaRPr>
          </a:p>
          <a:p>
            <a:r>
              <a:rPr lang="en-US" dirty="0" err="1" smtClean="0">
                <a:sym typeface="Wingdings"/>
              </a:rPr>
              <a:t>Organisation</a:t>
            </a:r>
            <a:r>
              <a:rPr lang="en-US" dirty="0" smtClean="0">
                <a:sym typeface="Wingdings"/>
              </a:rPr>
              <a:t> types</a:t>
            </a:r>
          </a:p>
          <a:p>
            <a:r>
              <a:rPr lang="en-US" dirty="0" smtClean="0">
                <a:sym typeface="Wingdings"/>
              </a:rPr>
              <a:t>Your preferences</a:t>
            </a:r>
          </a:p>
          <a:p>
            <a:r>
              <a:rPr lang="en-US" dirty="0" smtClean="0">
                <a:sym typeface="Wingdings"/>
              </a:rPr>
              <a:t>Typical destinations</a:t>
            </a:r>
          </a:p>
          <a:p>
            <a:r>
              <a:rPr lang="en-US" dirty="0" smtClean="0">
                <a:sym typeface="Wingdings"/>
              </a:rPr>
              <a:t>Suggestions for the vacation…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INFO1010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BE2A3A76-4F1E-BA4F-B4A6-DF651B159E58}" type="slidenum">
              <a:rPr lang="en-GB" smtClean="0"/>
              <a:pPr/>
              <a:t>2</a:t>
            </a:fld>
            <a:r>
              <a:rPr lang="en-GB" smtClean="0"/>
              <a:t/>
            </a:r>
            <a:br>
              <a:rPr lang="en-GB" smtClean="0"/>
            </a:br>
            <a:r>
              <a:rPr lang="en-GB" sz="1000" b="1" smtClean="0"/>
              <a:t>Su White http://www.ecs.soton.ac.uk/~saw</a:t>
            </a:r>
            <a:endParaRPr lang="en-GB" sz="1000" b="1"/>
          </a:p>
        </p:txBody>
      </p:sp>
    </p:spTree>
  </p:cSld>
  <p:clrMapOvr>
    <a:masterClrMapping/>
  </p:clrMapOvr>
  <mc:AlternateContent>
    <mc:Choice xmlns:mp="http://schemas.microsoft.com/office/mac/powerpoint/2008/main" Requires="mp">
      <mp:transition spd="med">
        <mp:flip/>
      </mp:transition>
    </mc:Choice>
    <mc:Fallback>
      <p:transition spd="med">
        <p:newsflash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Association of Graduate Recruiters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INFO1010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Slide </a:t>
            </a:r>
            <a:fld id="{3004F56C-28FC-E244-80C3-164AC15457CF}" type="slidenum">
              <a:rPr lang="en-GB"/>
              <a:pPr/>
              <a:t>20</a:t>
            </a:fld>
            <a:r>
              <a:rPr lang="en-GB"/>
              <a:t/>
            </a:r>
            <a:br>
              <a:rPr lang="en-GB"/>
            </a:br>
            <a:r>
              <a:rPr lang="en-GB" sz="1000" b="1"/>
              <a:t>Su White http://www.ecs.soton.ac.uk/~saw</a:t>
            </a:r>
            <a:endParaRPr lang="en-GB" sz="1000" b="1"/>
          </a:p>
        </p:txBody>
      </p:sp>
      <p:pic>
        <p:nvPicPr>
          <p:cNvPr id="7" name="Content Placeholder 6" descr="Screen Shot 2011-12-01 at 06.59.15.png"/>
          <p:cNvPicPr>
            <a:picLocks noGrp="1" noChangeAspect="1"/>
          </p:cNvPicPr>
          <p:nvPr>
            <p:ph idx="1"/>
          </p:nvPr>
        </p:nvPicPr>
        <p:blipFill>
          <a:blip r:embed="rId3"/>
          <a:srcRect l="-30592" r="-30592"/>
          <a:stretch>
            <a:fillRect/>
          </a:stretch>
        </p:blipFill>
        <p:spPr>
          <a:xfrm>
            <a:off x="152400" y="1371600"/>
            <a:ext cx="9155919" cy="4944847"/>
          </a:xfrm>
        </p:spPr>
      </p:pic>
    </p:spTree>
  </p:cSld>
  <p:clrMapOvr>
    <a:masterClrMapping/>
  </p:clrMapOvr>
  <mc:AlternateContent>
    <mc:Choice xmlns:mp="http://schemas.microsoft.com/office/mac/powerpoint/2008/main" Requires="mp">
      <mp:transition spd="med">
        <mp:flip/>
      </mp:transition>
    </mc:Choice>
    <mc:Fallback>
      <p:transition spd="med">
        <p:newsflash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118" name="Rectangle 46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n-US" dirty="0" smtClean="0"/>
              <a:t>Rate Yourself: 2 </a:t>
            </a:r>
            <a:r>
              <a:rPr lang="en-US" dirty="0" err="1" smtClean="0"/>
              <a:t>mins</a:t>
            </a:r>
            <a:endParaRPr lang="en-US" dirty="0"/>
          </a:p>
        </p:txBody>
      </p:sp>
      <p:graphicFrame>
        <p:nvGraphicFramePr>
          <p:cNvPr id="387079" name="Group 7"/>
          <p:cNvGraphicFramePr>
            <a:graphicFrameLocks noGrp="1"/>
          </p:cNvGraphicFramePr>
          <p:nvPr>
            <p:ph type="tbl" idx="1"/>
          </p:nvPr>
        </p:nvGraphicFramePr>
        <p:xfrm>
          <a:off x="723900" y="1752600"/>
          <a:ext cx="7696200" cy="4064004"/>
        </p:xfrm>
        <a:graphic>
          <a:graphicData uri="http://schemas.openxmlformats.org/drawingml/2006/table">
            <a:tbl>
              <a:tblPr/>
              <a:tblGrid>
                <a:gridCol w="3848100"/>
                <a:gridCol w="3848100"/>
              </a:tblGrid>
              <a:tr h="3698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-1" charset="0"/>
                        </a:rPr>
                        <a:t>Important skills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-1" charset="0"/>
                        </a:rPr>
                        <a:t>Difficult to find skills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8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" charset="0"/>
                        </a:rPr>
                        <a:t>1. Motivation &amp; enthusiasm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" charset="0"/>
                        </a:rPr>
                        <a:t>1. Commercial awareness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" charset="0"/>
                        </a:rPr>
                        <a:t>2. Team working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" charset="0"/>
                        </a:rPr>
                        <a:t>2. Leadership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" charset="0"/>
                        </a:rPr>
                        <a:t>3. Oral communication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" charset="0"/>
                        </a:rPr>
                        <a:t>3. Risk taking/enterprise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" charset="0"/>
                        </a:rPr>
                        <a:t>4. Written communication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" charset="0"/>
                        </a:rPr>
                        <a:t>4. Project management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8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" charset="0"/>
                        </a:rPr>
                        <a:t>5. Flexibility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" charset="0"/>
                        </a:rPr>
                        <a:t>5. Managing own learning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" charset="0"/>
                        </a:rPr>
                        <a:t>6. Customer focus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" charset="0"/>
                        </a:rPr>
                        <a:t>6. Second language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" charset="0"/>
                        </a:rPr>
                        <a:t>7. Problem solving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" charset="0"/>
                        </a:rPr>
                        <a:t>7. Problem solving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" charset="0"/>
                        </a:rPr>
                        <a:t>8. Managing own learning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" charset="0"/>
                        </a:rPr>
                        <a:t>8. Customer focus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8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" charset="0"/>
                        </a:rPr>
                        <a:t>9. Commercial awareness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" charset="0"/>
                        </a:rPr>
                        <a:t>9. Report writing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" charset="0"/>
                        </a:rPr>
                        <a:t>10. Planning and organisation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" charset="0"/>
                        </a:rPr>
                        <a:t>10. Cultural sensitivity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INFO1010</a:t>
            </a:r>
            <a:endParaRPr lang="en-GB"/>
          </a:p>
        </p:txBody>
      </p:sp>
      <p:sp>
        <p:nvSpPr>
          <p:cNvPr id="4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Slide </a:t>
            </a:r>
            <a:fld id="{CA46B680-1C25-FE4D-AE0F-32CA3E5956C8}" type="slidenum">
              <a:rPr lang="en-GB"/>
              <a:pPr/>
              <a:t>21</a:t>
            </a:fld>
            <a:r>
              <a:rPr lang="en-GB"/>
              <a:t/>
            </a:r>
            <a:br>
              <a:rPr lang="en-GB"/>
            </a:br>
            <a:r>
              <a:rPr lang="en-GB" sz="1000" b="1"/>
              <a:t>Su White http://www.ecs.soton.ac.uk/~saw</a:t>
            </a:r>
            <a:endParaRPr lang="en-GB" sz="1000" b="1"/>
          </a:p>
        </p:txBody>
      </p:sp>
      <p:sp>
        <p:nvSpPr>
          <p:cNvPr id="387075" name="Text Box 3"/>
          <p:cNvSpPr txBox="1">
            <a:spLocks noChangeArrowheads="1"/>
          </p:cNvSpPr>
          <p:nvPr/>
        </p:nvSpPr>
        <p:spPr bwMode="auto">
          <a:xfrm>
            <a:off x="611188" y="1196975"/>
            <a:ext cx="80645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l">
              <a:spcBef>
                <a:spcPct val="50000"/>
              </a:spcBef>
            </a:pPr>
            <a:endParaRPr lang="en-US" b="0">
              <a:latin typeface="Wingdings" pitchFamily="-1" charset="2"/>
            </a:endParaRPr>
          </a:p>
        </p:txBody>
      </p:sp>
      <p:sp>
        <p:nvSpPr>
          <p:cNvPr id="387076" name="Rectangle 4"/>
          <p:cNvSpPr>
            <a:spLocks noChangeArrowheads="1"/>
          </p:cNvSpPr>
          <p:nvPr/>
        </p:nvSpPr>
        <p:spPr bwMode="auto">
          <a:xfrm>
            <a:off x="250825" y="1268413"/>
            <a:ext cx="8642350" cy="382746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342900" indent="-342900" algn="l">
              <a:spcBef>
                <a:spcPct val="100000"/>
              </a:spcBef>
              <a:buFontTx/>
              <a:buChar char="•"/>
            </a:pPr>
            <a:endParaRPr lang="en-US" b="0">
              <a:latin typeface="Arial" pitchFamily="-1" charset="0"/>
            </a:endParaRPr>
          </a:p>
        </p:txBody>
      </p:sp>
      <p:sp>
        <p:nvSpPr>
          <p:cNvPr id="387077" name="Text Box 5"/>
          <p:cNvSpPr txBox="1">
            <a:spLocks noChangeArrowheads="1"/>
          </p:cNvSpPr>
          <p:nvPr/>
        </p:nvSpPr>
        <p:spPr bwMode="auto">
          <a:xfrm>
            <a:off x="900113" y="1557338"/>
            <a:ext cx="75596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l">
              <a:spcBef>
                <a:spcPct val="50000"/>
              </a:spcBef>
            </a:pPr>
            <a:endParaRPr lang="en-US" b="0">
              <a:solidFill>
                <a:schemeClr val="bg2"/>
              </a:solidFill>
              <a:latin typeface="Arial" pitchFamily="-1" charset="0"/>
            </a:endParaRPr>
          </a:p>
        </p:txBody>
      </p:sp>
      <p:sp>
        <p:nvSpPr>
          <p:cNvPr id="387078" name="Rectangle 6"/>
          <p:cNvSpPr>
            <a:spLocks noChangeArrowheads="1"/>
          </p:cNvSpPr>
          <p:nvPr/>
        </p:nvSpPr>
        <p:spPr bwMode="auto">
          <a:xfrm>
            <a:off x="755650" y="981075"/>
            <a:ext cx="8064500" cy="3827463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342900" indent="-342900" algn="l">
              <a:spcBef>
                <a:spcPct val="100000"/>
              </a:spcBef>
            </a:pPr>
            <a:endParaRPr lang="en-US" b="0">
              <a:latin typeface="Arial" pitchFamily="-1" charset="0"/>
            </a:endParaRPr>
          </a:p>
        </p:txBody>
      </p:sp>
      <p:sp>
        <p:nvSpPr>
          <p:cNvPr id="387119" name="Rectangle 47"/>
          <p:cNvSpPr>
            <a:spLocks noChangeArrowheads="1"/>
          </p:cNvSpPr>
          <p:nvPr/>
        </p:nvSpPr>
        <p:spPr bwMode="auto">
          <a:xfrm>
            <a:off x="3505200" y="5943600"/>
            <a:ext cx="55340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>
              <a:spcBef>
                <a:spcPct val="100000"/>
              </a:spcBef>
            </a:pPr>
            <a:r>
              <a:rPr lang="en-GB" sz="1800" b="0" dirty="0">
                <a:latin typeface="Arial" pitchFamily="-1" charset="0"/>
              </a:rPr>
              <a:t>Skills and attributes checklist: Top ten in 2006 </a:t>
            </a:r>
            <a:r>
              <a:rPr lang="en-GB" sz="1800" b="0" i="1" dirty="0">
                <a:latin typeface="Arial" pitchFamily="-1" charset="0"/>
              </a:rPr>
              <a:t>(AGR)</a:t>
            </a:r>
          </a:p>
        </p:txBody>
      </p:sp>
      <p:grpSp>
        <p:nvGrpSpPr>
          <p:cNvPr id="53" name="Group 52"/>
          <p:cNvGrpSpPr/>
          <p:nvPr/>
        </p:nvGrpSpPr>
        <p:grpSpPr>
          <a:xfrm>
            <a:off x="7467600" y="1143000"/>
            <a:ext cx="1820827" cy="1399262"/>
            <a:chOff x="7323173" y="1143000"/>
            <a:chExt cx="1820827" cy="1399262"/>
          </a:xfrm>
        </p:grpSpPr>
        <p:sp>
          <p:nvSpPr>
            <p:cNvPr id="49" name="Right Arrow 48"/>
            <p:cNvSpPr/>
            <p:nvPr/>
          </p:nvSpPr>
          <p:spPr>
            <a:xfrm rot="8492402">
              <a:off x="7323173" y="1627862"/>
              <a:ext cx="1143000" cy="914400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7696200" y="1143000"/>
              <a:ext cx="14478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scarce</a:t>
              </a:r>
              <a:endParaRPr lang="en-US" dirty="0"/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-228600" y="838200"/>
            <a:ext cx="1905000" cy="1247367"/>
            <a:chOff x="-152400" y="762000"/>
            <a:chExt cx="1905000" cy="1247367"/>
          </a:xfrm>
        </p:grpSpPr>
        <p:sp>
          <p:nvSpPr>
            <p:cNvPr id="48" name="Right Arrow 47"/>
            <p:cNvSpPr/>
            <p:nvPr/>
          </p:nvSpPr>
          <p:spPr>
            <a:xfrm rot="2318312">
              <a:off x="541377" y="1094967"/>
              <a:ext cx="1143000" cy="914400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-152400" y="762000"/>
              <a:ext cx="1905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important</a:t>
              </a:r>
              <a:endParaRPr lang="en-US" dirty="0"/>
            </a:p>
          </p:txBody>
        </p:sp>
      </p:grpSp>
    </p:spTree>
  </p:cSld>
  <p:clrMapOvr>
    <a:masterClrMapping/>
  </p:clrMapOvr>
  <mc:AlternateContent>
    <mc:Choice xmlns:mp="http://schemas.microsoft.com/office/mac/powerpoint/2008/main" Requires="mp">
      <mp:transition spd="med">
        <mp:flip/>
      </mp:transition>
    </mc:Choice>
    <mc:Fallback>
      <p:transition spd="med">
        <p:newsfla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Global graduates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1. A global </a:t>
            </a:r>
            <a:r>
              <a:rPr lang="en-US" dirty="0" smtClean="0"/>
              <a:t>mindset</a:t>
            </a:r>
          </a:p>
          <a:p>
            <a:r>
              <a:rPr lang="en-US" dirty="0" smtClean="0"/>
              <a:t>2</a:t>
            </a:r>
            <a:r>
              <a:rPr lang="en-US" dirty="0" smtClean="0"/>
              <a:t>. Global </a:t>
            </a:r>
            <a:r>
              <a:rPr lang="en-US" dirty="0" smtClean="0"/>
              <a:t>knowledge</a:t>
            </a:r>
          </a:p>
          <a:p>
            <a:r>
              <a:rPr lang="en-US" dirty="0" smtClean="0"/>
              <a:t>3</a:t>
            </a:r>
            <a:r>
              <a:rPr lang="en-US" dirty="0" smtClean="0"/>
              <a:t>. Cultural </a:t>
            </a:r>
            <a:r>
              <a:rPr lang="en-US" dirty="0" smtClean="0"/>
              <a:t>agility</a:t>
            </a:r>
          </a:p>
          <a:p>
            <a:r>
              <a:rPr lang="en-US" dirty="0" smtClean="0"/>
              <a:t>4</a:t>
            </a:r>
            <a:r>
              <a:rPr lang="en-US" dirty="0" smtClean="0"/>
              <a:t>. Advanced communication </a:t>
            </a:r>
            <a:r>
              <a:rPr lang="en-US" dirty="0" smtClean="0"/>
              <a:t>skills</a:t>
            </a:r>
          </a:p>
          <a:p>
            <a:r>
              <a:rPr lang="en-US" dirty="0" smtClean="0"/>
              <a:t>5</a:t>
            </a:r>
            <a:r>
              <a:rPr lang="en-US" dirty="0" smtClean="0"/>
              <a:t>. Management of complex interpersonal </a:t>
            </a:r>
            <a:r>
              <a:rPr lang="en-US" dirty="0" smtClean="0"/>
              <a:t>relationships</a:t>
            </a:r>
          </a:p>
          <a:p>
            <a:r>
              <a:rPr lang="en-US" dirty="0" smtClean="0"/>
              <a:t>6</a:t>
            </a:r>
            <a:r>
              <a:rPr lang="en-US" dirty="0" smtClean="0"/>
              <a:t>. Team-working and </a:t>
            </a:r>
            <a:r>
              <a:rPr lang="en-US" dirty="0" smtClean="0"/>
              <a:t>collaboration</a:t>
            </a:r>
          </a:p>
          <a:p>
            <a:pPr lvl="1">
              <a:buNone/>
            </a:pPr>
            <a:r>
              <a:rPr lang="en-US" dirty="0" smtClean="0"/>
              <a:t>	</a:t>
            </a:r>
            <a:r>
              <a:rPr lang="en-US" dirty="0" smtClean="0"/>
              <a:t>work </a:t>
            </a:r>
            <a:r>
              <a:rPr lang="en-US" dirty="0" smtClean="0"/>
              <a:t>collaboratively and empathetically with diverse teams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from </a:t>
            </a:r>
            <a:r>
              <a:rPr lang="en-US" dirty="0" smtClean="0"/>
              <a:t>across the globe.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7</a:t>
            </a:r>
            <a:r>
              <a:rPr lang="en-US" dirty="0" smtClean="0"/>
              <a:t>. Learning </a:t>
            </a:r>
            <a:r>
              <a:rPr lang="en-US" dirty="0" smtClean="0"/>
              <a:t>agility</a:t>
            </a:r>
          </a:p>
          <a:p>
            <a:r>
              <a:rPr lang="en-US" dirty="0" smtClean="0"/>
              <a:t>8</a:t>
            </a:r>
            <a:r>
              <a:rPr lang="en-US" dirty="0" smtClean="0"/>
              <a:t>. </a:t>
            </a:r>
            <a:r>
              <a:rPr lang="en-US" dirty="0" smtClean="0"/>
              <a:t>Adaptable, flexible, </a:t>
            </a:r>
            <a:r>
              <a:rPr lang="en-US" dirty="0" smtClean="0"/>
              <a:t>resilience, drive and self-</a:t>
            </a:r>
            <a:r>
              <a:rPr lang="en-US" dirty="0" smtClean="0"/>
              <a:t>awareness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INFO1010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B0022D82-3788-274B-9A15-E92F1C9905ED}" type="slidenum">
              <a:rPr lang="en-GB" smtClean="0"/>
              <a:pPr/>
              <a:t>22</a:t>
            </a:fld>
            <a:r>
              <a:rPr lang="en-GB" smtClean="0"/>
              <a:t/>
            </a:r>
            <a:br>
              <a:rPr lang="en-GB" smtClean="0"/>
            </a:br>
            <a:r>
              <a:rPr lang="en-GB" smtClean="0"/>
              <a:t>Su White http://www.ecs.soton.ac.uk/~saw</a:t>
            </a:r>
            <a:endParaRPr lang="en-GB"/>
          </a:p>
        </p:txBody>
      </p:sp>
    </p:spTree>
  </p:cSld>
  <p:clrMapOvr>
    <a:masterClrMapping/>
  </p:clrMapOvr>
  <mc:AlternateContent>
    <mc:Choice xmlns:mp="http://schemas.microsoft.com/office/mac/powerpoint/2008/main" Requires="mp">
      <mp:transition spd="med">
        <mp:flip/>
      </mp:transition>
    </mc:Choice>
    <mc:Fallback>
      <p:transition spd="med">
        <p:newsflash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Typical Roles</a:t>
            </a:r>
            <a:endParaRPr lang="en-US" dirty="0"/>
          </a:p>
        </p:txBody>
      </p:sp>
      <p:pic>
        <p:nvPicPr>
          <p:cNvPr id="9" name="Content Placeholder 8" descr="Screen Shot 2011-12-01 at 07.16.48.png"/>
          <p:cNvPicPr>
            <a:picLocks noGrp="1" noChangeAspect="1"/>
          </p:cNvPicPr>
          <p:nvPr>
            <p:ph idx="1"/>
          </p:nvPr>
        </p:nvPicPr>
        <p:blipFill>
          <a:blip r:embed="rId2"/>
          <a:srcRect t="-16349" b="-16349"/>
          <a:stretch>
            <a:fillRect/>
          </a:stretch>
        </p:blipFill>
        <p:spPr/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INFO1010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F5B1AB03-D6A0-814D-8316-5A7B998780A4}" type="slidenum">
              <a:rPr lang="en-GB" smtClean="0"/>
              <a:pPr/>
              <a:t>23</a:t>
            </a:fld>
            <a:r>
              <a:rPr lang="en-GB" smtClean="0"/>
              <a:t/>
            </a:r>
            <a:br>
              <a:rPr lang="en-GB" smtClean="0"/>
            </a:br>
            <a:r>
              <a:rPr lang="en-GB" sz="1000" b="1" smtClean="0"/>
              <a:t>Su White http://www.ecs.soton.ac.uk/~saw</a:t>
            </a:r>
            <a:endParaRPr lang="en-GB" sz="1000" b="1"/>
          </a:p>
        </p:txBody>
      </p:sp>
    </p:spTree>
  </p:cSld>
  <p:clrMapOvr>
    <a:masterClrMapping/>
  </p:clrMapOvr>
  <mc:AlternateContent>
    <mc:Choice xmlns:mp="http://schemas.microsoft.com/office/mac/powerpoint/2008/main" Requires="mp">
      <mp:transition spd="med">
        <mp:flip/>
      </mp:transition>
    </mc:Choice>
    <mc:Fallback>
      <p:transition spd="med">
        <p:newsflash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Roles and Destinations ‘07 </a:t>
            </a:r>
            <a:endParaRPr lang="en-US" dirty="0"/>
          </a:p>
        </p:txBody>
      </p:sp>
      <p:sp>
        <p:nvSpPr>
          <p:cNvPr id="421891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 lvl="1">
              <a:spcBef>
                <a:spcPct val="100000"/>
              </a:spcBef>
            </a:pPr>
            <a:r>
              <a:rPr lang="en-GB" sz="1400" dirty="0"/>
              <a:t>Systems Engineering,</a:t>
            </a:r>
            <a:r>
              <a:rPr lang="en-GB" sz="1400" dirty="0" smtClean="0"/>
              <a:t> </a:t>
            </a:r>
            <a:br>
              <a:rPr lang="en-GB" sz="1400" dirty="0" smtClean="0"/>
            </a:br>
            <a:r>
              <a:rPr lang="en-GB" sz="1400" dirty="0" smtClean="0"/>
              <a:t>Air </a:t>
            </a:r>
            <a:r>
              <a:rPr lang="en-GB" sz="1400" dirty="0"/>
              <a:t>Traffic Control</a:t>
            </a:r>
          </a:p>
          <a:p>
            <a:pPr lvl="1">
              <a:spcBef>
                <a:spcPct val="100000"/>
              </a:spcBef>
            </a:pPr>
            <a:r>
              <a:rPr lang="en-GB" sz="1400" dirty="0"/>
              <a:t>Graduate Trainee Engineer, Ministry of Defence</a:t>
            </a:r>
          </a:p>
          <a:p>
            <a:pPr lvl="1">
              <a:spcBef>
                <a:spcPct val="100000"/>
              </a:spcBef>
            </a:pPr>
            <a:r>
              <a:rPr lang="en-GB" sz="1400" dirty="0"/>
              <a:t>Electronic IT Consultant,</a:t>
            </a:r>
            <a:r>
              <a:rPr lang="en-GB" sz="1400" dirty="0" smtClean="0"/>
              <a:t> </a:t>
            </a:r>
            <a:br>
              <a:rPr lang="en-GB" sz="1400" dirty="0" smtClean="0"/>
            </a:br>
            <a:r>
              <a:rPr lang="en-GB" sz="1400" dirty="0" err="1" smtClean="0"/>
              <a:t>Detica</a:t>
            </a:r>
            <a:endParaRPr lang="en-GB" sz="1400" dirty="0"/>
          </a:p>
          <a:p>
            <a:pPr lvl="1">
              <a:spcBef>
                <a:spcPct val="100000"/>
              </a:spcBef>
            </a:pPr>
            <a:r>
              <a:rPr lang="en-GB" sz="1400" dirty="0"/>
              <a:t>Electronic Engineer,</a:t>
            </a:r>
            <a:r>
              <a:rPr lang="en-GB" sz="1400" dirty="0" smtClean="0"/>
              <a:t> </a:t>
            </a:r>
            <a:br>
              <a:rPr lang="en-GB" sz="1400" dirty="0" smtClean="0"/>
            </a:br>
            <a:r>
              <a:rPr lang="en-GB" sz="1400" dirty="0" err="1" smtClean="0"/>
              <a:t>Finlow</a:t>
            </a:r>
            <a:r>
              <a:rPr lang="en-GB" sz="1400" dirty="0" smtClean="0"/>
              <a:t> </a:t>
            </a:r>
            <a:r>
              <a:rPr lang="en-GB" sz="1400" dirty="0"/>
              <a:t>Engineering</a:t>
            </a:r>
          </a:p>
          <a:p>
            <a:pPr lvl="1">
              <a:spcBef>
                <a:spcPct val="100000"/>
              </a:spcBef>
            </a:pPr>
            <a:r>
              <a:rPr lang="en-GB" sz="1400" dirty="0"/>
              <a:t>Analyst, Accenture</a:t>
            </a:r>
          </a:p>
          <a:p>
            <a:pPr lvl="1">
              <a:spcBef>
                <a:spcPct val="100000"/>
              </a:spcBef>
            </a:pPr>
            <a:r>
              <a:rPr lang="en-GB" sz="1400" dirty="0"/>
              <a:t>Porting Programmer, making games for mobile phones, IOMO</a:t>
            </a:r>
          </a:p>
          <a:p>
            <a:pPr lvl="1">
              <a:spcBef>
                <a:spcPct val="100000"/>
              </a:spcBef>
            </a:pPr>
            <a:endParaRPr lang="en-GB" sz="1400" dirty="0"/>
          </a:p>
          <a:p>
            <a:endParaRPr lang="en-US" sz="2000" dirty="0"/>
          </a:p>
        </p:txBody>
      </p:sp>
      <p:sp>
        <p:nvSpPr>
          <p:cNvPr id="421893" name="Rectangle 5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 lvl="1">
              <a:spcBef>
                <a:spcPct val="100000"/>
              </a:spcBef>
            </a:pPr>
            <a:r>
              <a:rPr lang="en-GB" sz="1400" dirty="0"/>
              <a:t>Graduate Technologist,</a:t>
            </a:r>
            <a:r>
              <a:rPr lang="en-GB" sz="1400" dirty="0" smtClean="0"/>
              <a:t> </a:t>
            </a:r>
            <a:br>
              <a:rPr lang="en-GB" sz="1400" dirty="0" smtClean="0"/>
            </a:br>
            <a:r>
              <a:rPr lang="en-GB" sz="1400" dirty="0" smtClean="0"/>
              <a:t>CAP </a:t>
            </a:r>
            <a:r>
              <a:rPr lang="en-GB" sz="1400" dirty="0"/>
              <a:t>Gemini UK PLC</a:t>
            </a:r>
          </a:p>
          <a:p>
            <a:pPr lvl="1">
              <a:spcBef>
                <a:spcPct val="100000"/>
              </a:spcBef>
            </a:pPr>
            <a:r>
              <a:rPr lang="en-GB" sz="1400" dirty="0"/>
              <a:t>Lead Developer for internet company, </a:t>
            </a:r>
            <a:r>
              <a:rPr lang="en-GB" sz="1400" dirty="0" err="1">
                <a:solidFill>
                  <a:srgbClr val="003399"/>
                </a:solidFill>
              </a:rPr>
              <a:t>www.moneysavingexpert.com</a:t>
            </a:r>
            <a:endParaRPr lang="en-GB" sz="1400" dirty="0">
              <a:solidFill>
                <a:srgbClr val="003399"/>
              </a:solidFill>
            </a:endParaRPr>
          </a:p>
          <a:p>
            <a:pPr lvl="1">
              <a:spcBef>
                <a:spcPct val="100000"/>
              </a:spcBef>
            </a:pPr>
            <a:r>
              <a:rPr lang="en-GB" sz="1400" dirty="0"/>
              <a:t> Facilities Runner, visual effects and post production, feature film co</a:t>
            </a:r>
          </a:p>
          <a:p>
            <a:pPr lvl="1">
              <a:spcBef>
                <a:spcPct val="100000"/>
              </a:spcBef>
            </a:pPr>
            <a:r>
              <a:rPr lang="en-GB" sz="1400" dirty="0"/>
              <a:t>Software Analyst,</a:t>
            </a:r>
            <a:r>
              <a:rPr lang="en-GB" sz="1400" dirty="0" smtClean="0"/>
              <a:t> </a:t>
            </a:r>
            <a:br>
              <a:rPr lang="en-GB" sz="1400" dirty="0" smtClean="0"/>
            </a:br>
            <a:r>
              <a:rPr lang="en-GB" sz="1400" dirty="0" smtClean="0"/>
              <a:t>Scott </a:t>
            </a:r>
            <a:r>
              <a:rPr lang="en-GB" sz="1400" dirty="0"/>
              <a:t>Wilson</a:t>
            </a:r>
          </a:p>
          <a:p>
            <a:pPr lvl="1">
              <a:spcBef>
                <a:spcPct val="100000"/>
              </a:spcBef>
            </a:pPr>
            <a:r>
              <a:rPr lang="en-GB" sz="1400" dirty="0"/>
              <a:t>IT Graduate Trainee,</a:t>
            </a:r>
            <a:r>
              <a:rPr lang="en-GB" sz="1400" dirty="0" smtClean="0"/>
              <a:t> </a:t>
            </a:r>
            <a:br>
              <a:rPr lang="en-GB" sz="1400" dirty="0" smtClean="0"/>
            </a:br>
            <a:r>
              <a:rPr lang="en-GB" sz="1400" dirty="0" smtClean="0"/>
              <a:t>HSBC</a:t>
            </a:r>
            <a:endParaRPr lang="en-US" sz="14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INFO1010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Slide </a:t>
            </a:r>
            <a:fld id="{413A7355-5628-6241-9585-D53576EA71E2}" type="slidenum">
              <a:rPr lang="en-GB"/>
              <a:pPr/>
              <a:t>24</a:t>
            </a:fld>
            <a:r>
              <a:rPr lang="en-GB"/>
              <a:t/>
            </a:r>
            <a:br>
              <a:rPr lang="en-GB"/>
            </a:br>
            <a:r>
              <a:rPr lang="en-GB" sz="1000" b="1"/>
              <a:t>Su White http://www.ecs.soton.ac.uk/~saw</a:t>
            </a:r>
            <a:endParaRPr lang="en-GB" sz="1000" b="1"/>
          </a:p>
        </p:txBody>
      </p:sp>
    </p:spTree>
  </p:cSld>
  <p:clrMapOvr>
    <a:masterClrMapping/>
  </p:clrMapOvr>
  <mc:AlternateContent>
    <mc:Choice xmlns:mp="http://schemas.microsoft.com/office/mac/powerpoint/2008/main" Requires="mp">
      <mp:transition spd="med">
        <mp:flip/>
      </mp:transition>
    </mc:Choice>
    <mc:Fallback>
      <p:transition spd="med">
        <p:newsflash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Roles 09-10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n-GB" sz="2500" dirty="0" smtClean="0"/>
              <a:t>Web Developer*</a:t>
            </a:r>
          </a:p>
          <a:p>
            <a:r>
              <a:rPr lang="en-GB" sz="2500" dirty="0" smtClean="0"/>
              <a:t>Assistant Technical Manager</a:t>
            </a:r>
          </a:p>
          <a:p>
            <a:r>
              <a:rPr lang="en-GB" sz="2500" dirty="0" smtClean="0"/>
              <a:t>RAF Officer </a:t>
            </a:r>
            <a:r>
              <a:rPr lang="en-GB" sz="2500" dirty="0" smtClean="0"/>
              <a:t>Trainee</a:t>
            </a:r>
          </a:p>
          <a:p>
            <a:r>
              <a:rPr lang="en-GB" sz="2500" dirty="0" smtClean="0"/>
              <a:t>Operational Analyst</a:t>
            </a:r>
          </a:p>
          <a:p>
            <a:r>
              <a:rPr lang="en-GB" sz="2500" dirty="0" smtClean="0"/>
              <a:t>IT Help-Desk </a:t>
            </a:r>
            <a:endParaRPr lang="en-GB" sz="2500" dirty="0" smtClean="0"/>
          </a:p>
          <a:p>
            <a:r>
              <a:rPr lang="en-GB" sz="2500" dirty="0" smtClean="0"/>
              <a:t>System </a:t>
            </a:r>
            <a:r>
              <a:rPr lang="en-GB" sz="2500" dirty="0" smtClean="0"/>
              <a:t>Analyst/Developer</a:t>
            </a:r>
          </a:p>
          <a:p>
            <a:r>
              <a:rPr lang="en-GB" sz="2500" dirty="0" smtClean="0"/>
              <a:t>Software Engineer*</a:t>
            </a:r>
          </a:p>
          <a:p>
            <a:r>
              <a:rPr lang="en-GB" sz="2500" dirty="0" smtClean="0"/>
              <a:t>Developer</a:t>
            </a:r>
            <a:endParaRPr lang="en-GB" sz="2500" dirty="0" smtClean="0"/>
          </a:p>
          <a:p>
            <a:r>
              <a:rPr lang="en-GB" sz="2500" dirty="0" smtClean="0"/>
              <a:t>Senior </a:t>
            </a:r>
            <a:r>
              <a:rPr lang="en-GB" sz="2500" dirty="0" smtClean="0"/>
              <a:t>Analyst</a:t>
            </a:r>
            <a:endParaRPr lang="en-GB" sz="2500" dirty="0" smtClean="0"/>
          </a:p>
          <a:p>
            <a:r>
              <a:rPr lang="en-GB" sz="2500" dirty="0" smtClean="0"/>
              <a:t>IT Engineer</a:t>
            </a:r>
          </a:p>
          <a:p>
            <a:r>
              <a:rPr lang="en-GB" sz="2800" dirty="0" smtClean="0"/>
              <a:t>Programmer</a:t>
            </a:r>
            <a:r>
              <a:rPr lang="en-GB" sz="2800" dirty="0" smtClean="0"/>
              <a:t>/Analyst Programmer*</a:t>
            </a:r>
          </a:p>
          <a:p>
            <a:r>
              <a:rPr lang="en-GB" sz="2800" dirty="0" smtClean="0"/>
              <a:t>IT technician</a:t>
            </a:r>
          </a:p>
          <a:p>
            <a:endParaRPr lang="en-GB" sz="2500" dirty="0" smtClean="0"/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r>
              <a:rPr lang="en-GB" sz="1300" dirty="0" smtClean="0"/>
              <a:t>Test Engineer</a:t>
            </a:r>
          </a:p>
          <a:p>
            <a:r>
              <a:rPr lang="en-GB" sz="1300" dirty="0" smtClean="0"/>
              <a:t>Project-Assistant</a:t>
            </a:r>
          </a:p>
          <a:p>
            <a:r>
              <a:rPr lang="en-GB" sz="1300" dirty="0" smtClean="0"/>
              <a:t>Research-Assistant</a:t>
            </a:r>
          </a:p>
          <a:p>
            <a:r>
              <a:rPr lang="en-GB" sz="1300" dirty="0" smtClean="0"/>
              <a:t>Business Analyst</a:t>
            </a:r>
          </a:p>
          <a:p>
            <a:r>
              <a:rPr lang="en-GB" sz="1300" dirty="0" smtClean="0"/>
              <a:t>Consultant</a:t>
            </a:r>
          </a:p>
          <a:p>
            <a:r>
              <a:rPr lang="en-GB" sz="1300" dirty="0" smtClean="0"/>
              <a:t>System Developer</a:t>
            </a:r>
          </a:p>
          <a:p>
            <a:r>
              <a:rPr lang="en-GB" sz="1300" dirty="0" smtClean="0"/>
              <a:t>Software Developer*</a:t>
            </a:r>
          </a:p>
          <a:p>
            <a:r>
              <a:rPr lang="en-GB" sz="1300" dirty="0" smtClean="0"/>
              <a:t>Graduate Software Engineer</a:t>
            </a:r>
          </a:p>
          <a:p>
            <a:r>
              <a:rPr lang="en-GB" sz="1300" dirty="0" smtClean="0"/>
              <a:t>Civil-Servant*</a:t>
            </a:r>
          </a:p>
          <a:p>
            <a:r>
              <a:rPr lang="en-GB" sz="1300" dirty="0" smtClean="0"/>
              <a:t>IT support team student assistant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INFO1010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F5B1AB03-D6A0-814D-8316-5A7B998780A4}" type="slidenum">
              <a:rPr lang="en-GB" smtClean="0"/>
              <a:pPr/>
              <a:t>25</a:t>
            </a:fld>
            <a:r>
              <a:rPr lang="en-GB" smtClean="0"/>
              <a:t/>
            </a:r>
            <a:br>
              <a:rPr lang="en-GB" smtClean="0"/>
            </a:br>
            <a:r>
              <a:rPr lang="en-GB" sz="1000" b="1" smtClean="0"/>
              <a:t>Su White http://www.ecs.soton.ac.uk/~saw</a:t>
            </a:r>
            <a:endParaRPr lang="en-GB" sz="1000" b="1"/>
          </a:p>
        </p:txBody>
      </p:sp>
    </p:spTree>
  </p:cSld>
  <p:clrMapOvr>
    <a:masterClrMapping/>
  </p:clrMapOvr>
  <mc:AlternateContent>
    <mc:Choice xmlns:mp="http://schemas.microsoft.com/office/mac/powerpoint/2008/main" Requires="mp">
      <mp:transition spd="med">
        <mp:flip/>
      </mp:transition>
    </mc:Choice>
    <mc:Fallback>
      <p:transition spd="med">
        <p:newsflash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Get some inside information….</a:t>
            </a:r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INFO1010</a:t>
            </a:r>
            <a:endParaRPr lang="en-GB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Slide </a:t>
            </a:r>
            <a:fld id="{66B83424-65C4-4741-929C-1ABAD3E12C58}" type="slidenum">
              <a:rPr lang="en-GB"/>
              <a:pPr/>
              <a:t>26</a:t>
            </a:fld>
            <a:r>
              <a:rPr lang="en-GB"/>
              <a:t/>
            </a:r>
            <a:br>
              <a:rPr lang="en-GB"/>
            </a:br>
            <a:r>
              <a:rPr lang="en-GB" sz="1000" b="1"/>
              <a:t>Su White http://www.ecs.soton.ac.uk/~saw</a:t>
            </a:r>
            <a:endParaRPr lang="en-GB" sz="1000" b="1"/>
          </a:p>
        </p:txBody>
      </p:sp>
      <p:pic>
        <p:nvPicPr>
          <p:cNvPr id="431108" name="Picture 4" descr="insiderreport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28725" y="1828800"/>
            <a:ext cx="6686550" cy="4346575"/>
          </a:xfrm>
          <a:prstGeom prst="rect">
            <a:avLst/>
          </a:prstGeom>
          <a:noFill/>
        </p:spPr>
      </p:pic>
    </p:spTree>
  </p:cSld>
  <p:clrMapOvr>
    <a:masterClrMapping/>
  </p:clrMapOvr>
  <mc:AlternateContent>
    <mc:Choice xmlns:mp="http://schemas.microsoft.com/office/mac/powerpoint/2008/main" Requires="mp">
      <mp:transition spd="med">
        <mp:flip/>
      </mp:transition>
    </mc:Choice>
    <mc:Fallback>
      <p:transition spd="med">
        <p:newsflash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Destinations overview</a:t>
            </a:r>
            <a:endParaRPr lang="en-US" dirty="0"/>
          </a:p>
        </p:txBody>
      </p:sp>
      <p:pic>
        <p:nvPicPr>
          <p:cNvPr id="7" name="Content Placeholder 6" descr="Screen Shot 2011-12-01 at 07.38.04.png"/>
          <p:cNvPicPr>
            <a:picLocks noGrp="1" noChangeAspect="1"/>
          </p:cNvPicPr>
          <p:nvPr>
            <p:ph idx="1"/>
          </p:nvPr>
        </p:nvPicPr>
        <p:blipFill>
          <a:blip r:embed="rId2"/>
          <a:srcRect t="-6904" b="-6904"/>
          <a:stretch>
            <a:fillRect/>
          </a:stretch>
        </p:blipFill>
        <p:spPr/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INFO1010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0FC8463A-24DA-0240-83FF-A59C07084491}" type="slidenum">
              <a:rPr lang="en-GB" smtClean="0"/>
              <a:pPr/>
              <a:t>27</a:t>
            </a:fld>
            <a:r>
              <a:rPr lang="en-GB" smtClean="0"/>
              <a:t/>
            </a:r>
            <a:br>
              <a:rPr lang="en-GB" smtClean="0"/>
            </a:br>
            <a:r>
              <a:rPr lang="en-GB" sz="1000" b="1" smtClean="0"/>
              <a:t>Su White http://www.ecs.soton.ac.uk/~saw</a:t>
            </a:r>
            <a:endParaRPr lang="en-GB" sz="1000" b="1"/>
          </a:p>
        </p:txBody>
      </p:sp>
    </p:spTree>
  </p:cSld>
  <p:clrMapOvr>
    <a:masterClrMapping/>
  </p:clrMapOvr>
  <mc:AlternateContent>
    <mc:Choice xmlns:mp="http://schemas.microsoft.com/office/mac/powerpoint/2008/main" Requires="mp">
      <mp:transition spd="med">
        <mp:flip/>
      </mp:transition>
    </mc:Choice>
    <mc:Fallback>
      <p:transition spd="med">
        <p:newsflash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Your challenge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dirty="0" smtClean="0"/>
              <a:t>Go social (professional)</a:t>
            </a:r>
          </a:p>
          <a:p>
            <a:pPr lvl="1"/>
            <a:r>
              <a:rPr lang="en-US" dirty="0" smtClean="0"/>
              <a:t>Linked in</a:t>
            </a:r>
          </a:p>
          <a:p>
            <a:pPr lvl="1"/>
            <a:r>
              <a:rPr lang="en-US" dirty="0" smtClean="0"/>
              <a:t>Twitter, blog</a:t>
            </a:r>
          </a:p>
          <a:p>
            <a:pPr lvl="1"/>
            <a:r>
              <a:rPr lang="en-US" dirty="0" smtClean="0"/>
              <a:t>Outings and visits </a:t>
            </a:r>
          </a:p>
          <a:p>
            <a:pPr>
              <a:buNone/>
            </a:pPr>
            <a:r>
              <a:rPr lang="en-US" dirty="0" smtClean="0"/>
              <a:t>Go online sleuthing…</a:t>
            </a:r>
          </a:p>
          <a:p>
            <a:pPr lvl="1"/>
            <a:r>
              <a:rPr lang="en-US" dirty="0" err="1" smtClean="0"/>
              <a:t>Soton</a:t>
            </a:r>
            <a:r>
              <a:rPr lang="en-US" dirty="0" smtClean="0"/>
              <a:t> alumni, destinations</a:t>
            </a:r>
          </a:p>
          <a:p>
            <a:pPr lvl="1"/>
            <a:r>
              <a:rPr lang="en-US" dirty="0" smtClean="0"/>
              <a:t>Your ideal </a:t>
            </a:r>
            <a:r>
              <a:rPr lang="en-US" dirty="0" err="1" smtClean="0"/>
              <a:t>employer(s</a:t>
            </a:r>
            <a:r>
              <a:rPr lang="en-US" dirty="0" smtClean="0"/>
              <a:t>)…</a:t>
            </a:r>
          </a:p>
          <a:p>
            <a:pPr>
              <a:buNone/>
            </a:pPr>
            <a:r>
              <a:rPr lang="en-US" dirty="0" smtClean="0"/>
              <a:t>Go cerebral</a:t>
            </a:r>
          </a:p>
          <a:p>
            <a:r>
              <a:rPr lang="en-US" dirty="0" smtClean="0"/>
              <a:t>Think about what you would enjoy doing</a:t>
            </a:r>
          </a:p>
          <a:p>
            <a:pPr>
              <a:buNone/>
            </a:pPr>
            <a:r>
              <a:rPr lang="en-US" dirty="0" err="1" smtClean="0"/>
              <a:t>Organise</a:t>
            </a:r>
            <a:r>
              <a:rPr lang="en-US" dirty="0" smtClean="0"/>
              <a:t> </a:t>
            </a:r>
          </a:p>
          <a:p>
            <a:r>
              <a:rPr lang="en-US" dirty="0" smtClean="0"/>
              <a:t>Yourself (and/or your friends)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INFO1010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BE2A3A76-4F1E-BA4F-B4A6-DF651B159E58}" type="slidenum">
              <a:rPr lang="en-GB" smtClean="0"/>
              <a:pPr/>
              <a:t>28</a:t>
            </a:fld>
            <a:r>
              <a:rPr lang="en-GB" smtClean="0"/>
              <a:t/>
            </a:r>
            <a:br>
              <a:rPr lang="en-GB" smtClean="0"/>
            </a:br>
            <a:r>
              <a:rPr lang="en-GB" sz="1000" b="1" smtClean="0"/>
              <a:t>Su White http://www.ecs.soton.ac.uk/~saw</a:t>
            </a:r>
            <a:endParaRPr lang="en-GB" sz="1000" b="1"/>
          </a:p>
        </p:txBody>
      </p:sp>
    </p:spTree>
  </p:cSld>
  <p:clrMapOvr>
    <a:masterClrMapping/>
  </p:clrMapOvr>
  <mc:AlternateContent>
    <mc:Choice xmlns:mp="http://schemas.microsoft.com/office/mac/powerpoint/2008/main" Requires="mp">
      <mp:transition spd="med">
        <mp:flip/>
      </mp:transition>
    </mc:Choice>
    <mc:Fallback>
      <p:transition spd="med">
        <p:newsflash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Aside…</a:t>
            </a:r>
            <a:endParaRPr lang="en-US" dirty="0"/>
          </a:p>
        </p:txBody>
      </p:sp>
      <p:pic>
        <p:nvPicPr>
          <p:cNvPr id="6" name="Content Placeholder 5" descr="Screen Shot 2011-12-01 at 07.48.36.png"/>
          <p:cNvPicPr>
            <a:picLocks noGrp="1" noChangeAspect="1"/>
          </p:cNvPicPr>
          <p:nvPr>
            <p:ph idx="1"/>
          </p:nvPr>
        </p:nvPicPr>
        <p:blipFill>
          <a:blip r:embed="rId2"/>
          <a:srcRect l="-72431" r="-72431"/>
          <a:stretch>
            <a:fillRect/>
          </a:stretch>
        </p:blipFill>
        <p:spPr>
          <a:xfrm>
            <a:off x="1752600" y="533400"/>
            <a:ext cx="10158664" cy="5486400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INFO1010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BE2A3A76-4F1E-BA4F-B4A6-DF651B159E58}" type="slidenum">
              <a:rPr lang="en-GB" smtClean="0"/>
              <a:pPr/>
              <a:t>29</a:t>
            </a:fld>
            <a:r>
              <a:rPr lang="en-GB" smtClean="0"/>
              <a:t/>
            </a:r>
            <a:br>
              <a:rPr lang="en-GB" smtClean="0"/>
            </a:br>
            <a:r>
              <a:rPr lang="en-GB" sz="1000" b="1" smtClean="0"/>
              <a:t>Su White http://www.ecs.soton.ac.uk/~saw</a:t>
            </a:r>
            <a:endParaRPr lang="en-GB" sz="1000" b="1"/>
          </a:p>
        </p:txBody>
      </p:sp>
      <p:sp>
        <p:nvSpPr>
          <p:cNvPr id="7" name="Rectangle 6"/>
          <p:cNvSpPr/>
          <p:nvPr/>
        </p:nvSpPr>
        <p:spPr>
          <a:xfrm>
            <a:off x="-152400" y="5562600"/>
            <a:ext cx="5257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http://</a:t>
            </a:r>
            <a:r>
              <a:rPr lang="en-US" dirty="0" err="1" smtClean="0"/>
              <a:t>www.canyoucrackit.co.uk</a:t>
            </a:r>
            <a:r>
              <a:rPr lang="en-US" dirty="0" smtClean="0"/>
              <a:t>/</a:t>
            </a:r>
            <a:endParaRPr lang="en-US" dirty="0"/>
          </a:p>
        </p:txBody>
      </p:sp>
    </p:spTree>
  </p:cSld>
  <p:clrMapOvr>
    <a:masterClrMapping/>
  </p:clrMapOvr>
  <mc:AlternateContent>
    <mc:Choice xmlns:mp="http://schemas.microsoft.com/office/mac/powerpoint/2008/main" Requires="mp">
      <mp:transition spd="med">
        <mp:flip/>
      </mp:transition>
    </mc:Choice>
    <mc:Fallback>
      <p:transition spd="med">
        <p:newsflash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reminder</a:t>
            </a:r>
            <a:endParaRPr lang="en-US" dirty="0"/>
          </a:p>
        </p:txBody>
      </p:sp>
      <p:pic>
        <p:nvPicPr>
          <p:cNvPr id="7" name="Content Placeholder 6" descr="Screen Shot 2011-12-01 at 06.36.37.png"/>
          <p:cNvPicPr>
            <a:picLocks noGrp="1" noChangeAspect="1"/>
          </p:cNvPicPr>
          <p:nvPr>
            <p:ph idx="1"/>
          </p:nvPr>
        </p:nvPicPr>
        <p:blipFill>
          <a:blip r:embed="rId2"/>
          <a:srcRect t="-55323" b="-55323"/>
          <a:stretch>
            <a:fillRect/>
          </a:stretch>
        </p:blipFill>
        <p:spPr/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INFO1010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BE2A3A76-4F1E-BA4F-B4A6-DF651B159E58}" type="slidenum">
              <a:rPr lang="en-GB" smtClean="0"/>
              <a:pPr/>
              <a:t>3</a:t>
            </a:fld>
            <a:r>
              <a:rPr lang="en-GB" smtClean="0"/>
              <a:t/>
            </a:r>
            <a:br>
              <a:rPr lang="en-GB" smtClean="0"/>
            </a:br>
            <a:r>
              <a:rPr lang="en-GB" sz="1000" b="1" smtClean="0"/>
              <a:t>Su White http://www.ecs.soton.ac.uk/~saw</a:t>
            </a:r>
            <a:endParaRPr lang="en-GB" sz="1000" b="1"/>
          </a:p>
        </p:txBody>
      </p:sp>
      <p:sp>
        <p:nvSpPr>
          <p:cNvPr id="8" name="TextBox 7"/>
          <p:cNvSpPr txBox="1"/>
          <p:nvPr/>
        </p:nvSpPr>
        <p:spPr>
          <a:xfrm>
            <a:off x="914400" y="4953000"/>
            <a:ext cx="822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 err="1" smtClean="0"/>
              <a:t>i</a:t>
            </a:r>
            <a:r>
              <a:rPr lang="en-US" dirty="0" smtClean="0"/>
              <a:t>)  17:00 – public lecture or small group</a:t>
            </a:r>
            <a:br>
              <a:rPr lang="en-US" dirty="0" smtClean="0"/>
            </a:br>
            <a:r>
              <a:rPr lang="en-US" dirty="0" smtClean="0"/>
              <a:t>ii) group choices</a:t>
            </a:r>
            <a:endParaRPr lang="en-US" dirty="0"/>
          </a:p>
        </p:txBody>
      </p:sp>
    </p:spTree>
  </p:cSld>
  <p:clrMapOvr>
    <a:masterClrMapping/>
  </p:clrMapOvr>
  <mc:AlternateContent>
    <mc:Choice xmlns:mp="http://schemas.microsoft.com/office/mac/powerpoint/2008/main" Requires="mp">
      <mp:transition spd="med">
        <mp:flip/>
      </mp:transition>
    </mc:Choice>
    <mc:Fallback>
      <p:transition spd="med">
        <p:newsflash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Content Placeholder 5" descr="Screen Shot 2011-12-01 at 07.46.06.png"/>
          <p:cNvPicPr>
            <a:picLocks noGrp="1" noChangeAspect="1"/>
          </p:cNvPicPr>
          <p:nvPr>
            <p:ph idx="1"/>
          </p:nvPr>
        </p:nvPicPr>
        <p:blipFill>
          <a:blip r:embed="rId2"/>
          <a:srcRect l="-7665" r="-7665"/>
          <a:stretch>
            <a:fillRect/>
          </a:stretch>
        </p:blipFill>
        <p:spPr/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INFO1010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BE2A3A76-4F1E-BA4F-B4A6-DF651B159E58}" type="slidenum">
              <a:rPr lang="en-GB" smtClean="0"/>
              <a:pPr/>
              <a:t>30</a:t>
            </a:fld>
            <a:r>
              <a:rPr lang="en-GB" smtClean="0"/>
              <a:t/>
            </a:r>
            <a:br>
              <a:rPr lang="en-GB" smtClean="0"/>
            </a:br>
            <a:r>
              <a:rPr lang="en-GB" sz="1000" b="1" smtClean="0"/>
              <a:t>Su White http://www.ecs.soton.ac.uk/~saw</a:t>
            </a:r>
            <a:endParaRPr lang="en-GB" sz="1000" b="1"/>
          </a:p>
        </p:txBody>
      </p:sp>
    </p:spTree>
  </p:cSld>
  <p:clrMapOvr>
    <a:masterClrMapping/>
  </p:clrMapOvr>
  <mc:AlternateContent>
    <mc:Choice xmlns:mp="http://schemas.microsoft.com/office/mac/powerpoint/2008/main" Requires="mp">
      <mp:transition spd="med">
        <mp:flip/>
      </mp:transition>
    </mc:Choice>
    <mc:Fallback>
      <p:transition spd="med">
        <p:newsflash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reminder</a:t>
            </a:r>
            <a:endParaRPr lang="en-US" dirty="0"/>
          </a:p>
        </p:txBody>
      </p:sp>
      <p:pic>
        <p:nvPicPr>
          <p:cNvPr id="7" name="Content Placeholder 6" descr="Screen Shot 2011-12-01 at 06.36.37.png"/>
          <p:cNvPicPr>
            <a:picLocks noGrp="1" noChangeAspect="1"/>
          </p:cNvPicPr>
          <p:nvPr>
            <p:ph idx="1"/>
          </p:nvPr>
        </p:nvPicPr>
        <p:blipFill>
          <a:blip r:embed="rId2"/>
          <a:srcRect t="-55323" b="-55323"/>
          <a:stretch>
            <a:fillRect/>
          </a:stretch>
        </p:blipFill>
        <p:spPr/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INFO1010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BE2A3A76-4F1E-BA4F-B4A6-DF651B159E58}" type="slidenum">
              <a:rPr lang="en-GB" smtClean="0"/>
              <a:pPr/>
              <a:t>31</a:t>
            </a:fld>
            <a:r>
              <a:rPr lang="en-GB" smtClean="0"/>
              <a:t/>
            </a:r>
            <a:br>
              <a:rPr lang="en-GB" smtClean="0"/>
            </a:br>
            <a:r>
              <a:rPr lang="en-GB" sz="1000" b="1" smtClean="0"/>
              <a:t>Su White http://www.ecs.soton.ac.uk/~saw</a:t>
            </a:r>
            <a:endParaRPr lang="en-GB" sz="1000" b="1"/>
          </a:p>
        </p:txBody>
      </p:sp>
    </p:spTree>
  </p:cSld>
  <p:clrMapOvr>
    <a:masterClrMapping/>
  </p:clrMapOvr>
  <mc:AlternateContent>
    <mc:Choice xmlns:mp="http://schemas.microsoft.com/office/mac/powerpoint/2008/main" Requires="mp">
      <mp:transition spd="med">
        <mp:flip/>
      </mp:transition>
    </mc:Choice>
    <mc:Fallback>
      <p:transition spd="med">
        <p:newsflash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4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0" tIns="0" rIns="0" bIns="0" anchor="b"/>
          <a:lstStyle/>
          <a:p>
            <a:r>
              <a:rPr lang="en-GB"/>
              <a:t>Thank you ;-)</a:t>
            </a:r>
          </a:p>
        </p:txBody>
      </p:sp>
      <p:sp>
        <p:nvSpPr>
          <p:cNvPr id="368643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981200"/>
            <a:ext cx="8456613" cy="4114800"/>
          </a:xfrm>
          <a:noFill/>
          <a:ln/>
        </p:spPr>
        <p:txBody>
          <a:bodyPr lIns="0" tIns="0" rIns="0" bIns="0"/>
          <a:lstStyle/>
          <a:p>
            <a:pPr>
              <a:buFontTx/>
              <a:buNone/>
            </a:pPr>
            <a:r>
              <a:rPr lang="en-GB"/>
              <a:t>Su White</a:t>
            </a:r>
          </a:p>
          <a:p>
            <a:pPr>
              <a:lnSpc>
                <a:spcPct val="190000"/>
              </a:lnSpc>
            </a:pPr>
            <a:r>
              <a:rPr lang="en-GB"/>
              <a:t>saw@ecs.soton.ac.uk </a:t>
            </a:r>
          </a:p>
          <a:p>
            <a:pPr>
              <a:lnSpc>
                <a:spcPct val="190000"/>
              </a:lnSpc>
            </a:pPr>
            <a:r>
              <a:rPr lang="en-GB"/>
              <a:t>+44 (0)23 8059 4471</a:t>
            </a:r>
          </a:p>
          <a:p>
            <a:pPr>
              <a:lnSpc>
                <a:spcPct val="190000"/>
              </a:lnSpc>
            </a:pPr>
            <a:r>
              <a:rPr lang="en-GB"/>
              <a:t>http://www.ecs.soton.ac.uk/~saw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INFO1010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Slide </a:t>
            </a:r>
            <a:fld id="{76557FE9-79C1-0D47-80AF-E1CAF3136F7E}" type="slidenum">
              <a:rPr lang="en-GB"/>
              <a:pPr/>
              <a:t>32</a:t>
            </a:fld>
            <a:r>
              <a:rPr lang="en-GB"/>
              <a:t/>
            </a:r>
            <a:br>
              <a:rPr lang="en-GB"/>
            </a:br>
            <a:r>
              <a:rPr lang="en-GB" sz="1000" b="1"/>
              <a:t>Su White http://www.ecs.soton.ac.uk/~saw</a:t>
            </a:r>
            <a:endParaRPr lang="en-GB" sz="1000" b="1"/>
          </a:p>
        </p:txBody>
      </p:sp>
    </p:spTree>
  </p:cSld>
  <p:clrMapOvr>
    <a:masterClrMapping/>
  </p:clrMapOvr>
  <mc:AlternateContent>
    <mc:Choice xmlns:mp="http://schemas.microsoft.com/office/mac/powerpoint/2008/main" Requires="mp">
      <mp:transition spd="med">
        <mp:flip/>
      </mp:transition>
    </mc:Choice>
    <mc:Fallback>
      <p:transition spd="med">
        <p:newsflash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Consolidate work from INFO1010</a:t>
            </a:r>
          </a:p>
          <a:p>
            <a:r>
              <a:rPr lang="en-US" dirty="0" smtClean="0"/>
              <a:t>Reflection on progress this term (overall)</a:t>
            </a:r>
          </a:p>
          <a:p>
            <a:r>
              <a:rPr lang="en-US" dirty="0" smtClean="0"/>
              <a:t>Give you a few objectives for the vacation</a:t>
            </a:r>
          </a:p>
          <a:p>
            <a:r>
              <a:rPr lang="en-US" dirty="0" smtClean="0"/>
              <a:t>Suggestions for some web browsing</a:t>
            </a:r>
          </a:p>
          <a:p>
            <a:r>
              <a:rPr lang="en-US" dirty="0" smtClean="0"/>
              <a:t>Prepare you for those awkward family </a:t>
            </a:r>
            <a:r>
              <a:rPr lang="en-US" dirty="0" err="1" smtClean="0"/>
              <a:t>christmas</a:t>
            </a:r>
            <a:r>
              <a:rPr lang="en-US" dirty="0" smtClean="0"/>
              <a:t> conversations ;-)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INFO1010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BE2A3A76-4F1E-BA4F-B4A6-DF651B159E58}" type="slidenum">
              <a:rPr lang="en-GB" smtClean="0"/>
              <a:pPr/>
              <a:t>4</a:t>
            </a:fld>
            <a:r>
              <a:rPr lang="en-GB" smtClean="0"/>
              <a:t/>
            </a:r>
            <a:br>
              <a:rPr lang="en-GB" smtClean="0"/>
            </a:br>
            <a:r>
              <a:rPr lang="en-GB" sz="1000" b="1" smtClean="0"/>
              <a:t>Su White http://www.ecs.soton.ac.uk/~saw</a:t>
            </a:r>
            <a:endParaRPr lang="en-GB" sz="1000" b="1"/>
          </a:p>
        </p:txBody>
      </p:sp>
    </p:spTree>
  </p:cSld>
  <p:clrMapOvr>
    <a:masterClrMapping/>
  </p:clrMapOvr>
  <mc:AlternateContent>
    <mc:Choice xmlns:mp="http://schemas.microsoft.com/office/mac/powerpoint/2008/main" Requires="mp">
      <mp:transition spd="med">
        <mp:flip/>
      </mp:transition>
    </mc:Choice>
    <mc:Fallback>
      <p:transition spd="med">
        <p:newsflash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3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Why do we want to know?</a:t>
            </a:r>
          </a:p>
        </p:txBody>
      </p:sp>
      <p:sp>
        <p:nvSpPr>
          <p:cNvPr id="355331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sz="2000"/>
              <a:t>Personal…</a:t>
            </a:r>
          </a:p>
        </p:txBody>
      </p:sp>
      <p:sp>
        <p:nvSpPr>
          <p:cNvPr id="355332" name="Rectangle 4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sz="2000"/>
              <a:t>Generic….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INFO1010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Slide </a:t>
            </a:r>
            <a:fld id="{5FF106A4-D726-474E-9C60-C06B83098A59}" type="slidenum">
              <a:rPr lang="en-GB"/>
              <a:pPr/>
              <a:t>5</a:t>
            </a:fld>
            <a:r>
              <a:rPr lang="en-GB"/>
              <a:t/>
            </a:r>
            <a:br>
              <a:rPr lang="en-GB"/>
            </a:br>
            <a:r>
              <a:rPr lang="en-GB" sz="1000" b="1"/>
              <a:t>Su White http://www.ecs.soton.ac.uk/~saw</a:t>
            </a:r>
            <a:endParaRPr lang="en-GB" sz="1000" b="1"/>
          </a:p>
        </p:txBody>
      </p:sp>
      <p:sp>
        <p:nvSpPr>
          <p:cNvPr id="7" name="TextBox 6"/>
          <p:cNvSpPr txBox="1"/>
          <p:nvPr/>
        </p:nvSpPr>
        <p:spPr>
          <a:xfrm>
            <a:off x="1066800" y="3352800"/>
            <a:ext cx="70866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No apologies – this revisits some stuff from earlier in the term </a:t>
            </a:r>
            <a:br>
              <a:rPr lang="en-US" dirty="0" smtClean="0"/>
            </a:br>
            <a:r>
              <a:rPr lang="en-US" dirty="0" smtClean="0"/>
              <a:t>BUT perspective is different!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… </a:t>
            </a:r>
            <a:r>
              <a:rPr lang="en-US" dirty="0" err="1" smtClean="0"/>
              <a:t>organisations</a:t>
            </a:r>
            <a:r>
              <a:rPr lang="en-US" dirty="0" smtClean="0"/>
              <a:t> and how they work</a:t>
            </a:r>
            <a:endParaRPr lang="en-US" dirty="0"/>
          </a:p>
        </p:txBody>
      </p:sp>
    </p:spTree>
  </p:cSld>
  <p:clrMapOvr>
    <a:masterClrMapping/>
  </p:clrMapOvr>
  <mc:AlternateContent>
    <mc:Choice xmlns:mp="http://schemas.microsoft.com/office/mac/powerpoint/2008/main" Requires="mp">
      <mp:transition spd="med">
        <mp:flip/>
      </mp:transition>
    </mc:Choice>
    <mc:Fallback>
      <p:transition spd="med">
        <p:newsflash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sort of </a:t>
            </a:r>
            <a:r>
              <a:rPr lang="en-US" dirty="0" err="1" smtClean="0"/>
              <a:t>organisation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INFO1010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F5B1AB03-D6A0-814D-8316-5A7B998780A4}" type="slidenum">
              <a:rPr lang="en-GB" smtClean="0"/>
              <a:pPr/>
              <a:t>6</a:t>
            </a:fld>
            <a:r>
              <a:rPr lang="en-GB" smtClean="0"/>
              <a:t/>
            </a:r>
            <a:br>
              <a:rPr lang="en-GB" smtClean="0"/>
            </a:br>
            <a:r>
              <a:rPr lang="en-GB" sz="1000" b="1" smtClean="0"/>
              <a:t>Su White http://www.ecs.soton.ac.uk/~saw</a:t>
            </a:r>
            <a:endParaRPr lang="en-GB" sz="1000" b="1"/>
          </a:p>
        </p:txBody>
      </p:sp>
      <p:pic>
        <p:nvPicPr>
          <p:cNvPr id="8" name="Picture 7" descr="Screen Shot 2011-12-01 at 06.20.1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1524000"/>
            <a:ext cx="6705600" cy="4453207"/>
          </a:xfrm>
          <a:prstGeom prst="rect">
            <a:avLst/>
          </a:prstGeom>
        </p:spPr>
      </p:pic>
    </p:spTree>
  </p:cSld>
  <p:clrMapOvr>
    <a:masterClrMapping/>
  </p:clrMapOvr>
  <mc:AlternateContent>
    <mc:Choice xmlns:mp="http://schemas.microsoft.com/office/mac/powerpoint/2008/main" Requires="mp">
      <mp:transition spd="med">
        <mp:flip/>
      </mp:transition>
    </mc:Choice>
    <mc:Fallback>
      <p:transition spd="med">
        <p:newsflash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Small businesses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~95</a:t>
            </a:r>
            <a:r>
              <a:rPr lang="en-US" b="1" dirty="0" smtClean="0"/>
              <a:t>% of</a:t>
            </a:r>
            <a:r>
              <a:rPr lang="en-US" b="1" dirty="0" smtClean="0"/>
              <a:t> UK employees </a:t>
            </a:r>
            <a:r>
              <a:rPr lang="en-US" b="1" dirty="0" smtClean="0"/>
              <a:t>in the UK</a:t>
            </a:r>
            <a:r>
              <a:rPr lang="en-US" b="1" dirty="0" smtClean="0"/>
              <a:t> in </a:t>
            </a:r>
            <a:r>
              <a:rPr lang="en-US" b="1" dirty="0" smtClean="0"/>
              <a:t>businesses with less than</a:t>
            </a:r>
            <a:r>
              <a:rPr lang="en-US" b="1" dirty="0" smtClean="0"/>
              <a:t> 100 staff</a:t>
            </a:r>
          </a:p>
          <a:p>
            <a:pPr>
              <a:buNone/>
            </a:pPr>
            <a:r>
              <a:rPr lang="en-US" b="1" dirty="0" smtClean="0"/>
              <a:t>Most satisfied</a:t>
            </a:r>
          </a:p>
          <a:p>
            <a:pPr>
              <a:buNone/>
            </a:pPr>
            <a:r>
              <a:rPr lang="en-US" b="1" dirty="0" smtClean="0"/>
              <a:t>Committed and loyal</a:t>
            </a:r>
          </a:p>
          <a:p>
            <a:pPr>
              <a:buNone/>
            </a:pPr>
            <a:r>
              <a:rPr lang="en-US" b="1" dirty="0" smtClean="0"/>
              <a:t>Less stress</a:t>
            </a:r>
          </a:p>
          <a:p>
            <a:pPr>
              <a:buNone/>
            </a:pPr>
            <a:r>
              <a:rPr lang="en-US" b="1" dirty="0" smtClean="0"/>
              <a:t>Less complaints about working hours</a:t>
            </a:r>
          </a:p>
          <a:p>
            <a:pPr>
              <a:buNone/>
            </a:pPr>
            <a:r>
              <a:rPr lang="en-US" dirty="0" smtClean="0"/>
              <a:t>Only 14% grads go into graduate training schemes</a:t>
            </a:r>
            <a:endParaRPr lang="en-US" b="1" dirty="0" smtClean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INFO1010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0FC8463A-24DA-0240-83FF-A59C07084491}" type="slidenum">
              <a:rPr lang="en-GB" smtClean="0"/>
              <a:pPr/>
              <a:t>7</a:t>
            </a:fld>
            <a:r>
              <a:rPr lang="en-GB" smtClean="0"/>
              <a:t/>
            </a:r>
            <a:br>
              <a:rPr lang="en-GB" smtClean="0"/>
            </a:br>
            <a:r>
              <a:rPr lang="en-GB" sz="1000" b="1" smtClean="0"/>
              <a:t>Su White http://www.ecs.soton.ac.uk/~saw</a:t>
            </a:r>
            <a:endParaRPr lang="en-GB" sz="1000" b="1"/>
          </a:p>
        </p:txBody>
      </p:sp>
    </p:spTree>
  </p:cSld>
  <p:clrMapOvr>
    <a:masterClrMapping/>
  </p:clrMapOvr>
  <mc:AlternateContent>
    <mc:Choice xmlns:mp="http://schemas.microsoft.com/office/mac/powerpoint/2008/main" Requires="mp">
      <mp:transition spd="med">
        <mp:flip/>
      </mp:transition>
    </mc:Choice>
    <mc:Fallback>
      <p:transition spd="med">
        <p:newsflash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Tech startups</a:t>
            </a:r>
            <a:endParaRPr lang="en-US" dirty="0"/>
          </a:p>
        </p:txBody>
      </p:sp>
      <p:pic>
        <p:nvPicPr>
          <p:cNvPr id="10" name="Content Placeholder 9" descr="Screen Shot 2011-12-01 at 06.34.08.png"/>
          <p:cNvPicPr>
            <a:picLocks noGrp="1" noChangeAspect="1"/>
          </p:cNvPicPr>
          <p:nvPr>
            <p:ph idx="1"/>
          </p:nvPr>
        </p:nvPicPr>
        <p:blipFill>
          <a:blip r:embed="rId2"/>
          <a:srcRect l="-41561" r="-41561"/>
          <a:stretch>
            <a:fillRect/>
          </a:stretch>
        </p:blipFill>
        <p:spPr/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INFO1010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F5B1AB03-D6A0-814D-8316-5A7B998780A4}" type="slidenum">
              <a:rPr lang="en-GB" smtClean="0"/>
              <a:pPr/>
              <a:t>8</a:t>
            </a:fld>
            <a:r>
              <a:rPr lang="en-GB" smtClean="0"/>
              <a:t/>
            </a:r>
            <a:br>
              <a:rPr lang="en-GB" smtClean="0"/>
            </a:br>
            <a:r>
              <a:rPr lang="en-GB" sz="1000" b="1" smtClean="0"/>
              <a:t>Su White http://www.ecs.soton.ac.uk/~saw</a:t>
            </a:r>
            <a:endParaRPr lang="en-GB" sz="1000" b="1"/>
          </a:p>
        </p:txBody>
      </p:sp>
      <p:pic>
        <p:nvPicPr>
          <p:cNvPr id="11" name="Picture 10" descr="Screen Shot 2011-12-01 at 06.35.09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251533">
            <a:off x="5835509" y="1884861"/>
            <a:ext cx="3754092" cy="1670961"/>
          </a:xfrm>
          <a:prstGeom prst="rect">
            <a:avLst/>
          </a:prstGeom>
        </p:spPr>
      </p:pic>
    </p:spTree>
  </p:cSld>
  <p:clrMapOvr>
    <a:masterClrMapping/>
  </p:clrMapOvr>
  <mc:AlternateContent>
    <mc:Choice xmlns:mp="http://schemas.microsoft.com/office/mac/powerpoint/2008/main" Requires="mp">
      <mp:transition spd="med">
        <mp:flip/>
      </mp:transition>
    </mc:Choice>
    <mc:Fallback>
      <p:transition spd="med">
        <p:newsflash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 descr="Screen Shot 2011-12-01 at 06.37.20.png"/>
          <p:cNvPicPr>
            <a:picLocks noGrp="1" noChangeAspect="1"/>
          </p:cNvPicPr>
          <p:nvPr>
            <p:ph idx="1"/>
          </p:nvPr>
        </p:nvPicPr>
        <p:blipFill>
          <a:blip r:embed="rId2"/>
          <a:srcRect t="-36733" b="-36733"/>
          <a:stretch>
            <a:fillRect/>
          </a:stretch>
        </p:blipFill>
        <p:spPr>
          <a:xfrm rot="21140277">
            <a:off x="-584550" y="211947"/>
            <a:ext cx="8042276" cy="4343400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INFO1010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BE2A3A76-4F1E-BA4F-B4A6-DF651B159E58}" type="slidenum">
              <a:rPr lang="en-GB" smtClean="0"/>
              <a:pPr/>
              <a:t>9</a:t>
            </a:fld>
            <a:r>
              <a:rPr lang="en-GB" smtClean="0"/>
              <a:t/>
            </a:r>
            <a:br>
              <a:rPr lang="en-GB" smtClean="0"/>
            </a:br>
            <a:r>
              <a:rPr lang="en-GB" sz="1000" b="1" smtClean="0"/>
              <a:t>Su White http://www.ecs.soton.ac.uk/~saw</a:t>
            </a:r>
            <a:endParaRPr lang="en-GB" sz="1000" b="1"/>
          </a:p>
        </p:txBody>
      </p:sp>
      <p:pic>
        <p:nvPicPr>
          <p:cNvPr id="7" name="Picture 6" descr="silicon-roundabout-500x47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2516" y="2743200"/>
            <a:ext cx="3901483" cy="3683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54455" y="5237945"/>
            <a:ext cx="29507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Silicon Roundabout</a:t>
            </a:r>
            <a:endParaRPr lang="en-US" dirty="0"/>
          </a:p>
        </p:txBody>
      </p:sp>
    </p:spTree>
  </p:cSld>
  <p:clrMapOvr>
    <a:masterClrMapping/>
  </p:clrMapOvr>
  <mc:AlternateContent>
    <mc:Choice xmlns:mp="http://schemas.microsoft.com/office/mac/powerpoint/2008/main" Requires="mp">
      <mp:transition spd="med">
        <mp:flip/>
      </mp:transition>
    </mc:Choice>
    <mc:Fallback>
      <p:transition spd="med">
        <p:newsflash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eez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Breeze">
      <a:majorFont>
        <a:latin typeface="News Gothic MT"/>
        <a:ea typeface=""/>
        <a:cs typeface=""/>
        <a:font script="Jpan" typeface="ＭＳ Ｐゴシック"/>
      </a:majorFont>
      <a:minorFont>
        <a:latin typeface="News Gothic MT"/>
        <a:ea typeface=""/>
        <a:cs typeface=""/>
        <a:font script="Jpan" typeface="ＭＳ Ｐゴシック"/>
      </a:minorFont>
    </a:fontScheme>
    <a:fmtScheme name="Breeze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Breeze.thmx</Template>
  <TotalTime>8122</TotalTime>
  <Words>1293</Words>
  <Application>Microsoft Macintosh PowerPoint</Application>
  <PresentationFormat>On-screen Show (4:3)</PresentationFormat>
  <Paragraphs>276</Paragraphs>
  <Slides>32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Design Template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8" baseType="lpstr">
      <vt:lpstr>Times New Roman</vt:lpstr>
      <vt:lpstr>Arial</vt:lpstr>
      <vt:lpstr>Tahoma</vt:lpstr>
      <vt:lpstr>Wingdings</vt:lpstr>
      <vt:lpstr>Comic Sans MS</vt:lpstr>
      <vt:lpstr>Breeze</vt:lpstr>
      <vt:lpstr>Organisational  Perspectives</vt:lpstr>
      <vt:lpstr>Today</vt:lpstr>
      <vt:lpstr>reminder</vt:lpstr>
      <vt:lpstr>Today</vt:lpstr>
      <vt:lpstr>Why do we want to know?</vt:lpstr>
      <vt:lpstr>What sort of organisation?</vt:lpstr>
      <vt:lpstr>Small businesses</vt:lpstr>
      <vt:lpstr>Tech startups</vt:lpstr>
      <vt:lpstr>Slide 9</vt:lpstr>
      <vt:lpstr>What sector?</vt:lpstr>
      <vt:lpstr>Roles and Infrastructure</vt:lpstr>
      <vt:lpstr>Expertise on Campus</vt:lpstr>
      <vt:lpstr>Careers Hub</vt:lpstr>
      <vt:lpstr>Career Destinations</vt:lpstr>
      <vt:lpstr>Student Enterprise</vt:lpstr>
      <vt:lpstr>The changing world of work</vt:lpstr>
      <vt:lpstr>The changing career</vt:lpstr>
      <vt:lpstr>Changing recruitment practice</vt:lpstr>
      <vt:lpstr>Think, pair, share</vt:lpstr>
      <vt:lpstr>Association of Graduate Recruiters</vt:lpstr>
      <vt:lpstr>Rate Yourself: 2 mins</vt:lpstr>
      <vt:lpstr>Global graduates</vt:lpstr>
      <vt:lpstr>Typical Roles</vt:lpstr>
      <vt:lpstr>Roles and Destinations ‘07 </vt:lpstr>
      <vt:lpstr>Roles 09-10</vt:lpstr>
      <vt:lpstr>Get some inside information….</vt:lpstr>
      <vt:lpstr>Destinations overview</vt:lpstr>
      <vt:lpstr>Your challenge</vt:lpstr>
      <vt:lpstr>Aside…</vt:lpstr>
      <vt:lpstr>Slide 30</vt:lpstr>
      <vt:lpstr>reminder</vt:lpstr>
      <vt:lpstr>Thank you ;-)</vt:lpstr>
    </vt:vector>
  </TitlesOfParts>
  <Manager/>
  <Company>University of Southampton</Company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ELEC1032 Engineering Challenges</dc:title>
  <dc:subject/>
  <dc:creator>Su White</dc:creator>
  <cp:keywords/>
  <dc:description/>
  <cp:lastModifiedBy>Su White</cp:lastModifiedBy>
  <cp:revision>111</cp:revision>
  <cp:lastPrinted>2008-11-24T09:25:46Z</cp:lastPrinted>
  <dcterms:created xsi:type="dcterms:W3CDTF">2011-12-01T06:04:18Z</dcterms:created>
  <dcterms:modified xsi:type="dcterms:W3CDTF">2011-12-01T08:53:08Z</dcterms:modified>
  <cp:category/>
</cp:coreProperties>
</file>