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4335" r:id="rId1"/>
  </p:sldMasterIdLst>
  <p:notesMasterIdLst>
    <p:notesMasterId r:id="rId31"/>
  </p:notesMasterIdLst>
  <p:sldIdLst>
    <p:sldId id="256" r:id="rId2"/>
    <p:sldId id="257" r:id="rId3"/>
    <p:sldId id="288" r:id="rId4"/>
    <p:sldId id="289" r:id="rId5"/>
    <p:sldId id="290" r:id="rId6"/>
    <p:sldId id="310" r:id="rId7"/>
    <p:sldId id="259" r:id="rId8"/>
    <p:sldId id="294" r:id="rId9"/>
    <p:sldId id="295" r:id="rId10"/>
    <p:sldId id="296" r:id="rId11"/>
    <p:sldId id="263" r:id="rId12"/>
    <p:sldId id="298" r:id="rId13"/>
    <p:sldId id="316" r:id="rId14"/>
    <p:sldId id="311" r:id="rId15"/>
    <p:sldId id="271" r:id="rId16"/>
    <p:sldId id="301" r:id="rId17"/>
    <p:sldId id="302" r:id="rId18"/>
    <p:sldId id="303" r:id="rId19"/>
    <p:sldId id="304" r:id="rId20"/>
    <p:sldId id="312" r:id="rId21"/>
    <p:sldId id="305" r:id="rId22"/>
    <p:sldId id="306" r:id="rId23"/>
    <p:sldId id="307" r:id="rId24"/>
    <p:sldId id="308" r:id="rId25"/>
    <p:sldId id="309" r:id="rId26"/>
    <p:sldId id="315" r:id="rId27"/>
    <p:sldId id="313" r:id="rId28"/>
    <p:sldId id="314" r:id="rId29"/>
    <p:sldId id="279"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4380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vertBarState="maximized">
    <p:restoredLeft sz="15620"/>
    <p:restoredTop sz="94660"/>
  </p:normalViewPr>
  <p:slideViewPr>
    <p:cSldViewPr snapToObjects="1">
      <p:cViewPr varScale="1">
        <p:scale>
          <a:sx n="154" d="100"/>
          <a:sy n="154" d="100"/>
        </p:scale>
        <p:origin x="-816"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5" Type="http://schemas.openxmlformats.org/officeDocument/2006/relationships/theme" Target="theme/theme1.xml"/><Relationship Id="rId31" Type="http://schemas.openxmlformats.org/officeDocument/2006/relationships/notesMaster" Target="notesMasters/notesMaster1.xml"/><Relationship Id="rId34" Type="http://schemas.openxmlformats.org/officeDocument/2006/relationships/viewProps" Target="viewProps.xml"/><Relationship Id="rId7" Type="http://schemas.openxmlformats.org/officeDocument/2006/relationships/slide" Target="slides/slide6.xml"/><Relationship Id="rId36" Type="http://schemas.openxmlformats.org/officeDocument/2006/relationships/tableStyles" Target="tableStyle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printerSettings" Target="printerSettings/printerSettings1.bin"/><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48082-FDB9-5B4A-BC0B-AB7BEE0B2D15}" type="datetimeFigureOut">
              <a:rPr lang="en-US" smtClean="0"/>
              <a:pPr/>
              <a:t>11/2/11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EEDD6-D138-364A-991D-59F71205C5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10F4C3B-12BB-4EC8-A596-2037BFBCFD5E}" type="datetime1">
              <a:rPr lang="en-US" smtClean="0"/>
              <a:pPr/>
              <a:t>11/2/11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1AF2B4D-6B12-4EDF-87BB-2B55CECB66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11/2/11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fld id="{5AFD5335-7B18-A346-B032-D47243884A0D}" type="datetimeFigureOut">
              <a:rPr lang="en-US" smtClean="0"/>
              <a:pPr/>
              <a:t>11/2/11</a:t>
            </a:fld>
            <a:endParaRPr lang="en-US"/>
          </a:p>
        </p:txBody>
      </p:sp>
      <p:sp>
        <p:nvSpPr>
          <p:cNvPr id="27" name="Slide Number Placeholder 26"/>
          <p:cNvSpPr>
            <a:spLocks noGrp="1"/>
          </p:cNvSpPr>
          <p:nvPr>
            <p:ph type="sldNum" sz="quarter" idx="11"/>
          </p:nvPr>
        </p:nvSpPr>
        <p:spPr/>
        <p:txBody>
          <a:bodyPr rtlCol="0"/>
          <a:lstStyle/>
          <a:p>
            <a:fld id="{25F0626A-BCF5-3943-8A99-FC06541FC35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AFD5335-7B18-A346-B032-D47243884A0D}" type="datetimeFigureOut">
              <a:rPr lang="en-US" smtClean="0"/>
              <a:pPr/>
              <a:t>11/2/11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5F0626A-BCF5-3943-8A99-FC06541FC3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D5335-7B18-A346-B032-D47243884A0D}" type="datetimeFigureOut">
              <a:rPr lang="en-US" smtClean="0"/>
              <a:pPr/>
              <a:t>11/2/11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5AFD5335-7B18-A346-B032-D47243884A0D}" type="datetimeFigureOut">
              <a:rPr lang="en-US" smtClean="0"/>
              <a:pPr/>
              <a:t>11/2/11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FD5335-7B18-A346-B032-D47243884A0D}" type="datetimeFigureOut">
              <a:rPr lang="en-US" smtClean="0"/>
              <a:pPr/>
              <a:t>11/2/11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5F0626A-BCF5-3943-8A99-FC06541FC3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36" r:id="rId1"/>
    <p:sldLayoutId id="2147484337" r:id="rId2"/>
    <p:sldLayoutId id="2147484338" r:id="rId3"/>
    <p:sldLayoutId id="2147484339" r:id="rId4"/>
    <p:sldLayoutId id="2147484340" r:id="rId5"/>
    <p:sldLayoutId id="2147484341" r:id="rId6"/>
    <p:sldLayoutId id="2147484342" r:id="rId7"/>
    <p:sldLayoutId id="2147484343" r:id="rId8"/>
    <p:sldLayoutId id="2147484344" r:id="rId9"/>
    <p:sldLayoutId id="2147484345" r:id="rId10"/>
    <p:sldLayoutId id="214748434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3"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458200" cy="1470025"/>
          </a:xfrm>
        </p:spPr>
        <p:txBody>
          <a:bodyPr>
            <a:normAutofit/>
          </a:bodyPr>
          <a:lstStyle/>
          <a:p>
            <a:r>
              <a:rPr lang="en-US" dirty="0" smtClean="0"/>
              <a:t>Control Structures:</a:t>
            </a:r>
            <a:br>
              <a:rPr lang="en-US" dirty="0" smtClean="0"/>
            </a:br>
            <a:r>
              <a:rPr lang="en-US" dirty="0" smtClean="0"/>
              <a:t>Conditionals, If/Else and Loops</a:t>
            </a:r>
            <a:endParaRPr lang="en-US" dirty="0"/>
          </a:p>
        </p:txBody>
      </p:sp>
      <p:sp>
        <p:nvSpPr>
          <p:cNvPr id="3" name="Subtitle 2"/>
          <p:cNvSpPr>
            <a:spLocks noGrp="1"/>
          </p:cNvSpPr>
          <p:nvPr>
            <p:ph type="subTitle" idx="1"/>
          </p:nvPr>
        </p:nvSpPr>
        <p:spPr/>
        <p:txBody>
          <a:bodyPr>
            <a:normAutofit/>
          </a:bodyPr>
          <a:lstStyle/>
          <a:p>
            <a:r>
              <a:rPr lang="en-US" dirty="0" smtClean="0"/>
              <a:t>David Millard</a:t>
            </a:r>
          </a:p>
          <a:p>
            <a:r>
              <a:rPr lang="en-US" dirty="0" smtClean="0"/>
              <a:t>(</a:t>
            </a:r>
            <a:r>
              <a:rPr lang="en-US" dirty="0" err="1" smtClean="0"/>
              <a:t>dem@ecs.soton.ac.uk</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62500" lnSpcReduction="20000"/>
          </a:bodyPr>
          <a:lstStyle/>
          <a:p>
            <a:pPr>
              <a:buNone/>
            </a:pPr>
            <a:r>
              <a:rPr lang="en-US" b="1" dirty="0" smtClean="0">
                <a:solidFill>
                  <a:schemeClr val="bg1">
                    <a:lumMod val="50000"/>
                  </a:schemeClr>
                </a:solidFill>
              </a:rPr>
              <a:t>Control Flow (</a:t>
            </a:r>
            <a:r>
              <a:rPr lang="en-US" b="1" dirty="0" err="1" smtClean="0">
                <a:solidFill>
                  <a:schemeClr val="bg1">
                    <a:lumMod val="50000"/>
                  </a:schemeClr>
                </a:solidFill>
              </a:rPr>
              <a:t>n</a:t>
            </a:r>
            <a:r>
              <a:rPr lang="en-US" b="1" dirty="0" smtClean="0">
                <a:solidFill>
                  <a:schemeClr val="bg1">
                    <a:lumMod val="50000"/>
                  </a:schemeClr>
                </a:solidFill>
              </a:rPr>
              <a:t>)</a:t>
            </a:r>
          </a:p>
          <a:p>
            <a:endParaRPr lang="en-US" dirty="0" smtClean="0">
              <a:solidFill>
                <a:schemeClr val="bg1">
                  <a:lumMod val="50000"/>
                </a:schemeClr>
              </a:solidFill>
            </a:endParaRPr>
          </a:p>
          <a:p>
            <a:pPr algn="just">
              <a:buNone/>
            </a:pPr>
            <a:r>
              <a:rPr lang="en-US" dirty="0" smtClean="0">
                <a:solidFill>
                  <a:schemeClr val="bg1">
                    <a:lumMod val="50000"/>
                  </a:schemeClr>
                </a:solidFill>
              </a:rPr>
              <a:t>“In computer science control flow (or alternatively, flow of control) refers to the </a:t>
            </a:r>
            <a:r>
              <a:rPr lang="en-US" dirty="0" smtClean="0">
                <a:solidFill>
                  <a:srgbClr val="FF0000"/>
                </a:solidFill>
              </a:rPr>
              <a:t>order </a:t>
            </a:r>
            <a:r>
              <a:rPr lang="en-US" dirty="0" smtClean="0">
                <a:solidFill>
                  <a:schemeClr val="bg1">
                    <a:lumMod val="50000"/>
                  </a:schemeClr>
                </a:solidFill>
              </a:rPr>
              <a:t>in which the </a:t>
            </a:r>
            <a:r>
              <a:rPr lang="en-US" dirty="0" smtClean="0">
                <a:solidFill>
                  <a:srgbClr val="0000FF"/>
                </a:solidFill>
              </a:rPr>
              <a:t>individual statements</a:t>
            </a:r>
            <a:r>
              <a:rPr lang="en-US" dirty="0" smtClean="0">
                <a:solidFill>
                  <a:schemeClr val="bg1">
                    <a:lumMod val="50000"/>
                  </a:schemeClr>
                </a:solidFill>
              </a:rPr>
              <a:t>… of a… program are executed or evaluated. A control flow statement is a statement whose execution results in a </a:t>
            </a:r>
            <a:r>
              <a:rPr lang="en-US" dirty="0" smtClean="0">
                <a:solidFill>
                  <a:srgbClr val="008000"/>
                </a:solidFill>
              </a:rPr>
              <a:t>decision</a:t>
            </a:r>
            <a:r>
              <a:rPr lang="en-US" dirty="0" smtClean="0">
                <a:solidFill>
                  <a:schemeClr val="bg1">
                    <a:lumMod val="50000"/>
                  </a:schemeClr>
                </a:solidFill>
              </a:rPr>
              <a:t> being made as to which of two or more control flows should be followed”</a:t>
            </a: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"(Or "flow of control") The </a:t>
            </a:r>
            <a:r>
              <a:rPr lang="en-US" dirty="0" smtClean="0">
                <a:solidFill>
                  <a:srgbClr val="FF0000"/>
                </a:solidFill>
              </a:rPr>
              <a:t>sequence of execution </a:t>
            </a:r>
            <a:r>
              <a:rPr lang="en-US" dirty="0" smtClean="0">
                <a:solidFill>
                  <a:schemeClr val="bg1">
                    <a:lumMod val="50000"/>
                  </a:schemeClr>
                </a:solidFill>
              </a:rPr>
              <a:t>of </a:t>
            </a:r>
            <a:r>
              <a:rPr lang="en-US" dirty="0" smtClean="0">
                <a:solidFill>
                  <a:srgbClr val="0000FF"/>
                </a:solidFill>
              </a:rPr>
              <a:t>instructions</a:t>
            </a:r>
            <a:r>
              <a:rPr lang="en-US" dirty="0" smtClean="0">
                <a:solidFill>
                  <a:schemeClr val="bg1">
                    <a:lumMod val="50000"/>
                  </a:schemeClr>
                </a:solidFill>
              </a:rPr>
              <a:t> in a program. This is determined at run time by the input data and by the </a:t>
            </a:r>
            <a:r>
              <a:rPr lang="en-US" dirty="0" smtClean="0">
                <a:solidFill>
                  <a:srgbClr val="008000"/>
                </a:solidFill>
              </a:rPr>
              <a:t>control structures (e.g. "if" statements) </a:t>
            </a:r>
            <a:r>
              <a:rPr lang="en-US" dirty="0" smtClean="0">
                <a:solidFill>
                  <a:schemeClr val="bg1">
                    <a:lumMod val="50000"/>
                  </a:schemeClr>
                </a:solidFill>
              </a:rPr>
              <a:t>used in the program.”</a:t>
            </a:r>
          </a:p>
          <a:p>
            <a:pPr algn="r">
              <a:buNone/>
            </a:pPr>
            <a:r>
              <a:rPr lang="en-US" i="1" dirty="0" err="1" smtClean="0">
                <a:solidFill>
                  <a:schemeClr val="bg1">
                    <a:lumMod val="50000"/>
                  </a:schemeClr>
                </a:solidFill>
              </a:rPr>
              <a:t>Dictionary.com</a:t>
            </a:r>
            <a:endParaRPr lang="en-US" i="1" dirty="0" smtClean="0">
              <a:solidFill>
                <a:schemeClr val="bg1">
                  <a:lumMod val="50000"/>
                </a:schemeClr>
              </a:solidFill>
            </a:endParaRPr>
          </a:p>
          <a:p>
            <a:endParaRPr lang="en-US" dirty="0" smtClean="0">
              <a:solidFill>
                <a:schemeClr val="bg1">
                  <a:lumMod val="50000"/>
                </a:schemeClr>
              </a:solidFill>
            </a:endParaRPr>
          </a:p>
          <a:p>
            <a:pPr algn="just">
              <a:buNone/>
            </a:pPr>
            <a:r>
              <a:rPr lang="en-US" dirty="0" smtClean="0">
                <a:solidFill>
                  <a:schemeClr val="bg1">
                    <a:lumMod val="50000"/>
                  </a:schemeClr>
                </a:solidFill>
              </a:rPr>
              <a:t>“Control flow statements… break up the </a:t>
            </a:r>
            <a:r>
              <a:rPr lang="en-US" dirty="0" smtClean="0">
                <a:solidFill>
                  <a:srgbClr val="FF0000"/>
                </a:solidFill>
              </a:rPr>
              <a:t>flow of execution </a:t>
            </a:r>
            <a:r>
              <a:rPr lang="en-US" dirty="0" smtClean="0">
                <a:solidFill>
                  <a:schemeClr val="bg1">
                    <a:lumMod val="50000"/>
                  </a:schemeClr>
                </a:solidFill>
              </a:rPr>
              <a:t>by employing </a:t>
            </a:r>
            <a:r>
              <a:rPr lang="en-US" dirty="0" smtClean="0">
                <a:solidFill>
                  <a:srgbClr val="008000"/>
                </a:solidFill>
              </a:rPr>
              <a:t>decision making, looping, and branching</a:t>
            </a:r>
            <a:r>
              <a:rPr lang="en-US" dirty="0" smtClean="0">
                <a:solidFill>
                  <a:schemeClr val="bg1">
                    <a:lumMod val="50000"/>
                  </a:schemeClr>
                </a:solidFill>
              </a:rPr>
              <a:t>, enabling your program to conditionally execute particular </a:t>
            </a:r>
            <a:r>
              <a:rPr lang="en-US" dirty="0" smtClean="0">
                <a:solidFill>
                  <a:srgbClr val="0000FF"/>
                </a:solidFill>
              </a:rPr>
              <a:t>blocks of code</a:t>
            </a:r>
            <a:r>
              <a:rPr lang="en-US" dirty="0" smtClean="0">
                <a:solidFill>
                  <a:schemeClr val="bg1">
                    <a:lumMod val="50000"/>
                  </a:schemeClr>
                </a:solidFill>
              </a:rPr>
              <a:t>.”</a:t>
            </a:r>
          </a:p>
          <a:p>
            <a:pPr algn="r">
              <a:buNone/>
            </a:pPr>
            <a:r>
              <a:rPr lang="en-US" i="1" dirty="0" smtClean="0">
                <a:solidFill>
                  <a:schemeClr val="bg1">
                    <a:lumMod val="50000"/>
                  </a:schemeClr>
                </a:solidFill>
              </a:rPr>
              <a:t>Java Tutorial</a:t>
            </a:r>
            <a:endParaRPr lang="en-US"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Conditions, Comparison and Logic</a:t>
            </a:r>
            <a:endParaRPr lang="en-US" dirty="0"/>
          </a:p>
        </p:txBody>
      </p:sp>
      <p:sp>
        <p:nvSpPr>
          <p:cNvPr id="3" name="Content Placeholder 2"/>
          <p:cNvSpPr>
            <a:spLocks noGrp="1"/>
          </p:cNvSpPr>
          <p:nvPr>
            <p:ph idx="1"/>
          </p:nvPr>
        </p:nvSpPr>
        <p:spPr>
          <a:xfrm>
            <a:off x="457200" y="2133600"/>
            <a:ext cx="3886200" cy="4325112"/>
          </a:xfrm>
        </p:spPr>
        <p:txBody>
          <a:bodyPr>
            <a:normAutofit/>
          </a:bodyPr>
          <a:lstStyle/>
          <a:p>
            <a:r>
              <a:rPr lang="en-US" sz="2400" dirty="0" smtClean="0"/>
              <a:t>Comparison</a:t>
            </a:r>
          </a:p>
          <a:p>
            <a:pPr lvl="1"/>
            <a:r>
              <a:rPr lang="en-US" sz="2200" i="1" dirty="0" smtClean="0"/>
              <a:t>Greater than (&gt;)</a:t>
            </a:r>
          </a:p>
          <a:p>
            <a:pPr lvl="1"/>
            <a:r>
              <a:rPr lang="en-US" sz="2200" i="1" dirty="0" smtClean="0"/>
              <a:t>…</a:t>
            </a:r>
          </a:p>
          <a:p>
            <a:pPr lvl="2"/>
            <a:endParaRPr lang="en-US" sz="2000" i="1" dirty="0" smtClean="0"/>
          </a:p>
          <a:p>
            <a:pPr lvl="1"/>
            <a:endParaRPr lang="en-US" sz="2200" i="1" dirty="0" smtClean="0"/>
          </a:p>
          <a:p>
            <a:pPr lvl="1"/>
            <a:endParaRPr lang="en-US" sz="2200" i="1" dirty="0" smtClean="0"/>
          </a:p>
          <a:p>
            <a:pPr>
              <a:buNone/>
            </a:pPr>
            <a:endParaRPr lang="en-US" sz="2400" i="1" dirty="0" smtClean="0"/>
          </a:p>
          <a:p>
            <a:pPr>
              <a:buNone/>
            </a:pPr>
            <a:r>
              <a:rPr lang="en-US" sz="2400" i="1" dirty="0" smtClean="0"/>
              <a:t>What else?</a:t>
            </a:r>
          </a:p>
        </p:txBody>
      </p:sp>
      <p:sp>
        <p:nvSpPr>
          <p:cNvPr id="4" name="Content Placeholder 2"/>
          <p:cNvSpPr txBox="1">
            <a:spLocks/>
          </p:cNvSpPr>
          <p:nvPr/>
        </p:nvSpPr>
        <p:spPr>
          <a:xfrm>
            <a:off x="4800600" y="2133600"/>
            <a:ext cx="3886200" cy="4325112"/>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Arial"/>
              <a:buChar char="•"/>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Logic</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200" b="0" i="1" u="none" strike="noStrike" kern="1200" cap="none" spc="0" normalizeH="0" baseline="0" noProof="0" dirty="0" smtClean="0">
                <a:ln>
                  <a:noFill/>
                </a:ln>
                <a:solidFill>
                  <a:schemeClr val="accent2"/>
                </a:solidFill>
                <a:effectLst/>
                <a:uLnTx/>
                <a:uFillTx/>
                <a:latin typeface="+mn-lt"/>
                <a:ea typeface="+mn-ea"/>
                <a:cs typeface="+mn-cs"/>
              </a:rPr>
              <a:t>AND</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200" b="0" i="1" u="none" strike="noStrike" kern="1200" cap="none" spc="0" normalizeH="0" baseline="0" noProof="0" dirty="0" smtClean="0">
                <a:ln>
                  <a:noFill/>
                </a:ln>
                <a:solidFill>
                  <a:schemeClr val="accent2"/>
                </a:solidFill>
                <a:effectLst/>
                <a:uLnTx/>
                <a:uFillTx/>
                <a:latin typeface="+mn-lt"/>
                <a:ea typeface="+mn-ea"/>
                <a:cs typeface="+mn-cs"/>
              </a:rPr>
              <a:t>…</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endParaRPr kumimoji="0" lang="en-US" sz="2200" b="0" i="1" u="none" strike="noStrike" kern="1200" cap="none" spc="0" normalizeH="0" baseline="0" noProof="0" dirty="0" smtClean="0">
              <a:ln>
                <a:noFill/>
              </a:ln>
              <a:solidFill>
                <a:schemeClr val="accent2"/>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400" b="0"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Conditions, Comparison and Logic</a:t>
            </a:r>
            <a:endParaRPr lang="en-US" dirty="0"/>
          </a:p>
        </p:txBody>
      </p:sp>
      <p:sp>
        <p:nvSpPr>
          <p:cNvPr id="3" name="Content Placeholder 2"/>
          <p:cNvSpPr>
            <a:spLocks noGrp="1"/>
          </p:cNvSpPr>
          <p:nvPr>
            <p:ph idx="1"/>
          </p:nvPr>
        </p:nvSpPr>
        <p:spPr>
          <a:xfrm>
            <a:off x="457200" y="2133600"/>
            <a:ext cx="4191000" cy="4325112"/>
          </a:xfrm>
        </p:spPr>
        <p:txBody>
          <a:bodyPr>
            <a:normAutofit/>
          </a:bodyPr>
          <a:lstStyle/>
          <a:p>
            <a:r>
              <a:rPr lang="en-US" sz="2400" dirty="0" smtClean="0"/>
              <a:t>Comparison</a:t>
            </a:r>
          </a:p>
          <a:p>
            <a:pPr lvl="1"/>
            <a:r>
              <a:rPr lang="en-US" sz="2200" i="1" dirty="0" smtClean="0"/>
              <a:t>Greater than (&gt;)</a:t>
            </a:r>
          </a:p>
          <a:p>
            <a:pPr lvl="1"/>
            <a:r>
              <a:rPr lang="en-US" sz="2200" i="1" dirty="0" smtClean="0"/>
              <a:t>Less than (&lt;)</a:t>
            </a:r>
          </a:p>
          <a:p>
            <a:pPr lvl="1"/>
            <a:r>
              <a:rPr lang="en-US" sz="2200" i="1" dirty="0" smtClean="0"/>
              <a:t>Equal to (==)</a:t>
            </a:r>
          </a:p>
          <a:p>
            <a:pPr lvl="1"/>
            <a:r>
              <a:rPr lang="en-US" sz="2200" i="1" dirty="0" smtClean="0"/>
              <a:t>Not Equal to (!=)</a:t>
            </a:r>
          </a:p>
          <a:p>
            <a:pPr lvl="1"/>
            <a:r>
              <a:rPr lang="en-US" sz="2200" i="1" dirty="0" smtClean="0"/>
              <a:t>Greater or equal to (&gt;=)</a:t>
            </a:r>
          </a:p>
          <a:p>
            <a:pPr lvl="1"/>
            <a:r>
              <a:rPr lang="en-US" sz="2200" i="1" dirty="0" smtClean="0"/>
              <a:t>Less than or equal to (&lt;=)</a:t>
            </a:r>
          </a:p>
          <a:p>
            <a:pPr lvl="2"/>
            <a:endParaRPr lang="en-US" sz="2000" i="1" dirty="0" smtClean="0"/>
          </a:p>
          <a:p>
            <a:pPr lvl="1"/>
            <a:endParaRPr lang="en-US" sz="2200" i="1" dirty="0" smtClean="0"/>
          </a:p>
          <a:p>
            <a:pPr lvl="1"/>
            <a:endParaRPr lang="en-US" sz="2200" i="1" dirty="0" smtClean="0"/>
          </a:p>
          <a:p>
            <a:pPr>
              <a:buNone/>
            </a:pPr>
            <a:endParaRPr lang="en-US" sz="2400" i="1" dirty="0" smtClean="0"/>
          </a:p>
        </p:txBody>
      </p:sp>
      <p:sp>
        <p:nvSpPr>
          <p:cNvPr id="4" name="Content Placeholder 2"/>
          <p:cNvSpPr txBox="1">
            <a:spLocks/>
          </p:cNvSpPr>
          <p:nvPr/>
        </p:nvSpPr>
        <p:spPr>
          <a:xfrm>
            <a:off x="4800600" y="2133600"/>
            <a:ext cx="3886200" cy="4325112"/>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Arial"/>
              <a:buChar char="•"/>
              <a:tabLst/>
              <a:defRPr/>
            </a:pPr>
            <a:r>
              <a:rPr kumimoji="0" lang="en-US" sz="2400" b="0" i="1" u="none" strike="noStrike" kern="1200" cap="none" spc="0" normalizeH="0" baseline="0" noProof="0" dirty="0" smtClean="0">
                <a:ln>
                  <a:noFill/>
                </a:ln>
                <a:solidFill>
                  <a:schemeClr val="tx1"/>
                </a:solidFill>
                <a:effectLst/>
                <a:uLnTx/>
                <a:uFillTx/>
                <a:latin typeface="+mn-lt"/>
                <a:ea typeface="+mn-ea"/>
                <a:cs typeface="+mn-cs"/>
              </a:rPr>
              <a:t>Logic</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200" b="0" i="1" u="none" strike="noStrike" kern="1200" cap="none" spc="0" normalizeH="0" baseline="0" noProof="0" dirty="0" smtClean="0">
                <a:ln>
                  <a:noFill/>
                </a:ln>
                <a:solidFill>
                  <a:schemeClr val="accent2"/>
                </a:solidFill>
                <a:effectLst/>
                <a:uLnTx/>
                <a:uFillTx/>
                <a:latin typeface="+mn-lt"/>
                <a:ea typeface="+mn-ea"/>
                <a:cs typeface="+mn-cs"/>
              </a:rPr>
              <a:t>AND</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lang="en-US" sz="2200" i="1" dirty="0" smtClean="0">
                <a:solidFill>
                  <a:schemeClr val="accent2"/>
                </a:solidFill>
              </a:rPr>
              <a:t>OR</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200" b="0" i="1" u="none" strike="noStrike" kern="1200" cap="none" spc="0" normalizeH="0" baseline="0" noProof="0" dirty="0" smtClean="0">
                <a:ln>
                  <a:noFill/>
                </a:ln>
                <a:solidFill>
                  <a:schemeClr val="accent2"/>
                </a:solidFill>
                <a:effectLst/>
                <a:uLnTx/>
                <a:uFillTx/>
                <a:latin typeface="+mn-lt"/>
                <a:ea typeface="+mn-ea"/>
                <a:cs typeface="+mn-cs"/>
              </a:rPr>
              <a:t>XOR</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lang="en-US" sz="2200" i="1" dirty="0" smtClean="0">
                <a:solidFill>
                  <a:schemeClr val="accent2"/>
                </a:solidFill>
              </a:rPr>
              <a:t>NOT</a:t>
            </a:r>
            <a:endParaRPr kumimoji="0" lang="en-US" sz="2200" b="0" i="1" u="none" strike="noStrike" kern="1200" cap="none" spc="0" normalizeH="0" baseline="0" noProof="0" dirty="0" smtClean="0">
              <a:ln>
                <a:noFill/>
              </a:ln>
              <a:solidFill>
                <a:schemeClr val="accent2"/>
              </a:solidFill>
              <a:effectLst/>
              <a:uLnTx/>
              <a:uFillTx/>
              <a:latin typeface="+mn-lt"/>
              <a:ea typeface="+mn-ea"/>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tabLst/>
              <a:defRPr/>
            </a:pPr>
            <a:endParaRPr kumimoji="0" lang="en-US" sz="2200" b="0" i="1" u="none" strike="noStrike" kern="1200" cap="none" spc="0" normalizeH="0" baseline="0" noProof="0" dirty="0" smtClean="0">
              <a:ln>
                <a:noFill/>
              </a:ln>
              <a:solidFill>
                <a:schemeClr val="accent2"/>
              </a:solidFill>
              <a:effectLst/>
              <a:uLnTx/>
              <a:uFillTx/>
              <a:latin typeface="+mn-lt"/>
              <a:ea typeface="+mn-ea"/>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endParaRPr kumimoji="0" lang="en-US" sz="2200" b="0" i="1" u="none" strike="noStrike" kern="1200" cap="none" spc="0" normalizeH="0" baseline="0" noProof="0" dirty="0" smtClean="0">
              <a:ln>
                <a:noFill/>
              </a:ln>
              <a:solidFill>
                <a:schemeClr val="accent2"/>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400" b="0"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4325112"/>
          </a:xfrm>
        </p:spPr>
        <p:txBody>
          <a:bodyPr>
            <a:normAutofit/>
          </a:bodyPr>
          <a:lstStyle/>
          <a:p>
            <a:pPr>
              <a:buNone/>
            </a:pPr>
            <a:r>
              <a:rPr lang="en-US" sz="2400" dirty="0" smtClean="0"/>
              <a:t>Given that the sky is blue, there </a:t>
            </a:r>
          </a:p>
          <a:p>
            <a:pPr>
              <a:buNone/>
            </a:pPr>
            <a:r>
              <a:rPr lang="en-US" sz="2400" dirty="0" smtClean="0"/>
              <a:t>are lots of birds and not many </a:t>
            </a:r>
          </a:p>
          <a:p>
            <a:pPr>
              <a:buNone/>
            </a:pPr>
            <a:r>
              <a:rPr lang="en-US" sz="2400" dirty="0" smtClean="0"/>
              <a:t>clouds, which of these is true?</a:t>
            </a:r>
          </a:p>
          <a:p>
            <a:endParaRPr lang="en-US" sz="2400" dirty="0" smtClean="0">
              <a:ea typeface="ＭＳ Ｐゴシック" charset="-128"/>
              <a:cs typeface="ＭＳ Ｐゴシック" charset="-128"/>
            </a:endParaRPr>
          </a:p>
          <a:p>
            <a:pPr lvl="1"/>
            <a:r>
              <a:rPr lang="en-US" sz="2200" dirty="0" smtClean="0">
                <a:ea typeface="ＭＳ Ｐゴシック" charset="-128"/>
                <a:cs typeface="ＭＳ Ｐゴシック" charset="-128"/>
              </a:rPr>
              <a:t>Sky == Blue 	   AND	  Birds &gt; Clouds		 </a:t>
            </a:r>
          </a:p>
          <a:p>
            <a:pPr lvl="1"/>
            <a:r>
              <a:rPr lang="en-US" sz="2200" dirty="0" smtClean="0">
                <a:ea typeface="ＭＳ Ｐゴシック" charset="-128"/>
                <a:cs typeface="ＭＳ Ｐゴシック" charset="-128"/>
              </a:rPr>
              <a:t>Clouds == Birds    OR 	  Sky == Green		</a:t>
            </a:r>
          </a:p>
          <a:p>
            <a:pPr lvl="1"/>
            <a:r>
              <a:rPr lang="en-US" sz="2200" dirty="0" smtClean="0">
                <a:ea typeface="ＭＳ Ｐゴシック" charset="-128"/>
                <a:cs typeface="ＭＳ Ｐゴシック" charset="-128"/>
              </a:rPr>
              <a:t>Sky != Blue 	   OR 	  Clouds &lt;= Clouds		</a:t>
            </a:r>
          </a:p>
          <a:p>
            <a:pPr lvl="1"/>
            <a:r>
              <a:rPr lang="en-US" sz="2200" dirty="0" smtClean="0">
                <a:ea typeface="ＭＳ Ｐゴシック" charset="-128"/>
                <a:cs typeface="ＭＳ Ｐゴシック" charset="-128"/>
              </a:rPr>
              <a:t>Birds &lt; Clouds 	   OR 	  NOT(     Sky == Pink )	</a:t>
            </a:r>
          </a:p>
          <a:p>
            <a:pPr lvl="1"/>
            <a:r>
              <a:rPr lang="en-US" sz="2200" dirty="0" smtClean="0">
                <a:ea typeface="ＭＳ Ｐゴシック" charset="-128"/>
                <a:cs typeface="ＭＳ Ｐゴシック" charset="-128"/>
              </a:rPr>
              <a:t>Sky != Yellow 	   XOR	  Clouds &lt;= Birds		</a:t>
            </a:r>
          </a:p>
          <a:p>
            <a:pPr lvl="1"/>
            <a:endParaRPr lang="en-US" sz="2200" dirty="0" smtClean="0">
              <a:ea typeface="ＭＳ Ｐゴシック" charset="-128"/>
              <a:cs typeface="ＭＳ Ｐゴシック" charset="-128"/>
            </a:endParaRPr>
          </a:p>
        </p:txBody>
      </p:sp>
      <p:sp>
        <p:nvSpPr>
          <p:cNvPr id="24" name="Title 1"/>
          <p:cNvSpPr>
            <a:spLocks noGrp="1"/>
          </p:cNvSpPr>
          <p:nvPr>
            <p:ph type="title"/>
          </p:nvPr>
        </p:nvSpPr>
        <p:spPr>
          <a:xfrm>
            <a:off x="457200" y="914400"/>
            <a:ext cx="8229600" cy="1066800"/>
          </a:xfrm>
        </p:spPr>
        <p:txBody>
          <a:bodyPr/>
          <a:lstStyle/>
          <a:p>
            <a:r>
              <a:rPr lang="en-US" dirty="0" smtClean="0"/>
              <a:t>Conditions, Comparison and Logic</a:t>
            </a:r>
            <a:endParaRPr lang="en-US" dirty="0"/>
          </a:p>
        </p:txBody>
      </p:sp>
      <p:pic>
        <p:nvPicPr>
          <p:cNvPr id="25" name="Picture 24"/>
          <p:cNvPicPr>
            <a:picLocks noChangeAspect="1"/>
          </p:cNvPicPr>
          <p:nvPr/>
        </p:nvPicPr>
        <p:blipFill>
          <a:blip r:embed="rId2"/>
          <a:stretch>
            <a:fillRect/>
          </a:stretch>
        </p:blipFill>
        <p:spPr>
          <a:xfrm>
            <a:off x="5715001" y="1981200"/>
            <a:ext cx="2743200" cy="1837944"/>
          </a:xfrm>
          <a:prstGeom prst="rect">
            <a:avLst/>
          </a:prstGeom>
        </p:spPr>
      </p:pic>
      <p:grpSp>
        <p:nvGrpSpPr>
          <p:cNvPr id="40" name="Group 39"/>
          <p:cNvGrpSpPr/>
          <p:nvPr/>
        </p:nvGrpSpPr>
        <p:grpSpPr>
          <a:xfrm>
            <a:off x="794044" y="3951970"/>
            <a:ext cx="7740356" cy="430887"/>
            <a:chOff x="794044" y="3951970"/>
            <a:chExt cx="7740356" cy="430887"/>
          </a:xfrm>
        </p:grpSpPr>
        <p:pic>
          <p:nvPicPr>
            <p:cNvPr id="5" name="Picture 4"/>
            <p:cNvPicPr>
              <a:picLocks noChangeAspect="1"/>
            </p:cNvPicPr>
            <p:nvPr/>
          </p:nvPicPr>
          <p:blipFill>
            <a:blip r:embed="rId3"/>
            <a:srcRect b="48629"/>
            <a:stretch>
              <a:fillRect/>
            </a:stretch>
          </p:blipFill>
          <p:spPr>
            <a:xfrm>
              <a:off x="7086600" y="4017508"/>
              <a:ext cx="381000" cy="365349"/>
            </a:xfrm>
            <a:prstGeom prst="rect">
              <a:avLst/>
            </a:prstGeom>
          </p:spPr>
        </p:pic>
        <p:pic>
          <p:nvPicPr>
            <p:cNvPr id="7" name="Picture 6"/>
            <p:cNvPicPr>
              <a:picLocks noChangeAspect="1"/>
            </p:cNvPicPr>
            <p:nvPr/>
          </p:nvPicPr>
          <p:blipFill>
            <a:blip r:embed="rId3"/>
            <a:srcRect b="48629"/>
            <a:stretch>
              <a:fillRect/>
            </a:stretch>
          </p:blipFill>
          <p:spPr>
            <a:xfrm>
              <a:off x="794044" y="4017508"/>
              <a:ext cx="381000" cy="365349"/>
            </a:xfrm>
            <a:prstGeom prst="rect">
              <a:avLst/>
            </a:prstGeom>
          </p:spPr>
        </p:pic>
        <p:grpSp>
          <p:nvGrpSpPr>
            <p:cNvPr id="30" name="Group 29"/>
            <p:cNvGrpSpPr/>
            <p:nvPr/>
          </p:nvGrpSpPr>
          <p:grpSpPr>
            <a:xfrm>
              <a:off x="7848600" y="3951970"/>
              <a:ext cx="685800" cy="430887"/>
              <a:chOff x="7620000" y="6172200"/>
              <a:chExt cx="685800" cy="430887"/>
            </a:xfrm>
          </p:grpSpPr>
          <p:sp>
            <p:nvSpPr>
              <p:cNvPr id="21" name="TextBox 20"/>
              <p:cNvSpPr txBox="1"/>
              <p:nvPr/>
            </p:nvSpPr>
            <p:spPr>
              <a:xfrm>
                <a:off x="7620000" y="6172200"/>
                <a:ext cx="533400" cy="430887"/>
              </a:xfrm>
              <a:prstGeom prst="rect">
                <a:avLst/>
              </a:prstGeom>
              <a:noFill/>
            </p:spPr>
            <p:txBody>
              <a:bodyPr wrap="square" rtlCol="0">
                <a:spAutoFit/>
              </a:bodyPr>
              <a:lstStyle/>
              <a:p>
                <a:r>
                  <a:rPr lang="en-US" sz="2200" dirty="0" smtClean="0">
                    <a:solidFill>
                      <a:srgbClr val="438096"/>
                    </a:solidFill>
                    <a:ea typeface="ＭＳ Ｐゴシック" charset="-128"/>
                    <a:cs typeface="ＭＳ Ｐゴシック" charset="-128"/>
                  </a:rPr>
                  <a:t>=</a:t>
                </a:r>
                <a:endParaRPr lang="en-US" dirty="0">
                  <a:solidFill>
                    <a:srgbClr val="438096"/>
                  </a:solidFill>
                </a:endParaRPr>
              </a:p>
            </p:txBody>
          </p:sp>
          <p:pic>
            <p:nvPicPr>
              <p:cNvPr id="23" name="Picture 22"/>
              <p:cNvPicPr>
                <a:picLocks noChangeAspect="1"/>
              </p:cNvPicPr>
              <p:nvPr/>
            </p:nvPicPr>
            <p:blipFill>
              <a:blip r:embed="rId3"/>
              <a:srcRect b="48629"/>
              <a:stretch>
                <a:fillRect/>
              </a:stretch>
            </p:blipFill>
            <p:spPr>
              <a:xfrm>
                <a:off x="7924800" y="6237738"/>
                <a:ext cx="381000" cy="365349"/>
              </a:xfrm>
              <a:prstGeom prst="rect">
                <a:avLst/>
              </a:prstGeom>
            </p:spPr>
          </p:pic>
        </p:grpSp>
      </p:grpSp>
      <p:grpSp>
        <p:nvGrpSpPr>
          <p:cNvPr id="41" name="Group 40"/>
          <p:cNvGrpSpPr/>
          <p:nvPr/>
        </p:nvGrpSpPr>
        <p:grpSpPr>
          <a:xfrm>
            <a:off x="785796" y="4333728"/>
            <a:ext cx="7748604" cy="434323"/>
            <a:chOff x="785796" y="4333728"/>
            <a:chExt cx="7748604" cy="434323"/>
          </a:xfrm>
        </p:grpSpPr>
        <p:pic>
          <p:nvPicPr>
            <p:cNvPr id="6" name="Picture 5"/>
            <p:cNvPicPr>
              <a:picLocks noChangeAspect="1"/>
            </p:cNvPicPr>
            <p:nvPr/>
          </p:nvPicPr>
          <p:blipFill>
            <a:blip r:embed="rId3"/>
            <a:srcRect t="51371"/>
            <a:stretch>
              <a:fillRect/>
            </a:stretch>
          </p:blipFill>
          <p:spPr>
            <a:xfrm>
              <a:off x="785796" y="4402702"/>
              <a:ext cx="402480" cy="365349"/>
            </a:xfrm>
            <a:prstGeom prst="rect">
              <a:avLst/>
            </a:prstGeom>
          </p:spPr>
        </p:pic>
        <p:pic>
          <p:nvPicPr>
            <p:cNvPr id="8" name="Picture 7"/>
            <p:cNvPicPr>
              <a:picLocks noChangeAspect="1"/>
            </p:cNvPicPr>
            <p:nvPr/>
          </p:nvPicPr>
          <p:blipFill>
            <a:blip r:embed="rId3"/>
            <a:srcRect t="51371"/>
            <a:stretch>
              <a:fillRect/>
            </a:stretch>
          </p:blipFill>
          <p:spPr>
            <a:xfrm>
              <a:off x="7088232" y="4399266"/>
              <a:ext cx="402480" cy="365349"/>
            </a:xfrm>
            <a:prstGeom prst="rect">
              <a:avLst/>
            </a:prstGeom>
          </p:spPr>
        </p:pic>
        <p:grpSp>
          <p:nvGrpSpPr>
            <p:cNvPr id="29" name="Group 28"/>
            <p:cNvGrpSpPr/>
            <p:nvPr/>
          </p:nvGrpSpPr>
          <p:grpSpPr>
            <a:xfrm>
              <a:off x="7848600" y="4333728"/>
              <a:ext cx="685800" cy="434212"/>
              <a:chOff x="6373440" y="6168875"/>
              <a:chExt cx="685800" cy="434212"/>
            </a:xfrm>
          </p:grpSpPr>
          <p:sp>
            <p:nvSpPr>
              <p:cNvPr id="26" name="TextBox 25"/>
              <p:cNvSpPr txBox="1"/>
              <p:nvPr/>
            </p:nvSpPr>
            <p:spPr>
              <a:xfrm>
                <a:off x="6373440" y="6168875"/>
                <a:ext cx="533400" cy="430887"/>
              </a:xfrm>
              <a:prstGeom prst="rect">
                <a:avLst/>
              </a:prstGeom>
              <a:noFill/>
            </p:spPr>
            <p:txBody>
              <a:bodyPr wrap="square" rtlCol="0">
                <a:spAutoFit/>
              </a:bodyPr>
              <a:lstStyle/>
              <a:p>
                <a:r>
                  <a:rPr lang="en-US" sz="2200" dirty="0" smtClean="0">
                    <a:solidFill>
                      <a:srgbClr val="438096"/>
                    </a:solidFill>
                    <a:ea typeface="ＭＳ Ｐゴシック" charset="-128"/>
                    <a:cs typeface="ＭＳ Ｐゴシック" charset="-128"/>
                  </a:rPr>
                  <a:t>=</a:t>
                </a:r>
                <a:endParaRPr lang="en-US" dirty="0">
                  <a:solidFill>
                    <a:srgbClr val="438096"/>
                  </a:solidFill>
                </a:endParaRPr>
              </a:p>
            </p:txBody>
          </p:sp>
          <p:pic>
            <p:nvPicPr>
              <p:cNvPr id="28" name="Picture 27"/>
              <p:cNvPicPr>
                <a:picLocks noChangeAspect="1"/>
              </p:cNvPicPr>
              <p:nvPr/>
            </p:nvPicPr>
            <p:blipFill>
              <a:blip r:embed="rId3"/>
              <a:srcRect t="51371"/>
              <a:stretch>
                <a:fillRect/>
              </a:stretch>
            </p:blipFill>
            <p:spPr>
              <a:xfrm>
                <a:off x="6656760" y="6237738"/>
                <a:ext cx="402480" cy="365349"/>
              </a:xfrm>
              <a:prstGeom prst="rect">
                <a:avLst/>
              </a:prstGeom>
            </p:spPr>
          </p:pic>
        </p:grpSp>
      </p:grpSp>
      <p:grpSp>
        <p:nvGrpSpPr>
          <p:cNvPr id="42" name="Group 41"/>
          <p:cNvGrpSpPr/>
          <p:nvPr/>
        </p:nvGrpSpPr>
        <p:grpSpPr>
          <a:xfrm>
            <a:off x="794043" y="4699077"/>
            <a:ext cx="7740357" cy="434212"/>
            <a:chOff x="794043" y="4699077"/>
            <a:chExt cx="7740357" cy="434212"/>
          </a:xfrm>
        </p:grpSpPr>
        <p:pic>
          <p:nvPicPr>
            <p:cNvPr id="9" name="Picture 8"/>
            <p:cNvPicPr>
              <a:picLocks noChangeAspect="1"/>
            </p:cNvPicPr>
            <p:nvPr/>
          </p:nvPicPr>
          <p:blipFill>
            <a:blip r:embed="rId3"/>
            <a:srcRect t="51371"/>
            <a:stretch>
              <a:fillRect/>
            </a:stretch>
          </p:blipFill>
          <p:spPr>
            <a:xfrm>
              <a:off x="794043" y="4767940"/>
              <a:ext cx="402480" cy="365349"/>
            </a:xfrm>
            <a:prstGeom prst="rect">
              <a:avLst/>
            </a:prstGeom>
          </p:spPr>
        </p:pic>
        <p:pic>
          <p:nvPicPr>
            <p:cNvPr id="10" name="Picture 9"/>
            <p:cNvPicPr>
              <a:picLocks noChangeAspect="1"/>
            </p:cNvPicPr>
            <p:nvPr/>
          </p:nvPicPr>
          <p:blipFill>
            <a:blip r:embed="rId3"/>
            <a:srcRect b="48629"/>
            <a:stretch>
              <a:fillRect/>
            </a:stretch>
          </p:blipFill>
          <p:spPr>
            <a:xfrm>
              <a:off x="7086600" y="4764615"/>
              <a:ext cx="381000" cy="365349"/>
            </a:xfrm>
            <a:prstGeom prst="rect">
              <a:avLst/>
            </a:prstGeom>
          </p:spPr>
        </p:pic>
        <p:grpSp>
          <p:nvGrpSpPr>
            <p:cNvPr id="31" name="Group 30"/>
            <p:cNvGrpSpPr/>
            <p:nvPr/>
          </p:nvGrpSpPr>
          <p:grpSpPr>
            <a:xfrm>
              <a:off x="7848600" y="4699077"/>
              <a:ext cx="685800" cy="430887"/>
              <a:chOff x="7620000" y="6172200"/>
              <a:chExt cx="685800" cy="430887"/>
            </a:xfrm>
          </p:grpSpPr>
          <p:sp>
            <p:nvSpPr>
              <p:cNvPr id="32" name="TextBox 31"/>
              <p:cNvSpPr txBox="1"/>
              <p:nvPr/>
            </p:nvSpPr>
            <p:spPr>
              <a:xfrm>
                <a:off x="7620000" y="6172200"/>
                <a:ext cx="533400" cy="430887"/>
              </a:xfrm>
              <a:prstGeom prst="rect">
                <a:avLst/>
              </a:prstGeom>
              <a:noFill/>
            </p:spPr>
            <p:txBody>
              <a:bodyPr wrap="square" rtlCol="0">
                <a:spAutoFit/>
              </a:bodyPr>
              <a:lstStyle/>
              <a:p>
                <a:r>
                  <a:rPr lang="en-US" sz="2200" dirty="0" smtClean="0">
                    <a:solidFill>
                      <a:srgbClr val="438096"/>
                    </a:solidFill>
                    <a:ea typeface="ＭＳ Ｐゴシック" charset="-128"/>
                    <a:cs typeface="ＭＳ Ｐゴシック" charset="-128"/>
                  </a:rPr>
                  <a:t>=</a:t>
                </a:r>
                <a:endParaRPr lang="en-US" dirty="0">
                  <a:solidFill>
                    <a:srgbClr val="438096"/>
                  </a:solidFill>
                </a:endParaRPr>
              </a:p>
            </p:txBody>
          </p:sp>
          <p:pic>
            <p:nvPicPr>
              <p:cNvPr id="33" name="Picture 32"/>
              <p:cNvPicPr>
                <a:picLocks noChangeAspect="1"/>
              </p:cNvPicPr>
              <p:nvPr/>
            </p:nvPicPr>
            <p:blipFill>
              <a:blip r:embed="rId3"/>
              <a:srcRect b="48629"/>
              <a:stretch>
                <a:fillRect/>
              </a:stretch>
            </p:blipFill>
            <p:spPr>
              <a:xfrm>
                <a:off x="7924800" y="6237738"/>
                <a:ext cx="381000" cy="365349"/>
              </a:xfrm>
              <a:prstGeom prst="rect">
                <a:avLst/>
              </a:prstGeom>
            </p:spPr>
          </p:pic>
        </p:grpSp>
      </p:grpSp>
      <p:grpSp>
        <p:nvGrpSpPr>
          <p:cNvPr id="43" name="Group 42"/>
          <p:cNvGrpSpPr/>
          <p:nvPr/>
        </p:nvGrpSpPr>
        <p:grpSpPr>
          <a:xfrm>
            <a:off x="794042" y="5064426"/>
            <a:ext cx="7740358" cy="456624"/>
            <a:chOff x="794042" y="5064426"/>
            <a:chExt cx="7740358" cy="456624"/>
          </a:xfrm>
        </p:grpSpPr>
        <p:pic>
          <p:nvPicPr>
            <p:cNvPr id="11" name="Picture 10"/>
            <p:cNvPicPr>
              <a:picLocks noChangeAspect="1"/>
            </p:cNvPicPr>
            <p:nvPr/>
          </p:nvPicPr>
          <p:blipFill>
            <a:blip r:embed="rId3"/>
            <a:srcRect t="51371"/>
            <a:stretch>
              <a:fillRect/>
            </a:stretch>
          </p:blipFill>
          <p:spPr>
            <a:xfrm>
              <a:off x="794042" y="5147279"/>
              <a:ext cx="402480" cy="365349"/>
            </a:xfrm>
            <a:prstGeom prst="rect">
              <a:avLst/>
            </a:prstGeom>
          </p:spPr>
        </p:pic>
        <p:pic>
          <p:nvPicPr>
            <p:cNvPr id="13" name="Picture 12"/>
            <p:cNvPicPr>
              <a:picLocks noChangeAspect="1"/>
            </p:cNvPicPr>
            <p:nvPr/>
          </p:nvPicPr>
          <p:blipFill>
            <a:blip r:embed="rId3"/>
            <a:srcRect b="48629"/>
            <a:stretch>
              <a:fillRect/>
            </a:stretch>
          </p:blipFill>
          <p:spPr>
            <a:xfrm>
              <a:off x="7088232" y="5129964"/>
              <a:ext cx="381000" cy="365349"/>
            </a:xfrm>
            <a:prstGeom prst="rect">
              <a:avLst/>
            </a:prstGeom>
          </p:spPr>
        </p:pic>
        <p:pic>
          <p:nvPicPr>
            <p:cNvPr id="22" name="Picture 21"/>
            <p:cNvPicPr>
              <a:picLocks noChangeAspect="1"/>
            </p:cNvPicPr>
            <p:nvPr/>
          </p:nvPicPr>
          <p:blipFill>
            <a:blip r:embed="rId3"/>
            <a:srcRect t="51371" r="6319"/>
            <a:stretch>
              <a:fillRect/>
            </a:stretch>
          </p:blipFill>
          <p:spPr>
            <a:xfrm>
              <a:off x="5005919" y="5155701"/>
              <a:ext cx="377048" cy="365349"/>
            </a:xfrm>
            <a:prstGeom prst="rect">
              <a:avLst/>
            </a:prstGeom>
          </p:spPr>
        </p:pic>
        <p:grpSp>
          <p:nvGrpSpPr>
            <p:cNvPr id="34" name="Group 33"/>
            <p:cNvGrpSpPr/>
            <p:nvPr/>
          </p:nvGrpSpPr>
          <p:grpSpPr>
            <a:xfrm>
              <a:off x="7848600" y="5064426"/>
              <a:ext cx="685800" cy="430887"/>
              <a:chOff x="7620000" y="6172200"/>
              <a:chExt cx="685800" cy="430887"/>
            </a:xfrm>
          </p:grpSpPr>
          <p:sp>
            <p:nvSpPr>
              <p:cNvPr id="35" name="TextBox 34"/>
              <p:cNvSpPr txBox="1"/>
              <p:nvPr/>
            </p:nvSpPr>
            <p:spPr>
              <a:xfrm>
                <a:off x="7620000" y="6172200"/>
                <a:ext cx="533400" cy="430887"/>
              </a:xfrm>
              <a:prstGeom prst="rect">
                <a:avLst/>
              </a:prstGeom>
              <a:noFill/>
            </p:spPr>
            <p:txBody>
              <a:bodyPr wrap="square" rtlCol="0">
                <a:spAutoFit/>
              </a:bodyPr>
              <a:lstStyle/>
              <a:p>
                <a:r>
                  <a:rPr lang="en-US" sz="2200" dirty="0" smtClean="0">
                    <a:solidFill>
                      <a:srgbClr val="438096"/>
                    </a:solidFill>
                    <a:ea typeface="ＭＳ Ｐゴシック" charset="-128"/>
                    <a:cs typeface="ＭＳ Ｐゴシック" charset="-128"/>
                  </a:rPr>
                  <a:t>=</a:t>
                </a:r>
                <a:endParaRPr lang="en-US" dirty="0">
                  <a:solidFill>
                    <a:srgbClr val="438096"/>
                  </a:solidFill>
                </a:endParaRPr>
              </a:p>
            </p:txBody>
          </p:sp>
          <p:pic>
            <p:nvPicPr>
              <p:cNvPr id="36" name="Picture 35"/>
              <p:cNvPicPr>
                <a:picLocks noChangeAspect="1"/>
              </p:cNvPicPr>
              <p:nvPr/>
            </p:nvPicPr>
            <p:blipFill>
              <a:blip r:embed="rId3"/>
              <a:srcRect b="48629"/>
              <a:stretch>
                <a:fillRect/>
              </a:stretch>
            </p:blipFill>
            <p:spPr>
              <a:xfrm>
                <a:off x="7924800" y="6237738"/>
                <a:ext cx="381000" cy="365349"/>
              </a:xfrm>
              <a:prstGeom prst="rect">
                <a:avLst/>
              </a:prstGeom>
            </p:spPr>
          </p:pic>
        </p:grpSp>
      </p:grpSp>
      <p:grpSp>
        <p:nvGrpSpPr>
          <p:cNvPr id="44" name="Group 43"/>
          <p:cNvGrpSpPr/>
          <p:nvPr/>
        </p:nvGrpSpPr>
        <p:grpSpPr>
          <a:xfrm>
            <a:off x="794044" y="5429775"/>
            <a:ext cx="7740356" cy="448202"/>
            <a:chOff x="794044" y="5429775"/>
            <a:chExt cx="7740356" cy="448202"/>
          </a:xfrm>
        </p:grpSpPr>
        <p:pic>
          <p:nvPicPr>
            <p:cNvPr id="14" name="Picture 13"/>
            <p:cNvPicPr>
              <a:picLocks noChangeAspect="1"/>
            </p:cNvPicPr>
            <p:nvPr/>
          </p:nvPicPr>
          <p:blipFill>
            <a:blip r:embed="rId3"/>
            <a:srcRect b="48629"/>
            <a:stretch>
              <a:fillRect/>
            </a:stretch>
          </p:blipFill>
          <p:spPr>
            <a:xfrm>
              <a:off x="794044" y="5512628"/>
              <a:ext cx="381000" cy="365349"/>
            </a:xfrm>
            <a:prstGeom prst="rect">
              <a:avLst/>
            </a:prstGeom>
          </p:spPr>
        </p:pic>
        <p:pic>
          <p:nvPicPr>
            <p:cNvPr id="15" name="Picture 14"/>
            <p:cNvPicPr>
              <a:picLocks noChangeAspect="1"/>
            </p:cNvPicPr>
            <p:nvPr/>
          </p:nvPicPr>
          <p:blipFill>
            <a:blip r:embed="rId3"/>
            <a:srcRect b="48629"/>
            <a:stretch>
              <a:fillRect/>
            </a:stretch>
          </p:blipFill>
          <p:spPr>
            <a:xfrm>
              <a:off x="7086600" y="5495313"/>
              <a:ext cx="381000" cy="365349"/>
            </a:xfrm>
            <a:prstGeom prst="rect">
              <a:avLst/>
            </a:prstGeom>
          </p:spPr>
        </p:pic>
        <p:grpSp>
          <p:nvGrpSpPr>
            <p:cNvPr id="37" name="Group 36"/>
            <p:cNvGrpSpPr/>
            <p:nvPr/>
          </p:nvGrpSpPr>
          <p:grpSpPr>
            <a:xfrm>
              <a:off x="7848600" y="5429775"/>
              <a:ext cx="685800" cy="430887"/>
              <a:chOff x="6373440" y="6172200"/>
              <a:chExt cx="685800" cy="430887"/>
            </a:xfrm>
          </p:grpSpPr>
          <p:sp>
            <p:nvSpPr>
              <p:cNvPr id="38" name="TextBox 37"/>
              <p:cNvSpPr txBox="1"/>
              <p:nvPr/>
            </p:nvSpPr>
            <p:spPr>
              <a:xfrm>
                <a:off x="6373440" y="6172200"/>
                <a:ext cx="533400" cy="430887"/>
              </a:xfrm>
              <a:prstGeom prst="rect">
                <a:avLst/>
              </a:prstGeom>
              <a:noFill/>
            </p:spPr>
            <p:txBody>
              <a:bodyPr wrap="square" rtlCol="0">
                <a:spAutoFit/>
              </a:bodyPr>
              <a:lstStyle/>
              <a:p>
                <a:r>
                  <a:rPr lang="en-US" sz="2200" dirty="0" smtClean="0">
                    <a:solidFill>
                      <a:srgbClr val="438096"/>
                    </a:solidFill>
                    <a:ea typeface="ＭＳ Ｐゴシック" charset="-128"/>
                    <a:cs typeface="ＭＳ Ｐゴシック" charset="-128"/>
                  </a:rPr>
                  <a:t>=</a:t>
                </a:r>
                <a:endParaRPr lang="en-US" dirty="0">
                  <a:solidFill>
                    <a:srgbClr val="438096"/>
                  </a:solidFill>
                </a:endParaRPr>
              </a:p>
            </p:txBody>
          </p:sp>
          <p:pic>
            <p:nvPicPr>
              <p:cNvPr id="39" name="Picture 38"/>
              <p:cNvPicPr>
                <a:picLocks noChangeAspect="1"/>
              </p:cNvPicPr>
              <p:nvPr/>
            </p:nvPicPr>
            <p:blipFill>
              <a:blip r:embed="rId3"/>
              <a:srcRect t="51371"/>
              <a:stretch>
                <a:fillRect/>
              </a:stretch>
            </p:blipFill>
            <p:spPr>
              <a:xfrm>
                <a:off x="6656760" y="6237738"/>
                <a:ext cx="402480" cy="365349"/>
              </a:xfrm>
              <a:prstGeom prst="rect">
                <a:avLst/>
              </a:prstGeom>
            </p:spPr>
          </p:pic>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20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20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fade">
                                      <p:cBhvr>
                                        <p:cTn id="17" dur="20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fade">
                                      <p:cBhvr>
                                        <p:cTn id="22" dur="20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fade">
                                      <p:cBhvr>
                                        <p:cTn id="27" dur="2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If / Else Statements</a:t>
            </a:r>
            <a:endParaRPr lang="en-US" dirty="0"/>
          </a:p>
        </p:txBody>
      </p:sp>
      <p:sp>
        <p:nvSpPr>
          <p:cNvPr id="3" name="Content Placeholder 2"/>
          <p:cNvSpPr>
            <a:spLocks noGrp="1"/>
          </p:cNvSpPr>
          <p:nvPr>
            <p:ph idx="1"/>
          </p:nvPr>
        </p:nvSpPr>
        <p:spPr>
          <a:xfrm>
            <a:off x="457200" y="2133600"/>
            <a:ext cx="8534400" cy="4325112"/>
          </a:xfrm>
        </p:spPr>
        <p:txBody>
          <a:bodyPr>
            <a:normAutofit/>
          </a:bodyPr>
          <a:lstStyle/>
          <a:p>
            <a:r>
              <a:rPr lang="en-US" dirty="0" smtClean="0"/>
              <a:t>Manage </a:t>
            </a:r>
            <a:r>
              <a:rPr lang="en-US" i="1" dirty="0" smtClean="0"/>
              <a:t>branching </a:t>
            </a:r>
            <a:r>
              <a:rPr lang="en-US" dirty="0" smtClean="0"/>
              <a:t>in your algorithm</a:t>
            </a:r>
          </a:p>
          <a:p>
            <a:endParaRPr lang="en-US" dirty="0" smtClean="0"/>
          </a:p>
          <a:p>
            <a:r>
              <a:rPr lang="en-US" dirty="0" smtClean="0"/>
              <a:t>Do different things according to </a:t>
            </a:r>
            <a:r>
              <a:rPr lang="en-US" i="1" dirty="0" smtClean="0"/>
              <a:t>conditions</a:t>
            </a:r>
          </a:p>
          <a:p>
            <a:endParaRPr lang="en-US" i="1" dirty="0" smtClean="0"/>
          </a:p>
          <a:p>
            <a:r>
              <a:rPr lang="en-US" dirty="0" smtClean="0"/>
              <a:t>Example:</a:t>
            </a:r>
          </a:p>
          <a:p>
            <a:pPr lvl="1"/>
            <a:r>
              <a:rPr lang="en-US" dirty="0" smtClean="0"/>
              <a:t>“If we have a electric kettle then fill it up, plug it in and switch it on. However, if we have a stove kettle then fill it up, put it on the hob and switch the hob on.”</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If / Else Statements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t>Branching</a:t>
            </a:r>
          </a:p>
          <a:p>
            <a:pPr lvl="1"/>
            <a:r>
              <a:rPr lang="en-US" sz="2000" i="1" dirty="0" smtClean="0"/>
              <a:t>Use conditions to implement choices</a:t>
            </a:r>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2133600"/>
            <a:ext cx="4038600" cy="4325112"/>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baseline="0" noProof="0" dirty="0" smtClean="0">
                <a:ln>
                  <a:noFill/>
                </a:ln>
                <a:solidFill>
                  <a:schemeClr val="tx1"/>
                </a:solidFill>
                <a:effectLst/>
                <a:uLnTx/>
                <a:uFillTx/>
                <a:latin typeface="Courier"/>
                <a:ea typeface="+mn-ea"/>
                <a:cs typeface="Courier"/>
              </a:rPr>
              <a:t>If (Sky == Blue) then</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noProof="0" dirty="0" smtClean="0">
                <a:latin typeface="Courier"/>
                <a:cs typeface="Courier"/>
              </a:rPr>
              <a:t>   </a:t>
            </a:r>
            <a:r>
              <a:rPr kumimoji="0" lang="en-US" b="0" i="0" u="none" strike="noStrike" kern="1200" cap="none" spc="0" normalizeH="0" baseline="0" noProof="0" dirty="0" smtClean="0">
                <a:ln>
                  <a:noFill/>
                </a:ln>
                <a:solidFill>
                  <a:schemeClr val="tx1"/>
                </a:solidFill>
                <a:effectLst/>
                <a:uLnTx/>
                <a:uFillTx/>
                <a:latin typeface="Courier"/>
                <a:ea typeface="+mn-ea"/>
                <a:cs typeface="Courier"/>
              </a:rPr>
              <a:t>go outside and play</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err="1" smtClean="0">
                <a:latin typeface="Courier"/>
                <a:cs typeface="Courier"/>
              </a:rPr>
              <a:t>EndIf</a:t>
            </a: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If / Else Statements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t>Branching</a:t>
            </a:r>
          </a:p>
          <a:p>
            <a:pPr lvl="1"/>
            <a:r>
              <a:rPr lang="en-US" sz="2000" i="1" dirty="0" smtClean="0"/>
              <a:t>Use conditions to implement choices</a:t>
            </a:r>
          </a:p>
          <a:p>
            <a:pPr lvl="1"/>
            <a:r>
              <a:rPr lang="en-US" sz="2000" i="1" dirty="0" smtClean="0"/>
              <a:t>Could be alternatives</a:t>
            </a:r>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2133600"/>
            <a:ext cx="4038600" cy="4325112"/>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baseline="0" noProof="0" dirty="0" smtClean="0">
                <a:ln>
                  <a:noFill/>
                </a:ln>
                <a:solidFill>
                  <a:schemeClr val="tx1"/>
                </a:solidFill>
                <a:effectLst/>
                <a:uLnTx/>
                <a:uFillTx/>
                <a:latin typeface="Courier"/>
                <a:ea typeface="+mn-ea"/>
                <a:cs typeface="Courier"/>
              </a:rPr>
              <a:t>If (Sky == Blue) then</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   </a:t>
            </a:r>
            <a:r>
              <a:rPr kumimoji="0" lang="en-US" b="0" i="0" u="none" strike="noStrike" kern="1200" cap="none" spc="0" normalizeH="0" baseline="0" noProof="0" dirty="0" smtClean="0">
                <a:ln>
                  <a:noFill/>
                </a:ln>
                <a:solidFill>
                  <a:schemeClr val="tx1"/>
                </a:solidFill>
                <a:effectLst/>
                <a:uLnTx/>
                <a:uFillTx/>
                <a:latin typeface="Courier"/>
                <a:ea typeface="+mn-ea"/>
                <a:cs typeface="Courier"/>
              </a:rPr>
              <a:t>go outside and play</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8000"/>
                </a:solidFill>
                <a:latin typeface="Courier"/>
                <a:cs typeface="Courier"/>
              </a:rPr>
              <a:t>Else</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8000"/>
                </a:solidFill>
                <a:latin typeface="Courier"/>
                <a:cs typeface="Courier"/>
              </a:rPr>
              <a:t>   stay in and watch TV</a:t>
            </a:r>
            <a:endParaRPr kumimoji="0" lang="en-US" b="0" i="0" u="none" strike="noStrike" kern="1200" cap="none" spc="0" normalizeH="0" baseline="0" noProof="0" dirty="0" smtClean="0">
              <a:ln>
                <a:noFill/>
              </a:ln>
              <a:solidFill>
                <a:srgbClr val="008000"/>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err="1" smtClean="0">
                <a:latin typeface="Courier"/>
                <a:cs typeface="Courier"/>
              </a:rPr>
              <a:t>EndIf</a:t>
            </a: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If / Else Statements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t>Branching</a:t>
            </a:r>
          </a:p>
          <a:p>
            <a:pPr lvl="1"/>
            <a:r>
              <a:rPr lang="en-US" sz="2000" i="1" dirty="0" smtClean="0"/>
              <a:t>Use conditions to implement choices</a:t>
            </a:r>
          </a:p>
          <a:p>
            <a:pPr lvl="1"/>
            <a:r>
              <a:rPr lang="en-US" sz="2000" i="1" dirty="0" smtClean="0"/>
              <a:t>Could be alternatives</a:t>
            </a:r>
          </a:p>
          <a:p>
            <a:pPr lvl="1"/>
            <a:r>
              <a:rPr lang="en-US" sz="2000" i="1" dirty="0" smtClean="0"/>
              <a:t>Can be multiple statements</a:t>
            </a:r>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2133600"/>
            <a:ext cx="4038600" cy="4325112"/>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baseline="0" noProof="0" dirty="0" smtClean="0">
                <a:ln>
                  <a:noFill/>
                </a:ln>
                <a:solidFill>
                  <a:schemeClr val="tx1"/>
                </a:solidFill>
                <a:effectLst/>
                <a:uLnTx/>
                <a:uFillTx/>
                <a:latin typeface="Courier"/>
                <a:ea typeface="+mn-ea"/>
                <a:cs typeface="Courier"/>
              </a:rPr>
              <a:t>If (Sky == Blue) then</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   </a:t>
            </a:r>
            <a:r>
              <a:rPr kumimoji="0" lang="en-US" b="0" i="0" u="none" strike="noStrike" kern="1200" cap="none" spc="0" normalizeH="0" baseline="0" noProof="0" dirty="0" smtClean="0">
                <a:ln>
                  <a:noFill/>
                </a:ln>
                <a:solidFill>
                  <a:schemeClr val="tx1"/>
                </a:solidFill>
                <a:effectLst/>
                <a:uLnTx/>
                <a:uFillTx/>
                <a:latin typeface="Courier"/>
                <a:ea typeface="+mn-ea"/>
                <a:cs typeface="Courier"/>
              </a:rPr>
              <a:t>go outside and play</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Else</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8000"/>
                </a:solidFill>
                <a:latin typeface="Courier"/>
                <a:cs typeface="Courier"/>
              </a:rPr>
              <a:t>   drink coffee  </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8000"/>
                </a:solidFill>
                <a:latin typeface="Courier"/>
                <a:cs typeface="Courier"/>
              </a:rPr>
              <a:t>   </a:t>
            </a:r>
            <a:r>
              <a:rPr lang="en-US" dirty="0" smtClean="0">
                <a:solidFill>
                  <a:srgbClr val="000000"/>
                </a:solidFill>
                <a:latin typeface="Courier"/>
                <a:cs typeface="Courier"/>
              </a:rPr>
              <a:t>stay in and watch TV</a:t>
            </a:r>
            <a:endParaRPr kumimoji="0" lang="en-US" b="0" i="0" u="none" strike="noStrike" kern="1200" cap="none" spc="0" normalizeH="0" baseline="0" noProof="0" dirty="0" smtClean="0">
              <a:ln>
                <a:noFill/>
              </a:ln>
              <a:solidFill>
                <a:srgbClr val="000000"/>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err="1" smtClean="0">
                <a:latin typeface="Courier"/>
                <a:cs typeface="Courier"/>
              </a:rPr>
              <a:t>EndIf</a:t>
            </a: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If / Else Statements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t>Branching</a:t>
            </a:r>
          </a:p>
          <a:p>
            <a:pPr lvl="1"/>
            <a:r>
              <a:rPr lang="en-US" sz="2000" i="1" dirty="0" smtClean="0"/>
              <a:t>Use conditions to implement choices</a:t>
            </a:r>
          </a:p>
          <a:p>
            <a:pPr lvl="1"/>
            <a:r>
              <a:rPr lang="en-US" sz="2000" i="1" dirty="0" smtClean="0"/>
              <a:t>Could be alternatives</a:t>
            </a:r>
          </a:p>
          <a:p>
            <a:pPr lvl="1"/>
            <a:r>
              <a:rPr lang="en-US" sz="2000" i="1" dirty="0" smtClean="0"/>
              <a:t>Can be multiple statements</a:t>
            </a:r>
          </a:p>
          <a:p>
            <a:pPr lvl="1"/>
            <a:endParaRPr lang="en-US" sz="2000" i="1" dirty="0" smtClean="0"/>
          </a:p>
          <a:p>
            <a:r>
              <a:rPr lang="en-US" sz="2200" dirty="0" smtClean="0"/>
              <a:t>Can string together for many alternatives</a:t>
            </a:r>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2133600"/>
            <a:ext cx="4038600" cy="4325112"/>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baseline="0" noProof="0" dirty="0" smtClean="0">
                <a:ln>
                  <a:noFill/>
                </a:ln>
                <a:solidFill>
                  <a:srgbClr val="000000"/>
                </a:solidFill>
                <a:effectLst/>
                <a:uLnTx/>
                <a:uFillTx/>
                <a:latin typeface="Courier"/>
                <a:ea typeface="+mn-ea"/>
                <a:cs typeface="Courier"/>
              </a:rPr>
              <a:t>If (Sky == Blue) then</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0000"/>
                </a:solidFill>
                <a:latin typeface="Courier"/>
                <a:cs typeface="Courier"/>
              </a:rPr>
              <a:t>   </a:t>
            </a:r>
            <a:r>
              <a:rPr kumimoji="0" lang="en-US" b="0" i="0" u="none" strike="noStrike" kern="1200" cap="none" spc="0" normalizeH="0" baseline="0" noProof="0" dirty="0" smtClean="0">
                <a:ln>
                  <a:noFill/>
                </a:ln>
                <a:solidFill>
                  <a:srgbClr val="000000"/>
                </a:solidFill>
                <a:effectLst/>
                <a:uLnTx/>
                <a:uFillTx/>
                <a:latin typeface="Courier"/>
                <a:ea typeface="+mn-ea"/>
                <a:cs typeface="Courier"/>
              </a:rPr>
              <a:t>go outside and play</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8000"/>
                </a:solidFill>
                <a:latin typeface="Courier"/>
                <a:cs typeface="Courier"/>
              </a:rPr>
              <a:t>Else </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8000"/>
                </a:solidFill>
                <a:latin typeface="Courier"/>
                <a:cs typeface="Courier"/>
              </a:rPr>
              <a:t>   If (Sky == Black) then</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noProof="0" dirty="0" smtClean="0">
                <a:ln>
                  <a:noFill/>
                </a:ln>
                <a:solidFill>
                  <a:srgbClr val="008000"/>
                </a:solidFill>
                <a:effectLst/>
                <a:uLnTx/>
                <a:uFillTx/>
                <a:latin typeface="Courier"/>
                <a:ea typeface="+mn-ea"/>
                <a:cs typeface="Courier"/>
              </a:rPr>
              <a:t>      go to bed</a:t>
            </a:r>
            <a:endParaRPr kumimoji="0" lang="en-US" b="0" i="0" u="none" strike="noStrike" kern="1200" cap="none" spc="0" normalizeH="0" baseline="0" noProof="0" dirty="0" smtClean="0">
              <a:ln>
                <a:noFill/>
              </a:ln>
              <a:solidFill>
                <a:srgbClr val="008000"/>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0000"/>
                </a:solidFill>
                <a:latin typeface="Courier"/>
                <a:cs typeface="Courier"/>
              </a:rPr>
              <a:t>   Else</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0000"/>
                </a:solidFill>
                <a:latin typeface="Courier"/>
                <a:cs typeface="Courier"/>
              </a:rPr>
              <a:t>      drink coffee  </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0000"/>
                </a:solidFill>
                <a:latin typeface="Courier"/>
                <a:cs typeface="Courier"/>
              </a:rPr>
              <a:t>      stay in and watch TV</a:t>
            </a:r>
            <a:endParaRPr kumimoji="0" lang="en-US" b="0" i="0" u="none" strike="noStrike" kern="1200" cap="none" spc="0" normalizeH="0" baseline="0" noProof="0" dirty="0" smtClean="0">
              <a:ln>
                <a:noFill/>
              </a:ln>
              <a:solidFill>
                <a:srgbClr val="000000"/>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0000"/>
                </a:solidFill>
                <a:latin typeface="Courier"/>
                <a:cs typeface="Courier"/>
              </a:rPr>
              <a:t>   </a:t>
            </a:r>
            <a:r>
              <a:rPr lang="en-US" dirty="0" err="1" smtClean="0">
                <a:solidFill>
                  <a:srgbClr val="000000"/>
                </a:solidFill>
                <a:latin typeface="Courier"/>
                <a:cs typeface="Courier"/>
              </a:rPr>
              <a:t>EndIf</a:t>
            </a:r>
            <a:endParaRPr lang="en-US" dirty="0" smtClean="0">
              <a:solidFill>
                <a:srgbClr val="000000"/>
              </a:solidFill>
              <a:latin typeface="Courier"/>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baseline="0" noProof="0" dirty="0" err="1" smtClean="0">
                <a:ln>
                  <a:noFill/>
                </a:ln>
                <a:solidFill>
                  <a:srgbClr val="000000"/>
                </a:solidFill>
                <a:effectLst/>
                <a:uLnTx/>
                <a:uFillTx/>
                <a:latin typeface="Courier"/>
                <a:ea typeface="+mn-ea"/>
                <a:cs typeface="Courier"/>
              </a:rPr>
              <a:t>EndIf</a:t>
            </a:r>
            <a:endParaRPr kumimoji="0" lang="en-US" b="0" i="0" u="none" strike="noStrike" kern="1200" cap="none" spc="0" normalizeH="0" baseline="0" noProof="0" dirty="0" smtClean="0">
              <a:ln>
                <a:noFill/>
              </a:ln>
              <a:solidFill>
                <a:srgbClr val="000000"/>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If / Else Statements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t>Branching</a:t>
            </a:r>
          </a:p>
          <a:p>
            <a:pPr lvl="1"/>
            <a:r>
              <a:rPr lang="en-US" sz="2000" i="1" dirty="0" smtClean="0"/>
              <a:t>Use conditions to implement choices</a:t>
            </a:r>
          </a:p>
          <a:p>
            <a:pPr lvl="1"/>
            <a:r>
              <a:rPr lang="en-US" sz="2000" i="1" dirty="0" smtClean="0"/>
              <a:t>Could be alternatives</a:t>
            </a:r>
          </a:p>
          <a:p>
            <a:pPr lvl="1"/>
            <a:r>
              <a:rPr lang="en-US" sz="2000" i="1" dirty="0" smtClean="0"/>
              <a:t>Can be multiple statements</a:t>
            </a:r>
          </a:p>
          <a:p>
            <a:pPr lvl="1"/>
            <a:endParaRPr lang="en-US" sz="2000" i="1" dirty="0" smtClean="0"/>
          </a:p>
          <a:p>
            <a:r>
              <a:rPr lang="en-US" sz="2200" dirty="0" smtClean="0"/>
              <a:t>Can string together for many alternatives</a:t>
            </a:r>
          </a:p>
          <a:p>
            <a:endParaRPr lang="en-US" sz="2200" dirty="0" smtClean="0"/>
          </a:p>
          <a:p>
            <a:r>
              <a:rPr lang="en-US" sz="2200" dirty="0" smtClean="0"/>
              <a:t>This nesting can be more complex – creating multiple alternative branches</a:t>
            </a:r>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2133600"/>
            <a:ext cx="4038600" cy="4572000"/>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baseline="0" noProof="0" dirty="0" smtClean="0">
                <a:ln>
                  <a:noFill/>
                </a:ln>
                <a:effectLst/>
                <a:uLnTx/>
                <a:uFillTx/>
                <a:latin typeface="Courier"/>
                <a:ea typeface="+mn-ea"/>
                <a:cs typeface="Courier"/>
              </a:rPr>
              <a:t>If (Sky == Blue) then</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   </a:t>
            </a:r>
            <a:r>
              <a:rPr lang="en-US" dirty="0" smtClean="0">
                <a:solidFill>
                  <a:srgbClr val="008000"/>
                </a:solidFill>
                <a:latin typeface="Courier"/>
                <a:cs typeface="Courier"/>
              </a:rPr>
              <a:t>If (Birds &gt; 0) then</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noProof="0" dirty="0" smtClean="0">
                <a:ln>
                  <a:noFill/>
                </a:ln>
                <a:solidFill>
                  <a:srgbClr val="008000"/>
                </a:solidFill>
                <a:effectLst/>
                <a:uLnTx/>
                <a:uFillTx/>
                <a:latin typeface="Courier"/>
                <a:ea typeface="+mn-ea"/>
                <a:cs typeface="Courier"/>
              </a:rPr>
              <a:t>      go bird watching</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noProof="0" dirty="0" smtClean="0">
                <a:solidFill>
                  <a:srgbClr val="008000"/>
                </a:solidFill>
                <a:latin typeface="Courier"/>
                <a:cs typeface="Courier"/>
              </a:rPr>
              <a:t>   Else</a:t>
            </a:r>
            <a:endParaRPr kumimoji="0" lang="en-US" b="0" i="0" u="none" strike="noStrike" kern="1200" cap="none" spc="0" normalizeH="0" baseline="0" noProof="0" dirty="0" smtClean="0">
              <a:ln>
                <a:noFill/>
              </a:ln>
              <a:solidFill>
                <a:srgbClr val="008000"/>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solidFill>
                  <a:srgbClr val="008000"/>
                </a:solidFill>
                <a:latin typeface="Courier"/>
                <a:cs typeface="Courier"/>
              </a:rPr>
              <a:t>      </a:t>
            </a:r>
            <a:r>
              <a:rPr kumimoji="0" lang="en-US" b="0" i="0" u="none" strike="noStrike" kern="1200" cap="none" spc="0" normalizeH="0" baseline="0" noProof="0" dirty="0" smtClean="0">
                <a:ln>
                  <a:noFill/>
                </a:ln>
                <a:solidFill>
                  <a:srgbClr val="008000"/>
                </a:solidFill>
                <a:effectLst/>
                <a:uLnTx/>
                <a:uFillTx/>
                <a:latin typeface="Courier"/>
                <a:ea typeface="+mn-ea"/>
                <a:cs typeface="Courier"/>
              </a:rPr>
              <a:t>go outside and play</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baseline="0" noProof="0" dirty="0" smtClean="0">
                <a:ln>
                  <a:noFill/>
                </a:ln>
                <a:solidFill>
                  <a:srgbClr val="008000"/>
                </a:solidFill>
                <a:effectLst/>
                <a:uLnTx/>
                <a:uFillTx/>
                <a:latin typeface="Courier"/>
                <a:ea typeface="+mn-ea"/>
                <a:cs typeface="Courier"/>
              </a:rPr>
              <a:t>   </a:t>
            </a:r>
            <a:r>
              <a:rPr kumimoji="0" lang="en-US" b="0" i="0" u="none" strike="noStrike" kern="1200" cap="none" spc="0" normalizeH="0" baseline="0" noProof="0" dirty="0" err="1" smtClean="0">
                <a:ln>
                  <a:noFill/>
                </a:ln>
                <a:solidFill>
                  <a:srgbClr val="008000"/>
                </a:solidFill>
                <a:effectLst/>
                <a:uLnTx/>
                <a:uFillTx/>
                <a:latin typeface="Courier"/>
                <a:ea typeface="+mn-ea"/>
                <a:cs typeface="Courier"/>
              </a:rPr>
              <a:t>EndIf</a:t>
            </a:r>
            <a:endParaRPr kumimoji="0" lang="en-US" b="0" i="0" u="none" strike="noStrike" kern="1200" cap="none" spc="0" normalizeH="0" baseline="0" noProof="0" dirty="0" smtClean="0">
              <a:ln>
                <a:noFill/>
              </a:ln>
              <a:solidFill>
                <a:srgbClr val="008000"/>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Else </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   If (Sky == Black) then</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noProof="0" dirty="0" smtClean="0">
                <a:ln>
                  <a:noFill/>
                </a:ln>
                <a:effectLst/>
                <a:uLnTx/>
                <a:uFillTx/>
                <a:latin typeface="Courier"/>
                <a:ea typeface="+mn-ea"/>
                <a:cs typeface="Courier"/>
              </a:rPr>
              <a:t>      go to bed</a:t>
            </a:r>
            <a:endParaRPr kumimoji="0" lang="en-US" b="0" i="0" u="none" strike="noStrike" kern="1200" cap="none" spc="0" normalizeH="0" baseline="0" noProof="0" dirty="0" smtClean="0">
              <a:ln>
                <a:noFill/>
              </a:ln>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   Else</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      drink coffee  </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      stay in and watch TV</a:t>
            </a:r>
            <a:endParaRPr kumimoji="0" lang="en-US" b="0" i="0" u="none" strike="noStrike" kern="1200" cap="none" spc="0" normalizeH="0" baseline="0" noProof="0" dirty="0" smtClean="0">
              <a:ln>
                <a:noFill/>
              </a:ln>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   </a:t>
            </a:r>
            <a:r>
              <a:rPr lang="en-US" dirty="0" err="1" smtClean="0">
                <a:latin typeface="Courier"/>
                <a:cs typeface="Courier"/>
              </a:rPr>
              <a:t>EndIf</a:t>
            </a:r>
            <a:endParaRPr lang="en-US" dirty="0" smtClean="0">
              <a:latin typeface="Courier"/>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baseline="0" noProof="0" dirty="0" err="1" smtClean="0">
                <a:ln>
                  <a:noFill/>
                </a:ln>
                <a:effectLst/>
                <a:uLnTx/>
                <a:uFillTx/>
                <a:latin typeface="Courier"/>
                <a:ea typeface="+mn-ea"/>
                <a:cs typeface="Courier"/>
              </a:rPr>
              <a:t>EndIf</a:t>
            </a:r>
            <a:endParaRPr kumimoji="0" lang="en-US" b="0" i="0" u="none" strike="noStrike" kern="1200" cap="none" spc="0" normalizeH="0" baseline="0" noProof="0" dirty="0" smtClean="0">
              <a:ln>
                <a:noFill/>
              </a:ln>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Overview</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dirty="0" smtClean="0"/>
              <a:t>Recap</a:t>
            </a:r>
          </a:p>
          <a:p>
            <a:pPr lvl="1"/>
            <a:r>
              <a:rPr lang="en-US" dirty="0" smtClean="0"/>
              <a:t>Algorithms</a:t>
            </a:r>
          </a:p>
          <a:p>
            <a:pPr lvl="1"/>
            <a:r>
              <a:rPr lang="en-US" dirty="0" smtClean="0"/>
              <a:t>Modularisation</a:t>
            </a:r>
          </a:p>
          <a:p>
            <a:pPr lvl="1"/>
            <a:r>
              <a:rPr lang="en-US" dirty="0" smtClean="0"/>
              <a:t>Building Good Solutions</a:t>
            </a:r>
          </a:p>
          <a:p>
            <a:endParaRPr lang="en-US" dirty="0" smtClean="0"/>
          </a:p>
          <a:p>
            <a:r>
              <a:rPr lang="en-US" dirty="0" smtClean="0"/>
              <a:t>Conditions and Logic</a:t>
            </a:r>
          </a:p>
          <a:p>
            <a:r>
              <a:rPr lang="en-US" dirty="0" smtClean="0"/>
              <a:t>If / Else structures</a:t>
            </a:r>
          </a:p>
          <a:p>
            <a:r>
              <a:rPr lang="en-US" dirty="0" smtClean="0"/>
              <a:t>Loop structures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Loop Structures</a:t>
            </a:r>
            <a:endParaRPr lang="en-US" dirty="0"/>
          </a:p>
        </p:txBody>
      </p:sp>
      <p:sp>
        <p:nvSpPr>
          <p:cNvPr id="3" name="Content Placeholder 2"/>
          <p:cNvSpPr>
            <a:spLocks noGrp="1"/>
          </p:cNvSpPr>
          <p:nvPr>
            <p:ph idx="1"/>
          </p:nvPr>
        </p:nvSpPr>
        <p:spPr>
          <a:xfrm>
            <a:off x="457200" y="2133600"/>
            <a:ext cx="8534400" cy="4325112"/>
          </a:xfrm>
        </p:spPr>
        <p:txBody>
          <a:bodyPr>
            <a:normAutofit/>
          </a:bodyPr>
          <a:lstStyle/>
          <a:p>
            <a:r>
              <a:rPr lang="en-US" dirty="0" smtClean="0"/>
              <a:t>Manage repetition in your algorithm</a:t>
            </a:r>
          </a:p>
          <a:p>
            <a:endParaRPr lang="en-US" dirty="0" smtClean="0"/>
          </a:p>
          <a:p>
            <a:r>
              <a:rPr lang="en-US" dirty="0" smtClean="0"/>
              <a:t>Repeat or not depending on </a:t>
            </a:r>
            <a:r>
              <a:rPr lang="en-US" i="1" dirty="0" smtClean="0"/>
              <a:t>conditions</a:t>
            </a:r>
          </a:p>
          <a:p>
            <a:endParaRPr lang="en-US" i="1" dirty="0" smtClean="0"/>
          </a:p>
          <a:p>
            <a:r>
              <a:rPr lang="en-US" dirty="0" smtClean="0"/>
              <a:t>Example:</a:t>
            </a:r>
          </a:p>
          <a:p>
            <a:pPr lvl="1"/>
            <a:r>
              <a:rPr lang="en-US" dirty="0" smtClean="0"/>
              <a:t>“While the tea is not sweet enough, add a lump of sugar to the cup and stir.”</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Loop Structures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t>While loops</a:t>
            </a:r>
          </a:p>
          <a:p>
            <a:pPr lvl="1"/>
            <a:r>
              <a:rPr lang="en-US" sz="1800" i="1" dirty="0" smtClean="0"/>
              <a:t>Go around zero or more times</a:t>
            </a:r>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2133600"/>
            <a:ext cx="4038600" cy="4325112"/>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while (birds &gt; 0)</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noProof="0" dirty="0" smtClean="0">
                <a:ln>
                  <a:noFill/>
                </a:ln>
                <a:solidFill>
                  <a:schemeClr val="tx1"/>
                </a:solidFill>
                <a:effectLst/>
                <a:uLnTx/>
                <a:uFillTx/>
                <a:latin typeface="Courier"/>
                <a:ea typeface="+mn-ea"/>
                <a:cs typeface="Courier"/>
              </a:rPr>
              <a:t>   take a photo</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lang="en-US" dirty="0" smtClean="0">
                <a:latin typeface="Courier"/>
                <a:cs typeface="Courier"/>
              </a:rPr>
              <a:t>   flap arms</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b="0" i="0" u="none" strike="noStrike" kern="1200" cap="none" spc="0" normalizeH="0" baseline="0" noProof="0" dirty="0" smtClean="0">
                <a:ln>
                  <a:noFill/>
                </a:ln>
                <a:solidFill>
                  <a:schemeClr val="tx1"/>
                </a:solidFill>
                <a:effectLst/>
                <a:uLnTx/>
                <a:uFillTx/>
                <a:latin typeface="Courier"/>
                <a:ea typeface="+mn-ea"/>
                <a:cs typeface="Courier"/>
              </a:rPr>
              <a:t>End</a:t>
            </a:r>
            <a:r>
              <a:rPr kumimoji="0" lang="en-US" b="0" i="0" u="none" strike="noStrike" kern="1200" cap="none" spc="0" normalizeH="0" noProof="0" dirty="0" smtClean="0">
                <a:ln>
                  <a:noFill/>
                </a:ln>
                <a:solidFill>
                  <a:schemeClr val="tx1"/>
                </a:solidFill>
                <a:effectLst/>
                <a:uLnTx/>
                <a:uFillTx/>
                <a:latin typeface="Courier"/>
                <a:ea typeface="+mn-ea"/>
                <a:cs typeface="Courier"/>
              </a:rPr>
              <a:t> while</a:t>
            </a: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Loop Structures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solidFill>
                  <a:schemeClr val="bg1">
                    <a:lumMod val="65000"/>
                  </a:schemeClr>
                </a:solidFill>
              </a:rPr>
              <a:t>While loops</a:t>
            </a:r>
          </a:p>
          <a:p>
            <a:pPr lvl="1"/>
            <a:r>
              <a:rPr lang="en-US" sz="1800" i="1" dirty="0" smtClean="0">
                <a:solidFill>
                  <a:schemeClr val="bg1">
                    <a:lumMod val="65000"/>
                  </a:schemeClr>
                </a:solidFill>
              </a:rPr>
              <a:t>Go around zero or more times</a:t>
            </a:r>
          </a:p>
          <a:p>
            <a:pPr>
              <a:buNone/>
            </a:pPr>
            <a:endParaRPr lang="en-US" sz="2000" dirty="0" smtClean="0"/>
          </a:p>
          <a:p>
            <a:endParaRPr lang="en-US" sz="2000" dirty="0" smtClean="0"/>
          </a:p>
          <a:p>
            <a:endParaRPr lang="en-US" sz="2000" dirty="0" smtClean="0"/>
          </a:p>
          <a:p>
            <a:r>
              <a:rPr lang="en-US" sz="2000" dirty="0" smtClean="0"/>
              <a:t>Do while loops</a:t>
            </a:r>
          </a:p>
          <a:p>
            <a:pPr lvl="1"/>
            <a:r>
              <a:rPr lang="en-US" sz="1800" dirty="0" smtClean="0"/>
              <a:t>Go around 1 or more times</a:t>
            </a:r>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2133600"/>
            <a:ext cx="4038600" cy="4325112"/>
          </a:xfrm>
          <a:prstGeom prst="rect">
            <a:avLst/>
          </a:prstGeom>
        </p:spPr>
        <p:txBody>
          <a:bodyPr vert="horz">
            <a:normAutofit/>
          </a:bodyPr>
          <a:lstStyle/>
          <a:p>
            <a:pPr marL="365760" lvl="0" indent="-256032" defTabSz="914400">
              <a:spcBef>
                <a:spcPts val="300"/>
              </a:spcBef>
              <a:buClr>
                <a:schemeClr val="accent3"/>
              </a:buClr>
              <a:defRPr/>
            </a:pPr>
            <a:r>
              <a:rPr lang="en-US" dirty="0" smtClean="0">
                <a:solidFill>
                  <a:srgbClr val="A6A6A6"/>
                </a:solidFill>
                <a:latin typeface="Courier"/>
                <a:cs typeface="Courier"/>
              </a:rPr>
              <a:t>while (birds &gt; 0)</a:t>
            </a:r>
          </a:p>
          <a:p>
            <a:pPr marL="365760" lvl="0" indent="-256032" defTabSz="914400">
              <a:spcBef>
                <a:spcPts val="300"/>
              </a:spcBef>
              <a:buClr>
                <a:schemeClr val="accent3"/>
              </a:buClr>
              <a:defRPr/>
            </a:pPr>
            <a:r>
              <a:rPr lang="en-US" dirty="0" smtClean="0">
                <a:solidFill>
                  <a:srgbClr val="A6A6A6"/>
                </a:solidFill>
                <a:latin typeface="Courier"/>
                <a:cs typeface="Courier"/>
              </a:rPr>
              <a:t>   take a photo</a:t>
            </a:r>
          </a:p>
          <a:p>
            <a:pPr marL="365760" lvl="0" indent="-256032" defTabSz="914400">
              <a:spcBef>
                <a:spcPts val="300"/>
              </a:spcBef>
              <a:buClr>
                <a:schemeClr val="accent3"/>
              </a:buClr>
              <a:defRPr/>
            </a:pPr>
            <a:r>
              <a:rPr lang="en-US" dirty="0" smtClean="0">
                <a:solidFill>
                  <a:srgbClr val="A6A6A6"/>
                </a:solidFill>
                <a:latin typeface="Courier"/>
                <a:cs typeface="Courier"/>
              </a:rPr>
              <a:t>   flap arms</a:t>
            </a:r>
          </a:p>
          <a:p>
            <a:pPr marL="365760" lvl="0" indent="-256032" defTabSz="914400">
              <a:spcBef>
                <a:spcPts val="300"/>
              </a:spcBef>
              <a:buClr>
                <a:schemeClr val="accent3"/>
              </a:buClr>
              <a:defRPr/>
            </a:pPr>
            <a:r>
              <a:rPr lang="en-US" dirty="0" smtClean="0">
                <a:solidFill>
                  <a:srgbClr val="A6A6A6"/>
                </a:solidFill>
                <a:latin typeface="Courier"/>
                <a:cs typeface="Courier"/>
              </a:rPr>
              <a:t>End while</a:t>
            </a:r>
          </a:p>
          <a:p>
            <a:pPr marL="365760" lvl="0" indent="-256032" defTabSz="914400">
              <a:spcBef>
                <a:spcPts val="300"/>
              </a:spcBef>
              <a:buClr>
                <a:schemeClr val="accent3"/>
              </a:buClr>
              <a:defRPr/>
            </a:pPr>
            <a:endParaRPr lang="en-US" dirty="0" smtClean="0">
              <a:latin typeface="Courier"/>
              <a:cs typeface="Courier"/>
            </a:endParaRPr>
          </a:p>
          <a:p>
            <a:pPr marL="365760" lvl="0" indent="-256032" defTabSz="914400">
              <a:spcBef>
                <a:spcPts val="300"/>
              </a:spcBef>
              <a:buClr>
                <a:schemeClr val="accent3"/>
              </a:buClr>
              <a:defRPr/>
            </a:pPr>
            <a:r>
              <a:rPr lang="en-US" dirty="0" smtClean="0">
                <a:latin typeface="Courier"/>
                <a:cs typeface="Courier"/>
              </a:rPr>
              <a:t>Do</a:t>
            </a:r>
          </a:p>
          <a:p>
            <a:pPr marL="365760" lvl="0" indent="-256032" defTabSz="914400">
              <a:spcBef>
                <a:spcPts val="300"/>
              </a:spcBef>
              <a:buClr>
                <a:schemeClr val="accent3"/>
              </a:buClr>
              <a:defRPr/>
            </a:pPr>
            <a:r>
              <a:rPr lang="en-US" dirty="0" smtClean="0">
                <a:latin typeface="Courier"/>
                <a:cs typeface="Courier"/>
              </a:rPr>
              <a:t>   blow duck whistle</a:t>
            </a:r>
          </a:p>
          <a:p>
            <a:pPr marL="365760" lvl="0" indent="-256032" defTabSz="914400">
              <a:spcBef>
                <a:spcPts val="300"/>
              </a:spcBef>
              <a:buClr>
                <a:schemeClr val="accent3"/>
              </a:buClr>
              <a:defRPr/>
            </a:pPr>
            <a:r>
              <a:rPr lang="en-US" dirty="0" smtClean="0">
                <a:latin typeface="Courier"/>
                <a:cs typeface="Courier"/>
              </a:rPr>
              <a:t>While (birds == 0)</a:t>
            </a:r>
          </a:p>
          <a:p>
            <a:pPr marL="365760" lvl="0" indent="-256032" defTabSz="914400">
              <a:spcBef>
                <a:spcPts val="300"/>
              </a:spcBef>
              <a:buClr>
                <a:schemeClr val="accent3"/>
              </a:buClr>
              <a:defRPr/>
            </a:pPr>
            <a:r>
              <a:rPr lang="en-US" dirty="0" smtClean="0">
                <a:latin typeface="Courier"/>
                <a:cs typeface="Courier"/>
              </a:rPr>
              <a:t>Take Photo</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Loop Structures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solidFill>
                  <a:schemeClr val="bg1">
                    <a:lumMod val="65000"/>
                  </a:schemeClr>
                </a:solidFill>
              </a:rPr>
              <a:t>While loops</a:t>
            </a:r>
          </a:p>
          <a:p>
            <a:pPr lvl="1"/>
            <a:r>
              <a:rPr lang="en-US" sz="1800" i="1" dirty="0" smtClean="0">
                <a:solidFill>
                  <a:schemeClr val="bg1">
                    <a:lumMod val="65000"/>
                  </a:schemeClr>
                </a:solidFill>
              </a:rPr>
              <a:t>Go around zero or more times</a:t>
            </a:r>
          </a:p>
          <a:p>
            <a:pPr>
              <a:buNone/>
            </a:pPr>
            <a:endParaRPr lang="en-US" sz="2000" dirty="0" smtClean="0"/>
          </a:p>
          <a:p>
            <a:endParaRPr lang="en-US" sz="2000" dirty="0" smtClean="0">
              <a:solidFill>
                <a:srgbClr val="A6A6A6"/>
              </a:solidFill>
            </a:endParaRPr>
          </a:p>
          <a:p>
            <a:endParaRPr lang="en-US" sz="2000" dirty="0" smtClean="0">
              <a:solidFill>
                <a:srgbClr val="A6A6A6"/>
              </a:solidFill>
            </a:endParaRPr>
          </a:p>
          <a:p>
            <a:r>
              <a:rPr lang="en-US" sz="2000" dirty="0" smtClean="0">
                <a:solidFill>
                  <a:srgbClr val="A6A6A6"/>
                </a:solidFill>
              </a:rPr>
              <a:t>Do while loops</a:t>
            </a:r>
          </a:p>
          <a:p>
            <a:pPr lvl="1"/>
            <a:r>
              <a:rPr lang="en-US" sz="1800" dirty="0" smtClean="0">
                <a:solidFill>
                  <a:srgbClr val="A6A6A6"/>
                </a:solidFill>
              </a:rPr>
              <a:t>Go around 1 or more times</a:t>
            </a:r>
          </a:p>
          <a:p>
            <a:pPr lvl="1"/>
            <a:endParaRPr lang="en-US" sz="1800" dirty="0" smtClean="0"/>
          </a:p>
          <a:p>
            <a:endParaRPr lang="en-US" sz="2000" dirty="0" smtClean="0"/>
          </a:p>
          <a:p>
            <a:r>
              <a:rPr lang="en-US" sz="2000" dirty="0" smtClean="0"/>
              <a:t>For loops</a:t>
            </a:r>
          </a:p>
          <a:p>
            <a:pPr lvl="1"/>
            <a:r>
              <a:rPr lang="en-US" sz="1800" dirty="0" smtClean="0"/>
              <a:t>Go around </a:t>
            </a:r>
            <a:r>
              <a:rPr lang="en-US" sz="1800" i="1" dirty="0" err="1" smtClean="0"/>
              <a:t>n</a:t>
            </a:r>
            <a:r>
              <a:rPr lang="en-US" sz="1800" dirty="0" smtClean="0"/>
              <a:t> times</a:t>
            </a:r>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2133600"/>
            <a:ext cx="4038600" cy="4325112"/>
          </a:xfrm>
          <a:prstGeom prst="rect">
            <a:avLst/>
          </a:prstGeom>
        </p:spPr>
        <p:txBody>
          <a:bodyPr vert="horz">
            <a:normAutofit/>
          </a:bodyPr>
          <a:lstStyle/>
          <a:p>
            <a:pPr marL="365760" lvl="0" indent="-256032" defTabSz="914400">
              <a:spcBef>
                <a:spcPts val="300"/>
              </a:spcBef>
              <a:buClr>
                <a:schemeClr val="accent3"/>
              </a:buClr>
              <a:defRPr/>
            </a:pPr>
            <a:r>
              <a:rPr lang="en-US" dirty="0" smtClean="0">
                <a:solidFill>
                  <a:srgbClr val="A6A6A6"/>
                </a:solidFill>
                <a:latin typeface="Courier"/>
                <a:cs typeface="Courier"/>
              </a:rPr>
              <a:t>while (birds &gt; 0)</a:t>
            </a:r>
          </a:p>
          <a:p>
            <a:pPr marL="365760" lvl="0" indent="-256032" defTabSz="914400">
              <a:spcBef>
                <a:spcPts val="300"/>
              </a:spcBef>
              <a:buClr>
                <a:schemeClr val="accent3"/>
              </a:buClr>
              <a:defRPr/>
            </a:pPr>
            <a:r>
              <a:rPr lang="en-US" dirty="0" smtClean="0">
                <a:solidFill>
                  <a:srgbClr val="A6A6A6"/>
                </a:solidFill>
                <a:latin typeface="Courier"/>
                <a:cs typeface="Courier"/>
              </a:rPr>
              <a:t>   take a photo</a:t>
            </a:r>
          </a:p>
          <a:p>
            <a:pPr marL="365760" lvl="0" indent="-256032" defTabSz="914400">
              <a:spcBef>
                <a:spcPts val="300"/>
              </a:spcBef>
              <a:buClr>
                <a:schemeClr val="accent3"/>
              </a:buClr>
              <a:defRPr/>
            </a:pPr>
            <a:r>
              <a:rPr lang="en-US" dirty="0" smtClean="0">
                <a:solidFill>
                  <a:srgbClr val="A6A6A6"/>
                </a:solidFill>
                <a:latin typeface="Courier"/>
                <a:cs typeface="Courier"/>
              </a:rPr>
              <a:t>   flap arms</a:t>
            </a:r>
          </a:p>
          <a:p>
            <a:pPr marL="365760" lvl="0" indent="-256032" defTabSz="914400">
              <a:spcBef>
                <a:spcPts val="300"/>
              </a:spcBef>
              <a:buClr>
                <a:schemeClr val="accent3"/>
              </a:buClr>
              <a:defRPr/>
            </a:pPr>
            <a:r>
              <a:rPr lang="en-US" dirty="0" smtClean="0">
                <a:solidFill>
                  <a:srgbClr val="A6A6A6"/>
                </a:solidFill>
                <a:latin typeface="Courier"/>
                <a:cs typeface="Courier"/>
              </a:rPr>
              <a:t>End while</a:t>
            </a:r>
          </a:p>
          <a:p>
            <a:pPr marL="365760" lvl="0" indent="-256032" defTabSz="914400">
              <a:spcBef>
                <a:spcPts val="300"/>
              </a:spcBef>
              <a:buClr>
                <a:schemeClr val="accent3"/>
              </a:buClr>
              <a:defRPr/>
            </a:pPr>
            <a:endParaRPr lang="en-US" dirty="0" smtClean="0">
              <a:latin typeface="Courier"/>
              <a:cs typeface="Courier"/>
            </a:endParaRPr>
          </a:p>
          <a:p>
            <a:pPr marL="365760" lvl="0" indent="-256032" defTabSz="914400">
              <a:spcBef>
                <a:spcPts val="300"/>
              </a:spcBef>
              <a:buClr>
                <a:schemeClr val="accent3"/>
              </a:buClr>
              <a:defRPr/>
            </a:pPr>
            <a:r>
              <a:rPr lang="en-US" dirty="0" smtClean="0">
                <a:solidFill>
                  <a:srgbClr val="A6A6A6"/>
                </a:solidFill>
                <a:latin typeface="Courier"/>
                <a:cs typeface="Courier"/>
              </a:rPr>
              <a:t>Do</a:t>
            </a:r>
          </a:p>
          <a:p>
            <a:pPr marL="365760" lvl="0" indent="-256032" defTabSz="914400">
              <a:spcBef>
                <a:spcPts val="300"/>
              </a:spcBef>
              <a:buClr>
                <a:schemeClr val="accent3"/>
              </a:buClr>
              <a:defRPr/>
            </a:pPr>
            <a:r>
              <a:rPr lang="en-US" dirty="0" smtClean="0">
                <a:solidFill>
                  <a:srgbClr val="A6A6A6"/>
                </a:solidFill>
                <a:latin typeface="Courier"/>
                <a:cs typeface="Courier"/>
              </a:rPr>
              <a:t>   blow duck whistle</a:t>
            </a:r>
          </a:p>
          <a:p>
            <a:pPr marL="365760" lvl="0" indent="-256032" defTabSz="914400">
              <a:spcBef>
                <a:spcPts val="300"/>
              </a:spcBef>
              <a:buClr>
                <a:schemeClr val="accent3"/>
              </a:buClr>
              <a:defRPr/>
            </a:pPr>
            <a:r>
              <a:rPr lang="en-US" dirty="0" smtClean="0">
                <a:solidFill>
                  <a:srgbClr val="A6A6A6"/>
                </a:solidFill>
                <a:latin typeface="Courier"/>
                <a:cs typeface="Courier"/>
              </a:rPr>
              <a:t>While (birds == 0)</a:t>
            </a:r>
          </a:p>
          <a:p>
            <a:pPr marL="365760" lvl="0" indent="-256032" defTabSz="914400">
              <a:spcBef>
                <a:spcPts val="300"/>
              </a:spcBef>
              <a:buClr>
                <a:schemeClr val="accent3"/>
              </a:buClr>
              <a:defRPr/>
            </a:pPr>
            <a:r>
              <a:rPr lang="en-US" dirty="0" smtClean="0">
                <a:solidFill>
                  <a:srgbClr val="A6A6A6"/>
                </a:solidFill>
                <a:latin typeface="Courier"/>
                <a:cs typeface="Courier"/>
              </a:rPr>
              <a:t>Take Photo</a:t>
            </a:r>
          </a:p>
          <a:p>
            <a:pPr marL="365760" lvl="0" indent="-256032" defTabSz="914400">
              <a:spcBef>
                <a:spcPts val="300"/>
              </a:spcBef>
              <a:buClr>
                <a:schemeClr val="accent3"/>
              </a:buClr>
              <a:defRPr/>
            </a:pPr>
            <a:endParaRPr lang="en-US" dirty="0" smtClean="0">
              <a:solidFill>
                <a:srgbClr val="A6A6A6"/>
              </a:solidFill>
              <a:latin typeface="Courier"/>
              <a:cs typeface="Courier"/>
            </a:endParaRPr>
          </a:p>
          <a:p>
            <a:pPr marL="365760" lvl="0" indent="-256032" defTabSz="914400">
              <a:spcBef>
                <a:spcPts val="300"/>
              </a:spcBef>
              <a:buClr>
                <a:schemeClr val="accent3"/>
              </a:buClr>
              <a:defRPr/>
            </a:pPr>
            <a:r>
              <a:rPr lang="en-US" dirty="0" smtClean="0">
                <a:latin typeface="Courier"/>
                <a:cs typeface="Courier"/>
              </a:rPr>
              <a:t>For (</a:t>
            </a:r>
            <a:r>
              <a:rPr lang="en-US" dirty="0" err="1" smtClean="0">
                <a:latin typeface="Courier"/>
                <a:cs typeface="Courier"/>
              </a:rPr>
              <a:t>n</a:t>
            </a:r>
            <a:r>
              <a:rPr lang="en-US" dirty="0" smtClean="0">
                <a:latin typeface="Courier"/>
                <a:cs typeface="Courier"/>
              </a:rPr>
              <a:t> = 1 to 10)</a:t>
            </a:r>
          </a:p>
          <a:p>
            <a:pPr marL="365760" lvl="0" indent="-256032" defTabSz="914400">
              <a:spcBef>
                <a:spcPts val="300"/>
              </a:spcBef>
              <a:buClr>
                <a:schemeClr val="accent3"/>
              </a:buClr>
              <a:defRPr/>
            </a:pPr>
            <a:r>
              <a:rPr lang="en-US" dirty="0" smtClean="0">
                <a:latin typeface="Courier"/>
                <a:cs typeface="Courier"/>
              </a:rPr>
              <a:t>   take photo of sky</a:t>
            </a:r>
          </a:p>
          <a:p>
            <a:pPr marL="365760" lvl="0" indent="-256032" defTabSz="914400">
              <a:spcBef>
                <a:spcPts val="300"/>
              </a:spcBef>
              <a:buClr>
                <a:schemeClr val="accent3"/>
              </a:buClr>
              <a:defRPr/>
            </a:pPr>
            <a:r>
              <a:rPr lang="en-US" dirty="0" smtClean="0">
                <a:latin typeface="Courier"/>
                <a:cs typeface="Courier"/>
              </a:rPr>
              <a:t>End for</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Nested Loops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t>Loops can be nested like if/else statements</a:t>
            </a:r>
          </a:p>
          <a:p>
            <a:endParaRPr lang="en-US" sz="2000" i="1" dirty="0" smtClean="0"/>
          </a:p>
          <a:p>
            <a:r>
              <a:rPr lang="en-US" sz="2000" dirty="0" smtClean="0"/>
              <a:t>Different loop types can be nested within one another</a:t>
            </a:r>
          </a:p>
          <a:p>
            <a:endParaRPr lang="en-US" sz="2000" dirty="0" smtClean="0"/>
          </a:p>
          <a:p>
            <a:r>
              <a:rPr lang="en-US" sz="2000" dirty="0" smtClean="0"/>
              <a:t>Loops can nested within other nested loops</a:t>
            </a:r>
            <a:endParaRPr lang="en-US" sz="1800" dirty="0" smtClean="0"/>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1981200"/>
            <a:ext cx="4038600" cy="4325112"/>
          </a:xfrm>
          <a:prstGeom prst="rect">
            <a:avLst/>
          </a:prstGeom>
        </p:spPr>
        <p:txBody>
          <a:bodyPr vert="horz">
            <a:normAutofit/>
          </a:bodyPr>
          <a:lstStyle/>
          <a:p>
            <a:pPr marL="365760" lvl="0" indent="-256032" defTabSz="914400">
              <a:spcBef>
                <a:spcPts val="300"/>
              </a:spcBef>
              <a:buClr>
                <a:schemeClr val="accent3"/>
              </a:buClr>
              <a:defRPr/>
            </a:pPr>
            <a:r>
              <a:rPr lang="en-US" dirty="0" smtClean="0">
                <a:solidFill>
                  <a:srgbClr val="000000"/>
                </a:solidFill>
                <a:latin typeface="Courier"/>
                <a:cs typeface="Courier"/>
              </a:rPr>
              <a:t>For (</a:t>
            </a:r>
            <a:r>
              <a:rPr lang="en-US" dirty="0" err="1" smtClean="0">
                <a:solidFill>
                  <a:srgbClr val="000000"/>
                </a:solidFill>
                <a:latin typeface="Courier"/>
                <a:cs typeface="Courier"/>
              </a:rPr>
              <a:t>n</a:t>
            </a:r>
            <a:r>
              <a:rPr lang="en-US" dirty="0" smtClean="0">
                <a:solidFill>
                  <a:srgbClr val="000000"/>
                </a:solidFill>
                <a:latin typeface="Courier"/>
                <a:cs typeface="Courier"/>
              </a:rPr>
              <a:t> = 1 to 10)</a:t>
            </a:r>
          </a:p>
          <a:p>
            <a:pPr marL="365760" lvl="0" indent="-256032" defTabSz="914400">
              <a:spcBef>
                <a:spcPts val="300"/>
              </a:spcBef>
              <a:buClr>
                <a:schemeClr val="accent3"/>
              </a:buClr>
              <a:defRPr/>
            </a:pPr>
            <a:r>
              <a:rPr lang="en-US" dirty="0" smtClean="0">
                <a:solidFill>
                  <a:srgbClr val="000000"/>
                </a:solidFill>
                <a:latin typeface="Courier"/>
                <a:cs typeface="Courier"/>
              </a:rPr>
              <a:t>   </a:t>
            </a:r>
          </a:p>
          <a:p>
            <a:pPr marL="365760" lvl="0" indent="-256032" defTabSz="914400">
              <a:spcBef>
                <a:spcPts val="300"/>
              </a:spcBef>
              <a:buClr>
                <a:schemeClr val="accent3"/>
              </a:buClr>
              <a:defRPr/>
            </a:pPr>
            <a:r>
              <a:rPr lang="en-US" dirty="0" smtClean="0">
                <a:solidFill>
                  <a:srgbClr val="000000"/>
                </a:solidFill>
                <a:latin typeface="Courier"/>
                <a:cs typeface="Courier"/>
              </a:rPr>
              <a:t>   Do</a:t>
            </a:r>
          </a:p>
          <a:p>
            <a:pPr marL="365760" lvl="0" indent="-256032" defTabSz="914400">
              <a:spcBef>
                <a:spcPts val="300"/>
              </a:spcBef>
              <a:buClr>
                <a:schemeClr val="accent3"/>
              </a:buClr>
              <a:defRPr/>
            </a:pPr>
            <a:r>
              <a:rPr lang="en-US" dirty="0" smtClean="0">
                <a:solidFill>
                  <a:srgbClr val="000000"/>
                </a:solidFill>
                <a:latin typeface="Courier"/>
                <a:cs typeface="Courier"/>
              </a:rPr>
              <a:t>      blow duck whistle</a:t>
            </a:r>
          </a:p>
          <a:p>
            <a:pPr marL="365760" lvl="0" indent="-256032" defTabSz="914400">
              <a:spcBef>
                <a:spcPts val="300"/>
              </a:spcBef>
              <a:buClr>
                <a:schemeClr val="accent3"/>
              </a:buClr>
              <a:defRPr/>
            </a:pPr>
            <a:r>
              <a:rPr lang="en-US" dirty="0" smtClean="0">
                <a:solidFill>
                  <a:srgbClr val="000000"/>
                </a:solidFill>
                <a:latin typeface="Courier"/>
                <a:cs typeface="Courier"/>
              </a:rPr>
              <a:t>   While (birds == 0)</a:t>
            </a:r>
          </a:p>
          <a:p>
            <a:pPr marL="365760" lvl="0" indent="-256032" defTabSz="914400">
              <a:spcBef>
                <a:spcPts val="300"/>
              </a:spcBef>
              <a:buClr>
                <a:schemeClr val="accent3"/>
              </a:buClr>
              <a:defRPr/>
            </a:pPr>
            <a:r>
              <a:rPr lang="en-US" dirty="0" smtClean="0">
                <a:solidFill>
                  <a:srgbClr val="000000"/>
                </a:solidFill>
                <a:latin typeface="Courier"/>
                <a:cs typeface="Courier"/>
              </a:rPr>
              <a:t>   </a:t>
            </a:r>
          </a:p>
          <a:p>
            <a:pPr marL="365760" lvl="0" indent="-256032" defTabSz="914400">
              <a:spcBef>
                <a:spcPts val="300"/>
              </a:spcBef>
              <a:buClr>
                <a:schemeClr val="accent3"/>
              </a:buClr>
              <a:defRPr/>
            </a:pPr>
            <a:r>
              <a:rPr lang="en-US" dirty="0" smtClean="0">
                <a:solidFill>
                  <a:srgbClr val="000000"/>
                </a:solidFill>
                <a:latin typeface="Courier"/>
                <a:cs typeface="Courier"/>
              </a:rPr>
              <a:t>   While (birds &gt; 0)</a:t>
            </a:r>
          </a:p>
          <a:p>
            <a:pPr marL="365760" lvl="0" indent="-256032" defTabSz="914400">
              <a:spcBef>
                <a:spcPts val="300"/>
              </a:spcBef>
              <a:buClr>
                <a:schemeClr val="accent3"/>
              </a:buClr>
              <a:defRPr/>
            </a:pPr>
            <a:r>
              <a:rPr lang="en-US" dirty="0" smtClean="0">
                <a:solidFill>
                  <a:srgbClr val="000000"/>
                </a:solidFill>
                <a:latin typeface="Courier"/>
                <a:cs typeface="Courier"/>
              </a:rPr>
              <a:t>      take a photo</a:t>
            </a:r>
          </a:p>
          <a:p>
            <a:pPr marL="365760" lvl="0" indent="-256032" defTabSz="914400">
              <a:spcBef>
                <a:spcPts val="300"/>
              </a:spcBef>
              <a:buClr>
                <a:schemeClr val="accent3"/>
              </a:buClr>
              <a:defRPr/>
            </a:pPr>
            <a:r>
              <a:rPr lang="en-US" dirty="0" smtClean="0">
                <a:solidFill>
                  <a:srgbClr val="000000"/>
                </a:solidFill>
                <a:latin typeface="Courier"/>
                <a:cs typeface="Courier"/>
              </a:rPr>
              <a:t>      flap arms</a:t>
            </a:r>
          </a:p>
          <a:p>
            <a:pPr marL="365760" lvl="0" indent="-256032" defTabSz="914400">
              <a:spcBef>
                <a:spcPts val="300"/>
              </a:spcBef>
              <a:buClr>
                <a:schemeClr val="accent3"/>
              </a:buClr>
              <a:defRPr/>
            </a:pPr>
            <a:r>
              <a:rPr lang="en-US" dirty="0" smtClean="0">
                <a:solidFill>
                  <a:srgbClr val="000000"/>
                </a:solidFill>
                <a:latin typeface="Courier"/>
                <a:cs typeface="Courier"/>
              </a:rPr>
              <a:t>   End while</a:t>
            </a:r>
          </a:p>
          <a:p>
            <a:pPr marL="365760" lvl="0" indent="-256032" defTabSz="914400">
              <a:spcBef>
                <a:spcPts val="300"/>
              </a:spcBef>
              <a:buClr>
                <a:schemeClr val="accent3"/>
              </a:buClr>
              <a:defRPr/>
            </a:pPr>
            <a:endParaRPr lang="en-US" dirty="0" smtClean="0">
              <a:solidFill>
                <a:srgbClr val="000000"/>
              </a:solidFill>
              <a:latin typeface="Courier"/>
              <a:cs typeface="Courier"/>
            </a:endParaRPr>
          </a:p>
          <a:p>
            <a:pPr marL="365760" lvl="0" indent="-256032" defTabSz="914400">
              <a:spcBef>
                <a:spcPts val="300"/>
              </a:spcBef>
              <a:buClr>
                <a:schemeClr val="accent3"/>
              </a:buClr>
              <a:defRPr/>
            </a:pPr>
            <a:r>
              <a:rPr lang="en-US" dirty="0" smtClean="0">
                <a:solidFill>
                  <a:srgbClr val="000000"/>
                </a:solidFill>
                <a:latin typeface="Courier"/>
                <a:cs typeface="Courier"/>
              </a:rPr>
              <a:t>End for</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Nested Loops</a:t>
            </a:r>
            <a:endParaRPr lang="en-US" dirty="0"/>
          </a:p>
        </p:txBody>
      </p:sp>
      <p:sp>
        <p:nvSpPr>
          <p:cNvPr id="3" name="Content Placeholder 2"/>
          <p:cNvSpPr>
            <a:spLocks noGrp="1"/>
          </p:cNvSpPr>
          <p:nvPr>
            <p:ph idx="1"/>
          </p:nvPr>
        </p:nvSpPr>
        <p:spPr>
          <a:xfrm>
            <a:off x="457200" y="2133600"/>
            <a:ext cx="4038600" cy="4325112"/>
          </a:xfrm>
        </p:spPr>
        <p:txBody>
          <a:bodyPr>
            <a:normAutofit/>
          </a:bodyPr>
          <a:lstStyle/>
          <a:p>
            <a:r>
              <a:rPr lang="en-US" sz="2000" dirty="0" smtClean="0"/>
              <a:t>Loops can be nested like if/else statements</a:t>
            </a:r>
          </a:p>
          <a:p>
            <a:endParaRPr lang="en-US" sz="2000" i="1" dirty="0" smtClean="0"/>
          </a:p>
          <a:p>
            <a:r>
              <a:rPr lang="en-US" sz="2000" dirty="0" smtClean="0"/>
              <a:t>Different loop types can be nested within one another</a:t>
            </a:r>
          </a:p>
          <a:p>
            <a:endParaRPr lang="en-US" sz="2000" dirty="0" smtClean="0"/>
          </a:p>
          <a:p>
            <a:r>
              <a:rPr lang="en-US" sz="2000" dirty="0" smtClean="0"/>
              <a:t>Loops can nested within other nested loops</a:t>
            </a:r>
          </a:p>
          <a:p>
            <a:pPr lvl="1"/>
            <a:r>
              <a:rPr lang="en-US" sz="1600" dirty="0" smtClean="0"/>
              <a:t>And so can if/else statements!</a:t>
            </a:r>
          </a:p>
          <a:p>
            <a:pPr lvl="1"/>
            <a:endParaRPr lang="en-US" sz="2000" i="1" dirty="0" smtClean="0"/>
          </a:p>
          <a:p>
            <a:pPr lvl="1"/>
            <a:endParaRPr lang="en-US" i="1" dirty="0" smtClean="0"/>
          </a:p>
          <a:p>
            <a:pPr>
              <a:buNone/>
            </a:pPr>
            <a:endParaRPr lang="en-US" dirty="0" smtClean="0"/>
          </a:p>
        </p:txBody>
      </p:sp>
      <p:sp>
        <p:nvSpPr>
          <p:cNvPr id="4" name="Content Placeholder 2"/>
          <p:cNvSpPr txBox="1">
            <a:spLocks/>
          </p:cNvSpPr>
          <p:nvPr/>
        </p:nvSpPr>
        <p:spPr>
          <a:xfrm>
            <a:off x="4800600" y="1981200"/>
            <a:ext cx="4191000" cy="4876800"/>
          </a:xfrm>
          <a:prstGeom prst="rect">
            <a:avLst/>
          </a:prstGeom>
        </p:spPr>
        <p:txBody>
          <a:bodyPr vert="horz">
            <a:normAutofit fontScale="92500" lnSpcReduction="10000"/>
          </a:bodyPr>
          <a:lstStyle/>
          <a:p>
            <a:pPr marL="365760" lvl="0" indent="-256032" defTabSz="914400">
              <a:spcBef>
                <a:spcPts val="300"/>
              </a:spcBef>
              <a:buClr>
                <a:schemeClr val="accent3"/>
              </a:buClr>
              <a:defRPr/>
            </a:pPr>
            <a:r>
              <a:rPr lang="en-US" sz="1946" dirty="0" smtClean="0">
                <a:solidFill>
                  <a:srgbClr val="000000"/>
                </a:solidFill>
                <a:latin typeface="Courier"/>
                <a:cs typeface="Courier"/>
              </a:rPr>
              <a:t>For (</a:t>
            </a:r>
            <a:r>
              <a:rPr lang="en-US" sz="1946" dirty="0" err="1" smtClean="0">
                <a:solidFill>
                  <a:srgbClr val="000000"/>
                </a:solidFill>
                <a:latin typeface="Courier"/>
                <a:cs typeface="Courier"/>
              </a:rPr>
              <a:t>n</a:t>
            </a:r>
            <a:r>
              <a:rPr lang="en-US" sz="1946" dirty="0" smtClean="0">
                <a:solidFill>
                  <a:srgbClr val="000000"/>
                </a:solidFill>
                <a:latin typeface="Courier"/>
                <a:cs typeface="Courier"/>
              </a:rPr>
              <a:t> = 1 to 10)</a:t>
            </a:r>
          </a:p>
          <a:p>
            <a:pPr marL="365760" lvl="0" indent="-256032" defTabSz="914400">
              <a:spcBef>
                <a:spcPts val="300"/>
              </a:spcBef>
              <a:buClr>
                <a:schemeClr val="accent3"/>
              </a:buClr>
              <a:defRPr/>
            </a:pPr>
            <a:r>
              <a:rPr lang="en-US" sz="1946" dirty="0" smtClean="0">
                <a:solidFill>
                  <a:srgbClr val="000000"/>
                </a:solidFill>
                <a:latin typeface="Courier"/>
                <a:cs typeface="Courier"/>
              </a:rPr>
              <a:t>   </a:t>
            </a:r>
          </a:p>
          <a:p>
            <a:pPr marL="365760" lvl="0" indent="-256032" defTabSz="914400">
              <a:spcBef>
                <a:spcPts val="300"/>
              </a:spcBef>
              <a:buClr>
                <a:schemeClr val="accent3"/>
              </a:buClr>
              <a:defRPr/>
            </a:pPr>
            <a:r>
              <a:rPr lang="en-US" sz="1946" dirty="0" smtClean="0">
                <a:solidFill>
                  <a:srgbClr val="000000"/>
                </a:solidFill>
                <a:latin typeface="Courier"/>
                <a:cs typeface="Courier"/>
              </a:rPr>
              <a:t>   Do</a:t>
            </a:r>
          </a:p>
          <a:p>
            <a:pPr marL="365760" lvl="0" indent="-256032" defTabSz="914400">
              <a:spcBef>
                <a:spcPts val="300"/>
              </a:spcBef>
              <a:buClr>
                <a:schemeClr val="accent3"/>
              </a:buClr>
              <a:defRPr/>
            </a:pPr>
            <a:r>
              <a:rPr lang="en-US" sz="1946" dirty="0" smtClean="0">
                <a:solidFill>
                  <a:srgbClr val="000000"/>
                </a:solidFill>
                <a:latin typeface="Courier"/>
                <a:cs typeface="Courier"/>
              </a:rPr>
              <a:t>      blow duck whistle</a:t>
            </a:r>
          </a:p>
          <a:p>
            <a:pPr marL="365760" lvl="0" indent="-256032" defTabSz="914400">
              <a:spcBef>
                <a:spcPts val="300"/>
              </a:spcBef>
              <a:buClr>
                <a:schemeClr val="accent3"/>
              </a:buClr>
              <a:defRPr/>
            </a:pPr>
            <a:r>
              <a:rPr lang="en-US" sz="1946" dirty="0" smtClean="0">
                <a:solidFill>
                  <a:srgbClr val="000000"/>
                </a:solidFill>
                <a:latin typeface="Courier"/>
                <a:cs typeface="Courier"/>
              </a:rPr>
              <a:t>   While (birds == 0)</a:t>
            </a:r>
          </a:p>
          <a:p>
            <a:pPr marL="365760" lvl="0" indent="-256032" defTabSz="914400">
              <a:spcBef>
                <a:spcPts val="300"/>
              </a:spcBef>
              <a:buClr>
                <a:schemeClr val="accent3"/>
              </a:buClr>
              <a:defRPr/>
            </a:pPr>
            <a:r>
              <a:rPr lang="en-US" sz="1946" dirty="0" smtClean="0">
                <a:solidFill>
                  <a:srgbClr val="000000"/>
                </a:solidFill>
                <a:latin typeface="Courier"/>
                <a:cs typeface="Courier"/>
              </a:rPr>
              <a:t>   </a:t>
            </a:r>
          </a:p>
          <a:p>
            <a:pPr marL="365760" lvl="0" indent="-256032" defTabSz="914400">
              <a:spcBef>
                <a:spcPts val="300"/>
              </a:spcBef>
              <a:buClr>
                <a:schemeClr val="accent3"/>
              </a:buClr>
              <a:defRPr/>
            </a:pPr>
            <a:r>
              <a:rPr lang="en-US" sz="1946" dirty="0" smtClean="0">
                <a:solidFill>
                  <a:srgbClr val="000000"/>
                </a:solidFill>
                <a:latin typeface="Courier"/>
                <a:cs typeface="Courier"/>
              </a:rPr>
              <a:t>   While (birds &gt; 0)</a:t>
            </a:r>
          </a:p>
          <a:p>
            <a:pPr marL="365760" lvl="0" indent="-256032" defTabSz="914400">
              <a:spcBef>
                <a:spcPts val="300"/>
              </a:spcBef>
              <a:buClr>
                <a:schemeClr val="accent3"/>
              </a:buClr>
              <a:defRPr/>
            </a:pPr>
            <a:r>
              <a:rPr lang="en-US" sz="1946" dirty="0" smtClean="0">
                <a:solidFill>
                  <a:srgbClr val="000000"/>
                </a:solidFill>
                <a:latin typeface="Courier"/>
                <a:cs typeface="Courier"/>
              </a:rPr>
              <a:t>      </a:t>
            </a:r>
            <a:r>
              <a:rPr lang="en-US" sz="1946" dirty="0" smtClean="0">
                <a:solidFill>
                  <a:srgbClr val="008000"/>
                </a:solidFill>
                <a:latin typeface="Courier"/>
                <a:cs typeface="Courier"/>
              </a:rPr>
              <a:t>If (have camera)     </a:t>
            </a:r>
          </a:p>
          <a:p>
            <a:pPr marL="365760" lvl="0" indent="-256032" defTabSz="914400">
              <a:spcBef>
                <a:spcPts val="300"/>
              </a:spcBef>
              <a:buClr>
                <a:schemeClr val="accent3"/>
              </a:buClr>
              <a:defRPr/>
            </a:pPr>
            <a:r>
              <a:rPr lang="en-US" sz="1946" dirty="0" smtClean="0">
                <a:solidFill>
                  <a:srgbClr val="008000"/>
                </a:solidFill>
                <a:latin typeface="Courier"/>
                <a:cs typeface="Courier"/>
              </a:rPr>
              <a:t>          take a photo</a:t>
            </a:r>
          </a:p>
          <a:p>
            <a:pPr marL="365760" lvl="0" indent="-256032" defTabSz="914400">
              <a:spcBef>
                <a:spcPts val="300"/>
              </a:spcBef>
              <a:buClr>
                <a:schemeClr val="accent3"/>
              </a:buClr>
              <a:defRPr/>
            </a:pPr>
            <a:r>
              <a:rPr lang="en-US" sz="1946" dirty="0" smtClean="0">
                <a:solidFill>
                  <a:srgbClr val="008000"/>
                </a:solidFill>
                <a:latin typeface="Courier"/>
                <a:cs typeface="Courier"/>
              </a:rPr>
              <a:t>      Else</a:t>
            </a:r>
          </a:p>
          <a:p>
            <a:pPr marL="365760" lvl="0" indent="-256032" defTabSz="914400">
              <a:spcBef>
                <a:spcPts val="300"/>
              </a:spcBef>
              <a:buClr>
                <a:schemeClr val="accent3"/>
              </a:buClr>
              <a:defRPr/>
            </a:pPr>
            <a:r>
              <a:rPr lang="en-US" sz="1946" dirty="0" smtClean="0">
                <a:solidFill>
                  <a:srgbClr val="008000"/>
                </a:solidFill>
                <a:latin typeface="Courier"/>
                <a:cs typeface="Courier"/>
              </a:rPr>
              <a:t>          watch for a moment</a:t>
            </a:r>
          </a:p>
          <a:p>
            <a:pPr marL="365760" lvl="0" indent="-256032" defTabSz="914400">
              <a:spcBef>
                <a:spcPts val="300"/>
              </a:spcBef>
              <a:buClr>
                <a:schemeClr val="accent3"/>
              </a:buClr>
              <a:defRPr/>
            </a:pPr>
            <a:r>
              <a:rPr lang="en-US" sz="1946" dirty="0" smtClean="0">
                <a:solidFill>
                  <a:srgbClr val="008000"/>
                </a:solidFill>
                <a:latin typeface="Courier"/>
                <a:cs typeface="Courier"/>
              </a:rPr>
              <a:t>      </a:t>
            </a:r>
            <a:r>
              <a:rPr lang="en-US" sz="1946" dirty="0" err="1" smtClean="0">
                <a:solidFill>
                  <a:srgbClr val="008000"/>
                </a:solidFill>
                <a:latin typeface="Courier"/>
                <a:cs typeface="Courier"/>
              </a:rPr>
              <a:t>EndIf</a:t>
            </a:r>
            <a:endParaRPr lang="en-US" sz="1946" dirty="0" smtClean="0">
              <a:solidFill>
                <a:srgbClr val="008000"/>
              </a:solidFill>
              <a:latin typeface="Courier"/>
              <a:cs typeface="Courier"/>
            </a:endParaRPr>
          </a:p>
          <a:p>
            <a:pPr marL="365760" lvl="0" indent="-256032" defTabSz="914400">
              <a:spcBef>
                <a:spcPts val="300"/>
              </a:spcBef>
              <a:buClr>
                <a:schemeClr val="accent3"/>
              </a:buClr>
              <a:defRPr/>
            </a:pPr>
            <a:r>
              <a:rPr lang="en-US" sz="1946" dirty="0" smtClean="0">
                <a:solidFill>
                  <a:srgbClr val="000000"/>
                </a:solidFill>
                <a:latin typeface="Courier"/>
                <a:cs typeface="Courier"/>
              </a:rPr>
              <a:t>      flap arms</a:t>
            </a:r>
          </a:p>
          <a:p>
            <a:pPr marL="365760" lvl="0" indent="-256032" defTabSz="914400">
              <a:spcBef>
                <a:spcPts val="300"/>
              </a:spcBef>
              <a:buClr>
                <a:schemeClr val="accent3"/>
              </a:buClr>
              <a:defRPr/>
            </a:pPr>
            <a:r>
              <a:rPr lang="en-US" sz="1946" dirty="0" smtClean="0">
                <a:solidFill>
                  <a:srgbClr val="000000"/>
                </a:solidFill>
                <a:latin typeface="Courier"/>
                <a:cs typeface="Courier"/>
              </a:rPr>
              <a:t>   End while</a:t>
            </a:r>
          </a:p>
          <a:p>
            <a:pPr marL="365760" lvl="0" indent="-256032" defTabSz="914400">
              <a:spcBef>
                <a:spcPts val="300"/>
              </a:spcBef>
              <a:buClr>
                <a:schemeClr val="accent3"/>
              </a:buClr>
              <a:defRPr/>
            </a:pPr>
            <a:endParaRPr lang="en-US" sz="1946" dirty="0" smtClean="0">
              <a:solidFill>
                <a:srgbClr val="000000"/>
              </a:solidFill>
              <a:latin typeface="Courier"/>
              <a:cs typeface="Courier"/>
            </a:endParaRPr>
          </a:p>
          <a:p>
            <a:pPr marL="365760" lvl="0" indent="-256032" defTabSz="914400">
              <a:spcBef>
                <a:spcPts val="300"/>
              </a:spcBef>
              <a:buClr>
                <a:schemeClr val="accent3"/>
              </a:buClr>
              <a:defRPr/>
            </a:pPr>
            <a:r>
              <a:rPr lang="en-US" sz="1946" dirty="0" smtClean="0">
                <a:solidFill>
                  <a:srgbClr val="000000"/>
                </a:solidFill>
                <a:latin typeface="Courier"/>
                <a:cs typeface="Courier"/>
              </a:rPr>
              <a:t>End for</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0" i="0" u="none" strike="noStrike" kern="1200" cap="none" spc="0" normalizeH="0" baseline="0" noProof="0" dirty="0" smtClean="0">
              <a:ln>
                <a:noFill/>
              </a:ln>
              <a:solidFill>
                <a:schemeClr val="tx1"/>
              </a:solidFill>
              <a:effectLst/>
              <a:uLnTx/>
              <a:uFillTx/>
              <a:latin typeface="Courier"/>
              <a:ea typeface="+mn-ea"/>
              <a:cs typeface="Courier"/>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‘While’ != ‘in parallel’</a:t>
            </a:r>
            <a:endParaRPr lang="en-US" dirty="0"/>
          </a:p>
        </p:txBody>
      </p:sp>
      <p:sp>
        <p:nvSpPr>
          <p:cNvPr id="3" name="Content Placeholder 2"/>
          <p:cNvSpPr>
            <a:spLocks noGrp="1"/>
          </p:cNvSpPr>
          <p:nvPr>
            <p:ph idx="1"/>
          </p:nvPr>
        </p:nvSpPr>
        <p:spPr>
          <a:xfrm>
            <a:off x="457200" y="2249424"/>
            <a:ext cx="7772400" cy="4151376"/>
          </a:xfrm>
        </p:spPr>
        <p:txBody>
          <a:bodyPr>
            <a:normAutofit fontScale="92500" lnSpcReduction="20000"/>
          </a:bodyPr>
          <a:lstStyle/>
          <a:p>
            <a:r>
              <a:rPr lang="en-US" sz="2400" dirty="0" smtClean="0"/>
              <a:t>In English we sometimes use while to mean </a:t>
            </a:r>
            <a:r>
              <a:rPr lang="en-US" sz="2400" i="1" dirty="0" smtClean="0"/>
              <a:t>at the same time</a:t>
            </a:r>
          </a:p>
          <a:p>
            <a:pPr lvl="1"/>
            <a:r>
              <a:rPr lang="en-US" sz="2400" dirty="0" smtClean="0"/>
              <a:t>While Alice wrapped the presents, Bob wrote out the labels</a:t>
            </a:r>
          </a:p>
          <a:p>
            <a:endParaRPr lang="en-US" sz="2400" i="1" dirty="0" smtClean="0"/>
          </a:p>
          <a:p>
            <a:r>
              <a:rPr lang="en-US" sz="2400" dirty="0" smtClean="0"/>
              <a:t>In Algorithms we use while to mean </a:t>
            </a:r>
            <a:r>
              <a:rPr lang="en-US" sz="2400" i="1" dirty="0" smtClean="0"/>
              <a:t>do something while a condition is true</a:t>
            </a:r>
          </a:p>
          <a:p>
            <a:pPr lvl="1"/>
            <a:r>
              <a:rPr lang="en-US" sz="2400" dirty="0" smtClean="0"/>
              <a:t>While </a:t>
            </a:r>
            <a:r>
              <a:rPr lang="en-US" sz="2400" b="1" dirty="0" smtClean="0"/>
              <a:t>there are gifts to wrap</a:t>
            </a:r>
            <a:r>
              <a:rPr lang="en-US" sz="2400" dirty="0" smtClean="0"/>
              <a:t>, Alice wrap a present, Bob write the label</a:t>
            </a:r>
          </a:p>
          <a:p>
            <a:pPr lvl="1"/>
            <a:endParaRPr lang="en-US" sz="2400" dirty="0" smtClean="0"/>
          </a:p>
          <a:p>
            <a:r>
              <a:rPr lang="en-US" sz="2378" dirty="0" smtClean="0"/>
              <a:t>It is common to get these two uses confused, if in doubt remember that the while must contain a condition that evaluates to either true or false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pic>
        <p:nvPicPr>
          <p:cNvPr id="4" name="Picture 3"/>
          <p:cNvPicPr>
            <a:picLocks noChangeAspect="1"/>
          </p:cNvPicPr>
          <p:nvPr/>
        </p:nvPicPr>
        <p:blipFill>
          <a:blip r:embed="rId2"/>
          <a:stretch>
            <a:fillRect/>
          </a:stretch>
        </p:blipFill>
        <p:spPr>
          <a:xfrm>
            <a:off x="6324600" y="2032000"/>
            <a:ext cx="3860800" cy="4826000"/>
          </a:xfrm>
          <a:prstGeom prst="rect">
            <a:avLst/>
          </a:prstGeom>
        </p:spPr>
      </p:pic>
      <p:sp>
        <p:nvSpPr>
          <p:cNvPr id="3" name="Content Placeholder 2"/>
          <p:cNvSpPr>
            <a:spLocks noGrp="1"/>
          </p:cNvSpPr>
          <p:nvPr>
            <p:ph idx="1"/>
          </p:nvPr>
        </p:nvSpPr>
        <p:spPr>
          <a:xfrm>
            <a:off x="457200" y="2249424"/>
            <a:ext cx="6400800" cy="4379976"/>
          </a:xfrm>
        </p:spPr>
        <p:txBody>
          <a:bodyPr>
            <a:normAutofit fontScale="70000" lnSpcReduction="20000"/>
          </a:bodyPr>
          <a:lstStyle/>
          <a:p>
            <a:pPr>
              <a:buNone/>
            </a:pPr>
            <a:r>
              <a:rPr lang="en-US" dirty="0" smtClean="0"/>
              <a:t>“A cinema has an automatic system that sends out news and offers to repeat customers. It goes through the list of customers and checks how many visits they have made in the last </a:t>
            </a:r>
            <a:r>
              <a:rPr lang="en-US" i="1" dirty="0" smtClean="0"/>
              <a:t>few months</a:t>
            </a:r>
            <a:r>
              <a:rPr lang="en-US" dirty="0" smtClean="0"/>
              <a:t>. They get a 20% voucher if they have visited more than 5 times, or a 40% voucher if they have visited more than 10 times. All customers get a copy of the news, but only customers who are 18 or older get a voucher. The news and vouchers are sent out by email, SMS or standard post depending on the information available for that customer.”</a:t>
            </a:r>
          </a:p>
          <a:p>
            <a:pPr>
              <a:buNone/>
            </a:pPr>
            <a:endParaRPr lang="en-US" dirty="0" smtClean="0"/>
          </a:p>
          <a:p>
            <a:pPr>
              <a:buNone/>
            </a:pPr>
            <a:r>
              <a:rPr lang="en-US" dirty="0" smtClean="0">
                <a:solidFill>
                  <a:schemeClr val="tx2"/>
                </a:solidFill>
              </a:rPr>
              <a:t>Task: Write the algorithm that behaves as described in the text above. Try and write neat Pseudocode. Assume that the cinema can invoke the algorithm at an appropriate time, and that the algorithm takes the number of months as a parameter.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Summary</a:t>
            </a:r>
            <a:endParaRPr lang="en-US" dirty="0"/>
          </a:p>
        </p:txBody>
      </p:sp>
      <p:sp>
        <p:nvSpPr>
          <p:cNvPr id="3" name="Content Placeholder 2"/>
          <p:cNvSpPr>
            <a:spLocks noGrp="1"/>
          </p:cNvSpPr>
          <p:nvPr>
            <p:ph idx="1"/>
          </p:nvPr>
        </p:nvSpPr>
        <p:spPr>
          <a:xfrm>
            <a:off x="457200" y="2133600"/>
            <a:ext cx="8229600" cy="4325112"/>
          </a:xfrm>
        </p:spPr>
        <p:txBody>
          <a:bodyPr>
            <a:normAutofit fontScale="77500" lnSpcReduction="20000"/>
          </a:bodyPr>
          <a:lstStyle/>
          <a:p>
            <a:r>
              <a:rPr lang="en-US" dirty="0" smtClean="0"/>
              <a:t>Control Flow:</a:t>
            </a:r>
          </a:p>
          <a:p>
            <a:pPr lvl="1"/>
            <a:r>
              <a:rPr lang="en-US" dirty="0" smtClean="0"/>
              <a:t>The conditional</a:t>
            </a:r>
          </a:p>
          <a:p>
            <a:pPr lvl="1"/>
            <a:r>
              <a:rPr lang="en-US" dirty="0" smtClean="0"/>
              <a:t>… sequence of execution</a:t>
            </a:r>
          </a:p>
          <a:p>
            <a:pPr lvl="1"/>
            <a:r>
              <a:rPr lang="en-US" dirty="0" smtClean="0"/>
              <a:t>… of statements</a:t>
            </a:r>
          </a:p>
          <a:p>
            <a:endParaRPr lang="en-US" dirty="0" smtClean="0"/>
          </a:p>
          <a:p>
            <a:r>
              <a:rPr lang="en-US" dirty="0" smtClean="0"/>
              <a:t>Conditions and Logic</a:t>
            </a:r>
          </a:p>
          <a:p>
            <a:pPr lvl="1"/>
            <a:r>
              <a:rPr lang="en-US" dirty="0" smtClean="0"/>
              <a:t>Comparison: such as equals (==) and greater than (&gt;)</a:t>
            </a:r>
          </a:p>
          <a:p>
            <a:pPr lvl="1"/>
            <a:r>
              <a:rPr lang="en-US" dirty="0" smtClean="0"/>
              <a:t>Logic: such as AND, OR and NOT</a:t>
            </a:r>
          </a:p>
          <a:p>
            <a:pPr lvl="1"/>
            <a:r>
              <a:rPr lang="en-US" dirty="0" smtClean="0"/>
              <a:t>Can be combined into powerful statements</a:t>
            </a:r>
          </a:p>
          <a:p>
            <a:pPr lvl="1"/>
            <a:endParaRPr lang="en-US" dirty="0" smtClean="0"/>
          </a:p>
          <a:p>
            <a:r>
              <a:rPr lang="en-US" dirty="0" smtClean="0"/>
              <a:t>Using If/Else and Loop Structures</a:t>
            </a:r>
          </a:p>
          <a:p>
            <a:pPr lvl="1"/>
            <a:r>
              <a:rPr lang="en-US" dirty="0" smtClean="0"/>
              <a:t>If/Else and Loops can be </a:t>
            </a:r>
            <a:r>
              <a:rPr lang="en-US" i="1" dirty="0" smtClean="0"/>
              <a:t>nested</a:t>
            </a:r>
          </a:p>
          <a:p>
            <a:pPr lvl="1"/>
            <a:r>
              <a:rPr lang="en-US" dirty="0" smtClean="0"/>
              <a:t>Three types of loops</a:t>
            </a:r>
          </a:p>
          <a:p>
            <a:pPr lvl="2"/>
            <a:r>
              <a:rPr lang="en-US" dirty="0" smtClean="0"/>
              <a:t>While, Do… while, and For </a:t>
            </a:r>
          </a:p>
          <a:p>
            <a:pPr lvl="1"/>
            <a:endParaRPr lang="en-US" i="1"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Recap: Algorithms</a:t>
            </a:r>
            <a:endParaRPr lang="en-US" dirty="0"/>
          </a:p>
        </p:txBody>
      </p:sp>
      <p:sp>
        <p:nvSpPr>
          <p:cNvPr id="3" name="Content Placeholder 2"/>
          <p:cNvSpPr>
            <a:spLocks noGrp="1"/>
          </p:cNvSpPr>
          <p:nvPr>
            <p:ph idx="1"/>
          </p:nvPr>
        </p:nvSpPr>
        <p:spPr>
          <a:xfrm>
            <a:off x="457200" y="2133600"/>
            <a:ext cx="8534400" cy="4325112"/>
          </a:xfrm>
        </p:spPr>
        <p:txBody>
          <a:bodyPr>
            <a:normAutofit lnSpcReduction="10000"/>
          </a:bodyPr>
          <a:lstStyle/>
          <a:p>
            <a:r>
              <a:rPr lang="en-US" dirty="0" smtClean="0"/>
              <a:t>Algorithms are:</a:t>
            </a:r>
          </a:p>
          <a:p>
            <a:pPr lvl="1"/>
            <a:r>
              <a:rPr lang="en-US" dirty="0" smtClean="0"/>
              <a:t>A Sequence</a:t>
            </a:r>
          </a:p>
          <a:p>
            <a:pPr lvl="1"/>
            <a:r>
              <a:rPr lang="en-US" dirty="0" smtClean="0"/>
              <a:t>… of finite steps</a:t>
            </a:r>
          </a:p>
          <a:p>
            <a:pPr lvl="1"/>
            <a:r>
              <a:rPr lang="en-US" dirty="0" smtClean="0"/>
              <a:t>… to solve a problem</a:t>
            </a:r>
          </a:p>
          <a:p>
            <a:pPr lvl="1"/>
            <a:endParaRPr lang="en-US" dirty="0" smtClean="0"/>
          </a:p>
          <a:p>
            <a:r>
              <a:rPr lang="en-US" dirty="0" smtClean="0"/>
              <a:t>They can be characterised in a number of different ways (performance, efficiency, reusability, etc.)</a:t>
            </a:r>
          </a:p>
          <a:p>
            <a:endParaRPr lang="en-US" dirty="0" smtClean="0"/>
          </a:p>
          <a:p>
            <a:r>
              <a:rPr lang="en-US" i="1" dirty="0" smtClean="0"/>
              <a:t>Complexity </a:t>
            </a:r>
            <a:r>
              <a:rPr lang="en-US" dirty="0" smtClean="0"/>
              <a:t>is a measure of how long an algorithm will take (or how many resources it might use)</a:t>
            </a:r>
          </a:p>
        </p:txBody>
      </p:sp>
      <p:pic>
        <p:nvPicPr>
          <p:cNvPr id="4" name="Picture 3"/>
          <p:cNvPicPr>
            <a:picLocks noChangeAspect="1"/>
          </p:cNvPicPr>
          <p:nvPr/>
        </p:nvPicPr>
        <p:blipFill>
          <a:blip r:embed="rId2"/>
          <a:stretch>
            <a:fillRect/>
          </a:stretch>
        </p:blipFill>
        <p:spPr>
          <a:xfrm>
            <a:off x="5029200" y="1955320"/>
            <a:ext cx="3815080" cy="215947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Recap: Modularisation</a:t>
            </a:r>
            <a:endParaRPr lang="en-US" dirty="0"/>
          </a:p>
        </p:txBody>
      </p:sp>
      <p:sp>
        <p:nvSpPr>
          <p:cNvPr id="3" name="Content Placeholder 2"/>
          <p:cNvSpPr>
            <a:spLocks noGrp="1"/>
          </p:cNvSpPr>
          <p:nvPr>
            <p:ph idx="1"/>
          </p:nvPr>
        </p:nvSpPr>
        <p:spPr>
          <a:xfrm>
            <a:off x="457200" y="2133600"/>
            <a:ext cx="8534400" cy="4325112"/>
          </a:xfrm>
        </p:spPr>
        <p:txBody>
          <a:bodyPr>
            <a:normAutofit fontScale="85000" lnSpcReduction="20000"/>
          </a:bodyPr>
          <a:lstStyle/>
          <a:p>
            <a:r>
              <a:rPr lang="en-US" dirty="0" smtClean="0"/>
              <a:t>Pseudocode</a:t>
            </a:r>
          </a:p>
          <a:p>
            <a:pPr lvl="1"/>
            <a:r>
              <a:rPr lang="en-US" dirty="0" smtClean="0"/>
              <a:t>High level description of algorithm…</a:t>
            </a:r>
          </a:p>
          <a:p>
            <a:pPr lvl="1"/>
            <a:r>
              <a:rPr lang="en-US" dirty="0" smtClean="0"/>
              <a:t>… intended for human reading…</a:t>
            </a:r>
          </a:p>
          <a:p>
            <a:pPr lvl="1"/>
            <a:r>
              <a:rPr lang="en-US" dirty="0" smtClean="0"/>
              <a:t>… but structured like a programming language</a:t>
            </a:r>
          </a:p>
          <a:p>
            <a:pPr lvl="1"/>
            <a:endParaRPr lang="en-US" dirty="0" smtClean="0"/>
          </a:p>
          <a:p>
            <a:r>
              <a:rPr lang="en-US" dirty="0" smtClean="0"/>
              <a:t>Modules </a:t>
            </a:r>
            <a:r>
              <a:rPr lang="en-US" i="1" dirty="0" smtClean="0"/>
              <a:t>(subroutines/ functions/ methods)</a:t>
            </a:r>
            <a:r>
              <a:rPr lang="en-US" dirty="0" smtClean="0"/>
              <a:t> </a:t>
            </a:r>
          </a:p>
          <a:p>
            <a:pPr lvl="1"/>
            <a:r>
              <a:rPr lang="en-US" dirty="0" smtClean="0"/>
              <a:t>Break down bigger algorithms into chunks</a:t>
            </a:r>
          </a:p>
          <a:p>
            <a:pPr lvl="1"/>
            <a:r>
              <a:rPr lang="en-US" dirty="0" smtClean="0"/>
              <a:t>Improves Clarity and Reuse</a:t>
            </a:r>
          </a:p>
          <a:p>
            <a:pPr lvl="1"/>
            <a:endParaRPr lang="en-US" dirty="0" smtClean="0"/>
          </a:p>
          <a:p>
            <a:r>
              <a:rPr lang="en-US" dirty="0" smtClean="0"/>
              <a:t>Variables and Parameters</a:t>
            </a:r>
          </a:p>
          <a:p>
            <a:pPr lvl="1"/>
            <a:r>
              <a:rPr lang="en-US" dirty="0" smtClean="0"/>
              <a:t>Are named things with a value (like in algebra)</a:t>
            </a:r>
          </a:p>
          <a:p>
            <a:pPr lvl="1"/>
            <a:r>
              <a:rPr lang="en-US" dirty="0" smtClean="0"/>
              <a:t>Can make algorithms more flexible</a:t>
            </a:r>
          </a:p>
          <a:p>
            <a:pPr lvl="1"/>
            <a:r>
              <a:rPr lang="en-US" dirty="0" smtClean="0"/>
              <a:t>Can also improve Reuse</a:t>
            </a:r>
          </a:p>
        </p:txBody>
      </p:sp>
      <p:pic>
        <p:nvPicPr>
          <p:cNvPr id="5" name="Picture 4"/>
          <p:cNvPicPr>
            <a:picLocks noChangeAspect="1"/>
          </p:cNvPicPr>
          <p:nvPr/>
        </p:nvPicPr>
        <p:blipFill>
          <a:blip r:embed="rId2"/>
          <a:stretch>
            <a:fillRect/>
          </a:stretch>
        </p:blipFill>
        <p:spPr>
          <a:xfrm>
            <a:off x="6248400" y="836676"/>
            <a:ext cx="2590800" cy="202082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Recap: Building Good Solutions</a:t>
            </a:r>
            <a:endParaRPr lang="en-US" dirty="0"/>
          </a:p>
        </p:txBody>
      </p:sp>
      <p:sp>
        <p:nvSpPr>
          <p:cNvPr id="3" name="Content Placeholder 2"/>
          <p:cNvSpPr>
            <a:spLocks noGrp="1"/>
          </p:cNvSpPr>
          <p:nvPr>
            <p:ph idx="1"/>
          </p:nvPr>
        </p:nvSpPr>
        <p:spPr>
          <a:xfrm>
            <a:off x="457200" y="2133600"/>
            <a:ext cx="8534400" cy="4325112"/>
          </a:xfrm>
        </p:spPr>
        <p:txBody>
          <a:bodyPr>
            <a:normAutofit fontScale="92500" lnSpcReduction="20000"/>
          </a:bodyPr>
          <a:lstStyle/>
          <a:p>
            <a:r>
              <a:rPr lang="en-US" dirty="0" smtClean="0"/>
              <a:t>From Problem to Solution</a:t>
            </a:r>
          </a:p>
          <a:p>
            <a:pPr lvl="1"/>
            <a:r>
              <a:rPr lang="en-US" dirty="0" smtClean="0"/>
              <a:t>Identifying Modules</a:t>
            </a:r>
          </a:p>
          <a:p>
            <a:pPr lvl="1"/>
            <a:endParaRPr lang="en-US" dirty="0" smtClean="0"/>
          </a:p>
          <a:p>
            <a:r>
              <a:rPr lang="en-US" dirty="0" smtClean="0"/>
              <a:t>Noun Verb Parsing</a:t>
            </a:r>
          </a:p>
          <a:p>
            <a:pPr lvl="1"/>
            <a:r>
              <a:rPr lang="en-US" dirty="0" smtClean="0"/>
              <a:t>Identifying Noun Verb Phrases</a:t>
            </a:r>
          </a:p>
          <a:p>
            <a:pPr lvl="1"/>
            <a:r>
              <a:rPr lang="en-US" dirty="0" smtClean="0"/>
              <a:t>Looking for Synonyms</a:t>
            </a:r>
          </a:p>
          <a:p>
            <a:pPr lvl="1"/>
            <a:r>
              <a:rPr lang="en-US" dirty="0" smtClean="0"/>
              <a:t>Identify Holes (Missing Phrases)</a:t>
            </a:r>
          </a:p>
          <a:p>
            <a:endParaRPr lang="en-US" dirty="0" smtClean="0"/>
          </a:p>
          <a:p>
            <a:r>
              <a:rPr lang="en-US" dirty="0" smtClean="0"/>
              <a:t>Stepwise Refinement – Revise for:</a:t>
            </a:r>
          </a:p>
          <a:p>
            <a:pPr lvl="1"/>
            <a:r>
              <a:rPr lang="en-US" dirty="0" smtClean="0"/>
              <a:t>Cohesion</a:t>
            </a:r>
          </a:p>
          <a:p>
            <a:pPr lvl="1"/>
            <a:r>
              <a:rPr lang="en-US" dirty="0" smtClean="0"/>
              <a:t>Coupling</a:t>
            </a:r>
          </a:p>
          <a:p>
            <a:pPr lvl="1"/>
            <a:r>
              <a:rPr lang="en-US" dirty="0" smtClean="0"/>
              <a:t>Generalisation</a:t>
            </a:r>
          </a:p>
        </p:txBody>
      </p:sp>
      <p:pic>
        <p:nvPicPr>
          <p:cNvPr id="5" name="Picture 2" descr="Bender-waiter"/>
          <p:cNvPicPr>
            <a:picLocks noChangeAspect="1" noChangeArrowheads="1"/>
          </p:cNvPicPr>
          <p:nvPr/>
        </p:nvPicPr>
        <p:blipFill>
          <a:blip r:embed="rId2"/>
          <a:srcRect/>
          <a:stretch>
            <a:fillRect/>
          </a:stretch>
        </p:blipFill>
        <p:spPr bwMode="auto">
          <a:xfrm>
            <a:off x="6400800" y="2438400"/>
            <a:ext cx="2152650" cy="36004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Control Flow</a:t>
            </a:r>
            <a:endParaRPr lang="en-US" dirty="0"/>
          </a:p>
        </p:txBody>
      </p:sp>
      <p:sp>
        <p:nvSpPr>
          <p:cNvPr id="3" name="Content Placeholder 2"/>
          <p:cNvSpPr>
            <a:spLocks noGrp="1"/>
          </p:cNvSpPr>
          <p:nvPr>
            <p:ph idx="1"/>
          </p:nvPr>
        </p:nvSpPr>
        <p:spPr>
          <a:xfrm>
            <a:off x="457200" y="2133600"/>
            <a:ext cx="8534400" cy="4325112"/>
          </a:xfrm>
        </p:spPr>
        <p:txBody>
          <a:bodyPr>
            <a:normAutofit/>
          </a:bodyPr>
          <a:lstStyle/>
          <a:p>
            <a:r>
              <a:rPr lang="en-US" dirty="0" smtClean="0"/>
              <a:t>About making your algorithm behave differently according to </a:t>
            </a:r>
            <a:r>
              <a:rPr lang="en-US" i="1" dirty="0" smtClean="0"/>
              <a:t>conditions</a:t>
            </a:r>
          </a:p>
          <a:p>
            <a:pPr lvl="1"/>
            <a:r>
              <a:rPr lang="en-US" i="1" dirty="0" smtClean="0"/>
              <a:t>Branching</a:t>
            </a:r>
          </a:p>
          <a:p>
            <a:pPr lvl="1"/>
            <a:r>
              <a:rPr lang="en-US" i="1" dirty="0" smtClean="0"/>
              <a:t>Repetition</a:t>
            </a:r>
          </a:p>
          <a:p>
            <a:pPr lvl="1"/>
            <a:endParaRPr lang="en-US" i="1" dirty="0" smtClean="0"/>
          </a:p>
          <a:p>
            <a:r>
              <a:rPr lang="en-US" dirty="0" smtClean="0"/>
              <a:t>Useful to adapt to different contexts…</a:t>
            </a:r>
          </a:p>
          <a:p>
            <a:endParaRPr lang="en-US" dirty="0" smtClean="0"/>
          </a:p>
          <a:p>
            <a:r>
              <a:rPr lang="en-US" dirty="0" smtClean="0"/>
              <a:t>… and to deal with problems and errors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62500" lnSpcReduction="20000"/>
          </a:bodyPr>
          <a:lstStyle/>
          <a:p>
            <a:pPr>
              <a:buNone/>
            </a:pPr>
            <a:r>
              <a:rPr lang="en-US" b="1" dirty="0" smtClean="0"/>
              <a:t>Control Flow (</a:t>
            </a:r>
            <a:r>
              <a:rPr lang="en-US" b="1" dirty="0" err="1" smtClean="0"/>
              <a:t>n</a:t>
            </a:r>
            <a:r>
              <a:rPr lang="en-US" b="1" dirty="0" smtClean="0"/>
              <a:t>)</a:t>
            </a:r>
          </a:p>
          <a:p>
            <a:endParaRPr lang="en-US" dirty="0" smtClean="0"/>
          </a:p>
          <a:p>
            <a:pPr algn="just">
              <a:buNone/>
            </a:pPr>
            <a:r>
              <a:rPr lang="en-US" dirty="0" smtClean="0"/>
              <a:t>“In computer science control flow (or alternatively, flow of control) refers to the order in which the individual statements… of a… program are executed or evaluated. A control flow statement is a statement whose execution results in a decision being made as to which of two or more control flows should be followed”</a:t>
            </a:r>
          </a:p>
          <a:p>
            <a:pPr algn="r">
              <a:buNone/>
            </a:pPr>
            <a:r>
              <a:rPr lang="en-US" i="1" dirty="0" smtClean="0"/>
              <a:t>Wikipedia</a:t>
            </a:r>
          </a:p>
          <a:p>
            <a:pPr algn="just"/>
            <a:endParaRPr lang="en-US" dirty="0" smtClean="0"/>
          </a:p>
          <a:p>
            <a:pPr algn="just">
              <a:buNone/>
            </a:pPr>
            <a:r>
              <a:rPr lang="en-US" dirty="0" smtClean="0"/>
              <a:t>"(Or "flow of control") The sequence of execution of instructions in a program. This is determined at run time by the input data and by the control structures (e.g. "if" statements) used in the program.”</a:t>
            </a:r>
          </a:p>
          <a:p>
            <a:pPr algn="r">
              <a:buNone/>
            </a:pPr>
            <a:r>
              <a:rPr lang="en-US" i="1" dirty="0" err="1" smtClean="0"/>
              <a:t>Dictionary.com</a:t>
            </a:r>
            <a:endParaRPr lang="en-US" i="1" dirty="0" smtClean="0"/>
          </a:p>
          <a:p>
            <a:endParaRPr lang="en-US" dirty="0" smtClean="0"/>
          </a:p>
          <a:p>
            <a:pPr algn="just">
              <a:buNone/>
            </a:pPr>
            <a:r>
              <a:rPr lang="en-US" dirty="0" smtClean="0"/>
              <a:t>“Control flow statements… break up the flow of execution by employing decision making, looping, and branching, enabling your program to conditionally execute particular blocks of code.”</a:t>
            </a:r>
          </a:p>
          <a:p>
            <a:pPr algn="r">
              <a:buNone/>
            </a:pPr>
            <a:r>
              <a:rPr lang="en-US" i="1" dirty="0" smtClean="0"/>
              <a:t>Java Tutorial</a:t>
            </a:r>
            <a:endParaRPr lang="en-US"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62500" lnSpcReduction="20000"/>
          </a:bodyPr>
          <a:lstStyle/>
          <a:p>
            <a:pPr>
              <a:buNone/>
            </a:pPr>
            <a:r>
              <a:rPr lang="en-US" b="1" dirty="0" smtClean="0">
                <a:solidFill>
                  <a:schemeClr val="bg1">
                    <a:lumMod val="50000"/>
                  </a:schemeClr>
                </a:solidFill>
              </a:rPr>
              <a:t>Control Flow (</a:t>
            </a:r>
            <a:r>
              <a:rPr lang="en-US" b="1" dirty="0" err="1" smtClean="0">
                <a:solidFill>
                  <a:schemeClr val="bg1">
                    <a:lumMod val="50000"/>
                  </a:schemeClr>
                </a:solidFill>
              </a:rPr>
              <a:t>n</a:t>
            </a:r>
            <a:r>
              <a:rPr lang="en-US" b="1" dirty="0" smtClean="0">
                <a:solidFill>
                  <a:schemeClr val="bg1">
                    <a:lumMod val="50000"/>
                  </a:schemeClr>
                </a:solidFill>
              </a:rPr>
              <a:t>)</a:t>
            </a:r>
          </a:p>
          <a:p>
            <a:endParaRPr lang="en-US" dirty="0" smtClean="0">
              <a:solidFill>
                <a:schemeClr val="bg1">
                  <a:lumMod val="50000"/>
                </a:schemeClr>
              </a:solidFill>
            </a:endParaRPr>
          </a:p>
          <a:p>
            <a:pPr algn="just">
              <a:buNone/>
            </a:pPr>
            <a:r>
              <a:rPr lang="en-US" dirty="0" smtClean="0">
                <a:solidFill>
                  <a:schemeClr val="bg1">
                    <a:lumMod val="50000"/>
                  </a:schemeClr>
                </a:solidFill>
              </a:rPr>
              <a:t>“In computer science control flow (or alternatively, flow of control) refers to the </a:t>
            </a:r>
            <a:r>
              <a:rPr lang="en-US" dirty="0" smtClean="0">
                <a:solidFill>
                  <a:srgbClr val="FF0000"/>
                </a:solidFill>
              </a:rPr>
              <a:t>order </a:t>
            </a:r>
            <a:r>
              <a:rPr lang="en-US" dirty="0" smtClean="0">
                <a:solidFill>
                  <a:schemeClr val="bg1">
                    <a:lumMod val="50000"/>
                  </a:schemeClr>
                </a:solidFill>
              </a:rPr>
              <a:t>in which the individual statements… of a… program are executed or evaluated. A control flow statement is a statement whose execution results in a decision being made as to which of two or more control flows should be followed”</a:t>
            </a: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"(Or "flow of control") The </a:t>
            </a:r>
            <a:r>
              <a:rPr lang="en-US" dirty="0" smtClean="0">
                <a:solidFill>
                  <a:srgbClr val="FF0000"/>
                </a:solidFill>
              </a:rPr>
              <a:t>sequence of execution </a:t>
            </a:r>
            <a:r>
              <a:rPr lang="en-US" dirty="0" smtClean="0">
                <a:solidFill>
                  <a:schemeClr val="bg1">
                    <a:lumMod val="50000"/>
                  </a:schemeClr>
                </a:solidFill>
              </a:rPr>
              <a:t>of instructions in a program. This is determined at run time by the input data and by the control structures (e.g. "if" statements) used in the program.”</a:t>
            </a:r>
          </a:p>
          <a:p>
            <a:pPr algn="r">
              <a:buNone/>
            </a:pPr>
            <a:r>
              <a:rPr lang="en-US" i="1" dirty="0" err="1" smtClean="0">
                <a:solidFill>
                  <a:schemeClr val="bg1">
                    <a:lumMod val="50000"/>
                  </a:schemeClr>
                </a:solidFill>
              </a:rPr>
              <a:t>Dictionary.com</a:t>
            </a:r>
            <a:endParaRPr lang="en-US" i="1" dirty="0" smtClean="0">
              <a:solidFill>
                <a:schemeClr val="bg1">
                  <a:lumMod val="50000"/>
                </a:schemeClr>
              </a:solidFill>
            </a:endParaRPr>
          </a:p>
          <a:p>
            <a:endParaRPr lang="en-US" dirty="0" smtClean="0">
              <a:solidFill>
                <a:schemeClr val="bg1">
                  <a:lumMod val="50000"/>
                </a:schemeClr>
              </a:solidFill>
            </a:endParaRPr>
          </a:p>
          <a:p>
            <a:pPr algn="just">
              <a:buNone/>
            </a:pPr>
            <a:r>
              <a:rPr lang="en-US" dirty="0" smtClean="0">
                <a:solidFill>
                  <a:schemeClr val="bg1">
                    <a:lumMod val="50000"/>
                  </a:schemeClr>
                </a:solidFill>
              </a:rPr>
              <a:t>“Control flow statements… break up the </a:t>
            </a:r>
            <a:r>
              <a:rPr lang="en-US" dirty="0" smtClean="0">
                <a:solidFill>
                  <a:srgbClr val="FF0000"/>
                </a:solidFill>
              </a:rPr>
              <a:t>flow of execution </a:t>
            </a:r>
            <a:r>
              <a:rPr lang="en-US" dirty="0" smtClean="0">
                <a:solidFill>
                  <a:schemeClr val="bg1">
                    <a:lumMod val="50000"/>
                  </a:schemeClr>
                </a:solidFill>
              </a:rPr>
              <a:t>by employing decision making, looping, and branching, enabling your program to conditionally execute particular blocks of code.”</a:t>
            </a:r>
          </a:p>
          <a:p>
            <a:pPr algn="r">
              <a:buNone/>
            </a:pPr>
            <a:r>
              <a:rPr lang="en-US" i="1" dirty="0" smtClean="0">
                <a:solidFill>
                  <a:schemeClr val="bg1">
                    <a:lumMod val="50000"/>
                  </a:schemeClr>
                </a:solidFill>
              </a:rPr>
              <a:t>Java Tutorial</a:t>
            </a:r>
            <a:endParaRPr lang="en-US" i="1"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a:t>
            </a:r>
            <a:endParaRPr lang="en-US" dirty="0"/>
          </a:p>
        </p:txBody>
      </p:sp>
      <p:sp>
        <p:nvSpPr>
          <p:cNvPr id="3" name="Content Placeholder 2"/>
          <p:cNvSpPr>
            <a:spLocks noGrp="1"/>
          </p:cNvSpPr>
          <p:nvPr>
            <p:ph idx="1"/>
          </p:nvPr>
        </p:nvSpPr>
        <p:spPr>
          <a:xfrm>
            <a:off x="609600" y="2133600"/>
            <a:ext cx="7924800" cy="4419600"/>
          </a:xfrm>
        </p:spPr>
        <p:txBody>
          <a:bodyPr>
            <a:normAutofit fontScale="62500" lnSpcReduction="20000"/>
          </a:bodyPr>
          <a:lstStyle/>
          <a:p>
            <a:pPr>
              <a:buNone/>
            </a:pPr>
            <a:r>
              <a:rPr lang="en-US" b="1" dirty="0" smtClean="0">
                <a:solidFill>
                  <a:schemeClr val="bg1">
                    <a:lumMod val="50000"/>
                  </a:schemeClr>
                </a:solidFill>
              </a:rPr>
              <a:t>Control Flow (</a:t>
            </a:r>
            <a:r>
              <a:rPr lang="en-US" b="1" dirty="0" err="1" smtClean="0">
                <a:solidFill>
                  <a:schemeClr val="bg1">
                    <a:lumMod val="50000"/>
                  </a:schemeClr>
                </a:solidFill>
              </a:rPr>
              <a:t>n</a:t>
            </a:r>
            <a:r>
              <a:rPr lang="en-US" b="1" dirty="0" smtClean="0">
                <a:solidFill>
                  <a:schemeClr val="bg1">
                    <a:lumMod val="50000"/>
                  </a:schemeClr>
                </a:solidFill>
              </a:rPr>
              <a:t>)</a:t>
            </a:r>
          </a:p>
          <a:p>
            <a:endParaRPr lang="en-US" dirty="0" smtClean="0">
              <a:solidFill>
                <a:schemeClr val="bg1">
                  <a:lumMod val="50000"/>
                </a:schemeClr>
              </a:solidFill>
            </a:endParaRPr>
          </a:p>
          <a:p>
            <a:pPr algn="just">
              <a:buNone/>
            </a:pPr>
            <a:r>
              <a:rPr lang="en-US" dirty="0" smtClean="0">
                <a:solidFill>
                  <a:schemeClr val="bg1">
                    <a:lumMod val="50000"/>
                  </a:schemeClr>
                </a:solidFill>
              </a:rPr>
              <a:t>“In computer science control flow (or alternatively, flow of control) refers to the </a:t>
            </a:r>
            <a:r>
              <a:rPr lang="en-US" dirty="0" smtClean="0">
                <a:solidFill>
                  <a:srgbClr val="FF0000"/>
                </a:solidFill>
              </a:rPr>
              <a:t>order </a:t>
            </a:r>
            <a:r>
              <a:rPr lang="en-US" dirty="0" smtClean="0">
                <a:solidFill>
                  <a:schemeClr val="bg1">
                    <a:lumMod val="50000"/>
                  </a:schemeClr>
                </a:solidFill>
              </a:rPr>
              <a:t>in which the </a:t>
            </a:r>
            <a:r>
              <a:rPr lang="en-US" dirty="0" smtClean="0">
                <a:solidFill>
                  <a:srgbClr val="0000FF"/>
                </a:solidFill>
              </a:rPr>
              <a:t>individual statements</a:t>
            </a:r>
            <a:r>
              <a:rPr lang="en-US" dirty="0" smtClean="0">
                <a:solidFill>
                  <a:schemeClr val="bg1">
                    <a:lumMod val="50000"/>
                  </a:schemeClr>
                </a:solidFill>
              </a:rPr>
              <a:t>… of a… program are executed or evaluated. A control flow statement is a statement whose execution results in a decision being made as to which of two or more control flows should be followed”</a:t>
            </a: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"(Or "flow of control") The </a:t>
            </a:r>
            <a:r>
              <a:rPr lang="en-US" dirty="0" smtClean="0">
                <a:solidFill>
                  <a:srgbClr val="FF0000"/>
                </a:solidFill>
              </a:rPr>
              <a:t>sequence of execution </a:t>
            </a:r>
            <a:r>
              <a:rPr lang="en-US" dirty="0" smtClean="0">
                <a:solidFill>
                  <a:schemeClr val="bg1">
                    <a:lumMod val="50000"/>
                  </a:schemeClr>
                </a:solidFill>
              </a:rPr>
              <a:t>of </a:t>
            </a:r>
            <a:r>
              <a:rPr lang="en-US" dirty="0" smtClean="0">
                <a:solidFill>
                  <a:srgbClr val="0000FF"/>
                </a:solidFill>
              </a:rPr>
              <a:t>instructions</a:t>
            </a:r>
            <a:r>
              <a:rPr lang="en-US" dirty="0" smtClean="0">
                <a:solidFill>
                  <a:schemeClr val="bg1">
                    <a:lumMod val="50000"/>
                  </a:schemeClr>
                </a:solidFill>
              </a:rPr>
              <a:t> in a program. This is determined at run time by the input data and by the control structures (e.g. "if" statements) used in the program.”</a:t>
            </a:r>
          </a:p>
          <a:p>
            <a:pPr algn="r">
              <a:buNone/>
            </a:pPr>
            <a:r>
              <a:rPr lang="en-US" i="1" dirty="0" err="1" smtClean="0">
                <a:solidFill>
                  <a:schemeClr val="bg1">
                    <a:lumMod val="50000"/>
                  </a:schemeClr>
                </a:solidFill>
              </a:rPr>
              <a:t>Dictionary.com</a:t>
            </a:r>
            <a:endParaRPr lang="en-US" i="1" dirty="0" smtClean="0">
              <a:solidFill>
                <a:schemeClr val="bg1">
                  <a:lumMod val="50000"/>
                </a:schemeClr>
              </a:solidFill>
            </a:endParaRPr>
          </a:p>
          <a:p>
            <a:endParaRPr lang="en-US" dirty="0" smtClean="0">
              <a:solidFill>
                <a:schemeClr val="bg1">
                  <a:lumMod val="50000"/>
                </a:schemeClr>
              </a:solidFill>
            </a:endParaRPr>
          </a:p>
          <a:p>
            <a:pPr algn="just">
              <a:buNone/>
            </a:pPr>
            <a:r>
              <a:rPr lang="en-US" dirty="0" smtClean="0">
                <a:solidFill>
                  <a:schemeClr val="bg1">
                    <a:lumMod val="50000"/>
                  </a:schemeClr>
                </a:solidFill>
              </a:rPr>
              <a:t>“Control flow statements… break up the </a:t>
            </a:r>
            <a:r>
              <a:rPr lang="en-US" dirty="0" smtClean="0">
                <a:solidFill>
                  <a:srgbClr val="FF0000"/>
                </a:solidFill>
              </a:rPr>
              <a:t>flow of execution </a:t>
            </a:r>
            <a:r>
              <a:rPr lang="en-US" dirty="0" smtClean="0">
                <a:solidFill>
                  <a:schemeClr val="bg1">
                    <a:lumMod val="50000"/>
                  </a:schemeClr>
                </a:solidFill>
              </a:rPr>
              <a:t>by employing decision making, looping, and branching, enabling your program to conditionally execute particular </a:t>
            </a:r>
            <a:r>
              <a:rPr lang="en-US" dirty="0" smtClean="0">
                <a:solidFill>
                  <a:srgbClr val="0000FF"/>
                </a:solidFill>
              </a:rPr>
              <a:t>blocks of code</a:t>
            </a:r>
            <a:r>
              <a:rPr lang="en-US" dirty="0" smtClean="0">
                <a:solidFill>
                  <a:schemeClr val="bg1">
                    <a:lumMod val="50000"/>
                  </a:schemeClr>
                </a:solidFill>
              </a:rPr>
              <a:t>.”</a:t>
            </a:r>
          </a:p>
          <a:p>
            <a:pPr algn="r">
              <a:buNone/>
            </a:pPr>
            <a:r>
              <a:rPr lang="en-US" i="1" dirty="0" smtClean="0">
                <a:solidFill>
                  <a:schemeClr val="bg1">
                    <a:lumMod val="50000"/>
                  </a:schemeClr>
                </a:solidFill>
              </a:rPr>
              <a:t>Java Tutorial</a:t>
            </a:r>
            <a:endParaRPr lang="en-US" i="1" dirty="0">
              <a:solidFill>
                <a:schemeClr val="bg1">
                  <a:lumMod val="50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2867</TotalTime>
  <Words>2005</Words>
  <Application>Microsoft Macintosh PowerPoint</Application>
  <PresentationFormat>On-screen Show (4:3)</PresentationFormat>
  <Paragraphs>351</Paragraphs>
  <Slides>29</Slides>
  <Notes>0</Notes>
  <HiddenSlides>0</HiddenSlides>
  <MMClips>0</MMClips>
  <ScaleCrop>false</ScaleCrop>
  <HeadingPairs>
    <vt:vector size="4" baseType="variant">
      <vt:variant>
        <vt:lpstr>Design Template</vt:lpstr>
      </vt:variant>
      <vt:variant>
        <vt:i4>1</vt:i4>
      </vt:variant>
      <vt:variant>
        <vt:lpstr>Slide Titles</vt:lpstr>
      </vt:variant>
      <vt:variant>
        <vt:i4>29</vt:i4>
      </vt:variant>
    </vt:vector>
  </HeadingPairs>
  <TitlesOfParts>
    <vt:vector size="30" baseType="lpstr">
      <vt:lpstr>Urban</vt:lpstr>
      <vt:lpstr>Control Structures: Conditionals, If/Else and Loops</vt:lpstr>
      <vt:lpstr>Overview</vt:lpstr>
      <vt:lpstr>Recap: Algorithms</vt:lpstr>
      <vt:lpstr>Recap: Modularisation</vt:lpstr>
      <vt:lpstr>Recap: Building Good Solutions</vt:lpstr>
      <vt:lpstr>Control Flow</vt:lpstr>
      <vt:lpstr>Definitions</vt:lpstr>
      <vt:lpstr>Definitions</vt:lpstr>
      <vt:lpstr>Definitions</vt:lpstr>
      <vt:lpstr>Definitions</vt:lpstr>
      <vt:lpstr>Conditions, Comparison and Logic</vt:lpstr>
      <vt:lpstr>Conditions, Comparison and Logic</vt:lpstr>
      <vt:lpstr>Conditions, Comparison and Logic</vt:lpstr>
      <vt:lpstr>If / Else Statements</vt:lpstr>
      <vt:lpstr>If / Else Statements</vt:lpstr>
      <vt:lpstr>If / Else Statements</vt:lpstr>
      <vt:lpstr>If / Else Statements</vt:lpstr>
      <vt:lpstr>If / Else Statements</vt:lpstr>
      <vt:lpstr>If / Else Statements</vt:lpstr>
      <vt:lpstr>Loop Structures</vt:lpstr>
      <vt:lpstr>Loop Structures</vt:lpstr>
      <vt:lpstr>Loop Structures</vt:lpstr>
      <vt:lpstr>Loop Structures</vt:lpstr>
      <vt:lpstr>Nested Loops</vt:lpstr>
      <vt:lpstr>Nested Loops</vt:lpstr>
      <vt:lpstr>‘While’ != ‘in parallel’</vt:lpstr>
      <vt:lpstr>Break</vt:lpstr>
      <vt:lpstr>Exercise</vt:lpstr>
      <vt:lpstr>Summary</vt:lpstr>
    </vt:vector>
  </TitlesOfParts>
  <Company>University of Southampton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in the Small: An Introduction to Algorithms</dc:title>
  <dc:creator>David Millard</dc:creator>
  <cp:lastModifiedBy>David Millard</cp:lastModifiedBy>
  <cp:revision>22</cp:revision>
  <dcterms:created xsi:type="dcterms:W3CDTF">2011-11-02T16:35:03Z</dcterms:created>
  <dcterms:modified xsi:type="dcterms:W3CDTF">2011-11-02T16:36:54Z</dcterms:modified>
</cp:coreProperties>
</file>