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97" r:id="rId3"/>
    <p:sldId id="257" r:id="rId4"/>
    <p:sldId id="258" r:id="rId5"/>
    <p:sldId id="259" r:id="rId6"/>
    <p:sldId id="260" r:id="rId7"/>
    <p:sldId id="261" r:id="rId8"/>
    <p:sldId id="263" r:id="rId9"/>
    <p:sldId id="262" r:id="rId10"/>
    <p:sldId id="264" r:id="rId11"/>
    <p:sldId id="265" r:id="rId12"/>
    <p:sldId id="298" r:id="rId13"/>
    <p:sldId id="299" r:id="rId14"/>
    <p:sldId id="296" r:id="rId15"/>
    <p:sldId id="270" r:id="rId16"/>
    <p:sldId id="266" r:id="rId17"/>
    <p:sldId id="267" r:id="rId18"/>
    <p:sldId id="300" r:id="rId19"/>
    <p:sldId id="268" r:id="rId20"/>
    <p:sldId id="271" r:id="rId21"/>
    <p:sldId id="272" r:id="rId22"/>
    <p:sldId id="273" r:id="rId23"/>
    <p:sldId id="274" r:id="rId24"/>
    <p:sldId id="295" r:id="rId25"/>
    <p:sldId id="275" r:id="rId26"/>
    <p:sldId id="277" r:id="rId27"/>
    <p:sldId id="281" r:id="rId28"/>
    <p:sldId id="283" r:id="rId29"/>
    <p:sldId id="282" r:id="rId30"/>
    <p:sldId id="276" r:id="rId31"/>
    <p:sldId id="269" r:id="rId32"/>
    <p:sldId id="280" r:id="rId33"/>
    <p:sldId id="284" r:id="rId34"/>
    <p:sldId id="285" r:id="rId35"/>
    <p:sldId id="286" r:id="rId36"/>
    <p:sldId id="287" r:id="rId37"/>
    <p:sldId id="288" r:id="rId38"/>
    <p:sldId id="289" r:id="rId39"/>
    <p:sldId id="290" r:id="rId40"/>
    <p:sldId id="291" r:id="rId41"/>
    <p:sldId id="303" r:id="rId42"/>
    <p:sldId id="302" r:id="rId43"/>
    <p:sldId id="301" r:id="rId4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112" charset="0"/>
        <a:ea typeface="+mn-ea"/>
        <a:cs typeface="+mn-cs"/>
      </a:defRPr>
    </a:lvl1pPr>
    <a:lvl2pPr marL="457200" algn="l" rtl="0" fontAlgn="base">
      <a:spcBef>
        <a:spcPct val="0"/>
      </a:spcBef>
      <a:spcAft>
        <a:spcPct val="0"/>
      </a:spcAft>
      <a:defRPr kern="1200">
        <a:solidFill>
          <a:schemeClr val="tx1"/>
        </a:solidFill>
        <a:latin typeface="Arial" pitchFamily="-112" charset="0"/>
        <a:ea typeface="+mn-ea"/>
        <a:cs typeface="+mn-cs"/>
      </a:defRPr>
    </a:lvl2pPr>
    <a:lvl3pPr marL="914400" algn="l" rtl="0" fontAlgn="base">
      <a:spcBef>
        <a:spcPct val="0"/>
      </a:spcBef>
      <a:spcAft>
        <a:spcPct val="0"/>
      </a:spcAft>
      <a:defRPr kern="1200">
        <a:solidFill>
          <a:schemeClr val="tx1"/>
        </a:solidFill>
        <a:latin typeface="Arial" pitchFamily="-112" charset="0"/>
        <a:ea typeface="+mn-ea"/>
        <a:cs typeface="+mn-cs"/>
      </a:defRPr>
    </a:lvl3pPr>
    <a:lvl4pPr marL="1371600" algn="l" rtl="0" fontAlgn="base">
      <a:spcBef>
        <a:spcPct val="0"/>
      </a:spcBef>
      <a:spcAft>
        <a:spcPct val="0"/>
      </a:spcAft>
      <a:defRPr kern="1200">
        <a:solidFill>
          <a:schemeClr val="tx1"/>
        </a:solidFill>
        <a:latin typeface="Arial" pitchFamily="-112" charset="0"/>
        <a:ea typeface="+mn-ea"/>
        <a:cs typeface="+mn-cs"/>
      </a:defRPr>
    </a:lvl4pPr>
    <a:lvl5pPr marL="1828800" algn="l" rtl="0" fontAlgn="base">
      <a:spcBef>
        <a:spcPct val="0"/>
      </a:spcBef>
      <a:spcAft>
        <a:spcPct val="0"/>
      </a:spcAft>
      <a:defRPr kern="1200">
        <a:solidFill>
          <a:schemeClr val="tx1"/>
        </a:solidFill>
        <a:latin typeface="Arial" pitchFamily="-112" charset="0"/>
        <a:ea typeface="+mn-ea"/>
        <a:cs typeface="+mn-cs"/>
      </a:defRPr>
    </a:lvl5pPr>
    <a:lvl6pPr marL="2286000" algn="l" defTabSz="457200" rtl="0" eaLnBrk="1" latinLnBrk="0" hangingPunct="1">
      <a:defRPr kern="1200">
        <a:solidFill>
          <a:schemeClr val="tx1"/>
        </a:solidFill>
        <a:latin typeface="Arial" pitchFamily="-112" charset="0"/>
        <a:ea typeface="+mn-ea"/>
        <a:cs typeface="+mn-cs"/>
      </a:defRPr>
    </a:lvl6pPr>
    <a:lvl7pPr marL="2743200" algn="l" defTabSz="457200" rtl="0" eaLnBrk="1" latinLnBrk="0" hangingPunct="1">
      <a:defRPr kern="1200">
        <a:solidFill>
          <a:schemeClr val="tx1"/>
        </a:solidFill>
        <a:latin typeface="Arial" pitchFamily="-112" charset="0"/>
        <a:ea typeface="+mn-ea"/>
        <a:cs typeface="+mn-cs"/>
      </a:defRPr>
    </a:lvl7pPr>
    <a:lvl8pPr marL="3200400" algn="l" defTabSz="457200" rtl="0" eaLnBrk="1" latinLnBrk="0" hangingPunct="1">
      <a:defRPr kern="1200">
        <a:solidFill>
          <a:schemeClr val="tx1"/>
        </a:solidFill>
        <a:latin typeface="Arial" pitchFamily="-112" charset="0"/>
        <a:ea typeface="+mn-ea"/>
        <a:cs typeface="+mn-cs"/>
      </a:defRPr>
    </a:lvl8pPr>
    <a:lvl9pPr marL="3657600" algn="l" defTabSz="457200" rtl="0" eaLnBrk="1" latinLnBrk="0" hangingPunct="1">
      <a:defRPr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5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41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41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508CF5-1D55-9A46-BF3A-6C6736E01A08}" type="slidenum">
              <a:rPr lang="en-GB"/>
              <a:pPr/>
              <a:t>‹#›</a:t>
            </a:fld>
            <a:endParaRPr lang="en-GB"/>
          </a:p>
        </p:txBody>
      </p:sp>
    </p:spTree>
    <p:extLst>
      <p:ext uri="{BB962C8B-B14F-4D97-AF65-F5344CB8AC3E}">
        <p14:creationId xmlns:p14="http://schemas.microsoft.com/office/powerpoint/2010/main" val="3322966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BA5BA99-FED4-FB4A-AF97-19759686A1E4}" type="slidenum">
              <a:rPr lang="en-GB"/>
              <a:pPr/>
              <a:t>‹#›</a:t>
            </a:fld>
            <a:endParaRPr lang="en-GB"/>
          </a:p>
        </p:txBody>
      </p:sp>
    </p:spTree>
    <p:extLst>
      <p:ext uri="{BB962C8B-B14F-4D97-AF65-F5344CB8AC3E}">
        <p14:creationId xmlns:p14="http://schemas.microsoft.com/office/powerpoint/2010/main" val="41483504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2" charset="0"/>
        <a:ea typeface="+mn-ea"/>
        <a:cs typeface="+mn-cs"/>
      </a:defRPr>
    </a:lvl1pPr>
    <a:lvl2pPr marL="4572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FBD09-9CC2-D44D-A558-21DE7B182674}" type="slidenum">
              <a:rPr lang="en-GB"/>
              <a:pPr/>
              <a:t>1</a:t>
            </a:fld>
            <a:endParaRPr lang="en-GB"/>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2BF75-81F2-A043-828D-5C05DC4AC43D}" type="slidenum">
              <a:rPr lang="en-GB"/>
              <a:pPr/>
              <a:t>11</a:t>
            </a:fld>
            <a:endParaRPr lang="en-GB"/>
          </a:p>
        </p:txBody>
      </p:sp>
      <p:sp>
        <p:nvSpPr>
          <p:cNvPr id="265218" name="Rectangle 2"/>
          <p:cNvSpPr>
            <a:spLocks noGrp="1" noRot="1" noChangeAspect="1" noChangeArrowheads="1" noTextEdit="1"/>
          </p:cNvSpPr>
          <p:nvPr>
            <p:ph type="sldImg"/>
          </p:nvPr>
        </p:nvSpPr>
        <p:spPr>
          <a:xfrm>
            <a:off x="1150938" y="692150"/>
            <a:ext cx="4556125" cy="3416300"/>
          </a:xfrm>
          <a:ln/>
        </p:spPr>
      </p:sp>
      <p:sp>
        <p:nvSpPr>
          <p:cNvPr id="265219"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EB68F-B2B0-F344-8251-84432D52662E}" type="slidenum">
              <a:rPr lang="en-GB"/>
              <a:pPr/>
              <a:t>14</a:t>
            </a:fld>
            <a:endParaRPr lang="en-GB"/>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C35FC-3A81-134B-901A-89C162473A6B}" type="slidenum">
              <a:rPr lang="en-GB"/>
              <a:pPr/>
              <a:t>15</a:t>
            </a:fld>
            <a:endParaRPr lang="en-GB"/>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GB"/>
              <a:t>Maner, W. (1996) Unique Ethical Problems in Information Technology. </a:t>
            </a:r>
            <a:r>
              <a:rPr lang="en-GB" i="1"/>
              <a:t>Science and Engineering Ethics,</a:t>
            </a:r>
            <a:r>
              <a:rPr lang="en-GB"/>
              <a:t> 2:2</a:t>
            </a:r>
            <a:r>
              <a:rPr lang="en-GB" b="1"/>
              <a:t>,</a:t>
            </a:r>
            <a:r>
              <a:rPr lang="en-GB"/>
              <a:t> 137-154.</a:t>
            </a:r>
          </a:p>
          <a:p>
            <a:r>
              <a:rPr lang="en-GB"/>
              <a:t>Parker, D. B. (1968) Rules of Ethics in Information Processing. 11:3</a:t>
            </a:r>
            <a:r>
              <a:rPr lang="en-GB" b="1"/>
              <a:t>,</a:t>
            </a:r>
            <a:r>
              <a:rPr lang="en-GB"/>
              <a:t> 198-201.</a:t>
            </a:r>
          </a:p>
          <a:p>
            <a:r>
              <a:rPr lang="en-GB"/>
              <a:t>Parker, D. B. (1979) </a:t>
            </a:r>
            <a:r>
              <a:rPr lang="en-GB" i="1"/>
              <a:t>Ethical Conflicts in Computer Science and Technology</a:t>
            </a:r>
            <a:r>
              <a:rPr lang="en-GB"/>
              <a:t>, AFIPS Press.</a:t>
            </a:r>
          </a:p>
          <a:p>
            <a:r>
              <a:rPr lang="en-GB"/>
              <a:t>Wiener, N. (1954) </a:t>
            </a:r>
            <a:r>
              <a:rPr lang="en-GB" i="1"/>
              <a:t>The Human Use of Human Beings: Cybernetics and Society</a:t>
            </a:r>
            <a:r>
              <a:rPr lang="en-GB"/>
              <a:t>, Doubleday.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EC1B2-C91F-7B45-9A0D-57C19931F932}" type="slidenum">
              <a:rPr lang="en-GB"/>
              <a:pPr/>
              <a:t>16</a:t>
            </a:fld>
            <a:endParaRPr lang="en-GB"/>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E85DA-1721-CC4E-8CE7-8DDA17C2AEDF}" type="slidenum">
              <a:rPr lang="en-GB"/>
              <a:pPr/>
              <a:t>17</a:t>
            </a:fld>
            <a:endParaRPr lang="en-GB"/>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3ED78-38DF-FC4B-BB91-9E8A32422EDE}" type="slidenum">
              <a:rPr lang="en-GB"/>
              <a:pPr/>
              <a:t>19</a:t>
            </a:fld>
            <a:endParaRPr lang="en-GB"/>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3AEB9-F621-E24C-B227-64F6849B584F}" type="slidenum">
              <a:rPr lang="en-GB"/>
              <a:pPr/>
              <a:t>20</a:t>
            </a:fld>
            <a:endParaRPr lang="en-GB"/>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1D89C-EE14-8642-9AA3-88DEDC27D8C8}" type="slidenum">
              <a:rPr lang="en-GB"/>
              <a:pPr/>
              <a:t>21</a:t>
            </a:fld>
            <a:endParaRPr lang="en-GB"/>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2DCBE-0076-9A43-9759-B97126C28163}" type="slidenum">
              <a:rPr lang="en-GB"/>
              <a:pPr/>
              <a:t>22</a:t>
            </a:fld>
            <a:endParaRPr lang="en-GB"/>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F6BD-964A-614F-981B-6A7AA5865C26}" type="slidenum">
              <a:rPr lang="en-GB"/>
              <a:pPr/>
              <a:t>23</a:t>
            </a:fld>
            <a:endParaRPr lang="en-GB"/>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A94BE-83CF-534B-991D-EA33F3BAD74F}" type="slidenum">
              <a:rPr lang="en-GB"/>
              <a:pPr/>
              <a:t>3</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7239B-D341-114A-911D-2F2B9F8346CA}" type="slidenum">
              <a:rPr lang="en-GB"/>
              <a:pPr/>
              <a:t>24</a:t>
            </a:fld>
            <a:endParaRPr lang="en-GB"/>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1C9B7-7941-8646-B0F0-D368ADE583C7}" type="slidenum">
              <a:rPr lang="en-GB"/>
              <a:pPr/>
              <a:t>25</a:t>
            </a:fld>
            <a:endParaRPr lang="en-GB"/>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66A87-9376-C449-9292-8BADB4B15CB9}" type="slidenum">
              <a:rPr lang="en-GB"/>
              <a:pPr/>
              <a:t>26</a:t>
            </a:fld>
            <a:endParaRPr lang="en-GB"/>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a:lnSpc>
                <a:spcPct val="80000"/>
              </a:lnSpc>
            </a:pPr>
            <a:r>
              <a:rPr lang="en-GB" sz="800"/>
              <a:t>National Society of Professional Engineers (NSPE) Code of Ethics</a:t>
            </a:r>
          </a:p>
          <a:p>
            <a:pPr lvl="1">
              <a:lnSpc>
                <a:spcPct val="80000"/>
              </a:lnSpc>
            </a:pPr>
            <a:r>
              <a:rPr lang="en-GB" sz="800"/>
              <a:t>This code is very detailed. The NSPE Board of Ethical Review applies this code in making judgments on cases. These judgments serve to educate its members on what the NSPE considers ethical practice.</a:t>
            </a:r>
          </a:p>
          <a:p>
            <a:pPr lvl="1">
              <a:lnSpc>
                <a:spcPct val="80000"/>
              </a:lnSpc>
            </a:pPr>
            <a:r>
              <a:rPr lang="en-GB" sz="800"/>
              <a:t>Note: Murdough Center maintains all of the NSPE BER cases from 1976 - 2001 on their site at http://www.niee.org/pdd.cfm?pt=NIEE&amp;doc=EthicsCases</a:t>
            </a:r>
          </a:p>
          <a:p>
            <a:pPr>
              <a:lnSpc>
                <a:spcPct val="80000"/>
              </a:lnSpc>
            </a:pPr>
            <a:r>
              <a:rPr lang="en-GB" sz="800"/>
              <a:t>The National Society of Professional Engineers (NSPE) Ethics in Employment Task Force Report</a:t>
            </a:r>
          </a:p>
          <a:p>
            <a:pPr lvl="1">
              <a:lnSpc>
                <a:spcPct val="80000"/>
              </a:lnSpc>
            </a:pPr>
            <a:r>
              <a:rPr lang="en-GB" sz="800"/>
              <a:t>Developed by NSPE, this report emphasizes the right and the obligation of engineers to raise ethical concerns in the work place, and provides guidance on how best to raise such issues. It also guides companies that want to guarantee a working environment where employees can feel free to raise concerns.</a:t>
            </a:r>
          </a:p>
          <a:p>
            <a:pPr>
              <a:lnSpc>
                <a:spcPct val="80000"/>
              </a:lnSpc>
            </a:pPr>
            <a:r>
              <a:rPr lang="en-GB" sz="800"/>
              <a:t>Principles of Ethical Conduct in Engineering Practice Under The North American Free Trade Agreement</a:t>
            </a:r>
          </a:p>
          <a:p>
            <a:pPr lvl="1">
              <a:lnSpc>
                <a:spcPct val="80000"/>
              </a:lnSpc>
            </a:pPr>
            <a:r>
              <a:rPr lang="en-GB" sz="800"/>
              <a:t>Developed by the Murdough Center at Texas Tech under a grant form the National Science Foundation.</a:t>
            </a:r>
          </a:p>
          <a:p>
            <a:pPr>
              <a:lnSpc>
                <a:spcPct val="80000"/>
              </a:lnSpc>
            </a:pPr>
            <a:r>
              <a:rPr lang="en-GB" sz="800"/>
              <a:t>Software Engineering Code of Ethics and Professional Practice</a:t>
            </a:r>
          </a:p>
          <a:p>
            <a:pPr lvl="1">
              <a:lnSpc>
                <a:spcPct val="80000"/>
              </a:lnSpc>
            </a:pPr>
            <a:r>
              <a:rPr lang="en-GB" sz="800"/>
              <a:t>Standard for teaching and practicing software engineering as recommended by the IEEE-CS/ACM Joint Task Force on Software Engineering Ethics and Professional Practices and Jointly approved by the ACM and the IEEE-CS. (Version 5.2)</a:t>
            </a:r>
            <a:endParaRPr lang="en-GB" sz="800" b="1"/>
          </a:p>
          <a:p>
            <a:pPr>
              <a:lnSpc>
                <a:spcPct val="80000"/>
              </a:lnSpc>
            </a:pPr>
            <a:r>
              <a:rPr lang="en-GB" sz="800" b="1"/>
              <a:t>Codes of Ethics Maintained by other Organizations</a:t>
            </a:r>
            <a:endParaRPr lang="en-GB" sz="800"/>
          </a:p>
          <a:p>
            <a:pPr>
              <a:lnSpc>
                <a:spcPct val="80000"/>
              </a:lnSpc>
            </a:pPr>
            <a:r>
              <a:rPr lang="en-GB" sz="800"/>
              <a:t>American Association of Engineering Societies (AAES) Model Code of Ethics</a:t>
            </a:r>
          </a:p>
          <a:p>
            <a:pPr lvl="1">
              <a:lnSpc>
                <a:spcPct val="80000"/>
              </a:lnSpc>
            </a:pPr>
            <a:r>
              <a:rPr lang="en-GB" sz="800"/>
              <a:t>(draft): "In recognition of the importance of our technologies in affecting the quality of life throughout the world, and in accepting a personal obligation to the profession, its members and the communities served, engineers shall commit themselves to the highest ethical and professional conduct."</a:t>
            </a:r>
          </a:p>
          <a:p>
            <a:pPr>
              <a:lnSpc>
                <a:spcPct val="80000"/>
              </a:lnSpc>
            </a:pPr>
            <a:r>
              <a:rPr lang="en-GB" sz="800"/>
              <a:t>Accrediation Board for Engineering and Technology (ABET) Code of Ethics of Engineers</a:t>
            </a:r>
          </a:p>
          <a:p>
            <a:pPr lvl="1">
              <a:lnSpc>
                <a:spcPct val="80000"/>
              </a:lnSpc>
            </a:pPr>
            <a:r>
              <a:rPr lang="en-GB" sz="800"/>
              <a:t>Fundamental principles and canons given by the ABET, a federation of professional engineering and technical societies recognized by the Council on Higher Education Accreditation.</a:t>
            </a:r>
          </a:p>
          <a:p>
            <a:pPr>
              <a:lnSpc>
                <a:spcPct val="80000"/>
              </a:lnSpc>
            </a:pPr>
            <a:r>
              <a:rPr lang="en-GB" sz="800"/>
              <a:t>Code of Conduct of the Accreditation Board for Engineering and Technology, Inc. (ABET)</a:t>
            </a:r>
          </a:p>
          <a:p>
            <a:pPr lvl="1">
              <a:lnSpc>
                <a:spcPct val="80000"/>
              </a:lnSpc>
            </a:pPr>
            <a:r>
              <a:rPr lang="en-GB" sz="800"/>
              <a:t>Approved by the board of directors on October 30, 1999. Guidelines for ABET's volunteers and staff members.</a:t>
            </a:r>
          </a:p>
          <a:p>
            <a:pPr>
              <a:lnSpc>
                <a:spcPct val="80000"/>
              </a:lnSpc>
            </a:pPr>
            <a:r>
              <a:rPr lang="en-GB" sz="800"/>
              <a:t>Universal Declaration of Engineers Rights</a:t>
            </a:r>
          </a:p>
          <a:p>
            <a:pPr lvl="1">
              <a:lnSpc>
                <a:spcPct val="80000"/>
              </a:lnSpc>
            </a:pPr>
            <a:r>
              <a:rPr lang="en-GB" sz="800"/>
              <a:t>Walter L. Elden, editor. Revised and endorsed by several past or current members of IEEE. "This declaration is intended to apply to those professional employees (engineers) addressed in the Guidelines to Professional Employment for Engineers and Scientists, Third Edition, October, 1989 and to the members of its endorsing societies."</a:t>
            </a:r>
          </a:p>
          <a:p>
            <a:pPr>
              <a:lnSpc>
                <a:spcPct val="80000"/>
              </a:lnSpc>
            </a:pPr>
            <a:r>
              <a:rPr lang="en-GB" sz="800"/>
              <a:t>The System Administrators Guild of Australia</a:t>
            </a:r>
          </a:p>
          <a:p>
            <a:pPr>
              <a:lnSpc>
                <a:spcPct val="80000"/>
              </a:lnSpc>
            </a:pPr>
            <a:r>
              <a:rPr lang="en-GB" sz="800"/>
              <a:t>Software Ethics</a:t>
            </a:r>
          </a:p>
          <a:p>
            <a:pPr lvl="1">
              <a:lnSpc>
                <a:spcPct val="80000"/>
              </a:lnSpc>
            </a:pPr>
            <a:r>
              <a:rPr lang="en-GB" sz="800"/>
              <a:t>The University of Western Ontario's guide to the ethical and legal use of software</a:t>
            </a:r>
          </a:p>
          <a:p>
            <a:pPr>
              <a:lnSpc>
                <a:spcPct val="80000"/>
              </a:lnSpc>
            </a:pPr>
            <a:r>
              <a:rPr lang="en-GB" sz="800"/>
              <a:t>British Computer Soceties Report on Whistle Blowing</a:t>
            </a:r>
          </a:p>
          <a:p>
            <a:pPr lvl="1">
              <a:lnSpc>
                <a:spcPct val="80000"/>
              </a:lnSpc>
            </a:pPr>
            <a:r>
              <a:rPr lang="en-GB" sz="800"/>
              <a:t>A paper addressing the topic of whistle-blowing in the contexts of information systems (IS) and environments and BCS members. The current BCS codes of conduct and practice are examined. This site examines and draws the conclusion that more work needs to be carried out before the BCS can adequately guide its members where and when whistle-blowing might be involved.</a:t>
            </a:r>
          </a:p>
          <a:p>
            <a:pPr>
              <a:lnSpc>
                <a:spcPct val="80000"/>
              </a:lnSpc>
            </a:pPr>
            <a:r>
              <a:rPr lang="en-GB" sz="800"/>
              <a:t>Ethics and the Internet</a:t>
            </a:r>
          </a:p>
          <a:p>
            <a:pPr lvl="1">
              <a:lnSpc>
                <a:spcPct val="80000"/>
              </a:lnSpc>
            </a:pPr>
            <a:r>
              <a:rPr lang="en-GB" sz="800"/>
              <a:t>A memo from the Internet Activities Board stating their policy concerning the proper use of the resources of the Internet</a:t>
            </a:r>
          </a:p>
          <a:p>
            <a:pPr>
              <a:lnSpc>
                <a:spcPct val="80000"/>
              </a:lnSpc>
            </a:pPr>
            <a:endParaRPr lang="en-GB"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57B1F-FA92-974E-ADDA-3148ADA4B36F}" type="slidenum">
              <a:rPr lang="en-GB"/>
              <a:pPr/>
              <a:t>27</a:t>
            </a:fld>
            <a:endParaRPr lang="en-GB"/>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00DB7-F36D-784E-93C5-8F702B0CADC0}" type="slidenum">
              <a:rPr lang="en-GB"/>
              <a:pPr/>
              <a:t>28</a:t>
            </a:fld>
            <a:endParaRPr lang="en-GB"/>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4B560-AF4D-CD4E-9D7E-750C389DE9C9}" type="slidenum">
              <a:rPr lang="en-GB"/>
              <a:pPr/>
              <a:t>29</a:t>
            </a:fld>
            <a:endParaRPr lang="en-GB"/>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22764-F20E-1949-AD71-E381105D6D0D}" type="slidenum">
              <a:rPr lang="en-GB"/>
              <a:pPr/>
              <a:t>30</a:t>
            </a:fld>
            <a:endParaRPr lang="en-GB"/>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E5E68-8404-704D-BBD7-7370473D7744}" type="slidenum">
              <a:rPr lang="en-GB"/>
              <a:pPr/>
              <a:t>31</a:t>
            </a:fld>
            <a:endParaRPr lang="en-GB"/>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091D7-7104-424C-A9BE-538F811DBF26}" type="slidenum">
              <a:rPr lang="en-GB"/>
              <a:pPr/>
              <a:t>32</a:t>
            </a:fld>
            <a:endParaRPr lang="en-GB"/>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61171-0BA0-BD4E-8F0A-2B69CDA9183E}" type="slidenum">
              <a:rPr lang="en-GB"/>
              <a:pPr/>
              <a:t>33</a:t>
            </a:fld>
            <a:endParaRPr lang="en-GB"/>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82F78-1B52-5F45-A13C-D2025269AE57}" type="slidenum">
              <a:rPr lang="en-GB"/>
              <a:pPr/>
              <a:t>4</a:t>
            </a:fld>
            <a:endParaRPr lang="en-GB"/>
          </a:p>
        </p:txBody>
      </p:sp>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a:xfrm>
            <a:off x="914400" y="4343400"/>
            <a:ext cx="5029200" cy="4113213"/>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EB2E7-CFD6-E04E-B9DD-E43F4A6D8BE0}" type="slidenum">
              <a:rPr lang="en-GB"/>
              <a:pPr/>
              <a:t>34</a:t>
            </a:fld>
            <a:endParaRPr lang="en-GB"/>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209C3-FFA9-A042-94AB-FC7CF87B760D}" type="slidenum">
              <a:rPr lang="en-GB"/>
              <a:pPr/>
              <a:t>35</a:t>
            </a:fld>
            <a:endParaRPr lang="en-GB"/>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B0C2F-03FE-D14E-813D-076FF815C53E}" type="slidenum">
              <a:rPr lang="en-GB"/>
              <a:pPr/>
              <a:t>36</a:t>
            </a:fld>
            <a:endParaRPr lang="en-GB"/>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B6506-22A1-C049-BBB6-6159F5F5651C}" type="slidenum">
              <a:rPr lang="en-GB"/>
              <a:pPr/>
              <a:t>37</a:t>
            </a:fld>
            <a:endParaRPr lang="en-GB"/>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1D98B-412D-BF48-A689-B9AEC953859D}" type="slidenum">
              <a:rPr lang="en-GB"/>
              <a:pPr/>
              <a:t>38</a:t>
            </a:fld>
            <a:endParaRPr lang="en-GB"/>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E9186-76BA-F04C-ADE4-E6B79C429D31}" type="slidenum">
              <a:rPr lang="en-GB"/>
              <a:pPr/>
              <a:t>39</a:t>
            </a:fld>
            <a:endParaRPr lang="en-GB"/>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818BB-8240-0B4F-8526-BD8E283898A2}" type="slidenum">
              <a:rPr lang="en-GB"/>
              <a:pPr/>
              <a:t>40</a:t>
            </a:fld>
            <a:endParaRPr lang="en-GB"/>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5CB46-1E7F-C24A-A6E4-6A3954AA52A7}" type="slidenum">
              <a:rPr lang="en-GB"/>
              <a:pPr/>
              <a:t>41</a:t>
            </a:fld>
            <a:endParaRPr lang="en-GB"/>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GB"/>
              <a:t>Two minutes designed to focus down on the issues and make the lecture relevant to your needs/perspective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1D89C-EE14-8642-9AA3-88DEDC27D8C8}" type="slidenum">
              <a:rPr lang="en-GB"/>
              <a:pPr/>
              <a:t>42</a:t>
            </a:fld>
            <a:endParaRPr lang="en-GB"/>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EB68F-B2B0-F344-8251-84432D52662E}" type="slidenum">
              <a:rPr lang="en-GB"/>
              <a:pPr/>
              <a:t>43</a:t>
            </a:fld>
            <a:endParaRPr lang="en-GB"/>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A740E-D8A4-6741-8C74-33009EE6E40E}" type="slidenum">
              <a:rPr lang="en-GB"/>
              <a:pPr/>
              <a:t>5</a:t>
            </a:fld>
            <a:endParaRPr lang="en-GB"/>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F4549-3CA1-2144-8A80-584BBB37A6EC}" type="slidenum">
              <a:rPr lang="en-GB"/>
              <a:pPr/>
              <a:t>6</a:t>
            </a:fld>
            <a:endParaRPr lang="en-GB"/>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5A49C-2158-C446-8C14-21B29FD9A100}" type="slidenum">
              <a:rPr lang="en-GB"/>
              <a:pPr/>
              <a:t>7</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5CB46-1E7F-C24A-A6E4-6A3954AA52A7}" type="slidenum">
              <a:rPr lang="en-GB"/>
              <a:pPr/>
              <a:t>8</a:t>
            </a:fld>
            <a:endParaRPr lang="en-GB"/>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GB"/>
              <a:t>Two minutes designed to focus down on the issues and make the lecture relevant to your needs/perspective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3500B-E59D-8A4F-872F-53F3BA2BDC19}" type="slidenum">
              <a:rPr lang="en-GB"/>
              <a:pPr/>
              <a:t>9</a:t>
            </a:fld>
            <a:endParaRPr lang="en-GB"/>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C824D-C444-E14B-B4FB-48DF22F81D41}" type="slidenum">
              <a:rPr lang="en-GB"/>
              <a:pPr/>
              <a:t>10</a:t>
            </a:fld>
            <a:endParaRPr lang="en-GB"/>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BF8A9760-0150-9645-9713-4DF550AB9E4A}" type="slidenum">
              <a:rPr lang="en-GB"/>
              <a:pPr/>
              <a:t>‹#›</a:t>
            </a:fld>
            <a:endParaRPr lang="en-GB"/>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188F77DB-D03B-074B-B1D0-DFE8CEDFCE0D}" type="slidenum">
              <a:rPr lang="en-GB"/>
              <a:pPr/>
              <a:t>‹#›</a:t>
            </a:fld>
            <a:endParaRPr lang="en-GB"/>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A03BC464-802B-224E-A8B9-1D5EB40B7340}" type="slidenum">
              <a:rPr lang="en-GB"/>
              <a:pPr/>
              <a:t>‹#›</a:t>
            </a:fld>
            <a:endParaRPr lang="en-GB"/>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68313" y="6381750"/>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35313" y="6381750"/>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88125" y="6381750"/>
            <a:ext cx="2133600" cy="476250"/>
          </a:xfrm>
        </p:spPr>
        <p:txBody>
          <a:bodyPr/>
          <a:lstStyle>
            <a:lvl1pPr>
              <a:defRPr smtClean="0"/>
            </a:lvl1pPr>
          </a:lstStyle>
          <a:p>
            <a:fld id="{54E8273F-95BA-104B-9313-0D7F135AB82C}" type="slidenum">
              <a:rPr lang="en-GB"/>
              <a:pPr/>
              <a:t>‹#›</a:t>
            </a:fld>
            <a:endParaRPr lang="en-GB"/>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68313" y="6381750"/>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35313" y="6381750"/>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88125" y="6381750"/>
            <a:ext cx="2133600" cy="476250"/>
          </a:xfrm>
        </p:spPr>
        <p:txBody>
          <a:bodyPr/>
          <a:lstStyle>
            <a:lvl1pPr>
              <a:defRPr smtClean="0"/>
            </a:lvl1pPr>
          </a:lstStyle>
          <a:p>
            <a:fld id="{782E0381-5003-8A4F-8652-87C3348F39E5}" type="slidenum">
              <a:rPr lang="en-GB"/>
              <a:pPr/>
              <a:t>‹#›</a:t>
            </a:fld>
            <a:endParaRPr lang="en-GB"/>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274638"/>
            <a:ext cx="7427912"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68313" y="6381750"/>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35313" y="6381750"/>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88125" y="6381750"/>
            <a:ext cx="2133600" cy="476250"/>
          </a:xfrm>
        </p:spPr>
        <p:txBody>
          <a:bodyPr/>
          <a:lstStyle>
            <a:lvl1pPr>
              <a:defRPr smtClean="0"/>
            </a:lvl1pPr>
          </a:lstStyle>
          <a:p>
            <a:fld id="{08296202-41CD-8D40-8B06-C0241334A92B}" type="slidenum">
              <a:rPr lang="en-GB"/>
              <a:pPr/>
              <a:t>‹#›</a:t>
            </a:fld>
            <a:endParaRPr lang="en-GB"/>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7AF63800-D3F8-3045-B54C-C15BEFD25F88}" type="slidenum">
              <a:rPr lang="en-GB"/>
              <a:pPr/>
              <a:t>‹#›</a:t>
            </a:fld>
            <a:endParaRPr lang="en-GB"/>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245AFAEF-083B-4849-AC6A-C79DE5A5DEFC}" type="slidenum">
              <a:rPr lang="en-GB"/>
              <a:pPr/>
              <a:t>‹#›</a:t>
            </a:fld>
            <a:endParaRPr lang="en-GB"/>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5D9878D0-26E3-4747-B051-5D0D9965D6EA}" type="slidenum">
              <a:rPr lang="en-GB"/>
              <a:pPr/>
              <a:t>‹#›</a:t>
            </a:fld>
            <a:endParaRPr lang="en-GB"/>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BF147C56-1958-B14C-8A65-EF1110E07429}" type="slidenum">
              <a:rPr lang="en-GB"/>
              <a:pPr/>
              <a:t>‹#›</a:t>
            </a:fld>
            <a:endParaRPr lang="en-GB"/>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88E9C076-B0B6-624F-8A99-02732653E7CE}" type="slidenum">
              <a:rPr lang="en-GB"/>
              <a:pPr/>
              <a:t>‹#›</a:t>
            </a:fld>
            <a:endParaRPr lang="en-GB"/>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AFD734CC-D221-7F47-8985-3F3DA0CCFBB9}" type="slidenum">
              <a:rPr lang="en-GB"/>
              <a:pPr/>
              <a:t>‹#›</a:t>
            </a:fld>
            <a:endParaRPr lang="en-GB"/>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D9B2601F-55EA-E447-8E34-8A36110CDBE6}" type="slidenum">
              <a:rPr lang="en-GB"/>
              <a:pPr/>
              <a:t>‹#›</a:t>
            </a:fld>
            <a:endParaRPr lang="en-GB"/>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43B6CEDF-6521-CD46-B575-D4E95F76B328}" type="slidenum">
              <a:rPr lang="en-GB"/>
              <a:pPr/>
              <a:t>‹#›</a:t>
            </a:fld>
            <a:endParaRPr lang="en-GB"/>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609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8" name="Rectangle 4"/>
          <p:cNvSpPr>
            <a:spLocks noGrp="1" noChangeArrowheads="1"/>
          </p:cNvSpPr>
          <p:nvPr>
            <p:ph type="dt" sz="half" idx="2"/>
          </p:nvPr>
        </p:nvSpPr>
        <p:spPr bwMode="auto">
          <a:xfrm>
            <a:off x="468313"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GB" dirty="0"/>
          </a:p>
        </p:txBody>
      </p:sp>
      <p:sp>
        <p:nvSpPr>
          <p:cNvPr id="1029" name="Rectangle 5"/>
          <p:cNvSpPr>
            <a:spLocks noGrp="1" noChangeArrowheads="1"/>
          </p:cNvSpPr>
          <p:nvPr>
            <p:ph type="ftr" sz="quarter" idx="3"/>
          </p:nvPr>
        </p:nvSpPr>
        <p:spPr bwMode="auto">
          <a:xfrm>
            <a:off x="3135313" y="647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GB" dirty="0" smtClean="0"/>
              <a:t>INFO1010 Professional Ethics</a:t>
            </a:r>
            <a:endParaRPr lang="en-GB" dirty="0"/>
          </a:p>
        </p:txBody>
      </p:sp>
      <p:sp>
        <p:nvSpPr>
          <p:cNvPr id="1030" name="Rectangle 6"/>
          <p:cNvSpPr>
            <a:spLocks noGrp="1" noChangeArrowheads="1"/>
          </p:cNvSpPr>
          <p:nvPr>
            <p:ph type="sldNum" sz="quarter" idx="4"/>
          </p:nvPr>
        </p:nvSpPr>
        <p:spPr bwMode="auto">
          <a:xfrm>
            <a:off x="6588125"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0A42C69B-926A-DD48-BEBA-17D8C9935CA8}" type="slidenum">
              <a:rPr lang="en-GB"/>
              <a:pPr/>
              <a:t>‹#›</a:t>
            </a:fld>
            <a:endParaRPr lang="en-GB"/>
          </a:p>
        </p:txBody>
      </p:sp>
      <p:sp>
        <p:nvSpPr>
          <p:cNvPr id="1034" name="Rectangle 10"/>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eaLnBrk="0" hangingPunct="0">
              <a:spcBef>
                <a:spcPct val="50000"/>
              </a:spcBef>
            </a:pPr>
            <a:endParaRPr lang="en-US" sz="2400">
              <a:latin typeface="Times New Roman" pitchFamily="-112" charset="0"/>
            </a:endParaRPr>
          </a:p>
        </p:txBody>
      </p:sp>
      <p:pic>
        <p:nvPicPr>
          <p:cNvPr id="10" name="Picture 7" descr="electronics_computer_science_cmyk.eps"/>
          <p:cNvPicPr>
            <a:picLocks noChangeAspect="1"/>
          </p:cNvPicPr>
          <p:nvPr/>
        </p:nvPicPr>
        <p:blipFill>
          <a:blip r:embed="rId16"/>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iming>
    <p:tnLst>
      <p:par>
        <p:cTn xmlns:p14="http://schemas.microsoft.com/office/powerpoint/2010/main" id="1" dur="indefinite" restart="never" nodeType="tmRoot"/>
      </p:par>
    </p:tnLst>
  </p:timing>
  <p:txStyles>
    <p:titleStyle>
      <a:lvl1pPr algn="l" rtl="0" fontAlgn="base">
        <a:spcBef>
          <a:spcPct val="0"/>
        </a:spcBef>
        <a:spcAft>
          <a:spcPct val="0"/>
        </a:spcAft>
        <a:defRPr sz="2800" b="1">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Tahoma" pitchFamily="-112" charset="0"/>
        </a:defRPr>
      </a:lvl2pPr>
      <a:lvl3pPr algn="l" rtl="0" fontAlgn="base">
        <a:spcBef>
          <a:spcPct val="0"/>
        </a:spcBef>
        <a:spcAft>
          <a:spcPct val="0"/>
        </a:spcAft>
        <a:defRPr sz="3200" b="1">
          <a:solidFill>
            <a:schemeClr val="accent2"/>
          </a:solidFill>
          <a:latin typeface="Tahoma" pitchFamily="-112" charset="0"/>
        </a:defRPr>
      </a:lvl3pPr>
      <a:lvl4pPr algn="l" rtl="0" fontAlgn="base">
        <a:spcBef>
          <a:spcPct val="0"/>
        </a:spcBef>
        <a:spcAft>
          <a:spcPct val="0"/>
        </a:spcAft>
        <a:defRPr sz="3200" b="1">
          <a:solidFill>
            <a:schemeClr val="accent2"/>
          </a:solidFill>
          <a:latin typeface="Tahoma" pitchFamily="-112" charset="0"/>
        </a:defRPr>
      </a:lvl4pPr>
      <a:lvl5pPr algn="l" rtl="0" fontAlgn="base">
        <a:spcBef>
          <a:spcPct val="0"/>
        </a:spcBef>
        <a:spcAft>
          <a:spcPct val="0"/>
        </a:spcAft>
        <a:defRPr sz="3200" b="1">
          <a:solidFill>
            <a:schemeClr val="accent2"/>
          </a:solidFill>
          <a:latin typeface="Tahoma" pitchFamily="-112" charset="0"/>
        </a:defRPr>
      </a:lvl5pPr>
      <a:lvl6pPr marL="457200" algn="l" rtl="0" fontAlgn="base">
        <a:spcBef>
          <a:spcPct val="0"/>
        </a:spcBef>
        <a:spcAft>
          <a:spcPct val="0"/>
        </a:spcAft>
        <a:defRPr sz="3200" b="1">
          <a:solidFill>
            <a:schemeClr val="accent2"/>
          </a:solidFill>
          <a:latin typeface="Tahoma" pitchFamily="-112" charset="0"/>
        </a:defRPr>
      </a:lvl6pPr>
      <a:lvl7pPr marL="914400" algn="l" rtl="0" fontAlgn="base">
        <a:spcBef>
          <a:spcPct val="0"/>
        </a:spcBef>
        <a:spcAft>
          <a:spcPct val="0"/>
        </a:spcAft>
        <a:defRPr sz="3200" b="1">
          <a:solidFill>
            <a:schemeClr val="accent2"/>
          </a:solidFill>
          <a:latin typeface="Tahoma" pitchFamily="-112" charset="0"/>
        </a:defRPr>
      </a:lvl7pPr>
      <a:lvl8pPr marL="1371600" algn="l" rtl="0" fontAlgn="base">
        <a:spcBef>
          <a:spcPct val="0"/>
        </a:spcBef>
        <a:spcAft>
          <a:spcPct val="0"/>
        </a:spcAft>
        <a:defRPr sz="3200" b="1">
          <a:solidFill>
            <a:schemeClr val="accent2"/>
          </a:solidFill>
          <a:latin typeface="Tahoma" pitchFamily="-112" charset="0"/>
        </a:defRPr>
      </a:lvl8pPr>
      <a:lvl9pPr marL="1828800" algn="l" rtl="0" fontAlgn="base">
        <a:spcBef>
          <a:spcPct val="0"/>
        </a:spcBef>
        <a:spcAft>
          <a:spcPct val="0"/>
        </a:spcAft>
        <a:defRPr sz="3200" b="1">
          <a:solidFill>
            <a:schemeClr val="accent2"/>
          </a:solidFill>
          <a:latin typeface="Tahoma" pitchFamily="-112" charset="0"/>
        </a:defRPr>
      </a:lvl9pPr>
    </p:titleStyle>
    <p:bodyStyle>
      <a:lvl1pPr marL="342900" indent="-342900" algn="l" rtl="0" fontAlgn="base">
        <a:spcBef>
          <a:spcPct val="200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accent2"/>
          </a:solidFill>
          <a:latin typeface="+mn-lt"/>
          <a:ea typeface="ＭＳ Ｐゴシック" pitchFamily="-112" charset="-128"/>
        </a:defRPr>
      </a:lvl2pPr>
      <a:lvl3pPr marL="1143000" indent="-228600" algn="l" rtl="0" fontAlgn="base">
        <a:spcBef>
          <a:spcPct val="20000"/>
        </a:spcBef>
        <a:spcAft>
          <a:spcPct val="0"/>
        </a:spcAft>
        <a:buChar char="•"/>
        <a:defRPr sz="1800">
          <a:solidFill>
            <a:schemeClr val="accent2"/>
          </a:solidFill>
          <a:latin typeface="+mn-lt"/>
          <a:ea typeface="ＭＳ Ｐゴシック" pitchFamily="-112" charset="-128"/>
        </a:defRPr>
      </a:lvl3pPr>
      <a:lvl4pPr marL="1600200" indent="-228600" algn="l" rtl="0" fontAlgn="base">
        <a:spcBef>
          <a:spcPct val="20000"/>
        </a:spcBef>
        <a:spcAft>
          <a:spcPct val="0"/>
        </a:spcAft>
        <a:buChar char="–"/>
        <a:defRPr sz="1600">
          <a:solidFill>
            <a:schemeClr val="accent2"/>
          </a:solidFill>
          <a:latin typeface="+mn-lt"/>
          <a:ea typeface="ＭＳ Ｐゴシック" pitchFamily="-112" charset="-128"/>
        </a:defRPr>
      </a:lvl4pPr>
      <a:lvl5pPr marL="2057400" indent="-228600" algn="l" rtl="0" fontAlgn="base">
        <a:spcBef>
          <a:spcPct val="20000"/>
        </a:spcBef>
        <a:spcAft>
          <a:spcPct val="0"/>
        </a:spcAft>
        <a:buChar char="»"/>
        <a:defRPr sz="1600">
          <a:solidFill>
            <a:schemeClr val="accent2"/>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cs.org/content/conMediaFile/39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lato.stanford.edu/entries/ethics-computer/%233.1" TargetMode="External"/><Relationship Id="rId4" Type="http://schemas.openxmlformats.org/officeDocument/2006/relationships/hyperlink" Target="http://plato.stanford.edu/entries/ethics-computer/%233.2" TargetMode="External"/><Relationship Id="rId5" Type="http://schemas.openxmlformats.org/officeDocument/2006/relationships/hyperlink" Target="http://plato.stanford.edu/entries/ethics-computer/%233.3" TargetMode="External"/><Relationship Id="rId6" Type="http://schemas.openxmlformats.org/officeDocument/2006/relationships/hyperlink" Target="http://plato.stanford.edu/entries/ethics-computer/%233.4" TargetMode="External"/><Relationship Id="rId7" Type="http://schemas.openxmlformats.org/officeDocument/2006/relationships/hyperlink" Target="http://plato.stanford.edu/entries/ethics-computer/%233.5" TargetMode="External"/><Relationship Id="rId8" Type="http://schemas.openxmlformats.org/officeDocument/2006/relationships/hyperlink" Target="http://plato.stanford.edu/entries/ethics-computer/%233.6" TargetMode="External"/><Relationship Id="rId9" Type="http://schemas.openxmlformats.org/officeDocument/2006/relationships/hyperlink" Target="http://plato.stanford.edu/entries/ethics-computer/%233.7"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scu.edu/ethics/publications/iie/v8n1/everydayethic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www.iep.utm.edu/" TargetMode="External"/><Relationship Id="rId4" Type="http://schemas.openxmlformats.org/officeDocument/2006/relationships/hyperlink" Target="http://www.southernct.edu/organizations/rccs/" TargetMode="External"/><Relationship Id="rId5" Type="http://schemas.openxmlformats.org/officeDocument/2006/relationships/hyperlink" Target="http://www.computerethics.org/" TargetMode="External"/><Relationship Id="rId6" Type="http://schemas.openxmlformats.org/officeDocument/2006/relationships/hyperlink" Target="http://computerethicsinstitute.org/publications/tencommandments.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www.theiet.org/about/governance/rules-conduct/" TargetMode="External"/><Relationship Id="rId4" Type="http://schemas.openxmlformats.org/officeDocument/2006/relationships/hyperlink" Target="http://www.onlineethics.org/codes/NSPEcode.html" TargetMode="External"/><Relationship Id="rId5" Type="http://schemas.openxmlformats.org/officeDocument/2006/relationships/hyperlink" Target="http://www.bcs.org/server.php?show=conWebDoc.1587" TargetMode="External"/><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plato.stanford.edu/archives/win2001/entries/ethics-compute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library.thinkquest.org/26658/" TargetMode="External"/><Relationship Id="rId4" Type="http://schemas.openxmlformats.org/officeDocument/2006/relationships/hyperlink" Target="http://commfaculty.fullerton.edu/lester/ethics/computer.html" TargetMode="External"/><Relationship Id="rId5" Type="http://schemas.openxmlformats.org/officeDocument/2006/relationships/hyperlink" Target="http://www.geekcode.com/geek.html"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s/103-0735006-2675830?ie=UTF8&amp;index=books&amp;rank=-relevance,+availability,-daterank&amp;field-author-exact=Franklin,%20Ursula" TargetMode="External"/><Relationship Id="rId4" Type="http://schemas.openxmlformats.org/officeDocument/2006/relationships/hyperlink" Target="http://www.anansi.ca/titles.cfm?pub_id=58" TargetMode="External"/><Relationship Id="rId5" Type="http://schemas.openxmlformats.org/officeDocument/2006/relationships/hyperlink" Target="http://www.onlineethics.org/codes/index.html"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hyperlink" Target="http://www.ccsr.cse.dmu.ac.uk/journal" TargetMode="External"/><Relationship Id="rId4" Type="http://schemas.openxmlformats.org/officeDocument/2006/relationships/hyperlink" Target="http://www.kluweronline.com/issn/1388-1957" TargetMode="External"/><Relationship Id="rId5" Type="http://schemas.openxmlformats.org/officeDocument/2006/relationships/hyperlink" Target="http://www.blackwellpublishing.com/journal.asp?ref=0026-1068" TargetMode="External"/><Relationship Id="rId6" Type="http://schemas.openxmlformats.org/officeDocument/2006/relationships/hyperlink" Target="http://www.kluweronline.com/issn/0924-6495" TargetMode="External"/><Relationship Id="rId7" Type="http://schemas.openxmlformats.org/officeDocument/2006/relationships/hyperlink" Target="http://www.southernct.edu/organizations/rccs/index.html" TargetMode="External"/><Relationship Id="rId8" Type="http://schemas.openxmlformats.org/officeDocument/2006/relationships/hyperlink" Target="http://www.ccsr.cse.dmu.ac.uk/" TargetMode="External"/><Relationship Id="rId9" Type="http://schemas.openxmlformats.org/officeDocument/2006/relationships/hyperlink" Target="http://www.cpsr.org/" TargetMode="External"/><Relationship Id="rId10" Type="http://schemas.openxmlformats.org/officeDocument/2006/relationships/hyperlink" Target="http://csethics.uis.edu/inseit/"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puterethics.org/" TargetMode="External"/><Relationship Id="rId4" Type="http://schemas.openxmlformats.org/officeDocument/2006/relationships/hyperlink" Target="http://www-cs.etsu-tn.edu/seeri/index2.htm"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hyperlink" Target="http://plato.stanford.edu/entries/ethics-computer/" TargetMode="External"/><Relationship Id="rId4" Type="http://schemas.openxmlformats.org/officeDocument/2006/relationships/hyperlink" Target="http://www.ccsr.cse.dmu.ac.uk/index.html" TargetMode="External"/><Relationship Id="rId5" Type="http://schemas.openxmlformats.org/officeDocument/2006/relationships/hyperlink" Target="http://www.computerethics.org/" TargetMode="External"/><Relationship Id="rId6" Type="http://schemas.openxmlformats.org/officeDocument/2006/relationships/hyperlink" Target="http://cyberethics.cbi.msstate.edu/biblio/"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hyperlink" Target="http://www.acm.org/" TargetMode="External"/><Relationship Id="rId4" Type="http://schemas.openxmlformats.org/officeDocument/2006/relationships/hyperlink" Target="http://www.acs.org.au/" TargetMode="External"/><Relationship Id="rId5" Type="http://schemas.openxmlformats.org/officeDocument/2006/relationships/hyperlink" Target="http://www1.bcs.org.uk/" TargetMode="External"/><Relationship Id="rId6" Type="http://schemas.openxmlformats.org/officeDocument/2006/relationships/hyperlink" Target="http://www.ccsr.org/" TargetMode="External"/><Relationship Id="rId7" Type="http://schemas.openxmlformats.org/officeDocument/2006/relationships/hyperlink" Target="http://onlineethics.org/topics/accountability.html" TargetMode="External"/><Relationship Id="rId8" Type="http://schemas.openxmlformats.org/officeDocument/2006/relationships/hyperlink" Target="http://www.ccsr.cse.dmu.ac.uk/resources/professionalis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hyperlink" Target="http://www.acm.org/serving/se_policy/papers.html" TargetMode="External"/><Relationship Id="rId4" Type="http://schemas.openxmlformats.org/officeDocument/2006/relationships/hyperlink" Target="http://www.ccsr.cse.dmu.ac.uk/resources/professionalism/codes/" TargetMode="External"/><Relationship Id="rId5" Type="http://schemas.openxmlformats.org/officeDocument/2006/relationships/hyperlink" Target="http://www.ccsr.cse.dmu.ac.uk/resources/professionalism/codes/cei_command_com.html" TargetMode="External"/><Relationship Id="rId6" Type="http://schemas.openxmlformats.org/officeDocument/2006/relationships/hyperlink" Target="http://seeri.etsu.edu/"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hyperlink" Target="http://www.cerias.purdue.edu/" TargetMode="External"/><Relationship Id="rId4" Type="http://schemas.openxmlformats.org/officeDocument/2006/relationships/hyperlink" Target="http://www.cl.cam.ac.uk/Research/Security/" TargetMode="External"/><Relationship Id="rId5" Type="http://schemas.openxmlformats.org/officeDocument/2006/relationships/hyperlink" Target="http://www.gocsi.com/" TargetMode="External"/><Relationship Id="rId6" Type="http://schemas.openxmlformats.org/officeDocument/2006/relationships/hyperlink" Target="http://csrc.lse.ac.uk/" TargetMode="External"/><Relationship Id="rId7" Type="http://schemas.openxmlformats.org/officeDocument/2006/relationships/hyperlink" Target="http://catless.ncl.ac.uk/Risks"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hyperlink" Target="http://www.epic.org/" TargetMode="External"/><Relationship Id="rId4" Type="http://schemas.openxmlformats.org/officeDocument/2006/relationships/hyperlink" Target="http://www.dataprotection.gov.uk/" TargetMode="External"/><Relationship Id="rId5" Type="http://schemas.openxmlformats.org/officeDocument/2006/relationships/hyperlink" Target="http://www.privacy.gov.au/" TargetMode="External"/><Relationship Id="rId6" Type="http://schemas.openxmlformats.org/officeDocument/2006/relationships/hyperlink" Target="http://www.privacy.org/pi/" TargetMode="External"/><Relationship Id="rId7" Type="http://schemas.openxmlformats.org/officeDocument/2006/relationships/hyperlink" Target="http://www.privacy.net/" TargetMode="External"/><Relationship Id="rId8" Type="http://schemas.openxmlformats.org/officeDocument/2006/relationships/hyperlink" Target="http://www.privacy.org/"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hyperlink" Target="http://www.eff.org/pub/Intellectual_property" TargetMode="External"/><Relationship Id="rId4" Type="http://schemas.openxmlformats.org/officeDocument/2006/relationships/hyperlink" Target="http://www.firstmonday.dk/issues/issue3_3/raymond/" TargetMode="External"/><Relationship Id="rId5" Type="http://schemas.openxmlformats.org/officeDocument/2006/relationships/hyperlink" Target="http://www.computerethics.org/resources/research/intellectual_property/ownership_mono/ownership_contents.html" TargetMode="External"/><Relationship Id="rId6" Type="http://schemas.openxmlformats.org/officeDocument/2006/relationships/hyperlink" Target="http://www.southernct.edu/organizations/rccs/resources/research/intellectual_property/volkman_nat-rights.html" TargetMode="External"/><Relationship Id="rId7" Type="http://schemas.openxmlformats.org/officeDocument/2006/relationships/hyperlink" Target="http://www.wipo.org/"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hyperlink" Target="http://www.cpsr.org/cpsr/nii/cyber-rights/" TargetMode="External"/><Relationship Id="rId4" Type="http://schemas.openxmlformats.org/officeDocument/2006/relationships/hyperlink" Target="http://www.ccsr.cse.dmu.ac.uk/conferences/ccsrconf/ethicomp2001/abstracts/gorniak.html" TargetMode="External"/><Relationship Id="rId5" Type="http://schemas.openxmlformats.org/officeDocument/2006/relationships/hyperlink" Target="http://www.isoc.org/isoc/" TargetMode="External"/><Relationship Id="rId6" Type="http://schemas.openxmlformats.org/officeDocument/2006/relationships/hyperlink" Target="http://www.unesco.org/webworld/infoethics/infoethics.htm"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GB" sz="2800" dirty="0"/>
              <a:t>INFO1010 </a:t>
            </a:r>
            <a:br>
              <a:rPr lang="en-GB" sz="2800" dirty="0"/>
            </a:br>
            <a:r>
              <a:rPr lang="en-GB" sz="2800" dirty="0"/>
              <a:t>Personal and Professional Development</a:t>
            </a:r>
            <a:r>
              <a:rPr lang="en-GB" sz="2800"/>
              <a:t/>
            </a:r>
            <a:br>
              <a:rPr lang="en-GB" sz="2800"/>
            </a:br>
            <a:r>
              <a:rPr lang="en-GB" sz="2800" smtClean="0"/>
              <a:t>October 2011</a:t>
            </a:r>
            <a:endParaRPr lang="en-GB" sz="2800" dirty="0"/>
          </a:p>
        </p:txBody>
      </p:sp>
      <p:sp>
        <p:nvSpPr>
          <p:cNvPr id="2051" name="Rectangle 3"/>
          <p:cNvSpPr>
            <a:spLocks noGrp="1" noChangeArrowheads="1"/>
          </p:cNvSpPr>
          <p:nvPr>
            <p:ph type="subTitle" idx="1"/>
          </p:nvPr>
        </p:nvSpPr>
        <p:spPr/>
        <p:txBody>
          <a:bodyPr/>
          <a:lstStyle/>
          <a:p>
            <a:r>
              <a:rPr lang="en-GB"/>
              <a:t>Professional Ethics</a:t>
            </a:r>
            <a:br>
              <a:rPr lang="en-GB"/>
            </a:br>
            <a:r>
              <a:rPr lang="en-GB"/>
              <a:t>Su White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GB"/>
              <a:t>Ethical Values and Obligations</a:t>
            </a:r>
          </a:p>
        </p:txBody>
      </p:sp>
      <p:grpSp>
        <p:nvGrpSpPr>
          <p:cNvPr id="262147" name="Group 3"/>
          <p:cNvGrpSpPr>
            <a:grpSpLocks noGrp="1" noChangeAspect="1"/>
          </p:cNvGrpSpPr>
          <p:nvPr/>
        </p:nvGrpSpPr>
        <p:grpSpPr bwMode="auto">
          <a:xfrm>
            <a:off x="457200" y="1600200"/>
            <a:ext cx="8229600" cy="4525963"/>
            <a:chOff x="266" y="707"/>
            <a:chExt cx="5184" cy="2851"/>
          </a:xfrm>
        </p:grpSpPr>
        <p:sp>
          <p:nvSpPr>
            <p:cNvPr id="262148" name="AutoShape 4"/>
            <p:cNvSpPr>
              <a:spLocks noChangeAspect="1" noChangeArrowheads="1" noTextEdit="1"/>
            </p:cNvSpPr>
            <p:nvPr/>
          </p:nvSpPr>
          <p:spPr bwMode="auto">
            <a:xfrm>
              <a:off x="266" y="707"/>
              <a:ext cx="5184" cy="2851"/>
            </a:xfrm>
            <a:prstGeom prst="rect">
              <a:avLst/>
            </a:prstGeom>
            <a:noFill/>
            <a:ln w="9525">
              <a:noFill/>
              <a:miter lim="800000"/>
              <a:headEnd/>
              <a:tailEnd/>
            </a:ln>
          </p:spPr>
          <p:txBody>
            <a:bodyPr>
              <a:prstTxWarp prst="textNoShape">
                <a:avLst/>
              </a:prstTxWarp>
            </a:bodyPr>
            <a:lstStyle/>
            <a:p>
              <a:endParaRPr lang="en-US"/>
            </a:p>
          </p:txBody>
        </p:sp>
        <p:sp>
          <p:nvSpPr>
            <p:cNvPr id="262149" name="_s262149"/>
            <p:cNvSpPr>
              <a:spLocks noChangeArrowheads="1" noTextEdit="1"/>
            </p:cNvSpPr>
            <p:nvPr/>
          </p:nvSpPr>
          <p:spPr bwMode="auto">
            <a:xfrm>
              <a:off x="2032" y="918"/>
              <a:ext cx="1653" cy="1653"/>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262150" name="_s262150"/>
            <p:cNvSpPr>
              <a:spLocks noChangeArrowheads="1" noTextEdit="1"/>
            </p:cNvSpPr>
            <p:nvPr/>
          </p:nvSpPr>
          <p:spPr bwMode="auto">
            <a:xfrm rot="5400000">
              <a:off x="2421" y="1307"/>
              <a:ext cx="1653" cy="1653"/>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262151" name="_s262151"/>
            <p:cNvSpPr>
              <a:spLocks noChangeArrowheads="1" noTextEdit="1"/>
            </p:cNvSpPr>
            <p:nvPr/>
          </p:nvSpPr>
          <p:spPr bwMode="auto">
            <a:xfrm rot="10800000">
              <a:off x="2032" y="1696"/>
              <a:ext cx="1653" cy="1653"/>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262152" name="_s262152"/>
            <p:cNvSpPr>
              <a:spLocks noChangeArrowheads="1" noTextEdit="1"/>
            </p:cNvSpPr>
            <p:nvPr/>
          </p:nvSpPr>
          <p:spPr bwMode="auto">
            <a:xfrm rot="16200000">
              <a:off x="1643" y="1307"/>
              <a:ext cx="1653" cy="1653"/>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262153" name="_s262153"/>
            <p:cNvSpPr>
              <a:spLocks noChangeArrowheads="1"/>
            </p:cNvSpPr>
            <p:nvPr/>
          </p:nvSpPr>
          <p:spPr bwMode="auto">
            <a:xfrm>
              <a:off x="3298" y="1070"/>
              <a:ext cx="623" cy="623"/>
            </a:xfrm>
            <a:prstGeom prst="rect">
              <a:avLst/>
            </a:prstGeom>
            <a:noFill/>
            <a:ln w="9525">
              <a:noFill/>
              <a:miter lim="800000"/>
              <a:headEnd/>
              <a:tailEnd/>
            </a:ln>
          </p:spPr>
          <p:txBody>
            <a:bodyPr wrap="none" lIns="0" tIns="0" rIns="0" bIns="0" anchor="ctr">
              <a:prstTxWarp prst="textNoShape">
                <a:avLst/>
              </a:prstTxWarp>
            </a:bodyPr>
            <a:lstStyle/>
            <a:p>
              <a:pPr algn="ctr"/>
              <a:r>
                <a:rPr lang="en-GB" sz="1200"/>
                <a:t>Personal</a:t>
              </a:r>
            </a:p>
          </p:txBody>
        </p:sp>
        <p:sp>
          <p:nvSpPr>
            <p:cNvPr id="262154" name="_s262154"/>
            <p:cNvSpPr>
              <a:spLocks noChangeArrowheads="1"/>
            </p:cNvSpPr>
            <p:nvPr/>
          </p:nvSpPr>
          <p:spPr bwMode="auto">
            <a:xfrm>
              <a:off x="3299" y="2573"/>
              <a:ext cx="623" cy="623"/>
            </a:xfrm>
            <a:prstGeom prst="rect">
              <a:avLst/>
            </a:prstGeom>
            <a:noFill/>
            <a:ln w="9525">
              <a:noFill/>
              <a:miter lim="800000"/>
              <a:headEnd/>
              <a:tailEnd/>
            </a:ln>
          </p:spPr>
          <p:txBody>
            <a:bodyPr wrap="none" lIns="0" tIns="0" rIns="0" bIns="0" anchor="ctr">
              <a:prstTxWarp prst="textNoShape">
                <a:avLst/>
              </a:prstTxWarp>
            </a:bodyPr>
            <a:lstStyle/>
            <a:p>
              <a:pPr algn="ctr"/>
              <a:r>
                <a:rPr lang="en-GB" sz="1200"/>
                <a:t>Professional</a:t>
              </a:r>
            </a:p>
          </p:txBody>
        </p:sp>
        <p:sp>
          <p:nvSpPr>
            <p:cNvPr id="262155" name="_s262155"/>
            <p:cNvSpPr>
              <a:spLocks noChangeArrowheads="1"/>
            </p:cNvSpPr>
            <p:nvPr/>
          </p:nvSpPr>
          <p:spPr bwMode="auto">
            <a:xfrm>
              <a:off x="1796" y="2574"/>
              <a:ext cx="623" cy="623"/>
            </a:xfrm>
            <a:prstGeom prst="rect">
              <a:avLst/>
            </a:prstGeom>
            <a:noFill/>
            <a:ln w="9525">
              <a:noFill/>
              <a:miter lim="800000"/>
              <a:headEnd/>
              <a:tailEnd/>
            </a:ln>
          </p:spPr>
          <p:txBody>
            <a:bodyPr wrap="none" lIns="0" tIns="0" rIns="0" bIns="0" anchor="ctr">
              <a:prstTxWarp prst="textNoShape">
                <a:avLst/>
              </a:prstTxWarp>
            </a:bodyPr>
            <a:lstStyle/>
            <a:p>
              <a:pPr algn="ctr"/>
              <a:r>
                <a:rPr lang="en-GB" sz="1200"/>
                <a:t>Organisational</a:t>
              </a:r>
            </a:p>
          </p:txBody>
        </p:sp>
        <p:sp>
          <p:nvSpPr>
            <p:cNvPr id="262156" name="_s262156"/>
            <p:cNvSpPr>
              <a:spLocks noChangeArrowheads="1"/>
            </p:cNvSpPr>
            <p:nvPr/>
          </p:nvSpPr>
          <p:spPr bwMode="auto">
            <a:xfrm>
              <a:off x="1795" y="1071"/>
              <a:ext cx="623" cy="623"/>
            </a:xfrm>
            <a:prstGeom prst="rect">
              <a:avLst/>
            </a:prstGeom>
            <a:noFill/>
            <a:ln w="9525">
              <a:noFill/>
              <a:miter lim="800000"/>
              <a:headEnd/>
              <a:tailEnd/>
            </a:ln>
          </p:spPr>
          <p:txBody>
            <a:bodyPr wrap="none" lIns="0" tIns="0" rIns="0" bIns="0" anchor="ctr">
              <a:prstTxWarp prst="textNoShape">
                <a:avLst/>
              </a:prstTxWarp>
            </a:bodyPr>
            <a:lstStyle/>
            <a:p>
              <a:pPr algn="ctr"/>
              <a:r>
                <a:rPr lang="en-GB" sz="1200"/>
                <a:t>Statutory</a:t>
              </a:r>
            </a:p>
          </p:txBody>
        </p:sp>
      </p:gr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68E50633-4E7D-B64A-8D42-377CD8662079}" type="datetime1">
              <a:rPr lang="en-GB" smtClean="0"/>
              <a:pPr/>
              <a:t>20/10/2011</a:t>
            </a:fld>
            <a:endParaRPr lang="en-GB"/>
          </a:p>
        </p:txBody>
      </p:sp>
      <p:sp>
        <p:nvSpPr>
          <p:cNvPr id="5" name="Footer Placeholder 3"/>
          <p:cNvSpPr>
            <a:spLocks noGrp="1"/>
          </p:cNvSpPr>
          <p:nvPr>
            <p:ph type="ftr" sz="quarter" idx="11"/>
          </p:nvPr>
        </p:nvSpPr>
        <p:spPr/>
        <p:txBody>
          <a:bodyPr/>
          <a:lstStyle/>
          <a:p>
            <a:r>
              <a:rPr lang="en-GB" smtClean="0"/>
              <a:t>saw@ecs.soton.ac.uk</a:t>
            </a:r>
            <a:endParaRPr lang="en-GB"/>
          </a:p>
        </p:txBody>
      </p:sp>
      <p:sp>
        <p:nvSpPr>
          <p:cNvPr id="6" name="Slide Number Placeholder 4"/>
          <p:cNvSpPr>
            <a:spLocks noGrp="1"/>
          </p:cNvSpPr>
          <p:nvPr>
            <p:ph type="sldNum" sz="quarter" idx="12"/>
          </p:nvPr>
        </p:nvSpPr>
        <p:spPr/>
        <p:txBody>
          <a:bodyPr/>
          <a:lstStyle/>
          <a:p>
            <a:fld id="{D657B19D-B019-1747-8529-EDBEA2B979FC}" type="slidenum">
              <a:rPr lang="en-GB"/>
              <a:pPr/>
              <a:t>11</a:t>
            </a:fld>
            <a:endParaRPr lang="en-GB"/>
          </a:p>
        </p:txBody>
      </p:sp>
      <p:sp>
        <p:nvSpPr>
          <p:cNvPr id="264194" name="Rectangle 2"/>
          <p:cNvSpPr>
            <a:spLocks noGrp="1" noChangeArrowheads="1"/>
          </p:cNvSpPr>
          <p:nvPr>
            <p:ph type="title"/>
          </p:nvPr>
        </p:nvSpPr>
        <p:spPr>
          <a:noFill/>
          <a:ln/>
        </p:spPr>
        <p:txBody>
          <a:bodyPr lIns="92075" tIns="46038" rIns="92075" bIns="46038"/>
          <a:lstStyle/>
          <a:p>
            <a:r>
              <a:rPr lang="en-GB"/>
              <a:t>Do you follow the crowd?</a:t>
            </a:r>
          </a:p>
        </p:txBody>
      </p:sp>
      <p:graphicFrame>
        <p:nvGraphicFramePr>
          <p:cNvPr id="264195" name="Object 3"/>
          <p:cNvGraphicFramePr>
            <a:graphicFrameLocks noGrp="1"/>
          </p:cNvGraphicFramePr>
          <p:nvPr>
            <p:ph type="clipArt" sz="half" idx="4294967295"/>
          </p:nvPr>
        </p:nvGraphicFramePr>
        <p:xfrm>
          <a:off x="2339975" y="1628775"/>
          <a:ext cx="4013200" cy="3914775"/>
        </p:xfrm>
        <a:graphic>
          <a:graphicData uri="http://schemas.openxmlformats.org/presentationml/2006/ole">
            <mc:AlternateContent xmlns:mc="http://schemas.openxmlformats.org/markup-compatibility/2006">
              <mc:Choice xmlns:v="urn:schemas-microsoft-com:vml" Requires="v">
                <p:oleObj spid="_x0000_s264207" name="Clip" r:id="rId4" imgW="2287700" imgH="2147480" progId="">
                  <p:embed/>
                </p:oleObj>
              </mc:Choice>
              <mc:Fallback>
                <p:oleObj name="Clip" r:id="rId4" imgW="2287700" imgH="2147480"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1628775"/>
                        <a:ext cx="4013200" cy="391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BCS Code of Conduct</a:t>
            </a:r>
            <a:endParaRPr lang="en-GB" dirty="0"/>
          </a:p>
        </p:txBody>
      </p:sp>
      <p:pic>
        <p:nvPicPr>
          <p:cNvPr id="4" name="Content Placeholder 3" descr="Screen Shot 2011-10-20 at 12.37.21.png"/>
          <p:cNvPicPr>
            <a:picLocks noGrp="1" noChangeAspect="1"/>
          </p:cNvPicPr>
          <p:nvPr>
            <p:ph idx="1"/>
          </p:nvPr>
        </p:nvPicPr>
        <p:blipFill>
          <a:blip r:embed="rId2">
            <a:extLst>
              <a:ext uri="{28A0092B-C50C-407E-A947-70E740481C1C}">
                <a14:useLocalDpi xmlns:a14="http://schemas.microsoft.com/office/drawing/2010/main" val="0"/>
              </a:ext>
            </a:extLst>
          </a:blip>
          <a:srcRect t="1941" b="1941"/>
          <a:stretch>
            <a:fillRect/>
          </a:stretch>
        </p:blipFill>
        <p:spPr/>
      </p:pic>
      <p:sp>
        <p:nvSpPr>
          <p:cNvPr id="5" name="Rectangle 4"/>
          <p:cNvSpPr/>
          <p:nvPr/>
        </p:nvSpPr>
        <p:spPr>
          <a:xfrm>
            <a:off x="0" y="6488668"/>
            <a:ext cx="914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dirty="0"/>
              <a:t>http://</a:t>
            </a:r>
            <a:r>
              <a:rPr lang="en-GB" dirty="0" err="1"/>
              <a:t>www.bcs.org</a:t>
            </a:r>
            <a:r>
              <a:rPr lang="en-GB" dirty="0"/>
              <a:t>/content/</a:t>
            </a:r>
            <a:r>
              <a:rPr lang="en-GB" dirty="0" err="1"/>
              <a:t>conWebDoc</a:t>
            </a:r>
            <a:r>
              <a:rPr lang="en-GB" dirty="0"/>
              <a:t>/39989</a:t>
            </a:r>
          </a:p>
        </p:txBody>
      </p:sp>
    </p:spTree>
    <p:extLst>
      <p:ext uri="{BB962C8B-B14F-4D97-AF65-F5344CB8AC3E}">
        <p14:creationId xmlns:p14="http://schemas.microsoft.com/office/powerpoint/2010/main" val="554174667"/>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BCS code of practice: details</a:t>
            </a:r>
            <a:endParaRPr lang="en-GB" dirty="0"/>
          </a:p>
        </p:txBody>
      </p:sp>
      <p:sp>
        <p:nvSpPr>
          <p:cNvPr id="3" name="Content Placeholder 2"/>
          <p:cNvSpPr>
            <a:spLocks noGrp="1"/>
          </p:cNvSpPr>
          <p:nvPr>
            <p:ph idx="1"/>
          </p:nvPr>
        </p:nvSpPr>
        <p:spPr/>
        <p:txBody>
          <a:bodyPr/>
          <a:lstStyle/>
          <a:p>
            <a:pPr marL="0" indent="0">
              <a:buNone/>
            </a:pPr>
            <a:r>
              <a:rPr lang="en-US" b="1" dirty="0">
                <a:hlinkClick r:id="rId2"/>
              </a:rPr>
              <a:t>http://</a:t>
            </a:r>
            <a:r>
              <a:rPr lang="en-US" b="1" dirty="0" err="1">
                <a:hlinkClick r:id="rId2"/>
              </a:rPr>
              <a:t>www.bcs.org</a:t>
            </a:r>
            <a:r>
              <a:rPr lang="en-US" b="1" dirty="0">
                <a:hlinkClick r:id="rId2"/>
              </a:rPr>
              <a:t>/content/</a:t>
            </a:r>
            <a:r>
              <a:rPr lang="en-US" b="1" dirty="0" err="1">
                <a:hlinkClick r:id="rId2"/>
              </a:rPr>
              <a:t>conMediaFile</a:t>
            </a:r>
            <a:r>
              <a:rPr lang="en-US" b="1" dirty="0">
                <a:hlinkClick r:id="rId2"/>
              </a:rPr>
              <a:t>/</a:t>
            </a:r>
            <a:r>
              <a:rPr lang="en-US" b="1" dirty="0" smtClean="0">
                <a:hlinkClick r:id="rId2"/>
              </a:rPr>
              <a:t>393</a:t>
            </a:r>
            <a:endParaRPr lang="en-US" b="1" dirty="0" smtClean="0"/>
          </a:p>
          <a:p>
            <a:pPr marL="0" indent="0">
              <a:buNone/>
            </a:pPr>
            <a:endParaRPr lang="en-US" b="1" dirty="0"/>
          </a:p>
          <a:p>
            <a:pPr marL="0" indent="0">
              <a:buNone/>
            </a:pPr>
            <a:r>
              <a:rPr lang="en-US" b="1" dirty="0" smtClean="0"/>
              <a:t>Topics</a:t>
            </a:r>
          </a:p>
          <a:p>
            <a:pPr>
              <a:lnSpc>
                <a:spcPct val="150000"/>
              </a:lnSpc>
            </a:pPr>
            <a:r>
              <a:rPr lang="en-US" b="1" dirty="0" smtClean="0"/>
              <a:t>1</a:t>
            </a:r>
            <a:r>
              <a:rPr lang="en-US" b="1" dirty="0"/>
              <a:t>. Public Interest </a:t>
            </a:r>
            <a:endParaRPr lang="en-US" b="1" dirty="0" smtClean="0"/>
          </a:p>
          <a:p>
            <a:pPr>
              <a:lnSpc>
                <a:spcPct val="150000"/>
              </a:lnSpc>
            </a:pPr>
            <a:r>
              <a:rPr lang="en-US" b="1" dirty="0"/>
              <a:t>2. Professional Competence and Integrity </a:t>
            </a:r>
            <a:endParaRPr lang="en-US" b="1" dirty="0" smtClean="0"/>
          </a:p>
          <a:p>
            <a:pPr>
              <a:lnSpc>
                <a:spcPct val="150000"/>
              </a:lnSpc>
            </a:pPr>
            <a:r>
              <a:rPr lang="en-US" b="1" dirty="0"/>
              <a:t>3. Duty to Relevant Authority </a:t>
            </a:r>
            <a:endParaRPr lang="en-US" b="1" dirty="0" smtClean="0"/>
          </a:p>
          <a:p>
            <a:pPr>
              <a:lnSpc>
                <a:spcPct val="150000"/>
              </a:lnSpc>
            </a:pPr>
            <a:r>
              <a:rPr lang="en-US" b="1" dirty="0" smtClean="0"/>
              <a:t>4. Duty </a:t>
            </a:r>
            <a:r>
              <a:rPr lang="en-US" b="1" dirty="0"/>
              <a:t>to the Profession </a:t>
            </a:r>
            <a:endParaRPr lang="en-GB" dirty="0"/>
          </a:p>
        </p:txBody>
      </p:sp>
    </p:spTree>
    <p:extLst>
      <p:ext uri="{BB962C8B-B14F-4D97-AF65-F5344CB8AC3E}">
        <p14:creationId xmlns:p14="http://schemas.microsoft.com/office/powerpoint/2010/main" val="257521108"/>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GB"/>
              <a:t>Activity</a:t>
            </a:r>
          </a:p>
        </p:txBody>
      </p:sp>
      <p:sp>
        <p:nvSpPr>
          <p:cNvPr id="327683" name="Rectangle 3"/>
          <p:cNvSpPr>
            <a:spLocks noGrp="1" noChangeArrowheads="1"/>
          </p:cNvSpPr>
          <p:nvPr>
            <p:ph type="body" idx="1"/>
          </p:nvPr>
        </p:nvSpPr>
        <p:spPr/>
        <p:txBody>
          <a:bodyPr/>
          <a:lstStyle/>
          <a:p>
            <a:r>
              <a:rPr lang="en-GB" dirty="0"/>
              <a:t>In your </a:t>
            </a:r>
            <a:r>
              <a:rPr lang="en-GB" dirty="0" smtClean="0"/>
              <a:t>group of three </a:t>
            </a:r>
            <a:r>
              <a:rPr lang="en-GB" dirty="0"/>
              <a:t>look through the </a:t>
            </a:r>
            <a:r>
              <a:rPr lang="en-GB" dirty="0" smtClean="0"/>
              <a:t>copy of </a:t>
            </a:r>
            <a:r>
              <a:rPr lang="en-GB" dirty="0"/>
              <a:t>the code of conduct you have been given</a:t>
            </a:r>
          </a:p>
          <a:p>
            <a:pPr>
              <a:buFontTx/>
              <a:buNone/>
            </a:pPr>
            <a:endParaRPr lang="en-GB" dirty="0" smtClean="0"/>
          </a:p>
          <a:p>
            <a:pPr>
              <a:buFontTx/>
              <a:buNone/>
            </a:pPr>
            <a:r>
              <a:rPr lang="en-GB" dirty="0" smtClean="0"/>
              <a:t>On </a:t>
            </a:r>
            <a:r>
              <a:rPr lang="en-GB" dirty="0"/>
              <a:t>the acetates you have been given</a:t>
            </a:r>
          </a:p>
          <a:p>
            <a:r>
              <a:rPr lang="en-GB" dirty="0"/>
              <a:t> create a code for ECS undergraduates</a:t>
            </a:r>
          </a:p>
          <a:p>
            <a:pPr lvl="1"/>
            <a:r>
              <a:rPr lang="en-GB" dirty="0"/>
              <a:t>Two of three groups will be asked to come forward and present their code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GB"/>
              <a:t>Who has led the thinking?</a:t>
            </a:r>
          </a:p>
        </p:txBody>
      </p:sp>
      <p:grpSp>
        <p:nvGrpSpPr>
          <p:cNvPr id="274435" name="Group 3"/>
          <p:cNvGrpSpPr>
            <a:grpSpLocks/>
          </p:cNvGrpSpPr>
          <p:nvPr/>
        </p:nvGrpSpPr>
        <p:grpSpPr bwMode="auto">
          <a:xfrm>
            <a:off x="1763713" y="3644900"/>
            <a:ext cx="1728787" cy="2543175"/>
            <a:chOff x="2018" y="1208"/>
            <a:chExt cx="1315" cy="2119"/>
          </a:xfrm>
        </p:grpSpPr>
        <p:pic>
          <p:nvPicPr>
            <p:cNvPr id="274436" name="Picture 4" descr="aristotle"/>
            <p:cNvPicPr>
              <a:picLocks noChangeAspect="1" noChangeArrowheads="1"/>
            </p:cNvPicPr>
            <p:nvPr/>
          </p:nvPicPr>
          <p:blipFill>
            <a:blip r:embed="rId3"/>
            <a:srcRect/>
            <a:stretch>
              <a:fillRect/>
            </a:stretch>
          </p:blipFill>
          <p:spPr bwMode="auto">
            <a:xfrm>
              <a:off x="2018" y="1208"/>
              <a:ext cx="1315" cy="1727"/>
            </a:xfrm>
            <a:prstGeom prst="rect">
              <a:avLst/>
            </a:prstGeom>
            <a:noFill/>
          </p:spPr>
        </p:pic>
        <p:sp>
          <p:nvSpPr>
            <p:cNvPr id="274437" name="Text Box 5"/>
            <p:cNvSpPr txBox="1">
              <a:spLocks noChangeArrowheads="1"/>
            </p:cNvSpPr>
            <p:nvPr/>
          </p:nvSpPr>
          <p:spPr bwMode="auto">
            <a:xfrm>
              <a:off x="2109" y="3022"/>
              <a:ext cx="1224" cy="30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Aristotle</a:t>
              </a:r>
            </a:p>
          </p:txBody>
        </p:sp>
      </p:grpSp>
      <p:pic>
        <p:nvPicPr>
          <p:cNvPr id="274438" name="Picture 6" descr="plato"/>
          <p:cNvPicPr>
            <a:picLocks noChangeAspect="1" noChangeArrowheads="1"/>
          </p:cNvPicPr>
          <p:nvPr/>
        </p:nvPicPr>
        <p:blipFill>
          <a:blip r:embed="rId4"/>
          <a:srcRect/>
          <a:stretch>
            <a:fillRect/>
          </a:stretch>
        </p:blipFill>
        <p:spPr bwMode="auto">
          <a:xfrm>
            <a:off x="323850" y="1628775"/>
            <a:ext cx="1577975" cy="2517775"/>
          </a:xfrm>
          <a:prstGeom prst="rect">
            <a:avLst/>
          </a:prstGeom>
          <a:noFill/>
        </p:spPr>
      </p:pic>
      <p:grpSp>
        <p:nvGrpSpPr>
          <p:cNvPr id="274439" name="Group 7"/>
          <p:cNvGrpSpPr>
            <a:grpSpLocks/>
          </p:cNvGrpSpPr>
          <p:nvPr/>
        </p:nvGrpSpPr>
        <p:grpSpPr bwMode="auto">
          <a:xfrm>
            <a:off x="5076825" y="1628775"/>
            <a:ext cx="1876425" cy="1806575"/>
            <a:chOff x="3606" y="1026"/>
            <a:chExt cx="1182" cy="1138"/>
          </a:xfrm>
        </p:grpSpPr>
        <p:pic>
          <p:nvPicPr>
            <p:cNvPr id="274440" name="Picture 8" descr="norbertwiener_2"/>
            <p:cNvPicPr>
              <a:picLocks noChangeAspect="1" noChangeArrowheads="1"/>
            </p:cNvPicPr>
            <p:nvPr/>
          </p:nvPicPr>
          <p:blipFill>
            <a:blip r:embed="rId5"/>
            <a:srcRect/>
            <a:stretch>
              <a:fillRect/>
            </a:stretch>
          </p:blipFill>
          <p:spPr bwMode="auto">
            <a:xfrm>
              <a:off x="3606" y="1026"/>
              <a:ext cx="1182" cy="894"/>
            </a:xfrm>
            <a:prstGeom prst="rect">
              <a:avLst/>
            </a:prstGeom>
            <a:noFill/>
          </p:spPr>
        </p:pic>
        <p:sp>
          <p:nvSpPr>
            <p:cNvPr id="274441" name="Text Box 9"/>
            <p:cNvSpPr txBox="1">
              <a:spLocks noChangeArrowheads="1"/>
            </p:cNvSpPr>
            <p:nvPr/>
          </p:nvSpPr>
          <p:spPr bwMode="auto">
            <a:xfrm>
              <a:off x="3878" y="1933"/>
              <a:ext cx="681" cy="231"/>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b="1"/>
                <a:t>Weiner</a:t>
              </a:r>
            </a:p>
          </p:txBody>
        </p:sp>
      </p:grpSp>
      <p:grpSp>
        <p:nvGrpSpPr>
          <p:cNvPr id="274442" name="Group 10"/>
          <p:cNvGrpSpPr>
            <a:grpSpLocks/>
          </p:cNvGrpSpPr>
          <p:nvPr/>
        </p:nvGrpSpPr>
        <p:grpSpPr bwMode="auto">
          <a:xfrm>
            <a:off x="5867400" y="4149725"/>
            <a:ext cx="1046163" cy="2022475"/>
            <a:chOff x="4513" y="2296"/>
            <a:chExt cx="659" cy="1274"/>
          </a:xfrm>
        </p:grpSpPr>
        <p:pic>
          <p:nvPicPr>
            <p:cNvPr id="274443" name="Picture 11" descr="walter maner"/>
            <p:cNvPicPr>
              <a:picLocks noChangeAspect="1" noChangeArrowheads="1"/>
            </p:cNvPicPr>
            <p:nvPr/>
          </p:nvPicPr>
          <p:blipFill>
            <a:blip r:embed="rId6"/>
            <a:srcRect/>
            <a:stretch>
              <a:fillRect/>
            </a:stretch>
          </p:blipFill>
          <p:spPr bwMode="auto">
            <a:xfrm>
              <a:off x="4513" y="2296"/>
              <a:ext cx="659" cy="1054"/>
            </a:xfrm>
            <a:prstGeom prst="rect">
              <a:avLst/>
            </a:prstGeom>
            <a:noFill/>
          </p:spPr>
        </p:pic>
        <p:sp>
          <p:nvSpPr>
            <p:cNvPr id="274444" name="Text Box 12"/>
            <p:cNvSpPr txBox="1">
              <a:spLocks noChangeArrowheads="1"/>
            </p:cNvSpPr>
            <p:nvPr/>
          </p:nvSpPr>
          <p:spPr bwMode="auto">
            <a:xfrm>
              <a:off x="4558" y="3339"/>
              <a:ext cx="590"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Maner</a:t>
              </a:r>
            </a:p>
          </p:txBody>
        </p:sp>
      </p:grpSp>
      <p:grpSp>
        <p:nvGrpSpPr>
          <p:cNvPr id="274445" name="Group 13"/>
          <p:cNvGrpSpPr>
            <a:grpSpLocks/>
          </p:cNvGrpSpPr>
          <p:nvPr/>
        </p:nvGrpSpPr>
        <p:grpSpPr bwMode="auto">
          <a:xfrm>
            <a:off x="6659563" y="2636838"/>
            <a:ext cx="1800225" cy="2525712"/>
            <a:chOff x="4377" y="2478"/>
            <a:chExt cx="1134" cy="1591"/>
          </a:xfrm>
        </p:grpSpPr>
        <p:pic>
          <p:nvPicPr>
            <p:cNvPr id="274446" name="Picture 14" descr="Donn B Parker"/>
            <p:cNvPicPr>
              <a:picLocks noChangeAspect="1" noChangeArrowheads="1"/>
            </p:cNvPicPr>
            <p:nvPr/>
          </p:nvPicPr>
          <p:blipFill>
            <a:blip r:embed="rId7"/>
            <a:srcRect/>
            <a:stretch>
              <a:fillRect/>
            </a:stretch>
          </p:blipFill>
          <p:spPr bwMode="auto">
            <a:xfrm>
              <a:off x="4468" y="2478"/>
              <a:ext cx="999" cy="1353"/>
            </a:xfrm>
            <a:prstGeom prst="rect">
              <a:avLst/>
            </a:prstGeom>
            <a:noFill/>
          </p:spPr>
        </p:pic>
        <p:sp>
          <p:nvSpPr>
            <p:cNvPr id="274447" name="Text Box 15"/>
            <p:cNvSpPr txBox="1">
              <a:spLocks noChangeArrowheads="1"/>
            </p:cNvSpPr>
            <p:nvPr/>
          </p:nvSpPr>
          <p:spPr bwMode="auto">
            <a:xfrm>
              <a:off x="4377" y="3838"/>
              <a:ext cx="1134" cy="231"/>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Parker</a:t>
              </a:r>
            </a:p>
          </p:txBody>
        </p:sp>
      </p:gr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GB"/>
              <a:t>What might ethics include?</a:t>
            </a:r>
          </a:p>
        </p:txBody>
      </p:sp>
      <p:sp>
        <p:nvSpPr>
          <p:cNvPr id="266243" name="Text Box 3"/>
          <p:cNvSpPr txBox="1">
            <a:spLocks noChangeArrowheads="1"/>
          </p:cNvSpPr>
          <p:nvPr/>
        </p:nvSpPr>
        <p:spPr bwMode="auto">
          <a:xfrm>
            <a:off x="3635375" y="3789363"/>
            <a:ext cx="1008063"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b="1"/>
              <a:t>Morals</a:t>
            </a:r>
          </a:p>
        </p:txBody>
      </p:sp>
      <p:sp>
        <p:nvSpPr>
          <p:cNvPr id="266244" name="Rectangle 4"/>
          <p:cNvSpPr>
            <a:spLocks noChangeArrowheads="1"/>
          </p:cNvSpPr>
          <p:nvPr/>
        </p:nvSpPr>
        <p:spPr bwMode="auto">
          <a:xfrm>
            <a:off x="4859338" y="3213100"/>
            <a:ext cx="920750" cy="366713"/>
          </a:xfrm>
          <a:prstGeom prst="rect">
            <a:avLst/>
          </a:prstGeom>
          <a:noFill/>
          <a:ln w="9525">
            <a:noFill/>
            <a:miter lim="800000"/>
            <a:headEnd/>
            <a:tailEnd/>
          </a:ln>
          <a:effectLst/>
        </p:spPr>
        <p:txBody>
          <a:bodyPr wrap="none">
            <a:prstTxWarp prst="textNoShape">
              <a:avLst/>
            </a:prstTxWarp>
            <a:spAutoFit/>
          </a:bodyPr>
          <a:lstStyle/>
          <a:p>
            <a:r>
              <a:rPr lang="en-GB" b="1"/>
              <a:t>Values</a:t>
            </a:r>
          </a:p>
        </p:txBody>
      </p:sp>
      <p:sp>
        <p:nvSpPr>
          <p:cNvPr id="266245" name="Rectangle 5"/>
          <p:cNvSpPr>
            <a:spLocks noChangeArrowheads="1"/>
          </p:cNvSpPr>
          <p:nvPr/>
        </p:nvSpPr>
        <p:spPr bwMode="auto">
          <a:xfrm>
            <a:off x="4716463" y="2349500"/>
            <a:ext cx="1276350" cy="366713"/>
          </a:xfrm>
          <a:prstGeom prst="rect">
            <a:avLst/>
          </a:prstGeom>
          <a:noFill/>
          <a:ln w="9525">
            <a:noFill/>
            <a:miter lim="800000"/>
            <a:headEnd/>
            <a:tailEnd/>
          </a:ln>
          <a:effectLst/>
        </p:spPr>
        <p:txBody>
          <a:bodyPr wrap="none">
            <a:prstTxWarp prst="textNoShape">
              <a:avLst/>
            </a:prstTxWarp>
            <a:spAutoFit/>
          </a:bodyPr>
          <a:lstStyle/>
          <a:p>
            <a:r>
              <a:rPr lang="en-GB" b="1"/>
              <a:t>Principles</a:t>
            </a:r>
          </a:p>
        </p:txBody>
      </p:sp>
      <p:sp>
        <p:nvSpPr>
          <p:cNvPr id="266246" name="Rectangle 6"/>
          <p:cNvSpPr>
            <a:spLocks noChangeArrowheads="1"/>
          </p:cNvSpPr>
          <p:nvPr/>
        </p:nvSpPr>
        <p:spPr bwMode="auto">
          <a:xfrm>
            <a:off x="323850" y="1628775"/>
            <a:ext cx="8515350" cy="641350"/>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b="1"/>
              <a:t>Ethics: “The science of morals; </a:t>
            </a:r>
            <a:br>
              <a:rPr lang="en-GB" b="1"/>
            </a:br>
            <a:r>
              <a:rPr lang="en-GB" b="1"/>
              <a:t>the department of study concerned with the principles of human duty”.</a:t>
            </a:r>
            <a:r>
              <a:rPr lang="en-GB"/>
              <a:t>  </a:t>
            </a:r>
            <a:r>
              <a:rPr lang="en-GB" b="1"/>
              <a:t>OED</a:t>
            </a:r>
          </a:p>
        </p:txBody>
      </p:sp>
      <p:sp>
        <p:nvSpPr>
          <p:cNvPr id="266247" name="Text Box 7"/>
          <p:cNvSpPr txBox="1">
            <a:spLocks noChangeArrowheads="1"/>
          </p:cNvSpPr>
          <p:nvPr/>
        </p:nvSpPr>
        <p:spPr bwMode="auto">
          <a:xfrm>
            <a:off x="755650" y="2708275"/>
            <a:ext cx="1204913"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b="1"/>
              <a:t>Codes of Conduct</a:t>
            </a:r>
          </a:p>
        </p:txBody>
      </p:sp>
      <p:sp>
        <p:nvSpPr>
          <p:cNvPr id="266248" name="Rectangle 8"/>
          <p:cNvSpPr>
            <a:spLocks noChangeArrowheads="1"/>
          </p:cNvSpPr>
          <p:nvPr/>
        </p:nvSpPr>
        <p:spPr bwMode="auto">
          <a:xfrm>
            <a:off x="7235825" y="2420938"/>
            <a:ext cx="16192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b="1"/>
              <a:t>Professional </a:t>
            </a:r>
            <a:br>
              <a:rPr lang="en-GB" b="1"/>
            </a:br>
            <a:r>
              <a:rPr lang="en-GB" b="1"/>
              <a:t>Behaviour</a:t>
            </a:r>
          </a:p>
        </p:txBody>
      </p:sp>
      <p:sp>
        <p:nvSpPr>
          <p:cNvPr id="266249" name="Rectangle 9"/>
          <p:cNvSpPr>
            <a:spLocks noChangeArrowheads="1"/>
          </p:cNvSpPr>
          <p:nvPr/>
        </p:nvSpPr>
        <p:spPr bwMode="auto">
          <a:xfrm>
            <a:off x="2916238" y="2492375"/>
            <a:ext cx="8699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b="1"/>
              <a:t>Ethics</a:t>
            </a:r>
          </a:p>
        </p:txBody>
      </p:sp>
      <p:sp>
        <p:nvSpPr>
          <p:cNvPr id="266250" name="Text Box 10"/>
          <p:cNvSpPr txBox="1">
            <a:spLocks noChangeArrowheads="1"/>
          </p:cNvSpPr>
          <p:nvPr/>
        </p:nvSpPr>
        <p:spPr bwMode="auto">
          <a:xfrm>
            <a:off x="900113" y="5661025"/>
            <a:ext cx="2016125"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Rules and Responsibilities</a:t>
            </a:r>
          </a:p>
        </p:txBody>
      </p:sp>
      <p:sp>
        <p:nvSpPr>
          <p:cNvPr id="266251" name="Rectangle 11"/>
          <p:cNvSpPr>
            <a:spLocks noChangeArrowheads="1"/>
          </p:cNvSpPr>
          <p:nvPr/>
        </p:nvSpPr>
        <p:spPr bwMode="auto">
          <a:xfrm>
            <a:off x="755650" y="4508500"/>
            <a:ext cx="882650" cy="641350"/>
          </a:xfrm>
          <a:prstGeom prst="rect">
            <a:avLst/>
          </a:prstGeom>
          <a:noFill/>
          <a:ln w="9525">
            <a:noFill/>
            <a:miter lim="800000"/>
            <a:headEnd/>
            <a:tailEnd/>
          </a:ln>
          <a:effectLst/>
        </p:spPr>
        <p:txBody>
          <a:bodyPr wrap="none">
            <a:prstTxWarp prst="textNoShape">
              <a:avLst/>
            </a:prstTxWarp>
            <a:spAutoFit/>
          </a:bodyPr>
          <a:lstStyle/>
          <a:p>
            <a:r>
              <a:rPr lang="en-GB" b="1"/>
              <a:t>Moral </a:t>
            </a:r>
            <a:br>
              <a:rPr lang="en-GB" b="1"/>
            </a:br>
            <a:r>
              <a:rPr lang="en-GB" b="1"/>
              <a:t>Codes</a:t>
            </a:r>
          </a:p>
        </p:txBody>
      </p:sp>
      <p:sp>
        <p:nvSpPr>
          <p:cNvPr id="266252" name="Rectangle 12"/>
          <p:cNvSpPr>
            <a:spLocks noChangeArrowheads="1"/>
          </p:cNvSpPr>
          <p:nvPr/>
        </p:nvSpPr>
        <p:spPr bwMode="auto">
          <a:xfrm>
            <a:off x="6877050" y="4581525"/>
            <a:ext cx="1276350" cy="641350"/>
          </a:xfrm>
          <a:prstGeom prst="rect">
            <a:avLst/>
          </a:prstGeom>
          <a:noFill/>
          <a:ln w="9525">
            <a:noFill/>
            <a:miter lim="800000"/>
            <a:headEnd/>
            <a:tailEnd/>
          </a:ln>
          <a:effectLst/>
        </p:spPr>
        <p:txBody>
          <a:bodyPr wrap="none">
            <a:prstTxWarp prst="textNoShape">
              <a:avLst/>
            </a:prstTxWarp>
            <a:spAutoFit/>
          </a:bodyPr>
          <a:lstStyle/>
          <a:p>
            <a:pPr algn="ctr"/>
            <a:r>
              <a:rPr lang="en-GB" b="1"/>
              <a:t>Moral </a:t>
            </a:r>
            <a:br>
              <a:rPr lang="en-GB" b="1"/>
            </a:br>
            <a:r>
              <a:rPr lang="en-GB" b="1"/>
              <a:t>Principles</a:t>
            </a:r>
          </a:p>
        </p:txBody>
      </p:sp>
      <p:sp>
        <p:nvSpPr>
          <p:cNvPr id="266253" name="Rectangle 13"/>
          <p:cNvSpPr>
            <a:spLocks noChangeArrowheads="1"/>
          </p:cNvSpPr>
          <p:nvPr/>
        </p:nvSpPr>
        <p:spPr bwMode="auto">
          <a:xfrm>
            <a:off x="6227763" y="5661025"/>
            <a:ext cx="1593850" cy="366713"/>
          </a:xfrm>
          <a:prstGeom prst="rect">
            <a:avLst/>
          </a:prstGeom>
          <a:noFill/>
          <a:ln w="9525">
            <a:noFill/>
            <a:miter lim="800000"/>
            <a:headEnd/>
            <a:tailEnd/>
          </a:ln>
          <a:effectLst/>
        </p:spPr>
        <p:txBody>
          <a:bodyPr wrap="none">
            <a:prstTxWarp prst="textNoShape">
              <a:avLst/>
            </a:prstTxWarp>
            <a:spAutoFit/>
          </a:bodyPr>
          <a:lstStyle/>
          <a:p>
            <a:r>
              <a:rPr lang="en-GB" b="1"/>
              <a:t>Moral Values</a:t>
            </a:r>
          </a:p>
        </p:txBody>
      </p:sp>
      <p:sp>
        <p:nvSpPr>
          <p:cNvPr id="266254" name="Rectangle 14"/>
          <p:cNvSpPr>
            <a:spLocks noChangeArrowheads="1"/>
          </p:cNvSpPr>
          <p:nvPr/>
        </p:nvSpPr>
        <p:spPr bwMode="auto">
          <a:xfrm>
            <a:off x="6659563" y="3284538"/>
            <a:ext cx="1301750" cy="366712"/>
          </a:xfrm>
          <a:prstGeom prst="rect">
            <a:avLst/>
          </a:prstGeom>
          <a:noFill/>
          <a:ln w="9525">
            <a:noFill/>
            <a:miter lim="800000"/>
            <a:headEnd/>
            <a:tailEnd/>
          </a:ln>
          <a:effectLst/>
        </p:spPr>
        <p:txBody>
          <a:bodyPr wrap="none">
            <a:prstTxWarp prst="textNoShape">
              <a:avLst/>
            </a:prstTxWarp>
            <a:spAutoFit/>
          </a:bodyPr>
          <a:lstStyle/>
          <a:p>
            <a:r>
              <a:rPr lang="en-GB" b="1"/>
              <a:t>Standards</a:t>
            </a:r>
          </a:p>
        </p:txBody>
      </p:sp>
      <p:sp>
        <p:nvSpPr>
          <p:cNvPr id="266255" name="Rectangle 15"/>
          <p:cNvSpPr>
            <a:spLocks noChangeArrowheads="1"/>
          </p:cNvSpPr>
          <p:nvPr/>
        </p:nvSpPr>
        <p:spPr bwMode="auto">
          <a:xfrm>
            <a:off x="1835150" y="3573463"/>
            <a:ext cx="1085850" cy="366712"/>
          </a:xfrm>
          <a:prstGeom prst="rect">
            <a:avLst/>
          </a:prstGeom>
          <a:noFill/>
          <a:ln w="9525">
            <a:noFill/>
            <a:miter lim="800000"/>
            <a:headEnd/>
            <a:tailEnd/>
          </a:ln>
          <a:effectLst/>
        </p:spPr>
        <p:txBody>
          <a:bodyPr wrap="none">
            <a:prstTxWarp prst="textNoShape">
              <a:avLst/>
            </a:prstTxWarp>
            <a:spAutoFit/>
          </a:bodyPr>
          <a:lstStyle/>
          <a:p>
            <a:r>
              <a:rPr lang="en-GB" b="1"/>
              <a:t>Integrity</a:t>
            </a:r>
          </a:p>
        </p:txBody>
      </p:sp>
      <p:sp>
        <p:nvSpPr>
          <p:cNvPr id="266256" name="Rectangle 16"/>
          <p:cNvSpPr>
            <a:spLocks noChangeArrowheads="1"/>
          </p:cNvSpPr>
          <p:nvPr/>
        </p:nvSpPr>
        <p:spPr bwMode="auto">
          <a:xfrm>
            <a:off x="4932363" y="4005263"/>
            <a:ext cx="1263650" cy="641350"/>
          </a:xfrm>
          <a:prstGeom prst="rect">
            <a:avLst/>
          </a:prstGeom>
          <a:noFill/>
          <a:ln w="9525">
            <a:noFill/>
            <a:miter lim="800000"/>
            <a:headEnd/>
            <a:tailEnd/>
          </a:ln>
          <a:effectLst/>
        </p:spPr>
        <p:txBody>
          <a:bodyPr wrap="none">
            <a:prstTxWarp prst="textNoShape">
              <a:avLst/>
            </a:prstTxWarp>
            <a:spAutoFit/>
          </a:bodyPr>
          <a:lstStyle/>
          <a:p>
            <a:pPr algn="ctr"/>
            <a:r>
              <a:rPr lang="en-GB" b="1"/>
              <a:t>Computer</a:t>
            </a:r>
            <a:br>
              <a:rPr lang="en-GB" b="1"/>
            </a:br>
            <a:r>
              <a:rPr lang="en-GB" b="1"/>
              <a:t>Law</a:t>
            </a:r>
          </a:p>
        </p:txBody>
      </p:sp>
      <p:sp>
        <p:nvSpPr>
          <p:cNvPr id="266257" name="Rectangle 17"/>
          <p:cNvSpPr>
            <a:spLocks noChangeArrowheads="1"/>
          </p:cNvSpPr>
          <p:nvPr/>
        </p:nvSpPr>
        <p:spPr bwMode="auto">
          <a:xfrm>
            <a:off x="3995738" y="5516563"/>
            <a:ext cx="16192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b="1"/>
              <a:t>Professional </a:t>
            </a:r>
            <a:br>
              <a:rPr lang="en-GB" b="1"/>
            </a:br>
            <a:r>
              <a:rPr lang="en-GB" b="1"/>
              <a:t>Practice</a:t>
            </a:r>
          </a:p>
        </p:txBody>
      </p:sp>
      <p:sp>
        <p:nvSpPr>
          <p:cNvPr id="266258" name="Rectangle 18"/>
          <p:cNvSpPr>
            <a:spLocks noChangeArrowheads="1"/>
          </p:cNvSpPr>
          <p:nvPr/>
        </p:nvSpPr>
        <p:spPr bwMode="auto">
          <a:xfrm>
            <a:off x="2916238" y="4941888"/>
            <a:ext cx="933450" cy="366712"/>
          </a:xfrm>
          <a:prstGeom prst="rect">
            <a:avLst/>
          </a:prstGeom>
          <a:noFill/>
          <a:ln w="9525">
            <a:noFill/>
            <a:miter lim="800000"/>
            <a:headEnd/>
            <a:tailEnd/>
          </a:ln>
          <a:effectLst/>
        </p:spPr>
        <p:txBody>
          <a:bodyPr wrap="none">
            <a:prstTxWarp prst="textNoShape">
              <a:avLst/>
            </a:prstTxWarp>
            <a:spAutoFit/>
          </a:bodyPr>
          <a:lstStyle/>
          <a:p>
            <a:r>
              <a:rPr lang="en-GB" b="1"/>
              <a:t>Beliefs</a:t>
            </a:r>
          </a:p>
        </p:txBody>
      </p:sp>
      <p:sp>
        <p:nvSpPr>
          <p:cNvPr id="266259" name="Rectangle 19"/>
          <p:cNvSpPr>
            <a:spLocks noChangeArrowheads="1"/>
          </p:cNvSpPr>
          <p:nvPr/>
        </p:nvSpPr>
        <p:spPr bwMode="auto">
          <a:xfrm>
            <a:off x="2484438" y="4365625"/>
            <a:ext cx="971550" cy="366713"/>
          </a:xfrm>
          <a:prstGeom prst="rect">
            <a:avLst/>
          </a:prstGeom>
          <a:noFill/>
          <a:ln w="9525">
            <a:noFill/>
            <a:miter lim="800000"/>
            <a:headEnd/>
            <a:tailEnd/>
          </a:ln>
          <a:effectLst/>
        </p:spPr>
        <p:txBody>
          <a:bodyPr wrap="none">
            <a:prstTxWarp prst="textNoShape">
              <a:avLst/>
            </a:prstTxWarp>
            <a:spAutoFit/>
          </a:bodyPr>
          <a:lstStyle/>
          <a:p>
            <a:r>
              <a:rPr lang="en-GB" b="1"/>
              <a:t>Justice</a:t>
            </a:r>
          </a:p>
        </p:txBody>
      </p:sp>
      <p:sp>
        <p:nvSpPr>
          <p:cNvPr id="266260" name="Rectangle 20"/>
          <p:cNvSpPr>
            <a:spLocks noChangeArrowheads="1"/>
          </p:cNvSpPr>
          <p:nvPr/>
        </p:nvSpPr>
        <p:spPr bwMode="auto">
          <a:xfrm>
            <a:off x="4356100" y="4941888"/>
            <a:ext cx="895350" cy="366712"/>
          </a:xfrm>
          <a:prstGeom prst="rect">
            <a:avLst/>
          </a:prstGeom>
          <a:noFill/>
          <a:ln w="9525">
            <a:noFill/>
            <a:miter lim="800000"/>
            <a:headEnd/>
            <a:tailEnd/>
          </a:ln>
          <a:effectLst/>
        </p:spPr>
        <p:txBody>
          <a:bodyPr wrap="none">
            <a:prstTxWarp prst="textNoShape">
              <a:avLst/>
            </a:prstTxWarp>
            <a:spAutoFit/>
          </a:bodyPr>
          <a:lstStyle/>
          <a:p>
            <a:r>
              <a:rPr lang="en-GB" b="1"/>
              <a:t>Rights</a:t>
            </a:r>
          </a:p>
        </p:txBody>
      </p:sp>
      <p:sp>
        <p:nvSpPr>
          <p:cNvPr id="266261" name="Rectangle 21"/>
          <p:cNvSpPr>
            <a:spLocks noChangeArrowheads="1"/>
          </p:cNvSpPr>
          <p:nvPr/>
        </p:nvSpPr>
        <p:spPr bwMode="auto">
          <a:xfrm>
            <a:off x="2916238" y="3068638"/>
            <a:ext cx="1123950" cy="366712"/>
          </a:xfrm>
          <a:prstGeom prst="rect">
            <a:avLst/>
          </a:prstGeom>
          <a:noFill/>
          <a:ln w="9525">
            <a:noFill/>
            <a:miter lim="800000"/>
            <a:headEnd/>
            <a:tailEnd/>
          </a:ln>
          <a:effectLst/>
        </p:spPr>
        <p:txBody>
          <a:bodyPr wrap="none">
            <a:prstTxWarp prst="textNoShape">
              <a:avLst/>
            </a:prstTxWarp>
            <a:spAutoFit/>
          </a:bodyPr>
          <a:lstStyle/>
          <a:p>
            <a:r>
              <a:rPr lang="en-GB" b="1"/>
              <a:t>Fairness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GB"/>
              <a:t>Consequences of poor ethics?</a:t>
            </a:r>
          </a:p>
        </p:txBody>
      </p:sp>
      <p:sp>
        <p:nvSpPr>
          <p:cNvPr id="268291" name="Text Box 3"/>
          <p:cNvSpPr txBox="1">
            <a:spLocks noChangeArrowheads="1"/>
          </p:cNvSpPr>
          <p:nvPr/>
        </p:nvSpPr>
        <p:spPr bwMode="auto">
          <a:xfrm>
            <a:off x="395288" y="3213100"/>
            <a:ext cx="1409700"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Whistle </a:t>
            </a:r>
            <a:br>
              <a:rPr lang="en-GB" b="1"/>
            </a:br>
            <a:r>
              <a:rPr lang="en-GB" b="1"/>
              <a:t>Blowing</a:t>
            </a:r>
          </a:p>
        </p:txBody>
      </p:sp>
      <p:sp>
        <p:nvSpPr>
          <p:cNvPr id="268292" name="Rectangle 4"/>
          <p:cNvSpPr>
            <a:spLocks noChangeArrowheads="1"/>
          </p:cNvSpPr>
          <p:nvPr/>
        </p:nvSpPr>
        <p:spPr bwMode="auto">
          <a:xfrm>
            <a:off x="1258888" y="4005263"/>
            <a:ext cx="1187450" cy="366712"/>
          </a:xfrm>
          <a:prstGeom prst="rect">
            <a:avLst/>
          </a:prstGeom>
          <a:noFill/>
          <a:ln w="9525">
            <a:noFill/>
            <a:miter lim="800000"/>
            <a:headEnd/>
            <a:tailEnd/>
          </a:ln>
          <a:effectLst/>
        </p:spPr>
        <p:txBody>
          <a:bodyPr wrap="none">
            <a:prstTxWarp prst="textNoShape">
              <a:avLst/>
            </a:prstTxWarp>
            <a:spAutoFit/>
          </a:bodyPr>
          <a:lstStyle/>
          <a:p>
            <a:r>
              <a:rPr lang="en-GB" b="1"/>
              <a:t>Scandals</a:t>
            </a:r>
          </a:p>
        </p:txBody>
      </p:sp>
      <p:sp>
        <p:nvSpPr>
          <p:cNvPr id="268293" name="Rectangle 5"/>
          <p:cNvSpPr>
            <a:spLocks noChangeArrowheads="1"/>
          </p:cNvSpPr>
          <p:nvPr/>
        </p:nvSpPr>
        <p:spPr bwMode="auto">
          <a:xfrm>
            <a:off x="3851275" y="1557338"/>
            <a:ext cx="1327150" cy="641350"/>
          </a:xfrm>
          <a:prstGeom prst="rect">
            <a:avLst/>
          </a:prstGeom>
          <a:noFill/>
          <a:ln w="9525">
            <a:noFill/>
            <a:miter lim="800000"/>
            <a:headEnd/>
            <a:tailEnd/>
          </a:ln>
          <a:effectLst/>
        </p:spPr>
        <p:txBody>
          <a:bodyPr wrap="none">
            <a:prstTxWarp prst="textNoShape">
              <a:avLst/>
            </a:prstTxWarp>
            <a:spAutoFit/>
          </a:bodyPr>
          <a:lstStyle/>
          <a:p>
            <a:pPr algn="ctr"/>
            <a:r>
              <a:rPr lang="en-GB" b="1"/>
              <a:t>Computer </a:t>
            </a:r>
            <a:br>
              <a:rPr lang="en-GB" b="1"/>
            </a:br>
            <a:r>
              <a:rPr lang="en-GB" b="1"/>
              <a:t>Crime</a:t>
            </a:r>
          </a:p>
        </p:txBody>
      </p:sp>
      <p:sp>
        <p:nvSpPr>
          <p:cNvPr id="268294" name="Rectangle 6"/>
          <p:cNvSpPr>
            <a:spLocks noChangeArrowheads="1"/>
          </p:cNvSpPr>
          <p:nvPr/>
        </p:nvSpPr>
        <p:spPr bwMode="auto">
          <a:xfrm>
            <a:off x="3924300" y="3284538"/>
            <a:ext cx="2457450" cy="641350"/>
          </a:xfrm>
          <a:prstGeom prst="rect">
            <a:avLst/>
          </a:prstGeom>
          <a:noFill/>
          <a:ln w="9525">
            <a:noFill/>
            <a:miter lim="800000"/>
            <a:headEnd/>
            <a:tailEnd/>
          </a:ln>
          <a:effectLst/>
        </p:spPr>
        <p:txBody>
          <a:bodyPr wrap="none">
            <a:prstTxWarp prst="textNoShape">
              <a:avLst/>
            </a:prstTxWarp>
            <a:spAutoFit/>
          </a:bodyPr>
          <a:lstStyle/>
          <a:p>
            <a:r>
              <a:rPr lang="en-GB" b="1"/>
              <a:t>Unethical and Illegal </a:t>
            </a:r>
            <a:br>
              <a:rPr lang="en-GB" b="1"/>
            </a:br>
            <a:r>
              <a:rPr lang="en-GB" b="1"/>
              <a:t>use of Computers</a:t>
            </a:r>
          </a:p>
        </p:txBody>
      </p:sp>
      <p:sp>
        <p:nvSpPr>
          <p:cNvPr id="268295" name="Rectangle 7"/>
          <p:cNvSpPr>
            <a:spLocks noChangeArrowheads="1"/>
          </p:cNvSpPr>
          <p:nvPr/>
        </p:nvSpPr>
        <p:spPr bwMode="auto">
          <a:xfrm>
            <a:off x="2627313" y="4508500"/>
            <a:ext cx="1368425" cy="915988"/>
          </a:xfrm>
          <a:prstGeom prst="rect">
            <a:avLst/>
          </a:prstGeom>
          <a:noFill/>
          <a:ln w="9525">
            <a:noFill/>
            <a:miter lim="800000"/>
            <a:headEnd/>
            <a:tailEnd/>
          </a:ln>
          <a:effectLst/>
        </p:spPr>
        <p:txBody>
          <a:bodyPr>
            <a:prstTxWarp prst="textNoShape">
              <a:avLst/>
            </a:prstTxWarp>
            <a:spAutoFit/>
          </a:bodyPr>
          <a:lstStyle/>
          <a:p>
            <a:pPr algn="ctr"/>
            <a:r>
              <a:rPr lang="en-GB" b="1"/>
              <a:t>computer-enabled crime</a:t>
            </a:r>
          </a:p>
        </p:txBody>
      </p:sp>
      <p:sp>
        <p:nvSpPr>
          <p:cNvPr id="268296" name="Rectangle 8"/>
          <p:cNvSpPr>
            <a:spLocks noChangeArrowheads="1"/>
          </p:cNvSpPr>
          <p:nvPr/>
        </p:nvSpPr>
        <p:spPr bwMode="auto">
          <a:xfrm>
            <a:off x="1979613" y="2708275"/>
            <a:ext cx="1439862" cy="1190625"/>
          </a:xfrm>
          <a:prstGeom prst="rect">
            <a:avLst/>
          </a:prstGeom>
          <a:noFill/>
          <a:ln w="9525">
            <a:noFill/>
            <a:miter lim="800000"/>
            <a:headEnd/>
            <a:tailEnd/>
          </a:ln>
          <a:effectLst/>
        </p:spPr>
        <p:txBody>
          <a:bodyPr>
            <a:prstTxWarp prst="textNoShape">
              <a:avLst/>
            </a:prstTxWarp>
            <a:spAutoFit/>
          </a:bodyPr>
          <a:lstStyle/>
          <a:p>
            <a:pPr algn="ctr"/>
            <a:r>
              <a:rPr lang="en-GB" b="1"/>
              <a:t>disasters caused by computer failures</a:t>
            </a:r>
          </a:p>
        </p:txBody>
      </p:sp>
      <p:sp>
        <p:nvSpPr>
          <p:cNvPr id="268297" name="Rectangle 9"/>
          <p:cNvSpPr>
            <a:spLocks noChangeArrowheads="1"/>
          </p:cNvSpPr>
          <p:nvPr/>
        </p:nvSpPr>
        <p:spPr bwMode="auto">
          <a:xfrm>
            <a:off x="6300788" y="4365625"/>
            <a:ext cx="1876425" cy="1190625"/>
          </a:xfrm>
          <a:prstGeom prst="rect">
            <a:avLst/>
          </a:prstGeom>
          <a:noFill/>
          <a:ln w="9525">
            <a:noFill/>
            <a:miter lim="800000"/>
            <a:headEnd/>
            <a:tailEnd/>
          </a:ln>
          <a:effectLst/>
        </p:spPr>
        <p:txBody>
          <a:bodyPr>
            <a:prstTxWarp prst="textNoShape">
              <a:avLst/>
            </a:prstTxWarp>
            <a:spAutoFit/>
          </a:bodyPr>
          <a:lstStyle/>
          <a:p>
            <a:pPr algn="ctr"/>
            <a:r>
              <a:rPr lang="en-GB" b="1"/>
              <a:t>invasions of privacy via computer databases</a:t>
            </a:r>
          </a:p>
        </p:txBody>
      </p:sp>
      <p:sp>
        <p:nvSpPr>
          <p:cNvPr id="268298" name="Rectangle 10"/>
          <p:cNvSpPr>
            <a:spLocks noChangeArrowheads="1"/>
          </p:cNvSpPr>
          <p:nvPr/>
        </p:nvSpPr>
        <p:spPr bwMode="auto">
          <a:xfrm>
            <a:off x="7019925" y="2781300"/>
            <a:ext cx="1368425" cy="1190625"/>
          </a:xfrm>
          <a:prstGeom prst="rect">
            <a:avLst/>
          </a:prstGeom>
          <a:noFill/>
          <a:ln w="9525">
            <a:noFill/>
            <a:miter lim="800000"/>
            <a:headEnd/>
            <a:tailEnd/>
          </a:ln>
          <a:effectLst/>
        </p:spPr>
        <p:txBody>
          <a:bodyPr>
            <a:prstTxWarp prst="textNoShape">
              <a:avLst/>
            </a:prstTxWarp>
            <a:spAutoFit/>
          </a:bodyPr>
          <a:lstStyle/>
          <a:p>
            <a:pPr algn="ctr"/>
            <a:r>
              <a:rPr lang="en-GB" b="1"/>
              <a:t>law suits regarding software ownership</a:t>
            </a:r>
          </a:p>
        </p:txBody>
      </p:sp>
      <p:sp>
        <p:nvSpPr>
          <p:cNvPr id="268299" name="Rectangle 11"/>
          <p:cNvSpPr>
            <a:spLocks noChangeArrowheads="1"/>
          </p:cNvSpPr>
          <p:nvPr/>
        </p:nvSpPr>
        <p:spPr bwMode="auto">
          <a:xfrm>
            <a:off x="0" y="6080125"/>
            <a:ext cx="9144000" cy="641350"/>
          </a:xfrm>
          <a:prstGeom prst="rect">
            <a:avLst/>
          </a:prstGeom>
          <a:noFill/>
          <a:ln w="9525">
            <a:noFill/>
            <a:miter lim="800000"/>
            <a:headEnd/>
            <a:tailEnd/>
          </a:ln>
          <a:effectLst/>
        </p:spPr>
        <p:txBody>
          <a:bodyPr anchor="ctr">
            <a:prstTxWarp prst="textNoShape">
              <a:avLst/>
            </a:prstTxWarp>
            <a:spAutoFit/>
          </a:bodyPr>
          <a:lstStyle/>
          <a:p>
            <a:r>
              <a:rPr lang="en-GB"/>
              <a:t>Source included </a:t>
            </a:r>
            <a:br>
              <a:rPr lang="en-GB"/>
            </a:br>
            <a:r>
              <a:rPr lang="en-GB"/>
              <a:t>Bynum, Terrell, "Computer Ethics: Basic Concepts and Historical Overview"</a:t>
            </a:r>
          </a:p>
        </p:txBody>
      </p:sp>
      <p:sp>
        <p:nvSpPr>
          <p:cNvPr id="268300" name="Rectangle 12"/>
          <p:cNvSpPr>
            <a:spLocks noChangeArrowheads="1"/>
          </p:cNvSpPr>
          <p:nvPr/>
        </p:nvSpPr>
        <p:spPr bwMode="auto">
          <a:xfrm>
            <a:off x="4356100" y="4221163"/>
            <a:ext cx="1368425" cy="915987"/>
          </a:xfrm>
          <a:prstGeom prst="rect">
            <a:avLst/>
          </a:prstGeom>
          <a:noFill/>
          <a:ln w="9525">
            <a:noFill/>
            <a:miter lim="800000"/>
            <a:headEnd/>
            <a:tailEnd/>
          </a:ln>
          <a:effectLst/>
        </p:spPr>
        <p:txBody>
          <a:bodyPr>
            <a:prstTxWarp prst="textNoShape">
              <a:avLst/>
            </a:prstTxWarp>
            <a:spAutoFit/>
          </a:bodyPr>
          <a:lstStyle/>
          <a:p>
            <a:pPr algn="ctr"/>
            <a:r>
              <a:rPr lang="en-GB" b="1"/>
              <a:t>Breach</a:t>
            </a:r>
            <a:br>
              <a:rPr lang="en-GB" b="1"/>
            </a:br>
            <a:r>
              <a:rPr lang="en-GB" b="1"/>
              <a:t>of </a:t>
            </a:r>
            <a:br>
              <a:rPr lang="en-GB" b="1"/>
            </a:br>
            <a:r>
              <a:rPr lang="en-GB" b="1"/>
              <a:t>copyright</a:t>
            </a:r>
          </a:p>
        </p:txBody>
      </p:sp>
      <p:sp>
        <p:nvSpPr>
          <p:cNvPr id="268301" name="Rectangle 13"/>
          <p:cNvSpPr>
            <a:spLocks noChangeArrowheads="1"/>
          </p:cNvSpPr>
          <p:nvPr/>
        </p:nvSpPr>
        <p:spPr bwMode="auto">
          <a:xfrm>
            <a:off x="5724525" y="1700213"/>
            <a:ext cx="1276350" cy="641350"/>
          </a:xfrm>
          <a:prstGeom prst="rect">
            <a:avLst/>
          </a:prstGeom>
          <a:noFill/>
          <a:ln w="9525">
            <a:noFill/>
            <a:miter lim="800000"/>
            <a:headEnd/>
            <a:tailEnd/>
          </a:ln>
          <a:effectLst/>
        </p:spPr>
        <p:txBody>
          <a:bodyPr wrap="none">
            <a:prstTxWarp prst="textNoShape">
              <a:avLst/>
            </a:prstTxWarp>
            <a:spAutoFit/>
          </a:bodyPr>
          <a:lstStyle/>
          <a:p>
            <a:r>
              <a:rPr lang="en-GB" b="1"/>
              <a:t>Invasion</a:t>
            </a:r>
            <a:br>
              <a:rPr lang="en-GB" b="1"/>
            </a:br>
            <a:r>
              <a:rPr lang="en-GB" b="1"/>
              <a:t>of Privacy</a:t>
            </a:r>
          </a:p>
        </p:txBody>
      </p:sp>
      <p:sp>
        <p:nvSpPr>
          <p:cNvPr id="268302" name="Rectangle 14"/>
          <p:cNvSpPr>
            <a:spLocks noChangeArrowheads="1"/>
          </p:cNvSpPr>
          <p:nvPr/>
        </p:nvSpPr>
        <p:spPr bwMode="auto">
          <a:xfrm>
            <a:off x="395288" y="4797425"/>
            <a:ext cx="1800225" cy="915988"/>
          </a:xfrm>
          <a:prstGeom prst="rect">
            <a:avLst/>
          </a:prstGeom>
          <a:noFill/>
          <a:ln w="9525">
            <a:noFill/>
            <a:miter lim="800000"/>
            <a:headEnd/>
            <a:tailEnd/>
          </a:ln>
          <a:effectLst/>
        </p:spPr>
        <p:txBody>
          <a:bodyPr>
            <a:prstTxWarp prst="textNoShape">
              <a:avLst/>
            </a:prstTxWarp>
            <a:spAutoFit/>
          </a:bodyPr>
          <a:lstStyle/>
          <a:p>
            <a:pPr algn="ctr"/>
            <a:r>
              <a:rPr lang="en-GB" b="1"/>
              <a:t>Breach</a:t>
            </a:r>
            <a:br>
              <a:rPr lang="en-GB" b="1"/>
            </a:br>
            <a:r>
              <a:rPr lang="en-GB" b="1"/>
              <a:t>of </a:t>
            </a:r>
            <a:br>
              <a:rPr lang="en-GB" b="1"/>
            </a:br>
            <a:r>
              <a:rPr lang="en-GB" b="1"/>
              <a:t>confidentiality</a:t>
            </a:r>
          </a:p>
        </p:txBody>
      </p:sp>
      <p:sp>
        <p:nvSpPr>
          <p:cNvPr id="268303" name="Text Box 15"/>
          <p:cNvSpPr txBox="1">
            <a:spLocks noChangeArrowheads="1"/>
          </p:cNvSpPr>
          <p:nvPr/>
        </p:nvSpPr>
        <p:spPr bwMode="auto">
          <a:xfrm>
            <a:off x="468313" y="1773238"/>
            <a:ext cx="1409700" cy="3667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Phishing</a:t>
            </a:r>
          </a:p>
        </p:txBody>
      </p:sp>
      <p:sp>
        <p:nvSpPr>
          <p:cNvPr id="268304" name="Text Box 16"/>
          <p:cNvSpPr txBox="1">
            <a:spLocks noChangeArrowheads="1"/>
          </p:cNvSpPr>
          <p:nvPr/>
        </p:nvSpPr>
        <p:spPr bwMode="auto">
          <a:xfrm>
            <a:off x="7308850" y="1484313"/>
            <a:ext cx="1409700"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b="1"/>
              <a:t>Identity Theft</a:t>
            </a:r>
          </a:p>
        </p:txBody>
      </p:sp>
      <p:sp>
        <p:nvSpPr>
          <p:cNvPr id="268305" name="Rectangle 17"/>
          <p:cNvSpPr>
            <a:spLocks noChangeArrowheads="1"/>
          </p:cNvSpPr>
          <p:nvPr/>
        </p:nvSpPr>
        <p:spPr bwMode="auto">
          <a:xfrm>
            <a:off x="971550" y="2349500"/>
            <a:ext cx="1238250" cy="366713"/>
          </a:xfrm>
          <a:prstGeom prst="rect">
            <a:avLst/>
          </a:prstGeom>
          <a:noFill/>
          <a:ln w="9525">
            <a:noFill/>
            <a:miter lim="800000"/>
            <a:headEnd/>
            <a:tailEnd/>
          </a:ln>
          <a:effectLst/>
        </p:spPr>
        <p:txBody>
          <a:bodyPr wrap="none">
            <a:prstTxWarp prst="textNoShape">
              <a:avLst/>
            </a:prstTxWarp>
            <a:spAutoFit/>
          </a:bodyPr>
          <a:lstStyle/>
          <a:p>
            <a:r>
              <a:rPr lang="en-GB" b="1"/>
              <a:t>Snooping</a:t>
            </a:r>
          </a:p>
        </p:txBody>
      </p:sp>
      <p:sp>
        <p:nvSpPr>
          <p:cNvPr id="268306" name="Rectangle 18"/>
          <p:cNvSpPr>
            <a:spLocks noChangeArrowheads="1"/>
          </p:cNvSpPr>
          <p:nvPr/>
        </p:nvSpPr>
        <p:spPr bwMode="auto">
          <a:xfrm>
            <a:off x="2051050" y="1557338"/>
            <a:ext cx="1162050" cy="915987"/>
          </a:xfrm>
          <a:prstGeom prst="rect">
            <a:avLst/>
          </a:prstGeom>
          <a:noFill/>
          <a:ln w="9525">
            <a:noFill/>
            <a:miter lim="800000"/>
            <a:headEnd/>
            <a:tailEnd/>
          </a:ln>
          <a:effectLst/>
        </p:spPr>
        <p:txBody>
          <a:bodyPr wrap="none">
            <a:prstTxWarp prst="textNoShape">
              <a:avLst/>
            </a:prstTxWarp>
            <a:spAutoFit/>
          </a:bodyPr>
          <a:lstStyle/>
          <a:p>
            <a:pPr algn="ctr"/>
            <a:r>
              <a:rPr lang="en-GB" b="1"/>
              <a:t>Hacking</a:t>
            </a:r>
            <a:br>
              <a:rPr lang="en-GB" b="1"/>
            </a:br>
            <a:r>
              <a:rPr lang="en-GB" b="1"/>
              <a:t>and</a:t>
            </a:r>
            <a:br>
              <a:rPr lang="en-GB" b="1"/>
            </a:br>
            <a:r>
              <a:rPr lang="en-GB" b="1"/>
              <a:t>Cracking</a:t>
            </a:r>
          </a:p>
        </p:txBody>
      </p:sp>
      <p:sp>
        <p:nvSpPr>
          <p:cNvPr id="268307" name="Rectangle 19"/>
          <p:cNvSpPr>
            <a:spLocks noChangeArrowheads="1"/>
          </p:cNvSpPr>
          <p:nvPr/>
        </p:nvSpPr>
        <p:spPr bwMode="auto">
          <a:xfrm>
            <a:off x="3995738" y="2565400"/>
            <a:ext cx="1720850" cy="366713"/>
          </a:xfrm>
          <a:prstGeom prst="rect">
            <a:avLst/>
          </a:prstGeom>
          <a:noFill/>
          <a:ln w="9525">
            <a:noFill/>
            <a:miter lim="800000"/>
            <a:headEnd/>
            <a:tailEnd/>
          </a:ln>
          <a:effectLst/>
        </p:spPr>
        <p:txBody>
          <a:bodyPr wrap="none">
            <a:prstTxWarp prst="textNoShape">
              <a:avLst/>
            </a:prstTxWarp>
            <a:spAutoFit/>
          </a:bodyPr>
          <a:lstStyle/>
          <a:p>
            <a:r>
              <a:rPr lang="en-GB" b="1"/>
              <a:t>Incompetence</a:t>
            </a:r>
          </a:p>
        </p:txBody>
      </p:sp>
      <p:sp>
        <p:nvSpPr>
          <p:cNvPr id="268308" name="Rectangle 20"/>
          <p:cNvSpPr>
            <a:spLocks noChangeArrowheads="1"/>
          </p:cNvSpPr>
          <p:nvPr/>
        </p:nvSpPr>
        <p:spPr bwMode="auto">
          <a:xfrm>
            <a:off x="5795963" y="5734050"/>
            <a:ext cx="1454150" cy="366713"/>
          </a:xfrm>
          <a:prstGeom prst="rect">
            <a:avLst/>
          </a:prstGeom>
          <a:noFill/>
          <a:ln w="9525">
            <a:noFill/>
            <a:miter lim="800000"/>
            <a:headEnd/>
            <a:tailEnd/>
          </a:ln>
          <a:effectLst/>
        </p:spPr>
        <p:txBody>
          <a:bodyPr wrap="none">
            <a:prstTxWarp prst="textNoShape">
              <a:avLst/>
            </a:prstTxWarp>
            <a:spAutoFit/>
          </a:bodyPr>
          <a:lstStyle/>
          <a:p>
            <a:r>
              <a:rPr lang="en-GB" b="1"/>
              <a:t>Misconduct</a:t>
            </a:r>
          </a:p>
        </p:txBody>
      </p:sp>
      <p:sp>
        <p:nvSpPr>
          <p:cNvPr id="268309" name="Rectangle 21"/>
          <p:cNvSpPr>
            <a:spLocks noChangeArrowheads="1"/>
          </p:cNvSpPr>
          <p:nvPr/>
        </p:nvSpPr>
        <p:spPr bwMode="auto">
          <a:xfrm>
            <a:off x="4572000" y="5661025"/>
            <a:ext cx="869950" cy="366713"/>
          </a:xfrm>
          <a:prstGeom prst="rect">
            <a:avLst/>
          </a:prstGeom>
          <a:noFill/>
          <a:ln w="9525">
            <a:noFill/>
            <a:miter lim="800000"/>
            <a:headEnd/>
            <a:tailEnd/>
          </a:ln>
          <a:effectLst/>
        </p:spPr>
        <p:txBody>
          <a:bodyPr wrap="none">
            <a:prstTxWarp prst="textNoShape">
              <a:avLst/>
            </a:prstTxWarp>
            <a:spAutoFit/>
          </a:bodyPr>
          <a:lstStyle/>
          <a:p>
            <a:r>
              <a:rPr lang="en-GB" b="1"/>
              <a:t>Deceit</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codes</a:t>
            </a:r>
            <a:endParaRPr lang="en-GB" dirty="0"/>
          </a:p>
        </p:txBody>
      </p:sp>
      <p:pic>
        <p:nvPicPr>
          <p:cNvPr id="3" name="Picture 2" descr="Screen Shot 2011-10-20 at 15.17.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325387"/>
            <a:ext cx="5843871" cy="5532613"/>
          </a:xfrm>
          <a:prstGeom prst="rect">
            <a:avLst/>
          </a:prstGeom>
        </p:spPr>
      </p:pic>
    </p:spTree>
    <p:extLst>
      <p:ext uri="{BB962C8B-B14F-4D97-AF65-F5344CB8AC3E}">
        <p14:creationId xmlns:p14="http://schemas.microsoft.com/office/powerpoint/2010/main" val="4245247554"/>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GB"/>
              <a:t>Who might make a difference?</a:t>
            </a:r>
          </a:p>
        </p:txBody>
      </p:sp>
      <p:sp>
        <p:nvSpPr>
          <p:cNvPr id="270339" name="Rectangle 3"/>
          <p:cNvSpPr>
            <a:spLocks noGrp="1" noChangeArrowheads="1"/>
          </p:cNvSpPr>
          <p:nvPr>
            <p:ph type="body" sz="half" idx="1"/>
          </p:nvPr>
        </p:nvSpPr>
        <p:spPr>
          <a:xfrm>
            <a:off x="457200" y="1600200"/>
            <a:ext cx="4906888" cy="4525963"/>
          </a:xfrm>
        </p:spPr>
        <p:txBody>
          <a:bodyPr/>
          <a:lstStyle/>
          <a:p>
            <a:pPr>
              <a:lnSpc>
                <a:spcPct val="150000"/>
              </a:lnSpc>
            </a:pPr>
            <a:r>
              <a:rPr lang="en-GB" dirty="0"/>
              <a:t>Electronic Frontier Foundation</a:t>
            </a:r>
          </a:p>
          <a:p>
            <a:pPr>
              <a:lnSpc>
                <a:spcPct val="150000"/>
              </a:lnSpc>
            </a:pPr>
            <a:r>
              <a:rPr lang="en-GB" dirty="0"/>
              <a:t>Creative Commons</a:t>
            </a:r>
          </a:p>
          <a:p>
            <a:pPr>
              <a:lnSpc>
                <a:spcPct val="150000"/>
              </a:lnSpc>
            </a:pPr>
            <a:r>
              <a:rPr lang="en-GB" dirty="0" err="1"/>
              <a:t>SourceForge</a:t>
            </a:r>
            <a:endParaRPr lang="en-GB" dirty="0"/>
          </a:p>
          <a:p>
            <a:pPr>
              <a:lnSpc>
                <a:spcPct val="150000"/>
              </a:lnSpc>
            </a:pPr>
            <a:r>
              <a:rPr lang="en-GB" dirty="0" err="1"/>
              <a:t>CopyLeft</a:t>
            </a:r>
            <a:endParaRPr lang="en-GB" dirty="0"/>
          </a:p>
          <a:p>
            <a:pPr>
              <a:lnSpc>
                <a:spcPct val="150000"/>
              </a:lnSpc>
            </a:pPr>
            <a:r>
              <a:rPr lang="en-GB" dirty="0"/>
              <a:t>Professional Bodies</a:t>
            </a:r>
          </a:p>
          <a:p>
            <a:pPr>
              <a:lnSpc>
                <a:spcPct val="150000"/>
              </a:lnSpc>
            </a:pPr>
            <a:r>
              <a:rPr lang="en-GB" dirty="0"/>
              <a:t>…YOU?</a:t>
            </a:r>
          </a:p>
        </p:txBody>
      </p:sp>
      <p:pic>
        <p:nvPicPr>
          <p:cNvPr id="270341" name="Picture 5" descr="philosophical-gnu-sm"/>
          <p:cNvPicPr>
            <a:picLocks noGrp="1" noChangeAspect="1" noChangeArrowheads="1"/>
          </p:cNvPicPr>
          <p:nvPr>
            <p:ph sz="half" idx="2"/>
          </p:nvPr>
        </p:nvPicPr>
        <p:blipFill>
          <a:blip r:embed="rId3"/>
          <a:srcRect/>
          <a:stretch>
            <a:fillRect/>
          </a:stretch>
        </p:blipFill>
        <p:spPr>
          <a:xfrm>
            <a:off x="5651500" y="1700213"/>
            <a:ext cx="3160713" cy="3949700"/>
          </a:xfrm>
          <a:noFill/>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Revisions for 2009</a:t>
            </a:r>
          </a:p>
        </p:txBody>
      </p:sp>
      <p:sp>
        <p:nvSpPr>
          <p:cNvPr id="340995" name="Rectangle 3"/>
          <p:cNvSpPr>
            <a:spLocks noGrp="1" noChangeArrowheads="1"/>
          </p:cNvSpPr>
          <p:nvPr>
            <p:ph type="body" idx="1"/>
          </p:nvPr>
        </p:nvSpPr>
        <p:spPr/>
        <p:txBody>
          <a:bodyPr/>
          <a:lstStyle/>
          <a:p>
            <a:r>
              <a:rPr lang="en-US" dirty="0"/>
              <a:t>Need 100+copies of </a:t>
            </a:r>
            <a:r>
              <a:rPr lang="en-US" dirty="0" smtClean="0"/>
              <a:t>BCS Code of Conduct</a:t>
            </a:r>
            <a:endParaRPr lang="en-US" dirty="0"/>
          </a:p>
          <a:p>
            <a:r>
              <a:rPr lang="en-US" dirty="0"/>
              <a:t>Boxes for </a:t>
            </a:r>
            <a:r>
              <a:rPr lang="en-US" dirty="0" err="1"/>
              <a:t>handback</a:t>
            </a:r>
            <a:r>
              <a:rPr lang="en-US" dirty="0"/>
              <a:t> at the end of the class</a:t>
            </a:r>
          </a:p>
          <a:p>
            <a:r>
              <a:rPr lang="en-US" dirty="0"/>
              <a:t>Do the activity first - maybe??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GB"/>
              <a:t>Suggested topics</a:t>
            </a:r>
          </a:p>
        </p:txBody>
      </p:sp>
      <p:sp>
        <p:nvSpPr>
          <p:cNvPr id="276483" name="Rectangle 3"/>
          <p:cNvSpPr>
            <a:spLocks noGrp="1" noChangeArrowheads="1"/>
          </p:cNvSpPr>
          <p:nvPr>
            <p:ph type="body" idx="1"/>
          </p:nvPr>
        </p:nvSpPr>
        <p:spPr/>
        <p:txBody>
          <a:bodyPr/>
          <a:lstStyle/>
          <a:p>
            <a:r>
              <a:rPr lang="en-GB">
                <a:hlinkClick r:id="rId3"/>
              </a:rPr>
              <a:t>Computers in the Workplace</a:t>
            </a:r>
            <a:r>
              <a:rPr lang="en-GB"/>
              <a:t> </a:t>
            </a:r>
          </a:p>
          <a:p>
            <a:r>
              <a:rPr lang="en-GB">
                <a:hlinkClick r:id="rId4"/>
              </a:rPr>
              <a:t>Computer Crime</a:t>
            </a:r>
            <a:r>
              <a:rPr lang="en-GB"/>
              <a:t> </a:t>
            </a:r>
          </a:p>
          <a:p>
            <a:r>
              <a:rPr lang="en-GB">
                <a:hlinkClick r:id="rId5"/>
              </a:rPr>
              <a:t>Privacy and Anonymity</a:t>
            </a:r>
            <a:r>
              <a:rPr lang="en-GB"/>
              <a:t> </a:t>
            </a:r>
          </a:p>
          <a:p>
            <a:r>
              <a:rPr lang="en-GB">
                <a:hlinkClick r:id="rId6"/>
              </a:rPr>
              <a:t>Intellectual Property</a:t>
            </a:r>
            <a:r>
              <a:rPr lang="en-GB"/>
              <a:t> </a:t>
            </a:r>
          </a:p>
          <a:p>
            <a:r>
              <a:rPr lang="en-GB">
                <a:hlinkClick r:id="rId7"/>
              </a:rPr>
              <a:t>Professional Responsibility</a:t>
            </a:r>
            <a:r>
              <a:rPr lang="en-GB"/>
              <a:t> </a:t>
            </a:r>
          </a:p>
          <a:p>
            <a:r>
              <a:rPr lang="en-GB">
                <a:hlinkClick r:id="rId8"/>
              </a:rPr>
              <a:t>Globalization</a:t>
            </a:r>
            <a:r>
              <a:rPr lang="en-GB"/>
              <a:t> </a:t>
            </a:r>
          </a:p>
          <a:p>
            <a:r>
              <a:rPr lang="en-GB">
                <a:hlinkClick r:id="rId9"/>
              </a:rPr>
              <a:t>The Meta-ethics of Computer Ethics</a:t>
            </a:r>
            <a:r>
              <a:rPr lang="en-GB"/>
              <a:t> </a:t>
            </a:r>
          </a:p>
        </p:txBody>
      </p:sp>
      <p:sp>
        <p:nvSpPr>
          <p:cNvPr id="276484" name="Rectangle 4"/>
          <p:cNvSpPr>
            <a:spLocks noChangeArrowheads="1"/>
          </p:cNvSpPr>
          <p:nvPr/>
        </p:nvSpPr>
        <p:spPr bwMode="auto">
          <a:xfrm>
            <a:off x="0" y="6216650"/>
            <a:ext cx="9144000" cy="366713"/>
          </a:xfrm>
          <a:prstGeom prst="rect">
            <a:avLst/>
          </a:prstGeom>
          <a:noFill/>
          <a:ln w="9525">
            <a:noFill/>
            <a:miter lim="800000"/>
            <a:headEnd/>
            <a:tailEnd/>
          </a:ln>
          <a:effectLst/>
        </p:spPr>
        <p:txBody>
          <a:bodyPr anchor="ctr">
            <a:prstTxWarp prst="textNoShape">
              <a:avLst/>
            </a:prstTxWarp>
            <a:spAutoFit/>
          </a:bodyPr>
          <a:lstStyle/>
          <a:p>
            <a:r>
              <a:rPr lang="en-GB" dirty="0"/>
              <a:t>From - Bynum, Terrell, "Computer Ethics: Basic Concepts and Historical Overview"</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95536" y="274638"/>
            <a:ext cx="8291264" cy="1143000"/>
          </a:xfrm>
        </p:spPr>
        <p:txBody>
          <a:bodyPr/>
          <a:lstStyle/>
          <a:p>
            <a:r>
              <a:rPr lang="en-GB" sz="2800" dirty="0"/>
              <a:t>TPS: Examples of computer crime</a:t>
            </a:r>
          </a:p>
        </p:txBody>
      </p:sp>
      <p:sp>
        <p:nvSpPr>
          <p:cNvPr id="278531" name="Rectangle 3"/>
          <p:cNvSpPr>
            <a:spLocks noGrp="1" noChangeArrowheads="1"/>
          </p:cNvSpPr>
          <p:nvPr>
            <p:ph type="body" sz="half" idx="2"/>
          </p:nvPr>
        </p:nvSpPr>
        <p:spPr>
          <a:xfrm>
            <a:off x="3707904" y="2852936"/>
            <a:ext cx="4978896" cy="3273227"/>
          </a:xfrm>
        </p:spPr>
        <p:txBody>
          <a:bodyPr/>
          <a:lstStyle/>
          <a:p>
            <a:pPr marL="0" indent="0" algn="ctr">
              <a:buNone/>
            </a:pPr>
            <a:r>
              <a:rPr lang="en-GB" dirty="0"/>
              <a:t>Can you </a:t>
            </a:r>
            <a:r>
              <a:rPr lang="en-GB" dirty="0" smtClean="0"/>
              <a:t>identify</a:t>
            </a:r>
            <a:br>
              <a:rPr lang="en-GB" dirty="0" smtClean="0"/>
            </a:br>
            <a:r>
              <a:rPr lang="en-GB" dirty="0" smtClean="0"/>
              <a:t>three </a:t>
            </a:r>
            <a:r>
              <a:rPr lang="en-GB" dirty="0"/>
              <a:t>examples </a:t>
            </a:r>
            <a:r>
              <a:rPr lang="en-GB" dirty="0" smtClean="0"/>
              <a:t>of </a:t>
            </a:r>
            <a:r>
              <a:rPr lang="en-GB" dirty="0"/>
              <a:t>ethical issues </a:t>
            </a:r>
            <a:r>
              <a:rPr lang="en-GB" dirty="0" smtClean="0"/>
              <a:t/>
            </a:r>
            <a:br>
              <a:rPr lang="en-GB" dirty="0" smtClean="0"/>
            </a:br>
            <a:r>
              <a:rPr lang="en-GB" dirty="0" smtClean="0"/>
              <a:t>in </a:t>
            </a:r>
            <a:r>
              <a:rPr lang="en-GB" dirty="0"/>
              <a:t>computing and IT</a:t>
            </a:r>
          </a:p>
        </p:txBody>
      </p:sp>
      <p:pic>
        <p:nvPicPr>
          <p:cNvPr id="278532" name="Picture 4" descr="MCj00786220000[1]"/>
          <p:cNvPicPr>
            <a:picLocks noGrp="1" noChangeAspect="1" noChangeArrowheads="1"/>
          </p:cNvPicPr>
          <p:nvPr>
            <p:ph sz="half" idx="1"/>
          </p:nvPr>
        </p:nvPicPr>
        <p:blipFill>
          <a:blip r:embed="rId3"/>
          <a:srcRect/>
          <a:stretch>
            <a:fillRect/>
          </a:stretch>
        </p:blipFill>
        <p:spPr>
          <a:xfrm>
            <a:off x="1547813" y="1865313"/>
            <a:ext cx="1857375" cy="3995737"/>
          </a:xfr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GB"/>
              <a:t>Activity</a:t>
            </a:r>
          </a:p>
        </p:txBody>
      </p:sp>
      <p:sp>
        <p:nvSpPr>
          <p:cNvPr id="280579" name="Rectangle 3"/>
          <p:cNvSpPr>
            <a:spLocks noGrp="1" noChangeArrowheads="1"/>
          </p:cNvSpPr>
          <p:nvPr>
            <p:ph type="body" idx="1"/>
          </p:nvPr>
        </p:nvSpPr>
        <p:spPr/>
        <p:txBody>
          <a:bodyPr/>
          <a:lstStyle/>
          <a:p>
            <a:r>
              <a:rPr lang="en-GB" dirty="0"/>
              <a:t>In your group look through the copies of the code of conduct you have been given</a:t>
            </a:r>
          </a:p>
          <a:p>
            <a:pPr>
              <a:buFontTx/>
              <a:buNone/>
            </a:pPr>
            <a:r>
              <a:rPr lang="en-GB" dirty="0"/>
              <a:t>On the </a:t>
            </a:r>
            <a:r>
              <a:rPr lang="en-GB" dirty="0" smtClean="0"/>
              <a:t>paper you </a:t>
            </a:r>
            <a:r>
              <a:rPr lang="en-GB" dirty="0"/>
              <a:t>have been given</a:t>
            </a:r>
          </a:p>
          <a:p>
            <a:r>
              <a:rPr lang="en-GB" dirty="0"/>
              <a:t> create a code for ECS undergraduates</a:t>
            </a:r>
          </a:p>
          <a:p>
            <a:r>
              <a:rPr lang="en-GB" dirty="0" smtClean="0"/>
              <a:t>I would like to be able to show off a couple of sets of codes to the rest of the students</a:t>
            </a:r>
          </a:p>
          <a:p>
            <a:r>
              <a:rPr lang="en-GB" dirty="0" smtClean="0"/>
              <a:t>In previous years we have had some very good efforts </a:t>
            </a:r>
            <a:r>
              <a:rPr lang="en-GB" dirty="0" smtClean="0">
                <a:sym typeface="Wingdings"/>
              </a:rPr>
              <a: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GB"/>
              <a:t>Five Questions…</a:t>
            </a:r>
          </a:p>
        </p:txBody>
      </p:sp>
      <p:sp>
        <p:nvSpPr>
          <p:cNvPr id="282627" name="Rectangle 3"/>
          <p:cNvSpPr>
            <a:spLocks noGrp="1" noChangeArrowheads="1"/>
          </p:cNvSpPr>
          <p:nvPr>
            <p:ph type="body" idx="1"/>
          </p:nvPr>
        </p:nvSpPr>
        <p:spPr/>
        <p:txBody>
          <a:bodyPr/>
          <a:lstStyle/>
          <a:p>
            <a:pPr>
              <a:lnSpc>
                <a:spcPct val="80000"/>
              </a:lnSpc>
            </a:pPr>
            <a:r>
              <a:rPr lang="en-GB" sz="1800" b="1" dirty="0"/>
              <a:t>Did I practice any virtues today?</a:t>
            </a:r>
            <a:r>
              <a:rPr lang="en-GB" sz="1800" dirty="0"/>
              <a:t> </a:t>
            </a:r>
            <a:br>
              <a:rPr lang="en-GB" sz="1800" dirty="0"/>
            </a:br>
            <a:r>
              <a:rPr lang="en-GB" sz="1200" dirty="0"/>
              <a:t>In </a:t>
            </a:r>
            <a:r>
              <a:rPr lang="en-GB" sz="1200" i="1" dirty="0"/>
              <a:t>The Book of Virtues</a:t>
            </a:r>
            <a:r>
              <a:rPr lang="en-GB" sz="1200" dirty="0"/>
              <a:t>, William Bennett notes that virtues are "habits of the heart" we learn through models--the loving parent or aunt, the demanding teacher, the respectful manager, the honest shopkeeper. They are the best parts of ourselves. </a:t>
            </a:r>
          </a:p>
          <a:p>
            <a:pPr>
              <a:lnSpc>
                <a:spcPct val="80000"/>
              </a:lnSpc>
            </a:pPr>
            <a:r>
              <a:rPr lang="en-GB" sz="1200" dirty="0"/>
              <a:t>Ask yourself, Did I cross a line today that gave up one of those parts? Or was I, at least some of the time, a person who showed integrity, trustworthiness, honesty, compassion, or any of the other virtues I was taught as a child? </a:t>
            </a:r>
            <a:endParaRPr lang="en-GB" sz="1200" b="1" dirty="0"/>
          </a:p>
          <a:p>
            <a:pPr>
              <a:lnSpc>
                <a:spcPct val="80000"/>
              </a:lnSpc>
            </a:pPr>
            <a:r>
              <a:rPr lang="en-GB" sz="1800" b="1" dirty="0"/>
              <a:t>Did I do more good than harm today?</a:t>
            </a:r>
            <a:r>
              <a:rPr lang="en-GB" sz="1800" dirty="0"/>
              <a:t> </a:t>
            </a:r>
            <a:br>
              <a:rPr lang="en-GB" sz="1800" dirty="0"/>
            </a:br>
            <a:r>
              <a:rPr lang="en-GB" sz="1200" dirty="0"/>
              <a:t>Or did I try to? Consider the short term and long-term consequences of your actions. </a:t>
            </a:r>
            <a:endParaRPr lang="en-GB" sz="1200" b="1" dirty="0"/>
          </a:p>
          <a:p>
            <a:pPr>
              <a:lnSpc>
                <a:spcPct val="80000"/>
              </a:lnSpc>
            </a:pPr>
            <a:r>
              <a:rPr lang="en-GB" sz="1800" b="1" dirty="0"/>
              <a:t>Did I treat people with dignity and respect today?</a:t>
            </a:r>
            <a:r>
              <a:rPr lang="en-GB" sz="1600" dirty="0"/>
              <a:t> </a:t>
            </a:r>
            <a:br>
              <a:rPr lang="en-GB" sz="1600" dirty="0"/>
            </a:br>
            <a:r>
              <a:rPr lang="en-GB" sz="1200" dirty="0"/>
              <a:t>All human beings should be treated with dignity simply because they are human. People have moral rights, especially the fundamental right to be treated as free and equal human beings, not as things to be manipulated, controlled, or cast away. </a:t>
            </a:r>
          </a:p>
          <a:p>
            <a:pPr>
              <a:lnSpc>
                <a:spcPct val="80000"/>
              </a:lnSpc>
            </a:pPr>
            <a:r>
              <a:rPr lang="en-GB" sz="1200" dirty="0"/>
              <a:t>How did my actions today respect the moral rights and the dignified treatment to which every person is entitled? </a:t>
            </a:r>
            <a:endParaRPr lang="en-GB" sz="1200" b="1" dirty="0"/>
          </a:p>
          <a:p>
            <a:pPr>
              <a:lnSpc>
                <a:spcPct val="80000"/>
              </a:lnSpc>
            </a:pPr>
            <a:r>
              <a:rPr lang="en-GB" sz="1800" b="1" dirty="0"/>
              <a:t>Was I fair and just today?</a:t>
            </a:r>
            <a:br>
              <a:rPr lang="en-GB" sz="1800" b="1" dirty="0"/>
            </a:br>
            <a:r>
              <a:rPr lang="en-GB" sz="1200" dirty="0"/>
              <a:t> Did I treat each person the same unless there was some relevant moral reason to treat him or her differently? Justice requires that we be fair in the way we distribute benefits and burdens. Whom did I benefit and whom did I burden? How did I decide? </a:t>
            </a:r>
            <a:endParaRPr lang="en-GB" sz="1200" b="1" dirty="0"/>
          </a:p>
          <a:p>
            <a:pPr>
              <a:lnSpc>
                <a:spcPct val="80000"/>
              </a:lnSpc>
            </a:pPr>
            <a:r>
              <a:rPr lang="en-GB" sz="1800" b="1" dirty="0"/>
              <a:t>Was my community better because I was in it? </a:t>
            </a:r>
            <a:br>
              <a:rPr lang="en-GB" sz="1800" b="1" dirty="0"/>
            </a:br>
            <a:r>
              <a:rPr lang="en-GB" sz="1800" b="1" dirty="0"/>
              <a:t>Was I better because I was in my community?</a:t>
            </a:r>
            <a:r>
              <a:rPr lang="en-GB" sz="1800" dirty="0"/>
              <a:t> </a:t>
            </a:r>
            <a:br>
              <a:rPr lang="en-GB" sz="1800" dirty="0"/>
            </a:br>
            <a:r>
              <a:rPr lang="en-GB" sz="1200" dirty="0"/>
              <a:t>Consider your primary community, however you define it--</a:t>
            </a:r>
            <a:r>
              <a:rPr lang="en-GB" sz="1200" dirty="0" err="1"/>
              <a:t>neighborhood</a:t>
            </a:r>
            <a:r>
              <a:rPr lang="en-GB" sz="1200" dirty="0"/>
              <a:t>, apartment building, family, company, church, etc. Now ask yourself, Was I able to get beyond my own interests to make that community stronger? Was I able to draw on my community's strengths to help me in my own process of becoming more human? </a:t>
            </a:r>
          </a:p>
          <a:p>
            <a:pPr>
              <a:lnSpc>
                <a:spcPct val="80000"/>
              </a:lnSpc>
            </a:pPr>
            <a:r>
              <a:rPr lang="en-GB" sz="1800" b="1" dirty="0">
                <a:hlinkClick r:id="rId3"/>
              </a:rPr>
              <a:t>http://www.scu.edu/ethics/publications/iie/v8n1/everydayethics.html</a:t>
            </a:r>
            <a:endParaRPr lang="en-GB" sz="1800" b="1" dirty="0"/>
          </a:p>
          <a:p>
            <a:pPr>
              <a:lnSpc>
                <a:spcPct val="80000"/>
              </a:lnSpc>
            </a:pPr>
            <a:endParaRPr lang="en-GB" sz="12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endParaRPr lang="en-US"/>
          </a:p>
        </p:txBody>
      </p:sp>
      <p:sp>
        <p:nvSpPr>
          <p:cNvPr id="326659" name="Rectangle 3"/>
          <p:cNvSpPr>
            <a:spLocks noGrp="1" noChangeArrowheads="1"/>
          </p:cNvSpPr>
          <p:nvPr>
            <p:ph type="body" idx="1"/>
          </p:nvPr>
        </p:nvSpPr>
        <p:spPr/>
        <p:txBody>
          <a:bodyPr/>
          <a:lstStyle/>
          <a:p>
            <a:pPr>
              <a:buFontTx/>
              <a:buNone/>
            </a:pPr>
            <a:r>
              <a:rPr lang="en-GB"/>
              <a:t>Thank you </a:t>
            </a:r>
            <a:r>
              <a:rPr lang="en-GB">
                <a:sym typeface="Wingdings" pitchFamily="-112" charset="2"/>
              </a:rPr>
              <a:t></a:t>
            </a: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GB"/>
              <a:t>webliography</a:t>
            </a:r>
          </a:p>
        </p:txBody>
      </p:sp>
      <p:sp>
        <p:nvSpPr>
          <p:cNvPr id="284675" name="Rectangle 3"/>
          <p:cNvSpPr>
            <a:spLocks noGrp="1" noChangeArrowheads="1"/>
          </p:cNvSpPr>
          <p:nvPr>
            <p:ph type="body" idx="1"/>
          </p:nvPr>
        </p:nvSpPr>
        <p:spPr/>
        <p:txBody>
          <a:bodyPr/>
          <a:lstStyle/>
          <a:p>
            <a:pPr>
              <a:lnSpc>
                <a:spcPct val="150000"/>
              </a:lnSpc>
            </a:pPr>
            <a:r>
              <a:rPr lang="en-GB" sz="1800" dirty="0"/>
              <a:t>If you are especially interested in this topic you may like to follow it up through the following web sites:</a:t>
            </a:r>
          </a:p>
          <a:p>
            <a:pPr>
              <a:lnSpc>
                <a:spcPct val="150000"/>
              </a:lnSpc>
            </a:pPr>
            <a:r>
              <a:rPr lang="en-GB" sz="1800" dirty="0" smtClean="0"/>
              <a:t>The Internet Encyclopaedia of Philosophy</a:t>
            </a:r>
            <a:br>
              <a:rPr lang="en-GB" sz="1800" dirty="0" smtClean="0"/>
            </a:br>
            <a:r>
              <a:rPr lang="en-GB" sz="1800" dirty="0">
                <a:hlinkClick r:id="rId3"/>
              </a:rPr>
              <a:t>http://www.iep.utm.edu/</a:t>
            </a:r>
            <a:r>
              <a:rPr lang="en-GB" sz="1800" dirty="0"/>
              <a:t> </a:t>
            </a:r>
            <a:endParaRPr lang="en-GB" sz="1800" dirty="0" smtClean="0"/>
          </a:p>
          <a:p>
            <a:pPr>
              <a:lnSpc>
                <a:spcPct val="150000"/>
              </a:lnSpc>
            </a:pPr>
            <a:r>
              <a:rPr lang="en-GB" sz="1800" dirty="0" smtClean="0"/>
              <a:t>Research </a:t>
            </a:r>
            <a:r>
              <a:rPr lang="en-GB" sz="1800" dirty="0" err="1"/>
              <a:t>Center</a:t>
            </a:r>
            <a:r>
              <a:rPr lang="en-GB" sz="1800" dirty="0"/>
              <a:t> on Computers and Society</a:t>
            </a:r>
          </a:p>
          <a:p>
            <a:pPr>
              <a:lnSpc>
                <a:spcPct val="150000"/>
              </a:lnSpc>
            </a:pPr>
            <a:r>
              <a:rPr lang="en-GB" sz="1800" dirty="0">
                <a:hlinkClick r:id="rId4"/>
              </a:rPr>
              <a:t>http://www.southernct.edu/organizations/rccs/</a:t>
            </a:r>
            <a:r>
              <a:rPr lang="en-GB" sz="1800" dirty="0"/>
              <a:t> </a:t>
            </a:r>
            <a:endParaRPr lang="en-GB" sz="1800" dirty="0" smtClean="0"/>
          </a:p>
          <a:p>
            <a:pPr>
              <a:lnSpc>
                <a:spcPct val="150000"/>
              </a:lnSpc>
            </a:pPr>
            <a:r>
              <a:rPr lang="en-GB" sz="1800" dirty="0" err="1" smtClean="0"/>
              <a:t>Computerethics.org</a:t>
            </a:r>
            <a:r>
              <a:rPr lang="en-GB" sz="1800" dirty="0"/>
              <a:t/>
            </a:r>
            <a:br>
              <a:rPr lang="en-GB" sz="1800" dirty="0"/>
            </a:br>
            <a:r>
              <a:rPr lang="en-GB" sz="1800" dirty="0" smtClean="0"/>
              <a:t> </a:t>
            </a:r>
            <a:r>
              <a:rPr lang="en-GB" sz="1800" dirty="0">
                <a:hlinkClick r:id="rId5"/>
              </a:rPr>
              <a:t>http://</a:t>
            </a:r>
            <a:r>
              <a:rPr lang="en-GB" sz="1800" dirty="0" smtClean="0">
                <a:hlinkClick r:id="rId5"/>
              </a:rPr>
              <a:t>www.computerethics.org</a:t>
            </a:r>
            <a:r>
              <a:rPr lang="en-GB" sz="1800" dirty="0" smtClean="0"/>
              <a:t> </a:t>
            </a:r>
            <a:r>
              <a:rPr lang="en-GB" sz="1800" dirty="0"/>
              <a:t>- takes you to the site above!</a:t>
            </a:r>
            <a:r>
              <a:rPr lang="en-GB" sz="1800" dirty="0" smtClean="0"/>
              <a:t>!</a:t>
            </a:r>
          </a:p>
          <a:p>
            <a:pPr>
              <a:lnSpc>
                <a:spcPct val="150000"/>
              </a:lnSpc>
            </a:pPr>
            <a:r>
              <a:rPr lang="en-GB" sz="1800" dirty="0" smtClean="0"/>
              <a:t>Ten Commandments of Computer Ethics</a:t>
            </a:r>
            <a:br>
              <a:rPr lang="en-GB" sz="1800" dirty="0" smtClean="0"/>
            </a:br>
            <a:r>
              <a:rPr lang="en-GB" sz="1800" dirty="0" smtClean="0">
                <a:hlinkClick r:id="rId6"/>
              </a:rPr>
              <a:t>http</a:t>
            </a:r>
            <a:r>
              <a:rPr lang="en-GB" sz="1800" dirty="0">
                <a:hlinkClick r:id="rId6"/>
              </a:rPr>
              <a:t>://computerethicsinstitute.org/publications/</a:t>
            </a:r>
            <a:r>
              <a:rPr lang="en-GB" sz="1800" dirty="0" smtClean="0">
                <a:hlinkClick r:id="rId6"/>
              </a:rPr>
              <a:t>tencommandments.html</a:t>
            </a:r>
            <a:endParaRPr lang="en-GB" sz="1800" dirty="0" smtClean="0"/>
          </a:p>
          <a:p>
            <a:endParaRPr lang="en-GB" sz="20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GB"/>
              <a:t>Codes of Ethics…</a:t>
            </a:r>
          </a:p>
        </p:txBody>
      </p:sp>
      <p:sp>
        <p:nvSpPr>
          <p:cNvPr id="288771" name="Rectangle 3"/>
          <p:cNvSpPr>
            <a:spLocks noGrp="1" noChangeArrowheads="1"/>
          </p:cNvSpPr>
          <p:nvPr>
            <p:ph sz="half" idx="1"/>
          </p:nvPr>
        </p:nvSpPr>
        <p:spPr>
          <a:xfrm>
            <a:off x="457200" y="1600200"/>
            <a:ext cx="4800600" cy="4525963"/>
          </a:xfrm>
        </p:spPr>
        <p:txBody>
          <a:bodyPr/>
          <a:lstStyle/>
          <a:p>
            <a:pPr>
              <a:buNone/>
            </a:pPr>
            <a:r>
              <a:rPr lang="en-GB" sz="1800" dirty="0"/>
              <a:t>IET Rules of Conduct</a:t>
            </a:r>
          </a:p>
          <a:p>
            <a:pPr>
              <a:spcAft>
                <a:spcPts val="1200"/>
              </a:spcAft>
              <a:buFontTx/>
              <a:buNone/>
            </a:pPr>
            <a:r>
              <a:rPr lang="en-US" sz="1200" dirty="0">
                <a:latin typeface="Verdana" pitchFamily="-112" charset="0"/>
                <a:hlinkClick r:id="rId3"/>
              </a:rPr>
              <a:t>http://www.theiet.org/about/governance/rules-conduct/</a:t>
            </a:r>
            <a:endParaRPr lang="en-US" sz="1200" dirty="0" smtClean="0">
              <a:latin typeface="Verdana" pitchFamily="-112" charset="0"/>
            </a:endParaRPr>
          </a:p>
          <a:p>
            <a:endParaRPr lang="en-GB" dirty="0">
              <a:hlinkClick r:id="rId4"/>
            </a:endParaRPr>
          </a:p>
        </p:txBody>
      </p:sp>
      <p:sp>
        <p:nvSpPr>
          <p:cNvPr id="6" name="Content Placeholder 5"/>
          <p:cNvSpPr>
            <a:spLocks noGrp="1"/>
          </p:cNvSpPr>
          <p:nvPr>
            <p:ph sz="half" idx="2"/>
          </p:nvPr>
        </p:nvSpPr>
        <p:spPr>
          <a:xfrm>
            <a:off x="4038600" y="2362200"/>
            <a:ext cx="4724400" cy="3581400"/>
          </a:xfrm>
        </p:spPr>
        <p:txBody>
          <a:bodyPr/>
          <a:lstStyle/>
          <a:p>
            <a:pPr>
              <a:spcAft>
                <a:spcPts val="1200"/>
              </a:spcAft>
              <a:buNone/>
            </a:pPr>
            <a:r>
              <a:rPr lang="en-GB" sz="1800" dirty="0" smtClean="0"/>
              <a:t>BCS Code of Conduct and </a:t>
            </a:r>
            <a:br>
              <a:rPr lang="en-GB" sz="1800" dirty="0" smtClean="0"/>
            </a:br>
            <a:r>
              <a:rPr lang="en-GB" sz="1800" dirty="0" smtClean="0"/>
              <a:t>Code of Good Practice</a:t>
            </a:r>
          </a:p>
          <a:p>
            <a:pPr>
              <a:buFontTx/>
              <a:buNone/>
            </a:pPr>
            <a:r>
              <a:rPr lang="en-GB" sz="1200" dirty="0" smtClean="0">
                <a:latin typeface="Verdana" pitchFamily="-112" charset="0"/>
                <a:hlinkClick r:id="rId5"/>
              </a:rPr>
              <a:t>http://www.bcs.org/server.php?show=conWebDoc.1587</a:t>
            </a:r>
            <a:endParaRPr lang="en-GB" sz="1800" dirty="0" smtClean="0"/>
          </a:p>
          <a:p>
            <a:endParaRPr lang="en-US" dirty="0"/>
          </a:p>
        </p:txBody>
      </p:sp>
      <p:pic>
        <p:nvPicPr>
          <p:cNvPr id="9" name="Picture 8" descr="Picture 29.png">
            <a:hlinkClick r:id="rId3"/>
          </p:cNvPr>
          <p:cNvPicPr>
            <a:picLocks noChangeAspect="1"/>
          </p:cNvPicPr>
          <p:nvPr/>
        </p:nvPicPr>
        <p:blipFill>
          <a:blip r:embed="rId6"/>
          <a:stretch>
            <a:fillRect/>
          </a:stretch>
        </p:blipFill>
        <p:spPr>
          <a:xfrm>
            <a:off x="228600" y="2590800"/>
            <a:ext cx="3733800" cy="2436238"/>
          </a:xfrm>
          <a:prstGeom prst="rect">
            <a:avLst/>
          </a:prstGeom>
        </p:spPr>
      </p:pic>
      <p:pic>
        <p:nvPicPr>
          <p:cNvPr id="10" name="Picture 9" descr="Picture 28.png">
            <a:hlinkClick r:id="rId5"/>
          </p:cNvPr>
          <p:cNvPicPr>
            <a:picLocks noChangeAspect="1"/>
          </p:cNvPicPr>
          <p:nvPr/>
        </p:nvPicPr>
        <p:blipFill>
          <a:blip r:embed="rId7"/>
          <a:stretch>
            <a:fillRect/>
          </a:stretch>
        </p:blipFill>
        <p:spPr>
          <a:xfrm>
            <a:off x="5029200" y="3581400"/>
            <a:ext cx="3733800" cy="2822644"/>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GB"/>
              <a:t>Actual references</a:t>
            </a:r>
          </a:p>
        </p:txBody>
      </p:sp>
      <p:sp>
        <p:nvSpPr>
          <p:cNvPr id="296963" name="Rectangle 3"/>
          <p:cNvSpPr>
            <a:spLocks noGrp="1" noChangeArrowheads="1"/>
          </p:cNvSpPr>
          <p:nvPr>
            <p:ph type="body" idx="1"/>
          </p:nvPr>
        </p:nvSpPr>
        <p:spPr/>
        <p:txBody>
          <a:bodyPr/>
          <a:lstStyle/>
          <a:p>
            <a:pPr>
              <a:lnSpc>
                <a:spcPct val="90000"/>
              </a:lnSpc>
              <a:buFontTx/>
              <a:buNone/>
            </a:pPr>
            <a:r>
              <a:rPr lang="en-GB" sz="2800"/>
              <a:t>Bynum, Terrell, "Computer Ethics: Basic Concepts and Historical Overview", </a:t>
            </a:r>
            <a:r>
              <a:rPr lang="en-GB" sz="2800" i="1"/>
              <a:t>The Stanford Encyclopedia of Philosophy (Winter 2001 Edition)</a:t>
            </a:r>
            <a:r>
              <a:rPr lang="en-GB" sz="2800"/>
              <a:t>, Edward N. Zalta (ed.), URL = </a:t>
            </a:r>
            <a:r>
              <a:rPr lang="en-GB" sz="2800">
                <a:hlinkClick r:id="rId3"/>
              </a:rPr>
              <a:t>http://plato.stanford.edu/archives/win2001/entries/ethics-computer/</a:t>
            </a:r>
            <a:endParaRPr lang="en-GB" sz="2800"/>
          </a:p>
          <a:p>
            <a:pPr>
              <a:lnSpc>
                <a:spcPct val="90000"/>
              </a:lnSpc>
              <a:buFontTx/>
              <a:buNone/>
            </a:pPr>
            <a:endParaRPr lang="en-GB" sz="2800"/>
          </a:p>
          <a:p>
            <a:pPr>
              <a:lnSpc>
                <a:spcPct val="90000"/>
              </a:lnSpc>
              <a:buFontTx/>
              <a:buNone/>
            </a:pPr>
            <a:r>
              <a:rPr lang="en-GB" sz="2800"/>
              <a:t>Terrell Ward Bynum and Simon Rogerson, Eds., Computer Ethics and Professional Responsibility, Blackwell, 2004.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GB" sz="3600" b="0"/>
              <a:t>Want to know more?</a:t>
            </a:r>
          </a:p>
        </p:txBody>
      </p:sp>
      <p:sp>
        <p:nvSpPr>
          <p:cNvPr id="301059" name="Rectangle 3"/>
          <p:cNvSpPr>
            <a:spLocks noGrp="1" noChangeArrowheads="1"/>
          </p:cNvSpPr>
          <p:nvPr>
            <p:ph type="body" idx="1"/>
          </p:nvPr>
        </p:nvSpPr>
        <p:spPr/>
        <p:txBody>
          <a:bodyPr/>
          <a:lstStyle/>
          <a:p>
            <a:pPr>
              <a:lnSpc>
                <a:spcPct val="80000"/>
              </a:lnSpc>
              <a:buFontTx/>
              <a:buNone/>
            </a:pPr>
            <a:r>
              <a:rPr lang="en-GB" sz="2400" b="1"/>
              <a:t>Read the text…</a:t>
            </a:r>
          </a:p>
          <a:p>
            <a:pPr>
              <a:lnSpc>
                <a:spcPct val="80000"/>
              </a:lnSpc>
            </a:pPr>
            <a:r>
              <a:rPr lang="en-GB" sz="2400"/>
              <a:t>Computer ethics and professional responsibility </a:t>
            </a:r>
            <a:br>
              <a:rPr lang="en-GB" sz="2400"/>
            </a:br>
            <a:r>
              <a:rPr lang="en-GB" sz="2400"/>
              <a:t>    Bynum, Terrell Ward and Simon Rogerson.</a:t>
            </a:r>
            <a:br>
              <a:rPr lang="en-GB" sz="2400"/>
            </a:br>
            <a:r>
              <a:rPr lang="en-GB" sz="2400"/>
              <a:t>Hartley Library Location QA 76.9M65 BYN</a:t>
            </a:r>
          </a:p>
          <a:p>
            <a:pPr>
              <a:lnSpc>
                <a:spcPct val="80000"/>
              </a:lnSpc>
              <a:buFontTx/>
              <a:buNone/>
            </a:pPr>
            <a:r>
              <a:rPr lang="en-GB" sz="2400" b="1"/>
              <a:t>Play the game</a:t>
            </a:r>
          </a:p>
          <a:p>
            <a:pPr>
              <a:lnSpc>
                <a:spcPct val="80000"/>
              </a:lnSpc>
            </a:pPr>
            <a:r>
              <a:rPr lang="en-GB" sz="2400"/>
              <a:t>Oracle Education Foundation’s ThinkQuest </a:t>
            </a:r>
            <a:br>
              <a:rPr lang="en-GB" sz="2400"/>
            </a:br>
            <a:r>
              <a:rPr lang="en-GB" sz="2400"/>
              <a:t>Computer Ethics </a:t>
            </a:r>
            <a:br>
              <a:rPr lang="en-GB" sz="2400"/>
            </a:br>
            <a:r>
              <a:rPr lang="en-GB" sz="1800" b="1">
                <a:hlinkClick r:id="rId3"/>
              </a:rPr>
              <a:t>http://library.thinkquest.org/26658/</a:t>
            </a:r>
            <a:r>
              <a:rPr lang="en-GB" sz="1800" b="1"/>
              <a:t> </a:t>
            </a:r>
          </a:p>
          <a:p>
            <a:pPr>
              <a:lnSpc>
                <a:spcPct val="80000"/>
              </a:lnSpc>
              <a:buFontTx/>
              <a:buNone/>
            </a:pPr>
            <a:r>
              <a:rPr lang="en-GB" sz="2400" b="1"/>
              <a:t>Surf the Web</a:t>
            </a:r>
          </a:p>
          <a:p>
            <a:pPr>
              <a:lnSpc>
                <a:spcPct val="80000"/>
              </a:lnSpc>
            </a:pPr>
            <a:r>
              <a:rPr lang="en-GB" sz="2400"/>
              <a:t>Ethics on the World Wide Web </a:t>
            </a:r>
            <a:r>
              <a:rPr lang="en-GB" sz="1800" b="1">
                <a:hlinkClick r:id="rId4"/>
              </a:rPr>
              <a:t>http://commfaculty.fullerton.edu/lester/ethics/computer.html</a:t>
            </a:r>
            <a:r>
              <a:rPr lang="en-GB" sz="1800" b="1"/>
              <a:t> </a:t>
            </a:r>
          </a:p>
          <a:p>
            <a:pPr>
              <a:lnSpc>
                <a:spcPct val="80000"/>
              </a:lnSpc>
            </a:pPr>
            <a:r>
              <a:rPr lang="en-GB" sz="2400"/>
              <a:t>Code of the Geeks – a rather different take on Codes…</a:t>
            </a:r>
            <a:br>
              <a:rPr lang="en-GB" sz="2400"/>
            </a:br>
            <a:r>
              <a:rPr lang="en-GB" sz="1600" b="1">
                <a:hlinkClick r:id="rId5"/>
              </a:rPr>
              <a:t>http://www.geekcode.com/geek.html</a:t>
            </a:r>
            <a:r>
              <a:rPr lang="en-GB" sz="2400" b="1"/>
              <a:t> </a:t>
            </a:r>
            <a:endParaRPr lang="en-GB" sz="1800" b="1"/>
          </a:p>
          <a:p>
            <a:pPr>
              <a:lnSpc>
                <a:spcPct val="80000"/>
              </a:lnSpc>
              <a:buFontTx/>
              <a:buNone/>
            </a:pPr>
            <a:endParaRPr lang="en-GB" sz="1800" b="1"/>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p:txBody>
          <a:bodyPr/>
          <a:lstStyle/>
          <a:p>
            <a:r>
              <a:rPr lang="en-GB"/>
              <a:t>Appendix</a:t>
            </a:r>
            <a:br>
              <a:rPr lang="en-GB"/>
            </a:br>
            <a:endParaRPr lang="en-GB"/>
          </a:p>
        </p:txBody>
      </p:sp>
      <p:sp>
        <p:nvSpPr>
          <p:cNvPr id="299011" name="Rectangle 3"/>
          <p:cNvSpPr>
            <a:spLocks noGrp="1" noChangeArrowheads="1"/>
          </p:cNvSpPr>
          <p:nvPr>
            <p:ph type="subTitle" idx="1"/>
          </p:nvPr>
        </p:nvSpPr>
        <p:spPr/>
        <p:txBody>
          <a:bodyPr/>
          <a:lstStyle/>
          <a:p>
            <a:r>
              <a:rPr lang="en-GB"/>
              <a:t>Additional </a:t>
            </a:r>
          </a:p>
          <a:p>
            <a:r>
              <a:rPr lang="en-GB"/>
              <a:t>Materials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4" name="Rectangle 6"/>
          <p:cNvSpPr>
            <a:spLocks noChangeArrowheads="1"/>
          </p:cNvSpPr>
          <p:nvPr/>
        </p:nvSpPr>
        <p:spPr bwMode="auto">
          <a:xfrm>
            <a:off x="2195513" y="2532063"/>
            <a:ext cx="4608512" cy="2282825"/>
          </a:xfrm>
          <a:prstGeom prst="rect">
            <a:avLst/>
          </a:prstGeom>
          <a:noFill/>
          <a:ln w="9525">
            <a:noFill/>
            <a:miter lim="800000"/>
            <a:headEnd/>
            <a:tailEnd/>
          </a:ln>
          <a:effectLst/>
        </p:spPr>
        <p:txBody>
          <a:bodyPr anchor="ctr">
            <a:prstTxWarp prst="textNoShape">
              <a:avLst/>
            </a:prstTxWarp>
            <a:spAutoFit/>
          </a:bodyPr>
          <a:lstStyle/>
          <a:p>
            <a:pPr algn="ctr"/>
            <a:r>
              <a:rPr lang="en-GB" sz="2400" b="1"/>
              <a:t>Ethics: </a:t>
            </a:r>
            <a:br>
              <a:rPr lang="en-GB" sz="2400" b="1"/>
            </a:br>
            <a:r>
              <a:rPr lang="en-GB" sz="2400" b="1"/>
              <a:t>“The science of morals; </a:t>
            </a:r>
            <a:br>
              <a:rPr lang="en-GB" sz="2400" b="1"/>
            </a:br>
            <a:r>
              <a:rPr lang="en-GB" sz="2400" b="1"/>
              <a:t>the department of study concerned with the principles of human duty”.</a:t>
            </a:r>
            <a:r>
              <a:rPr lang="en-GB" sz="2400"/>
              <a:t>  </a:t>
            </a:r>
            <a:br>
              <a:rPr lang="en-GB" sz="2400"/>
            </a:br>
            <a:r>
              <a:rPr lang="en-GB" sz="2400" b="1"/>
              <a:t>OED</a:t>
            </a:r>
          </a:p>
        </p:txBody>
      </p:sp>
      <p:sp>
        <p:nvSpPr>
          <p:cNvPr id="247815" name="Rectangle 7"/>
          <p:cNvSpPr>
            <a:spLocks noGrp="1" noChangeArrowheads="1"/>
          </p:cNvSpPr>
          <p:nvPr>
            <p:ph type="title"/>
          </p:nvPr>
        </p:nvSpPr>
        <p:spPr/>
        <p:txBody>
          <a:bodyPr/>
          <a:lstStyle/>
          <a:p>
            <a:r>
              <a:rPr lang="en-US"/>
              <a:t>Ethics: a definition</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GB"/>
              <a:t>Books</a:t>
            </a:r>
          </a:p>
        </p:txBody>
      </p:sp>
      <p:sp>
        <p:nvSpPr>
          <p:cNvPr id="286723" name="Rectangle 3"/>
          <p:cNvSpPr>
            <a:spLocks noGrp="1" noChangeArrowheads="1"/>
          </p:cNvSpPr>
          <p:nvPr>
            <p:ph type="body" idx="1"/>
          </p:nvPr>
        </p:nvSpPr>
        <p:spPr/>
        <p:txBody>
          <a:bodyPr/>
          <a:lstStyle/>
          <a:p>
            <a:pPr>
              <a:buFontTx/>
              <a:buNone/>
            </a:pPr>
            <a:r>
              <a:rPr lang="en-GB" b="1"/>
              <a:t>The Real World of Technology (CBC Massey Lectures series) </a:t>
            </a:r>
            <a:r>
              <a:rPr lang="en-GB"/>
              <a:t>by </a:t>
            </a:r>
            <a:r>
              <a:rPr lang="en-GB">
                <a:hlinkClick r:id="rId3"/>
              </a:rPr>
              <a:t>Ursula Franklin</a:t>
            </a:r>
            <a:r>
              <a:rPr lang="en-GB"/>
              <a:t> </a:t>
            </a:r>
          </a:p>
          <a:p>
            <a:pPr>
              <a:buFontTx/>
              <a:buNone/>
            </a:pPr>
            <a:r>
              <a:rPr lang="en-GB">
                <a:hlinkClick r:id="rId4"/>
              </a:rPr>
              <a:t>http://www.anansi.ca/titles.cfm?pub_id=58</a:t>
            </a:r>
            <a:endParaRPr lang="en-GB"/>
          </a:p>
          <a:p>
            <a:pPr>
              <a:buFontTx/>
              <a:buNone/>
            </a:pPr>
            <a:endParaRPr lang="en-GB"/>
          </a:p>
          <a:p>
            <a:pPr>
              <a:buFontTx/>
              <a:buNone/>
            </a:pPr>
            <a:r>
              <a:rPr lang="en-GB">
                <a:hlinkClick r:id="rId5"/>
              </a:rPr>
              <a:t>http://www.onlineethics.org/codes/index.html</a:t>
            </a:r>
            <a:endParaRPr lang="en-GB"/>
          </a:p>
          <a:p>
            <a:pPr>
              <a:buFontTx/>
              <a:buNone/>
            </a:pPr>
            <a:endParaRPr lang="en-GB"/>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GB" sz="2800" dirty="0"/>
              <a:t>Computing and Moral Responsibility</a:t>
            </a:r>
          </a:p>
        </p:txBody>
      </p:sp>
      <p:sp>
        <p:nvSpPr>
          <p:cNvPr id="272387" name="Rectangle 3"/>
          <p:cNvSpPr>
            <a:spLocks noGrp="1" noChangeArrowheads="1"/>
          </p:cNvSpPr>
          <p:nvPr>
            <p:ph type="body" idx="1"/>
          </p:nvPr>
        </p:nvSpPr>
        <p:spPr/>
        <p:txBody>
          <a:bodyPr/>
          <a:lstStyle/>
          <a:p>
            <a:pPr marL="0" indent="0">
              <a:lnSpc>
                <a:spcPct val="80000"/>
              </a:lnSpc>
              <a:buNone/>
            </a:pPr>
            <a:r>
              <a:rPr lang="en-GB" sz="1400" b="1" dirty="0"/>
              <a:t>Journals On-line</a:t>
            </a:r>
          </a:p>
          <a:p>
            <a:pPr>
              <a:lnSpc>
                <a:spcPct val="80000"/>
              </a:lnSpc>
            </a:pPr>
            <a:r>
              <a:rPr lang="en-GB" sz="1400" dirty="0">
                <a:hlinkClick r:id="rId3"/>
              </a:rPr>
              <a:t>ETHICOMP Journal</a:t>
            </a:r>
            <a:r>
              <a:rPr lang="en-GB" sz="1400" dirty="0"/>
              <a:t>. Publishes papers presented at ETHICOMP conference series, an international conference series of interest to those working in computer ethics. </a:t>
            </a:r>
          </a:p>
          <a:p>
            <a:pPr>
              <a:lnSpc>
                <a:spcPct val="80000"/>
              </a:lnSpc>
            </a:pPr>
            <a:r>
              <a:rPr lang="en-GB" sz="1400" dirty="0">
                <a:hlinkClick r:id="rId4"/>
              </a:rPr>
              <a:t>Ethics and Information Technology</a:t>
            </a:r>
            <a:r>
              <a:rPr lang="en-GB" sz="1400" dirty="0"/>
              <a:t>. Published by </a:t>
            </a:r>
            <a:r>
              <a:rPr lang="en-GB" sz="1400" dirty="0" err="1"/>
              <a:t>Klewer</a:t>
            </a:r>
            <a:r>
              <a:rPr lang="en-GB" sz="1400" dirty="0"/>
              <a:t>; peer-reviewed journal spanning a wide variety of issues and approaches to exploring in the intersection of moral philosophy and information / communications technology. </a:t>
            </a:r>
          </a:p>
          <a:p>
            <a:pPr>
              <a:lnSpc>
                <a:spcPct val="80000"/>
              </a:lnSpc>
            </a:pPr>
            <a:r>
              <a:rPr lang="en-GB" sz="1400" dirty="0">
                <a:hlinkClick r:id="rId5"/>
              </a:rPr>
              <a:t>Metaphilosophy</a:t>
            </a:r>
            <a:r>
              <a:rPr lang="en-GB" sz="1400" dirty="0"/>
              <a:t> Published by Blackwell; peer-reviewed journal that has been publishing articles in the area of computer ethics (including computing and responsibility) since the 1980's. </a:t>
            </a:r>
          </a:p>
          <a:p>
            <a:pPr>
              <a:lnSpc>
                <a:spcPct val="80000"/>
              </a:lnSpc>
            </a:pPr>
            <a:r>
              <a:rPr lang="en-GB" sz="1400" dirty="0">
                <a:hlinkClick r:id="rId6"/>
              </a:rPr>
              <a:t>Minds and Machines: Journal for Artificial Intelligence, Philosophy and Cognitive Science</a:t>
            </a:r>
            <a:r>
              <a:rPr lang="en-GB" sz="1400" dirty="0"/>
              <a:t>. Published by </a:t>
            </a:r>
            <a:r>
              <a:rPr lang="en-GB" sz="1400" dirty="0" err="1"/>
              <a:t>Klewer</a:t>
            </a:r>
            <a:r>
              <a:rPr lang="en-GB" sz="1400" dirty="0"/>
              <a:t>; peer-</a:t>
            </a:r>
            <a:r>
              <a:rPr lang="en-GB" sz="1400" dirty="0" err="1"/>
              <a:t>reveiwed</a:t>
            </a:r>
            <a:r>
              <a:rPr lang="en-GB" sz="1400" dirty="0"/>
              <a:t> journal that occasionally includes articles related to the ethics / moral responsibility of artificially intelligent computer systems. </a:t>
            </a:r>
            <a:r>
              <a:rPr lang="en-GB" sz="1400" dirty="0" smtClean="0"/>
              <a:t/>
            </a:r>
            <a:br>
              <a:rPr lang="en-GB" sz="1400" dirty="0" smtClean="0"/>
            </a:br>
            <a:endParaRPr lang="en-GB" sz="1400" dirty="0"/>
          </a:p>
          <a:p>
            <a:pPr>
              <a:lnSpc>
                <a:spcPct val="80000"/>
              </a:lnSpc>
            </a:pPr>
            <a:r>
              <a:rPr lang="en-GB" sz="1400" b="1" dirty="0" err="1" smtClean="0"/>
              <a:t>Centers</a:t>
            </a:r>
            <a:endParaRPr lang="en-GB" sz="1400" b="1" dirty="0"/>
          </a:p>
          <a:p>
            <a:pPr>
              <a:lnSpc>
                <a:spcPct val="80000"/>
              </a:lnSpc>
            </a:pPr>
            <a:r>
              <a:rPr lang="en-GB" sz="1400" dirty="0">
                <a:hlinkClick r:id="rId7"/>
              </a:rPr>
              <a:t>Research Center on Computing and Society</a:t>
            </a:r>
            <a:r>
              <a:rPr lang="en-GB" sz="1400" dirty="0"/>
              <a:t> (at Southern Connecticut State University) </a:t>
            </a:r>
          </a:p>
          <a:p>
            <a:pPr>
              <a:lnSpc>
                <a:spcPct val="80000"/>
              </a:lnSpc>
            </a:pPr>
            <a:r>
              <a:rPr lang="en-GB" sz="1400" dirty="0">
                <a:hlinkClick r:id="rId8"/>
              </a:rPr>
              <a:t>Centre for Computing and Social Responsibility</a:t>
            </a:r>
            <a:r>
              <a:rPr lang="en-GB" sz="1400" dirty="0"/>
              <a:t> (at De Montfort University) </a:t>
            </a:r>
          </a:p>
          <a:p>
            <a:pPr>
              <a:lnSpc>
                <a:spcPct val="80000"/>
              </a:lnSpc>
            </a:pPr>
            <a:r>
              <a:rPr lang="en-GB" sz="1400" dirty="0">
                <a:hlinkClick r:id="rId9"/>
              </a:rPr>
              <a:t>Computer Professionals for Social Responsibility</a:t>
            </a:r>
            <a:r>
              <a:rPr lang="en-GB" sz="1400" dirty="0"/>
              <a:t> (CPSR) </a:t>
            </a:r>
            <a:r>
              <a:rPr lang="en-GB" sz="1400" dirty="0" smtClean="0"/>
              <a:t/>
            </a:r>
            <a:br>
              <a:rPr lang="en-GB" sz="1400" dirty="0" smtClean="0"/>
            </a:br>
            <a:endParaRPr lang="en-GB" sz="1400" dirty="0"/>
          </a:p>
          <a:p>
            <a:pPr>
              <a:lnSpc>
                <a:spcPct val="80000"/>
              </a:lnSpc>
            </a:pPr>
            <a:r>
              <a:rPr lang="en-GB" sz="1400" b="1" dirty="0"/>
              <a:t>Organizations</a:t>
            </a:r>
          </a:p>
          <a:p>
            <a:pPr>
              <a:lnSpc>
                <a:spcPct val="80000"/>
              </a:lnSpc>
            </a:pPr>
            <a:r>
              <a:rPr lang="en-GB" sz="1400" dirty="0">
                <a:hlinkClick r:id="rId10"/>
              </a:rPr>
              <a:t>INSEIT: International Society for Ethics and Information </a:t>
            </a:r>
            <a:r>
              <a:rPr lang="en-GB" sz="1400" dirty="0" smtClean="0">
                <a:hlinkClick r:id="rId10"/>
              </a:rPr>
              <a:t>Technology</a:t>
            </a:r>
            <a:r>
              <a:rPr lang="en-GB" sz="1400" dirty="0" smtClean="0"/>
              <a:t/>
            </a:r>
            <a:br>
              <a:rPr lang="en-GB" sz="1400" dirty="0" smtClean="0"/>
            </a:br>
            <a:endParaRPr lang="en-GB" sz="1400" dirty="0"/>
          </a:p>
          <a:p>
            <a:pPr>
              <a:lnSpc>
                <a:spcPct val="80000"/>
              </a:lnSpc>
            </a:pPr>
            <a:r>
              <a:rPr lang="en-GB" sz="1400" b="1" dirty="0"/>
              <a:t>Sources</a:t>
            </a:r>
          </a:p>
          <a:p>
            <a:pPr>
              <a:lnSpc>
                <a:spcPct val="80000"/>
              </a:lnSpc>
            </a:pPr>
            <a:r>
              <a:rPr lang="en-GB" sz="1400" dirty="0"/>
              <a:t>Computing and moral responsibility</a:t>
            </a:r>
          </a:p>
          <a:p>
            <a:pPr>
              <a:lnSpc>
                <a:spcPct val="80000"/>
              </a:lnSpc>
            </a:pPr>
            <a:endParaRPr lang="en-GB" sz="14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GB"/>
              <a:t>Research centre for computing and society</a:t>
            </a:r>
          </a:p>
        </p:txBody>
      </p:sp>
      <p:sp>
        <p:nvSpPr>
          <p:cNvPr id="294915" name="Rectangle 3"/>
          <p:cNvSpPr>
            <a:spLocks noGrp="1" noChangeArrowheads="1"/>
          </p:cNvSpPr>
          <p:nvPr>
            <p:ph type="body" idx="1"/>
          </p:nvPr>
        </p:nvSpPr>
        <p:spPr/>
        <p:txBody>
          <a:bodyPr/>
          <a:lstStyle/>
          <a:p>
            <a:pPr>
              <a:lnSpc>
                <a:spcPct val="80000"/>
              </a:lnSpc>
            </a:pPr>
            <a:r>
              <a:rPr lang="en-GB" sz="1400" dirty="0"/>
              <a:t>h</a:t>
            </a:r>
            <a:r>
              <a:rPr lang="en-GB" sz="1400" dirty="0">
                <a:hlinkClick r:id="rId3"/>
              </a:rPr>
              <a:t>ttp://www.computerethics.org</a:t>
            </a:r>
            <a:r>
              <a:rPr lang="en-GB" sz="1400" dirty="0"/>
              <a:t/>
            </a:r>
            <a:br>
              <a:rPr lang="en-GB" sz="1400" dirty="0"/>
            </a:br>
            <a:endParaRPr lang="en-GB" sz="1400" dirty="0"/>
          </a:p>
          <a:p>
            <a:pPr>
              <a:lnSpc>
                <a:spcPct val="80000"/>
              </a:lnSpc>
            </a:pPr>
            <a:r>
              <a:rPr lang="en-GB" sz="1400" dirty="0"/>
              <a:t>Material on ethical decision making and case analysis. I think many computer ethics courses and textbooks tend to over do this part, offering far too many ethical theories and concepts that go way beyond what the students will ever need or use. I believe that Chapter 3 of the Bynum/</a:t>
            </a:r>
            <a:r>
              <a:rPr lang="en-GB" sz="1400" dirty="0" err="1"/>
              <a:t>Rogerson</a:t>
            </a:r>
            <a:r>
              <a:rPr lang="en-GB" sz="1400" dirty="0"/>
              <a:t> textbook gets it right (but, of course, I would say this, since I wrote Chapter 3!)</a:t>
            </a:r>
            <a:br>
              <a:rPr lang="en-GB" sz="1400" dirty="0"/>
            </a:br>
            <a:endParaRPr lang="en-GB" sz="1400" dirty="0"/>
          </a:p>
          <a:p>
            <a:pPr>
              <a:lnSpc>
                <a:spcPct val="80000"/>
              </a:lnSpc>
            </a:pPr>
            <a:r>
              <a:rPr lang="en-GB" sz="1400" dirty="0"/>
              <a:t>Material on the concepts of professionalism and professional ethics. Don </a:t>
            </a:r>
            <a:r>
              <a:rPr lang="en-GB" sz="1400" dirty="0" err="1"/>
              <a:t>Gotterbarn’s</a:t>
            </a:r>
            <a:r>
              <a:rPr lang="en-GB" sz="1400" dirty="0"/>
              <a:t> writings are terrific, including some that he has on-line on his SEERI web site:</a:t>
            </a:r>
            <a:br>
              <a:rPr lang="en-GB" sz="1400" dirty="0"/>
            </a:br>
            <a:r>
              <a:rPr lang="en-GB" sz="1400" dirty="0"/>
              <a:t/>
            </a:r>
            <a:br>
              <a:rPr lang="en-GB" sz="1400" dirty="0"/>
            </a:br>
            <a:r>
              <a:rPr lang="en-GB" sz="1400" dirty="0">
                <a:hlinkClick r:id="rId4"/>
              </a:rPr>
              <a:t>http://www-cs.etsu-tn.edu/seeri/index2.htm</a:t>
            </a:r>
            <a:r>
              <a:rPr lang="en-GB" sz="1400" dirty="0"/>
              <a:t/>
            </a:r>
            <a:br>
              <a:rPr lang="en-GB" sz="1400" dirty="0"/>
            </a:br>
            <a:r>
              <a:rPr lang="en-GB" sz="1400" dirty="0"/>
              <a:t/>
            </a:r>
            <a:br>
              <a:rPr lang="en-GB" sz="1400" dirty="0"/>
            </a:br>
            <a:r>
              <a:rPr lang="en-GB" sz="1400" dirty="0"/>
              <a:t>as well as his chapters (5 and 8) in the Bynum/</a:t>
            </a:r>
            <a:r>
              <a:rPr lang="en-GB" sz="1400" dirty="0" err="1"/>
              <a:t>Rogerson</a:t>
            </a:r>
            <a:r>
              <a:rPr lang="en-GB" sz="1400" dirty="0"/>
              <a:t> textbook.</a:t>
            </a:r>
            <a:br>
              <a:rPr lang="en-GB" sz="1400" dirty="0"/>
            </a:br>
            <a:endParaRPr lang="en-GB" sz="1400" dirty="0"/>
          </a:p>
          <a:p>
            <a:pPr>
              <a:lnSpc>
                <a:spcPct val="80000"/>
              </a:lnSpc>
            </a:pPr>
            <a:r>
              <a:rPr lang="en-GB" sz="1400" dirty="0"/>
              <a:t>Materials on the concept of a professional code of ethics, as well as sample codes of ethics from professional organizations like ACM, BCS, ACS, IMIS, etc. See Part III of the Bynum/</a:t>
            </a:r>
            <a:r>
              <a:rPr lang="en-GB" sz="1400" dirty="0" err="1"/>
              <a:t>Rogerson</a:t>
            </a:r>
            <a:r>
              <a:rPr lang="en-GB" sz="1400" dirty="0"/>
              <a:t> textbook.</a:t>
            </a:r>
            <a:br>
              <a:rPr lang="en-GB" sz="1400" dirty="0"/>
            </a:br>
            <a:endParaRPr lang="en-GB" sz="1400" dirty="0"/>
          </a:p>
          <a:p>
            <a:pPr>
              <a:lnSpc>
                <a:spcPct val="80000"/>
              </a:lnSpc>
            </a:pPr>
            <a:r>
              <a:rPr lang="en-GB" sz="1400" dirty="0"/>
              <a:t>Materials covering a representative sampling of “traditional” and “new” computer ethics topics like computer security (viruses, hacking, terrorism, etc.); ownership of intellectual property (e.g. software and open source, music and video files on the Internet, etc.); privacy (e.g., computerized profiles, data mining, matching, etc.); globalization (e.g. cultural conflicts, jurisdiction of laws across borders, international computing agreements, etc.), and so on. See Part IV of the Bynum/</a:t>
            </a:r>
            <a:r>
              <a:rPr lang="en-GB" sz="1400" dirty="0" err="1"/>
              <a:t>Rogerson</a:t>
            </a:r>
            <a:r>
              <a:rPr lang="en-GB" sz="1400" dirty="0"/>
              <a:t> textbook, as well as the textbook-related web site: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GB"/>
              <a:t>Textbook - Web Resources</a:t>
            </a:r>
          </a:p>
        </p:txBody>
      </p:sp>
      <p:sp>
        <p:nvSpPr>
          <p:cNvPr id="303107" name="Rectangle 3"/>
          <p:cNvSpPr>
            <a:spLocks noGrp="1" noChangeArrowheads="1"/>
          </p:cNvSpPr>
          <p:nvPr>
            <p:ph type="body" idx="1"/>
          </p:nvPr>
        </p:nvSpPr>
        <p:spPr/>
        <p:txBody>
          <a:bodyPr/>
          <a:lstStyle/>
          <a:p>
            <a:pPr>
              <a:lnSpc>
                <a:spcPct val="150000"/>
              </a:lnSpc>
              <a:buFontTx/>
              <a:buNone/>
            </a:pPr>
            <a:r>
              <a:rPr lang="en-GB" sz="1800" dirty="0"/>
              <a:t>From the web resources for Computer Ethics: Basic Concepts and Historical </a:t>
            </a:r>
            <a:r>
              <a:rPr lang="en-GB" sz="1800" dirty="0" smtClean="0"/>
              <a:t>Overview Part </a:t>
            </a:r>
            <a:r>
              <a:rPr lang="en-GB" sz="1800" dirty="0"/>
              <a:t>I:</a:t>
            </a:r>
          </a:p>
          <a:p>
            <a:pPr>
              <a:lnSpc>
                <a:spcPct val="150000"/>
              </a:lnSpc>
            </a:pPr>
            <a:r>
              <a:rPr lang="en-GB" sz="1800" dirty="0"/>
              <a:t>Bynum, T. W. “Computer Ethics: Basic Concepts and Historical Overview”</a:t>
            </a:r>
            <a:br>
              <a:rPr lang="en-GB" sz="1800" dirty="0"/>
            </a:br>
            <a:r>
              <a:rPr lang="en-GB" sz="1800" dirty="0">
                <a:hlinkClick r:id="rId3"/>
              </a:rPr>
              <a:t>http://plato.stanford.edu/entries/ethics-computer/</a:t>
            </a:r>
            <a:r>
              <a:rPr lang="en-GB" sz="1800" dirty="0"/>
              <a:t> </a:t>
            </a:r>
          </a:p>
          <a:p>
            <a:pPr>
              <a:lnSpc>
                <a:spcPct val="150000"/>
              </a:lnSpc>
            </a:pPr>
            <a:r>
              <a:rPr lang="en-GB" sz="1800" dirty="0"/>
              <a:t>Centre for Computing and Social Responsibility, De Montfort University, UK</a:t>
            </a:r>
            <a:br>
              <a:rPr lang="en-GB" sz="1800" dirty="0"/>
            </a:br>
            <a:r>
              <a:rPr lang="en-GB" sz="1800" dirty="0">
                <a:hlinkClick r:id="rId4"/>
              </a:rPr>
              <a:t>http://www.ccsr.cse.dmu.ac.uk/index.html</a:t>
            </a:r>
            <a:r>
              <a:rPr lang="en-GB" sz="1800" dirty="0"/>
              <a:t> </a:t>
            </a:r>
          </a:p>
          <a:p>
            <a:pPr>
              <a:lnSpc>
                <a:spcPct val="150000"/>
              </a:lnSpc>
            </a:pPr>
            <a:r>
              <a:rPr lang="en-GB" sz="1800" dirty="0"/>
              <a:t>Research </a:t>
            </a:r>
            <a:r>
              <a:rPr lang="en-GB" sz="1800" dirty="0" err="1"/>
              <a:t>Center</a:t>
            </a:r>
            <a:r>
              <a:rPr lang="en-GB" sz="1800" dirty="0"/>
              <a:t> on Computing &amp; Society, Southern Connecticut State University, USA</a:t>
            </a:r>
            <a:br>
              <a:rPr lang="en-GB" sz="1800" dirty="0"/>
            </a:br>
            <a:r>
              <a:rPr lang="en-GB" sz="1800" dirty="0">
                <a:hlinkClick r:id="rId5"/>
              </a:rPr>
              <a:t>http://www.computerethics.org</a:t>
            </a:r>
            <a:r>
              <a:rPr lang="en-GB" sz="1800" dirty="0"/>
              <a:t> </a:t>
            </a:r>
          </a:p>
          <a:p>
            <a:pPr>
              <a:lnSpc>
                <a:spcPct val="150000"/>
              </a:lnSpc>
            </a:pPr>
            <a:r>
              <a:rPr lang="en-GB" sz="1800" dirty="0" err="1"/>
              <a:t>Tavani</a:t>
            </a:r>
            <a:r>
              <a:rPr lang="en-GB" sz="1800" dirty="0"/>
              <a:t>, H. T. “Computing, Ethics and Social Responsibility: A Bibliography”</a:t>
            </a:r>
            <a:br>
              <a:rPr lang="en-GB" sz="1800" dirty="0"/>
            </a:br>
            <a:r>
              <a:rPr lang="en-GB" sz="1800" dirty="0">
                <a:hlinkClick r:id="rId6"/>
              </a:rPr>
              <a:t>http://cyberethics.cbi.msstate.edu/biblio/</a:t>
            </a:r>
            <a:r>
              <a:rPr lang="en-GB" sz="1800" dirty="0"/>
              <a:t> </a:t>
            </a:r>
            <a:endParaRPr lang="en-GB" sz="2000"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GB"/>
              <a:t>Part II:</a:t>
            </a:r>
          </a:p>
        </p:txBody>
      </p:sp>
      <p:sp>
        <p:nvSpPr>
          <p:cNvPr id="305155" name="Rectangle 3"/>
          <p:cNvSpPr>
            <a:spLocks noGrp="1" noChangeArrowheads="1"/>
          </p:cNvSpPr>
          <p:nvPr>
            <p:ph type="body" idx="1"/>
          </p:nvPr>
        </p:nvSpPr>
        <p:spPr/>
        <p:txBody>
          <a:bodyPr/>
          <a:lstStyle/>
          <a:p>
            <a:r>
              <a:rPr lang="en-GB" sz="1800" dirty="0"/>
              <a:t>The Association for Computing Machinery</a:t>
            </a:r>
            <a:br>
              <a:rPr lang="en-GB" sz="1800" dirty="0"/>
            </a:br>
            <a:r>
              <a:rPr lang="en-GB" sz="1800" dirty="0">
                <a:hlinkClick r:id="rId3"/>
              </a:rPr>
              <a:t>http://www.acm.org</a:t>
            </a:r>
            <a:r>
              <a:rPr lang="en-GB" sz="1800" dirty="0"/>
              <a:t> </a:t>
            </a:r>
          </a:p>
          <a:p>
            <a:r>
              <a:rPr lang="en-GB" sz="1800" dirty="0"/>
              <a:t>The Australian Computer Society</a:t>
            </a:r>
            <a:br>
              <a:rPr lang="en-GB" sz="1800" dirty="0"/>
            </a:br>
            <a:r>
              <a:rPr lang="en-GB" sz="1800" dirty="0">
                <a:hlinkClick r:id="rId4"/>
              </a:rPr>
              <a:t>http://www.acs.org.au</a:t>
            </a:r>
            <a:r>
              <a:rPr lang="en-GB" sz="1800" dirty="0"/>
              <a:t> </a:t>
            </a:r>
          </a:p>
          <a:p>
            <a:r>
              <a:rPr lang="en-GB" sz="1800" dirty="0"/>
              <a:t>The British Computer Society</a:t>
            </a:r>
            <a:br>
              <a:rPr lang="en-GB" sz="1800" dirty="0"/>
            </a:br>
            <a:r>
              <a:rPr lang="en-GB" sz="1800" dirty="0">
                <a:hlinkClick r:id="rId5"/>
              </a:rPr>
              <a:t>http://www1.bcs.org.uk</a:t>
            </a:r>
            <a:r>
              <a:rPr lang="en-GB" sz="1800" dirty="0"/>
              <a:t> </a:t>
            </a:r>
          </a:p>
          <a:p>
            <a:r>
              <a:rPr lang="en-GB" sz="1800" dirty="0"/>
              <a:t>Computer Professionals for Social Responsibility</a:t>
            </a:r>
            <a:br>
              <a:rPr lang="en-GB" sz="1800" dirty="0"/>
            </a:br>
            <a:r>
              <a:rPr lang="en-GB" sz="1800" dirty="0">
                <a:hlinkClick r:id="rId6"/>
              </a:rPr>
              <a:t>http://www.ccsr.org</a:t>
            </a:r>
            <a:r>
              <a:rPr lang="en-GB" sz="1800" dirty="0"/>
              <a:t> </a:t>
            </a:r>
          </a:p>
          <a:p>
            <a:r>
              <a:rPr lang="en-GB" sz="1800" dirty="0"/>
              <a:t>Professional Accountability Section of the Website of the Online Ethics </a:t>
            </a:r>
            <a:r>
              <a:rPr lang="en-GB" sz="1800" dirty="0" err="1"/>
              <a:t>Center</a:t>
            </a:r>
            <a:r>
              <a:rPr lang="en-GB" sz="1800" dirty="0"/>
              <a:t/>
            </a:r>
            <a:br>
              <a:rPr lang="en-GB" sz="1800" dirty="0"/>
            </a:br>
            <a:r>
              <a:rPr lang="en-GB" sz="1800" dirty="0">
                <a:hlinkClick r:id="rId7"/>
              </a:rPr>
              <a:t>http://onlineethics.org/topics/accountability.html</a:t>
            </a:r>
            <a:r>
              <a:rPr lang="en-GB" sz="1800" dirty="0"/>
              <a:t> </a:t>
            </a:r>
          </a:p>
          <a:p>
            <a:r>
              <a:rPr lang="en-GB" sz="1800" dirty="0"/>
              <a:t>Professionalism Section of the Website of the Centre for Computing and Social Responsibility </a:t>
            </a:r>
            <a:br>
              <a:rPr lang="en-GB" sz="1800" dirty="0"/>
            </a:br>
            <a:r>
              <a:rPr lang="en-GB" sz="1800" dirty="0">
                <a:hlinkClick r:id="rId8"/>
              </a:rPr>
              <a:t>http://www.ccsr.cse.dmu.ac.uk/resources/professionalism</a:t>
            </a:r>
            <a:r>
              <a:rPr lang="en-GB" sz="1800" dirty="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GB"/>
              <a:t>Part III:</a:t>
            </a:r>
          </a:p>
        </p:txBody>
      </p:sp>
      <p:sp>
        <p:nvSpPr>
          <p:cNvPr id="307203" name="Rectangle 3"/>
          <p:cNvSpPr>
            <a:spLocks noGrp="1" noChangeArrowheads="1"/>
          </p:cNvSpPr>
          <p:nvPr>
            <p:ph type="body" idx="1"/>
          </p:nvPr>
        </p:nvSpPr>
        <p:spPr/>
        <p:txBody>
          <a:bodyPr/>
          <a:lstStyle/>
          <a:p>
            <a:pPr>
              <a:lnSpc>
                <a:spcPct val="150000"/>
              </a:lnSpc>
            </a:pPr>
            <a:r>
              <a:rPr lang="en-GB" sz="1800" dirty="0"/>
              <a:t>ACM Position Papers on Software Engineering and Licensing</a:t>
            </a:r>
            <a:br>
              <a:rPr lang="en-GB" sz="1800" dirty="0"/>
            </a:br>
            <a:r>
              <a:rPr lang="en-GB" sz="1800" dirty="0">
                <a:hlinkClick r:id="rId3"/>
              </a:rPr>
              <a:t>http://www.acm.org/serving/se_policy/papers.html</a:t>
            </a:r>
            <a:r>
              <a:rPr lang="en-GB" sz="1800" dirty="0"/>
              <a:t> </a:t>
            </a:r>
          </a:p>
          <a:p>
            <a:pPr>
              <a:lnSpc>
                <a:spcPct val="150000"/>
              </a:lnSpc>
            </a:pPr>
            <a:r>
              <a:rPr lang="en-GB" sz="1800" dirty="0"/>
              <a:t>Codes of Ethics links on the web site of the Centre for Computing and Social Responsibility</a:t>
            </a:r>
            <a:br>
              <a:rPr lang="en-GB" sz="1800" dirty="0"/>
            </a:br>
            <a:r>
              <a:rPr lang="en-GB" sz="1800" dirty="0">
                <a:hlinkClick r:id="rId4"/>
              </a:rPr>
              <a:t>http://www.ccsr.cse.dmu.ac.uk/resources/professionalism/codes/</a:t>
            </a:r>
            <a:r>
              <a:rPr lang="en-GB" sz="1800" dirty="0"/>
              <a:t> </a:t>
            </a:r>
          </a:p>
          <a:p>
            <a:pPr>
              <a:lnSpc>
                <a:spcPct val="150000"/>
              </a:lnSpc>
            </a:pPr>
            <a:r>
              <a:rPr lang="en-GB" sz="1800" dirty="0"/>
              <a:t>Commentary on “The Ten Commandments of Computer Ethics” by N. Ben </a:t>
            </a:r>
            <a:r>
              <a:rPr lang="en-GB" sz="1800" dirty="0" err="1"/>
              <a:t>Fairweather</a:t>
            </a:r>
            <a:r>
              <a:rPr lang="en-GB" sz="1800" dirty="0"/>
              <a:t/>
            </a:r>
            <a:br>
              <a:rPr lang="en-GB" sz="1800" dirty="0"/>
            </a:br>
            <a:r>
              <a:rPr lang="en-GB" sz="1800" dirty="0">
                <a:hlinkClick r:id="rId5"/>
              </a:rPr>
              <a:t>http://www.ccsr.cse.dmu.ac.uk/resources/professionalism/codes/cei_command_com.html</a:t>
            </a:r>
            <a:r>
              <a:rPr lang="en-GB" sz="1800" dirty="0"/>
              <a:t> </a:t>
            </a:r>
          </a:p>
          <a:p>
            <a:pPr>
              <a:lnSpc>
                <a:spcPct val="150000"/>
              </a:lnSpc>
            </a:pPr>
            <a:r>
              <a:rPr lang="en-GB" sz="1800" dirty="0"/>
              <a:t>The Software Engineering Ethics Research Institute at East Tennessee State University at Johnson City, TN, USA</a:t>
            </a:r>
            <a:br>
              <a:rPr lang="en-GB" sz="1800" dirty="0"/>
            </a:br>
            <a:r>
              <a:rPr lang="en-GB" sz="1800" dirty="0">
                <a:hlinkClick r:id="rId6"/>
              </a:rPr>
              <a:t>http://seeri.etsu.edu</a:t>
            </a:r>
            <a:r>
              <a:rPr lang="en-GB" sz="1800" dirty="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GB" sz="2800" dirty="0"/>
              <a:t>Part </a:t>
            </a:r>
            <a:r>
              <a:rPr lang="en-GB" sz="2800" dirty="0" smtClean="0"/>
              <a:t>IV: SECURITY</a:t>
            </a:r>
            <a:endParaRPr lang="en-GB" sz="2800" dirty="0"/>
          </a:p>
        </p:txBody>
      </p:sp>
      <p:sp>
        <p:nvSpPr>
          <p:cNvPr id="309251" name="Rectangle 3"/>
          <p:cNvSpPr>
            <a:spLocks noGrp="1" noChangeArrowheads="1"/>
          </p:cNvSpPr>
          <p:nvPr>
            <p:ph type="body" idx="1"/>
          </p:nvPr>
        </p:nvSpPr>
        <p:spPr/>
        <p:txBody>
          <a:bodyPr/>
          <a:lstStyle/>
          <a:p>
            <a:pPr>
              <a:lnSpc>
                <a:spcPct val="130000"/>
              </a:lnSpc>
            </a:pPr>
            <a:r>
              <a:rPr lang="en-GB" sz="1800" dirty="0" err="1"/>
              <a:t>Center</a:t>
            </a:r>
            <a:r>
              <a:rPr lang="en-GB" sz="1800" dirty="0"/>
              <a:t> for Education and Research in Information Assurance and Security (CERIAS) at Purdue University, Eugene H. </a:t>
            </a:r>
            <a:r>
              <a:rPr lang="en-GB" sz="1800" dirty="0" err="1"/>
              <a:t>Spafford</a:t>
            </a:r>
            <a:r>
              <a:rPr lang="en-GB" sz="1800" dirty="0"/>
              <a:t>, Director</a:t>
            </a:r>
            <a:br>
              <a:rPr lang="en-GB" sz="1800" dirty="0"/>
            </a:br>
            <a:r>
              <a:rPr lang="en-GB" sz="1800" dirty="0">
                <a:hlinkClick r:id="rId3"/>
              </a:rPr>
              <a:t>http://www.cerias.purdue.edu/</a:t>
            </a:r>
            <a:r>
              <a:rPr lang="en-GB" sz="1800" dirty="0"/>
              <a:t> </a:t>
            </a:r>
          </a:p>
          <a:p>
            <a:pPr>
              <a:lnSpc>
                <a:spcPct val="130000"/>
              </a:lnSpc>
            </a:pPr>
            <a:r>
              <a:rPr lang="en-GB" sz="1800" dirty="0"/>
              <a:t>Computer Security Group, Cambridge University, UK</a:t>
            </a:r>
            <a:br>
              <a:rPr lang="en-GB" sz="1800" dirty="0"/>
            </a:br>
            <a:r>
              <a:rPr lang="en-GB" sz="1800" dirty="0">
                <a:hlinkClick r:id="rId4"/>
              </a:rPr>
              <a:t>http://www.cl.cam.ac.uk/Research/Security/</a:t>
            </a:r>
            <a:r>
              <a:rPr lang="en-GB" sz="1800" dirty="0"/>
              <a:t> </a:t>
            </a:r>
          </a:p>
          <a:p>
            <a:pPr>
              <a:lnSpc>
                <a:spcPct val="130000"/>
              </a:lnSpc>
            </a:pPr>
            <a:r>
              <a:rPr lang="en-GB" sz="1800" dirty="0"/>
              <a:t>Computer Security Institute</a:t>
            </a:r>
            <a:br>
              <a:rPr lang="en-GB" sz="1800" dirty="0"/>
            </a:br>
            <a:r>
              <a:rPr lang="en-GB" sz="1800" dirty="0">
                <a:hlinkClick r:id="rId5"/>
              </a:rPr>
              <a:t>http://www.gocsi.com/</a:t>
            </a:r>
            <a:r>
              <a:rPr lang="en-GB" sz="1800" dirty="0"/>
              <a:t> </a:t>
            </a:r>
          </a:p>
          <a:p>
            <a:pPr>
              <a:lnSpc>
                <a:spcPct val="130000"/>
              </a:lnSpc>
            </a:pPr>
            <a:r>
              <a:rPr lang="en-GB" sz="1800" dirty="0"/>
              <a:t>Computer Security Research </a:t>
            </a:r>
            <a:r>
              <a:rPr lang="en-GB" sz="1800" dirty="0" err="1"/>
              <a:t>Center</a:t>
            </a:r>
            <a:r>
              <a:rPr lang="en-GB" sz="1800" dirty="0"/>
              <a:t>, London School of Economics</a:t>
            </a:r>
            <a:br>
              <a:rPr lang="en-GB" sz="1800" dirty="0"/>
            </a:br>
            <a:r>
              <a:rPr lang="en-GB" sz="1800" dirty="0">
                <a:hlinkClick r:id="rId6"/>
              </a:rPr>
              <a:t>http://csrc.lse.ac.uk/</a:t>
            </a:r>
            <a:r>
              <a:rPr lang="en-GB" sz="1800" dirty="0"/>
              <a:t> </a:t>
            </a:r>
          </a:p>
          <a:p>
            <a:pPr>
              <a:lnSpc>
                <a:spcPct val="130000"/>
              </a:lnSpc>
            </a:pPr>
            <a:r>
              <a:rPr lang="en-GB" sz="1800" dirty="0"/>
              <a:t>The Risks Digest: Forum On Risks To The Public In Computers And Related Systems, ACM Committee on Computers and Public Policy, Peter G. Neumann, Moderator</a:t>
            </a:r>
            <a:br>
              <a:rPr lang="en-GB" sz="1800" dirty="0"/>
            </a:br>
            <a:r>
              <a:rPr lang="en-GB" sz="1800" dirty="0">
                <a:hlinkClick r:id="rId7"/>
              </a:rPr>
              <a:t>http://catless.ncl.ac.uk/Risks</a:t>
            </a:r>
            <a:r>
              <a:rPr lang="en-GB" sz="1800" dirty="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GB" dirty="0" smtClean="0"/>
              <a:t>Part V: PRIVACY</a:t>
            </a:r>
            <a:endParaRPr lang="en-GB" dirty="0"/>
          </a:p>
        </p:txBody>
      </p:sp>
      <p:sp>
        <p:nvSpPr>
          <p:cNvPr id="311299" name="Rectangle 3"/>
          <p:cNvSpPr>
            <a:spLocks noGrp="1" noChangeArrowheads="1"/>
          </p:cNvSpPr>
          <p:nvPr>
            <p:ph type="body" idx="1"/>
          </p:nvPr>
        </p:nvSpPr>
        <p:spPr/>
        <p:txBody>
          <a:bodyPr/>
          <a:lstStyle/>
          <a:p>
            <a:pPr>
              <a:lnSpc>
                <a:spcPct val="120000"/>
              </a:lnSpc>
            </a:pPr>
            <a:r>
              <a:rPr lang="en-GB" sz="1800" dirty="0"/>
              <a:t>The Electronic Privacy Information </a:t>
            </a:r>
            <a:r>
              <a:rPr lang="en-GB" sz="1800" dirty="0" err="1"/>
              <a:t>Center</a:t>
            </a:r>
            <a:r>
              <a:rPr lang="en-GB" sz="1800" dirty="0"/>
              <a:t/>
            </a:r>
            <a:br>
              <a:rPr lang="en-GB" sz="1800" dirty="0"/>
            </a:br>
            <a:r>
              <a:rPr lang="en-GB" sz="1800" dirty="0">
                <a:hlinkClick r:id="rId3"/>
              </a:rPr>
              <a:t>http://www.epic.org</a:t>
            </a:r>
            <a:r>
              <a:rPr lang="en-GB" sz="1800" dirty="0"/>
              <a:t> </a:t>
            </a:r>
          </a:p>
          <a:p>
            <a:pPr>
              <a:lnSpc>
                <a:spcPct val="120000"/>
              </a:lnSpc>
            </a:pPr>
            <a:r>
              <a:rPr lang="en-GB" sz="1800" dirty="0"/>
              <a:t>The Information Commissioner of the United Kingdom</a:t>
            </a:r>
            <a:br>
              <a:rPr lang="en-GB" sz="1800" dirty="0"/>
            </a:br>
            <a:r>
              <a:rPr lang="en-GB" sz="1800" dirty="0">
                <a:hlinkClick r:id="rId4"/>
              </a:rPr>
              <a:t>http://www.dataprotection.gov.uk</a:t>
            </a:r>
            <a:r>
              <a:rPr lang="en-GB" sz="1800" dirty="0"/>
              <a:t> </a:t>
            </a:r>
          </a:p>
          <a:p>
            <a:pPr>
              <a:lnSpc>
                <a:spcPct val="120000"/>
              </a:lnSpc>
            </a:pPr>
            <a:r>
              <a:rPr lang="en-GB" sz="1800" dirty="0"/>
              <a:t>The Office of the Federal Privacy Commissioner, Australia</a:t>
            </a:r>
            <a:br>
              <a:rPr lang="en-GB" sz="1800" dirty="0"/>
            </a:br>
            <a:r>
              <a:rPr lang="en-GB" sz="1800" dirty="0">
                <a:hlinkClick r:id="rId5"/>
              </a:rPr>
              <a:t>http://www.privacy.gov.au</a:t>
            </a:r>
            <a:r>
              <a:rPr lang="en-GB" sz="1800" dirty="0"/>
              <a:t> </a:t>
            </a:r>
          </a:p>
          <a:p>
            <a:pPr>
              <a:lnSpc>
                <a:spcPct val="120000"/>
              </a:lnSpc>
            </a:pPr>
            <a:r>
              <a:rPr lang="en-GB" sz="1800" dirty="0"/>
              <a:t>Privacy International</a:t>
            </a:r>
            <a:br>
              <a:rPr lang="en-GB" sz="1800" dirty="0"/>
            </a:br>
            <a:r>
              <a:rPr lang="en-GB" sz="1800" dirty="0">
                <a:hlinkClick r:id="rId6"/>
              </a:rPr>
              <a:t>http://www.privacy.org/pi/</a:t>
            </a:r>
            <a:r>
              <a:rPr lang="en-GB" sz="1800" dirty="0"/>
              <a:t> </a:t>
            </a:r>
          </a:p>
          <a:p>
            <a:pPr>
              <a:lnSpc>
                <a:spcPct val="120000"/>
              </a:lnSpc>
            </a:pPr>
            <a:r>
              <a:rPr lang="en-GB" sz="1800" dirty="0" err="1"/>
              <a:t>Privacy.net</a:t>
            </a:r>
            <a:r>
              <a:rPr lang="en-GB" sz="1800" dirty="0"/>
              <a:t/>
            </a:r>
            <a:br>
              <a:rPr lang="en-GB" sz="1800" dirty="0"/>
            </a:br>
            <a:r>
              <a:rPr lang="en-GB" sz="1800" dirty="0">
                <a:hlinkClick r:id="rId7"/>
              </a:rPr>
              <a:t>http://www.privacy.net</a:t>
            </a:r>
            <a:r>
              <a:rPr lang="en-GB" sz="1800" dirty="0"/>
              <a:t> </a:t>
            </a:r>
          </a:p>
          <a:p>
            <a:pPr>
              <a:lnSpc>
                <a:spcPct val="120000"/>
              </a:lnSpc>
            </a:pPr>
            <a:r>
              <a:rPr lang="en-GB" sz="1800" dirty="0" err="1"/>
              <a:t>Privacy.org</a:t>
            </a:r>
            <a:r>
              <a:rPr lang="en-GB" sz="1800" dirty="0"/>
              <a:t/>
            </a:r>
            <a:br>
              <a:rPr lang="en-GB" sz="1800" dirty="0"/>
            </a:br>
            <a:r>
              <a:rPr lang="en-GB" sz="1800" dirty="0">
                <a:hlinkClick r:id="rId8"/>
              </a:rPr>
              <a:t>http://www.privacy.org</a:t>
            </a:r>
            <a:r>
              <a:rPr lang="en-GB" sz="1800" dirty="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dirty="0" smtClean="0"/>
              <a:t>Part VI: OWNERSHIP</a:t>
            </a:r>
            <a:endParaRPr lang="en-GB" dirty="0"/>
          </a:p>
        </p:txBody>
      </p:sp>
      <p:sp>
        <p:nvSpPr>
          <p:cNvPr id="313347" name="Rectangle 3"/>
          <p:cNvSpPr>
            <a:spLocks noGrp="1" noChangeArrowheads="1"/>
          </p:cNvSpPr>
          <p:nvPr>
            <p:ph type="body" idx="1"/>
          </p:nvPr>
        </p:nvSpPr>
        <p:spPr/>
        <p:txBody>
          <a:bodyPr/>
          <a:lstStyle/>
          <a:p>
            <a:pPr>
              <a:lnSpc>
                <a:spcPct val="80000"/>
              </a:lnSpc>
            </a:pPr>
            <a:r>
              <a:rPr lang="en-GB" sz="2000" dirty="0"/>
              <a:t>Electronic Frontier Foundation “Intellectual Property Online: Patent, Trademark, Copyright” Archive</a:t>
            </a:r>
            <a:br>
              <a:rPr lang="en-GB" sz="2000" dirty="0"/>
            </a:br>
            <a:r>
              <a:rPr lang="en-GB" sz="2000" dirty="0">
                <a:hlinkClick r:id="rId3"/>
              </a:rPr>
              <a:t>http://www.eff.org/pub/Intellectual_property</a:t>
            </a:r>
            <a:r>
              <a:rPr lang="en-GB" sz="2000" dirty="0"/>
              <a:t> </a:t>
            </a:r>
          </a:p>
          <a:p>
            <a:pPr>
              <a:lnSpc>
                <a:spcPct val="80000"/>
              </a:lnSpc>
            </a:pPr>
            <a:r>
              <a:rPr lang="en-GB" sz="2000" dirty="0"/>
              <a:t>Raymond, E. “The Cathedral and the Bazaar” a website on the open source movement</a:t>
            </a:r>
            <a:br>
              <a:rPr lang="en-GB" sz="2000" dirty="0"/>
            </a:br>
            <a:r>
              <a:rPr lang="en-GB" sz="2000" dirty="0">
                <a:hlinkClick r:id="rId4"/>
              </a:rPr>
              <a:t>http://www.firstmonday.dk/issues/issue3_3/raymond/</a:t>
            </a:r>
            <a:r>
              <a:rPr lang="en-GB" sz="2000" dirty="0"/>
              <a:t> </a:t>
            </a:r>
          </a:p>
          <a:p>
            <a:pPr>
              <a:lnSpc>
                <a:spcPct val="80000"/>
              </a:lnSpc>
            </a:pPr>
            <a:r>
              <a:rPr lang="en-GB" sz="2000" dirty="0" err="1"/>
              <a:t>Softward</a:t>
            </a:r>
            <a:r>
              <a:rPr lang="en-GB" sz="2000" dirty="0"/>
              <a:t> Ownership and Intellectual Property Rights: A Monograph (See especially the article “A Plea for Casual Copying” by Helen </a:t>
            </a:r>
            <a:r>
              <a:rPr lang="en-GB" sz="2000" dirty="0" err="1"/>
              <a:t>Nissenbaum</a:t>
            </a:r>
            <a:r>
              <a:rPr lang="en-GB" sz="2000" dirty="0"/>
              <a:t>)</a:t>
            </a:r>
            <a:br>
              <a:rPr lang="en-GB" sz="2000" dirty="0"/>
            </a:br>
            <a:r>
              <a:rPr lang="en-GB" sz="2000" dirty="0">
                <a:hlinkClick r:id="rId5"/>
              </a:rPr>
              <a:t>http://www.computerethics.org/resources/research/intellectual_property/ownership_mono/ownership_contents.html</a:t>
            </a:r>
            <a:r>
              <a:rPr lang="en-GB" sz="2000" dirty="0"/>
              <a:t> </a:t>
            </a:r>
          </a:p>
          <a:p>
            <a:pPr>
              <a:lnSpc>
                <a:spcPct val="80000"/>
              </a:lnSpc>
            </a:pPr>
            <a:r>
              <a:rPr lang="en-GB" sz="2000" dirty="0" err="1"/>
              <a:t>Volkman</a:t>
            </a:r>
            <a:r>
              <a:rPr lang="en-GB" sz="2000" dirty="0"/>
              <a:t>, R. “</a:t>
            </a:r>
            <a:r>
              <a:rPr lang="en-GB" sz="2000" dirty="0" err="1"/>
              <a:t>Softward</a:t>
            </a:r>
            <a:r>
              <a:rPr lang="en-GB" sz="2000" dirty="0"/>
              <a:t> Ownership and Natural Rights”</a:t>
            </a:r>
            <a:br>
              <a:rPr lang="en-GB" sz="2000" dirty="0"/>
            </a:br>
            <a:r>
              <a:rPr lang="en-GB" sz="2000" dirty="0">
                <a:hlinkClick r:id="rId6"/>
              </a:rPr>
              <a:t>http://www.computerethics.org/resources/research/intellectual_property/volkman_nat-rights.html</a:t>
            </a:r>
            <a:r>
              <a:rPr lang="en-GB" sz="2000" dirty="0"/>
              <a:t> </a:t>
            </a:r>
          </a:p>
          <a:p>
            <a:pPr>
              <a:lnSpc>
                <a:spcPct val="80000"/>
              </a:lnSpc>
            </a:pPr>
            <a:r>
              <a:rPr lang="en-GB" sz="2000" dirty="0"/>
              <a:t>World Intellectual Property Organization</a:t>
            </a:r>
            <a:br>
              <a:rPr lang="en-GB" sz="2000" dirty="0"/>
            </a:br>
            <a:r>
              <a:rPr lang="en-GB" sz="2000" dirty="0">
                <a:hlinkClick r:id="rId7"/>
              </a:rPr>
              <a:t>http://www.wipo.org</a:t>
            </a:r>
            <a:r>
              <a:rPr lang="en-GB" sz="2000" dirty="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a:lnSpc>
                <a:spcPct val="80000"/>
              </a:lnSpc>
            </a:pPr>
            <a:r>
              <a:rPr lang="en-GB" sz="2800" dirty="0" smtClean="0"/>
              <a:t>Part VII: GLOBALIZATION</a:t>
            </a:r>
            <a:endParaRPr lang="en-GB" sz="2800" dirty="0"/>
          </a:p>
        </p:txBody>
      </p:sp>
      <p:sp>
        <p:nvSpPr>
          <p:cNvPr id="315395" name="Rectangle 3"/>
          <p:cNvSpPr>
            <a:spLocks noGrp="1" noChangeArrowheads="1"/>
          </p:cNvSpPr>
          <p:nvPr>
            <p:ph type="body" idx="1"/>
          </p:nvPr>
        </p:nvSpPr>
        <p:spPr/>
        <p:txBody>
          <a:bodyPr/>
          <a:lstStyle/>
          <a:p>
            <a:pPr>
              <a:lnSpc>
                <a:spcPct val="80000"/>
              </a:lnSpc>
            </a:pPr>
            <a:r>
              <a:rPr lang="en-GB" sz="2000"/>
              <a:t>The Cyber Rights Working Group, Computer Professionals for Social Responsibility</a:t>
            </a:r>
            <a:br>
              <a:rPr lang="en-GB" sz="2000"/>
            </a:br>
            <a:r>
              <a:rPr lang="en-GB" sz="2000">
                <a:hlinkClick r:id="rId3"/>
              </a:rPr>
              <a:t>http://www.cpsr.org/cpsr/nii/cyber-rights/</a:t>
            </a:r>
            <a:r>
              <a:rPr lang="en-GB" sz="2000"/>
              <a:t> </a:t>
            </a:r>
          </a:p>
          <a:p>
            <a:pPr>
              <a:lnSpc>
                <a:spcPct val="80000"/>
              </a:lnSpc>
            </a:pPr>
            <a:r>
              <a:rPr lang="en-GB" sz="2000"/>
              <a:t>“The Global Culture of Digital Technology and Its Ethics,” an abstract of a paper by Krystyna Gorniak-Kocikowska</a:t>
            </a:r>
            <a:br>
              <a:rPr lang="en-GB" sz="2000"/>
            </a:br>
            <a:r>
              <a:rPr lang="en-GB" sz="2000">
                <a:hlinkClick r:id="rId4"/>
              </a:rPr>
              <a:t>http://www.ccsr.cse.dmu.ac.uk/conferences/ccsrconf/ethicomp2001/abstracts/gorniak.html</a:t>
            </a:r>
            <a:r>
              <a:rPr lang="en-GB" sz="2000"/>
              <a:t> </a:t>
            </a:r>
          </a:p>
          <a:p>
            <a:pPr>
              <a:lnSpc>
                <a:spcPct val="80000"/>
              </a:lnSpc>
            </a:pPr>
            <a:r>
              <a:rPr lang="en-GB" sz="2000"/>
              <a:t>The Internet Society – an international organization for global cooperation</a:t>
            </a:r>
            <a:br>
              <a:rPr lang="en-GB" sz="2000"/>
            </a:br>
            <a:r>
              <a:rPr lang="en-GB" sz="2000">
                <a:hlinkClick r:id="rId5"/>
              </a:rPr>
              <a:t>http://www.isoc.org/isoc/</a:t>
            </a:r>
            <a:r>
              <a:rPr lang="en-GB" sz="2000"/>
              <a:t> </a:t>
            </a:r>
          </a:p>
          <a:p>
            <a:pPr>
              <a:lnSpc>
                <a:spcPct val="80000"/>
              </a:lnSpc>
            </a:pPr>
            <a:r>
              <a:rPr lang="en-GB" sz="2000"/>
              <a:t>UNESCO’s Info-Ethics Program, The United Nations</a:t>
            </a:r>
            <a:br>
              <a:rPr lang="en-GB" sz="2000"/>
            </a:br>
            <a:r>
              <a:rPr lang="en-GB" sz="2000">
                <a:hlinkClick r:id="rId6"/>
              </a:rPr>
              <a:t>http://www.unesco.org/webworld/infoethics/infoethics.htm</a:t>
            </a:r>
            <a:r>
              <a:rPr lang="en-GB" sz="2000"/>
              <a:t> </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GB"/>
              <a:t>Seeing with new eyes</a:t>
            </a:r>
          </a:p>
        </p:txBody>
      </p:sp>
      <p:sp>
        <p:nvSpPr>
          <p:cNvPr id="249859" name="Rectangle 3"/>
          <p:cNvSpPr>
            <a:spLocks noGrp="1" noChangeArrowheads="1"/>
          </p:cNvSpPr>
          <p:nvPr>
            <p:ph type="body" sz="half" idx="2"/>
          </p:nvPr>
        </p:nvSpPr>
        <p:spPr>
          <a:xfrm>
            <a:off x="4652963" y="1600200"/>
            <a:ext cx="4033837" cy="4525963"/>
          </a:xfrm>
        </p:spPr>
        <p:txBody>
          <a:bodyPr/>
          <a:lstStyle/>
          <a:p>
            <a:endParaRPr lang="en-GB" sz="2800"/>
          </a:p>
          <a:p>
            <a:pPr>
              <a:buFontTx/>
              <a:buNone/>
            </a:pPr>
            <a:r>
              <a:rPr lang="en-GB" sz="2800"/>
              <a:t>“The real voyage of discovery consists not in seeking new lands, but in seeing with new eyes.”</a:t>
            </a:r>
          </a:p>
          <a:p>
            <a:pPr lvl="1"/>
            <a:r>
              <a:rPr lang="en-GB" sz="2400"/>
              <a:t>Marcel Proust</a:t>
            </a:r>
          </a:p>
        </p:txBody>
      </p:sp>
      <p:pic>
        <p:nvPicPr>
          <p:cNvPr id="249860" name="Picture 4" descr="eyes"/>
          <p:cNvPicPr>
            <a:picLocks noGrp="1" noChangeAspect="1" noChangeArrowheads="1"/>
          </p:cNvPicPr>
          <p:nvPr>
            <p:ph sz="half" idx="1"/>
          </p:nvPr>
        </p:nvPicPr>
        <p:blipFill>
          <a:blip r:embed="rId3"/>
          <a:srcRect/>
          <a:stretch>
            <a:fillRect/>
          </a:stretch>
        </p:blipFill>
        <p:spPr>
          <a:xfrm rot="20252796">
            <a:off x="323850" y="2636838"/>
            <a:ext cx="3810000" cy="2076450"/>
          </a:xfrm>
          <a:noFill/>
          <a:ln/>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p:txBody>
          <a:bodyPr/>
          <a:lstStyle/>
          <a:p>
            <a:r>
              <a:rPr lang="en-GB"/>
              <a:t>Activities</a:t>
            </a:r>
          </a:p>
        </p:txBody>
      </p:sp>
      <p:sp>
        <p:nvSpPr>
          <p:cNvPr id="317443" name="Rectangle 3"/>
          <p:cNvSpPr>
            <a:spLocks noGrp="1" noChangeArrowheads="1"/>
          </p:cNvSpPr>
          <p:nvPr>
            <p:ph type="subTitle" idx="1"/>
          </p:nvPr>
        </p:nvSpPr>
        <p:spPr/>
        <p:txBody>
          <a:bodyPr/>
          <a:lstStyle/>
          <a:p>
            <a:endParaRPr lang="en-US"/>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GB"/>
              <a:t>TPS: Ethical Dilemmas</a:t>
            </a:r>
          </a:p>
        </p:txBody>
      </p:sp>
      <p:sp>
        <p:nvSpPr>
          <p:cNvPr id="260099" name="Rectangle 3"/>
          <p:cNvSpPr>
            <a:spLocks noGrp="1" noChangeArrowheads="1"/>
          </p:cNvSpPr>
          <p:nvPr>
            <p:ph type="body" sz="half" idx="2"/>
          </p:nvPr>
        </p:nvSpPr>
        <p:spPr/>
        <p:txBody>
          <a:bodyPr/>
          <a:lstStyle/>
          <a:p>
            <a:pPr marL="0" indent="0">
              <a:lnSpc>
                <a:spcPct val="150000"/>
              </a:lnSpc>
              <a:buNone/>
            </a:pPr>
            <a:r>
              <a:rPr lang="en-GB" sz="2000" dirty="0" smtClean="0"/>
              <a:t>What sort of ethical dilemmas have you encountered?</a:t>
            </a:r>
          </a:p>
          <a:p>
            <a:pPr marL="0" indent="0">
              <a:lnSpc>
                <a:spcPct val="150000"/>
              </a:lnSpc>
              <a:buNone/>
            </a:pPr>
            <a:r>
              <a:rPr lang="en-GB" sz="2000" dirty="0" smtClean="0"/>
              <a:t>Have you experienced people being unethical?</a:t>
            </a:r>
            <a:endParaRPr lang="en-GB" sz="2000" dirty="0"/>
          </a:p>
          <a:p>
            <a:pPr>
              <a:lnSpc>
                <a:spcPct val="150000"/>
              </a:lnSpc>
            </a:pPr>
            <a:r>
              <a:rPr lang="en-GB" sz="2000" dirty="0" smtClean="0"/>
              <a:t>At collect/school?</a:t>
            </a:r>
          </a:p>
          <a:p>
            <a:pPr>
              <a:lnSpc>
                <a:spcPct val="150000"/>
              </a:lnSpc>
            </a:pPr>
            <a:r>
              <a:rPr lang="en-GB" sz="2000" dirty="0" smtClean="0"/>
              <a:t>On the sports field?</a:t>
            </a:r>
          </a:p>
          <a:p>
            <a:pPr>
              <a:lnSpc>
                <a:spcPct val="150000"/>
              </a:lnSpc>
            </a:pPr>
            <a:r>
              <a:rPr lang="en-GB" sz="2000" dirty="0" smtClean="0"/>
              <a:t>In work? </a:t>
            </a:r>
            <a:endParaRPr lang="en-GB" sz="2000" dirty="0"/>
          </a:p>
          <a:p>
            <a:pPr>
              <a:lnSpc>
                <a:spcPct val="150000"/>
              </a:lnSpc>
            </a:pPr>
            <a:r>
              <a:rPr lang="en-GB" sz="2000" dirty="0" smtClean="0"/>
              <a:t>In public life?</a:t>
            </a:r>
            <a:endParaRPr lang="en-GB" sz="2800" dirty="0"/>
          </a:p>
        </p:txBody>
      </p:sp>
      <p:graphicFrame>
        <p:nvGraphicFramePr>
          <p:cNvPr id="260100" name="Object 4"/>
          <p:cNvGraphicFramePr>
            <a:graphicFrameLocks noGrp="1"/>
          </p:cNvGraphicFramePr>
          <p:nvPr>
            <p:ph sz="half" idx="1"/>
          </p:nvPr>
        </p:nvGraphicFramePr>
        <p:xfrm>
          <a:off x="971550" y="1844675"/>
          <a:ext cx="3095625" cy="4392613"/>
        </p:xfrm>
        <a:graphic>
          <a:graphicData uri="http://schemas.openxmlformats.org/presentationml/2006/ole">
            <mc:AlternateContent xmlns:mc="http://schemas.openxmlformats.org/markup-compatibility/2006">
              <mc:Choice xmlns:v="urn:schemas-microsoft-com:vml" Requires="v">
                <p:oleObj spid="_x0000_s1026" name="Clip" r:id="rId4" imgW="1043305" imgH="2300605" progId="">
                  <p:embed/>
                </p:oleObj>
              </mc:Choice>
              <mc:Fallback>
                <p:oleObj name="Clip" r:id="rId4" imgW="1043305" imgH="230060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4675"/>
                        <a:ext cx="309562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84464791"/>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1000" fill="hold"/>
                                        <p:tgtEl>
                                          <p:spTgt spid="260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0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0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0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0099">
                                            <p:txEl>
                                              <p:pRg st="1" end="1"/>
                                            </p:txEl>
                                          </p:spTgt>
                                        </p:tgtEl>
                                        <p:attrNameLst>
                                          <p:attrName>style.visibility</p:attrName>
                                        </p:attrNameLst>
                                      </p:cBhvr>
                                      <p:to>
                                        <p:strVal val="visible"/>
                                      </p:to>
                                    </p:set>
                                    <p:anim calcmode="lin" valueType="num">
                                      <p:cBhvr>
                                        <p:cTn id="15" dur="1000" fill="hold"/>
                                        <p:tgtEl>
                                          <p:spTgt spid="260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0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0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0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0099">
                                            <p:txEl>
                                              <p:pRg st="2" end="2"/>
                                            </p:txEl>
                                          </p:spTgt>
                                        </p:tgtEl>
                                        <p:attrNameLst>
                                          <p:attrName>style.visibility</p:attrName>
                                        </p:attrNameLst>
                                      </p:cBhvr>
                                      <p:to>
                                        <p:strVal val="visible"/>
                                      </p:to>
                                    </p:set>
                                    <p:anim calcmode="lin" valueType="num">
                                      <p:cBhvr>
                                        <p:cTn id="23" dur="1000" fill="hold"/>
                                        <p:tgtEl>
                                          <p:spTgt spid="26009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009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0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0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0099">
                                            <p:txEl>
                                              <p:pRg st="3" end="3"/>
                                            </p:txEl>
                                          </p:spTgt>
                                        </p:tgtEl>
                                        <p:attrNameLst>
                                          <p:attrName>style.visibility</p:attrName>
                                        </p:attrNameLst>
                                      </p:cBhvr>
                                      <p:to>
                                        <p:strVal val="visible"/>
                                      </p:to>
                                    </p:set>
                                    <p:anim calcmode="lin" valueType="num">
                                      <p:cBhvr>
                                        <p:cTn id="31" dur="1000" fill="hold"/>
                                        <p:tgtEl>
                                          <p:spTgt spid="26009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009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0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0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0099">
                                            <p:txEl>
                                              <p:pRg st="4" end="4"/>
                                            </p:txEl>
                                          </p:spTgt>
                                        </p:tgtEl>
                                        <p:attrNameLst>
                                          <p:attrName>style.visibility</p:attrName>
                                        </p:attrNameLst>
                                      </p:cBhvr>
                                      <p:to>
                                        <p:strVal val="visible"/>
                                      </p:to>
                                    </p:set>
                                    <p:anim calcmode="lin" valueType="num">
                                      <p:cBhvr>
                                        <p:cTn id="39" dur="1000" fill="hold"/>
                                        <p:tgtEl>
                                          <p:spTgt spid="26009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6009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600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00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0099">
                                            <p:txEl>
                                              <p:pRg st="5" end="5"/>
                                            </p:txEl>
                                          </p:spTgt>
                                        </p:tgtEl>
                                        <p:attrNameLst>
                                          <p:attrName>style.visibility</p:attrName>
                                        </p:attrNameLst>
                                      </p:cBhvr>
                                      <p:to>
                                        <p:strVal val="visible"/>
                                      </p:to>
                                    </p:set>
                                    <p:anim calcmode="lin" valueType="num">
                                      <p:cBhvr>
                                        <p:cTn id="47" dur="1000" fill="hold"/>
                                        <p:tgtEl>
                                          <p:spTgt spid="26009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6009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6009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009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95536" y="274638"/>
            <a:ext cx="8291264" cy="1143000"/>
          </a:xfrm>
        </p:spPr>
        <p:txBody>
          <a:bodyPr/>
          <a:lstStyle/>
          <a:p>
            <a:r>
              <a:rPr lang="en-GB" sz="2800" dirty="0"/>
              <a:t>TPS: Examples of computer crime</a:t>
            </a:r>
          </a:p>
        </p:txBody>
      </p:sp>
      <p:sp>
        <p:nvSpPr>
          <p:cNvPr id="278531" name="Rectangle 3"/>
          <p:cNvSpPr>
            <a:spLocks noGrp="1" noChangeArrowheads="1"/>
          </p:cNvSpPr>
          <p:nvPr>
            <p:ph type="body" sz="half" idx="2"/>
          </p:nvPr>
        </p:nvSpPr>
        <p:spPr>
          <a:xfrm>
            <a:off x="3707904" y="2852936"/>
            <a:ext cx="4978896" cy="3273227"/>
          </a:xfrm>
        </p:spPr>
        <p:txBody>
          <a:bodyPr/>
          <a:lstStyle/>
          <a:p>
            <a:pPr marL="0" indent="0" algn="ctr">
              <a:buNone/>
            </a:pPr>
            <a:r>
              <a:rPr lang="en-GB" dirty="0"/>
              <a:t>Can you </a:t>
            </a:r>
            <a:r>
              <a:rPr lang="en-GB" dirty="0" smtClean="0"/>
              <a:t>identify</a:t>
            </a:r>
            <a:br>
              <a:rPr lang="en-GB" dirty="0" smtClean="0"/>
            </a:br>
            <a:r>
              <a:rPr lang="en-GB" dirty="0" smtClean="0"/>
              <a:t>three </a:t>
            </a:r>
            <a:r>
              <a:rPr lang="en-GB" dirty="0"/>
              <a:t>examples </a:t>
            </a:r>
            <a:r>
              <a:rPr lang="en-GB" dirty="0" smtClean="0"/>
              <a:t>of </a:t>
            </a:r>
            <a:r>
              <a:rPr lang="en-GB" dirty="0"/>
              <a:t>ethical issues </a:t>
            </a:r>
            <a:r>
              <a:rPr lang="en-GB" dirty="0" smtClean="0"/>
              <a:t/>
            </a:r>
            <a:br>
              <a:rPr lang="en-GB" dirty="0" smtClean="0"/>
            </a:br>
            <a:r>
              <a:rPr lang="en-GB" dirty="0" smtClean="0"/>
              <a:t>in </a:t>
            </a:r>
            <a:r>
              <a:rPr lang="en-GB" dirty="0"/>
              <a:t>computing and IT</a:t>
            </a:r>
          </a:p>
        </p:txBody>
      </p:sp>
      <p:pic>
        <p:nvPicPr>
          <p:cNvPr id="278532" name="Picture 4" descr="MCj00786220000[1]"/>
          <p:cNvPicPr>
            <a:picLocks noGrp="1" noChangeAspect="1" noChangeArrowheads="1"/>
          </p:cNvPicPr>
          <p:nvPr>
            <p:ph sz="half" idx="1"/>
          </p:nvPr>
        </p:nvPicPr>
        <p:blipFill>
          <a:blip r:embed="rId3"/>
          <a:srcRect/>
          <a:stretch>
            <a:fillRect/>
          </a:stretch>
        </p:blipFill>
        <p:spPr>
          <a:xfrm>
            <a:off x="1547813" y="1865313"/>
            <a:ext cx="1857375" cy="3995737"/>
          </a:xfrm>
        </p:spPr>
      </p:pic>
    </p:spTree>
    <p:extLst>
      <p:ext uri="{BB962C8B-B14F-4D97-AF65-F5344CB8AC3E}">
        <p14:creationId xmlns:p14="http://schemas.microsoft.com/office/powerpoint/2010/main" val="3879046503"/>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GB"/>
              <a:t>Activity</a:t>
            </a:r>
          </a:p>
        </p:txBody>
      </p:sp>
      <p:sp>
        <p:nvSpPr>
          <p:cNvPr id="327683" name="Rectangle 3"/>
          <p:cNvSpPr>
            <a:spLocks noGrp="1" noChangeArrowheads="1"/>
          </p:cNvSpPr>
          <p:nvPr>
            <p:ph type="body" idx="1"/>
          </p:nvPr>
        </p:nvSpPr>
        <p:spPr/>
        <p:txBody>
          <a:bodyPr/>
          <a:lstStyle/>
          <a:p>
            <a:r>
              <a:rPr lang="en-GB" dirty="0"/>
              <a:t>In your </a:t>
            </a:r>
            <a:r>
              <a:rPr lang="en-GB" dirty="0" smtClean="0"/>
              <a:t>group of three </a:t>
            </a:r>
            <a:r>
              <a:rPr lang="en-GB" dirty="0"/>
              <a:t>look through the </a:t>
            </a:r>
            <a:r>
              <a:rPr lang="en-GB" dirty="0" smtClean="0"/>
              <a:t>copy of </a:t>
            </a:r>
            <a:r>
              <a:rPr lang="en-GB" dirty="0"/>
              <a:t>the code of conduct you have been given</a:t>
            </a:r>
          </a:p>
          <a:p>
            <a:pPr>
              <a:buFontTx/>
              <a:buNone/>
            </a:pPr>
            <a:endParaRPr lang="en-GB" dirty="0" smtClean="0"/>
          </a:p>
          <a:p>
            <a:pPr>
              <a:buFontTx/>
              <a:buNone/>
            </a:pPr>
            <a:r>
              <a:rPr lang="en-GB" dirty="0" smtClean="0"/>
              <a:t>On </a:t>
            </a:r>
            <a:r>
              <a:rPr lang="en-GB" dirty="0"/>
              <a:t>the acetates you have been given</a:t>
            </a:r>
          </a:p>
          <a:p>
            <a:r>
              <a:rPr lang="en-GB" dirty="0"/>
              <a:t> create a code for ECS undergraduates</a:t>
            </a:r>
          </a:p>
          <a:p>
            <a:pPr lvl="1"/>
            <a:r>
              <a:rPr lang="en-GB" dirty="0"/>
              <a:t>Two of three groups will be asked to come forward and present their code</a:t>
            </a:r>
          </a:p>
        </p:txBody>
      </p:sp>
    </p:spTree>
    <p:extLst>
      <p:ext uri="{BB962C8B-B14F-4D97-AF65-F5344CB8AC3E}">
        <p14:creationId xmlns:p14="http://schemas.microsoft.com/office/powerpoint/2010/main" val="2438538825"/>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GB" sz="2800"/>
              <a:t>“How important are ethics in today’s society”?</a:t>
            </a:r>
          </a:p>
        </p:txBody>
      </p:sp>
      <p:pic>
        <p:nvPicPr>
          <p:cNvPr id="251907" name="Picture 3" descr="ethics cartoon how important is ethics"/>
          <p:cNvPicPr>
            <a:picLocks noChangeAspect="1" noChangeArrowheads="1"/>
          </p:cNvPicPr>
          <p:nvPr/>
        </p:nvPicPr>
        <p:blipFill>
          <a:blip r:embed="rId3"/>
          <a:srcRect/>
          <a:stretch>
            <a:fillRect/>
          </a:stretch>
        </p:blipFill>
        <p:spPr bwMode="auto">
          <a:xfrm>
            <a:off x="2411413" y="2100263"/>
            <a:ext cx="4037012" cy="2859087"/>
          </a:xfrm>
          <a:prstGeom prst="rect">
            <a:avLst/>
          </a:prstGeom>
          <a:noFill/>
        </p:spPr>
      </p:pic>
      <p:sp>
        <p:nvSpPr>
          <p:cNvPr id="251908" name="Rectangle 4"/>
          <p:cNvSpPr>
            <a:spLocks noChangeArrowheads="1"/>
          </p:cNvSpPr>
          <p:nvPr/>
        </p:nvSpPr>
        <p:spPr bwMode="auto">
          <a:xfrm>
            <a:off x="838200" y="5486400"/>
            <a:ext cx="7624762" cy="646331"/>
          </a:xfrm>
          <a:prstGeom prst="rect">
            <a:avLst/>
          </a:prstGeom>
          <a:noFill/>
          <a:ln w="9525">
            <a:noFill/>
            <a:miter lim="800000"/>
            <a:headEnd/>
            <a:tailEnd/>
          </a:ln>
          <a:effectLst/>
        </p:spPr>
        <p:txBody>
          <a:bodyPr>
            <a:prstTxWarp prst="textNoShape">
              <a:avLst/>
            </a:prstTxWarp>
            <a:spAutoFit/>
          </a:bodyPr>
          <a:lstStyle/>
          <a:p>
            <a:pPr algn="ctr"/>
            <a:r>
              <a:rPr lang="en-GB" b="1" dirty="0"/>
              <a:t>From Pepperdine University </a:t>
            </a:r>
            <a:br>
              <a:rPr lang="en-GB" b="1" dirty="0"/>
            </a:br>
            <a:r>
              <a:rPr lang="en-GB" b="1" dirty="0" err="1" smtClean="0"/>
              <a:t>Graziadio</a:t>
            </a:r>
            <a:r>
              <a:rPr lang="en-GB" b="1" dirty="0" smtClean="0"/>
              <a:t> </a:t>
            </a:r>
            <a:r>
              <a:rPr lang="en-GB" b="1" dirty="0"/>
              <a:t>School of Business and </a:t>
            </a:r>
            <a:r>
              <a:rPr lang="en-GB" b="1" dirty="0" smtClean="0"/>
              <a:t>Management</a:t>
            </a:r>
            <a:endParaRPr lang="en-GB"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GB" sz="2800"/>
              <a:t>“Buster you do your job and I’ll do mine”</a:t>
            </a:r>
          </a:p>
        </p:txBody>
      </p:sp>
      <p:pic>
        <p:nvPicPr>
          <p:cNvPr id="253955" name="Picture 3" descr="iet toon2"/>
          <p:cNvPicPr>
            <a:picLocks noChangeAspect="1" noChangeArrowheads="1"/>
          </p:cNvPicPr>
          <p:nvPr/>
        </p:nvPicPr>
        <p:blipFill>
          <a:blip r:embed="rId3"/>
          <a:srcRect/>
          <a:stretch>
            <a:fillRect/>
          </a:stretch>
        </p:blipFill>
        <p:spPr bwMode="auto">
          <a:xfrm>
            <a:off x="2867025" y="1524000"/>
            <a:ext cx="3409950" cy="3810000"/>
          </a:xfrm>
          <a:prstGeom prst="rect">
            <a:avLst/>
          </a:prstGeom>
          <a:noFill/>
        </p:spPr>
      </p:pic>
      <p:sp>
        <p:nvSpPr>
          <p:cNvPr id="253956" name="Text Box 4"/>
          <p:cNvSpPr txBox="1">
            <a:spLocks noChangeArrowheads="1"/>
          </p:cNvSpPr>
          <p:nvPr/>
        </p:nvSpPr>
        <p:spPr bwMode="auto">
          <a:xfrm>
            <a:off x="2124075" y="5876925"/>
            <a:ext cx="4535488"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a:t>IET ethics article http://www.iee.org/</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GB"/>
              <a:t>How this lecture is structured</a:t>
            </a:r>
          </a:p>
        </p:txBody>
      </p:sp>
      <p:sp>
        <p:nvSpPr>
          <p:cNvPr id="256003" name="Rectangle 3"/>
          <p:cNvSpPr>
            <a:spLocks noGrp="1" noChangeArrowheads="1"/>
          </p:cNvSpPr>
          <p:nvPr>
            <p:ph type="body" sz="half" idx="1"/>
          </p:nvPr>
        </p:nvSpPr>
        <p:spPr/>
        <p:txBody>
          <a:bodyPr/>
          <a:lstStyle/>
          <a:p>
            <a:pPr>
              <a:buFontTx/>
              <a:buNone/>
            </a:pPr>
            <a:r>
              <a:rPr lang="en-GB"/>
              <a:t>Style</a:t>
            </a:r>
          </a:p>
          <a:p>
            <a:r>
              <a:rPr lang="en-GB"/>
              <a:t>Mostly Practical</a:t>
            </a:r>
          </a:p>
          <a:p>
            <a:pPr lvl="1"/>
            <a:r>
              <a:rPr lang="en-GB"/>
              <a:t>Thinking</a:t>
            </a:r>
          </a:p>
          <a:p>
            <a:pPr lvl="1"/>
            <a:r>
              <a:rPr lang="en-GB"/>
              <a:t>Discussing</a:t>
            </a:r>
          </a:p>
          <a:p>
            <a:pPr lvl="1"/>
            <a:r>
              <a:rPr lang="en-GB"/>
              <a:t>Feedback</a:t>
            </a:r>
          </a:p>
          <a:p>
            <a:pPr>
              <a:buFontTx/>
              <a:buNone/>
            </a:pPr>
            <a:endParaRPr lang="en-GB"/>
          </a:p>
        </p:txBody>
      </p:sp>
      <p:sp>
        <p:nvSpPr>
          <p:cNvPr id="256004" name="Rectangle 4"/>
          <p:cNvSpPr>
            <a:spLocks noGrp="1" noChangeArrowheads="1"/>
          </p:cNvSpPr>
          <p:nvPr>
            <p:ph type="body" sz="half" idx="2"/>
          </p:nvPr>
        </p:nvSpPr>
        <p:spPr/>
        <p:txBody>
          <a:bodyPr/>
          <a:lstStyle/>
          <a:p>
            <a:pPr>
              <a:buFontTx/>
              <a:buNone/>
            </a:pPr>
            <a:r>
              <a:rPr lang="en-GB"/>
              <a:t>Process</a:t>
            </a:r>
          </a:p>
          <a:p>
            <a:r>
              <a:rPr lang="en-GB"/>
              <a:t>Context</a:t>
            </a:r>
          </a:p>
          <a:p>
            <a:r>
              <a:rPr lang="en-GB"/>
              <a:t>Activities</a:t>
            </a:r>
          </a:p>
          <a:p>
            <a:r>
              <a:rPr lang="en-GB"/>
              <a:t>Reflection</a:t>
            </a:r>
          </a:p>
          <a:p>
            <a:pPr>
              <a:buFontTx/>
              <a:buNone/>
            </a:pPr>
            <a:r>
              <a:rPr lang="en-GB"/>
              <a:t>Follow up </a:t>
            </a:r>
          </a:p>
          <a:p>
            <a:endParaRPr lang="en-GB"/>
          </a:p>
        </p:txBody>
      </p:sp>
      <p:sp>
        <p:nvSpPr>
          <p:cNvPr id="256005" name="Rectangle 5"/>
          <p:cNvSpPr>
            <a:spLocks noChangeArrowheads="1"/>
          </p:cNvSpPr>
          <p:nvPr/>
        </p:nvSpPr>
        <p:spPr bwMode="auto">
          <a:xfrm>
            <a:off x="755650" y="4941888"/>
            <a:ext cx="8093075" cy="822325"/>
          </a:xfrm>
          <a:prstGeom prst="rect">
            <a:avLst/>
          </a:prstGeom>
          <a:noFill/>
          <a:ln w="9525">
            <a:noFill/>
            <a:miter lim="800000"/>
            <a:headEnd/>
            <a:tailEnd/>
          </a:ln>
          <a:effectLst/>
        </p:spPr>
        <p:txBody>
          <a:bodyPr>
            <a:prstTxWarp prst="textNoShape">
              <a:avLst/>
            </a:prstTxWarp>
            <a:spAutoFit/>
          </a:bodyPr>
          <a:lstStyle/>
          <a:p>
            <a:pPr>
              <a:spcBef>
                <a:spcPct val="20000"/>
              </a:spcBef>
            </a:pPr>
            <a:r>
              <a:rPr lang="en-GB" sz="2400"/>
              <a:t>NB: The slides are designed to make up a set of notes.</a:t>
            </a:r>
            <a:br>
              <a:rPr lang="en-GB" sz="2400"/>
            </a:br>
            <a:r>
              <a:rPr lang="en-GB" sz="2400"/>
              <a:t>         Appendix is further reading/references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GB"/>
              <a:t>TPS: Ethical Dilemmas</a:t>
            </a:r>
          </a:p>
        </p:txBody>
      </p:sp>
      <p:sp>
        <p:nvSpPr>
          <p:cNvPr id="260099" name="Rectangle 3"/>
          <p:cNvSpPr>
            <a:spLocks noGrp="1" noChangeArrowheads="1"/>
          </p:cNvSpPr>
          <p:nvPr>
            <p:ph type="body" sz="half" idx="2"/>
          </p:nvPr>
        </p:nvSpPr>
        <p:spPr/>
        <p:txBody>
          <a:bodyPr/>
          <a:lstStyle/>
          <a:p>
            <a:pPr marL="0" indent="0">
              <a:lnSpc>
                <a:spcPct val="150000"/>
              </a:lnSpc>
              <a:buNone/>
            </a:pPr>
            <a:r>
              <a:rPr lang="en-GB" sz="2000" dirty="0" smtClean="0"/>
              <a:t>What sort of ethical dilemmas have you encountered?</a:t>
            </a:r>
          </a:p>
          <a:p>
            <a:pPr marL="0" indent="0">
              <a:lnSpc>
                <a:spcPct val="150000"/>
              </a:lnSpc>
              <a:buNone/>
            </a:pPr>
            <a:r>
              <a:rPr lang="en-GB" sz="2000" dirty="0" smtClean="0"/>
              <a:t>Have you experienced people being unethical?</a:t>
            </a:r>
            <a:endParaRPr lang="en-GB" sz="2000" dirty="0"/>
          </a:p>
          <a:p>
            <a:pPr>
              <a:lnSpc>
                <a:spcPct val="150000"/>
              </a:lnSpc>
            </a:pPr>
            <a:r>
              <a:rPr lang="en-GB" sz="2000" dirty="0" smtClean="0"/>
              <a:t>At collect/school?</a:t>
            </a:r>
          </a:p>
          <a:p>
            <a:pPr>
              <a:lnSpc>
                <a:spcPct val="150000"/>
              </a:lnSpc>
            </a:pPr>
            <a:r>
              <a:rPr lang="en-GB" sz="2000" dirty="0" smtClean="0"/>
              <a:t>On the sports field?</a:t>
            </a:r>
          </a:p>
          <a:p>
            <a:pPr>
              <a:lnSpc>
                <a:spcPct val="150000"/>
              </a:lnSpc>
            </a:pPr>
            <a:r>
              <a:rPr lang="en-GB" sz="2000" dirty="0" smtClean="0"/>
              <a:t>In work? </a:t>
            </a:r>
            <a:endParaRPr lang="en-GB" sz="2000" dirty="0"/>
          </a:p>
          <a:p>
            <a:pPr>
              <a:lnSpc>
                <a:spcPct val="150000"/>
              </a:lnSpc>
            </a:pPr>
            <a:r>
              <a:rPr lang="en-GB" sz="2000" dirty="0" smtClean="0"/>
              <a:t>In public life?</a:t>
            </a:r>
            <a:endParaRPr lang="en-GB" sz="2800" dirty="0"/>
          </a:p>
        </p:txBody>
      </p:sp>
      <p:graphicFrame>
        <p:nvGraphicFramePr>
          <p:cNvPr id="260100" name="Object 4"/>
          <p:cNvGraphicFramePr>
            <a:graphicFrameLocks noGrp="1"/>
          </p:cNvGraphicFramePr>
          <p:nvPr>
            <p:ph sz="half" idx="1"/>
          </p:nvPr>
        </p:nvGraphicFramePr>
        <p:xfrm>
          <a:off x="971550" y="1844675"/>
          <a:ext cx="3095625" cy="4392613"/>
        </p:xfrm>
        <a:graphic>
          <a:graphicData uri="http://schemas.openxmlformats.org/presentationml/2006/ole">
            <mc:AlternateContent xmlns:mc="http://schemas.openxmlformats.org/markup-compatibility/2006">
              <mc:Choice xmlns:v="urn:schemas-microsoft-com:vml" Requires="v">
                <p:oleObj spid="_x0000_s260113" name="Clip" r:id="rId4" imgW="1043305" imgH="2300605" progId="">
                  <p:embed/>
                </p:oleObj>
              </mc:Choice>
              <mc:Fallback>
                <p:oleObj name="Clip" r:id="rId4" imgW="1043305" imgH="2300605" progId="">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4675"/>
                        <a:ext cx="309562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1000" fill="hold"/>
                                        <p:tgtEl>
                                          <p:spTgt spid="260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0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0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0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0099">
                                            <p:txEl>
                                              <p:pRg st="1" end="1"/>
                                            </p:txEl>
                                          </p:spTgt>
                                        </p:tgtEl>
                                        <p:attrNameLst>
                                          <p:attrName>style.visibility</p:attrName>
                                        </p:attrNameLst>
                                      </p:cBhvr>
                                      <p:to>
                                        <p:strVal val="visible"/>
                                      </p:to>
                                    </p:set>
                                    <p:anim calcmode="lin" valueType="num">
                                      <p:cBhvr>
                                        <p:cTn id="15" dur="1000" fill="hold"/>
                                        <p:tgtEl>
                                          <p:spTgt spid="260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0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0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0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0099">
                                            <p:txEl>
                                              <p:pRg st="2" end="2"/>
                                            </p:txEl>
                                          </p:spTgt>
                                        </p:tgtEl>
                                        <p:attrNameLst>
                                          <p:attrName>style.visibility</p:attrName>
                                        </p:attrNameLst>
                                      </p:cBhvr>
                                      <p:to>
                                        <p:strVal val="visible"/>
                                      </p:to>
                                    </p:set>
                                    <p:anim calcmode="lin" valueType="num">
                                      <p:cBhvr>
                                        <p:cTn id="23" dur="1000" fill="hold"/>
                                        <p:tgtEl>
                                          <p:spTgt spid="26009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009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0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0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0099">
                                            <p:txEl>
                                              <p:pRg st="3" end="3"/>
                                            </p:txEl>
                                          </p:spTgt>
                                        </p:tgtEl>
                                        <p:attrNameLst>
                                          <p:attrName>style.visibility</p:attrName>
                                        </p:attrNameLst>
                                      </p:cBhvr>
                                      <p:to>
                                        <p:strVal val="visible"/>
                                      </p:to>
                                    </p:set>
                                    <p:anim calcmode="lin" valueType="num">
                                      <p:cBhvr>
                                        <p:cTn id="31" dur="1000" fill="hold"/>
                                        <p:tgtEl>
                                          <p:spTgt spid="26009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009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0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0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0099">
                                            <p:txEl>
                                              <p:pRg st="4" end="4"/>
                                            </p:txEl>
                                          </p:spTgt>
                                        </p:tgtEl>
                                        <p:attrNameLst>
                                          <p:attrName>style.visibility</p:attrName>
                                        </p:attrNameLst>
                                      </p:cBhvr>
                                      <p:to>
                                        <p:strVal val="visible"/>
                                      </p:to>
                                    </p:set>
                                    <p:anim calcmode="lin" valueType="num">
                                      <p:cBhvr>
                                        <p:cTn id="39" dur="1000" fill="hold"/>
                                        <p:tgtEl>
                                          <p:spTgt spid="26009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6009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600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00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0099">
                                            <p:txEl>
                                              <p:pRg st="5" end="5"/>
                                            </p:txEl>
                                          </p:spTgt>
                                        </p:tgtEl>
                                        <p:attrNameLst>
                                          <p:attrName>style.visibility</p:attrName>
                                        </p:attrNameLst>
                                      </p:cBhvr>
                                      <p:to>
                                        <p:strVal val="visible"/>
                                      </p:to>
                                    </p:set>
                                    <p:anim calcmode="lin" valueType="num">
                                      <p:cBhvr>
                                        <p:cTn id="47" dur="1000" fill="hold"/>
                                        <p:tgtEl>
                                          <p:spTgt spid="26009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6009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6009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009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GB"/>
              <a:t>Why is this is relevant to you?</a:t>
            </a:r>
          </a:p>
        </p:txBody>
      </p:sp>
      <p:sp>
        <p:nvSpPr>
          <p:cNvPr id="258051" name="Rectangle 3"/>
          <p:cNvSpPr>
            <a:spLocks noGrp="1" noChangeArrowheads="1"/>
          </p:cNvSpPr>
          <p:nvPr>
            <p:ph type="body" idx="1"/>
          </p:nvPr>
        </p:nvSpPr>
        <p:spPr/>
        <p:txBody>
          <a:bodyPr/>
          <a:lstStyle/>
          <a:p>
            <a:r>
              <a:rPr lang="en-GB"/>
              <a:t>Professional Accreditation</a:t>
            </a:r>
          </a:p>
          <a:p>
            <a:r>
              <a:rPr lang="en-GB"/>
              <a:t>Developing my own set of values</a:t>
            </a:r>
          </a:p>
          <a:p>
            <a:r>
              <a:rPr lang="en-GB"/>
              <a:t>Preparing for the future</a:t>
            </a:r>
          </a:p>
          <a:p>
            <a:r>
              <a:rPr lang="en-GB"/>
              <a:t>Informing my future behaviour</a:t>
            </a:r>
          </a:p>
          <a:p>
            <a:r>
              <a:rPr lang="en-GB"/>
              <a:t>++</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spd="med">
        <p14:prism/>
      </p:transition>
    </mc:Choice>
    <mc:Fallback xmlns:mv="urn:schemas-microsoft-com:mac:vml" xmlns="">
      <p:transition spd="med">
        <p:cove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4424</TotalTime>
  <Words>1789</Words>
  <Application>Microsoft Macintosh PowerPoint</Application>
  <PresentationFormat>On-screen Show (4:3)</PresentationFormat>
  <Paragraphs>326</Paragraphs>
  <Slides>43</Slides>
  <Notes>39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Default Design</vt:lpstr>
      <vt:lpstr>Clip</vt:lpstr>
      <vt:lpstr>INFO1010  Personal and Professional Development October 2011</vt:lpstr>
      <vt:lpstr>Revisions for 2009</vt:lpstr>
      <vt:lpstr>Ethics: a definition</vt:lpstr>
      <vt:lpstr>Seeing with new eyes</vt:lpstr>
      <vt:lpstr>“How important are ethics in today’s society”?</vt:lpstr>
      <vt:lpstr>“Buster you do your job and I’ll do mine”</vt:lpstr>
      <vt:lpstr>How this lecture is structured</vt:lpstr>
      <vt:lpstr>TPS: Ethical Dilemmas</vt:lpstr>
      <vt:lpstr>Why is this is relevant to you?</vt:lpstr>
      <vt:lpstr>Ethical Values and Obligations</vt:lpstr>
      <vt:lpstr>Do you follow the crowd?</vt:lpstr>
      <vt:lpstr>BCS Code of Conduct</vt:lpstr>
      <vt:lpstr>BCS code of practice: details</vt:lpstr>
      <vt:lpstr>Activity</vt:lpstr>
      <vt:lpstr>Who has led the thinking?</vt:lpstr>
      <vt:lpstr>What might ethics include?</vt:lpstr>
      <vt:lpstr>Consequences of poor ethics?</vt:lpstr>
      <vt:lpstr>Examples of codes</vt:lpstr>
      <vt:lpstr>Who might make a difference?</vt:lpstr>
      <vt:lpstr>Suggested topics</vt:lpstr>
      <vt:lpstr>TPS: Examples of computer crime</vt:lpstr>
      <vt:lpstr>Activity</vt:lpstr>
      <vt:lpstr>Five Questions…</vt:lpstr>
      <vt:lpstr>PowerPoint Presentation</vt:lpstr>
      <vt:lpstr>webliography</vt:lpstr>
      <vt:lpstr>Codes of Ethics…</vt:lpstr>
      <vt:lpstr>Actual references</vt:lpstr>
      <vt:lpstr>Want to know more?</vt:lpstr>
      <vt:lpstr>Appendix </vt:lpstr>
      <vt:lpstr>Books</vt:lpstr>
      <vt:lpstr>Computing and Moral Responsibility</vt:lpstr>
      <vt:lpstr>Research centre for computing and society</vt:lpstr>
      <vt:lpstr>Textbook - Web Resources</vt:lpstr>
      <vt:lpstr>Part II:</vt:lpstr>
      <vt:lpstr>Part III:</vt:lpstr>
      <vt:lpstr>Part IV: SECURITY</vt:lpstr>
      <vt:lpstr>Part V: PRIVACY</vt:lpstr>
      <vt:lpstr>Part VI: OWNERSHIP</vt:lpstr>
      <vt:lpstr>Part VII: GLOBALIZATION</vt:lpstr>
      <vt:lpstr>Activities</vt:lpstr>
      <vt:lpstr>TPS: Ethical Dilemmas</vt:lpstr>
      <vt:lpstr>TPS: Examples of computer crime</vt:lpstr>
      <vt:lpstr>Activity</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 voices</dc:title>
  <dc:creator>Su White</dc:creator>
  <cp:lastModifiedBy>Su White</cp:lastModifiedBy>
  <cp:revision>44</cp:revision>
  <cp:lastPrinted>2008-11-16T23:21:37Z</cp:lastPrinted>
  <dcterms:created xsi:type="dcterms:W3CDTF">2009-11-08T13:09:35Z</dcterms:created>
  <dcterms:modified xsi:type="dcterms:W3CDTF">2011-10-20T14:29:24Z</dcterms:modified>
</cp:coreProperties>
</file>