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69" r:id="rId2"/>
    <p:sldId id="291" r:id="rId3"/>
    <p:sldId id="262" r:id="rId4"/>
    <p:sldId id="261" r:id="rId5"/>
    <p:sldId id="276" r:id="rId6"/>
    <p:sldId id="274" r:id="rId7"/>
    <p:sldId id="288" r:id="rId8"/>
    <p:sldId id="268" r:id="rId9"/>
    <p:sldId id="289" r:id="rId10"/>
    <p:sldId id="292" r:id="rId11"/>
    <p:sldId id="267" r:id="rId12"/>
    <p:sldId id="279" r:id="rId13"/>
    <p:sldId id="263" r:id="rId14"/>
    <p:sldId id="264" r:id="rId15"/>
    <p:sldId id="281" r:id="rId16"/>
    <p:sldId id="282" r:id="rId17"/>
    <p:sldId id="283" r:id="rId18"/>
    <p:sldId id="284" r:id="rId19"/>
    <p:sldId id="293" r:id="rId20"/>
    <p:sldId id="294" r:id="rId21"/>
    <p:sldId id="270" r:id="rId22"/>
    <p:sldId id="285" r:id="rId23"/>
    <p:sldId id="290" r:id="rId24"/>
    <p:sldId id="295" r:id="rId25"/>
    <p:sldId id="271" r:id="rId26"/>
    <p:sldId id="286" r:id="rId27"/>
    <p:sldId id="272" r:id="rId2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42" autoAdjust="0"/>
    <p:restoredTop sz="94660"/>
  </p:normalViewPr>
  <p:slideViewPr>
    <p:cSldViewPr>
      <p:cViewPr varScale="1">
        <p:scale>
          <a:sx n="95" d="100"/>
          <a:sy n="95" d="100"/>
        </p:scale>
        <p:origin x="-9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5DB87-4375-4195-B6EA-4687A1A4EC7F}" type="datetimeFigureOut">
              <a:rPr lang="en-GB" smtClean="0"/>
              <a:t>16/10/2011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3507D-1D28-4D38-AC53-EA274BDB9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328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CC8F-072E-4761-8021-297864C47549}" type="datetimeFigureOut">
              <a:rPr lang="en-GB" smtClean="0"/>
              <a:t>16/10/2011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1B6D-808A-4EDB-936E-0FC6783BB9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47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CC8F-072E-4761-8021-297864C47549}" type="datetimeFigureOut">
              <a:rPr lang="en-GB" smtClean="0"/>
              <a:t>16/10/2011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1B6D-808A-4EDB-936E-0FC6783BB9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115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CC8F-072E-4761-8021-297864C47549}" type="datetimeFigureOut">
              <a:rPr lang="en-GB" smtClean="0"/>
              <a:t>16/10/2011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1B6D-808A-4EDB-936E-0FC6783BB9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49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CC8F-072E-4761-8021-297864C47549}" type="datetimeFigureOut">
              <a:rPr lang="en-GB" smtClean="0"/>
              <a:t>16/10/2011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1B6D-808A-4EDB-936E-0FC6783BB9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15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CC8F-072E-4761-8021-297864C47549}" type="datetimeFigureOut">
              <a:rPr lang="en-GB" smtClean="0"/>
              <a:t>16/10/2011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1B6D-808A-4EDB-936E-0FC6783BB9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53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CC8F-072E-4761-8021-297864C47549}" type="datetimeFigureOut">
              <a:rPr lang="en-GB" smtClean="0"/>
              <a:t>16/10/2011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1B6D-808A-4EDB-936E-0FC6783BB9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649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CC8F-072E-4761-8021-297864C47549}" type="datetimeFigureOut">
              <a:rPr lang="en-GB" smtClean="0"/>
              <a:t>16/10/2011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1B6D-808A-4EDB-936E-0FC6783BB9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11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CC8F-072E-4761-8021-297864C47549}" type="datetimeFigureOut">
              <a:rPr lang="en-GB" smtClean="0"/>
              <a:t>16/10/2011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1B6D-808A-4EDB-936E-0FC6783BB9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038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CC8F-072E-4761-8021-297864C47549}" type="datetimeFigureOut">
              <a:rPr lang="en-GB" smtClean="0"/>
              <a:t>16/10/2011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1B6D-808A-4EDB-936E-0FC6783BB9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260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CC8F-072E-4761-8021-297864C47549}" type="datetimeFigureOut">
              <a:rPr lang="en-GB" smtClean="0"/>
              <a:t>16/10/2011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1B6D-808A-4EDB-936E-0FC6783BB9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9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CC8F-072E-4761-8021-297864C47549}" type="datetimeFigureOut">
              <a:rPr lang="en-GB" smtClean="0"/>
              <a:t>16/10/2011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1B6D-808A-4EDB-936E-0FC6783BB9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10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ECC8F-072E-4761-8021-297864C47549}" type="datetimeFigureOut">
              <a:rPr lang="en-GB" smtClean="0"/>
              <a:t>16/10/2011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A1B6D-808A-4EDB-936E-0FC6783BB9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75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5050904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Social construction of technology </a:t>
            </a:r>
          </a:p>
          <a:p>
            <a:pPr lvl="1"/>
            <a:r>
              <a:rPr lang="en-GB" dirty="0" smtClean="0"/>
              <a:t>technologies are created (conditioned) by social factors</a:t>
            </a:r>
          </a:p>
          <a:p>
            <a:pPr lvl="1"/>
            <a:r>
              <a:rPr lang="en-GB" dirty="0" smtClean="0"/>
              <a:t>they are the outcome of social processes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Technological shaping of society  </a:t>
            </a:r>
          </a:p>
          <a:p>
            <a:pPr lvl="1"/>
            <a:r>
              <a:rPr lang="en-GB" dirty="0" smtClean="0"/>
              <a:t>technologies </a:t>
            </a:r>
            <a:r>
              <a:rPr lang="en-GB" dirty="0"/>
              <a:t>shape </a:t>
            </a:r>
            <a:r>
              <a:rPr lang="en-GB" dirty="0" smtClean="0"/>
              <a:t>social contexts (</a:t>
            </a:r>
            <a:r>
              <a:rPr lang="en-GB" dirty="0" err="1" smtClean="0"/>
              <a:t>cf</a:t>
            </a:r>
            <a:r>
              <a:rPr lang="en-GB" dirty="0" smtClean="0"/>
              <a:t> Susan Greenfield )</a:t>
            </a:r>
          </a:p>
          <a:p>
            <a:pPr lvl="1"/>
            <a:r>
              <a:rPr lang="en-GB" dirty="0" smtClean="0"/>
              <a:t>technological </a:t>
            </a:r>
            <a:r>
              <a:rPr lang="en-GB" dirty="0"/>
              <a:t>change </a:t>
            </a:r>
            <a:r>
              <a:rPr lang="en-GB" dirty="0" smtClean="0"/>
              <a:t>follows a </a:t>
            </a:r>
            <a:r>
              <a:rPr lang="en-GB" dirty="0"/>
              <a:t>fixed, linear </a:t>
            </a:r>
            <a:r>
              <a:rPr lang="en-GB" dirty="0" smtClean="0"/>
              <a:t>path (determined by technological </a:t>
            </a:r>
            <a:r>
              <a:rPr lang="en-GB" dirty="0"/>
              <a:t>‘</a:t>
            </a:r>
            <a:r>
              <a:rPr lang="en-GB" dirty="0" smtClean="0"/>
              <a:t>logic’ / economic laws)</a:t>
            </a:r>
            <a:endParaRPr lang="en-GB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2521667"/>
            <a:ext cx="2921687" cy="3604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508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Scientific </a:t>
            </a:r>
            <a:r>
              <a:rPr lang="en-GB" dirty="0"/>
              <a:t>attitude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sz="3200" dirty="0" smtClean="0"/>
              <a:t>Direct observation (empiricism) </a:t>
            </a:r>
          </a:p>
          <a:p>
            <a:pPr lvl="1"/>
            <a:r>
              <a:rPr lang="en-GB" sz="3200" dirty="0" smtClean="0"/>
              <a:t>Demarcation (break with natural law, testing)</a:t>
            </a:r>
          </a:p>
          <a:p>
            <a:pPr lvl="1"/>
            <a:r>
              <a:rPr lang="en-GB" sz="3200" dirty="0" smtClean="0"/>
              <a:t>Reject idealism (Plato) and essentialism (Aristotle) </a:t>
            </a:r>
          </a:p>
          <a:p>
            <a:pPr lvl="1"/>
            <a:r>
              <a:rPr lang="en-GB" sz="3200" dirty="0" smtClean="0"/>
              <a:t>Causality (laws)</a:t>
            </a:r>
          </a:p>
          <a:p>
            <a:pPr lvl="1"/>
            <a:r>
              <a:rPr lang="en-GB" sz="3200" dirty="0" smtClean="0"/>
              <a:t>Idea of progress </a:t>
            </a:r>
          </a:p>
          <a:p>
            <a:pPr lvl="1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53797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Impact…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Economic complexity/inter-related institutions and phenomena </a:t>
            </a:r>
          </a:p>
          <a:p>
            <a:r>
              <a:rPr lang="en-GB" dirty="0" smtClean="0"/>
              <a:t>Rise of democracy and nation state</a:t>
            </a:r>
          </a:p>
          <a:p>
            <a:endParaRPr lang="en-GB" dirty="0" smtClean="0"/>
          </a:p>
          <a:p>
            <a:pPr>
              <a:buFont typeface="Wingdings" pitchFamily="2" charset="2"/>
              <a:buChar char="Ø"/>
            </a:pPr>
            <a:r>
              <a:rPr lang="en-GB" dirty="0"/>
              <a:t>We can transform the </a:t>
            </a:r>
            <a:r>
              <a:rPr lang="en-GB" dirty="0" smtClean="0"/>
              <a:t>world (and science is central to this)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0797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Theorising modernity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GB" dirty="0" smtClean="0"/>
              <a:t>Modernity as a  way of organising social life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Weber (rationalisation)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Marx  (changed economic structure – new productive power relations - capitalism)</a:t>
            </a:r>
          </a:p>
          <a:p>
            <a:pPr lvl="1">
              <a:buFont typeface="Arial" pitchFamily="34" charset="0"/>
              <a:buChar char="•"/>
            </a:pPr>
            <a:r>
              <a:rPr lang="en-GB" dirty="0" err="1" smtClean="0"/>
              <a:t>Giddens</a:t>
            </a:r>
            <a:r>
              <a:rPr lang="en-GB" dirty="0" smtClean="0"/>
              <a:t> (dynamism and globalisation)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Beck (reflexive – dealing with risk)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Castells (networked society)</a:t>
            </a:r>
          </a:p>
          <a:p>
            <a:pPr lvl="1"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9964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Rationalisation </a:t>
            </a:r>
            <a:r>
              <a:rPr lang="en-GB" dirty="0" smtClean="0"/>
              <a:t>is the key to m</a:t>
            </a:r>
            <a:r>
              <a:rPr lang="en-GB" dirty="0" smtClean="0"/>
              <a:t>odernity </a:t>
            </a:r>
          </a:p>
          <a:p>
            <a:pPr lvl="1"/>
            <a:r>
              <a:rPr lang="en-GB" dirty="0"/>
              <a:t>Technological </a:t>
            </a:r>
          </a:p>
          <a:p>
            <a:pPr lvl="1"/>
            <a:r>
              <a:rPr lang="en-GB" dirty="0"/>
              <a:t>standardization of knowledge and </a:t>
            </a:r>
            <a:r>
              <a:rPr lang="en-GB" dirty="0" smtClean="0"/>
              <a:t>production</a:t>
            </a:r>
          </a:p>
          <a:p>
            <a:pPr lvl="1"/>
            <a:r>
              <a:rPr lang="en-GB" dirty="0" smtClean="0"/>
              <a:t>Rational calculation (e.g. of profit) </a:t>
            </a:r>
          </a:p>
          <a:p>
            <a:pPr lvl="1"/>
            <a:r>
              <a:rPr lang="en-GB" dirty="0" smtClean="0"/>
              <a:t>Administrative order (bureaucracy, division of labour )</a:t>
            </a:r>
          </a:p>
          <a:p>
            <a:pPr lvl="1"/>
            <a:r>
              <a:rPr lang="en-GB" dirty="0" smtClean="0"/>
              <a:t>Disenchantment  (elimination of magic/supernatural )</a:t>
            </a:r>
          </a:p>
          <a:p>
            <a:pPr marL="457200" lvl="1" indent="0">
              <a:buNone/>
            </a:pPr>
            <a:r>
              <a:rPr lang="en-GB" dirty="0" smtClean="0"/>
              <a:t>Modernity as liberating (progress, reason, freedom) but also the “iron </a:t>
            </a:r>
            <a:r>
              <a:rPr lang="en-GB" dirty="0"/>
              <a:t>cage” of modern bureaucratic organizational forms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990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Shared Weber’s view of rationalisation and t</a:t>
            </a:r>
            <a:r>
              <a:rPr lang="en-GB" dirty="0" smtClean="0"/>
              <a:t>echnological progress </a:t>
            </a:r>
            <a:r>
              <a:rPr lang="en-GB" dirty="0"/>
              <a:t>“The hand-mill gives you society with the feudal </a:t>
            </a:r>
            <a:r>
              <a:rPr lang="en-GB" dirty="0" smtClean="0"/>
              <a:t>lord; the </a:t>
            </a:r>
            <a:r>
              <a:rPr lang="en-GB" dirty="0"/>
              <a:t>steam-mill society with the industrial capitalist.” </a:t>
            </a:r>
            <a:r>
              <a:rPr lang="en-GB" dirty="0" smtClean="0"/>
              <a:t>(1847)</a:t>
            </a:r>
          </a:p>
          <a:p>
            <a:endParaRPr lang="en-GB" dirty="0"/>
          </a:p>
          <a:p>
            <a:r>
              <a:rPr lang="en-GB" dirty="0" smtClean="0"/>
              <a:t>but also saw the ‘d</a:t>
            </a:r>
            <a:r>
              <a:rPr lang="en-GB" dirty="0" smtClean="0"/>
              <a:t>ark side’ to modernity </a:t>
            </a:r>
          </a:p>
          <a:p>
            <a:pPr marL="893763" indent="0">
              <a:buNone/>
            </a:pPr>
            <a:r>
              <a:rPr lang="en-GB" dirty="0" smtClean="0"/>
              <a:t>- </a:t>
            </a:r>
            <a:r>
              <a:rPr lang="en-GB" sz="3000" dirty="0" smtClean="0"/>
              <a:t>technological and market alienation (in labour process and from the result/product of labour)</a:t>
            </a:r>
          </a:p>
          <a:p>
            <a:r>
              <a:rPr lang="en-GB" dirty="0" smtClean="0"/>
              <a:t>the </a:t>
            </a:r>
            <a:r>
              <a:rPr lang="en-GB" dirty="0"/>
              <a:t>culture of the working class </a:t>
            </a:r>
            <a:r>
              <a:rPr lang="en-GB" dirty="0" smtClean="0"/>
              <a:t>produced by technology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604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Giddens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Modernity </a:t>
            </a:r>
            <a:r>
              <a:rPr lang="en-GB" dirty="0"/>
              <a:t>as resting </a:t>
            </a:r>
            <a:r>
              <a:rPr lang="en-GB" dirty="0" smtClean="0"/>
              <a:t>on 4 institutions</a:t>
            </a:r>
            <a:r>
              <a:rPr lang="en-GB" dirty="0"/>
              <a:t>: industrialism, capitalism, surveillance, </a:t>
            </a:r>
            <a:r>
              <a:rPr lang="en-GB" dirty="0" smtClean="0"/>
              <a:t>military.</a:t>
            </a:r>
          </a:p>
          <a:p>
            <a:r>
              <a:rPr lang="en-GB" dirty="0" smtClean="0"/>
              <a:t>Key features</a:t>
            </a:r>
          </a:p>
          <a:p>
            <a:pPr lvl="1"/>
            <a:r>
              <a:rPr lang="en-GB" dirty="0" smtClean="0"/>
              <a:t>Separation of </a:t>
            </a:r>
            <a:r>
              <a:rPr lang="en-GB" dirty="0"/>
              <a:t>time and space</a:t>
            </a:r>
            <a:r>
              <a:rPr lang="en-GB" dirty="0" smtClean="0"/>
              <a:t>,</a:t>
            </a:r>
            <a:r>
              <a:rPr lang="en-GB" dirty="0"/>
              <a:t> </a:t>
            </a:r>
            <a:endParaRPr lang="en-GB" dirty="0" smtClean="0"/>
          </a:p>
          <a:p>
            <a:pPr lvl="1"/>
            <a:r>
              <a:rPr lang="en-GB" dirty="0" err="1" smtClean="0"/>
              <a:t>Disembedding</a:t>
            </a:r>
            <a:r>
              <a:rPr lang="en-GB" dirty="0" smtClean="0"/>
              <a:t> </a:t>
            </a:r>
            <a:r>
              <a:rPr lang="en-GB" dirty="0"/>
              <a:t>of social </a:t>
            </a:r>
            <a:r>
              <a:rPr lang="en-GB" dirty="0" smtClean="0"/>
              <a:t>life (e.g. timetables, money) </a:t>
            </a:r>
          </a:p>
          <a:p>
            <a:pPr lvl="1"/>
            <a:r>
              <a:rPr lang="en-GB" dirty="0" smtClean="0"/>
              <a:t>Reflexive </a:t>
            </a:r>
            <a:r>
              <a:rPr lang="en-GB" dirty="0"/>
              <a:t>appropriation of </a:t>
            </a:r>
            <a:r>
              <a:rPr lang="en-GB" dirty="0" smtClean="0"/>
              <a:t>knowledge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591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Beck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simple </a:t>
            </a:r>
            <a:r>
              <a:rPr lang="en-GB" dirty="0" smtClean="0"/>
              <a:t>modernization = </a:t>
            </a:r>
            <a:r>
              <a:rPr lang="en-GB" dirty="0"/>
              <a:t>the transformation of agrarian </a:t>
            </a:r>
            <a:r>
              <a:rPr lang="en-GB" dirty="0" smtClean="0"/>
              <a:t>society into </a:t>
            </a:r>
            <a:r>
              <a:rPr lang="en-GB" dirty="0"/>
              <a:t>industrial society</a:t>
            </a:r>
            <a:r>
              <a:rPr lang="en-GB" dirty="0" smtClean="0"/>
              <a:t>.</a:t>
            </a:r>
          </a:p>
          <a:p>
            <a:r>
              <a:rPr lang="en-GB" dirty="0"/>
              <a:t>(late) </a:t>
            </a:r>
            <a:r>
              <a:rPr lang="en-GB" dirty="0" smtClean="0"/>
              <a:t>modernity = reflexive modernization -</a:t>
            </a:r>
            <a:r>
              <a:rPr lang="en-GB" dirty="0"/>
              <a:t>modern society </a:t>
            </a:r>
            <a:r>
              <a:rPr lang="en-GB" dirty="0" smtClean="0"/>
              <a:t>confronts itself </a:t>
            </a:r>
            <a:r>
              <a:rPr lang="en-GB" dirty="0"/>
              <a:t>with the negative consequences of </a:t>
            </a:r>
            <a:r>
              <a:rPr lang="en-GB" dirty="0" smtClean="0"/>
              <a:t>simple modernization; less about distribution </a:t>
            </a:r>
            <a:r>
              <a:rPr lang="en-GB" dirty="0"/>
              <a:t>of </a:t>
            </a:r>
            <a:r>
              <a:rPr lang="en-GB" dirty="0" smtClean="0"/>
              <a:t>goods – more about distribution </a:t>
            </a:r>
            <a:r>
              <a:rPr lang="en-GB" dirty="0"/>
              <a:t>of risks.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694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Castells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information age = economic </a:t>
            </a:r>
            <a:r>
              <a:rPr lang="en-GB" dirty="0"/>
              <a:t>organization </a:t>
            </a:r>
            <a:r>
              <a:rPr lang="en-GB" dirty="0" smtClean="0"/>
              <a:t>via the network (subjects and organizations) continually </a:t>
            </a:r>
            <a:r>
              <a:rPr lang="en-GB" dirty="0"/>
              <a:t>modified </a:t>
            </a:r>
            <a:r>
              <a:rPr lang="en-GB" dirty="0" smtClean="0"/>
              <a:t>and adapting to (</a:t>
            </a:r>
            <a:r>
              <a:rPr lang="en-GB" dirty="0"/>
              <a:t>market) </a:t>
            </a:r>
            <a:r>
              <a:rPr lang="en-GB" dirty="0" smtClean="0"/>
              <a:t>environments</a:t>
            </a:r>
          </a:p>
          <a:p>
            <a:r>
              <a:rPr lang="en-GB" dirty="0" smtClean="0"/>
              <a:t>opposition (and new forms of social struggle) between</a:t>
            </a:r>
          </a:p>
          <a:p>
            <a:pPr lvl="1"/>
            <a:r>
              <a:rPr lang="en-GB" sz="3000" dirty="0" smtClean="0"/>
              <a:t>the Net (abstract </a:t>
            </a:r>
            <a:r>
              <a:rPr lang="en-GB" sz="3000" dirty="0"/>
              <a:t>universalism of global networks</a:t>
            </a:r>
            <a:r>
              <a:rPr lang="en-GB" sz="3000" dirty="0" smtClean="0"/>
              <a:t>)</a:t>
            </a:r>
          </a:p>
          <a:p>
            <a:pPr marL="457200" lvl="1" indent="0">
              <a:buNone/>
            </a:pPr>
            <a:r>
              <a:rPr lang="en-GB" sz="3000" dirty="0" smtClean="0"/>
              <a:t>and </a:t>
            </a:r>
          </a:p>
          <a:p>
            <a:pPr lvl="1"/>
            <a:r>
              <a:rPr lang="en-GB" sz="3000" dirty="0" smtClean="0"/>
              <a:t>the </a:t>
            </a:r>
            <a:r>
              <a:rPr lang="en-GB" sz="3000" dirty="0"/>
              <a:t>Self </a:t>
            </a:r>
            <a:r>
              <a:rPr lang="en-GB" sz="3000" dirty="0" smtClean="0"/>
              <a:t>(strategies </a:t>
            </a:r>
            <a:r>
              <a:rPr lang="en-GB" sz="3000" dirty="0"/>
              <a:t>by which </a:t>
            </a:r>
            <a:r>
              <a:rPr lang="en-GB" sz="3000" dirty="0" smtClean="0"/>
              <a:t>people affirm </a:t>
            </a:r>
            <a:r>
              <a:rPr lang="en-GB" sz="3000" dirty="0"/>
              <a:t>their identities</a:t>
            </a:r>
            <a:r>
              <a:rPr lang="en-GB" sz="3000" dirty="0" smtClean="0"/>
              <a:t>)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02898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Studies of the history </a:t>
            </a:r>
            <a:r>
              <a:rPr lang="en-GB" dirty="0"/>
              <a:t>of</a:t>
            </a:r>
            <a:br>
              <a:rPr lang="en-GB" dirty="0"/>
            </a:br>
            <a:r>
              <a:rPr lang="en-GB" dirty="0"/>
              <a:t>technology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Focus on how </a:t>
            </a:r>
            <a:r>
              <a:rPr lang="en-GB" dirty="0"/>
              <a:t>a </a:t>
            </a:r>
            <a:r>
              <a:rPr lang="en-GB" dirty="0" smtClean="0"/>
              <a:t>technology (e.g. PC) </a:t>
            </a:r>
            <a:r>
              <a:rPr lang="en-GB" dirty="0"/>
              <a:t>evolved </a:t>
            </a:r>
            <a:r>
              <a:rPr lang="en-GB" dirty="0" smtClean="0"/>
              <a:t>and reflects </a:t>
            </a:r>
            <a:r>
              <a:rPr lang="en-GB" dirty="0"/>
              <a:t>the contexts in which it </a:t>
            </a:r>
            <a:r>
              <a:rPr lang="en-GB" dirty="0" smtClean="0"/>
              <a:t>is developed/ used.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Often </a:t>
            </a:r>
          </a:p>
          <a:p>
            <a:r>
              <a:rPr lang="en-GB" dirty="0" smtClean="0"/>
              <a:t>Time specific (e.g. focus on a </a:t>
            </a:r>
            <a:r>
              <a:rPr lang="en-GB" dirty="0"/>
              <a:t>particular </a:t>
            </a:r>
            <a:r>
              <a:rPr lang="en-GB" dirty="0" smtClean="0"/>
              <a:t>development stage) </a:t>
            </a:r>
          </a:p>
          <a:p>
            <a:r>
              <a:rPr lang="en-GB" dirty="0" smtClean="0"/>
              <a:t>Space specific (e.g. in a geographical area). </a:t>
            </a:r>
          </a:p>
          <a:p>
            <a:pPr marL="0" indent="0">
              <a:buNone/>
            </a:pPr>
            <a:r>
              <a:rPr lang="en-GB" dirty="0" smtClean="0"/>
              <a:t>Look at</a:t>
            </a:r>
            <a:endParaRPr lang="en-GB" dirty="0"/>
          </a:p>
          <a:p>
            <a:r>
              <a:rPr lang="en-GB" dirty="0" smtClean="0"/>
              <a:t>organizational</a:t>
            </a:r>
            <a:r>
              <a:rPr lang="en-GB" dirty="0"/>
              <a:t>, policy, and legal </a:t>
            </a:r>
            <a:r>
              <a:rPr lang="en-GB" dirty="0" smtClean="0"/>
              <a:t>context</a:t>
            </a:r>
          </a:p>
          <a:p>
            <a:r>
              <a:rPr lang="en-GB" dirty="0" smtClean="0"/>
              <a:t>actors</a:t>
            </a:r>
            <a:r>
              <a:rPr lang="en-GB" dirty="0"/>
              <a:t>, </a:t>
            </a:r>
            <a:r>
              <a:rPr lang="en-GB" dirty="0" smtClean="0"/>
              <a:t>groups</a:t>
            </a:r>
            <a:r>
              <a:rPr lang="en-GB" dirty="0"/>
              <a:t>, </a:t>
            </a:r>
            <a:r>
              <a:rPr lang="en-GB" dirty="0" smtClean="0"/>
              <a:t>organizations (e.g. engineers</a:t>
            </a:r>
            <a:r>
              <a:rPr lang="en-GB" dirty="0"/>
              <a:t>, </a:t>
            </a:r>
            <a:r>
              <a:rPr lang="en-GB" dirty="0" smtClean="0"/>
              <a:t>industries</a:t>
            </a:r>
            <a:r>
              <a:rPr lang="en-GB" dirty="0"/>
              <a:t>, </a:t>
            </a:r>
            <a:r>
              <a:rPr lang="en-GB" dirty="0" smtClean="0"/>
              <a:t>governments) </a:t>
            </a:r>
          </a:p>
          <a:p>
            <a:r>
              <a:rPr lang="en-GB" dirty="0" smtClean="0"/>
              <a:t>discourses </a:t>
            </a:r>
          </a:p>
          <a:p>
            <a:r>
              <a:rPr lang="en-GB" dirty="0" smtClean="0"/>
              <a:t>behaviours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964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Studies of Technology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Focus on context in which technologies are developed (e.g. laboratory life) </a:t>
            </a:r>
          </a:p>
          <a:p>
            <a:pPr marL="0" indent="0">
              <a:buNone/>
            </a:pPr>
            <a:r>
              <a:rPr lang="en-GB" sz="2800" i="1" dirty="0" smtClean="0">
                <a:solidFill>
                  <a:schemeClr val="accent3">
                    <a:lumMod val="75000"/>
                  </a:schemeClr>
                </a:solidFill>
              </a:rPr>
              <a:t>Note: more on this in next few lectures </a:t>
            </a:r>
            <a:endParaRPr lang="en-GB" sz="28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4800" dirty="0" smtClean="0"/>
              <a:t>Modernity</a:t>
            </a:r>
          </a:p>
          <a:p>
            <a:pPr marL="0" indent="0" algn="ctr">
              <a:buNone/>
            </a:pPr>
            <a:endParaRPr lang="en-GB" sz="4800" dirty="0" smtClean="0"/>
          </a:p>
          <a:p>
            <a:pPr marL="0" indent="0" algn="ctr">
              <a:buNone/>
            </a:pPr>
            <a:r>
              <a:rPr lang="en-GB" sz="4800" dirty="0" smtClean="0"/>
              <a:t>Post modernity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359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Both SST and history focus assume that technology is socially shaped </a:t>
            </a:r>
          </a:p>
          <a:p>
            <a:endParaRPr lang="en-GB" dirty="0"/>
          </a:p>
          <a:p>
            <a:r>
              <a:rPr lang="en-GB" dirty="0" smtClean="0"/>
              <a:t>But society also shaped by technology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7797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Technology … Modernity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Technology as the driver of modernity</a:t>
            </a:r>
          </a:p>
          <a:p>
            <a:r>
              <a:rPr lang="en-GB" dirty="0" smtClean="0"/>
              <a:t>Institutions </a:t>
            </a:r>
            <a:r>
              <a:rPr lang="en-GB" dirty="0"/>
              <a:t>and culture </a:t>
            </a:r>
            <a:r>
              <a:rPr lang="en-GB" dirty="0" smtClean="0"/>
              <a:t>of modernity </a:t>
            </a:r>
            <a:r>
              <a:rPr lang="en-GB" dirty="0"/>
              <a:t>are not just shaped or influenced by technology, they are also constituted by it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BUT</a:t>
            </a:r>
          </a:p>
          <a:p>
            <a:r>
              <a:rPr lang="en-GB" dirty="0" smtClean="0"/>
              <a:t>technology </a:t>
            </a:r>
            <a:r>
              <a:rPr lang="en-GB" dirty="0"/>
              <a:t>is </a:t>
            </a:r>
            <a:r>
              <a:rPr lang="en-GB" dirty="0" smtClean="0"/>
              <a:t>seldom discussed/central in theories of modernity </a:t>
            </a:r>
            <a:r>
              <a:rPr lang="en-GB" dirty="0"/>
              <a:t>theory.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44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this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technology </a:t>
            </a:r>
          </a:p>
          <a:p>
            <a:pPr lvl="1"/>
            <a:r>
              <a:rPr lang="en-GB" dirty="0" smtClean="0"/>
              <a:t>as ‘background’ (as catalyst or means by which modern institution operates (e.g. military) ; </a:t>
            </a:r>
          </a:p>
          <a:p>
            <a:pPr lvl="1"/>
            <a:r>
              <a:rPr lang="en-GB" dirty="0" smtClean="0"/>
              <a:t>Is un(der)specified and vague; it’s part of phenomena under study (e.g. for Weber it’s is part of rationalisation, for Marx it enables new productive forces) but not discussed in detail</a:t>
            </a:r>
          </a:p>
          <a:p>
            <a:pPr lvl="1"/>
            <a:r>
              <a:rPr lang="en-GB" dirty="0" smtClean="0"/>
              <a:t>Essentialism &amp; reification(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thing-ness</a:t>
            </a:r>
            <a:r>
              <a:rPr lang="en-GB" dirty="0" smtClean="0"/>
              <a:t>) - technology has </a:t>
            </a:r>
            <a:r>
              <a:rPr lang="en-GB" dirty="0"/>
              <a:t>fixed, context-independent properties that apply to </a:t>
            </a:r>
            <a:r>
              <a:rPr lang="en-GB" dirty="0" smtClean="0"/>
              <a:t>all technologies; autonomous force.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302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Using modernism and post modernism to understand computer technologies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98976" cy="4781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/>
              <a:t>Sherry </a:t>
            </a:r>
            <a:r>
              <a:rPr lang="en-GB" sz="1600" dirty="0" err="1" smtClean="0"/>
              <a:t>Turkle</a:t>
            </a:r>
            <a:r>
              <a:rPr lang="en-GB" sz="1600" dirty="0" smtClean="0"/>
              <a:t> (1995)  </a:t>
            </a:r>
            <a:r>
              <a:rPr lang="en-GB" sz="1600" i="1" dirty="0"/>
              <a:t>Life on the Screen: Identity in the Age of the </a:t>
            </a:r>
            <a:r>
              <a:rPr lang="en-GB" sz="1600" i="1" dirty="0" smtClean="0"/>
              <a:t>Internet </a:t>
            </a:r>
            <a:r>
              <a:rPr lang="en-GB" sz="1600" dirty="0" smtClean="0"/>
              <a:t>- Explores rival </a:t>
            </a:r>
            <a:r>
              <a:rPr lang="en-GB" sz="1600" dirty="0"/>
              <a:t>computer design in mid-1990s </a:t>
            </a:r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IBM-DOS PC users = modernist : wanted </a:t>
            </a:r>
            <a:r>
              <a:rPr lang="en-GB" sz="1600" dirty="0"/>
              <a:t>detailed understanding </a:t>
            </a:r>
            <a:r>
              <a:rPr lang="en-GB" sz="1600" dirty="0" smtClean="0"/>
              <a:t>and control </a:t>
            </a:r>
            <a:r>
              <a:rPr lang="en-GB" sz="1600" dirty="0"/>
              <a:t>over </a:t>
            </a:r>
            <a:r>
              <a:rPr lang="en-GB" sz="1600" dirty="0" smtClean="0"/>
              <a:t>(</a:t>
            </a:r>
            <a:r>
              <a:rPr lang="en-GB" sz="1600" dirty="0"/>
              <a:t>by typing inscrutable computer codes at the “command line</a:t>
            </a:r>
            <a:r>
              <a:rPr lang="en-GB" sz="1600" dirty="0" smtClean="0"/>
              <a:t>”) and liked </a:t>
            </a:r>
            <a:r>
              <a:rPr lang="en-GB" sz="1600" dirty="0"/>
              <a:t>operational transparency and conceptual openness.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 smtClean="0"/>
              <a:t>Apple </a:t>
            </a:r>
            <a:r>
              <a:rPr lang="en-GB" sz="1600" dirty="0"/>
              <a:t>Mac </a:t>
            </a:r>
            <a:r>
              <a:rPr lang="en-GB" sz="1600" dirty="0" smtClean="0"/>
              <a:t>users used </a:t>
            </a:r>
            <a:r>
              <a:rPr lang="en-GB" sz="1600" dirty="0"/>
              <a:t>postmodernist </a:t>
            </a:r>
            <a:r>
              <a:rPr lang="en-GB" sz="1600" dirty="0" smtClean="0"/>
              <a:t>images to describe their relationship to their machines -  factory </a:t>
            </a:r>
            <a:r>
              <a:rPr lang="en-GB" sz="1600" dirty="0"/>
              <a:t>sealed beige boxes (you needed a special factory tool to open them) </a:t>
            </a:r>
            <a:r>
              <a:rPr lang="en-GB" sz="1600" dirty="0" smtClean="0"/>
              <a:t>which discouraged </a:t>
            </a:r>
            <a:r>
              <a:rPr lang="en-GB" sz="1600" dirty="0"/>
              <a:t>reductive understanding and detailed control</a:t>
            </a:r>
            <a:r>
              <a:rPr lang="en-GB" sz="1600" dirty="0" smtClean="0"/>
              <a:t>. They surfed </a:t>
            </a:r>
            <a:r>
              <a:rPr lang="en-GB" sz="1600" dirty="0"/>
              <a:t>the conceptual “surface” of their machines with mouse clicks, windows, </a:t>
            </a:r>
            <a:r>
              <a:rPr lang="en-GB" sz="1600" dirty="0" smtClean="0"/>
              <a:t>and icons</a:t>
            </a:r>
            <a:r>
              <a:rPr lang="en-GB" sz="1600" dirty="0"/>
              <a:t>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i="1" dirty="0" smtClean="0"/>
              <a:t>Note: now have mouse-enabled </a:t>
            </a:r>
            <a:r>
              <a:rPr lang="en-GB" sz="1600" i="1" dirty="0"/>
              <a:t>and windows-savvy PCs and </a:t>
            </a:r>
            <a:r>
              <a:rPr lang="en-GB" sz="1600" i="1" dirty="0" smtClean="0"/>
              <a:t> </a:t>
            </a:r>
            <a:r>
              <a:rPr lang="en-GB" sz="1600" i="1" dirty="0"/>
              <a:t>“command line” to Unix within Mac operating system</a:t>
            </a:r>
            <a:r>
              <a:rPr lang="en-GB" sz="1600" i="1" dirty="0" smtClean="0"/>
              <a:t>.</a:t>
            </a:r>
            <a:endParaRPr lang="en-GB" sz="16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88206"/>
            <a:ext cx="2178943" cy="271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247" y="1700808"/>
            <a:ext cx="2601912" cy="187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007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Surveillance in modern society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800" dirty="0" smtClean="0"/>
              <a:t>Lyon D. (2003) in </a:t>
            </a:r>
            <a:r>
              <a:rPr lang="en-GB" sz="2800" dirty="0" err="1"/>
              <a:t>Misa</a:t>
            </a:r>
            <a:r>
              <a:rPr lang="en-GB" sz="2800" dirty="0"/>
              <a:t> et al (</a:t>
            </a:r>
            <a:r>
              <a:rPr lang="en-GB" sz="2800" dirty="0" err="1"/>
              <a:t>eds</a:t>
            </a:r>
            <a:r>
              <a:rPr lang="en-GB" sz="2800" dirty="0"/>
              <a:t>) </a:t>
            </a:r>
            <a:r>
              <a:rPr lang="en-GB" sz="2800" i="1" dirty="0"/>
              <a:t>Modernity and Technology</a:t>
            </a:r>
            <a:r>
              <a:rPr lang="en-GB" sz="2800" dirty="0"/>
              <a:t>. </a:t>
            </a:r>
            <a:endParaRPr lang="en-GB" sz="2800" dirty="0" smtClean="0"/>
          </a:p>
          <a:p>
            <a:r>
              <a:rPr lang="en-GB" sz="3300" dirty="0" smtClean="0"/>
              <a:t>Modernity characterised by surveillance (practices and technologies) </a:t>
            </a:r>
          </a:p>
          <a:p>
            <a:pPr marL="622300" lvl="1" indent="-260350"/>
            <a:r>
              <a:rPr lang="en-GB" dirty="0" smtClean="0"/>
              <a:t>technological developments  - information infrastructures (</a:t>
            </a:r>
            <a:r>
              <a:rPr lang="en-GB" i="1" dirty="0" smtClean="0"/>
              <a:t>surveillance networks</a:t>
            </a:r>
            <a:r>
              <a:rPr lang="en-GB" dirty="0" smtClean="0"/>
              <a:t>) trigger surveillance (e.g. cross checking, verification)</a:t>
            </a:r>
          </a:p>
          <a:p>
            <a:pPr marL="622300" lvl="1" indent="-260350"/>
            <a:r>
              <a:rPr lang="en-GB" dirty="0" smtClean="0"/>
              <a:t>proliferation of </a:t>
            </a:r>
            <a:r>
              <a:rPr lang="en-GB" i="1" dirty="0" smtClean="0"/>
              <a:t>surveillance data </a:t>
            </a:r>
            <a:r>
              <a:rPr lang="en-GB" dirty="0" smtClean="0"/>
              <a:t>which flows between networks   </a:t>
            </a:r>
          </a:p>
          <a:p>
            <a:pPr marL="622300" lvl="1" indent="-260350"/>
            <a:r>
              <a:rPr lang="en-GB" i="1" dirty="0"/>
              <a:t>s</a:t>
            </a:r>
            <a:r>
              <a:rPr lang="en-GB" i="1" dirty="0" smtClean="0"/>
              <a:t>urveillance practices </a:t>
            </a:r>
            <a:r>
              <a:rPr lang="en-GB" dirty="0" smtClean="0"/>
              <a:t>(e.g. police broker information for insurance industry) to manage risks (e.g. predict terrorism)   </a:t>
            </a:r>
            <a:endParaRPr lang="en-GB" dirty="0"/>
          </a:p>
          <a:p>
            <a:pPr marL="361950" lvl="1" indent="-361950">
              <a:buFont typeface="Arial" pitchFamily="34" charset="0"/>
              <a:buChar char="•"/>
            </a:pPr>
            <a:r>
              <a:rPr lang="en-GB" sz="3300" dirty="0" smtClean="0"/>
              <a:t>Argues that mutual shaping of technology and society (amplified modernity via digital technology and consumerism -&gt; postmodernity)  </a:t>
            </a:r>
            <a:endParaRPr lang="en-GB" sz="3300" dirty="0"/>
          </a:p>
        </p:txBody>
      </p:sp>
    </p:spTree>
    <p:extLst>
      <p:ext uri="{BB962C8B-B14F-4D97-AF65-F5344CB8AC3E}">
        <p14:creationId xmlns:p14="http://schemas.microsoft.com/office/powerpoint/2010/main" val="918116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studies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Miller D</a:t>
            </a:r>
            <a:r>
              <a:rPr lang="en-GB" sz="2800" dirty="0"/>
              <a:t>,</a:t>
            </a:r>
            <a:r>
              <a:rPr lang="en-GB" sz="2800" dirty="0" smtClean="0"/>
              <a:t> Slater D (2000) </a:t>
            </a:r>
            <a:r>
              <a:rPr lang="en-GB" sz="2800" i="1" dirty="0"/>
              <a:t>The Internet: An Ethnographic Approach</a:t>
            </a:r>
            <a:r>
              <a:rPr lang="en-GB" sz="2800" dirty="0"/>
              <a:t>. Oxford: </a:t>
            </a:r>
            <a:r>
              <a:rPr lang="en-GB" sz="2800" dirty="0" smtClean="0"/>
              <a:t>Berg</a:t>
            </a:r>
            <a:endParaRPr lang="en-GB" sz="2800" dirty="0"/>
          </a:p>
          <a:p>
            <a:pPr>
              <a:buFontTx/>
              <a:buChar char="-"/>
            </a:pPr>
            <a:r>
              <a:rPr lang="en-GB" dirty="0" smtClean="0"/>
              <a:t>ethnographic </a:t>
            </a:r>
            <a:r>
              <a:rPr lang="en-GB" dirty="0"/>
              <a:t>study of </a:t>
            </a:r>
            <a:r>
              <a:rPr lang="en-GB" dirty="0" smtClean="0"/>
              <a:t>fast adoption of internet in </a:t>
            </a:r>
            <a:r>
              <a:rPr lang="en-GB" dirty="0"/>
              <a:t>Trinidad </a:t>
            </a:r>
            <a:r>
              <a:rPr lang="en-GB" dirty="0" smtClean="0"/>
              <a:t>demonstrates </a:t>
            </a:r>
            <a:r>
              <a:rPr lang="en-GB" dirty="0"/>
              <a:t>that the concepts of "modernity" and "technology" are context-dependent rather than </a:t>
            </a:r>
            <a:r>
              <a:rPr lang="en-GB" dirty="0" smtClean="0"/>
              <a:t>global</a:t>
            </a:r>
          </a:p>
          <a:p>
            <a:pPr>
              <a:buFontTx/>
              <a:buChar char="-"/>
            </a:pPr>
            <a:r>
              <a:rPr lang="en-GB" dirty="0" smtClean="0"/>
              <a:t>"</a:t>
            </a:r>
            <a:r>
              <a:rPr lang="en-GB" dirty="0"/>
              <a:t>the context of a technology is also partly a consequence of that </a:t>
            </a:r>
            <a:r>
              <a:rPr lang="en-GB" dirty="0" smtClean="0"/>
              <a:t>technology“</a:t>
            </a:r>
          </a:p>
        </p:txBody>
      </p:sp>
    </p:spTree>
    <p:extLst>
      <p:ext uri="{BB962C8B-B14F-4D97-AF65-F5344CB8AC3E}">
        <p14:creationId xmlns:p14="http://schemas.microsoft.com/office/powerpoint/2010/main" val="2906530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need to bridge the gap between technology and modernity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092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Technologies interact deeply with society and culture, </a:t>
            </a:r>
            <a:r>
              <a:rPr lang="en-GB" dirty="0" smtClean="0"/>
              <a:t>but the </a:t>
            </a:r>
            <a:r>
              <a:rPr lang="en-GB" dirty="0"/>
              <a:t>interactions involve mutual influence, substantial uncertainty, </a:t>
            </a:r>
            <a:r>
              <a:rPr lang="en-GB" dirty="0" smtClean="0"/>
              <a:t>and historical </a:t>
            </a:r>
            <a:r>
              <a:rPr lang="en-GB" dirty="0"/>
              <a:t>ambiguity, eliciting resistance, accommodation, </a:t>
            </a:r>
            <a:r>
              <a:rPr lang="en-GB" dirty="0" smtClean="0"/>
              <a:t>acceptance, and </a:t>
            </a:r>
            <a:r>
              <a:rPr lang="en-GB" dirty="0"/>
              <a:t>even enthusiasm. In an effort to capture these fluid relations, </a:t>
            </a:r>
            <a:r>
              <a:rPr lang="en-GB" dirty="0" smtClean="0"/>
              <a:t>we adopt </a:t>
            </a:r>
            <a:r>
              <a:rPr lang="en-GB" dirty="0"/>
              <a:t>the notion of </a:t>
            </a:r>
            <a:r>
              <a:rPr lang="en-GB" dirty="0" smtClean="0"/>
              <a:t>co-construction.  </a:t>
            </a:r>
          </a:p>
          <a:p>
            <a:pPr marL="0" indent="0">
              <a:buNone/>
            </a:pPr>
            <a:r>
              <a:rPr lang="en-GB" sz="2400" dirty="0" err="1" smtClean="0"/>
              <a:t>Misa</a:t>
            </a:r>
            <a:r>
              <a:rPr lang="en-GB" sz="2400" dirty="0" smtClean="0"/>
              <a:t> TJ in </a:t>
            </a:r>
            <a:r>
              <a:rPr lang="en-GB" sz="2400" dirty="0" err="1"/>
              <a:t>Misa</a:t>
            </a:r>
            <a:r>
              <a:rPr lang="en-GB" sz="2400" dirty="0"/>
              <a:t> </a:t>
            </a:r>
            <a:r>
              <a:rPr lang="en-GB" sz="2400" dirty="0" smtClean="0"/>
              <a:t>et al </a:t>
            </a:r>
            <a:r>
              <a:rPr lang="en-GB" sz="2400" dirty="0"/>
              <a:t>(</a:t>
            </a:r>
            <a:r>
              <a:rPr lang="en-GB" sz="2400" dirty="0" err="1"/>
              <a:t>eds</a:t>
            </a:r>
            <a:r>
              <a:rPr lang="en-GB" sz="2400" dirty="0"/>
              <a:t>) </a:t>
            </a:r>
            <a:r>
              <a:rPr lang="en-GB" sz="2400" i="1" dirty="0"/>
              <a:t>Modernity and Technology</a:t>
            </a:r>
            <a:r>
              <a:rPr lang="en-GB" sz="2400" dirty="0"/>
              <a:t>. </a:t>
            </a:r>
            <a:r>
              <a:rPr lang="en-GB" sz="2400" dirty="0" smtClean="0"/>
              <a:t>2003:3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3087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Pre-modern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/>
          </a:bodyPr>
          <a:lstStyle/>
          <a:p>
            <a:r>
              <a:rPr lang="en-GB" sz="3200" dirty="0" smtClean="0"/>
              <a:t>Traditional (agrarian/feudal) </a:t>
            </a:r>
          </a:p>
          <a:p>
            <a:r>
              <a:rPr lang="en-GB" sz="3200" dirty="0" smtClean="0"/>
              <a:t>Pre-ordained position </a:t>
            </a:r>
          </a:p>
          <a:p>
            <a:r>
              <a:rPr lang="en-GB" sz="3200" dirty="0"/>
              <a:t>Natural </a:t>
            </a:r>
            <a:r>
              <a:rPr lang="en-GB" sz="3200" dirty="0" smtClean="0"/>
              <a:t>(Divine) law </a:t>
            </a:r>
          </a:p>
          <a:p>
            <a:r>
              <a:rPr lang="en-GB" sz="3200" dirty="0" smtClean="0"/>
              <a:t>Natural </a:t>
            </a:r>
            <a:r>
              <a:rPr lang="en-GB" sz="3200" dirty="0" smtClean="0"/>
              <a:t>and ‘man-made</a:t>
            </a:r>
            <a:r>
              <a:rPr lang="en-GB" sz="3200" dirty="0" smtClean="0"/>
              <a:t>’ are the same</a:t>
            </a:r>
            <a:endParaRPr lang="en-GB" sz="3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7072"/>
            <a:ext cx="267885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389" y="1556792"/>
            <a:ext cx="207965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796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Modernity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Capitalist (industrial)</a:t>
            </a:r>
          </a:p>
          <a:p>
            <a:r>
              <a:rPr lang="en-GB" sz="3200" dirty="0" smtClean="0"/>
              <a:t>Social </a:t>
            </a:r>
            <a:r>
              <a:rPr lang="en-GB" sz="3200" dirty="0" smtClean="0"/>
              <a:t>order </a:t>
            </a:r>
            <a:r>
              <a:rPr lang="en-GB" sz="3200" dirty="0" smtClean="0"/>
              <a:t>(</a:t>
            </a:r>
            <a:r>
              <a:rPr lang="en-GB" sz="3200" dirty="0" smtClean="0"/>
              <a:t>division </a:t>
            </a:r>
            <a:r>
              <a:rPr lang="en-GB" sz="3200" dirty="0"/>
              <a:t>of </a:t>
            </a:r>
            <a:r>
              <a:rPr lang="en-GB" sz="3200" dirty="0" smtClean="0"/>
              <a:t>labour) is </a:t>
            </a:r>
            <a:r>
              <a:rPr lang="en-GB" sz="3200" dirty="0" smtClean="0"/>
              <a:t>socially </a:t>
            </a:r>
            <a:r>
              <a:rPr lang="en-GB" sz="3200" dirty="0" smtClean="0"/>
              <a:t>created</a:t>
            </a:r>
          </a:p>
          <a:p>
            <a:r>
              <a:rPr lang="en-GB" sz="3200" dirty="0" smtClean="0"/>
              <a:t>Nature/society </a:t>
            </a:r>
            <a:r>
              <a:rPr lang="en-GB" sz="3200" dirty="0" smtClean="0"/>
              <a:t>and nature/science are distinct </a:t>
            </a:r>
            <a:endParaRPr lang="en-GB" sz="32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47087"/>
            <a:ext cx="2952328" cy="198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329930" cy="180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517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Technology … Modernity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Technology made modernity possible (</a:t>
            </a:r>
            <a:r>
              <a:rPr lang="en-GB" dirty="0" err="1" smtClean="0"/>
              <a:t>Brey</a:t>
            </a:r>
            <a:r>
              <a:rPr lang="en-GB" dirty="0" smtClean="0"/>
              <a:t>) </a:t>
            </a:r>
          </a:p>
          <a:p>
            <a:r>
              <a:rPr lang="en-GB" dirty="0" smtClean="0"/>
              <a:t>Modernity </a:t>
            </a:r>
            <a:r>
              <a:rPr lang="en-GB" dirty="0"/>
              <a:t>and technology </a:t>
            </a:r>
            <a:r>
              <a:rPr lang="en-GB" dirty="0" smtClean="0"/>
              <a:t>= “</a:t>
            </a:r>
            <a:r>
              <a:rPr lang="en-GB" dirty="0"/>
              <a:t>tangled” </a:t>
            </a:r>
            <a:r>
              <a:rPr lang="en-GB" dirty="0" smtClean="0"/>
              <a:t>(</a:t>
            </a:r>
            <a:r>
              <a:rPr lang="en-GB" dirty="0" err="1" smtClean="0"/>
              <a:t>Misa</a:t>
            </a:r>
            <a:r>
              <a:rPr lang="en-GB" dirty="0" smtClean="0"/>
              <a:t>)</a:t>
            </a:r>
            <a:endParaRPr lang="en-GB" dirty="0"/>
          </a:p>
          <a:p>
            <a:pPr marL="0" indent="0">
              <a:buNone/>
            </a:pPr>
            <a:r>
              <a:rPr lang="en-GB" sz="2000" dirty="0" smtClean="0"/>
              <a:t> </a:t>
            </a:r>
            <a:r>
              <a:rPr lang="en-GB" sz="2000" dirty="0" err="1" smtClean="0"/>
              <a:t>Misa</a:t>
            </a:r>
            <a:r>
              <a:rPr lang="en-GB" sz="2000" dirty="0" smtClean="0"/>
              <a:t> </a:t>
            </a:r>
            <a:r>
              <a:rPr lang="en-GB" sz="2000" dirty="0"/>
              <a:t>T, </a:t>
            </a:r>
            <a:r>
              <a:rPr lang="en-GB" sz="2000" dirty="0" err="1"/>
              <a:t>Brey</a:t>
            </a:r>
            <a:r>
              <a:rPr lang="en-GB" sz="2000" dirty="0"/>
              <a:t> P, </a:t>
            </a:r>
            <a:r>
              <a:rPr lang="en-GB" sz="2000" dirty="0" err="1"/>
              <a:t>Feenberg</a:t>
            </a:r>
            <a:r>
              <a:rPr lang="en-GB" sz="2000" dirty="0"/>
              <a:t> A. (</a:t>
            </a:r>
            <a:r>
              <a:rPr lang="en-GB" sz="2000" dirty="0" err="1"/>
              <a:t>eds</a:t>
            </a:r>
            <a:r>
              <a:rPr lang="en-GB" sz="2000" dirty="0"/>
              <a:t>) </a:t>
            </a:r>
            <a:r>
              <a:rPr lang="en-GB" sz="2000" i="1" dirty="0"/>
              <a:t>Modernity and Technology</a:t>
            </a:r>
            <a:r>
              <a:rPr lang="en-GB" sz="2000" dirty="0"/>
              <a:t>. MIT </a:t>
            </a:r>
            <a:r>
              <a:rPr lang="en-GB" sz="2000" dirty="0" smtClean="0"/>
              <a:t>Press, 2003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‘Information society’ is the product of ‘information technology’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6753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Modernity </a:t>
            </a:r>
            <a:r>
              <a:rPr lang="en-GB" dirty="0"/>
              <a:t>as cultural shift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Art </a:t>
            </a:r>
            <a:r>
              <a:rPr lang="en-GB" sz="3200" dirty="0"/>
              <a:t>(</a:t>
            </a:r>
            <a:r>
              <a:rPr lang="en-GB" sz="3200" dirty="0" smtClean="0"/>
              <a:t>reject realism)</a:t>
            </a:r>
          </a:p>
          <a:p>
            <a:endParaRPr lang="en-GB" sz="3200" dirty="0"/>
          </a:p>
          <a:p>
            <a:r>
              <a:rPr lang="en-GB" sz="3200" dirty="0" smtClean="0"/>
              <a:t>Architecture  (e.g. Le Corbusier)</a:t>
            </a:r>
          </a:p>
          <a:p>
            <a:endParaRPr lang="en-GB" sz="3200" dirty="0" smtClean="0"/>
          </a:p>
          <a:p>
            <a:r>
              <a:rPr lang="en-GB" sz="3200" dirty="0" smtClean="0"/>
              <a:t>Production (e.g. Model T Ford)</a:t>
            </a: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457" y="1412776"/>
            <a:ext cx="1987540" cy="194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68960"/>
            <a:ext cx="2832851" cy="188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4821431"/>
            <a:ext cx="2362153" cy="165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256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Renaissance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4569371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C12th (mediaeval) </a:t>
            </a:r>
          </a:p>
          <a:p>
            <a:r>
              <a:rPr lang="en-GB" dirty="0" smtClean="0"/>
              <a:t>C15/16</a:t>
            </a:r>
            <a:r>
              <a:rPr lang="en-GB" baseline="30000" dirty="0" smtClean="0"/>
              <a:t>th  ‘</a:t>
            </a:r>
            <a:r>
              <a:rPr lang="en-GB" dirty="0" smtClean="0"/>
              <a:t>bridge to modernity’ </a:t>
            </a:r>
          </a:p>
          <a:p>
            <a:pPr lvl="1"/>
            <a:r>
              <a:rPr lang="en-GB" dirty="0"/>
              <a:t>Humanism </a:t>
            </a:r>
            <a:r>
              <a:rPr lang="en-GB" dirty="0" smtClean="0"/>
              <a:t>(resurgence of the classics, </a:t>
            </a:r>
            <a:r>
              <a:rPr lang="en-GB" dirty="0"/>
              <a:t>rhetoric, </a:t>
            </a:r>
            <a:r>
              <a:rPr lang="en-GB" dirty="0" smtClean="0"/>
              <a:t>dissemination, political citizenry) </a:t>
            </a:r>
          </a:p>
          <a:p>
            <a:pPr lvl="1"/>
            <a:r>
              <a:rPr lang="en-GB" dirty="0" smtClean="0"/>
              <a:t>Art (da Vinci, Michelangelo… perspective &amp; light)</a:t>
            </a:r>
          </a:p>
          <a:p>
            <a:pPr lvl="1"/>
            <a:r>
              <a:rPr lang="en-GB" dirty="0" smtClean="0"/>
              <a:t>Science (reason and evidence, questioning) </a:t>
            </a:r>
          </a:p>
          <a:p>
            <a:pPr lvl="1"/>
            <a:r>
              <a:rPr lang="en-GB" dirty="0" smtClean="0"/>
              <a:t>Religion (reformation, challenge to Catholicism) </a:t>
            </a:r>
          </a:p>
          <a:p>
            <a:pPr lvl="1"/>
            <a:r>
              <a:rPr lang="en-GB" dirty="0" smtClean="0"/>
              <a:t>Technology (windmills, spinning wheels, Arabic </a:t>
            </a:r>
            <a:r>
              <a:rPr lang="en-GB" dirty="0" err="1" smtClean="0"/>
              <a:t>no.s</a:t>
            </a:r>
            <a:r>
              <a:rPr lang="en-GB" dirty="0" smtClean="0"/>
              <a:t>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052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Enlightenment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C18th – philosophy, mathematics (Spinoza, Locke, Newton…)</a:t>
            </a:r>
          </a:p>
          <a:p>
            <a:r>
              <a:rPr lang="en-GB" dirty="0" smtClean="0"/>
              <a:t>‘emancipation from ignorance’ (Kant)</a:t>
            </a:r>
          </a:p>
          <a:p>
            <a:r>
              <a:rPr lang="en-GB" dirty="0" smtClean="0"/>
              <a:t>Emergency of civil society/public sphere </a:t>
            </a:r>
          </a:p>
          <a:p>
            <a:pPr lvl="1"/>
            <a:r>
              <a:rPr lang="en-GB" dirty="0" smtClean="0"/>
              <a:t>Democracy (equality, freedom) </a:t>
            </a:r>
          </a:p>
          <a:p>
            <a:pPr lvl="1"/>
            <a:r>
              <a:rPr lang="en-GB" dirty="0" smtClean="0"/>
              <a:t>Literacy (debate,  critique and discussion)</a:t>
            </a:r>
          </a:p>
          <a:p>
            <a:pPr lvl="1"/>
            <a:r>
              <a:rPr lang="en-GB" dirty="0" smtClean="0"/>
              <a:t>Question religious/monarchical  authority 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Reason / science  &amp; rationality </a:t>
            </a:r>
          </a:p>
          <a:p>
            <a:r>
              <a:rPr lang="en-GB" dirty="0" smtClean="0"/>
              <a:t>‘progress’  / Industrial revolution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800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Industrial revolution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Mechanisation  </a:t>
            </a:r>
          </a:p>
          <a:p>
            <a:pPr lvl="1"/>
            <a:r>
              <a:rPr lang="en-GB" dirty="0" smtClean="0"/>
              <a:t>Technologies (e.g. textile, mining, steam engine)  </a:t>
            </a:r>
            <a:endParaRPr lang="en-GB" dirty="0"/>
          </a:p>
          <a:p>
            <a:r>
              <a:rPr lang="en-GB" dirty="0" smtClean="0"/>
              <a:t>Population growth</a:t>
            </a:r>
          </a:p>
          <a:p>
            <a:r>
              <a:rPr lang="en-GB" dirty="0" smtClean="0"/>
              <a:t>Urbanisation </a:t>
            </a:r>
          </a:p>
          <a:p>
            <a:r>
              <a:rPr lang="en-GB" dirty="0" smtClean="0"/>
              <a:t>Productivity increases -&gt; Trade expansion</a:t>
            </a:r>
          </a:p>
        </p:txBody>
      </p:sp>
    </p:spTree>
    <p:extLst>
      <p:ext uri="{BB962C8B-B14F-4D97-AF65-F5344CB8AC3E}">
        <p14:creationId xmlns:p14="http://schemas.microsoft.com/office/powerpoint/2010/main" val="1109843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1283</Words>
  <Application>Microsoft Office PowerPoint</Application>
  <PresentationFormat>On-screen Show (4:3)</PresentationFormat>
  <Paragraphs>152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?</vt:lpstr>
      <vt:lpstr>Pre-modern</vt:lpstr>
      <vt:lpstr> Modernity </vt:lpstr>
      <vt:lpstr>Technology … Modernity</vt:lpstr>
      <vt:lpstr> Modernity as cultural shift </vt:lpstr>
      <vt:lpstr> Renaissance </vt:lpstr>
      <vt:lpstr>Enlightenment</vt:lpstr>
      <vt:lpstr>Industrial revolution</vt:lpstr>
      <vt:lpstr> Scientific attitude </vt:lpstr>
      <vt:lpstr>Impact… </vt:lpstr>
      <vt:lpstr>Theorising modernity </vt:lpstr>
      <vt:lpstr>Weber</vt:lpstr>
      <vt:lpstr>Marx</vt:lpstr>
      <vt:lpstr>Giddens</vt:lpstr>
      <vt:lpstr>Beck</vt:lpstr>
      <vt:lpstr>Castells </vt:lpstr>
      <vt:lpstr>Studies of the history of technology </vt:lpstr>
      <vt:lpstr>Social Studies of Technology</vt:lpstr>
      <vt:lpstr>PowerPoint Presentation</vt:lpstr>
      <vt:lpstr>Technology … Modernity</vt:lpstr>
      <vt:lpstr>Why is this ?</vt:lpstr>
      <vt:lpstr>Using modernism and post modernism to understand computer technologies  </vt:lpstr>
      <vt:lpstr>Surveillance in modern society </vt:lpstr>
      <vt:lpstr>Other studies </vt:lpstr>
      <vt:lpstr>PowerPoint Presentation</vt:lpstr>
      <vt:lpstr>PowerPoint Presentation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Pope C.J.</dc:creator>
  <cp:lastModifiedBy>Pope C.J.</cp:lastModifiedBy>
  <cp:revision>33</cp:revision>
  <cp:lastPrinted>2011-10-16T16:22:54Z</cp:lastPrinted>
  <dcterms:created xsi:type="dcterms:W3CDTF">2011-10-10T14:35:07Z</dcterms:created>
  <dcterms:modified xsi:type="dcterms:W3CDTF">2011-10-16T16:23:19Z</dcterms:modified>
</cp:coreProperties>
</file>