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0" r:id="rId1"/>
  </p:sldMasterIdLst>
  <p:notesMasterIdLst>
    <p:notesMasterId r:id="rId110"/>
  </p:notesMasterIdLst>
  <p:sldIdLst>
    <p:sldId id="607" r:id="rId2"/>
    <p:sldId id="721" r:id="rId3"/>
    <p:sldId id="713" r:id="rId4"/>
    <p:sldId id="691" r:id="rId5"/>
    <p:sldId id="692" r:id="rId6"/>
    <p:sldId id="693" r:id="rId7"/>
    <p:sldId id="694" r:id="rId8"/>
    <p:sldId id="695" r:id="rId9"/>
    <p:sldId id="696" r:id="rId10"/>
    <p:sldId id="722" r:id="rId11"/>
    <p:sldId id="697" r:id="rId12"/>
    <p:sldId id="698" r:id="rId13"/>
    <p:sldId id="699" r:id="rId14"/>
    <p:sldId id="700" r:id="rId15"/>
    <p:sldId id="701" r:id="rId16"/>
    <p:sldId id="702" r:id="rId17"/>
    <p:sldId id="703" r:id="rId18"/>
    <p:sldId id="723" r:id="rId19"/>
    <p:sldId id="704" r:id="rId20"/>
    <p:sldId id="705" r:id="rId21"/>
    <p:sldId id="706" r:id="rId22"/>
    <p:sldId id="707" r:id="rId23"/>
    <p:sldId id="708" r:id="rId24"/>
    <p:sldId id="709" r:id="rId25"/>
    <p:sldId id="710" r:id="rId26"/>
    <p:sldId id="711" r:id="rId27"/>
    <p:sldId id="712" r:id="rId28"/>
    <p:sldId id="724" r:id="rId29"/>
    <p:sldId id="659" r:id="rId30"/>
    <p:sldId id="683" r:id="rId31"/>
    <p:sldId id="684" r:id="rId32"/>
    <p:sldId id="685" r:id="rId33"/>
    <p:sldId id="686" r:id="rId34"/>
    <p:sldId id="687" r:id="rId35"/>
    <p:sldId id="688" r:id="rId36"/>
    <p:sldId id="689" r:id="rId37"/>
    <p:sldId id="732" r:id="rId38"/>
    <p:sldId id="733" r:id="rId39"/>
    <p:sldId id="581" r:id="rId40"/>
    <p:sldId id="587" r:id="rId41"/>
    <p:sldId id="725" r:id="rId42"/>
    <p:sldId id="726" r:id="rId43"/>
    <p:sldId id="727" r:id="rId44"/>
    <p:sldId id="728" r:id="rId45"/>
    <p:sldId id="729" r:id="rId46"/>
    <p:sldId id="730" r:id="rId47"/>
    <p:sldId id="731" r:id="rId48"/>
    <p:sldId id="606" r:id="rId49"/>
    <p:sldId id="588" r:id="rId50"/>
    <p:sldId id="502" r:id="rId51"/>
    <p:sldId id="589" r:id="rId52"/>
    <p:sldId id="503" r:id="rId53"/>
    <p:sldId id="586" r:id="rId54"/>
    <p:sldId id="591" r:id="rId55"/>
    <p:sldId id="656" r:id="rId56"/>
    <p:sldId id="504" r:id="rId57"/>
    <p:sldId id="658" r:id="rId58"/>
    <p:sldId id="657" r:id="rId59"/>
    <p:sldId id="593" r:id="rId60"/>
    <p:sldId id="508" r:id="rId61"/>
    <p:sldId id="594" r:id="rId62"/>
    <p:sldId id="597" r:id="rId63"/>
    <p:sldId id="598" r:id="rId64"/>
    <p:sldId id="509" r:id="rId65"/>
    <p:sldId id="631" r:id="rId66"/>
    <p:sldId id="608" r:id="rId67"/>
    <p:sldId id="609" r:id="rId68"/>
    <p:sldId id="610" r:id="rId69"/>
    <p:sldId id="611" r:id="rId70"/>
    <p:sldId id="612" r:id="rId71"/>
    <p:sldId id="613" r:id="rId72"/>
    <p:sldId id="614" r:id="rId73"/>
    <p:sldId id="615" r:id="rId74"/>
    <p:sldId id="616" r:id="rId75"/>
    <p:sldId id="617" r:id="rId76"/>
    <p:sldId id="618" r:id="rId77"/>
    <p:sldId id="619" r:id="rId78"/>
    <p:sldId id="620" r:id="rId79"/>
    <p:sldId id="621" r:id="rId80"/>
    <p:sldId id="624" r:id="rId81"/>
    <p:sldId id="625" r:id="rId82"/>
    <p:sldId id="626" r:id="rId83"/>
    <p:sldId id="627" r:id="rId84"/>
    <p:sldId id="628" r:id="rId85"/>
    <p:sldId id="629" r:id="rId86"/>
    <p:sldId id="632" r:id="rId87"/>
    <p:sldId id="633" r:id="rId88"/>
    <p:sldId id="634" r:id="rId89"/>
    <p:sldId id="635" r:id="rId90"/>
    <p:sldId id="636" r:id="rId91"/>
    <p:sldId id="637" r:id="rId92"/>
    <p:sldId id="638" r:id="rId93"/>
    <p:sldId id="639" r:id="rId94"/>
    <p:sldId id="640" r:id="rId95"/>
    <p:sldId id="641" r:id="rId96"/>
    <p:sldId id="642" r:id="rId97"/>
    <p:sldId id="643" r:id="rId98"/>
    <p:sldId id="644" r:id="rId99"/>
    <p:sldId id="645" r:id="rId100"/>
    <p:sldId id="646" r:id="rId101"/>
    <p:sldId id="647" r:id="rId102"/>
    <p:sldId id="648" r:id="rId103"/>
    <p:sldId id="649" r:id="rId104"/>
    <p:sldId id="650" r:id="rId105"/>
    <p:sldId id="651" r:id="rId106"/>
    <p:sldId id="652" r:id="rId107"/>
    <p:sldId id="653" r:id="rId108"/>
    <p:sldId id="654" r:id="rId10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u="sng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2800" u="sng" kern="1200">
        <a:solidFill>
          <a:schemeClr val="tx1"/>
        </a:solidFill>
        <a:latin typeface="Times New Roman" charset="0"/>
        <a:ea typeface="ＭＳ Ｐゴシック" charset="0"/>
        <a:cs typeface="+mn-cs"/>
      </a:defRPr>
    </a:lvl6pPr>
    <a:lvl7pPr marL="2743200" algn="l" defTabSz="457200" rtl="0" eaLnBrk="1" latinLnBrk="0" hangingPunct="1">
      <a:defRPr sz="2800" u="sng" kern="1200">
        <a:solidFill>
          <a:schemeClr val="tx1"/>
        </a:solidFill>
        <a:latin typeface="Times New Roman" charset="0"/>
        <a:ea typeface="ＭＳ Ｐゴシック" charset="0"/>
        <a:cs typeface="+mn-cs"/>
      </a:defRPr>
    </a:lvl7pPr>
    <a:lvl8pPr marL="3200400" algn="l" defTabSz="457200" rtl="0" eaLnBrk="1" latinLnBrk="0" hangingPunct="1">
      <a:defRPr sz="2800" u="sng" kern="1200">
        <a:solidFill>
          <a:schemeClr val="tx1"/>
        </a:solidFill>
        <a:latin typeface="Times New Roman" charset="0"/>
        <a:ea typeface="ＭＳ Ｐゴシック" charset="0"/>
        <a:cs typeface="+mn-cs"/>
      </a:defRPr>
    </a:lvl8pPr>
    <a:lvl9pPr marL="3657600" algn="l" defTabSz="457200" rtl="0" eaLnBrk="1" latinLnBrk="0" hangingPunct="1">
      <a:defRPr sz="2800" u="sng" kern="1200">
        <a:solidFill>
          <a:schemeClr val="tx1"/>
        </a:solidFill>
        <a:latin typeface="Times New Roman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BCDE"/>
    <a:srgbClr val="6B9941"/>
    <a:srgbClr val="8F8E7F"/>
    <a:srgbClr val="9A34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00" autoAdjust="0"/>
    <p:restoredTop sz="94660" autoAdjust="0"/>
  </p:normalViewPr>
  <p:slideViewPr>
    <p:cSldViewPr>
      <p:cViewPr varScale="1">
        <p:scale>
          <a:sx n="216" d="100"/>
          <a:sy n="216" d="100"/>
        </p:scale>
        <p:origin x="-120" y="-136"/>
      </p:cViewPr>
      <p:guideLst>
        <p:guide orient="horz" pos="10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4680"/>
    </p:cViewPr>
  </p:sorterViewPr>
  <p:notesViewPr>
    <p:cSldViewPr>
      <p:cViewPr varScale="1">
        <p:scale>
          <a:sx n="57" d="100"/>
          <a:sy n="57" d="100"/>
        </p:scale>
        <p:origin x="-1704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10" Type="http://schemas.openxmlformats.org/officeDocument/2006/relationships/notesMaster" Target="notesMasters/notesMaster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11" Type="http://schemas.openxmlformats.org/officeDocument/2006/relationships/printerSettings" Target="printerSettings/printerSettings1.bin"/><Relationship Id="rId112" Type="http://schemas.openxmlformats.org/officeDocument/2006/relationships/presProps" Target="presProps.xml"/><Relationship Id="rId113" Type="http://schemas.openxmlformats.org/officeDocument/2006/relationships/viewProps" Target="viewProps.xml"/><Relationship Id="rId114" Type="http://schemas.openxmlformats.org/officeDocument/2006/relationships/theme" Target="theme/theme1.xml"/><Relationship Id="rId115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slide" Target="slides/slide99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u="none"/>
            </a:lvl1pPr>
          </a:lstStyle>
          <a:p>
            <a:endParaRPr lang="en-US"/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/>
            </a:lvl1pPr>
          </a:lstStyle>
          <a:p>
            <a:endParaRPr lang="en-US"/>
          </a:p>
        </p:txBody>
      </p:sp>
      <p:sp>
        <p:nvSpPr>
          <p:cNvPr id="2396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96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96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u="none"/>
            </a:lvl1pPr>
          </a:lstStyle>
          <a:p>
            <a:endParaRPr lang="en-US"/>
          </a:p>
        </p:txBody>
      </p:sp>
      <p:sp>
        <p:nvSpPr>
          <p:cNvPr id="2396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/>
            </a:lvl1pPr>
          </a:lstStyle>
          <a:p>
            <a:fld id="{6C4683FB-190C-5743-BDCE-0A1F97C145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501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80BC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02" name="Picture 2" descr="awtri_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791200"/>
            <a:ext cx="766763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147763" y="6324600"/>
            <a:ext cx="5562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spcBef>
                <a:spcPct val="50000"/>
              </a:spcBef>
            </a:pPr>
            <a:r>
              <a:rPr lang="en-US" sz="1200" u="none"/>
              <a:t>Copyright © 2008 Pearson Education, Inc. Publishing as Pearson Addison-Wesley</a:t>
            </a: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 flipH="1">
            <a:off x="0" y="1524000"/>
            <a:ext cx="9144000" cy="152400"/>
          </a:xfrm>
          <a:prstGeom prst="homePlate">
            <a:avLst>
              <a:gd name="adj" fmla="val 0"/>
            </a:avLst>
          </a:prstGeom>
          <a:solidFill>
            <a:srgbClr val="6B99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 sz="2400" u="none" baseline="-25000">
              <a:ea typeface="+mn-ea"/>
            </a:endParaRPr>
          </a:p>
        </p:txBody>
      </p:sp>
      <p:sp>
        <p:nvSpPr>
          <p:cNvPr id="409608" name="Rectangle 8"/>
          <p:cNvSpPr>
            <a:spLocks noChangeArrowheads="1"/>
          </p:cNvSpPr>
          <p:nvPr userDrawn="1"/>
        </p:nvSpPr>
        <p:spPr bwMode="auto">
          <a:xfrm>
            <a:off x="838200" y="1981200"/>
            <a:ext cx="75438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spcBef>
                <a:spcPct val="20000"/>
              </a:spcBef>
              <a:buClr>
                <a:srgbClr val="6B9941"/>
              </a:buClr>
              <a:buFont typeface="Times" charset="0"/>
              <a:buNone/>
            </a:pPr>
            <a:r>
              <a:rPr lang="en-US" sz="2400" b="1" u="none" dirty="0">
                <a:latin typeface="Arial" charset="0"/>
                <a:ea typeface="ヒラギノ角ゴ Pro W3" charset="0"/>
                <a:cs typeface="ヒラギノ角ゴ Pro W3" charset="0"/>
              </a:rPr>
              <a:t>Computer Science: An Overview</a:t>
            </a:r>
            <a:br>
              <a:rPr lang="en-US" sz="2400" b="1" u="none" dirty="0">
                <a:latin typeface="Arial" charset="0"/>
                <a:ea typeface="ヒラギノ角ゴ Pro W3" charset="0"/>
                <a:cs typeface="ヒラギノ角ゴ Pro W3" charset="0"/>
              </a:rPr>
            </a:br>
            <a:r>
              <a:rPr lang="en-US" sz="2400" b="1" u="none" dirty="0">
                <a:latin typeface="Arial" charset="0"/>
                <a:ea typeface="ヒラギノ角ゴ Pro W3" charset="0"/>
                <a:cs typeface="ヒラギノ角ゴ Pro W3" charset="0"/>
              </a:rPr>
              <a:t>Tenth Edition</a:t>
            </a:r>
          </a:p>
          <a:p>
            <a:pPr algn="ctr" eaLnBrk="1" hangingPunct="1">
              <a:spcBef>
                <a:spcPct val="20000"/>
              </a:spcBef>
              <a:buClr>
                <a:srgbClr val="6B9941"/>
              </a:buClr>
              <a:buFont typeface="Times" charset="0"/>
              <a:buNone/>
            </a:pPr>
            <a:endParaRPr lang="en-US" sz="2400" b="1" u="none" dirty="0">
              <a:latin typeface="Arial" charset="0"/>
              <a:ea typeface="ヒラギノ角ゴ Pro W3" charset="0"/>
              <a:cs typeface="ヒラギノ角ゴ Pro W3" charset="0"/>
            </a:endParaRPr>
          </a:p>
          <a:p>
            <a:pPr algn="ctr" eaLnBrk="1" hangingPunct="1">
              <a:spcBef>
                <a:spcPct val="20000"/>
              </a:spcBef>
              <a:buClr>
                <a:srgbClr val="6B9941"/>
              </a:buClr>
              <a:buFont typeface="Times" charset="0"/>
              <a:buNone/>
            </a:pPr>
            <a:r>
              <a:rPr lang="en-US" sz="2400" b="1" u="none" dirty="0">
                <a:latin typeface="Arial" charset="0"/>
                <a:ea typeface="ヒラギノ角ゴ Pro W3" charset="0"/>
                <a:cs typeface="ヒラギノ角ゴ Pro W3" charset="0"/>
              </a:rPr>
              <a:t>by </a:t>
            </a:r>
            <a:br>
              <a:rPr lang="en-US" sz="2400" b="1" u="none" dirty="0">
                <a:latin typeface="Arial" charset="0"/>
                <a:ea typeface="ヒラギノ角ゴ Pro W3" charset="0"/>
                <a:cs typeface="ヒラギノ角ゴ Pro W3" charset="0"/>
              </a:rPr>
            </a:br>
            <a:r>
              <a:rPr lang="en-US" sz="2400" b="1" u="none" dirty="0">
                <a:latin typeface="Arial" charset="0"/>
                <a:ea typeface="ヒラギノ角ゴ Pro W3" charset="0"/>
                <a:cs typeface="ヒラギノ角ゴ Pro W3" charset="0"/>
              </a:rPr>
              <a:t>J. Glenn </a:t>
            </a:r>
            <a:r>
              <a:rPr lang="en-US" sz="2400" b="1" u="none" dirty="0" err="1">
                <a:latin typeface="Arial" charset="0"/>
                <a:ea typeface="ヒラギノ角ゴ Pro W3" charset="0"/>
                <a:cs typeface="ヒラギノ角ゴ Pro W3" charset="0"/>
              </a:rPr>
              <a:t>Brookshear</a:t>
            </a:r>
            <a:endParaRPr lang="en-US" sz="2400" b="1" u="none" dirty="0"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409611" name="Rectangle 11"/>
          <p:cNvSpPr>
            <a:spLocks noChangeArrowheads="1"/>
          </p:cNvSpPr>
          <p:nvPr userDrawn="1"/>
        </p:nvSpPr>
        <p:spPr bwMode="auto">
          <a:xfrm>
            <a:off x="304800" y="457200"/>
            <a:ext cx="853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eaLnBrk="1" hangingPunct="1"/>
            <a:endParaRPr lang="en-US" sz="3200" u="none">
              <a:solidFill>
                <a:srgbClr val="6B9941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CB5CB29B-EAA2-0548-A6CA-0C2C9839FC3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7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76200"/>
            <a:ext cx="2076450" cy="56388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"/>
            <a:ext cx="6076950" cy="56388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DABB07B7-4CCE-404C-BB88-E36C92D28D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481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DA78FFAB-AB91-CE43-933A-495017338C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826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9D6091F0-5068-3C49-A120-BA00A8B096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688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76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600200"/>
            <a:ext cx="4076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8BF989A8-AD10-F546-99E3-735210E8E1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09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BE911EEF-810D-4742-8CAB-DF73A03A166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60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169DAF0F-F96A-624A-8E37-8069D72D7F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9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389AFB09-CB33-464E-93DF-B2119788CB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00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BDD810C6-0AC6-5E4B-B51C-6632F716341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4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1-</a:t>
            </a:r>
            <a:fld id="{D233AAD7-A4CE-C34B-A139-D7A5445E58A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86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AutoShape 2"/>
          <p:cNvSpPr>
            <a:spLocks noChangeArrowheads="1"/>
          </p:cNvSpPr>
          <p:nvPr/>
        </p:nvSpPr>
        <p:spPr bwMode="auto">
          <a:xfrm flipH="1">
            <a:off x="0" y="0"/>
            <a:ext cx="9144000" cy="1295400"/>
          </a:xfrm>
          <a:prstGeom prst="homePlate">
            <a:avLst>
              <a:gd name="adj" fmla="val 0"/>
            </a:avLst>
          </a:prstGeom>
          <a:gradFill rotWithShape="1">
            <a:gsLst>
              <a:gs pos="0">
                <a:srgbClr val="80BCDE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 sz="2400" u="none" baseline="-25000">
              <a:ea typeface="+mn-ea"/>
            </a:endParaRPr>
          </a:p>
        </p:txBody>
      </p:sp>
      <p:sp>
        <p:nvSpPr>
          <p:cNvPr id="40857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0"/>
            <a:ext cx="8305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858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305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0858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3976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 u="none"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1-</a:t>
            </a:r>
            <a:fld id="{62BA8482-A295-6B43-B9E1-685A635D47C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08582" name="Rectangle 6"/>
          <p:cNvSpPr>
            <a:spLocks noChangeArrowheads="1"/>
          </p:cNvSpPr>
          <p:nvPr/>
        </p:nvSpPr>
        <p:spPr bwMode="auto">
          <a:xfrm>
            <a:off x="7086600" y="5867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r"/>
            <a:r>
              <a:rPr lang="en-US" sz="1200" u="none">
                <a:solidFill>
                  <a:schemeClr val="bg1"/>
                </a:solidFill>
                <a:latin typeface="Arial" charset="0"/>
              </a:rPr>
              <a:t>1-</a:t>
            </a:r>
            <a:fld id="{F452723F-2038-F142-9816-79B860B578D7}" type="slidenum">
              <a:rPr lang="en-US" sz="1200" u="none">
                <a:solidFill>
                  <a:schemeClr val="bg1"/>
                </a:solidFill>
                <a:latin typeface="Arial" charset="0"/>
              </a:rPr>
              <a:pPr algn="r"/>
              <a:t>‹#›</a:t>
            </a:fld>
            <a:endParaRPr lang="en-US" sz="1200" u="none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08583" name="Rectangle 7"/>
          <p:cNvSpPr>
            <a:spLocks noChangeArrowheads="1"/>
          </p:cNvSpPr>
          <p:nvPr/>
        </p:nvSpPr>
        <p:spPr bwMode="auto">
          <a:xfrm>
            <a:off x="228600" y="6324600"/>
            <a:ext cx="5562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>
              <a:spcBef>
                <a:spcPct val="50000"/>
              </a:spcBef>
            </a:pPr>
            <a:r>
              <a:rPr lang="en-US" sz="1200" u="none"/>
              <a:t>Copyright © 2008 Pearson Education, Inc. Publishing as Pearson Addison-Wesley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rgbClr val="6B994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6B9941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6B9941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6B9941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6B9941"/>
          </a:solidFill>
          <a:latin typeface="Arial" charset="0"/>
          <a:ea typeface="ヒラギノ角ゴ Pro W3" charset="0"/>
          <a:cs typeface="ヒラギノ角ゴ Pro W3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6B9941"/>
          </a:solidFill>
          <a:latin typeface="Arial" charset="0"/>
          <a:ea typeface="ヒラギノ角ゴ Pro W3" charset="0"/>
          <a:cs typeface="ヒラギノ角ゴ Pro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6B9941"/>
          </a:solidFill>
          <a:latin typeface="Arial" charset="0"/>
          <a:ea typeface="ヒラギノ角ゴ Pro W3" charset="0"/>
          <a:cs typeface="ヒラギノ角ゴ Pro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6B9941"/>
          </a:solidFill>
          <a:latin typeface="Arial" charset="0"/>
          <a:ea typeface="ヒラギノ角ゴ Pro W3" charset="0"/>
          <a:cs typeface="ヒラギノ角ゴ Pro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6B9941"/>
          </a:solidFill>
          <a:latin typeface="Arial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6B9941"/>
        </a:buClr>
        <a:buFont typeface="Time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6B9941"/>
        </a:buClr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6B994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6B9941"/>
        </a:buClr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6B9941"/>
        </a:buClr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6B9941"/>
        </a:buClr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6B9941"/>
        </a:buClr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6B9941"/>
        </a:buClr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6B9941"/>
        </a:buClr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9.pn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pn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pn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png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2" name="Rectangle 4"/>
          <p:cNvSpPr>
            <a:spLocks noChangeArrowheads="1"/>
          </p:cNvSpPr>
          <p:nvPr/>
        </p:nvSpPr>
        <p:spPr bwMode="auto">
          <a:xfrm>
            <a:off x="304800" y="457200"/>
            <a:ext cx="853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1" hangingPunct="1"/>
            <a:r>
              <a:rPr lang="en-US" sz="3200" b="1" u="none" dirty="0">
                <a:latin typeface="Times" charset="0"/>
                <a:ea typeface="ヒラギノ角ゴ Pro W3" charset="0"/>
                <a:cs typeface="ヒラギノ角ゴ Pro W3" charset="0"/>
              </a:rPr>
              <a:t>Chapter 1:</a:t>
            </a:r>
            <a:br>
              <a:rPr lang="en-US" sz="3200" b="1" u="none" dirty="0">
                <a:latin typeface="Times" charset="0"/>
                <a:ea typeface="ヒラギノ角ゴ Pro W3" charset="0"/>
                <a:cs typeface="ヒラギノ角ゴ Pro W3" charset="0"/>
              </a:rPr>
            </a:br>
            <a:r>
              <a:rPr lang="en-US" sz="3200" b="1" u="none" dirty="0">
                <a:latin typeface="Times" charset="0"/>
                <a:ea typeface="ヒラギノ角ゴ Pro W3" charset="0"/>
                <a:cs typeface="ヒラギノ角ゴ Pro W3" charset="0"/>
              </a:rPr>
              <a:t>Data Storage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6019800"/>
            <a:ext cx="7340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Slides selected from </a:t>
            </a:r>
            <a:r>
              <a:rPr lang="en-US" sz="1800" dirty="0" err="1" smtClean="0"/>
              <a:t>Brookshear</a:t>
            </a:r>
            <a:r>
              <a:rPr lang="en-US" sz="1800" dirty="0" smtClean="0"/>
              <a:t> for MSc Web Science. Not for redistribution</a:t>
            </a:r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" b="6740"/>
          <a:stretch/>
        </p:blipFill>
        <p:spPr>
          <a:xfrm>
            <a:off x="4462" y="1"/>
            <a:ext cx="9139537" cy="56851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304800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none" dirty="0" smtClean="0">
                <a:solidFill>
                  <a:schemeClr val="bg1"/>
                </a:solidFill>
                <a:latin typeface="Verdana"/>
              </a:rPr>
              <a:t>Data: From Bits to Databases</a:t>
            </a:r>
            <a:endParaRPr lang="en-US" sz="3600" u="none" dirty="0">
              <a:solidFill>
                <a:schemeClr val="bg1"/>
              </a:solidFill>
              <a:latin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Let's Get Rid of a Digit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terrible industrial accident has occurred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Only 9 digits are needed now:</a:t>
            </a:r>
          </a:p>
          <a:p>
            <a:pPr lvl="1"/>
            <a:r>
              <a:rPr lang="en-US" dirty="0" smtClean="0"/>
              <a:t>0  1  2  3  4  5  6  7  8  9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524000" y="2362200"/>
            <a:ext cx="5562600" cy="2790214"/>
            <a:chOff x="533400" y="1600200"/>
            <a:chExt cx="7924800" cy="39751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3400" y="1600200"/>
              <a:ext cx="7810500" cy="397510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 bwMode="auto">
            <a:xfrm>
              <a:off x="7315200" y="2590800"/>
              <a:ext cx="1143000" cy="2286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charset="0"/>
                <a:ea typeface="ＭＳ Ｐゴシック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 rot="20907517">
              <a:off x="7206489" y="3330402"/>
              <a:ext cx="650125" cy="111135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charset="0"/>
                <a:ea typeface="ＭＳ Ｐゴシック" charset="0"/>
              </a:endParaRPr>
            </a:p>
          </p:txBody>
        </p:sp>
      </p:grpSp>
      <p:sp>
        <p:nvSpPr>
          <p:cNvPr id="9" name="Rectangle 8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0" name="Multiply 9"/>
          <p:cNvSpPr/>
          <p:nvPr/>
        </p:nvSpPr>
        <p:spPr bwMode="auto">
          <a:xfrm>
            <a:off x="4648200" y="5791200"/>
            <a:ext cx="609600" cy="3810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03523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24405FB8-8ECB-9646-AD2D-E427F5312FCB}" type="slidenum">
              <a:rPr lang="en-US"/>
              <a:pPr/>
              <a:t>100</a:t>
            </a:fld>
            <a:endParaRPr lang="en-US"/>
          </a:p>
        </p:txBody>
      </p:sp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05800" cy="1143000"/>
          </a:xfrm>
        </p:spPr>
        <p:txBody>
          <a:bodyPr/>
          <a:lstStyle/>
          <a:p>
            <a:r>
              <a:rPr lang="en-US" b="0"/>
              <a:t>Figure 9.8</a:t>
            </a:r>
            <a:r>
              <a:rPr lang="en-US"/>
              <a:t>  The SELECT operation</a:t>
            </a:r>
          </a:p>
        </p:txBody>
      </p:sp>
      <p:pic>
        <p:nvPicPr>
          <p:cNvPr id="424963" name="Picture 3" descr="fig_09_08"/>
          <p:cNvPicPr preferRelativeResize="0"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600200"/>
            <a:ext cx="8780462" cy="457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807921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EE1ED355-AB56-714E-BED2-F6CF85FAA7A1}" type="slidenum">
              <a:rPr lang="en-US"/>
              <a:pPr/>
              <a:t>101</a:t>
            </a:fld>
            <a:endParaRPr lang="en-US"/>
          </a:p>
        </p:txBody>
      </p:sp>
      <p:sp>
        <p:nvSpPr>
          <p:cNvPr id="425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Figure 9.9</a:t>
            </a:r>
            <a:r>
              <a:rPr lang="en-US"/>
              <a:t>  The PROJECT operation</a:t>
            </a:r>
          </a:p>
        </p:txBody>
      </p:sp>
      <p:pic>
        <p:nvPicPr>
          <p:cNvPr id="425987" name="Picture 3" descr="fig_09_09"/>
          <p:cNvPicPr preferRelativeResize="0"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28775"/>
            <a:ext cx="7010400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809539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41D2AB89-A047-6845-A2BA-0EC62004126B}" type="slidenum">
              <a:rPr lang="en-US"/>
              <a:pPr/>
              <a:t>102</a:t>
            </a:fld>
            <a:endParaRPr lang="en-US"/>
          </a:p>
        </p:txBody>
      </p:sp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Figure 9.10</a:t>
            </a:r>
            <a:r>
              <a:rPr lang="en-US"/>
              <a:t>  The JOIN operation</a:t>
            </a:r>
          </a:p>
        </p:txBody>
      </p:sp>
      <p:pic>
        <p:nvPicPr>
          <p:cNvPr id="427011" name="Picture 3" descr="fig_09_10"/>
          <p:cNvPicPr preferRelativeResize="0"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1600200"/>
            <a:ext cx="4838700" cy="439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56247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9B58A61D-B710-EE46-B510-5094516DD516}" type="slidenum">
              <a:rPr lang="en-US"/>
              <a:pPr/>
              <a:t>103</a:t>
            </a:fld>
            <a:endParaRPr lang="en-US"/>
          </a:p>
        </p:txBody>
      </p:sp>
      <p:sp>
        <p:nvSpPr>
          <p:cNvPr id="428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05800" cy="1143000"/>
          </a:xfrm>
        </p:spPr>
        <p:txBody>
          <a:bodyPr/>
          <a:lstStyle/>
          <a:p>
            <a:r>
              <a:rPr lang="en-US" b="0"/>
              <a:t>Figure 9.11</a:t>
            </a:r>
            <a:r>
              <a:rPr lang="en-US"/>
              <a:t>  Another example of the JOIN operation</a:t>
            </a:r>
          </a:p>
        </p:txBody>
      </p:sp>
      <p:pic>
        <p:nvPicPr>
          <p:cNvPr id="428035" name="Picture 3" descr="fig_09_11"/>
          <p:cNvPicPr preferRelativeResize="0"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71600"/>
            <a:ext cx="5226050" cy="487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634043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4FAF2A14-7B6B-7642-9999-DAD34B8D2403}" type="slidenum">
              <a:rPr lang="en-US"/>
              <a:pPr/>
              <a:t>104</a:t>
            </a:fld>
            <a:endParaRPr lang="en-US"/>
          </a:p>
        </p:txBody>
      </p:sp>
      <p:sp>
        <p:nvSpPr>
          <p:cNvPr id="429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05800" cy="1143000"/>
          </a:xfrm>
        </p:spPr>
        <p:txBody>
          <a:bodyPr/>
          <a:lstStyle/>
          <a:p>
            <a:r>
              <a:rPr lang="en-US" b="0"/>
              <a:t>Figure 9.12</a:t>
            </a:r>
            <a:r>
              <a:rPr lang="en-US"/>
              <a:t>  An application of the JOIN operation</a:t>
            </a:r>
          </a:p>
        </p:txBody>
      </p:sp>
      <p:pic>
        <p:nvPicPr>
          <p:cNvPr id="429060" name="Picture 4" descr="fig09_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0"/>
            <a:ext cx="7791450" cy="447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19699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24ECC54E-51CB-E14E-8EBC-2F894EF3032D}" type="slidenum">
              <a:rPr lang="en-US"/>
              <a:pPr/>
              <a:t>105</a:t>
            </a:fld>
            <a:endParaRPr lang="en-US"/>
          </a:p>
        </p:txBody>
      </p:sp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Structured Query Language (SQL)</a:t>
            </a:r>
          </a:p>
        </p:txBody>
      </p:sp>
      <p:sp>
        <p:nvSpPr>
          <p:cNvPr id="447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Operations to manipulate tuples</a:t>
            </a:r>
          </a:p>
          <a:p>
            <a:pPr lvl="1"/>
            <a:r>
              <a:rPr lang="en-US"/>
              <a:t>insert</a:t>
            </a:r>
          </a:p>
          <a:p>
            <a:pPr lvl="1"/>
            <a:r>
              <a:rPr lang="en-US"/>
              <a:t>update</a:t>
            </a:r>
          </a:p>
          <a:p>
            <a:pPr lvl="1"/>
            <a:r>
              <a:rPr lang="en-US"/>
              <a:t>delete</a:t>
            </a:r>
          </a:p>
          <a:p>
            <a:pPr lvl="1"/>
            <a:r>
              <a:rPr lang="en-US"/>
              <a:t>select</a:t>
            </a:r>
          </a:p>
        </p:txBody>
      </p:sp>
    </p:spTree>
    <p:extLst>
      <p:ext uri="{BB962C8B-B14F-4D97-AF65-F5344CB8AC3E}">
        <p14:creationId xmlns:p14="http://schemas.microsoft.com/office/powerpoint/2010/main" val="3531761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E0C3D055-1824-7B41-B102-EC8753E9034E}" type="slidenum">
              <a:rPr lang="en-US"/>
              <a:pPr/>
              <a:t>106</a:t>
            </a:fld>
            <a:endParaRPr lang="en-US"/>
          </a:p>
        </p:txBody>
      </p:sp>
      <p:sp>
        <p:nvSpPr>
          <p:cNvPr id="4485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SQL Examples</a:t>
            </a:r>
          </a:p>
        </p:txBody>
      </p:sp>
      <p:sp>
        <p:nvSpPr>
          <p:cNvPr id="448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sz="2800">
                <a:latin typeface="Courier New" charset="0"/>
              </a:rPr>
              <a:t>select EmplId, Dept</a:t>
            </a:r>
            <a:br>
              <a:rPr lang="en-US" sz="2800">
                <a:latin typeface="Courier New" charset="0"/>
              </a:rPr>
            </a:br>
            <a:r>
              <a:rPr lang="en-US" sz="2800">
                <a:latin typeface="Courier New" charset="0"/>
              </a:rPr>
              <a:t>from ASSIGNMENT, JOB</a:t>
            </a:r>
            <a:br>
              <a:rPr lang="en-US" sz="2800">
                <a:latin typeface="Courier New" charset="0"/>
              </a:rPr>
            </a:br>
            <a:r>
              <a:rPr lang="en-US" sz="2800">
                <a:latin typeface="Courier New" charset="0"/>
              </a:rPr>
              <a:t>where ASSIGNMENT.JobId = JOB.JobId</a:t>
            </a:r>
            <a:br>
              <a:rPr lang="en-US" sz="2800">
                <a:latin typeface="Courier New" charset="0"/>
              </a:rPr>
            </a:br>
            <a:r>
              <a:rPr lang="en-US" sz="2800">
                <a:latin typeface="Courier New" charset="0"/>
              </a:rPr>
              <a:t>    and ASSIGNMENT.TermData = </a:t>
            </a:r>
            <a:r>
              <a:rPr lang="ja-JP" altLang="en-US" sz="2800">
                <a:latin typeface="Arial"/>
              </a:rPr>
              <a:t>“</a:t>
            </a:r>
            <a:r>
              <a:rPr lang="en-US" sz="2800">
                <a:latin typeface="Courier New" charset="0"/>
              </a:rPr>
              <a:t>*</a:t>
            </a:r>
            <a:r>
              <a:rPr lang="ja-JP" altLang="en-US" sz="2800">
                <a:latin typeface="Arial"/>
              </a:rPr>
              <a:t>”</a:t>
            </a:r>
            <a:r>
              <a:rPr lang="en-US" sz="2800"/>
              <a:t/>
            </a:r>
            <a:br>
              <a:rPr lang="en-US" sz="2800"/>
            </a:br>
            <a:endParaRPr lang="en-US" sz="2800"/>
          </a:p>
          <a:p>
            <a:r>
              <a:rPr lang="en-US" sz="2800">
                <a:latin typeface="Courier New" charset="0"/>
              </a:rPr>
              <a:t>insert into EMPLOYEE</a:t>
            </a:r>
            <a:br>
              <a:rPr lang="en-US" sz="2800">
                <a:latin typeface="Courier New" charset="0"/>
              </a:rPr>
            </a:br>
            <a:r>
              <a:rPr lang="en-US" sz="2800">
                <a:latin typeface="Courier New" charset="0"/>
              </a:rPr>
              <a:t>values (</a:t>
            </a:r>
            <a:r>
              <a:rPr lang="ja-JP" altLang="en-US" sz="2800">
                <a:latin typeface="Arial"/>
              </a:rPr>
              <a:t>‘</a:t>
            </a:r>
            <a:r>
              <a:rPr lang="en-US" sz="2800">
                <a:latin typeface="Courier New" charset="0"/>
              </a:rPr>
              <a:t>43212</a:t>
            </a:r>
            <a:r>
              <a:rPr lang="ja-JP" altLang="en-US" sz="2800">
                <a:latin typeface="Arial"/>
              </a:rPr>
              <a:t>’</a:t>
            </a:r>
            <a:r>
              <a:rPr lang="en-US" sz="2800">
                <a:latin typeface="Courier New" charset="0"/>
              </a:rPr>
              <a:t>, </a:t>
            </a:r>
            <a:r>
              <a:rPr lang="ja-JP" altLang="en-US" sz="2800">
                <a:latin typeface="Arial"/>
              </a:rPr>
              <a:t>‘</a:t>
            </a:r>
            <a:r>
              <a:rPr lang="en-US" sz="2800">
                <a:latin typeface="Courier New" charset="0"/>
              </a:rPr>
              <a:t>Sue A. Burt</a:t>
            </a:r>
            <a:r>
              <a:rPr lang="ja-JP" altLang="en-US" sz="2800">
                <a:latin typeface="Arial"/>
              </a:rPr>
              <a:t>’</a:t>
            </a:r>
            <a:r>
              <a:rPr lang="en-US" sz="2800">
                <a:latin typeface="Courier New" charset="0"/>
              </a:rPr>
              <a:t>, </a:t>
            </a:r>
          </a:p>
          <a:p>
            <a:pPr>
              <a:buFont typeface="Times" charset="0"/>
              <a:buNone/>
            </a:pPr>
            <a:r>
              <a:rPr lang="en-US" sz="2800">
                <a:latin typeface="Courier New" charset="0"/>
              </a:rPr>
              <a:t>			 </a:t>
            </a:r>
            <a:r>
              <a:rPr lang="ja-JP" altLang="en-US" sz="2800">
                <a:latin typeface="Arial"/>
              </a:rPr>
              <a:t>’</a:t>
            </a:r>
            <a:r>
              <a:rPr lang="en-US" sz="2800">
                <a:latin typeface="Courier New" charset="0"/>
              </a:rPr>
              <a:t>33 Fair St.</a:t>
            </a:r>
            <a:r>
              <a:rPr lang="ja-JP" altLang="en-US" sz="2800">
                <a:latin typeface="Arial"/>
              </a:rPr>
              <a:t>’</a:t>
            </a:r>
            <a:r>
              <a:rPr lang="en-US" sz="2800">
                <a:latin typeface="Courier New" charset="0"/>
              </a:rPr>
              <a:t>, </a:t>
            </a:r>
            <a:r>
              <a:rPr lang="ja-JP" altLang="en-US" sz="2800">
                <a:latin typeface="Arial"/>
              </a:rPr>
              <a:t>‘</a:t>
            </a:r>
            <a:r>
              <a:rPr lang="en-US" sz="2800">
                <a:latin typeface="Courier New" charset="0"/>
              </a:rPr>
              <a:t>444661111</a:t>
            </a:r>
            <a:r>
              <a:rPr lang="ja-JP" altLang="en-US" sz="2800">
                <a:latin typeface="Arial"/>
              </a:rPr>
              <a:t>’</a:t>
            </a:r>
            <a:r>
              <a:rPr lang="en-US" sz="2800">
                <a:latin typeface="Courier New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77967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8E83B10A-3DEA-6248-819F-CCBD46A7D980}" type="slidenum">
              <a:rPr lang="en-US"/>
              <a:pPr/>
              <a:t>107</a:t>
            </a:fld>
            <a:endParaRPr lang="en-US"/>
          </a:p>
        </p:txBody>
      </p:sp>
      <p:sp>
        <p:nvSpPr>
          <p:cNvPr id="44953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SQL Examples </a:t>
            </a:r>
            <a:r>
              <a:rPr lang="en-US" sz="3200"/>
              <a:t>(continued)</a:t>
            </a:r>
          </a:p>
        </p:txBody>
      </p:sp>
      <p:sp>
        <p:nvSpPr>
          <p:cNvPr id="449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sz="2800">
                <a:latin typeface="Courier New" charset="0"/>
              </a:rPr>
              <a:t>delete from EMPLOYEE</a:t>
            </a:r>
            <a:br>
              <a:rPr lang="en-US" sz="2800">
                <a:latin typeface="Courier New" charset="0"/>
              </a:rPr>
            </a:br>
            <a:r>
              <a:rPr lang="en-US" sz="2800">
                <a:latin typeface="Courier New" charset="0"/>
              </a:rPr>
              <a:t>where Name = </a:t>
            </a:r>
            <a:r>
              <a:rPr lang="ja-JP" altLang="en-US" sz="2800">
                <a:latin typeface="Arial"/>
              </a:rPr>
              <a:t>‘</a:t>
            </a:r>
            <a:r>
              <a:rPr lang="en-US" sz="2800">
                <a:latin typeface="Courier New" charset="0"/>
              </a:rPr>
              <a:t>G. Jerry Smith</a:t>
            </a:r>
            <a:r>
              <a:rPr lang="ja-JP" altLang="en-US" sz="2800">
                <a:latin typeface="Arial"/>
              </a:rPr>
              <a:t>’</a:t>
            </a:r>
            <a:r>
              <a:rPr lang="en-US" sz="2800">
                <a:latin typeface="Courier New" charset="0"/>
              </a:rPr>
              <a:t/>
            </a:r>
            <a:br>
              <a:rPr lang="en-US" sz="2800">
                <a:latin typeface="Courier New" charset="0"/>
              </a:rPr>
            </a:br>
            <a:endParaRPr lang="en-US" sz="2800">
              <a:latin typeface="Courier New" charset="0"/>
            </a:endParaRPr>
          </a:p>
          <a:p>
            <a:r>
              <a:rPr lang="en-US" sz="2800">
                <a:latin typeface="Courier New" charset="0"/>
              </a:rPr>
              <a:t>update EMPLOYEE</a:t>
            </a:r>
            <a:br>
              <a:rPr lang="en-US" sz="2800">
                <a:latin typeface="Courier New" charset="0"/>
              </a:rPr>
            </a:br>
            <a:r>
              <a:rPr lang="en-US" sz="2800">
                <a:latin typeface="Courier New" charset="0"/>
              </a:rPr>
              <a:t>set Address = </a:t>
            </a:r>
            <a:r>
              <a:rPr lang="ja-JP" altLang="en-US" sz="2800">
                <a:latin typeface="Arial"/>
              </a:rPr>
              <a:t>‘</a:t>
            </a:r>
            <a:r>
              <a:rPr lang="en-US" sz="2800">
                <a:latin typeface="Courier New" charset="0"/>
              </a:rPr>
              <a:t>1812 Napoleon Ave.</a:t>
            </a:r>
            <a:r>
              <a:rPr lang="ja-JP" altLang="en-US" sz="2800">
                <a:latin typeface="Arial"/>
              </a:rPr>
              <a:t>’</a:t>
            </a:r>
            <a:r>
              <a:rPr lang="en-US" sz="2800">
                <a:latin typeface="Courier New" charset="0"/>
              </a:rPr>
              <a:t/>
            </a:r>
            <a:br>
              <a:rPr lang="en-US" sz="2800">
                <a:latin typeface="Courier New" charset="0"/>
              </a:rPr>
            </a:br>
            <a:r>
              <a:rPr lang="en-US" sz="2800">
                <a:latin typeface="Courier New" charset="0"/>
              </a:rPr>
              <a:t>where Name = </a:t>
            </a:r>
            <a:r>
              <a:rPr lang="ja-JP" altLang="en-US" sz="2800">
                <a:latin typeface="Arial"/>
              </a:rPr>
              <a:t>‘</a:t>
            </a:r>
            <a:r>
              <a:rPr lang="en-US" sz="2800">
                <a:latin typeface="Courier New" charset="0"/>
              </a:rPr>
              <a:t>Joe E. Baker</a:t>
            </a:r>
            <a:r>
              <a:rPr lang="ja-JP" altLang="en-US" sz="2800">
                <a:latin typeface="Arial"/>
              </a:rPr>
              <a:t>’</a:t>
            </a:r>
            <a:endParaRPr lang="en-US" sz="2800"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883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2FB5C8DD-70D3-7C48-BB55-60F75BB93D3F}" type="slidenum">
              <a:rPr lang="en-US"/>
              <a:pPr/>
              <a:t>108</a:t>
            </a:fld>
            <a:endParaRPr lang="en-US"/>
          </a:p>
        </p:txBody>
      </p:sp>
      <p:sp>
        <p:nvSpPr>
          <p:cNvPr id="452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Maintaining Database Integrity</a:t>
            </a:r>
          </a:p>
        </p:txBody>
      </p:sp>
      <p:sp>
        <p:nvSpPr>
          <p:cNvPr id="452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sz="2800" b="1"/>
              <a:t>Transaction:</a:t>
            </a:r>
            <a:r>
              <a:rPr lang="en-US" sz="2800"/>
              <a:t> A sequence of operations that must all happen together</a:t>
            </a:r>
          </a:p>
          <a:p>
            <a:pPr lvl="1"/>
            <a:r>
              <a:rPr lang="en-US" sz="2400"/>
              <a:t>Example: transferring money between bank accounts</a:t>
            </a:r>
          </a:p>
          <a:p>
            <a:r>
              <a:rPr lang="en-US" sz="2800" b="1"/>
              <a:t>Transaction log:</a:t>
            </a:r>
            <a:r>
              <a:rPr lang="en-US" sz="2800"/>
              <a:t> A non-volatile record of each transaction</a:t>
            </a:r>
            <a:r>
              <a:rPr lang="ja-JP" altLang="en-US" sz="2800"/>
              <a:t>’</a:t>
            </a:r>
            <a:r>
              <a:rPr lang="en-US" sz="2800"/>
              <a:t>s activities, built before the transaction is allowed to execute</a:t>
            </a:r>
          </a:p>
          <a:p>
            <a:pPr lvl="1"/>
            <a:r>
              <a:rPr lang="en-US" sz="2400" b="1"/>
              <a:t>Commit point:</a:t>
            </a:r>
            <a:r>
              <a:rPr lang="en-US" sz="2400"/>
              <a:t> The point at which a transaction has been recorded in the log</a:t>
            </a:r>
          </a:p>
          <a:p>
            <a:pPr lvl="1"/>
            <a:r>
              <a:rPr lang="en-US" sz="2400" b="1"/>
              <a:t>Roll-back:</a:t>
            </a:r>
            <a:r>
              <a:rPr lang="en-US" sz="2400"/>
              <a:t> The process of undoing a transaction</a:t>
            </a:r>
          </a:p>
        </p:txBody>
      </p:sp>
    </p:spTree>
    <p:extLst>
      <p:ext uri="{BB962C8B-B14F-4D97-AF65-F5344CB8AC3E}">
        <p14:creationId xmlns:p14="http://schemas.microsoft.com/office/powerpoint/2010/main" val="282405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9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810500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1       2     3     4      5      6      7      8    10</a:t>
            </a:r>
            <a:endParaRPr lang="en-US" b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7315200" y="2590800"/>
            <a:ext cx="1143000" cy="228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 rot="20907517">
            <a:off x="7206489" y="3330402"/>
            <a:ext cx="650125" cy="111135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1       2     3     4      5      6      7      8     9</a:t>
            </a:r>
            <a:endParaRPr lang="en-US" b="1" i="1" u="none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050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9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810500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11    12   13   14    15    16    17    18   20</a:t>
            </a:r>
            <a:endParaRPr lang="en-US" b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7315200" y="2590800"/>
            <a:ext cx="1143000" cy="228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 rot="20907517">
            <a:off x="7206489" y="3330402"/>
            <a:ext cx="650125" cy="111135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10    11    12   13   14    15    16    17    18</a:t>
            </a:r>
            <a:endParaRPr lang="en-US" b="1" i="1" u="non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1988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9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810500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21    22   23   24    25    26    27    28   30</a:t>
            </a:r>
            <a:endParaRPr lang="en-US" b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7315200" y="2590800"/>
            <a:ext cx="1143000" cy="228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 rot="20907517">
            <a:off x="7206489" y="3330402"/>
            <a:ext cx="650125" cy="111135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19    20  21    22   23    24    25    26    27</a:t>
            </a:r>
            <a:endParaRPr lang="en-US" b="1" i="1" u="non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379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9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810500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none" dirty="0" smtClean="0">
                <a:latin typeface="+mj-lt"/>
              </a:rPr>
              <a:t>...etc...</a:t>
            </a:r>
            <a:endParaRPr lang="en-US" b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7315200" y="2590800"/>
            <a:ext cx="1143000" cy="228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 rot="20907517">
            <a:off x="7206489" y="3330402"/>
            <a:ext cx="650125" cy="111135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35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9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810500" cy="39751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7315200" y="2590800"/>
            <a:ext cx="1143000" cy="228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 rot="20907517">
            <a:off x="7206489" y="3330402"/>
            <a:ext cx="650125" cy="111135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81    82   83   84    85    86    87    88  100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" y="5715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73    74   75   76    77     78     79    80   81</a:t>
            </a:r>
            <a:endParaRPr lang="en-US" b="1" i="1" u="none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827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9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810500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none" dirty="0" smtClean="0">
                <a:latin typeface="+mj-lt"/>
              </a:rPr>
              <a:t>...etc...</a:t>
            </a:r>
            <a:endParaRPr lang="en-US" b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7315200" y="2590800"/>
            <a:ext cx="1143000" cy="228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 rot="20907517">
            <a:off x="7206489" y="3330402"/>
            <a:ext cx="650125" cy="111135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884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9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810500" cy="39751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7315200" y="2590800"/>
            <a:ext cx="1143000" cy="2286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 rot="20907517">
            <a:off x="7206489" y="3330402"/>
            <a:ext cx="650125" cy="111135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881 882 883 884  885  886  887  888 1000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400" y="5638800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721 722 723 724  725  726  727  728  729</a:t>
            </a:r>
            <a:endParaRPr lang="en-US" b="1" i="1" u="none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656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Only Three Fingers Left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Things have got out of hand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Only 3 digits are needed now:</a:t>
            </a:r>
          </a:p>
          <a:p>
            <a:pPr lvl="1"/>
            <a:r>
              <a:rPr lang="en-US" dirty="0" smtClean="0"/>
              <a:t>0  1  2  3  4  5  6  7  8  9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1925"/>
          <a:stretch/>
        </p:blipFill>
        <p:spPr>
          <a:xfrm>
            <a:off x="1524000" y="2362200"/>
            <a:ext cx="1539189" cy="279021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0" name="Multiply 9"/>
          <p:cNvSpPr/>
          <p:nvPr/>
        </p:nvSpPr>
        <p:spPr bwMode="auto">
          <a:xfrm>
            <a:off x="4648200" y="5791200"/>
            <a:ext cx="609600" cy="3810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1" name="Multiply 10"/>
          <p:cNvSpPr/>
          <p:nvPr/>
        </p:nvSpPr>
        <p:spPr bwMode="auto">
          <a:xfrm>
            <a:off x="4267200" y="5791200"/>
            <a:ext cx="609600" cy="3810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2" name="Multiply 11"/>
          <p:cNvSpPr/>
          <p:nvPr/>
        </p:nvSpPr>
        <p:spPr bwMode="auto">
          <a:xfrm>
            <a:off x="3810000" y="5791200"/>
            <a:ext cx="609600" cy="3810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3" name="Multiply 12"/>
          <p:cNvSpPr/>
          <p:nvPr/>
        </p:nvSpPr>
        <p:spPr bwMode="auto">
          <a:xfrm>
            <a:off x="3429000" y="5791200"/>
            <a:ext cx="609600" cy="3810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4" name="Multiply 13"/>
          <p:cNvSpPr/>
          <p:nvPr/>
        </p:nvSpPr>
        <p:spPr bwMode="auto">
          <a:xfrm>
            <a:off x="3048000" y="5791200"/>
            <a:ext cx="609600" cy="3810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5" name="Multiply 14"/>
          <p:cNvSpPr/>
          <p:nvPr/>
        </p:nvSpPr>
        <p:spPr bwMode="auto">
          <a:xfrm>
            <a:off x="2667000" y="5791200"/>
            <a:ext cx="609600" cy="3810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6" name="Multiply 15"/>
          <p:cNvSpPr/>
          <p:nvPr/>
        </p:nvSpPr>
        <p:spPr bwMode="auto">
          <a:xfrm>
            <a:off x="2286000" y="5791200"/>
            <a:ext cx="609600" cy="3810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397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3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2278"/>
          <a:stretch/>
        </p:blipFill>
        <p:spPr>
          <a:xfrm>
            <a:off x="533400" y="1600200"/>
            <a:ext cx="2165263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1       2    10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1       2     3</a:t>
            </a:r>
            <a:endParaRPr lang="en-US" b="1" i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456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All computer data is most conveniently thought of as numbers.</a:t>
            </a:r>
          </a:p>
          <a:p>
            <a:pPr lvl="1"/>
            <a:r>
              <a:rPr lang="en-US" sz="2400" dirty="0" smtClean="0"/>
              <a:t>the numbers are interpreted to represent characters, words, documents, images</a:t>
            </a:r>
          </a:p>
          <a:p>
            <a:r>
              <a:rPr lang="en-US" sz="2800" dirty="0" smtClean="0"/>
              <a:t>To understand computer data, you must understand computer numbers</a:t>
            </a:r>
          </a:p>
          <a:p>
            <a:r>
              <a:rPr lang="en-US" sz="2800" dirty="0" smtClean="0"/>
              <a:t>Computers count not with ten "denary" digits, but with two (binary digits).</a:t>
            </a:r>
          </a:p>
          <a:p>
            <a:r>
              <a:rPr lang="en-US" sz="2800" dirty="0" smtClean="0"/>
              <a:t>The following slides will teach you to count</a:t>
            </a:r>
          </a:p>
          <a:p>
            <a:pPr lvl="1"/>
            <a:r>
              <a:rPr lang="en-US" sz="2400" dirty="0" smtClean="0"/>
              <a:t>and then teach you about computer data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15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3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2278"/>
          <a:stretch/>
        </p:blipFill>
        <p:spPr>
          <a:xfrm>
            <a:off x="533400" y="1600200"/>
            <a:ext cx="2165263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11    12    20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4       5     6</a:t>
            </a:r>
            <a:endParaRPr lang="en-US" b="1" i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028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3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2278"/>
          <a:stretch/>
        </p:blipFill>
        <p:spPr>
          <a:xfrm>
            <a:off x="533400" y="1600200"/>
            <a:ext cx="2165263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21    22   100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7       8     9</a:t>
            </a:r>
            <a:endParaRPr lang="en-US" b="1" i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848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3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2278"/>
          <a:stretch/>
        </p:blipFill>
        <p:spPr>
          <a:xfrm>
            <a:off x="533400" y="1600200"/>
            <a:ext cx="2165263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101 102 110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10     11   12</a:t>
            </a:r>
            <a:endParaRPr lang="en-US" b="1" i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8249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3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2278"/>
          <a:stretch/>
        </p:blipFill>
        <p:spPr>
          <a:xfrm>
            <a:off x="533400" y="1600200"/>
            <a:ext cx="2165263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111 112 120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13    14   15</a:t>
            </a:r>
            <a:endParaRPr lang="en-US" b="1" i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738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3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2278"/>
          <a:stretch/>
        </p:blipFill>
        <p:spPr>
          <a:xfrm>
            <a:off x="533400" y="1600200"/>
            <a:ext cx="2165263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121   122  200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16    17   18</a:t>
            </a:r>
            <a:endParaRPr lang="en-US" b="1" i="1" u="non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4627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3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2278"/>
          <a:stretch/>
        </p:blipFill>
        <p:spPr>
          <a:xfrm>
            <a:off x="533400" y="1600200"/>
            <a:ext cx="2165263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201   202 210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19    20   21</a:t>
            </a:r>
            <a:endParaRPr lang="en-US" b="1" i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80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3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2278"/>
          <a:stretch/>
        </p:blipFill>
        <p:spPr>
          <a:xfrm>
            <a:off x="533400" y="1600200"/>
            <a:ext cx="2165263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211   212 220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22    23   24</a:t>
            </a:r>
            <a:endParaRPr lang="en-US" b="1" i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3729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3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2278"/>
          <a:stretch/>
        </p:blipFill>
        <p:spPr>
          <a:xfrm>
            <a:off x="533400" y="1600200"/>
            <a:ext cx="2165263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221   222 1000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25    26   27</a:t>
            </a:r>
            <a:endParaRPr lang="en-US" b="1" i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076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Only TWO Fingers Left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Will It All End?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Only 2 digits are needed now:</a:t>
            </a:r>
          </a:p>
          <a:p>
            <a:pPr lvl="1"/>
            <a:r>
              <a:rPr lang="en-US" dirty="0" smtClean="0"/>
              <a:t>0  1  2  3  4  5  6  7  8  9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8252"/>
          <a:stretch/>
        </p:blipFill>
        <p:spPr>
          <a:xfrm>
            <a:off x="1524001" y="2362200"/>
            <a:ext cx="1192302" cy="279021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0" name="Multiply 9"/>
          <p:cNvSpPr/>
          <p:nvPr/>
        </p:nvSpPr>
        <p:spPr bwMode="auto">
          <a:xfrm>
            <a:off x="4648200" y="5791200"/>
            <a:ext cx="609600" cy="3810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1" name="Multiply 10"/>
          <p:cNvSpPr/>
          <p:nvPr/>
        </p:nvSpPr>
        <p:spPr bwMode="auto">
          <a:xfrm>
            <a:off x="4267200" y="5791200"/>
            <a:ext cx="609600" cy="3810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2" name="Multiply 11"/>
          <p:cNvSpPr/>
          <p:nvPr/>
        </p:nvSpPr>
        <p:spPr bwMode="auto">
          <a:xfrm>
            <a:off x="3810000" y="5791200"/>
            <a:ext cx="609600" cy="3810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3" name="Multiply 12"/>
          <p:cNvSpPr/>
          <p:nvPr/>
        </p:nvSpPr>
        <p:spPr bwMode="auto">
          <a:xfrm>
            <a:off x="3429000" y="5791200"/>
            <a:ext cx="609600" cy="3810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4" name="Multiply 13"/>
          <p:cNvSpPr/>
          <p:nvPr/>
        </p:nvSpPr>
        <p:spPr bwMode="auto">
          <a:xfrm>
            <a:off x="3048000" y="5791200"/>
            <a:ext cx="609600" cy="3810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5" name="Multiply 14"/>
          <p:cNvSpPr/>
          <p:nvPr/>
        </p:nvSpPr>
        <p:spPr bwMode="auto">
          <a:xfrm>
            <a:off x="2667000" y="5791200"/>
            <a:ext cx="609600" cy="3810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6" name="Multiply 15"/>
          <p:cNvSpPr/>
          <p:nvPr/>
        </p:nvSpPr>
        <p:spPr bwMode="auto">
          <a:xfrm>
            <a:off x="2286000" y="5791200"/>
            <a:ext cx="609600" cy="3810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17" name="Multiply 16"/>
          <p:cNvSpPr/>
          <p:nvPr/>
        </p:nvSpPr>
        <p:spPr bwMode="auto">
          <a:xfrm>
            <a:off x="1905000" y="5791200"/>
            <a:ext cx="609600" cy="3810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8180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2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8225"/>
          <a:stretch/>
        </p:blipFill>
        <p:spPr>
          <a:xfrm>
            <a:off x="533400" y="1600200"/>
            <a:ext cx="1700787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1      10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1       2  </a:t>
            </a:r>
            <a:endParaRPr lang="en-US" b="1" i="1" u="none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693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10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810500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1       2     3     4      5      6      7      8    9      10</a:t>
            </a:r>
            <a:endParaRPr lang="en-US" b="1" u="none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59436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none" dirty="0" smtClean="0">
                <a:latin typeface="+mj-lt"/>
              </a:rPr>
              <a:t>Ten digits are needed: 0 1 2 3 4 5 6 7 8 9</a:t>
            </a:r>
            <a:endParaRPr lang="en-US" u="non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331957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2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8225"/>
          <a:stretch/>
        </p:blipFill>
        <p:spPr>
          <a:xfrm>
            <a:off x="533400" y="1600200"/>
            <a:ext cx="1700787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11    100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3       4  </a:t>
            </a:r>
            <a:endParaRPr lang="en-US" b="1" i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4237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2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8225"/>
          <a:stretch/>
        </p:blipFill>
        <p:spPr>
          <a:xfrm>
            <a:off x="533400" y="1600200"/>
            <a:ext cx="1700787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101    110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5       6  </a:t>
            </a:r>
            <a:endParaRPr lang="en-US" b="1" i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7391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2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8225"/>
          <a:stretch/>
        </p:blipFill>
        <p:spPr>
          <a:xfrm>
            <a:off x="533400" y="1600200"/>
            <a:ext cx="1700787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111   1000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7       8  </a:t>
            </a:r>
            <a:endParaRPr lang="en-US" b="1" i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2912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2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8225"/>
          <a:stretch/>
        </p:blipFill>
        <p:spPr>
          <a:xfrm>
            <a:off x="533400" y="1600200"/>
            <a:ext cx="1700787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22860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1001   1010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9       10  </a:t>
            </a:r>
            <a:endParaRPr lang="en-US" b="1" i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57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2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8225"/>
          <a:stretch/>
        </p:blipFill>
        <p:spPr>
          <a:xfrm>
            <a:off x="533400" y="1600200"/>
            <a:ext cx="1700787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22860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1011   1100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11      12  </a:t>
            </a:r>
            <a:endParaRPr lang="en-US" b="1" i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591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2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8225"/>
          <a:stretch/>
        </p:blipFill>
        <p:spPr>
          <a:xfrm>
            <a:off x="533400" y="1600200"/>
            <a:ext cx="1700787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22860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1101  1110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13      14  </a:t>
            </a:r>
            <a:endParaRPr lang="en-US" b="1" i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634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2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78225"/>
          <a:stretch/>
        </p:blipFill>
        <p:spPr>
          <a:xfrm>
            <a:off x="533400" y="1600200"/>
            <a:ext cx="1700787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22860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1111  10000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57150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15      16  </a:t>
            </a:r>
            <a:endParaRPr lang="en-US" b="1" i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5595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is Binary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binary, the internal numeric representation used by computers</a:t>
            </a:r>
          </a:p>
          <a:p>
            <a:r>
              <a:rPr lang="en-US" dirty="0" smtClean="0"/>
              <a:t>Not fingers, but voltage levels</a:t>
            </a:r>
          </a:p>
          <a:p>
            <a:pPr lvl="1"/>
            <a:r>
              <a:rPr lang="en-US" dirty="0" smtClean="0"/>
              <a:t>high/low </a:t>
            </a:r>
          </a:p>
          <a:p>
            <a:pPr lvl="1"/>
            <a:r>
              <a:rPr lang="en-US" dirty="0" smtClean="0"/>
              <a:t>on/off </a:t>
            </a:r>
          </a:p>
          <a:p>
            <a:pPr lvl="1"/>
            <a:r>
              <a:rPr lang="en-US" dirty="0" smtClean="0"/>
              <a:t>true/false </a:t>
            </a:r>
          </a:p>
          <a:p>
            <a:pPr lvl="1"/>
            <a:r>
              <a:rPr lang="en-US" dirty="0" smtClean="0"/>
              <a:t>1/0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9732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Binary Numbers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38</a:t>
            </a:fld>
            <a:endParaRPr lang="en-US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6043733"/>
              </p:ext>
            </p:extLst>
          </p:nvPr>
        </p:nvGraphicFramePr>
        <p:xfrm>
          <a:off x="3733800" y="1371779"/>
          <a:ext cx="4800600" cy="411462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00300"/>
                <a:gridCol w="2400300"/>
              </a:tblGrid>
              <a:tr h="31943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one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</a:t>
                      </a:r>
                    </a:p>
                  </a:txBody>
                  <a:tcPr/>
                </a:tc>
              </a:tr>
              <a:tr h="31943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two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10</a:t>
                      </a:r>
                      <a:endParaRPr lang="en-US" sz="1400" dirty="0"/>
                    </a:p>
                  </a:txBody>
                  <a:tcPr/>
                </a:tc>
              </a:tr>
              <a:tr h="31943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four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100</a:t>
                      </a:r>
                      <a:endParaRPr lang="en-US" sz="1400" dirty="0"/>
                    </a:p>
                  </a:txBody>
                  <a:tcPr/>
                </a:tc>
              </a:tr>
              <a:tr h="31943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eight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1000</a:t>
                      </a:r>
                      <a:endParaRPr lang="en-US" sz="1400" dirty="0"/>
                    </a:p>
                  </a:txBody>
                  <a:tcPr/>
                </a:tc>
              </a:tr>
              <a:tr h="31943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sixteen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10000</a:t>
                      </a:r>
                      <a:endParaRPr lang="en-US" sz="1400" dirty="0"/>
                    </a:p>
                  </a:txBody>
                  <a:tcPr/>
                </a:tc>
              </a:tr>
              <a:tr h="31943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thirty-two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100000</a:t>
                      </a:r>
                      <a:endParaRPr lang="en-US" sz="1400" dirty="0"/>
                    </a:p>
                  </a:txBody>
                  <a:tcPr/>
                </a:tc>
              </a:tr>
              <a:tr h="31943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sixty-four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1000000</a:t>
                      </a:r>
                      <a:endParaRPr lang="en-US" sz="1400" dirty="0"/>
                    </a:p>
                  </a:txBody>
                  <a:tcPr/>
                </a:tc>
              </a:tr>
              <a:tr h="72154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one hundred and twenty eight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10000000</a:t>
                      </a:r>
                      <a:endParaRPr lang="en-US" sz="1400" dirty="0"/>
                    </a:p>
                  </a:txBody>
                  <a:tcPr/>
                </a:tc>
              </a:tr>
              <a:tr h="31943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two hundred and fifty six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100000000</a:t>
                      </a:r>
                      <a:endParaRPr lang="en-US" sz="1400" dirty="0"/>
                    </a:p>
                  </a:txBody>
                  <a:tcPr/>
                </a:tc>
              </a:tr>
              <a:tr h="31943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five hundred and twelve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1000000000</a:t>
                      </a:r>
                      <a:endParaRPr lang="en-US" sz="1400" dirty="0"/>
                    </a:p>
                  </a:txBody>
                  <a:tcPr/>
                </a:tc>
              </a:tr>
              <a:tr h="31943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one thousand and twenty four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10000000000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0188199"/>
              </p:ext>
            </p:extLst>
          </p:nvPr>
        </p:nvGraphicFramePr>
        <p:xfrm>
          <a:off x="457200" y="1295400"/>
          <a:ext cx="2895600" cy="51816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58240"/>
                <a:gridCol w="1737360"/>
              </a:tblGrid>
              <a:tr h="323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one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0001</a:t>
                      </a:r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two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0010</a:t>
                      </a:r>
                      <a:endParaRPr lang="en-US" sz="1400" dirty="0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three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0011</a:t>
                      </a:r>
                      <a:endParaRPr lang="en-US" sz="1400" dirty="0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four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0100</a:t>
                      </a:r>
                      <a:endParaRPr lang="en-US" sz="1400" dirty="0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five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0101</a:t>
                      </a:r>
                      <a:endParaRPr lang="en-US" sz="1400" dirty="0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six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0110</a:t>
                      </a:r>
                      <a:endParaRPr lang="en-US" sz="1400" dirty="0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seven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0111</a:t>
                      </a:r>
                      <a:endParaRPr lang="en-US" sz="1400" dirty="0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eight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1000</a:t>
                      </a:r>
                      <a:endParaRPr lang="en-US" sz="1400" dirty="0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nine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1001</a:t>
                      </a:r>
                      <a:endParaRPr lang="en-US" sz="1400" dirty="0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ten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1000</a:t>
                      </a:r>
                      <a:endParaRPr lang="en-US" sz="1400" dirty="0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eleven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1001</a:t>
                      </a:r>
                      <a:endParaRPr lang="en-US" sz="1400" dirty="0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twelve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1100</a:t>
                      </a:r>
                      <a:endParaRPr lang="en-US" sz="1400" dirty="0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thirteen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1101</a:t>
                      </a:r>
                      <a:endParaRPr lang="en-US" sz="1400" dirty="0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fourteen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1110</a:t>
                      </a:r>
                      <a:endParaRPr lang="en-US" sz="1400" dirty="0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fifteen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  1111</a:t>
                      </a:r>
                      <a:endParaRPr lang="en-US" sz="1400" dirty="0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sixteen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10000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44641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1-</a:t>
            </a:r>
            <a:fld id="{46DFC6B7-1B72-6A49-9F26-0F0C63C7F142}" type="slidenum">
              <a:rPr lang="en-US"/>
              <a:pPr/>
              <a:t>39</a:t>
            </a:fld>
            <a:endParaRPr lang="en-US"/>
          </a:p>
        </p:txBody>
      </p:sp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Bits and Bit Patterns</a:t>
            </a:r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b="1"/>
              <a:t>Bit:</a:t>
            </a:r>
            <a:r>
              <a:rPr lang="en-US" sz="2800"/>
              <a:t> Binary Digit (0 or 1)</a:t>
            </a:r>
          </a:p>
          <a:p>
            <a:r>
              <a:rPr lang="en-US" sz="2800"/>
              <a:t>Bit Patterns are used to represent information.</a:t>
            </a:r>
          </a:p>
          <a:p>
            <a:pPr lvl="1"/>
            <a:r>
              <a:rPr lang="en-US"/>
              <a:t>Numbers</a:t>
            </a:r>
          </a:p>
          <a:p>
            <a:pPr lvl="1"/>
            <a:r>
              <a:rPr lang="en-US"/>
              <a:t>Text characters</a:t>
            </a:r>
          </a:p>
          <a:p>
            <a:pPr lvl="1"/>
            <a:r>
              <a:rPr lang="en-US"/>
              <a:t>Images</a:t>
            </a:r>
          </a:p>
          <a:p>
            <a:pPr lvl="1"/>
            <a:r>
              <a:rPr lang="en-US"/>
              <a:t>Sound</a:t>
            </a:r>
          </a:p>
          <a:p>
            <a:pPr lvl="1"/>
            <a:r>
              <a:rPr lang="en-US"/>
              <a:t>And others</a:t>
            </a:r>
          </a:p>
          <a:p>
            <a:endParaRPr lang="en-US" sz="28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to Count with 10 Fingers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810500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11    12   13    14    15    16   17    18   19     20</a:t>
            </a:r>
            <a:endParaRPr lang="en-US" b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4804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1-</a:t>
            </a:r>
            <a:fld id="{05DCC701-1676-3345-B25D-E13CA90AAF04}" type="slidenum">
              <a:rPr lang="en-US"/>
              <a:pPr/>
              <a:t>40</a:t>
            </a:fld>
            <a:endParaRPr lang="en-US"/>
          </a:p>
        </p:txBody>
      </p:sp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Hexadecimal Notation</a:t>
            </a:r>
          </a:p>
        </p:txBody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b="1" dirty="0"/>
              <a:t>Hexadecimal notation:</a:t>
            </a:r>
            <a:r>
              <a:rPr lang="en-US" dirty="0"/>
              <a:t> A shorthand notation for long bit patterns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Divides a pattern into groups of four bits each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Represents each group by a single </a:t>
            </a:r>
            <a:r>
              <a:rPr lang="en-US" dirty="0" smtClean="0"/>
              <a:t>symbol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Example</a:t>
            </a:r>
            <a:r>
              <a:rPr lang="en-US" dirty="0"/>
              <a:t>: 10100011 becomes </a:t>
            </a:r>
            <a:r>
              <a:rPr lang="en-US" dirty="0" smtClean="0"/>
              <a:t>A3</a:t>
            </a:r>
          </a:p>
          <a:p>
            <a:pPr>
              <a:lnSpc>
                <a:spcPct val="90000"/>
              </a:lnSpc>
            </a:pPr>
            <a:r>
              <a:rPr lang="en-US" dirty="0"/>
              <a:t>Base 16 arithmetic</a:t>
            </a:r>
          </a:p>
          <a:p>
            <a:pPr lvl="1">
              <a:lnSpc>
                <a:spcPct val="90000"/>
              </a:lnSpc>
            </a:pPr>
            <a:r>
              <a:rPr lang="en-US" i="1" dirty="0" err="1"/>
              <a:t>ie</a:t>
            </a:r>
            <a:r>
              <a:rPr lang="en-US" dirty="0"/>
              <a:t> someone with sixteen </a:t>
            </a:r>
            <a:r>
              <a:rPr lang="en-US" dirty="0" smtClean="0"/>
              <a:t>fingers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(here we go again)</a:t>
            </a:r>
            <a:endParaRPr lang="en-US" dirty="0"/>
          </a:p>
          <a:p>
            <a:pPr lvl="1">
              <a:lnSpc>
                <a:spcPct val="90000"/>
              </a:lnSpc>
            </a:pPr>
            <a:endParaRPr lang="en-US" dirty="0"/>
          </a:p>
          <a:p>
            <a:pPr lvl="1">
              <a:lnSpc>
                <a:spcPct val="90000"/>
              </a:lnSpc>
            </a:pPr>
            <a:endParaRPr lang="en-US" dirty="0"/>
          </a:p>
          <a:p>
            <a:pPr lvl="1">
              <a:lnSpc>
                <a:spcPct val="9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16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51057"/>
          <a:stretch/>
        </p:blipFill>
        <p:spPr>
          <a:xfrm>
            <a:off x="0" y="1524000"/>
            <a:ext cx="3004394" cy="3124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879"/>
          <a:stretch/>
        </p:blipFill>
        <p:spPr>
          <a:xfrm>
            <a:off x="2971800" y="1524000"/>
            <a:ext cx="5900462" cy="3124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920" t="57490" r="50955" b="5668"/>
          <a:stretch/>
        </p:blipFill>
        <p:spPr>
          <a:xfrm>
            <a:off x="8031317" y="3352800"/>
            <a:ext cx="1112684" cy="11465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2286000"/>
            <a:ext cx="883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    2   3   4   5    6    7   8   9   A      B    C    D  E   F 10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4953000"/>
            <a:ext cx="883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1    2   3   4   5    6    7   8   9   10     11  12 13 14 15 16</a:t>
            </a:r>
            <a:endParaRPr lang="en-US" b="1" i="1" u="none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948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16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42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71017" y="1524000"/>
            <a:ext cx="8920583" cy="3124200"/>
            <a:chOff x="223418" y="1524000"/>
            <a:chExt cx="8920583" cy="31242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l="3640" r="51057"/>
            <a:stretch/>
          </p:blipFill>
          <p:spPr>
            <a:xfrm>
              <a:off x="223418" y="1524000"/>
              <a:ext cx="2780975" cy="3124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l="3879"/>
            <a:stretch/>
          </p:blipFill>
          <p:spPr>
            <a:xfrm>
              <a:off x="2971800" y="1524000"/>
              <a:ext cx="5900462" cy="31242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0920" t="57490" r="50955" b="5668"/>
            <a:stretch/>
          </p:blipFill>
          <p:spPr>
            <a:xfrm>
              <a:off x="8031317" y="3352800"/>
              <a:ext cx="1112684" cy="1146553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152398" y="2286000"/>
            <a:ext cx="8991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11 12 13 14 15  16  17 18 19 1A    1B  1C 1D 1E 1F  20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398" y="4953000"/>
            <a:ext cx="891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latin typeface="+mj-lt"/>
              </a:rPr>
              <a:t>17 18 19 20 21  22  23  24 25 26   27   28  29 30  31 32</a:t>
            </a:r>
            <a:endParaRPr lang="en-US" b="1" i="1" u="none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3288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16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43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71017" y="1524000"/>
            <a:ext cx="8920583" cy="3124200"/>
            <a:chOff x="223418" y="1524000"/>
            <a:chExt cx="8920583" cy="31242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l="3640" r="51057"/>
            <a:stretch/>
          </p:blipFill>
          <p:spPr>
            <a:xfrm>
              <a:off x="223418" y="1524000"/>
              <a:ext cx="2780975" cy="3124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l="3879"/>
            <a:stretch/>
          </p:blipFill>
          <p:spPr>
            <a:xfrm>
              <a:off x="2971800" y="1524000"/>
              <a:ext cx="5900462" cy="31242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0920" t="57490" r="50955" b="5668"/>
            <a:stretch/>
          </p:blipFill>
          <p:spPr>
            <a:xfrm>
              <a:off x="8031317" y="3352800"/>
              <a:ext cx="1112684" cy="1146553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152398" y="2286000"/>
            <a:ext cx="8991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none" dirty="0" smtClean="0">
                <a:latin typeface="+mj-lt"/>
              </a:rPr>
              <a:t>...etc...</a:t>
            </a:r>
            <a:endParaRPr lang="en-US" b="1" u="none" dirty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4483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16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44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71017" y="1524000"/>
            <a:ext cx="8920583" cy="3124200"/>
            <a:chOff x="223418" y="1524000"/>
            <a:chExt cx="8920583" cy="31242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l="3640" r="51057"/>
            <a:stretch/>
          </p:blipFill>
          <p:spPr>
            <a:xfrm>
              <a:off x="223418" y="1524000"/>
              <a:ext cx="2780975" cy="3124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l="3879"/>
            <a:stretch/>
          </p:blipFill>
          <p:spPr>
            <a:xfrm>
              <a:off x="2971800" y="1524000"/>
              <a:ext cx="5900462" cy="31242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0920" t="57490" r="50955" b="5668"/>
            <a:stretch/>
          </p:blipFill>
          <p:spPr>
            <a:xfrm>
              <a:off x="8031317" y="3352800"/>
              <a:ext cx="1112684" cy="1146553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152398" y="2286000"/>
            <a:ext cx="8991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91 92 93 94 95  96  97 98 99 9A    9B  9C 9D 9E 9F A0</a:t>
            </a:r>
            <a:endParaRPr lang="en-US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398" y="4953000"/>
            <a:ext cx="8915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u="none" dirty="0" smtClean="0">
                <a:latin typeface="+mj-lt"/>
              </a:rPr>
              <a:t>145 146 147 148 149  150 151 152 153 154       155 156 157 158 159 160</a:t>
            </a:r>
            <a:endParaRPr lang="en-US" sz="2000" b="1" i="1" u="none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0943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16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45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71017" y="1524000"/>
            <a:ext cx="8920583" cy="3124200"/>
            <a:chOff x="223418" y="1524000"/>
            <a:chExt cx="8920583" cy="31242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l="3640" r="51057"/>
            <a:stretch/>
          </p:blipFill>
          <p:spPr>
            <a:xfrm>
              <a:off x="223418" y="1524000"/>
              <a:ext cx="2780975" cy="3124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l="3879"/>
            <a:stretch/>
          </p:blipFill>
          <p:spPr>
            <a:xfrm>
              <a:off x="2971800" y="1524000"/>
              <a:ext cx="5900462" cy="31242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0920" t="57490" r="50955" b="5668"/>
            <a:stretch/>
          </p:blipFill>
          <p:spPr>
            <a:xfrm>
              <a:off x="8031317" y="3352800"/>
              <a:ext cx="1112684" cy="1146553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152398" y="2286000"/>
            <a:ext cx="8991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none" dirty="0" smtClean="0">
                <a:latin typeface="+mj-lt"/>
              </a:rPr>
              <a:t>A1 A2 A3 A4 A5    A6   A7  A8  A9  AA    AB  AC AD AE  AF  B0</a:t>
            </a:r>
            <a:endParaRPr lang="en-US" sz="2400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398" y="4953000"/>
            <a:ext cx="8915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u="none" dirty="0" smtClean="0">
                <a:latin typeface="+mj-lt"/>
              </a:rPr>
              <a:t>161 162 163 164 165  166 167 168 169 170      171  172  173  174  175  176</a:t>
            </a:r>
            <a:endParaRPr lang="en-US" sz="2000" b="1" i="1" u="none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894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16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46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71017" y="1524000"/>
            <a:ext cx="8920583" cy="3124200"/>
            <a:chOff x="223418" y="1524000"/>
            <a:chExt cx="8920583" cy="31242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l="3640" r="51057"/>
            <a:stretch/>
          </p:blipFill>
          <p:spPr>
            <a:xfrm>
              <a:off x="223418" y="1524000"/>
              <a:ext cx="2780975" cy="3124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l="3879"/>
            <a:stretch/>
          </p:blipFill>
          <p:spPr>
            <a:xfrm>
              <a:off x="2971800" y="1524000"/>
              <a:ext cx="5900462" cy="31242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0920" t="57490" r="50955" b="5668"/>
            <a:stretch/>
          </p:blipFill>
          <p:spPr>
            <a:xfrm>
              <a:off x="8031317" y="3352800"/>
              <a:ext cx="1112684" cy="1146553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152398" y="2286000"/>
            <a:ext cx="8991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none" dirty="0" smtClean="0">
                <a:latin typeface="+mj-lt"/>
              </a:rPr>
              <a:t>...etc...</a:t>
            </a:r>
            <a:endParaRPr lang="en-US" b="1" u="none" dirty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492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to Count with 16 Fingers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47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71017" y="1524000"/>
            <a:ext cx="8920583" cy="3124200"/>
            <a:chOff x="223418" y="1524000"/>
            <a:chExt cx="8920583" cy="31242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l="3640" r="51057"/>
            <a:stretch/>
          </p:blipFill>
          <p:spPr>
            <a:xfrm>
              <a:off x="223418" y="1524000"/>
              <a:ext cx="2780975" cy="31242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l="3879"/>
            <a:stretch/>
          </p:blipFill>
          <p:spPr>
            <a:xfrm>
              <a:off x="2971800" y="1524000"/>
              <a:ext cx="5900462" cy="31242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0920" t="57490" r="50955" b="5668"/>
            <a:stretch/>
          </p:blipFill>
          <p:spPr>
            <a:xfrm>
              <a:off x="8031317" y="3352800"/>
              <a:ext cx="1112684" cy="1146553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152398" y="2286000"/>
            <a:ext cx="8991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none" dirty="0" smtClean="0">
                <a:latin typeface="+mj-lt"/>
              </a:rPr>
              <a:t>F1  F2 F3  F4  F5    F6  F7  F8  F9  FA    FB   FC FD FE  FF  100</a:t>
            </a:r>
            <a:endParaRPr lang="en-US" sz="2400" b="1" u="none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398" y="4953000"/>
            <a:ext cx="8915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u="none" dirty="0" smtClean="0">
                <a:latin typeface="+mj-lt"/>
              </a:rPr>
              <a:t>241 242 243 244 245   246  247 248 249 250     251   252   253 254 255 256</a:t>
            </a:r>
            <a:endParaRPr lang="en-US" sz="2000" b="1" i="1" u="none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4523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1-</a:t>
            </a:r>
            <a:fld id="{B602E10D-750D-CC4D-ADD5-9EBB80077C5D}" type="slidenum">
              <a:rPr lang="en-US"/>
              <a:pPr/>
              <a:t>48</a:t>
            </a:fld>
            <a:endParaRPr lang="en-US"/>
          </a:p>
        </p:txBody>
      </p:sp>
      <p:sp>
        <p:nvSpPr>
          <p:cNvPr id="405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Figure 1.6</a:t>
            </a:r>
            <a:r>
              <a:rPr lang="en-US"/>
              <a:t>  The hexadecimal coding system</a:t>
            </a:r>
          </a:p>
        </p:txBody>
      </p:sp>
      <p:pic>
        <p:nvPicPr>
          <p:cNvPr id="405511" name="Picture 7" descr="fig_01_06"/>
          <p:cNvPicPr preferRelativeResize="0"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1676400"/>
            <a:ext cx="2703512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1-</a:t>
            </a:r>
            <a:fld id="{6E2B2BA1-5C7E-3A41-B2B4-D3CC00E28271}" type="slidenum">
              <a:rPr lang="en-US"/>
              <a:pPr/>
              <a:t>49</a:t>
            </a:fld>
            <a:endParaRPr lang="en-US"/>
          </a:p>
        </p:txBody>
      </p:sp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Main Memory Cells</a:t>
            </a:r>
          </a:p>
        </p:txBody>
      </p:sp>
      <p:sp>
        <p:nvSpPr>
          <p:cNvPr id="352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b="1"/>
              <a:t>Cell:</a:t>
            </a:r>
            <a:r>
              <a:rPr lang="en-US" sz="2800"/>
              <a:t> A unit of main memory (typically 8 bits which is one </a:t>
            </a:r>
            <a:r>
              <a:rPr lang="en-US" sz="2800" b="1"/>
              <a:t>byte</a:t>
            </a:r>
            <a:r>
              <a:rPr lang="en-US" sz="2800"/>
              <a:t>)</a:t>
            </a:r>
          </a:p>
          <a:p>
            <a:pPr lvl="1"/>
            <a:r>
              <a:rPr lang="en-US" b="1"/>
              <a:t>Most significant bit:</a:t>
            </a:r>
            <a:r>
              <a:rPr lang="en-US"/>
              <a:t> the bit at the left (high-order) end of the conceptual row of bits in a memory cell</a:t>
            </a:r>
          </a:p>
          <a:p>
            <a:pPr lvl="1"/>
            <a:r>
              <a:rPr lang="en-US" b="1"/>
              <a:t>Least significant bit:</a:t>
            </a:r>
            <a:r>
              <a:rPr lang="en-US"/>
              <a:t> the bit at the right (low-order) end of the conceptual row of bits in a memory cell</a:t>
            </a:r>
          </a:p>
          <a:p>
            <a:pPr lvl="1">
              <a:buFontTx/>
              <a:buNone/>
            </a:pPr>
            <a:endParaRPr lang="en-US"/>
          </a:p>
          <a:p>
            <a:endParaRPr lang="en-US" sz="28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to Count with 10 Fingers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810500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21    22   23    24    25    26   27    28   29     30</a:t>
            </a:r>
            <a:endParaRPr lang="en-US" b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1802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1-</a:t>
            </a:r>
            <a:fld id="{620D5082-F0C5-1943-A086-22FDCDD8FEDB}" type="slidenum">
              <a:rPr lang="en-US"/>
              <a:pPr/>
              <a:t>50</a:t>
            </a:fld>
            <a:endParaRPr lang="en-US"/>
          </a:p>
        </p:txBody>
      </p:sp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Figure 1.7</a:t>
            </a:r>
            <a:r>
              <a:rPr lang="en-US"/>
              <a:t>  The organization of a byte-size memory cell</a:t>
            </a:r>
          </a:p>
        </p:txBody>
      </p:sp>
      <p:pic>
        <p:nvPicPr>
          <p:cNvPr id="263172" name="Picture 4" descr="fig_01_07"/>
          <p:cNvPicPr preferRelativeResize="0"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808288"/>
            <a:ext cx="7927975" cy="178435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1-</a:t>
            </a:r>
            <a:fld id="{6A7141E5-8C77-1D4E-A4A6-DE99B42164E6}" type="slidenum">
              <a:rPr lang="en-US"/>
              <a:pPr/>
              <a:t>51</a:t>
            </a:fld>
            <a:endParaRPr lang="en-US"/>
          </a:p>
        </p:txBody>
      </p:sp>
      <p:sp>
        <p:nvSpPr>
          <p:cNvPr id="353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Main Memory Addresses</a:t>
            </a:r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b="1"/>
              <a:t>Address:</a:t>
            </a:r>
            <a:r>
              <a:rPr lang="en-US" sz="2800"/>
              <a:t> A </a:t>
            </a:r>
            <a:r>
              <a:rPr lang="ja-JP" altLang="en-US" sz="2800"/>
              <a:t>“</a:t>
            </a:r>
            <a:r>
              <a:rPr lang="en-US" sz="2800"/>
              <a:t>name</a:t>
            </a:r>
            <a:r>
              <a:rPr lang="ja-JP" altLang="en-US" sz="2800"/>
              <a:t>”</a:t>
            </a:r>
            <a:r>
              <a:rPr lang="en-US" sz="2800"/>
              <a:t> that uniquely identifies one cell in the computer</a:t>
            </a:r>
            <a:r>
              <a:rPr lang="ja-JP" altLang="en-US" sz="2800"/>
              <a:t>’</a:t>
            </a:r>
            <a:r>
              <a:rPr lang="en-US" sz="2800"/>
              <a:t>s main memory</a:t>
            </a:r>
          </a:p>
          <a:p>
            <a:pPr lvl="1"/>
            <a:r>
              <a:rPr lang="en-US"/>
              <a:t>The names are actually numbers.</a:t>
            </a:r>
          </a:p>
          <a:p>
            <a:pPr lvl="1"/>
            <a:r>
              <a:rPr lang="en-US"/>
              <a:t>These numbers are assigned consecutively starting at zero.</a:t>
            </a:r>
          </a:p>
          <a:p>
            <a:pPr lvl="1"/>
            <a:r>
              <a:rPr lang="en-US"/>
              <a:t>Numbering the cells in this manner associates an order with the memory cells.</a:t>
            </a:r>
          </a:p>
          <a:p>
            <a:pPr lvl="1"/>
            <a:endParaRPr lang="en-US"/>
          </a:p>
          <a:p>
            <a:pPr>
              <a:buFont typeface="Times" charset="0"/>
              <a:buNone/>
            </a:pPr>
            <a:endParaRPr lang="en-US" sz="28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1-</a:t>
            </a:r>
            <a:fld id="{3C492D2A-2976-C946-B667-19525D7027D7}" type="slidenum">
              <a:rPr lang="en-US"/>
              <a:pPr/>
              <a:t>52</a:t>
            </a:fld>
            <a:endParaRPr lang="en-US"/>
          </a:p>
        </p:txBody>
      </p:sp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05800" cy="1143000"/>
          </a:xfrm>
        </p:spPr>
        <p:txBody>
          <a:bodyPr/>
          <a:lstStyle/>
          <a:p>
            <a:r>
              <a:rPr lang="en-US" b="0"/>
              <a:t>Figure 1.8</a:t>
            </a:r>
            <a:r>
              <a:rPr lang="en-US"/>
              <a:t>  Memory cells arranged by address</a:t>
            </a:r>
          </a:p>
        </p:txBody>
      </p:sp>
      <p:pic>
        <p:nvPicPr>
          <p:cNvPr id="264196" name="Picture 4" descr="fig_01_08"/>
          <p:cNvPicPr preferRelativeResize="0">
            <a:picLocks noGrp="1" noChangeAspect="1" noChangeArrowheads="1"/>
          </p:cNvPicPr>
          <p:nvPr>
            <p:ph idx="1"/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9575" y="1600200"/>
            <a:ext cx="5859463" cy="41148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1-</a:t>
            </a:r>
            <a:fld id="{2CAA858A-BEBD-0042-A6EE-E7416A72209B}" type="slidenum">
              <a:rPr lang="en-US"/>
              <a:pPr/>
              <a:t>53</a:t>
            </a:fld>
            <a:endParaRPr lang="en-US"/>
          </a:p>
        </p:txBody>
      </p:sp>
      <p:sp>
        <p:nvSpPr>
          <p:cNvPr id="350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Memory Terminology</a:t>
            </a:r>
          </a:p>
        </p:txBody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Random Access Memory (RAM):</a:t>
            </a:r>
            <a:r>
              <a:rPr lang="en-US"/>
              <a:t> Memory in which individual cells can be easily accessed in any order</a:t>
            </a:r>
          </a:p>
          <a:p>
            <a:r>
              <a:rPr lang="en-US" b="1"/>
              <a:t>Dynamic Memory (DRAM):</a:t>
            </a:r>
            <a:r>
              <a:rPr lang="en-US"/>
              <a:t> RAM composed of volatile memory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1-</a:t>
            </a:r>
            <a:fld id="{123C23B3-9469-9E4A-8FCC-01EF56FD1DE7}" type="slidenum">
              <a:rPr lang="en-US"/>
              <a:pPr/>
              <a:t>54</a:t>
            </a:fld>
            <a:endParaRPr lang="en-US"/>
          </a:p>
        </p:txBody>
      </p:sp>
      <p:sp>
        <p:nvSpPr>
          <p:cNvPr id="355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Mass Storage Systems</a:t>
            </a:r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8534400" cy="4038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Magnetic Systems</a:t>
            </a:r>
          </a:p>
          <a:p>
            <a:pPr lvl="1">
              <a:lnSpc>
                <a:spcPct val="90000"/>
              </a:lnSpc>
            </a:pPr>
            <a:r>
              <a:rPr lang="en-US"/>
              <a:t>Disk</a:t>
            </a:r>
          </a:p>
          <a:p>
            <a:pPr lvl="1">
              <a:lnSpc>
                <a:spcPct val="90000"/>
              </a:lnSpc>
            </a:pPr>
            <a:r>
              <a:rPr lang="en-US"/>
              <a:t>Tape</a:t>
            </a:r>
          </a:p>
          <a:p>
            <a:pPr>
              <a:lnSpc>
                <a:spcPct val="90000"/>
              </a:lnSpc>
            </a:pPr>
            <a:r>
              <a:rPr lang="en-US"/>
              <a:t>Optical Systems</a:t>
            </a:r>
          </a:p>
          <a:p>
            <a:pPr lvl="1">
              <a:lnSpc>
                <a:spcPct val="90000"/>
              </a:lnSpc>
            </a:pPr>
            <a:r>
              <a:rPr lang="en-US"/>
              <a:t>CD</a:t>
            </a:r>
          </a:p>
          <a:p>
            <a:pPr lvl="1">
              <a:lnSpc>
                <a:spcPct val="90000"/>
              </a:lnSpc>
            </a:pPr>
            <a:r>
              <a:rPr lang="en-US"/>
              <a:t>DVD</a:t>
            </a:r>
          </a:p>
          <a:p>
            <a:pPr>
              <a:lnSpc>
                <a:spcPct val="90000"/>
              </a:lnSpc>
            </a:pPr>
            <a:r>
              <a:rPr lang="en-US"/>
              <a:t>Flash Drives</a:t>
            </a:r>
          </a:p>
          <a:p>
            <a:pPr>
              <a:lnSpc>
                <a:spcPct val="90000"/>
              </a:lnSpc>
            </a:pPr>
            <a:endParaRPr lang="en-US" b="1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Inside A Hard Disk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55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1447800"/>
            <a:ext cx="5964608" cy="46482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"hard disk" is many</a:t>
            </a:r>
            <a:br>
              <a:rPr lang="en-US" dirty="0" smtClean="0"/>
            </a:br>
            <a:r>
              <a:rPr lang="en-US" dirty="0" smtClean="0"/>
              <a:t>disks of magnetic</a:t>
            </a:r>
            <a:br>
              <a:rPr lang="en-US" dirty="0" smtClean="0"/>
            </a:br>
            <a:r>
              <a:rPr lang="en-US" dirty="0" smtClean="0"/>
              <a:t>material spinning</a:t>
            </a:r>
            <a:br>
              <a:rPr lang="en-US" dirty="0" smtClean="0"/>
            </a:br>
            <a:r>
              <a:rPr lang="en-US" dirty="0" smtClean="0"/>
              <a:t>at 72000rpm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152400" y="6400800"/>
            <a:ext cx="8839200" cy="3810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303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1-</a:t>
            </a:r>
            <a:fld id="{5B551A95-2DF0-8345-942C-660B433AABBC}" type="slidenum">
              <a:rPr lang="en-US"/>
              <a:pPr/>
              <a:t>56</a:t>
            </a:fld>
            <a:endParaRPr lang="en-US"/>
          </a:p>
        </p:txBody>
      </p:sp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6477000" cy="1143000"/>
          </a:xfrm>
        </p:spPr>
        <p:txBody>
          <a:bodyPr/>
          <a:lstStyle/>
          <a:p>
            <a:r>
              <a:rPr lang="en-US" b="0" dirty="0"/>
              <a:t>Figure 1.9</a:t>
            </a:r>
            <a:r>
              <a:rPr lang="en-US" dirty="0"/>
              <a:t>  A magnetic disk storage system</a:t>
            </a:r>
          </a:p>
        </p:txBody>
      </p:sp>
      <p:pic>
        <p:nvPicPr>
          <p:cNvPr id="265220" name="Picture 4" descr="fig_01_09"/>
          <p:cNvPicPr preferRelativeResize="0">
            <a:picLocks noGrp="1" noChangeAspect="1" noChangeArrowheads="1"/>
          </p:cNvPicPr>
          <p:nvPr>
            <p:ph idx="1"/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2538" y="1600200"/>
            <a:ext cx="6715125" cy="41148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 bwMode="auto">
          <a:xfrm rot="7135711">
            <a:off x="4118260" y="2163314"/>
            <a:ext cx="1398540" cy="484632"/>
          </a:xfrm>
          <a:prstGeom prst="rightArrow">
            <a:avLst>
              <a:gd name="adj1" fmla="val 34059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533400" y="3733800"/>
            <a:ext cx="1219200" cy="3048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30480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none" dirty="0" smtClean="0">
                <a:latin typeface="+mn-lt"/>
              </a:rPr>
              <a:t>About 50,000 tracks per inch</a:t>
            </a:r>
            <a:endParaRPr lang="en-US" sz="1800" u="none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05400" y="11430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u="none" dirty="0" smtClean="0">
                <a:latin typeface="+mn-lt"/>
              </a:rPr>
              <a:t>About 4k</a:t>
            </a:r>
            <a:br>
              <a:rPr lang="en-US" sz="1800" i="1" u="none" dirty="0" smtClean="0">
                <a:latin typeface="+mn-lt"/>
              </a:rPr>
            </a:br>
            <a:r>
              <a:rPr lang="en-US" sz="1800" i="1" u="none" dirty="0" smtClean="0">
                <a:latin typeface="+mn-lt"/>
              </a:rPr>
              <a:t>per sector</a:t>
            </a:r>
            <a:endParaRPr lang="en-US" sz="1800" i="1" u="none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71800" y="56388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none" dirty="0" smtClean="0">
                <a:latin typeface="+mn-lt"/>
              </a:rPr>
              <a:t>spins 72,000rpm</a:t>
            </a:r>
            <a:endParaRPr lang="en-US" sz="1800" u="none" dirty="0">
              <a:latin typeface="+mn-lt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Bits to Bytes to Information to Databases to Cloud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Computer Science data handling is about successive levels of interpretation and abstraction: hardware -&gt; information</a:t>
            </a:r>
          </a:p>
          <a:p>
            <a:r>
              <a:rPr lang="en-US" dirty="0" smtClean="0"/>
              <a:t>Latest stage: routinely handling datasets much (much) larger than 1 machine’s memory or storage capacity can handle</a:t>
            </a:r>
          </a:p>
          <a:p>
            <a:r>
              <a:rPr lang="en-US" dirty="0" smtClean="0"/>
              <a:t>Cloud</a:t>
            </a:r>
          </a:p>
          <a:p>
            <a:pPr lvl="1"/>
            <a:r>
              <a:rPr lang="en-US" dirty="0" smtClean="0"/>
              <a:t>Storage farms</a:t>
            </a:r>
          </a:p>
          <a:p>
            <a:pPr lvl="1"/>
            <a:r>
              <a:rPr lang="en-US" dirty="0" smtClean="0"/>
              <a:t>Google, Facebook, Amazon, Apple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52400" y="6400800"/>
            <a:ext cx="8839200" cy="3810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5575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 </a:t>
            </a:r>
            <a:r>
              <a:rPr lang="en-US" dirty="0" err="1" smtClean="0"/>
              <a:t>Centres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114800"/>
          </a:xfrm>
        </p:spPr>
        <p:txBody>
          <a:bodyPr/>
          <a:lstStyle/>
          <a:p>
            <a:r>
              <a:rPr lang="en-US" dirty="0" smtClean="0"/>
              <a:t>24Tb storage farm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Data </a:t>
            </a:r>
            <a:r>
              <a:rPr lang="en-US" dirty="0" err="1" smtClean="0"/>
              <a:t>centre</a:t>
            </a:r>
            <a:endParaRPr lang="en-US" dirty="0" smtClean="0"/>
          </a:p>
          <a:p>
            <a:pPr lvl="1"/>
            <a:r>
              <a:rPr lang="en-US" dirty="0" smtClean="0"/>
              <a:t>1000 Tb per rack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58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371600"/>
            <a:ext cx="4065478" cy="2133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3581400"/>
            <a:ext cx="3378200" cy="22585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4267200"/>
            <a:ext cx="3644900" cy="204950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152400" y="6400800"/>
            <a:ext cx="8839200" cy="3810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6789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1-</a:t>
            </a:r>
            <a:fld id="{A43BE330-DEBC-BD4A-9ACC-7025BEE347B1}" type="slidenum">
              <a:rPr lang="en-US"/>
              <a:pPr/>
              <a:t>59</a:t>
            </a:fld>
            <a:endParaRPr lang="en-US"/>
          </a:p>
        </p:txBody>
      </p:sp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Representing Text</a:t>
            </a:r>
          </a:p>
        </p:txBody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b="1"/>
              <a:t>Each character (letter, punctuation, etc.) is assigned a unique bit pattern.</a:t>
            </a:r>
          </a:p>
          <a:p>
            <a:pPr lvl="1">
              <a:lnSpc>
                <a:spcPct val="80000"/>
              </a:lnSpc>
            </a:pPr>
            <a:r>
              <a:rPr lang="en-US"/>
              <a:t>ASCII: Uses patterns of 7-bits to represent most symbols used in written English text</a:t>
            </a:r>
          </a:p>
          <a:p>
            <a:pPr lvl="1">
              <a:lnSpc>
                <a:spcPct val="80000"/>
              </a:lnSpc>
            </a:pPr>
            <a:r>
              <a:rPr lang="en-US"/>
              <a:t>Unicode: Uses patterns of 16-bits to represent the major symbols used in languages world side</a:t>
            </a:r>
          </a:p>
          <a:p>
            <a:pPr lvl="1">
              <a:lnSpc>
                <a:spcPct val="80000"/>
              </a:lnSpc>
            </a:pPr>
            <a:r>
              <a:rPr lang="en-US"/>
              <a:t>ISO standard: Uses patterns of 32-bits to represent most symbols used in languages world wide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to Count with 10 Fingers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810500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none" dirty="0" smtClean="0">
                <a:latin typeface="+mj-lt"/>
              </a:rPr>
              <a:t>...etc...</a:t>
            </a:r>
            <a:endParaRPr lang="en-US" b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5302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1-</a:t>
            </a:r>
            <a:fld id="{EB29A7E6-3D9C-CE48-83A6-8FA2540350CF}" type="slidenum">
              <a:rPr lang="en-US"/>
              <a:pPr/>
              <a:t>60</a:t>
            </a:fld>
            <a:endParaRPr lang="en-US"/>
          </a:p>
        </p:txBody>
      </p:sp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05800" cy="1143000"/>
          </a:xfrm>
        </p:spPr>
        <p:txBody>
          <a:bodyPr/>
          <a:lstStyle/>
          <a:p>
            <a:r>
              <a:rPr lang="en-US" b="0"/>
              <a:t>Figure 1.13</a:t>
            </a:r>
            <a:r>
              <a:rPr lang="en-US"/>
              <a:t>  The message </a:t>
            </a:r>
            <a:r>
              <a:rPr lang="ja-JP" altLang="en-US"/>
              <a:t>“</a:t>
            </a:r>
            <a:r>
              <a:rPr lang="en-US"/>
              <a:t>Hello.</a:t>
            </a:r>
            <a:r>
              <a:rPr lang="ja-JP" altLang="en-US"/>
              <a:t>”</a:t>
            </a:r>
            <a:r>
              <a:rPr lang="en-US"/>
              <a:t> in ASCII</a:t>
            </a:r>
          </a:p>
        </p:txBody>
      </p:sp>
      <p:pic>
        <p:nvPicPr>
          <p:cNvPr id="269316" name="Picture 4" descr="fig_01_13"/>
          <p:cNvPicPr preferRelativeResize="0">
            <a:picLocks noGrp="1" noChangeAspect="1" noChangeArrowheads="1"/>
          </p:cNvPicPr>
          <p:nvPr>
            <p:ph idx="1"/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246438"/>
            <a:ext cx="8305800" cy="820737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1-</a:t>
            </a:r>
            <a:fld id="{353775C2-1D46-AF4F-B15C-C8841BF7C937}" type="slidenum">
              <a:rPr lang="en-US"/>
              <a:pPr/>
              <a:t>61</a:t>
            </a:fld>
            <a:endParaRPr lang="en-US"/>
          </a:p>
        </p:txBody>
      </p:sp>
      <p:sp>
        <p:nvSpPr>
          <p:cNvPr id="358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Representing Numeric Values</a:t>
            </a:r>
          </a:p>
        </p:txBody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Binary notation: Uses bits to represent a number in base two</a:t>
            </a:r>
          </a:p>
          <a:p>
            <a:pPr>
              <a:lnSpc>
                <a:spcPct val="90000"/>
              </a:lnSpc>
            </a:pPr>
            <a:r>
              <a:rPr lang="en-US"/>
              <a:t>Limitations of computer representations of numeric values</a:t>
            </a:r>
          </a:p>
          <a:p>
            <a:pPr lvl="1">
              <a:lnSpc>
                <a:spcPct val="90000"/>
              </a:lnSpc>
            </a:pPr>
            <a:r>
              <a:rPr lang="en-US"/>
              <a:t>Overflow – occurs when a value is too big to be represented</a:t>
            </a:r>
          </a:p>
          <a:p>
            <a:pPr lvl="1">
              <a:lnSpc>
                <a:spcPct val="90000"/>
              </a:lnSpc>
            </a:pPr>
            <a:r>
              <a:rPr lang="en-US"/>
              <a:t>Truncation – occurs when a value cannot be represented accurately</a:t>
            </a:r>
          </a:p>
          <a:p>
            <a:pPr lvl="1"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endParaRPr lang="en-US" sz="28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1-</a:t>
            </a:r>
            <a:fld id="{539DB794-A9BC-A941-A5BB-2C4B71610A25}" type="slidenum">
              <a:rPr lang="en-US"/>
              <a:pPr/>
              <a:t>62</a:t>
            </a:fld>
            <a:endParaRPr lang="en-US"/>
          </a:p>
        </p:txBody>
      </p:sp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Representing Images</a:t>
            </a:r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Bit map techniques</a:t>
            </a:r>
          </a:p>
          <a:p>
            <a:pPr lvl="1">
              <a:lnSpc>
                <a:spcPct val="90000"/>
              </a:lnSpc>
            </a:pPr>
            <a:r>
              <a:rPr lang="en-US"/>
              <a:t>Pixel: short for </a:t>
            </a:r>
            <a:r>
              <a:rPr lang="ja-JP" altLang="en-US"/>
              <a:t>“</a:t>
            </a:r>
            <a:r>
              <a:rPr lang="en-US"/>
              <a:t>picture element</a:t>
            </a:r>
            <a:r>
              <a:rPr lang="ja-JP" altLang="en-US"/>
              <a:t>”</a:t>
            </a:r>
            <a:endParaRPr lang="en-US"/>
          </a:p>
          <a:p>
            <a:pPr lvl="1">
              <a:lnSpc>
                <a:spcPct val="90000"/>
              </a:lnSpc>
            </a:pPr>
            <a:r>
              <a:rPr lang="en-US"/>
              <a:t>RGB</a:t>
            </a:r>
          </a:p>
          <a:p>
            <a:pPr lvl="1">
              <a:lnSpc>
                <a:spcPct val="90000"/>
              </a:lnSpc>
            </a:pPr>
            <a:r>
              <a:rPr lang="en-US"/>
              <a:t>Luminance and chrominance</a:t>
            </a:r>
          </a:p>
          <a:p>
            <a:pPr>
              <a:lnSpc>
                <a:spcPct val="90000"/>
              </a:lnSpc>
            </a:pPr>
            <a:r>
              <a:rPr lang="en-US"/>
              <a:t>Vector techniques</a:t>
            </a:r>
          </a:p>
          <a:p>
            <a:pPr lvl="1">
              <a:lnSpc>
                <a:spcPct val="90000"/>
              </a:lnSpc>
            </a:pPr>
            <a:r>
              <a:rPr lang="en-US"/>
              <a:t>Scalable</a:t>
            </a:r>
          </a:p>
          <a:p>
            <a:pPr lvl="1">
              <a:lnSpc>
                <a:spcPct val="90000"/>
              </a:lnSpc>
            </a:pPr>
            <a:r>
              <a:rPr lang="en-US"/>
              <a:t>TrueType and PostScript</a:t>
            </a:r>
          </a:p>
          <a:p>
            <a:pPr lvl="1">
              <a:lnSpc>
                <a:spcPct val="90000"/>
              </a:lnSpc>
            </a:pP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1-</a:t>
            </a:r>
            <a:fld id="{14EB90FC-C350-664C-9FFC-DDF8573CBA6E}" type="slidenum">
              <a:rPr lang="en-US"/>
              <a:pPr/>
              <a:t>63</a:t>
            </a:fld>
            <a:endParaRPr lang="en-US"/>
          </a:p>
        </p:txBody>
      </p:sp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Representing Sound</a:t>
            </a:r>
          </a:p>
        </p:txBody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Sampling techniques</a:t>
            </a:r>
          </a:p>
          <a:p>
            <a:pPr lvl="1"/>
            <a:r>
              <a:rPr lang="en-US"/>
              <a:t>Used for high quality recordings</a:t>
            </a:r>
          </a:p>
          <a:p>
            <a:pPr lvl="1"/>
            <a:r>
              <a:rPr lang="en-US"/>
              <a:t>Records actual audio</a:t>
            </a:r>
          </a:p>
          <a:p>
            <a:r>
              <a:rPr lang="en-US"/>
              <a:t>MIDI</a:t>
            </a:r>
          </a:p>
          <a:p>
            <a:pPr lvl="1"/>
            <a:r>
              <a:rPr lang="en-US"/>
              <a:t>Used in music synthesizers</a:t>
            </a:r>
          </a:p>
          <a:p>
            <a:pPr lvl="1"/>
            <a:r>
              <a:rPr lang="en-US"/>
              <a:t>Records </a:t>
            </a:r>
            <a:r>
              <a:rPr lang="ja-JP" altLang="en-US"/>
              <a:t>“</a:t>
            </a:r>
            <a:r>
              <a:rPr lang="en-US"/>
              <a:t>musical score</a:t>
            </a:r>
            <a:r>
              <a:rPr lang="ja-JP" altLang="en-US"/>
              <a:t>”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1-</a:t>
            </a:r>
            <a:fld id="{7070F4F6-F46B-1F4E-9B0E-206D21E6B00B}" type="slidenum">
              <a:rPr lang="en-US"/>
              <a:pPr/>
              <a:t>64</a:t>
            </a:fld>
            <a:endParaRPr lang="en-US"/>
          </a:p>
        </p:txBody>
      </p:sp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/>
              <a:t>Figure 1.14</a:t>
            </a:r>
            <a:r>
              <a:rPr lang="en-US" sz="2800"/>
              <a:t>  The sound wave represented by the sequence 0, 1.5, 2.0, 1.5, 2.0, 3.0, 4.0, 3.0, 0</a:t>
            </a:r>
            <a:endParaRPr lang="en-US"/>
          </a:p>
        </p:txBody>
      </p:sp>
      <p:pic>
        <p:nvPicPr>
          <p:cNvPr id="270340" name="Picture 4" descr="fig_01_14"/>
          <p:cNvPicPr preferRelativeResize="0">
            <a:picLocks noGrp="1" noChangeAspect="1" noChangeArrowheads="1"/>
          </p:cNvPicPr>
          <p:nvPr>
            <p:ph idx="1"/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3463" y="1828800"/>
            <a:ext cx="6891337" cy="40386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1682E742-FA4F-8E4F-ADE0-FE80D85D8217}" type="slidenum">
              <a:rPr lang="en-US"/>
              <a:pPr/>
              <a:t>65</a:t>
            </a:fld>
            <a:endParaRPr lang="en-US"/>
          </a:p>
        </p:txBody>
      </p:sp>
      <p:sp>
        <p:nvSpPr>
          <p:cNvPr id="430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User-defined Data Type</a:t>
            </a:r>
          </a:p>
        </p:txBody>
      </p:sp>
      <p:sp>
        <p:nvSpPr>
          <p:cNvPr id="430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 template for a heterogeneous structure</a:t>
            </a:r>
          </a:p>
          <a:p>
            <a:r>
              <a:rPr lang="en-US"/>
              <a:t>Example:</a:t>
            </a:r>
          </a:p>
          <a:p>
            <a:pPr>
              <a:buFont typeface="Times" charset="0"/>
              <a:buNone/>
            </a:pPr>
            <a:r>
              <a:rPr lang="en-US" b="1">
                <a:latin typeface="Courier New" charset="0"/>
              </a:rPr>
              <a:t>	</a:t>
            </a:r>
            <a:r>
              <a:rPr lang="en-US" sz="2800" b="1">
                <a:latin typeface="Courier New" charset="0"/>
              </a:rPr>
              <a:t>define type</a:t>
            </a:r>
            <a:r>
              <a:rPr lang="en-US" sz="2800">
                <a:latin typeface="Courier New" charset="0"/>
              </a:rPr>
              <a:t> EmployeeType </a:t>
            </a:r>
            <a:r>
              <a:rPr lang="en-US" sz="2800" b="1">
                <a:latin typeface="Courier New" charset="0"/>
              </a:rPr>
              <a:t>to be</a:t>
            </a:r>
            <a:endParaRPr lang="en-US" sz="2800">
              <a:latin typeface="Courier New" charset="0"/>
            </a:endParaRPr>
          </a:p>
          <a:p>
            <a:pPr>
              <a:buFont typeface="Times" charset="0"/>
              <a:buNone/>
            </a:pPr>
            <a:r>
              <a:rPr lang="en-US" sz="2800">
                <a:latin typeface="Courier New" charset="0"/>
              </a:rPr>
              <a:t>	{char    Name[25];</a:t>
            </a:r>
          </a:p>
          <a:p>
            <a:pPr>
              <a:buFont typeface="Times" charset="0"/>
              <a:buNone/>
            </a:pPr>
            <a:r>
              <a:rPr lang="en-US" sz="2800">
                <a:latin typeface="Courier New" charset="0"/>
              </a:rPr>
              <a:t>	 int     Age;</a:t>
            </a:r>
          </a:p>
          <a:p>
            <a:pPr>
              <a:buFont typeface="Times" charset="0"/>
              <a:buNone/>
            </a:pPr>
            <a:r>
              <a:rPr lang="en-US" sz="2800">
                <a:latin typeface="Courier New" charset="0"/>
              </a:rPr>
              <a:t>	 real    SkillRating;</a:t>
            </a:r>
          </a:p>
          <a:p>
            <a:pPr>
              <a:buFont typeface="Times" charset="0"/>
              <a:buNone/>
            </a:pPr>
            <a:r>
              <a:rPr lang="en-US" sz="2800">
                <a:latin typeface="Courier New" charset="0"/>
              </a:rPr>
              <a:t>	} </a:t>
            </a:r>
          </a:p>
        </p:txBody>
      </p:sp>
    </p:spTree>
    <p:extLst>
      <p:ext uri="{BB962C8B-B14F-4D97-AF65-F5344CB8AC3E}">
        <p14:creationId xmlns:p14="http://schemas.microsoft.com/office/powerpoint/2010/main" val="2891550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4" name="Rectangle 4"/>
          <p:cNvSpPr>
            <a:spLocks noChangeArrowheads="1"/>
          </p:cNvSpPr>
          <p:nvPr/>
        </p:nvSpPr>
        <p:spPr bwMode="auto">
          <a:xfrm>
            <a:off x="304800" y="457200"/>
            <a:ext cx="853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1" hangingPunct="1"/>
            <a:r>
              <a:rPr lang="en-US" sz="3200" b="1">
                <a:latin typeface="Times" charset="0"/>
                <a:ea typeface="ヒラギノ角ゴ Pro W3" charset="0"/>
                <a:cs typeface="ヒラギノ角ゴ Pro W3" charset="0"/>
              </a:rPr>
              <a:t>Chapter 8:</a:t>
            </a:r>
            <a:br>
              <a:rPr lang="en-US" sz="3200" b="1">
                <a:latin typeface="Times" charset="0"/>
                <a:ea typeface="ヒラギノ角ゴ Pro W3" charset="0"/>
                <a:cs typeface="ヒラギノ角ゴ Pro W3" charset="0"/>
              </a:rPr>
            </a:br>
            <a:r>
              <a:rPr lang="en-US" sz="3200" b="1">
                <a:latin typeface="Times" charset="0"/>
                <a:ea typeface="ヒラギノ角ゴ Pro W3" charset="0"/>
                <a:cs typeface="ヒラギノ角ゴ Pro W3" charset="0"/>
              </a:rPr>
              <a:t>Data Abstractions</a:t>
            </a:r>
          </a:p>
        </p:txBody>
      </p:sp>
    </p:spTree>
    <p:extLst>
      <p:ext uri="{BB962C8B-B14F-4D97-AF65-F5344CB8AC3E}">
        <p14:creationId xmlns:p14="http://schemas.microsoft.com/office/powerpoint/2010/main" val="27025587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FF33338E-132A-F941-9761-37CDC9AA7596}" type="slidenum">
              <a:rPr lang="en-US"/>
              <a:pPr/>
              <a:t>67</a:t>
            </a:fld>
            <a:endParaRPr lang="en-US"/>
          </a:p>
        </p:txBody>
      </p:sp>
      <p:sp>
        <p:nvSpPr>
          <p:cNvPr id="436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Figure 8.1</a:t>
            </a:r>
            <a:r>
              <a:rPr lang="en-US"/>
              <a:t>  Lists, stacks, and queues</a:t>
            </a:r>
          </a:p>
        </p:txBody>
      </p:sp>
      <p:pic>
        <p:nvPicPr>
          <p:cNvPr id="436228" name="Picture 4" descr="8-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295400"/>
            <a:ext cx="8534400" cy="2247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 bwMode="auto">
          <a:xfrm>
            <a:off x="990600" y="19812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/>
          <p:nvPr/>
        </p:nvCxnSpPr>
        <p:spPr bwMode="auto">
          <a:xfrm>
            <a:off x="990600" y="23622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/>
          <p:nvPr/>
        </p:nvCxnSpPr>
        <p:spPr bwMode="auto">
          <a:xfrm>
            <a:off x="990600" y="2667000"/>
            <a:ext cx="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5" name="Rectangle 4"/>
          <p:cNvSpPr/>
          <p:nvPr/>
        </p:nvSpPr>
        <p:spPr bwMode="auto">
          <a:xfrm>
            <a:off x="76200" y="1676400"/>
            <a:ext cx="762000" cy="137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439753"/>
              </p:ext>
            </p:extLst>
          </p:nvPr>
        </p:nvGraphicFramePr>
        <p:xfrm>
          <a:off x="609600" y="3855720"/>
          <a:ext cx="7467600" cy="2926080"/>
        </p:xfrm>
        <a:graphic>
          <a:graphicData uri="http://schemas.openxmlformats.org/drawingml/2006/table">
            <a:tbl>
              <a:tblPr firstCol="1" lastCol="1" bandRow="1" bandCol="1">
                <a:tableStyleId>{E8B1032C-EA38-4F05-BA0D-38AFFFC7BED3}</a:tableStyleId>
              </a:tblPr>
              <a:tblGrid>
                <a:gridCol w="746760"/>
                <a:gridCol w="746760"/>
                <a:gridCol w="746760"/>
                <a:gridCol w="746760"/>
                <a:gridCol w="746760"/>
                <a:gridCol w="746760"/>
                <a:gridCol w="746760"/>
                <a:gridCol w="746760"/>
                <a:gridCol w="746760"/>
                <a:gridCol w="746760"/>
              </a:tblGrid>
              <a:tr h="2616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16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16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16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16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16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16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16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52400" y="35052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none" dirty="0" smtClean="0">
                <a:latin typeface="+mn-lt"/>
              </a:rPr>
              <a:t>d. Array</a:t>
            </a:r>
            <a:endParaRPr lang="en-US" sz="1400" u="non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690870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119AE6BA-1893-BF48-8A66-656F9CC18F14}" type="slidenum">
              <a:rPr lang="en-US"/>
              <a:pPr/>
              <a:t>68</a:t>
            </a:fld>
            <a:endParaRPr lang="en-US"/>
          </a:p>
        </p:txBody>
      </p:sp>
      <p:sp>
        <p:nvSpPr>
          <p:cNvPr id="418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Terminology for Lists</a:t>
            </a:r>
          </a:p>
        </p:txBody>
      </p:sp>
      <p:sp>
        <p:nvSpPr>
          <p:cNvPr id="418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List:</a:t>
            </a:r>
            <a:r>
              <a:rPr lang="en-US"/>
              <a:t> A collection of data whose entries are arranged sequentially</a:t>
            </a:r>
          </a:p>
          <a:p>
            <a:r>
              <a:rPr lang="en-US" b="1"/>
              <a:t>Head:</a:t>
            </a:r>
            <a:r>
              <a:rPr lang="en-US"/>
              <a:t> The beginning of the list</a:t>
            </a:r>
          </a:p>
          <a:p>
            <a:r>
              <a:rPr lang="en-US" b="1"/>
              <a:t>Tail:</a:t>
            </a:r>
            <a:r>
              <a:rPr lang="en-US"/>
              <a:t> The end of the list</a:t>
            </a:r>
          </a:p>
        </p:txBody>
      </p:sp>
    </p:spTree>
    <p:extLst>
      <p:ext uri="{BB962C8B-B14F-4D97-AF65-F5344CB8AC3E}">
        <p14:creationId xmlns:p14="http://schemas.microsoft.com/office/powerpoint/2010/main" val="4291281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757E3255-C357-4F44-8665-D0D37FDD6B43}" type="slidenum">
              <a:rPr lang="en-US"/>
              <a:pPr/>
              <a:t>69</a:t>
            </a:fld>
            <a:endParaRPr lang="en-US"/>
          </a:p>
        </p:txBody>
      </p:sp>
      <p:sp>
        <p:nvSpPr>
          <p:cNvPr id="419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Terminology for Stacks</a:t>
            </a:r>
          </a:p>
        </p:txBody>
      </p:sp>
      <p:sp>
        <p:nvSpPr>
          <p:cNvPr id="419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Stack:</a:t>
            </a:r>
            <a:r>
              <a:rPr lang="en-US"/>
              <a:t> A list in which entries are removed and inserted only at the head</a:t>
            </a:r>
          </a:p>
          <a:p>
            <a:r>
              <a:rPr lang="en-US" b="1"/>
              <a:t>LIFO:</a:t>
            </a:r>
            <a:r>
              <a:rPr lang="en-US"/>
              <a:t> Last-in-first-out</a:t>
            </a:r>
          </a:p>
          <a:p>
            <a:r>
              <a:rPr lang="en-US" b="1"/>
              <a:t>Top:</a:t>
            </a:r>
            <a:r>
              <a:rPr lang="en-US"/>
              <a:t>  The head of list (stack)</a:t>
            </a:r>
          </a:p>
          <a:p>
            <a:r>
              <a:rPr lang="en-US" b="1"/>
              <a:t>Bottom</a:t>
            </a:r>
            <a:r>
              <a:rPr lang="en-US"/>
              <a:t> or </a:t>
            </a:r>
            <a:r>
              <a:rPr lang="en-US" b="1"/>
              <a:t>base:</a:t>
            </a:r>
            <a:r>
              <a:rPr lang="en-US"/>
              <a:t> The tail of list (stack)</a:t>
            </a:r>
          </a:p>
          <a:p>
            <a:r>
              <a:rPr lang="en-US" b="1"/>
              <a:t>Pop:</a:t>
            </a:r>
            <a:r>
              <a:rPr lang="en-US"/>
              <a:t> To remove the entry at the top</a:t>
            </a:r>
          </a:p>
          <a:p>
            <a:r>
              <a:rPr lang="en-US" b="1"/>
              <a:t>Push:</a:t>
            </a:r>
            <a:r>
              <a:rPr lang="en-US"/>
              <a:t> To insert an entry at the top</a:t>
            </a:r>
          </a:p>
        </p:txBody>
      </p:sp>
    </p:spTree>
    <p:extLst>
      <p:ext uri="{BB962C8B-B14F-4D97-AF65-F5344CB8AC3E}">
        <p14:creationId xmlns:p14="http://schemas.microsoft.com/office/powerpoint/2010/main" val="2887437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to Count with 10 Fingers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810500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91    92   93    94    95    96   97    98   99    100</a:t>
            </a:r>
            <a:endParaRPr lang="en-US" b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40652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6B84F2DD-0A16-5C4E-ACED-7AD27A79CF1F}" type="slidenum">
              <a:rPr lang="en-US"/>
              <a:pPr/>
              <a:t>70</a:t>
            </a:fld>
            <a:endParaRPr lang="en-US"/>
          </a:p>
        </p:txBody>
      </p:sp>
      <p:sp>
        <p:nvSpPr>
          <p:cNvPr id="420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Terminology for Queues</a:t>
            </a:r>
          </a:p>
        </p:txBody>
      </p:sp>
      <p:sp>
        <p:nvSpPr>
          <p:cNvPr id="420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Queue:</a:t>
            </a:r>
            <a:r>
              <a:rPr lang="en-US"/>
              <a:t> A list in which entries are removed at the head and are inserted at the tail</a:t>
            </a:r>
          </a:p>
          <a:p>
            <a:r>
              <a:rPr lang="en-US" b="1"/>
              <a:t>FIFO:</a:t>
            </a:r>
            <a:r>
              <a:rPr lang="en-US"/>
              <a:t> First-in-first-out</a:t>
            </a:r>
          </a:p>
        </p:txBody>
      </p:sp>
    </p:spTree>
    <p:extLst>
      <p:ext uri="{BB962C8B-B14F-4D97-AF65-F5344CB8AC3E}">
        <p14:creationId xmlns:p14="http://schemas.microsoft.com/office/powerpoint/2010/main" val="183752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AD5A92F6-3906-E641-82F1-46A4E9D43887}" type="slidenum">
              <a:rPr lang="en-US"/>
              <a:pPr/>
              <a:t>71</a:t>
            </a:fld>
            <a:endParaRPr lang="en-US"/>
          </a:p>
        </p:txBody>
      </p:sp>
      <p:sp>
        <p:nvSpPr>
          <p:cNvPr id="437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05800" cy="1143000"/>
          </a:xfrm>
        </p:spPr>
        <p:txBody>
          <a:bodyPr/>
          <a:lstStyle/>
          <a:p>
            <a:r>
              <a:rPr lang="en-US" b="0"/>
              <a:t>Figure 8.2</a:t>
            </a:r>
            <a:r>
              <a:rPr lang="en-US"/>
              <a:t>  An example of an organization chart</a:t>
            </a:r>
          </a:p>
        </p:txBody>
      </p:sp>
      <p:pic>
        <p:nvPicPr>
          <p:cNvPr id="437251" name="Picture 3" descr="fig_08_01"/>
          <p:cNvPicPr preferRelativeResize="0"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08175"/>
            <a:ext cx="8229600" cy="365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112809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B97DF4D4-4233-E642-92E8-8A490B246183}" type="slidenum">
              <a:rPr lang="en-US"/>
              <a:pPr/>
              <a:t>72</a:t>
            </a:fld>
            <a:endParaRPr lang="en-US"/>
          </a:p>
        </p:txBody>
      </p:sp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Terminology for a Tree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Tree:</a:t>
            </a:r>
            <a:r>
              <a:rPr lang="en-US"/>
              <a:t> A collection of data whose entries have a hierarchical organization</a:t>
            </a:r>
          </a:p>
          <a:p>
            <a:r>
              <a:rPr lang="en-US" b="1"/>
              <a:t>Node:</a:t>
            </a:r>
            <a:r>
              <a:rPr lang="en-US"/>
              <a:t> An entry in a tree</a:t>
            </a:r>
          </a:p>
          <a:p>
            <a:r>
              <a:rPr lang="en-US" b="1"/>
              <a:t>Root node:</a:t>
            </a:r>
            <a:r>
              <a:rPr lang="en-US"/>
              <a:t> The node at the top</a:t>
            </a:r>
          </a:p>
          <a:p>
            <a:r>
              <a:rPr lang="en-US" b="1"/>
              <a:t>Terminal</a:t>
            </a:r>
            <a:r>
              <a:rPr lang="en-US"/>
              <a:t> or </a:t>
            </a:r>
            <a:r>
              <a:rPr lang="en-US" b="1"/>
              <a:t>leaf</a:t>
            </a:r>
            <a:r>
              <a:rPr lang="en-US"/>
              <a:t> </a:t>
            </a:r>
            <a:r>
              <a:rPr lang="en-US" b="1"/>
              <a:t>node:</a:t>
            </a:r>
            <a:r>
              <a:rPr lang="en-US"/>
              <a:t> A node at the bottom</a:t>
            </a:r>
          </a:p>
        </p:txBody>
      </p:sp>
    </p:spTree>
    <p:extLst>
      <p:ext uri="{BB962C8B-B14F-4D97-AF65-F5344CB8AC3E}">
        <p14:creationId xmlns:p14="http://schemas.microsoft.com/office/powerpoint/2010/main" val="529109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7871F6B0-556E-2643-9B73-A65493AB3EA6}" type="slidenum">
              <a:rPr lang="en-US"/>
              <a:pPr/>
              <a:t>73</a:t>
            </a:fld>
            <a:endParaRPr lang="en-US"/>
          </a:p>
        </p:txBody>
      </p:sp>
      <p:sp>
        <p:nvSpPr>
          <p:cNvPr id="422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Terminology for a Tree </a:t>
            </a:r>
            <a:r>
              <a:rPr lang="en-US" sz="3200"/>
              <a:t>(continued)</a:t>
            </a:r>
          </a:p>
        </p:txBody>
      </p:sp>
      <p:sp>
        <p:nvSpPr>
          <p:cNvPr id="422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b="1"/>
              <a:t>Parent:</a:t>
            </a:r>
            <a:r>
              <a:rPr lang="en-US"/>
              <a:t> The node immediately above a specified node</a:t>
            </a:r>
          </a:p>
          <a:p>
            <a:pPr>
              <a:lnSpc>
                <a:spcPct val="90000"/>
              </a:lnSpc>
            </a:pPr>
            <a:r>
              <a:rPr lang="en-US" b="1"/>
              <a:t>Child:</a:t>
            </a:r>
            <a:r>
              <a:rPr lang="en-US"/>
              <a:t> A node immediately below a specified node</a:t>
            </a:r>
          </a:p>
          <a:p>
            <a:pPr>
              <a:lnSpc>
                <a:spcPct val="90000"/>
              </a:lnSpc>
            </a:pPr>
            <a:r>
              <a:rPr lang="en-US" b="1"/>
              <a:t>Ancestor:</a:t>
            </a:r>
            <a:r>
              <a:rPr lang="en-US"/>
              <a:t> Parent, parent of parent, etc.</a:t>
            </a:r>
          </a:p>
          <a:p>
            <a:pPr>
              <a:lnSpc>
                <a:spcPct val="90000"/>
              </a:lnSpc>
            </a:pPr>
            <a:r>
              <a:rPr lang="en-US" b="1"/>
              <a:t>Descendent:</a:t>
            </a:r>
            <a:r>
              <a:rPr lang="en-US"/>
              <a:t> Child, child of child, etc.</a:t>
            </a:r>
          </a:p>
          <a:p>
            <a:pPr>
              <a:lnSpc>
                <a:spcPct val="90000"/>
              </a:lnSpc>
            </a:pPr>
            <a:r>
              <a:rPr lang="en-US" b="1"/>
              <a:t>Siblings:</a:t>
            </a:r>
            <a:r>
              <a:rPr lang="en-US"/>
              <a:t> Nodes sharing a common parent</a:t>
            </a:r>
          </a:p>
          <a:p>
            <a:pPr>
              <a:lnSpc>
                <a:spcPct val="90000"/>
              </a:lnSpc>
              <a:buFont typeface="Times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300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5E2F8B85-3418-9E42-8C05-A10FD0BBA0B7}" type="slidenum">
              <a:rPr lang="en-US"/>
              <a:pPr/>
              <a:t>74</a:t>
            </a:fld>
            <a:endParaRPr lang="en-US"/>
          </a:p>
        </p:txBody>
      </p:sp>
      <p:sp>
        <p:nvSpPr>
          <p:cNvPr id="433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Terminology for a Tree </a:t>
            </a:r>
            <a:r>
              <a:rPr lang="en-US" sz="3200"/>
              <a:t>(continued)</a:t>
            </a:r>
          </a:p>
        </p:txBody>
      </p:sp>
      <p:sp>
        <p:nvSpPr>
          <p:cNvPr id="433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Binary tree:</a:t>
            </a:r>
            <a:r>
              <a:rPr lang="en-US"/>
              <a:t> A tree in which every node has at most two children</a:t>
            </a:r>
          </a:p>
          <a:p>
            <a:r>
              <a:rPr lang="en-US" b="1"/>
              <a:t>Depth:</a:t>
            </a:r>
            <a:r>
              <a:rPr lang="en-US"/>
              <a:t> The number of nodes in longest path from root to leaf</a:t>
            </a:r>
          </a:p>
          <a:p>
            <a:pPr>
              <a:buFont typeface="Times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491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B48C8A28-AA48-1C49-A9A7-7F058593ECB9}" type="slidenum">
              <a:rPr lang="en-US"/>
              <a:pPr/>
              <a:t>75</a:t>
            </a:fld>
            <a:endParaRPr lang="en-US"/>
          </a:p>
        </p:txBody>
      </p:sp>
      <p:sp>
        <p:nvSpPr>
          <p:cNvPr id="414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Figure 8.3</a:t>
            </a:r>
            <a:r>
              <a:rPr lang="en-US"/>
              <a:t>  Tree terminology</a:t>
            </a:r>
          </a:p>
        </p:txBody>
      </p:sp>
      <p:pic>
        <p:nvPicPr>
          <p:cNvPr id="414723" name="Picture 3" descr="fig_08_02"/>
          <p:cNvPicPr preferRelativeResize="0"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00200"/>
            <a:ext cx="6934200" cy="458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421180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3B3D6C77-B3C0-EE41-B8CE-6D5A48075301}" type="slidenum">
              <a:rPr lang="en-US"/>
              <a:pPr/>
              <a:t>76</a:t>
            </a:fld>
            <a:endParaRPr lang="en-US"/>
          </a:p>
        </p:txBody>
      </p:sp>
      <p:sp>
        <p:nvSpPr>
          <p:cNvPr id="423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Additional Concepts</a:t>
            </a:r>
          </a:p>
        </p:txBody>
      </p:sp>
      <p:sp>
        <p:nvSpPr>
          <p:cNvPr id="423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Static Data Structures: Size and shape of data structure does not change</a:t>
            </a:r>
          </a:p>
          <a:p>
            <a:r>
              <a:rPr lang="en-US"/>
              <a:t>Dynamic Data Structures: Size and shape of data structure can change</a:t>
            </a:r>
          </a:p>
          <a:p>
            <a:r>
              <a:rPr lang="en-US"/>
              <a:t>Pointers: Used to locate data</a:t>
            </a:r>
          </a:p>
        </p:txBody>
      </p:sp>
    </p:spTree>
    <p:extLst>
      <p:ext uri="{BB962C8B-B14F-4D97-AF65-F5344CB8AC3E}">
        <p14:creationId xmlns:p14="http://schemas.microsoft.com/office/powerpoint/2010/main" val="575203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85DA91B0-2740-7545-AEEA-AB4E911C2332}" type="slidenum">
              <a:rPr lang="en-US"/>
              <a:pPr/>
              <a:t>77</a:t>
            </a:fld>
            <a:endParaRPr lang="en-US"/>
          </a:p>
        </p:txBody>
      </p:sp>
      <p:sp>
        <p:nvSpPr>
          <p:cNvPr id="439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05800" cy="1143000"/>
          </a:xfrm>
        </p:spPr>
        <p:txBody>
          <a:bodyPr/>
          <a:lstStyle/>
          <a:p>
            <a:r>
              <a:rPr lang="en-US" b="0"/>
              <a:t>Figure 8.4</a:t>
            </a:r>
            <a:r>
              <a:rPr lang="en-US"/>
              <a:t>  Novels arranged by title but linked according to authorship</a:t>
            </a:r>
          </a:p>
        </p:txBody>
      </p:sp>
      <p:pic>
        <p:nvPicPr>
          <p:cNvPr id="439299" name="Picture 3" descr="fig_08_03"/>
          <p:cNvPicPr preferRelativeResize="0"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28888"/>
            <a:ext cx="8382000" cy="227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77260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A50032DC-25FA-9F41-9758-32A4589565BC}" type="slidenum">
              <a:rPr lang="en-US"/>
              <a:pPr/>
              <a:t>78</a:t>
            </a:fld>
            <a:endParaRPr lang="en-US"/>
          </a:p>
        </p:txBody>
      </p:sp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Storing Arrays</a:t>
            </a:r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Homogeneous arrays</a:t>
            </a:r>
          </a:p>
          <a:p>
            <a:pPr lvl="1">
              <a:lnSpc>
                <a:spcPct val="90000"/>
              </a:lnSpc>
            </a:pPr>
            <a:r>
              <a:rPr lang="en-US" b="1"/>
              <a:t>Row-major order</a:t>
            </a:r>
            <a:r>
              <a:rPr lang="en-US"/>
              <a:t> versus </a:t>
            </a:r>
            <a:r>
              <a:rPr lang="en-US" b="1"/>
              <a:t>column major order</a:t>
            </a:r>
          </a:p>
          <a:p>
            <a:pPr lvl="1">
              <a:lnSpc>
                <a:spcPct val="90000"/>
              </a:lnSpc>
            </a:pPr>
            <a:r>
              <a:rPr lang="en-US"/>
              <a:t>Address polynomial</a:t>
            </a:r>
          </a:p>
          <a:p>
            <a:pPr>
              <a:lnSpc>
                <a:spcPct val="90000"/>
              </a:lnSpc>
            </a:pPr>
            <a:r>
              <a:rPr lang="en-US"/>
              <a:t>Heterogeneous arrays</a:t>
            </a:r>
          </a:p>
          <a:p>
            <a:pPr lvl="1">
              <a:lnSpc>
                <a:spcPct val="90000"/>
              </a:lnSpc>
            </a:pPr>
            <a:r>
              <a:rPr lang="en-US"/>
              <a:t>Components can be stored one after the other in a contiguous block</a:t>
            </a:r>
          </a:p>
          <a:p>
            <a:pPr lvl="1">
              <a:lnSpc>
                <a:spcPct val="90000"/>
              </a:lnSpc>
            </a:pPr>
            <a:r>
              <a:rPr lang="en-US"/>
              <a:t>Components can be stored in separate locations identified by pointers</a:t>
            </a:r>
          </a:p>
        </p:txBody>
      </p:sp>
    </p:spTree>
    <p:extLst>
      <p:ext uri="{BB962C8B-B14F-4D97-AF65-F5344CB8AC3E}">
        <p14:creationId xmlns:p14="http://schemas.microsoft.com/office/powerpoint/2010/main" val="2954758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34CDB396-6130-4A47-A8AA-89A1F7A263D7}" type="slidenum">
              <a:rPr lang="en-US"/>
              <a:pPr/>
              <a:t>79</a:t>
            </a:fld>
            <a:endParaRPr lang="en-US"/>
          </a:p>
        </p:txBody>
      </p:sp>
      <p:sp>
        <p:nvSpPr>
          <p:cNvPr id="416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305800" cy="1295400"/>
          </a:xfrm>
        </p:spPr>
        <p:txBody>
          <a:bodyPr/>
          <a:lstStyle/>
          <a:p>
            <a:r>
              <a:rPr lang="en-US" b="0"/>
              <a:t>Figure 8.5</a:t>
            </a:r>
            <a:r>
              <a:rPr lang="en-US"/>
              <a:t>  The array of temperature readings stored in memory starting at address x</a:t>
            </a:r>
          </a:p>
        </p:txBody>
      </p:sp>
      <p:pic>
        <p:nvPicPr>
          <p:cNvPr id="416771" name="Picture 3" descr="fig_08_04"/>
          <p:cNvPicPr preferRelativeResize="0"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398713"/>
            <a:ext cx="8458200" cy="346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51641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to Count with 10 Fingers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810500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228600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none" dirty="0" smtClean="0">
                <a:latin typeface="+mj-lt"/>
              </a:rPr>
              <a:t>...etc...</a:t>
            </a:r>
            <a:endParaRPr lang="en-US" b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22467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7DCA27AD-00A6-C242-A6D6-3301498E2A5C}" type="slidenum">
              <a:rPr lang="en-US"/>
              <a:pPr/>
              <a:t>80</a:t>
            </a:fld>
            <a:endParaRPr lang="en-US"/>
          </a:p>
        </p:txBody>
      </p:sp>
      <p:sp>
        <p:nvSpPr>
          <p:cNvPr id="425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Storing Lists</a:t>
            </a:r>
          </a:p>
        </p:txBody>
      </p:sp>
      <p:sp>
        <p:nvSpPr>
          <p:cNvPr id="425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Contiguous list:</a:t>
            </a:r>
            <a:r>
              <a:rPr lang="en-US"/>
              <a:t> List stored in a homogeneous array</a:t>
            </a:r>
          </a:p>
          <a:p>
            <a:r>
              <a:rPr lang="en-US" b="1"/>
              <a:t>Linked list:</a:t>
            </a:r>
            <a:r>
              <a:rPr lang="en-US"/>
              <a:t> List in which each entries are linked by pointers</a:t>
            </a:r>
          </a:p>
          <a:p>
            <a:pPr lvl="1"/>
            <a:r>
              <a:rPr lang="en-US" b="1"/>
              <a:t>Head pointer:</a:t>
            </a:r>
            <a:r>
              <a:rPr lang="en-US"/>
              <a:t> Pointer to first entry in list</a:t>
            </a:r>
          </a:p>
          <a:p>
            <a:pPr lvl="1"/>
            <a:r>
              <a:rPr lang="en-US" b="1"/>
              <a:t>NIL pointer:</a:t>
            </a:r>
            <a:r>
              <a:rPr lang="en-US"/>
              <a:t> A </a:t>
            </a:r>
            <a:r>
              <a:rPr lang="ja-JP" altLang="en-US"/>
              <a:t>“</a:t>
            </a:r>
            <a:r>
              <a:rPr lang="en-US"/>
              <a:t>non-pointer</a:t>
            </a:r>
            <a:r>
              <a:rPr lang="ja-JP" altLang="en-US"/>
              <a:t>”</a:t>
            </a:r>
            <a:r>
              <a:rPr lang="en-US"/>
              <a:t> value used to indicate end of list </a:t>
            </a:r>
          </a:p>
        </p:txBody>
      </p:sp>
    </p:spTree>
    <p:extLst>
      <p:ext uri="{BB962C8B-B14F-4D97-AF65-F5344CB8AC3E}">
        <p14:creationId xmlns:p14="http://schemas.microsoft.com/office/powerpoint/2010/main" val="3201565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37CF279C-8D50-584D-BB16-CF40DBF9B8C1}" type="slidenum">
              <a:rPr lang="en-US"/>
              <a:pPr/>
              <a:t>81</a:t>
            </a:fld>
            <a:endParaRPr lang="en-US"/>
          </a:p>
        </p:txBody>
      </p:sp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305800" cy="1143000"/>
          </a:xfrm>
        </p:spPr>
        <p:txBody>
          <a:bodyPr/>
          <a:lstStyle/>
          <a:p>
            <a:r>
              <a:rPr lang="en-US" b="0"/>
              <a:t>Figure 8.8</a:t>
            </a:r>
            <a:r>
              <a:rPr lang="en-US"/>
              <a:t>  Names stored in memory as a contiguous list</a:t>
            </a:r>
          </a:p>
        </p:txBody>
      </p:sp>
      <p:pic>
        <p:nvPicPr>
          <p:cNvPr id="392195" name="Picture 3" descr="fig_08_06"/>
          <p:cNvPicPr preferRelativeResize="0"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73300"/>
            <a:ext cx="8229600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203696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B86A54E7-100F-E445-957D-98FCA6A3C41C}" type="slidenum">
              <a:rPr lang="en-US"/>
              <a:pPr/>
              <a:t>82</a:t>
            </a:fld>
            <a:endParaRPr lang="en-US"/>
          </a:p>
        </p:txBody>
      </p:sp>
      <p:sp>
        <p:nvSpPr>
          <p:cNvPr id="393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05800" cy="1143000"/>
          </a:xfrm>
        </p:spPr>
        <p:txBody>
          <a:bodyPr/>
          <a:lstStyle/>
          <a:p>
            <a:r>
              <a:rPr lang="en-US" b="0"/>
              <a:t>Figure 8.9</a:t>
            </a:r>
            <a:r>
              <a:rPr lang="en-US"/>
              <a:t>  The structure of a linked list</a:t>
            </a:r>
          </a:p>
        </p:txBody>
      </p:sp>
      <p:pic>
        <p:nvPicPr>
          <p:cNvPr id="393219" name="Picture 3" descr="fig_08_07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811338"/>
            <a:ext cx="6477000" cy="3751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288173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24C1B309-4B1C-7E4B-86CD-DF564909939D}" type="slidenum">
              <a:rPr lang="en-US"/>
              <a:pPr/>
              <a:t>83</a:t>
            </a:fld>
            <a:endParaRPr lang="en-US"/>
          </a:p>
        </p:txBody>
      </p:sp>
      <p:sp>
        <p:nvSpPr>
          <p:cNvPr id="394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05800" cy="1143000"/>
          </a:xfrm>
        </p:spPr>
        <p:txBody>
          <a:bodyPr/>
          <a:lstStyle/>
          <a:p>
            <a:r>
              <a:rPr lang="en-US" b="0"/>
              <a:t>Figure 8.10</a:t>
            </a:r>
            <a:r>
              <a:rPr lang="en-US"/>
              <a:t>  Deleting an entry from a linked list</a:t>
            </a:r>
          </a:p>
        </p:txBody>
      </p:sp>
      <p:pic>
        <p:nvPicPr>
          <p:cNvPr id="394243" name="Picture 3" descr="fig_08_08"/>
          <p:cNvPicPr preferRelativeResize="0"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63700"/>
            <a:ext cx="8229600" cy="427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713821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D7F5023A-FA66-DD4D-88C1-05A504CF5066}" type="slidenum">
              <a:rPr lang="en-US"/>
              <a:pPr/>
              <a:t>84</a:t>
            </a:fld>
            <a:endParaRPr lang="en-US"/>
          </a:p>
        </p:txBody>
      </p:sp>
      <p:sp>
        <p:nvSpPr>
          <p:cNvPr id="395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05800" cy="1143000"/>
          </a:xfrm>
        </p:spPr>
        <p:txBody>
          <a:bodyPr/>
          <a:lstStyle/>
          <a:p>
            <a:r>
              <a:rPr lang="en-US" b="0"/>
              <a:t>Figure 8.11</a:t>
            </a:r>
            <a:r>
              <a:rPr lang="en-US"/>
              <a:t>  Inserting an entry into a linked list</a:t>
            </a:r>
          </a:p>
        </p:txBody>
      </p:sp>
      <p:pic>
        <p:nvPicPr>
          <p:cNvPr id="395267" name="Picture 3" descr="fig_08_09"/>
          <p:cNvPicPr preferRelativeResize="0"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66900"/>
            <a:ext cx="83820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682315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8-</a:t>
            </a:r>
            <a:fld id="{EF6D6480-FADA-4644-878C-3D9421F024D0}" type="slidenum">
              <a:rPr lang="en-US"/>
              <a:pPr/>
              <a:t>85</a:t>
            </a:fld>
            <a:endParaRPr lang="en-US"/>
          </a:p>
        </p:txBody>
      </p:sp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Figure 8.12</a:t>
            </a:r>
            <a:r>
              <a:rPr lang="en-US"/>
              <a:t>  A stack in memory</a:t>
            </a:r>
          </a:p>
        </p:txBody>
      </p:sp>
      <p:pic>
        <p:nvPicPr>
          <p:cNvPr id="396291" name="Picture 3" descr="fig_08_10"/>
          <p:cNvPicPr preferRelativeResize="0"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006600"/>
            <a:ext cx="7848600" cy="332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74601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3" name="Rectangle 5"/>
          <p:cNvSpPr>
            <a:spLocks noChangeArrowheads="1"/>
          </p:cNvSpPr>
          <p:nvPr/>
        </p:nvSpPr>
        <p:spPr bwMode="auto">
          <a:xfrm>
            <a:off x="838200" y="1981200"/>
            <a:ext cx="75438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sz="2400" b="1">
                <a:latin typeface="Arial" charset="0"/>
              </a:rPr>
              <a:t>Computer Science: An Overview</a:t>
            </a:r>
            <a:br>
              <a:rPr lang="en-US" sz="2400" b="1">
                <a:latin typeface="Arial" charset="0"/>
              </a:rPr>
            </a:br>
            <a:r>
              <a:rPr lang="en-US" sz="2400" b="1">
                <a:latin typeface="Arial" charset="0"/>
              </a:rPr>
              <a:t>Tenth Edition</a:t>
            </a:r>
          </a:p>
          <a:p>
            <a:pPr algn="ctr"/>
            <a:endParaRPr lang="en-US" sz="3200" b="1"/>
          </a:p>
          <a:p>
            <a:pPr algn="ctr"/>
            <a:r>
              <a:rPr lang="en-US" sz="2200" b="1">
                <a:latin typeface="Arial" charset="0"/>
              </a:rPr>
              <a:t>by </a:t>
            </a:r>
            <a:br>
              <a:rPr lang="en-US" sz="2200" b="1">
                <a:latin typeface="Arial" charset="0"/>
              </a:rPr>
            </a:br>
            <a:r>
              <a:rPr lang="en-US" sz="2200" b="1">
                <a:latin typeface="Arial" charset="0"/>
              </a:rPr>
              <a:t>J. Glenn Brookshear</a:t>
            </a:r>
          </a:p>
        </p:txBody>
      </p:sp>
      <p:sp>
        <p:nvSpPr>
          <p:cNvPr id="467974" name="Rectangle 6"/>
          <p:cNvSpPr>
            <a:spLocks noChangeArrowheads="1"/>
          </p:cNvSpPr>
          <p:nvPr/>
        </p:nvSpPr>
        <p:spPr bwMode="auto">
          <a:xfrm>
            <a:off x="304800" y="457200"/>
            <a:ext cx="853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en-US" sz="3200" b="1">
                <a:latin typeface="Times" charset="0"/>
              </a:rPr>
              <a:t>Chapter 9:</a:t>
            </a:r>
            <a:br>
              <a:rPr lang="en-US" sz="3200" b="1">
                <a:latin typeface="Times" charset="0"/>
              </a:rPr>
            </a:br>
            <a:r>
              <a:rPr lang="en-US" sz="3200" b="1">
                <a:latin typeface="Times" charset="0"/>
              </a:rPr>
              <a:t>Database Systems</a:t>
            </a:r>
          </a:p>
        </p:txBody>
      </p:sp>
    </p:spTree>
    <p:extLst>
      <p:ext uri="{BB962C8B-B14F-4D97-AF65-F5344CB8AC3E}">
        <p14:creationId xmlns:p14="http://schemas.microsoft.com/office/powerpoint/2010/main" val="199013658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111806AD-BAB5-7D46-B243-FBBC6D62707E}" type="slidenum">
              <a:rPr lang="en-US"/>
              <a:pPr/>
              <a:t>87</a:t>
            </a:fld>
            <a:endParaRPr lang="en-US"/>
          </a:p>
        </p:txBody>
      </p:sp>
      <p:sp>
        <p:nvSpPr>
          <p:cNvPr id="4392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Database</a:t>
            </a:r>
          </a:p>
        </p:txBody>
      </p:sp>
      <p:sp>
        <p:nvSpPr>
          <p:cNvPr id="439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305800" cy="41148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>
              <a:buFontTx/>
              <a:buNone/>
            </a:pPr>
            <a:r>
              <a:rPr lang="en-US"/>
              <a:t>	A collection of data that is multidimensional in the sense that internal links between its entries make the information accessible from a variety of perspectives</a:t>
            </a:r>
          </a:p>
        </p:txBody>
      </p:sp>
    </p:spTree>
    <p:extLst>
      <p:ext uri="{BB962C8B-B14F-4D97-AF65-F5344CB8AC3E}">
        <p14:creationId xmlns:p14="http://schemas.microsoft.com/office/powerpoint/2010/main" val="3940285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6637E575-CF9F-0346-8254-9681D4866544}" type="slidenum">
              <a:rPr lang="en-US"/>
              <a:pPr/>
              <a:t>88</a:t>
            </a:fld>
            <a:endParaRPr lang="en-US"/>
          </a:p>
        </p:txBody>
      </p:sp>
      <p:sp>
        <p:nvSpPr>
          <p:cNvPr id="4403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Schemas</a:t>
            </a:r>
          </a:p>
        </p:txBody>
      </p:sp>
      <p:sp>
        <p:nvSpPr>
          <p:cNvPr id="440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b="1"/>
              <a:t>Schema:</a:t>
            </a:r>
            <a:r>
              <a:rPr lang="en-US"/>
              <a:t> A description of the structure of an entire database, used by database software to maintain the database</a:t>
            </a:r>
          </a:p>
          <a:p>
            <a:r>
              <a:rPr lang="en-US" b="1"/>
              <a:t>Subschema:</a:t>
            </a:r>
            <a:r>
              <a:rPr lang="en-US"/>
              <a:t> A description of only that portion of the database pertinent to a particular user</a:t>
            </a:r>
            <a:r>
              <a:rPr lang="ja-JP" altLang="en-US"/>
              <a:t>’</a:t>
            </a:r>
            <a:r>
              <a:rPr lang="en-US"/>
              <a:t>s needs, used to prevent sensitive data from being accessed by unauthorized personnel</a:t>
            </a:r>
          </a:p>
        </p:txBody>
      </p:sp>
    </p:spTree>
    <p:extLst>
      <p:ext uri="{BB962C8B-B14F-4D97-AF65-F5344CB8AC3E}">
        <p14:creationId xmlns:p14="http://schemas.microsoft.com/office/powerpoint/2010/main" val="3857816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9C538185-6009-6442-A2E1-552B4F0DACA7}" type="slidenum">
              <a:rPr lang="en-US"/>
              <a:pPr/>
              <a:t>89</a:t>
            </a:fld>
            <a:endParaRPr lang="en-US"/>
          </a:p>
        </p:txBody>
      </p:sp>
      <p:sp>
        <p:nvSpPr>
          <p:cNvPr id="4413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Database Management Systems</a:t>
            </a:r>
          </a:p>
        </p:txBody>
      </p:sp>
      <p:sp>
        <p:nvSpPr>
          <p:cNvPr id="441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US" sz="2800" b="1"/>
              <a:t>Database Management System</a:t>
            </a:r>
            <a:r>
              <a:rPr lang="en-US" sz="2800"/>
              <a:t> (DBMS): A software layer that manipulates a database in response to requests from applications</a:t>
            </a:r>
          </a:p>
          <a:p>
            <a:pPr>
              <a:lnSpc>
                <a:spcPct val="90000"/>
              </a:lnSpc>
            </a:pPr>
            <a:r>
              <a:rPr lang="en-US" sz="2800" b="1"/>
              <a:t>Distributed Database:</a:t>
            </a:r>
            <a:r>
              <a:rPr lang="en-US" sz="2800"/>
              <a:t> A database stored on multiple machines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DBMS will mask this organizational detail from its users</a:t>
            </a:r>
          </a:p>
          <a:p>
            <a:pPr>
              <a:lnSpc>
                <a:spcPct val="90000"/>
              </a:lnSpc>
            </a:pPr>
            <a:r>
              <a:rPr lang="en-US" sz="2800" b="1"/>
              <a:t>Data independence:</a:t>
            </a:r>
            <a:r>
              <a:rPr lang="en-US" sz="2800"/>
              <a:t> The ability to change the organization of a database without changing the application software that uses it</a:t>
            </a:r>
          </a:p>
        </p:txBody>
      </p:sp>
    </p:spTree>
    <p:extLst>
      <p:ext uri="{BB962C8B-B14F-4D97-AF65-F5344CB8AC3E}">
        <p14:creationId xmlns:p14="http://schemas.microsoft.com/office/powerpoint/2010/main" val="2261593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to Count with 10 Fingers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DA78FFAB-AB91-CE43-933A-495017338CBA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7810500" cy="397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22860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none" dirty="0" smtClean="0">
                <a:latin typeface="+mj-lt"/>
              </a:rPr>
              <a:t>991  992  993  994  995  996 997  998 999   1000</a:t>
            </a:r>
            <a:endParaRPr lang="en-US" b="1" u="none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52400" y="6324600"/>
            <a:ext cx="8915400" cy="4572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44793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107D50FA-0A8A-EA4D-9CFE-A0775F681812}" type="slidenum">
              <a:rPr lang="en-US"/>
              <a:pPr/>
              <a:t>90</a:t>
            </a:fld>
            <a:endParaRPr lang="en-US"/>
          </a:p>
        </p:txBody>
      </p:sp>
      <p:sp>
        <p:nvSpPr>
          <p:cNvPr id="4423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Database Models</a:t>
            </a:r>
          </a:p>
        </p:txBody>
      </p:sp>
      <p:sp>
        <p:nvSpPr>
          <p:cNvPr id="442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b="1"/>
              <a:t>Database model:</a:t>
            </a:r>
            <a:r>
              <a:rPr lang="en-US"/>
              <a:t> A conceptual view of a database</a:t>
            </a:r>
          </a:p>
          <a:p>
            <a:pPr lvl="1"/>
            <a:r>
              <a:rPr lang="en-US"/>
              <a:t>Relational database model</a:t>
            </a:r>
          </a:p>
          <a:p>
            <a:pPr lvl="1"/>
            <a:r>
              <a:rPr lang="en-US"/>
              <a:t>Object-oriented database model</a:t>
            </a:r>
          </a:p>
        </p:txBody>
      </p:sp>
    </p:spTree>
    <p:extLst>
      <p:ext uri="{BB962C8B-B14F-4D97-AF65-F5344CB8AC3E}">
        <p14:creationId xmlns:p14="http://schemas.microsoft.com/office/powerpoint/2010/main" val="1189624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86021082-87D7-7543-AA8A-358757D43051}" type="slidenum">
              <a:rPr lang="en-US"/>
              <a:pPr/>
              <a:t>91</a:t>
            </a:fld>
            <a:endParaRPr lang="en-US"/>
          </a:p>
        </p:txBody>
      </p:sp>
      <p:sp>
        <p:nvSpPr>
          <p:cNvPr id="4433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Relational Database Model</a:t>
            </a:r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b="1"/>
              <a:t>Relation:</a:t>
            </a:r>
            <a:r>
              <a:rPr lang="en-US"/>
              <a:t> A rectangular table</a:t>
            </a:r>
          </a:p>
          <a:p>
            <a:pPr lvl="1"/>
            <a:r>
              <a:rPr lang="en-US" b="1"/>
              <a:t>Attribute:</a:t>
            </a:r>
            <a:r>
              <a:rPr lang="en-US"/>
              <a:t> A column in the table</a:t>
            </a:r>
          </a:p>
          <a:p>
            <a:pPr lvl="1"/>
            <a:r>
              <a:rPr lang="en-US" b="1"/>
              <a:t>Tuple:</a:t>
            </a:r>
            <a:r>
              <a:rPr lang="en-US"/>
              <a:t> A row in the table</a:t>
            </a:r>
          </a:p>
        </p:txBody>
      </p:sp>
    </p:spTree>
    <p:extLst>
      <p:ext uri="{BB962C8B-B14F-4D97-AF65-F5344CB8AC3E}">
        <p14:creationId xmlns:p14="http://schemas.microsoft.com/office/powerpoint/2010/main" val="262709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8212C126-3C1A-F343-B344-FA244F2AF8BE}" type="slidenum">
              <a:rPr lang="en-US"/>
              <a:pPr/>
              <a:t>92</a:t>
            </a:fld>
            <a:endParaRPr lang="en-US"/>
          </a:p>
        </p:txBody>
      </p:sp>
      <p:sp>
        <p:nvSpPr>
          <p:cNvPr id="419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05800" cy="1143000"/>
          </a:xfrm>
        </p:spPr>
        <p:txBody>
          <a:bodyPr/>
          <a:lstStyle/>
          <a:p>
            <a:r>
              <a:rPr lang="en-US" b="0"/>
              <a:t>Figure 9.3</a:t>
            </a:r>
            <a:r>
              <a:rPr lang="en-US"/>
              <a:t>  A relation containing employee information</a:t>
            </a:r>
          </a:p>
        </p:txBody>
      </p:sp>
      <p:pic>
        <p:nvPicPr>
          <p:cNvPr id="419843" name="Picture 3" descr="fig_09_03"/>
          <p:cNvPicPr preferRelativeResize="0"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11388"/>
            <a:ext cx="8229600" cy="2436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107481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B3613F96-0631-184E-9330-D5F536B1E1BC}" type="slidenum">
              <a:rPr lang="en-US"/>
              <a:pPr/>
              <a:t>93</a:t>
            </a:fld>
            <a:endParaRPr lang="en-US"/>
          </a:p>
        </p:txBody>
      </p:sp>
      <p:sp>
        <p:nvSpPr>
          <p:cNvPr id="4444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Relational Design</a:t>
            </a:r>
          </a:p>
        </p:txBody>
      </p:sp>
      <p:sp>
        <p:nvSpPr>
          <p:cNvPr id="444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Avoid multiple concepts within one relation</a:t>
            </a:r>
          </a:p>
          <a:p>
            <a:pPr lvl="1"/>
            <a:r>
              <a:rPr lang="en-US"/>
              <a:t>Can lead to redundant data</a:t>
            </a:r>
          </a:p>
          <a:p>
            <a:pPr lvl="1"/>
            <a:r>
              <a:rPr lang="en-US"/>
              <a:t>Deleting a tuple could also delete necessary but unrelated information</a:t>
            </a:r>
          </a:p>
        </p:txBody>
      </p:sp>
    </p:spTree>
    <p:extLst>
      <p:ext uri="{BB962C8B-B14F-4D97-AF65-F5344CB8AC3E}">
        <p14:creationId xmlns:p14="http://schemas.microsoft.com/office/powerpoint/2010/main" val="1622672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F3326E9C-F2C2-D342-B602-974830573275}" type="slidenum">
              <a:rPr lang="en-US"/>
              <a:pPr/>
              <a:t>94</a:t>
            </a:fld>
            <a:endParaRPr lang="en-US"/>
          </a:p>
        </p:txBody>
      </p:sp>
      <p:sp>
        <p:nvSpPr>
          <p:cNvPr id="4454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Improving a Relational Design</a:t>
            </a:r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b="1"/>
              <a:t>Decomposition:</a:t>
            </a:r>
            <a:r>
              <a:rPr lang="en-US"/>
              <a:t> Dividing the columns of a relation into two or more relations, duplicating those columns necessary to maintain relationships</a:t>
            </a:r>
          </a:p>
          <a:p>
            <a:pPr lvl="1"/>
            <a:r>
              <a:rPr lang="en-US" b="1"/>
              <a:t>Lossless</a:t>
            </a:r>
            <a:r>
              <a:rPr lang="en-US"/>
              <a:t> or </a:t>
            </a:r>
            <a:r>
              <a:rPr lang="en-US" b="1"/>
              <a:t>nonloss</a:t>
            </a:r>
            <a:r>
              <a:rPr lang="en-US"/>
              <a:t> decomposition: A </a:t>
            </a:r>
            <a:r>
              <a:rPr lang="ja-JP" altLang="en-US"/>
              <a:t>“</a:t>
            </a:r>
            <a:r>
              <a:rPr lang="en-US"/>
              <a:t>correct</a:t>
            </a:r>
            <a:r>
              <a:rPr lang="ja-JP" altLang="en-US"/>
              <a:t>”</a:t>
            </a:r>
            <a:r>
              <a:rPr lang="en-US"/>
              <a:t> decomposition that does not lose any information</a:t>
            </a:r>
          </a:p>
        </p:txBody>
      </p:sp>
    </p:spTree>
    <p:extLst>
      <p:ext uri="{BB962C8B-B14F-4D97-AF65-F5344CB8AC3E}">
        <p14:creationId xmlns:p14="http://schemas.microsoft.com/office/powerpoint/2010/main" val="4075629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58936EC6-6071-D24E-97B2-56E80E53525C}" type="slidenum">
              <a:rPr lang="en-US"/>
              <a:pPr/>
              <a:t>95</a:t>
            </a:fld>
            <a:endParaRPr lang="en-US"/>
          </a:p>
        </p:txBody>
      </p:sp>
      <p:sp>
        <p:nvSpPr>
          <p:cNvPr id="420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05800" cy="1143000"/>
          </a:xfrm>
        </p:spPr>
        <p:txBody>
          <a:bodyPr/>
          <a:lstStyle/>
          <a:p>
            <a:r>
              <a:rPr lang="en-US" b="0"/>
              <a:t>Figure 9.4</a:t>
            </a:r>
            <a:r>
              <a:rPr lang="en-US"/>
              <a:t>  A relation containing redundancy</a:t>
            </a:r>
          </a:p>
        </p:txBody>
      </p:sp>
      <p:pic>
        <p:nvPicPr>
          <p:cNvPr id="420868" name="Picture 4" descr="fig09_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2209800"/>
            <a:ext cx="8491537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52591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D0C7087E-582F-D045-9480-BB2B2AB05A2F}" type="slidenum">
              <a:rPr lang="en-US"/>
              <a:pPr/>
              <a:t>96</a:t>
            </a:fld>
            <a:endParaRPr lang="en-US"/>
          </a:p>
        </p:txBody>
      </p:sp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467600" cy="1143000"/>
          </a:xfrm>
        </p:spPr>
        <p:txBody>
          <a:bodyPr/>
          <a:lstStyle/>
          <a:p>
            <a:r>
              <a:rPr lang="en-US" b="0"/>
              <a:t>Figure 9.5</a:t>
            </a:r>
            <a:r>
              <a:rPr lang="en-US"/>
              <a:t>  An employee database consisting of three relations</a:t>
            </a:r>
          </a:p>
        </p:txBody>
      </p:sp>
      <p:pic>
        <p:nvPicPr>
          <p:cNvPr id="421892" name="Picture 4" descr="fig09_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524000"/>
            <a:ext cx="4727575" cy="473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92612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29085397-DD28-774D-B548-9F292A40587C}" type="slidenum">
              <a:rPr lang="en-US"/>
              <a:pPr/>
              <a:t>97</a:t>
            </a:fld>
            <a:endParaRPr lang="en-US"/>
          </a:p>
        </p:txBody>
      </p:sp>
      <p:sp>
        <p:nvSpPr>
          <p:cNvPr id="422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458200" cy="1143000"/>
          </a:xfrm>
        </p:spPr>
        <p:txBody>
          <a:bodyPr/>
          <a:lstStyle/>
          <a:p>
            <a:r>
              <a:rPr lang="en-US" b="0"/>
              <a:t>Figure 9.6</a:t>
            </a:r>
            <a:r>
              <a:rPr lang="en-US"/>
              <a:t>  Finding the departments in which employee 23Y34 has worked</a:t>
            </a:r>
          </a:p>
        </p:txBody>
      </p:sp>
      <p:pic>
        <p:nvPicPr>
          <p:cNvPr id="422918" name="Picture 6" descr="fig09_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76400"/>
            <a:ext cx="6380163" cy="436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80306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005B5E80-01DE-6E4B-9316-96583FC42962}" type="slidenum">
              <a:rPr lang="en-US"/>
              <a:pPr/>
              <a:t>98</a:t>
            </a:fld>
            <a:endParaRPr lang="en-US"/>
          </a:p>
        </p:txBody>
      </p:sp>
      <p:sp>
        <p:nvSpPr>
          <p:cNvPr id="423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05800" cy="1143000"/>
          </a:xfrm>
        </p:spPr>
        <p:txBody>
          <a:bodyPr/>
          <a:lstStyle/>
          <a:p>
            <a:r>
              <a:rPr lang="en-US" b="0"/>
              <a:t>Figure 9.7</a:t>
            </a:r>
            <a:r>
              <a:rPr lang="en-US"/>
              <a:t>  A relation and a proposed decomposition</a:t>
            </a:r>
          </a:p>
        </p:txBody>
      </p:sp>
      <p:pic>
        <p:nvPicPr>
          <p:cNvPr id="423939" name="Picture 3" descr="fig_09_07"/>
          <p:cNvPicPr preferRelativeResize="0"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98638"/>
            <a:ext cx="8458200" cy="391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080823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9-</a:t>
            </a:r>
            <a:fld id="{1FDF0C97-3291-CC42-B090-48CE83372E40}" type="slidenum">
              <a:rPr lang="en-US"/>
              <a:pPr/>
              <a:t>99</a:t>
            </a:fld>
            <a:endParaRPr lang="en-US"/>
          </a:p>
        </p:txBody>
      </p:sp>
      <p:sp>
        <p:nvSpPr>
          <p:cNvPr id="4464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/>
              <a:t>Relational Operations</a:t>
            </a:r>
          </a:p>
        </p:txBody>
      </p:sp>
      <p:sp>
        <p:nvSpPr>
          <p:cNvPr id="446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r>
              <a:rPr lang="en-US" b="1"/>
              <a:t>Select:</a:t>
            </a:r>
            <a:r>
              <a:rPr lang="en-US"/>
              <a:t> Choose rows</a:t>
            </a:r>
          </a:p>
          <a:p>
            <a:r>
              <a:rPr lang="en-US" b="1"/>
              <a:t>Project:</a:t>
            </a:r>
            <a:r>
              <a:rPr lang="en-US"/>
              <a:t> Choose columns</a:t>
            </a:r>
          </a:p>
          <a:p>
            <a:r>
              <a:rPr lang="en-US" b="1"/>
              <a:t>Join:</a:t>
            </a:r>
            <a:r>
              <a:rPr lang="en-US"/>
              <a:t> Assemble information from two or more relations</a:t>
            </a:r>
          </a:p>
        </p:txBody>
      </p:sp>
    </p:spTree>
    <p:extLst>
      <p:ext uri="{BB962C8B-B14F-4D97-AF65-F5344CB8AC3E}">
        <p14:creationId xmlns:p14="http://schemas.microsoft.com/office/powerpoint/2010/main" val="3847913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h01template">
  <a:themeElements>
    <a:clrScheme name="ch01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h01template">
      <a:majorFont>
        <a:latin typeface="Arial"/>
        <a:ea typeface="ヒラギノ角ゴ Pro W3"/>
        <a:cs typeface="ヒラギノ角ゴ Pro W3"/>
      </a:majorFont>
      <a:minorFont>
        <a:latin typeface="Arial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ch01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01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01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01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01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01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01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01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01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01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01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01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Powerbook:Users:stephanie:Documents:AW-Brookshear PPT's:ch01template.pot</Template>
  <TotalTime>697</TotalTime>
  <Words>2733</Words>
  <Application>Microsoft Macintosh PowerPoint</Application>
  <PresentationFormat>On-screen Show (4:3)</PresentationFormat>
  <Paragraphs>521</Paragraphs>
  <Slides>108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108</vt:i4>
      </vt:variant>
    </vt:vector>
  </HeadingPairs>
  <TitlesOfParts>
    <vt:vector size="109" baseType="lpstr">
      <vt:lpstr>ch01template</vt:lpstr>
      <vt:lpstr>PowerPoint Presentation</vt:lpstr>
      <vt:lpstr>Computer Data</vt:lpstr>
      <vt:lpstr>Learning to Count with 10 Fingers</vt:lpstr>
      <vt:lpstr>Learning to Count with 10 Fingers</vt:lpstr>
      <vt:lpstr>Learning to Count with 10 Fingers</vt:lpstr>
      <vt:lpstr>Learning to Count with 10 Fingers</vt:lpstr>
      <vt:lpstr>Learning to Count with 10 Fingers</vt:lpstr>
      <vt:lpstr>Learning to Count with 10 Fingers</vt:lpstr>
      <vt:lpstr>Learning to Count with 10 Fingers</vt:lpstr>
      <vt:lpstr>Let's Get Rid of a Digit</vt:lpstr>
      <vt:lpstr>Learning to Count with 9 Fingers</vt:lpstr>
      <vt:lpstr>Learning to Count with 9 Fingers</vt:lpstr>
      <vt:lpstr>Learning to Count with 9 Fingers</vt:lpstr>
      <vt:lpstr>Learning to Count with 9 Fingers</vt:lpstr>
      <vt:lpstr>Learning to Count with 9 Fingers</vt:lpstr>
      <vt:lpstr>Learning to Count with 9 Fingers</vt:lpstr>
      <vt:lpstr>Learning to Count with 9 Fingers</vt:lpstr>
      <vt:lpstr>Only Three Fingers Left Now</vt:lpstr>
      <vt:lpstr>Learning to Count with 3 Fingers</vt:lpstr>
      <vt:lpstr>Learning to Count with 3 Fingers</vt:lpstr>
      <vt:lpstr>Learning to Count with 3 Fingers</vt:lpstr>
      <vt:lpstr>Learning to Count with 3 Fingers</vt:lpstr>
      <vt:lpstr>Learning to Count with 3 Fingers</vt:lpstr>
      <vt:lpstr>Learning to Count with 3 Fingers</vt:lpstr>
      <vt:lpstr>Learning to Count with 3 Fingers</vt:lpstr>
      <vt:lpstr>Learning to Count with 3 Fingers</vt:lpstr>
      <vt:lpstr>Learning to Count with 3 Fingers</vt:lpstr>
      <vt:lpstr>Only TWO Fingers Left Now</vt:lpstr>
      <vt:lpstr>Learning to Count with 2 Fingers</vt:lpstr>
      <vt:lpstr>Learning to Count with 2 Fingers</vt:lpstr>
      <vt:lpstr>Learning to Count with 2 Fingers</vt:lpstr>
      <vt:lpstr>Learning to Count with 2 Fingers</vt:lpstr>
      <vt:lpstr>Learning to Count with 2 Fingers</vt:lpstr>
      <vt:lpstr>Learning to Count with 2 Fingers</vt:lpstr>
      <vt:lpstr>Learning to Count with 2 Fingers</vt:lpstr>
      <vt:lpstr>Learning to Count with 2 Fingers</vt:lpstr>
      <vt:lpstr>This is Binary</vt:lpstr>
      <vt:lpstr>Some Binary Numbers</vt:lpstr>
      <vt:lpstr>Bits and Bit Patterns</vt:lpstr>
      <vt:lpstr>Hexadecimal Notation</vt:lpstr>
      <vt:lpstr>Learning to Count with 16 Fingers</vt:lpstr>
      <vt:lpstr>Learning to Count with 16 Fingers</vt:lpstr>
      <vt:lpstr>Learning to Count with 16 Fingers</vt:lpstr>
      <vt:lpstr>Learning to Count with 16 Fingers</vt:lpstr>
      <vt:lpstr>Learning to Count with 16 Fingers</vt:lpstr>
      <vt:lpstr>Learning to Count with 16 Fingers</vt:lpstr>
      <vt:lpstr>Learning to Count with 16 Fingers</vt:lpstr>
      <vt:lpstr>Figure 1.6  The hexadecimal coding system</vt:lpstr>
      <vt:lpstr>Main Memory Cells</vt:lpstr>
      <vt:lpstr>Figure 1.7  The organization of a byte-size memory cell</vt:lpstr>
      <vt:lpstr>Main Memory Addresses</vt:lpstr>
      <vt:lpstr>Figure 1.8  Memory cells arranged by address</vt:lpstr>
      <vt:lpstr>Memory Terminology</vt:lpstr>
      <vt:lpstr>Mass Storage Systems</vt:lpstr>
      <vt:lpstr>Inside A Hard Disk</vt:lpstr>
      <vt:lpstr>Figure 1.9  A magnetic disk storage system</vt:lpstr>
      <vt:lpstr>Bits to Bytes to Information to Databases to Cloud </vt:lpstr>
      <vt:lpstr>Storage Centres</vt:lpstr>
      <vt:lpstr>Representing Text</vt:lpstr>
      <vt:lpstr>Figure 1.13  The message “Hello.” in ASCII</vt:lpstr>
      <vt:lpstr>Representing Numeric Values</vt:lpstr>
      <vt:lpstr>Representing Images</vt:lpstr>
      <vt:lpstr>Representing Sound</vt:lpstr>
      <vt:lpstr>Figure 1.14  The sound wave represented by the sequence 0, 1.5, 2.0, 1.5, 2.0, 3.0, 4.0, 3.0, 0</vt:lpstr>
      <vt:lpstr>User-defined Data Type</vt:lpstr>
      <vt:lpstr>PowerPoint Presentation</vt:lpstr>
      <vt:lpstr>Figure 8.1  Lists, stacks, and queues</vt:lpstr>
      <vt:lpstr>Terminology for Lists</vt:lpstr>
      <vt:lpstr>Terminology for Stacks</vt:lpstr>
      <vt:lpstr>Terminology for Queues</vt:lpstr>
      <vt:lpstr>Figure 8.2  An example of an organization chart</vt:lpstr>
      <vt:lpstr>Terminology for a Tree</vt:lpstr>
      <vt:lpstr>Terminology for a Tree (continued)</vt:lpstr>
      <vt:lpstr>Terminology for a Tree (continued)</vt:lpstr>
      <vt:lpstr>Figure 8.3  Tree terminology</vt:lpstr>
      <vt:lpstr>Additional Concepts</vt:lpstr>
      <vt:lpstr>Figure 8.4  Novels arranged by title but linked according to authorship</vt:lpstr>
      <vt:lpstr>Storing Arrays</vt:lpstr>
      <vt:lpstr>Figure 8.5  The array of temperature readings stored in memory starting at address x</vt:lpstr>
      <vt:lpstr>Storing Lists</vt:lpstr>
      <vt:lpstr>Figure 8.8  Names stored in memory as a contiguous list</vt:lpstr>
      <vt:lpstr>Figure 8.9  The structure of a linked list</vt:lpstr>
      <vt:lpstr>Figure 8.10  Deleting an entry from a linked list</vt:lpstr>
      <vt:lpstr>Figure 8.11  Inserting an entry into a linked list</vt:lpstr>
      <vt:lpstr>Figure 8.12  A stack in memory</vt:lpstr>
      <vt:lpstr>PowerPoint Presentation</vt:lpstr>
      <vt:lpstr>Database</vt:lpstr>
      <vt:lpstr>Schemas</vt:lpstr>
      <vt:lpstr>Database Management Systems</vt:lpstr>
      <vt:lpstr>Database Models</vt:lpstr>
      <vt:lpstr>Relational Database Model</vt:lpstr>
      <vt:lpstr>Figure 9.3  A relation containing employee information</vt:lpstr>
      <vt:lpstr>Relational Design</vt:lpstr>
      <vt:lpstr>Improving a Relational Design</vt:lpstr>
      <vt:lpstr>Figure 9.4  A relation containing redundancy</vt:lpstr>
      <vt:lpstr>Figure 9.5  An employee database consisting of three relations</vt:lpstr>
      <vt:lpstr>Figure 9.6  Finding the departments in which employee 23Y34 has worked</vt:lpstr>
      <vt:lpstr>Figure 9.7  A relation and a proposed decomposition</vt:lpstr>
      <vt:lpstr>Relational Operations</vt:lpstr>
      <vt:lpstr>Figure 9.8  The SELECT operation</vt:lpstr>
      <vt:lpstr>Figure 9.9  The PROJECT operation</vt:lpstr>
      <vt:lpstr>Figure 9.10  The JOIN operation</vt:lpstr>
      <vt:lpstr>Figure 9.11  Another example of the JOIN operation</vt:lpstr>
      <vt:lpstr>Figure 9.12  An application of the JOIN operation</vt:lpstr>
      <vt:lpstr>Structured Query Language (SQL)</vt:lpstr>
      <vt:lpstr>SQL Examples</vt:lpstr>
      <vt:lpstr>SQL Examples (continued)</vt:lpstr>
      <vt:lpstr>Maintaining Database Integrity</vt:lpstr>
    </vt:vector>
  </TitlesOfParts>
  <Manager/>
  <Company>©2008 Pearson Addison-Wesley. All rights reserved 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subject>Data Storage</dc:subject>
  <dc:creator>J. Glenn Brookshear</dc:creator>
  <cp:keywords/>
  <dc:description/>
  <cp:lastModifiedBy>Leslie Carr</cp:lastModifiedBy>
  <cp:revision>254</cp:revision>
  <dcterms:created xsi:type="dcterms:W3CDTF">2004-06-20T19:52:17Z</dcterms:created>
  <dcterms:modified xsi:type="dcterms:W3CDTF">2011-10-15T22:46:24Z</dcterms:modified>
  <cp:category/>
</cp:coreProperties>
</file>