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10"/>
  </p:notesMasterIdLst>
  <p:sldIdLst>
    <p:sldId id="607" r:id="rId2"/>
    <p:sldId id="721" r:id="rId3"/>
    <p:sldId id="713" r:id="rId4"/>
    <p:sldId id="691" r:id="rId5"/>
    <p:sldId id="692" r:id="rId6"/>
    <p:sldId id="693" r:id="rId7"/>
    <p:sldId id="694" r:id="rId8"/>
    <p:sldId id="695" r:id="rId9"/>
    <p:sldId id="696" r:id="rId10"/>
    <p:sldId id="722" r:id="rId11"/>
    <p:sldId id="697" r:id="rId12"/>
    <p:sldId id="698" r:id="rId13"/>
    <p:sldId id="699" r:id="rId14"/>
    <p:sldId id="700" r:id="rId15"/>
    <p:sldId id="701" r:id="rId16"/>
    <p:sldId id="702" r:id="rId17"/>
    <p:sldId id="703" r:id="rId18"/>
    <p:sldId id="723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712" r:id="rId28"/>
    <p:sldId id="724" r:id="rId29"/>
    <p:sldId id="659" r:id="rId30"/>
    <p:sldId id="683" r:id="rId31"/>
    <p:sldId id="684" r:id="rId32"/>
    <p:sldId id="685" r:id="rId33"/>
    <p:sldId id="686" r:id="rId34"/>
    <p:sldId id="687" r:id="rId35"/>
    <p:sldId id="688" r:id="rId36"/>
    <p:sldId id="689" r:id="rId37"/>
    <p:sldId id="732" r:id="rId38"/>
    <p:sldId id="733" r:id="rId39"/>
    <p:sldId id="581" r:id="rId40"/>
    <p:sldId id="587" r:id="rId41"/>
    <p:sldId id="725" r:id="rId42"/>
    <p:sldId id="726" r:id="rId43"/>
    <p:sldId id="727" r:id="rId44"/>
    <p:sldId id="728" r:id="rId45"/>
    <p:sldId id="729" r:id="rId46"/>
    <p:sldId id="730" r:id="rId47"/>
    <p:sldId id="731" r:id="rId48"/>
    <p:sldId id="606" r:id="rId49"/>
    <p:sldId id="588" r:id="rId50"/>
    <p:sldId id="502" r:id="rId51"/>
    <p:sldId id="589" r:id="rId52"/>
    <p:sldId id="503" r:id="rId53"/>
    <p:sldId id="586" r:id="rId54"/>
    <p:sldId id="591" r:id="rId55"/>
    <p:sldId id="656" r:id="rId56"/>
    <p:sldId id="504" r:id="rId57"/>
    <p:sldId id="658" r:id="rId58"/>
    <p:sldId id="657" r:id="rId59"/>
    <p:sldId id="593" r:id="rId60"/>
    <p:sldId id="508" r:id="rId61"/>
    <p:sldId id="594" r:id="rId62"/>
    <p:sldId id="597" r:id="rId63"/>
    <p:sldId id="598" r:id="rId64"/>
    <p:sldId id="509" r:id="rId65"/>
    <p:sldId id="631" r:id="rId66"/>
    <p:sldId id="608" r:id="rId67"/>
    <p:sldId id="609" r:id="rId68"/>
    <p:sldId id="610" r:id="rId69"/>
    <p:sldId id="611" r:id="rId70"/>
    <p:sldId id="612" r:id="rId71"/>
    <p:sldId id="613" r:id="rId72"/>
    <p:sldId id="614" r:id="rId73"/>
    <p:sldId id="615" r:id="rId74"/>
    <p:sldId id="616" r:id="rId75"/>
    <p:sldId id="617" r:id="rId76"/>
    <p:sldId id="618" r:id="rId77"/>
    <p:sldId id="619" r:id="rId78"/>
    <p:sldId id="620" r:id="rId79"/>
    <p:sldId id="621" r:id="rId80"/>
    <p:sldId id="624" r:id="rId81"/>
    <p:sldId id="625" r:id="rId82"/>
    <p:sldId id="626" r:id="rId83"/>
    <p:sldId id="627" r:id="rId84"/>
    <p:sldId id="628" r:id="rId85"/>
    <p:sldId id="629" r:id="rId86"/>
    <p:sldId id="632" r:id="rId87"/>
    <p:sldId id="633" r:id="rId88"/>
    <p:sldId id="634" r:id="rId89"/>
    <p:sldId id="635" r:id="rId90"/>
    <p:sldId id="636" r:id="rId91"/>
    <p:sldId id="637" r:id="rId92"/>
    <p:sldId id="638" r:id="rId93"/>
    <p:sldId id="639" r:id="rId94"/>
    <p:sldId id="640" r:id="rId95"/>
    <p:sldId id="641" r:id="rId96"/>
    <p:sldId id="642" r:id="rId97"/>
    <p:sldId id="643" r:id="rId98"/>
    <p:sldId id="644" r:id="rId99"/>
    <p:sldId id="645" r:id="rId100"/>
    <p:sldId id="646" r:id="rId101"/>
    <p:sldId id="647" r:id="rId102"/>
    <p:sldId id="648" r:id="rId103"/>
    <p:sldId id="649" r:id="rId104"/>
    <p:sldId id="650" r:id="rId105"/>
    <p:sldId id="651" r:id="rId106"/>
    <p:sldId id="652" r:id="rId107"/>
    <p:sldId id="653" r:id="rId108"/>
    <p:sldId id="654" r:id="rId10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u="sng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CDE"/>
    <a:srgbClr val="6B9941"/>
    <a:srgbClr val="8F8E7F"/>
    <a:srgbClr val="9A3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0" autoAdjust="0"/>
    <p:restoredTop sz="94660" autoAdjust="0"/>
  </p:normalViewPr>
  <p:slideViewPr>
    <p:cSldViewPr>
      <p:cViewPr varScale="1">
        <p:scale>
          <a:sx n="216" d="100"/>
          <a:sy n="216" d="100"/>
        </p:scale>
        <p:origin x="-120" y="-136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680"/>
    </p:cViewPr>
  </p:sorterViewPr>
  <p:notesViewPr>
    <p:cSldViewPr>
      <p:cViewPr varScale="1">
        <p:scale>
          <a:sx n="57" d="100"/>
          <a:sy n="57" d="100"/>
        </p:scale>
        <p:origin x="-17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interSettings" Target="printerSettings/printerSettings1.bin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6C4683FB-190C-5743-BDCE-0A1F97C145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0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0B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awtr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667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7763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</a:pPr>
            <a:r>
              <a:rPr lang="en-US" sz="1200" u="none"/>
              <a:t>Copyright © 2008 Pearson Education, Inc. Publishing as Pearson Addison-Wesley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flipH="1">
            <a:off x="0" y="1524000"/>
            <a:ext cx="9144000" cy="152400"/>
          </a:xfrm>
          <a:prstGeom prst="homePlate">
            <a:avLst>
              <a:gd name="adj" fmla="val 0"/>
            </a:avLst>
          </a:prstGeom>
          <a:solidFill>
            <a:srgbClr val="6B9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0" u="none" baseline="-25000">
              <a:ea typeface="+mn-ea"/>
            </a:endParaRPr>
          </a:p>
        </p:txBody>
      </p:sp>
      <p:sp>
        <p:nvSpPr>
          <p:cNvPr id="409608" name="Rectangle 8"/>
          <p:cNvSpPr>
            <a:spLocks noChangeArrowheads="1"/>
          </p:cNvSpPr>
          <p:nvPr userDrawn="1"/>
        </p:nvSpPr>
        <p:spPr bwMode="auto">
          <a:xfrm>
            <a:off x="838200" y="19812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6B9941"/>
              </a:buClr>
              <a:buFont typeface="Times" charset="0"/>
              <a:buNone/>
            </a:pPr>
            <a: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  <a:t>Computer Science: An Overview</a:t>
            </a:r>
            <a:b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  <a:t>Tenth Edition</a:t>
            </a:r>
          </a:p>
          <a:p>
            <a:pPr algn="ctr" eaLnBrk="1" hangingPunct="1">
              <a:spcBef>
                <a:spcPct val="20000"/>
              </a:spcBef>
              <a:buClr>
                <a:srgbClr val="6B9941"/>
              </a:buClr>
              <a:buFont typeface="Times" charset="0"/>
              <a:buNone/>
            </a:pPr>
            <a:endParaRPr lang="en-US" sz="2400" b="1" u="none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6B9941"/>
              </a:buClr>
              <a:buFont typeface="Times" charset="0"/>
              <a:buNone/>
            </a:pPr>
            <a: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  <a:t>by </a:t>
            </a:r>
            <a:b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400" b="1" u="none" dirty="0">
                <a:latin typeface="Arial" charset="0"/>
                <a:ea typeface="ヒラギノ角ゴ Pro W3" charset="0"/>
                <a:cs typeface="ヒラギノ角ゴ Pro W3" charset="0"/>
              </a:rPr>
              <a:t>J. Glenn </a:t>
            </a:r>
            <a:r>
              <a:rPr lang="en-US" sz="2400" b="1" u="none" dirty="0" err="1">
                <a:latin typeface="Arial" charset="0"/>
                <a:ea typeface="ヒラギノ角ゴ Pro W3" charset="0"/>
                <a:cs typeface="ヒラギノ角ゴ Pro W3" charset="0"/>
              </a:rPr>
              <a:t>Brookshear</a:t>
            </a:r>
            <a:endParaRPr lang="en-US" sz="2400" b="1" u="none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11" name="Rectangle 11"/>
          <p:cNvSpPr>
            <a:spLocks noChangeArrowheads="1"/>
          </p:cNvSpPr>
          <p:nvPr userDrawn="1"/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endParaRPr lang="en-US" sz="3200" u="none">
              <a:solidFill>
                <a:srgbClr val="6B994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B5CB29B-EAA2-0548-A6CA-0C2C9839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076450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76950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ABB07B7-4CCE-404C-BB88-E36C92D28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A78FFAB-AB91-CE43-933A-495017338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9D6091F0-5068-3C49-A120-BA00A8B09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BF989A8-AD10-F546-99E3-735210E8E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E911EEF-810D-4742-8CAB-DF73A03A1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69DAF0F-F96A-624A-8E37-8069D72D7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89AFB09-CB33-464E-93DF-B2119788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DD810C6-0AC6-5E4B-B51C-6632F7163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233AAD7-A4CE-C34B-A139-D7A5445E5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ChangeArrowheads="1"/>
          </p:cNvSpPr>
          <p:nvPr/>
        </p:nvSpPr>
        <p:spPr bwMode="auto">
          <a:xfrm flipH="1">
            <a:off x="0" y="0"/>
            <a:ext cx="9144000" cy="12954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80BCDE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2400" u="none" baseline="-25000">
              <a:ea typeface="+mn-ea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976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1-</a:t>
            </a:r>
            <a:fld id="{62BA8482-A295-6B43-B9E1-685A635D47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7086600" y="5867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1200" u="none">
                <a:solidFill>
                  <a:schemeClr val="bg1"/>
                </a:solidFill>
                <a:latin typeface="Arial" charset="0"/>
              </a:rPr>
              <a:t>1-</a:t>
            </a:r>
            <a:fld id="{F452723F-2038-F142-9816-79B860B578D7}" type="slidenum">
              <a:rPr lang="en-US" sz="1200" u="none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8583" name="Rectangle 7"/>
          <p:cNvSpPr>
            <a:spLocks noChangeArrowheads="1"/>
          </p:cNvSpPr>
          <p:nvPr/>
        </p:nvSpPr>
        <p:spPr bwMode="auto">
          <a:xfrm>
            <a:off x="228600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50000"/>
              </a:spcBef>
            </a:pPr>
            <a:r>
              <a:rPr lang="en-US" sz="1200" u="none"/>
              <a:t>Copyright © 2008 Pearson Education, Inc. Publishing as Pearson Addison-Wesley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B994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B994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B9941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B9941"/>
        </a:buClr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3200" b="1" u="none" dirty="0">
                <a:latin typeface="Times" charset="0"/>
                <a:ea typeface="ヒラギノ角ゴ Pro W3" charset="0"/>
                <a:cs typeface="ヒラギノ角ゴ Pro W3" charset="0"/>
              </a:rPr>
              <a:t>Chapter 1:</a:t>
            </a:r>
            <a:br>
              <a:rPr lang="en-US" sz="3200" b="1" u="none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3200" b="1" u="none" dirty="0">
                <a:latin typeface="Times" charset="0"/>
                <a:ea typeface="ヒラギノ角ゴ Pro W3" charset="0"/>
                <a:cs typeface="ヒラギノ角ゴ Pro W3" charset="0"/>
              </a:rPr>
              <a:t>Data Storage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019800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Slides selected from </a:t>
            </a:r>
            <a:r>
              <a:rPr lang="en-US" sz="1800" dirty="0" err="1" smtClean="0"/>
              <a:t>Brookshear</a:t>
            </a:r>
            <a:r>
              <a:rPr lang="en-US" sz="1800" dirty="0" smtClean="0"/>
              <a:t> for MSc Web Science. Not for redistribution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" b="6740"/>
          <a:stretch/>
        </p:blipFill>
        <p:spPr>
          <a:xfrm>
            <a:off x="4462" y="1"/>
            <a:ext cx="9139537" cy="5685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chemeClr val="bg1"/>
                </a:solidFill>
                <a:latin typeface="Verdana"/>
              </a:rPr>
              <a:t>Data: From Bits to Databases</a:t>
            </a:r>
            <a:endParaRPr lang="en-US" sz="3600" u="none" dirty="0">
              <a:solidFill>
                <a:schemeClr val="bg1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Let's Get Rid of a Digit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terrible industrial accident has occurred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9 digits are needed now:</a:t>
            </a:r>
          </a:p>
          <a:p>
            <a:pPr lvl="1"/>
            <a:r>
              <a:rPr lang="en-US" dirty="0" smtClean="0"/>
              <a:t>0  1  2  3  4  5  6  7  8  9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0" y="2362200"/>
            <a:ext cx="5562600" cy="2790214"/>
            <a:chOff x="533400" y="1600200"/>
            <a:chExt cx="7924800" cy="3975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600200"/>
              <a:ext cx="7810500" cy="39751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7315200" y="2590800"/>
              <a:ext cx="1143000" cy="228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20907517">
              <a:off x="7206489" y="3330402"/>
              <a:ext cx="650125" cy="11113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46482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352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24405FB8-8ECB-9646-AD2D-E427F5312FCB}" type="slidenum">
              <a:rPr lang="en-US"/>
              <a:pPr/>
              <a:t>100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 b="0"/>
              <a:t>Figure 9.8</a:t>
            </a:r>
            <a:r>
              <a:rPr lang="en-US"/>
              <a:t>  The SELECT operation</a:t>
            </a:r>
          </a:p>
        </p:txBody>
      </p:sp>
      <p:pic>
        <p:nvPicPr>
          <p:cNvPr id="424963" name="Picture 3" descr="fig_09_08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600200"/>
            <a:ext cx="8780462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079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EE1ED355-AB56-714E-BED2-F6CF85FAA7A1}" type="slidenum">
              <a:rPr lang="en-US"/>
              <a:pPr/>
              <a:t>101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9.9</a:t>
            </a:r>
            <a:r>
              <a:rPr lang="en-US"/>
              <a:t>  The PROJECT operation</a:t>
            </a:r>
          </a:p>
        </p:txBody>
      </p:sp>
      <p:pic>
        <p:nvPicPr>
          <p:cNvPr id="425987" name="Picture 3" descr="fig_09_09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775"/>
            <a:ext cx="7010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95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41D2AB89-A047-6845-A2BA-0EC62004126B}" type="slidenum">
              <a:rPr lang="en-US"/>
              <a:pPr/>
              <a:t>102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9.10</a:t>
            </a:r>
            <a:r>
              <a:rPr lang="en-US"/>
              <a:t>  The JOIN operation</a:t>
            </a:r>
          </a:p>
        </p:txBody>
      </p:sp>
      <p:pic>
        <p:nvPicPr>
          <p:cNvPr id="427011" name="Picture 3" descr="fig_09_10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00200"/>
            <a:ext cx="48387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62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9B58A61D-B710-EE46-B510-5094516DD516}" type="slidenum">
              <a:rPr lang="en-US"/>
              <a:pPr/>
              <a:t>103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9.11</a:t>
            </a:r>
            <a:r>
              <a:rPr lang="en-US"/>
              <a:t>  Another example of the JOIN operation</a:t>
            </a:r>
          </a:p>
        </p:txBody>
      </p:sp>
      <p:pic>
        <p:nvPicPr>
          <p:cNvPr id="428035" name="Picture 3" descr="fig_09_11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22605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340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4FAF2A14-7B6B-7642-9999-DAD34B8D2403}" type="slidenum">
              <a:rPr lang="en-US"/>
              <a:pPr/>
              <a:t>104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9.12</a:t>
            </a:r>
            <a:r>
              <a:rPr lang="en-US"/>
              <a:t>  An application of the JOIN operation</a:t>
            </a:r>
          </a:p>
        </p:txBody>
      </p:sp>
      <p:pic>
        <p:nvPicPr>
          <p:cNvPr id="429060" name="Picture 4" descr="fig0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91450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96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24ECC54E-51CB-E14E-8EBC-2F894EF3032D}" type="slidenum">
              <a:rPr lang="en-US"/>
              <a:pPr/>
              <a:t>105</a:t>
            </a:fld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Structured Query Language (SQL)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Operations to manipulate tuples</a:t>
            </a:r>
          </a:p>
          <a:p>
            <a:pPr lvl="1"/>
            <a:r>
              <a:rPr lang="en-US"/>
              <a:t>insert</a:t>
            </a:r>
          </a:p>
          <a:p>
            <a:pPr lvl="1"/>
            <a:r>
              <a:rPr lang="en-US"/>
              <a:t>update</a:t>
            </a:r>
          </a:p>
          <a:p>
            <a:pPr lvl="1"/>
            <a:r>
              <a:rPr lang="en-US"/>
              <a:t>delete</a:t>
            </a:r>
          </a:p>
          <a:p>
            <a:pPr lvl="1"/>
            <a:r>
              <a:rPr lang="en-US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353176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E0C3D055-1824-7B41-B102-EC8753E9034E}" type="slidenum">
              <a:rPr lang="en-US"/>
              <a:pPr/>
              <a:t>106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SQL Examples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800">
                <a:latin typeface="Courier New" charset="0"/>
              </a:rPr>
              <a:t>select EmplId, Dept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from ASSIGNMENT, JOB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where ASSIGNMENT.JobId = JOB.JobId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    and ASSIGNMENT.TermData =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>
                <a:latin typeface="Courier New" charset="0"/>
              </a:rPr>
              <a:t>*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r>
              <a:rPr lang="en-US" sz="2800">
                <a:latin typeface="Courier New" charset="0"/>
              </a:rPr>
              <a:t>insert into EMPLOYEE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values (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43212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>,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Sue A. Burt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>, </a:t>
            </a:r>
          </a:p>
          <a:p>
            <a:pPr>
              <a:buFont typeface="Times" charset="0"/>
              <a:buNone/>
            </a:pPr>
            <a:r>
              <a:rPr lang="en-US" sz="2800">
                <a:latin typeface="Courier New" charset="0"/>
              </a:rPr>
              <a:t>			 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>33 Fair St.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>,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444661111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79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8E83B10A-3DEA-6248-819F-CCBD46A7D980}" type="slidenum">
              <a:rPr lang="en-US"/>
              <a:pPr/>
              <a:t>107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SQL Examples </a:t>
            </a:r>
            <a:r>
              <a:rPr lang="en-US" sz="3200"/>
              <a:t>(continued)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800">
                <a:latin typeface="Courier New" charset="0"/>
              </a:rPr>
              <a:t>delete from EMPLOYEE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where Name =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G. Jerry Smith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/>
            </a:r>
            <a:br>
              <a:rPr lang="en-US" sz="2800">
                <a:latin typeface="Courier New" charset="0"/>
              </a:rPr>
            </a:br>
            <a:endParaRPr lang="en-US" sz="2800">
              <a:latin typeface="Courier New" charset="0"/>
            </a:endParaRPr>
          </a:p>
          <a:p>
            <a:r>
              <a:rPr lang="en-US" sz="2800">
                <a:latin typeface="Courier New" charset="0"/>
              </a:rPr>
              <a:t>update EMPLOYEE</a:t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set Address =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1812 Napoleon Ave.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>
                <a:latin typeface="Courier New" charset="0"/>
              </a:rPr>
              <a:t/>
            </a:r>
            <a:br>
              <a:rPr lang="en-US" sz="2800">
                <a:latin typeface="Courier New" charset="0"/>
              </a:rPr>
            </a:br>
            <a:r>
              <a:rPr lang="en-US" sz="2800">
                <a:latin typeface="Courier New" charset="0"/>
              </a:rPr>
              <a:t>where Name = </a:t>
            </a:r>
            <a:r>
              <a:rPr lang="ja-JP" altLang="en-US" sz="2800">
                <a:latin typeface="Arial"/>
              </a:rPr>
              <a:t>‘</a:t>
            </a:r>
            <a:r>
              <a:rPr lang="en-US" sz="2800">
                <a:latin typeface="Courier New" charset="0"/>
              </a:rPr>
              <a:t>Joe E. Baker</a:t>
            </a:r>
            <a:r>
              <a:rPr lang="ja-JP" altLang="en-US" sz="2800">
                <a:latin typeface="Arial"/>
              </a:rPr>
              <a:t>’</a:t>
            </a:r>
            <a:endParaRPr lang="en-US" sz="280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8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2FB5C8DD-70D3-7C48-BB55-60F75BB93D3F}" type="slidenum">
              <a:rPr lang="en-US"/>
              <a:pPr/>
              <a:t>108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Maintaining Database Integrity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2800" b="1"/>
              <a:t>Transaction:</a:t>
            </a:r>
            <a:r>
              <a:rPr lang="en-US" sz="2800"/>
              <a:t> A sequence of operations that must all happen together</a:t>
            </a:r>
          </a:p>
          <a:p>
            <a:pPr lvl="1"/>
            <a:r>
              <a:rPr lang="en-US" sz="2400"/>
              <a:t>Example: transferring money between bank accounts</a:t>
            </a:r>
          </a:p>
          <a:p>
            <a:r>
              <a:rPr lang="en-US" sz="2800" b="1"/>
              <a:t>Transaction log:</a:t>
            </a:r>
            <a:r>
              <a:rPr lang="en-US" sz="2800"/>
              <a:t> A non-volatile record of each transaction</a:t>
            </a:r>
            <a:r>
              <a:rPr lang="ja-JP" altLang="en-US" sz="2800"/>
              <a:t>’</a:t>
            </a:r>
            <a:r>
              <a:rPr lang="en-US" sz="2800"/>
              <a:t>s activities, built before the transaction is allowed to execute</a:t>
            </a:r>
          </a:p>
          <a:p>
            <a:pPr lvl="1"/>
            <a:r>
              <a:rPr lang="en-US" sz="2400" b="1"/>
              <a:t>Commit point:</a:t>
            </a:r>
            <a:r>
              <a:rPr lang="en-US" sz="2400"/>
              <a:t> The point at which a transaction has been recorded in the log</a:t>
            </a:r>
          </a:p>
          <a:p>
            <a:pPr lvl="1"/>
            <a:r>
              <a:rPr lang="en-US" sz="2400" b="1"/>
              <a:t>Roll-back:</a:t>
            </a:r>
            <a:r>
              <a:rPr lang="en-US" sz="2400"/>
              <a:t> The process of undoing a transaction</a:t>
            </a:r>
          </a:p>
        </p:txBody>
      </p:sp>
    </p:spTree>
    <p:extLst>
      <p:ext uri="{BB962C8B-B14F-4D97-AF65-F5344CB8AC3E}">
        <p14:creationId xmlns:p14="http://schemas.microsoft.com/office/powerpoint/2010/main" val="28240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1       2     3     4      5      6      7      8    10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1       2     3     4      5      6      7      8     9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5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11    12   13   14    15    16    17    18   20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10    11    12   13   14    15    16    17    18</a:t>
            </a:r>
            <a:endParaRPr lang="en-US" b="1" i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98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21    22   23   24    25    26    27    28   30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19    20  21    22   23    24    25    26    27</a:t>
            </a:r>
            <a:endParaRPr lang="en-US" b="1" i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7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3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81    82   83   84    85    86    87    88  100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1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73    74   75   76    77     78     79    80   81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2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8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9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315200" y="2590800"/>
            <a:ext cx="1143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907517">
            <a:off x="7206489" y="3330402"/>
            <a:ext cx="650125" cy="11113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881 882 883 884  885  886  887  888 1000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638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721 722 723 724  725  726  727  728  729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5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Three Fingers Left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have got out of hand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3 digits are needed now:</a:t>
            </a:r>
          </a:p>
          <a:p>
            <a:pPr lvl="1"/>
            <a:r>
              <a:rPr lang="en-US" dirty="0" smtClean="0"/>
              <a:t>0  1  2  3  4  5  6  7  8  9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1925"/>
          <a:stretch/>
        </p:blipFill>
        <p:spPr>
          <a:xfrm>
            <a:off x="1524000" y="2362200"/>
            <a:ext cx="1539189" cy="2790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46482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42672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3810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3429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3048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2667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2286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9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1       2    10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1       2     3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computer data is most conveniently thought of as numbers.</a:t>
            </a:r>
          </a:p>
          <a:p>
            <a:pPr lvl="1"/>
            <a:r>
              <a:rPr lang="en-US" sz="2400" dirty="0" smtClean="0"/>
              <a:t>the numbers are interpreted to represent characters, words, documents, images</a:t>
            </a:r>
          </a:p>
          <a:p>
            <a:r>
              <a:rPr lang="en-US" sz="2800" dirty="0" smtClean="0"/>
              <a:t>To understand computer data, you must understand computer numbers</a:t>
            </a:r>
          </a:p>
          <a:p>
            <a:r>
              <a:rPr lang="en-US" sz="2800" dirty="0" smtClean="0"/>
              <a:t>Computers count not with ten "denary" digits, but with two (binary digits).</a:t>
            </a:r>
          </a:p>
          <a:p>
            <a:r>
              <a:rPr lang="en-US" sz="2800" dirty="0" smtClean="0"/>
              <a:t>The following slides will teach you to count</a:t>
            </a:r>
          </a:p>
          <a:p>
            <a:pPr lvl="1"/>
            <a:r>
              <a:rPr lang="en-US" sz="2400" dirty="0" smtClean="0"/>
              <a:t>and then teach you about computer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11    12    20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4       5     6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21    22   100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7       8     9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4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101 102 110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10     11   12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2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111 112 120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13    14   15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121   122  200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16    17   18</a:t>
            </a:r>
            <a:endParaRPr lang="en-US" b="1" i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6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201   202 210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19    20   21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211   212 220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22    23   24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7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3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278"/>
          <a:stretch/>
        </p:blipFill>
        <p:spPr>
          <a:xfrm>
            <a:off x="533400" y="1600200"/>
            <a:ext cx="2165263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221   222 1000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25    26   27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7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TWO Fingers Left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Will It All End?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2 digits are needed now:</a:t>
            </a:r>
          </a:p>
          <a:p>
            <a:pPr lvl="1"/>
            <a:r>
              <a:rPr lang="en-US" dirty="0" smtClean="0"/>
              <a:t>0  1  2  3  4  5  6  7  8  9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52"/>
          <a:stretch/>
        </p:blipFill>
        <p:spPr>
          <a:xfrm>
            <a:off x="1524001" y="2362200"/>
            <a:ext cx="1192302" cy="2790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46482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42672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3810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3429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>
            <a:off x="3048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2667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2286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1905000" y="5791200"/>
            <a:ext cx="609600" cy="3810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1      10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1       2  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9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10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1       2     3     4      5      6      7      8    9      10</a:t>
            </a:r>
            <a:endParaRPr lang="en-US" b="1" u="none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latin typeface="+mj-lt"/>
              </a:rPr>
              <a:t>Ten digits are needed: 0 1 2 3 4 5 6 7 8 9</a:t>
            </a:r>
            <a:endParaRPr lang="en-US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19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11    100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3       4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101    110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5       6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39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111   1000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7       8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1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1001   1010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9       10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1011   1100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11      12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9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1101  1110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13      14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3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2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25"/>
          <a:stretch/>
        </p:blipFill>
        <p:spPr>
          <a:xfrm>
            <a:off x="533400" y="1600200"/>
            <a:ext cx="1700787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1111  10000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15      16  </a:t>
            </a:r>
            <a:endParaRPr lang="en-US" b="1" i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5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binary, the internal numeric representation used by computers</a:t>
            </a:r>
          </a:p>
          <a:p>
            <a:r>
              <a:rPr lang="en-US" dirty="0" smtClean="0"/>
              <a:t>Not fingers, but voltage levels</a:t>
            </a:r>
          </a:p>
          <a:p>
            <a:pPr lvl="1"/>
            <a:r>
              <a:rPr lang="en-US" dirty="0" smtClean="0"/>
              <a:t>high/low </a:t>
            </a:r>
          </a:p>
          <a:p>
            <a:pPr lvl="1"/>
            <a:r>
              <a:rPr lang="en-US" dirty="0" smtClean="0"/>
              <a:t>on/off </a:t>
            </a:r>
          </a:p>
          <a:p>
            <a:pPr lvl="1"/>
            <a:r>
              <a:rPr lang="en-US" dirty="0" smtClean="0"/>
              <a:t>true/false </a:t>
            </a:r>
          </a:p>
          <a:p>
            <a:pPr lvl="1"/>
            <a:r>
              <a:rPr lang="en-US" dirty="0" smtClean="0"/>
              <a:t>1/0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73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Binary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43733"/>
              </p:ext>
            </p:extLst>
          </p:nvPr>
        </p:nvGraphicFramePr>
        <p:xfrm>
          <a:off x="3733800" y="1371779"/>
          <a:ext cx="4800600" cy="41146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0300"/>
                <a:gridCol w="2400300"/>
              </a:tblGrid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sixteen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thirty-two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sixty-four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1000000</a:t>
                      </a:r>
                      <a:endParaRPr lang="en-US" sz="1400" dirty="0"/>
                    </a:p>
                  </a:txBody>
                  <a:tcPr/>
                </a:tc>
              </a:tr>
              <a:tr h="721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hundred and twenty 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 hundred and fifty six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five hundred and twelve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1000000000</a:t>
                      </a:r>
                      <a:endParaRPr lang="en-US" sz="1400" dirty="0"/>
                    </a:p>
                  </a:txBody>
                  <a:tcPr/>
                </a:tc>
              </a:tr>
              <a:tr h="3194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thousand and twenty four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10000000000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88199"/>
              </p:ext>
            </p:extLst>
          </p:nvPr>
        </p:nvGraphicFramePr>
        <p:xfrm>
          <a:off x="457200" y="1295400"/>
          <a:ext cx="2895600" cy="518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8240"/>
                <a:gridCol w="1737360"/>
              </a:tblGrid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0001</a:t>
                      </a: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0010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0011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0100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0101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0110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0111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eleven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1001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twelve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1100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thirteen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1101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fourteen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1110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fifteen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1111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sixteen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64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46DFC6B7-1B72-6A49-9F26-0F0C63C7F142}" type="slidenum">
              <a:rPr lang="en-US"/>
              <a:pPr/>
              <a:t>39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Bits and Bit Patterns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Bit:</a:t>
            </a:r>
            <a:r>
              <a:rPr lang="en-US" sz="2800"/>
              <a:t> Binary Digit (0 or 1)</a:t>
            </a:r>
          </a:p>
          <a:p>
            <a:r>
              <a:rPr lang="en-US" sz="2800"/>
              <a:t>Bit Patterns are used to represent information.</a:t>
            </a:r>
          </a:p>
          <a:p>
            <a:pPr lvl="1"/>
            <a:r>
              <a:rPr lang="en-US"/>
              <a:t>Numbers</a:t>
            </a:r>
          </a:p>
          <a:p>
            <a:pPr lvl="1"/>
            <a:r>
              <a:rPr lang="en-US"/>
              <a:t>Text characters</a:t>
            </a:r>
          </a:p>
          <a:p>
            <a:pPr lvl="1"/>
            <a:r>
              <a:rPr lang="en-US"/>
              <a:t>Images</a:t>
            </a:r>
          </a:p>
          <a:p>
            <a:pPr lvl="1"/>
            <a:r>
              <a:rPr lang="en-US"/>
              <a:t>Sound</a:t>
            </a:r>
          </a:p>
          <a:p>
            <a:pPr lvl="1"/>
            <a:r>
              <a:rPr lang="en-US"/>
              <a:t>And others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11    12   13    14    15    16   17    18   19     20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80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05DCC701-1676-3345-B25D-E13CA90AAF04}" type="slidenum">
              <a:rPr lang="en-US"/>
              <a:pPr/>
              <a:t>40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Notation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Hexadecimal notation:</a:t>
            </a:r>
            <a:r>
              <a:rPr lang="en-US" dirty="0"/>
              <a:t> A shorthand notation for long bit patterns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Divides a pattern into groups of four bits each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Represents each group by a single </a:t>
            </a:r>
            <a:r>
              <a:rPr lang="en-US" dirty="0" smtClean="0"/>
              <a:t>symbol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</a:t>
            </a:r>
            <a:r>
              <a:rPr lang="en-US" dirty="0"/>
              <a:t>: 10100011 becomes </a:t>
            </a:r>
            <a:r>
              <a:rPr lang="en-US" dirty="0" smtClean="0"/>
              <a:t>A3</a:t>
            </a:r>
          </a:p>
          <a:p>
            <a:pPr>
              <a:lnSpc>
                <a:spcPct val="90000"/>
              </a:lnSpc>
            </a:pPr>
            <a:r>
              <a:rPr lang="en-US" dirty="0"/>
              <a:t>Base 16 arithmetic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ie</a:t>
            </a:r>
            <a:r>
              <a:rPr lang="en-US" dirty="0"/>
              <a:t> someone with sixteen </a:t>
            </a:r>
            <a:r>
              <a:rPr lang="en-US" dirty="0" smtClean="0"/>
              <a:t>fingers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(here we go again)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057"/>
          <a:stretch/>
        </p:blipFill>
        <p:spPr>
          <a:xfrm>
            <a:off x="0" y="1524000"/>
            <a:ext cx="3004394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79"/>
          <a:stretch/>
        </p:blipFill>
        <p:spPr>
          <a:xfrm>
            <a:off x="2971800" y="1524000"/>
            <a:ext cx="5900462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20" t="57490" r="50955" b="5668"/>
          <a:stretch/>
        </p:blipFill>
        <p:spPr>
          <a:xfrm>
            <a:off x="8031317" y="3352800"/>
            <a:ext cx="1112684" cy="1146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    2   3   4   5    6    7   8   9   A      B    C    D  E   F 10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1    2   3   4   5    6    7   8   9   10     11  12 13 14 15 16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9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11 12 13 14 15  16  17 18 19 1A    1B  1C 1D 1E 1F  20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8" y="4953000"/>
            <a:ext cx="89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none" dirty="0" smtClean="0">
                <a:latin typeface="+mj-lt"/>
              </a:rPr>
              <a:t>17 18 19 20 21  22  23  24 25 26   27   28  29 30  31 32</a:t>
            </a:r>
            <a:endParaRPr lang="en-US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28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8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91 92 93 94 95  96  97 98 99 9A    9B  9C 9D 9E 9F A0</a:t>
            </a:r>
            <a:endParaRPr lang="en-US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8" y="4953000"/>
            <a:ext cx="89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none" dirty="0" smtClean="0">
                <a:latin typeface="+mj-lt"/>
              </a:rPr>
              <a:t>145 146 147 148 149  150 151 152 153 154       155 156 157 158 159 160</a:t>
            </a:r>
            <a:endParaRPr lang="en-US" sz="2000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94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dirty="0" smtClean="0">
                <a:latin typeface="+mj-lt"/>
              </a:rPr>
              <a:t>A1 A2 A3 A4 A5    A6   A7  A8  A9  AA    AB  AC AD AE  AF  B0</a:t>
            </a:r>
            <a:endParaRPr lang="en-US" sz="2400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8" y="4953000"/>
            <a:ext cx="89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none" dirty="0" smtClean="0">
                <a:latin typeface="+mj-lt"/>
              </a:rPr>
              <a:t>161 162 163 164 165  166 167 168 169 170      171  172  173  174  175  176</a:t>
            </a:r>
            <a:endParaRPr lang="en-US" sz="2000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89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49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Count with 16 Fingers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017" y="1524000"/>
            <a:ext cx="8920583" cy="3124200"/>
            <a:chOff x="223418" y="1524000"/>
            <a:chExt cx="8920583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640" r="51057"/>
            <a:stretch/>
          </p:blipFill>
          <p:spPr>
            <a:xfrm>
              <a:off x="223418" y="1524000"/>
              <a:ext cx="2780975" cy="3124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879"/>
            <a:stretch/>
          </p:blipFill>
          <p:spPr>
            <a:xfrm>
              <a:off x="2971800" y="1524000"/>
              <a:ext cx="5900462" cy="3124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920" t="57490" r="50955" b="5668"/>
            <a:stretch/>
          </p:blipFill>
          <p:spPr>
            <a:xfrm>
              <a:off x="8031317" y="3352800"/>
              <a:ext cx="1112684" cy="11465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2398" y="2286000"/>
            <a:ext cx="899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dirty="0" smtClean="0">
                <a:latin typeface="+mj-lt"/>
              </a:rPr>
              <a:t>F1  F2 F3  F4  F5    F6  F7  F8  F9  FA    FB   FC FD FE  FF  100</a:t>
            </a:r>
            <a:endParaRPr lang="en-US" sz="2400" b="1" u="non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8" y="4953000"/>
            <a:ext cx="89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none" dirty="0" smtClean="0">
                <a:latin typeface="+mj-lt"/>
              </a:rPr>
              <a:t>241 242 243 244 245   246  247 248 249 250     251   252   253 254 255 256</a:t>
            </a:r>
            <a:endParaRPr lang="en-US" sz="2000" b="1" i="1" u="none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2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B602E10D-750D-CC4D-ADD5-9EBB80077C5D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1.6</a:t>
            </a:r>
            <a:r>
              <a:rPr lang="en-US"/>
              <a:t>  The hexadecimal coding system</a:t>
            </a:r>
          </a:p>
        </p:txBody>
      </p:sp>
      <p:pic>
        <p:nvPicPr>
          <p:cNvPr id="405511" name="Picture 7" descr="fig_01_06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676400"/>
            <a:ext cx="27035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6E2B2BA1-5C7E-3A41-B2B4-D3CC00E28271}" type="slidenum">
              <a:rPr lang="en-US"/>
              <a:pPr/>
              <a:t>49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Memory Cells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Cell:</a:t>
            </a:r>
            <a:r>
              <a:rPr lang="en-US" sz="2800"/>
              <a:t> A unit of main memory (typically 8 bits which is one </a:t>
            </a:r>
            <a:r>
              <a:rPr lang="en-US" sz="2800" b="1"/>
              <a:t>byte</a:t>
            </a:r>
            <a:r>
              <a:rPr lang="en-US" sz="2800"/>
              <a:t>)</a:t>
            </a:r>
          </a:p>
          <a:p>
            <a:pPr lvl="1"/>
            <a:r>
              <a:rPr lang="en-US" b="1"/>
              <a:t>Most significant bit:</a:t>
            </a:r>
            <a:r>
              <a:rPr lang="en-US"/>
              <a:t> the bit at the left (high-order) end of the conceptual row of bits in a memory cell</a:t>
            </a:r>
          </a:p>
          <a:p>
            <a:pPr lvl="1"/>
            <a:r>
              <a:rPr lang="en-US" b="1"/>
              <a:t>Least significant bit:</a:t>
            </a:r>
            <a:r>
              <a:rPr lang="en-US"/>
              <a:t> the bit at the right (low-order) end of the conceptual row of bits in a memory cell</a:t>
            </a:r>
          </a:p>
          <a:p>
            <a:pPr lvl="1">
              <a:buFontTx/>
              <a:buNone/>
            </a:pPr>
            <a:endParaRPr lang="en-US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21    22   23    24    25    26   27    28   29     30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80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620D5082-F0C5-1943-A086-22FDCDD8FEDB}" type="slidenum">
              <a:rPr lang="en-US"/>
              <a:pPr/>
              <a:t>50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1.7</a:t>
            </a:r>
            <a:r>
              <a:rPr lang="en-US"/>
              <a:t>  The organization of a byte-size memory cell</a:t>
            </a:r>
          </a:p>
        </p:txBody>
      </p:sp>
      <p:pic>
        <p:nvPicPr>
          <p:cNvPr id="263172" name="Picture 4" descr="fig_01_07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08288"/>
            <a:ext cx="7927975" cy="17843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6A7141E5-8C77-1D4E-A4A6-DE99B42164E6}" type="slidenum">
              <a:rPr lang="en-US"/>
              <a:pPr/>
              <a:t>51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Memory Addresses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Address:</a:t>
            </a:r>
            <a:r>
              <a:rPr lang="en-US" sz="2800"/>
              <a:t> A </a:t>
            </a:r>
            <a:r>
              <a:rPr lang="ja-JP" altLang="en-US" sz="2800"/>
              <a:t>“</a:t>
            </a:r>
            <a:r>
              <a:rPr lang="en-US" sz="2800"/>
              <a:t>name</a:t>
            </a:r>
            <a:r>
              <a:rPr lang="ja-JP" altLang="en-US" sz="2800"/>
              <a:t>”</a:t>
            </a:r>
            <a:r>
              <a:rPr lang="en-US" sz="2800"/>
              <a:t> that uniquely identifies one cell in the computer</a:t>
            </a:r>
            <a:r>
              <a:rPr lang="ja-JP" altLang="en-US" sz="2800"/>
              <a:t>’</a:t>
            </a:r>
            <a:r>
              <a:rPr lang="en-US" sz="2800"/>
              <a:t>s main memory</a:t>
            </a:r>
          </a:p>
          <a:p>
            <a:pPr lvl="1"/>
            <a:r>
              <a:rPr lang="en-US"/>
              <a:t>The names are actually numbers.</a:t>
            </a:r>
          </a:p>
          <a:p>
            <a:pPr lvl="1"/>
            <a:r>
              <a:rPr lang="en-US"/>
              <a:t>These numbers are assigned consecutively starting at zero.</a:t>
            </a:r>
          </a:p>
          <a:p>
            <a:pPr lvl="1"/>
            <a:r>
              <a:rPr lang="en-US"/>
              <a:t>Numbering the cells in this manner associates an order with the memory cells.</a:t>
            </a:r>
          </a:p>
          <a:p>
            <a:pPr lvl="1"/>
            <a:endParaRPr lang="en-US"/>
          </a:p>
          <a:p>
            <a:pPr>
              <a:buFont typeface="Times" charset="0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3C492D2A-2976-C946-B667-19525D7027D7}" type="slidenum">
              <a:rPr lang="en-US"/>
              <a:pPr/>
              <a:t>52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1.8</a:t>
            </a:r>
            <a:r>
              <a:rPr lang="en-US"/>
              <a:t>  Memory cells arranged by address</a:t>
            </a:r>
          </a:p>
        </p:txBody>
      </p:sp>
      <p:pic>
        <p:nvPicPr>
          <p:cNvPr id="264196" name="Picture 4" descr="fig_01_08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575" y="1600200"/>
            <a:ext cx="5859463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2CAA858A-BEBD-0042-A6EE-E7416A72209B}" type="slidenum">
              <a:rPr lang="en-US"/>
              <a:pPr/>
              <a:t>53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Terminology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Random Access Memory (RAM):</a:t>
            </a:r>
            <a:r>
              <a:rPr lang="en-US"/>
              <a:t> Memory in which individual cells can be easily accessed in any order</a:t>
            </a:r>
          </a:p>
          <a:p>
            <a:r>
              <a:rPr lang="en-US" b="1"/>
              <a:t>Dynamic Memory (DRAM):</a:t>
            </a:r>
            <a:r>
              <a:rPr lang="en-US"/>
              <a:t> RAM composed of volatile memory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23C23B3-9469-9E4A-8FCC-01EF56FD1DE7}" type="slidenum">
              <a:rPr lang="en-US"/>
              <a:pPr/>
              <a:t>54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Storage Systems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Magnetic Systems</a:t>
            </a:r>
          </a:p>
          <a:p>
            <a:pPr lvl="1">
              <a:lnSpc>
                <a:spcPct val="90000"/>
              </a:lnSpc>
            </a:pPr>
            <a:r>
              <a:rPr lang="en-US"/>
              <a:t>Disk</a:t>
            </a:r>
          </a:p>
          <a:p>
            <a:pPr lvl="1">
              <a:lnSpc>
                <a:spcPct val="90000"/>
              </a:lnSpc>
            </a:pPr>
            <a:r>
              <a:rPr lang="en-US"/>
              <a:t>Tape</a:t>
            </a:r>
          </a:p>
          <a:p>
            <a:pPr>
              <a:lnSpc>
                <a:spcPct val="90000"/>
              </a:lnSpc>
            </a:pPr>
            <a:r>
              <a:rPr lang="en-US"/>
              <a:t>Optical Systems</a:t>
            </a:r>
          </a:p>
          <a:p>
            <a:pPr lvl="1">
              <a:lnSpc>
                <a:spcPct val="90000"/>
              </a:lnSpc>
            </a:pPr>
            <a:r>
              <a:rPr lang="en-US"/>
              <a:t>CD</a:t>
            </a:r>
          </a:p>
          <a:p>
            <a:pPr lvl="1">
              <a:lnSpc>
                <a:spcPct val="90000"/>
              </a:lnSpc>
            </a:pPr>
            <a:r>
              <a:rPr lang="en-US"/>
              <a:t>DVD</a:t>
            </a:r>
          </a:p>
          <a:p>
            <a:pPr>
              <a:lnSpc>
                <a:spcPct val="90000"/>
              </a:lnSpc>
            </a:pPr>
            <a:r>
              <a:rPr lang="en-US"/>
              <a:t>Flash Drives</a:t>
            </a:r>
          </a:p>
          <a:p>
            <a:pPr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Hard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47800"/>
            <a:ext cx="5964608" cy="4648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"hard disk" is many</a:t>
            </a:r>
            <a:br>
              <a:rPr lang="en-US" dirty="0" smtClean="0"/>
            </a:br>
            <a:r>
              <a:rPr lang="en-US" dirty="0" smtClean="0"/>
              <a:t>disks of magnetic</a:t>
            </a:r>
            <a:br>
              <a:rPr lang="en-US" dirty="0" smtClean="0"/>
            </a:br>
            <a:r>
              <a:rPr lang="en-US" dirty="0" smtClean="0"/>
              <a:t>material spinning</a:t>
            </a:r>
            <a:br>
              <a:rPr lang="en-US" dirty="0" smtClean="0"/>
            </a:br>
            <a:r>
              <a:rPr lang="en-US" dirty="0" smtClean="0"/>
              <a:t>at 72000rpm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6400800"/>
            <a:ext cx="8839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0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5B551A95-2DF0-8345-942C-660B433AABBC}" type="slidenum">
              <a:rPr lang="en-US"/>
              <a:pPr/>
              <a:t>56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477000" cy="1143000"/>
          </a:xfrm>
        </p:spPr>
        <p:txBody>
          <a:bodyPr/>
          <a:lstStyle/>
          <a:p>
            <a:r>
              <a:rPr lang="en-US" b="0" dirty="0"/>
              <a:t>Figure 1.9</a:t>
            </a:r>
            <a:r>
              <a:rPr lang="en-US" dirty="0"/>
              <a:t>  A magnetic disk storage system</a:t>
            </a:r>
          </a:p>
        </p:txBody>
      </p:sp>
      <p:pic>
        <p:nvPicPr>
          <p:cNvPr id="265220" name="Picture 4" descr="fig_01_09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38" y="1600200"/>
            <a:ext cx="6715125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 rot="7135711">
            <a:off x="4118260" y="2163314"/>
            <a:ext cx="1398540" cy="484632"/>
          </a:xfrm>
          <a:prstGeom prst="rightArrow">
            <a:avLst>
              <a:gd name="adj1" fmla="val 3405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33400" y="3733800"/>
            <a:ext cx="1219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048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About 50,000 tracks per inch</a:t>
            </a:r>
            <a:endParaRPr lang="en-US" sz="1800" u="none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u="none" dirty="0" smtClean="0">
                <a:latin typeface="+mn-lt"/>
              </a:rPr>
              <a:t>About 4k</a:t>
            </a:r>
            <a:br>
              <a:rPr lang="en-US" sz="1800" i="1" u="none" dirty="0" smtClean="0">
                <a:latin typeface="+mn-lt"/>
              </a:rPr>
            </a:br>
            <a:r>
              <a:rPr lang="en-US" sz="1800" i="1" u="none" dirty="0" smtClean="0">
                <a:latin typeface="+mn-lt"/>
              </a:rPr>
              <a:t>per sector</a:t>
            </a:r>
            <a:endParaRPr lang="en-US" sz="1800" i="1" u="none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spins 72,000rpm</a:t>
            </a:r>
            <a:endParaRPr lang="en-US" sz="1800" u="none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to Bytes to Information to Databases to Cloud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Science data handling is about successive levels of interpretation and abstraction: hardware -&gt; information</a:t>
            </a:r>
          </a:p>
          <a:p>
            <a:r>
              <a:rPr lang="en-US" dirty="0" smtClean="0"/>
              <a:t>Latest stage: routinely handling datasets much (much) larger than 1 machine’s memory or storage capacity can handle</a:t>
            </a:r>
          </a:p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Storage farms</a:t>
            </a:r>
          </a:p>
          <a:p>
            <a:pPr lvl="1"/>
            <a:r>
              <a:rPr lang="en-US" dirty="0" smtClean="0"/>
              <a:t>Google, Facebook, Amazon, 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" y="6400800"/>
            <a:ext cx="8839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57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r>
              <a:rPr lang="en-US" dirty="0" smtClean="0"/>
              <a:t>24Tb storage farm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centre</a:t>
            </a:r>
            <a:endParaRPr lang="en-US" dirty="0" smtClean="0"/>
          </a:p>
          <a:p>
            <a:pPr lvl="1"/>
            <a:r>
              <a:rPr lang="en-US" dirty="0" smtClean="0"/>
              <a:t>1000 Tb per 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71600"/>
            <a:ext cx="4065478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3378200" cy="2258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267200"/>
            <a:ext cx="3644900" cy="2049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" y="6400800"/>
            <a:ext cx="8839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8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A43BE330-DEBC-BD4A-9ACC-7025BEE347B1}" type="slidenum">
              <a:rPr lang="en-US"/>
              <a:pPr/>
              <a:t>59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Text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Each character (letter, punctuation, etc.) is assigned a unique bit pattern.</a:t>
            </a:r>
          </a:p>
          <a:p>
            <a:pPr lvl="1">
              <a:lnSpc>
                <a:spcPct val="80000"/>
              </a:lnSpc>
            </a:pPr>
            <a:r>
              <a:rPr lang="en-US"/>
              <a:t>ASCII: Uses patterns of 7-bits to represent most symbols used in written English text</a:t>
            </a:r>
          </a:p>
          <a:p>
            <a:pPr lvl="1">
              <a:lnSpc>
                <a:spcPct val="80000"/>
              </a:lnSpc>
            </a:pPr>
            <a:r>
              <a:rPr lang="en-US"/>
              <a:t>Unicode: Uses patterns of 16-bits to represent the major symbols used in languages world side</a:t>
            </a:r>
          </a:p>
          <a:p>
            <a:pPr lvl="1">
              <a:lnSpc>
                <a:spcPct val="80000"/>
              </a:lnSpc>
            </a:pPr>
            <a:r>
              <a:rPr lang="en-US"/>
              <a:t>ISO standard: Uses patterns of 32-bits to represent most symbols used in languages world wide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0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EB29A7E6-3D9C-CE48-83A6-8FA2540350CF}" type="slidenum">
              <a:rPr lang="en-US"/>
              <a:pPr/>
              <a:t>60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1.13</a:t>
            </a:r>
            <a:r>
              <a:rPr lang="en-US"/>
              <a:t>  The message </a:t>
            </a:r>
            <a:r>
              <a:rPr lang="ja-JP" altLang="en-US"/>
              <a:t>“</a:t>
            </a:r>
            <a:r>
              <a:rPr lang="en-US"/>
              <a:t>Hello.</a:t>
            </a:r>
            <a:r>
              <a:rPr lang="ja-JP" altLang="en-US"/>
              <a:t>”</a:t>
            </a:r>
            <a:r>
              <a:rPr lang="en-US"/>
              <a:t> in ASCII</a:t>
            </a:r>
          </a:p>
        </p:txBody>
      </p:sp>
      <p:pic>
        <p:nvPicPr>
          <p:cNvPr id="269316" name="Picture 4" descr="fig_01_1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46438"/>
            <a:ext cx="8305800" cy="8207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353775C2-1D46-AF4F-B15C-C8841BF7C937}" type="slidenum">
              <a:rPr lang="en-US"/>
              <a:pPr/>
              <a:t>61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Numeric Values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Binary notation: Uses bits to represent a number in base two</a:t>
            </a:r>
          </a:p>
          <a:p>
            <a:pPr>
              <a:lnSpc>
                <a:spcPct val="90000"/>
              </a:lnSpc>
            </a:pPr>
            <a:r>
              <a:rPr lang="en-US"/>
              <a:t>Limitations of computer representations of numeric values</a:t>
            </a:r>
          </a:p>
          <a:p>
            <a:pPr lvl="1">
              <a:lnSpc>
                <a:spcPct val="90000"/>
              </a:lnSpc>
            </a:pPr>
            <a:r>
              <a:rPr lang="en-US"/>
              <a:t>Overflow – occurs when a value is too big to be represented</a:t>
            </a:r>
          </a:p>
          <a:p>
            <a:pPr lvl="1">
              <a:lnSpc>
                <a:spcPct val="90000"/>
              </a:lnSpc>
            </a:pPr>
            <a:r>
              <a:rPr lang="en-US"/>
              <a:t>Truncation – occurs when a value cannot be represented accurately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539DB794-A9BC-A941-A5BB-2C4B71610A25}" type="slidenum">
              <a:rPr lang="en-US"/>
              <a:pPr/>
              <a:t>62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Images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Bit map techniques</a:t>
            </a:r>
          </a:p>
          <a:p>
            <a:pPr lvl="1">
              <a:lnSpc>
                <a:spcPct val="90000"/>
              </a:lnSpc>
            </a:pPr>
            <a:r>
              <a:rPr lang="en-US"/>
              <a:t>Pixel: short for </a:t>
            </a:r>
            <a:r>
              <a:rPr lang="ja-JP" altLang="en-US"/>
              <a:t>“</a:t>
            </a:r>
            <a:r>
              <a:rPr lang="en-US"/>
              <a:t>picture element</a:t>
            </a:r>
            <a:r>
              <a:rPr lang="ja-JP" altLang="en-US"/>
              <a:t>”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RGB</a:t>
            </a:r>
          </a:p>
          <a:p>
            <a:pPr lvl="1">
              <a:lnSpc>
                <a:spcPct val="90000"/>
              </a:lnSpc>
            </a:pPr>
            <a:r>
              <a:rPr lang="en-US"/>
              <a:t>Luminance and chrominance</a:t>
            </a:r>
          </a:p>
          <a:p>
            <a:pPr>
              <a:lnSpc>
                <a:spcPct val="90000"/>
              </a:lnSpc>
            </a:pPr>
            <a:r>
              <a:rPr lang="en-US"/>
              <a:t>Vector techniques</a:t>
            </a:r>
          </a:p>
          <a:p>
            <a:pPr lvl="1">
              <a:lnSpc>
                <a:spcPct val="90000"/>
              </a:lnSpc>
            </a:pPr>
            <a:r>
              <a:rPr lang="en-US"/>
              <a:t>Scalable</a:t>
            </a:r>
          </a:p>
          <a:p>
            <a:pPr lvl="1">
              <a:lnSpc>
                <a:spcPct val="90000"/>
              </a:lnSpc>
            </a:pPr>
            <a:r>
              <a:rPr lang="en-US"/>
              <a:t>TrueType and PostScript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14EB90FC-C350-664C-9FFC-DDF8573CBA6E}" type="slidenum">
              <a:rPr lang="en-US"/>
              <a:pPr/>
              <a:t>63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Sound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  <a:p>
            <a:pPr lvl="1"/>
            <a:r>
              <a:rPr lang="en-US"/>
              <a:t>Used for high quality recordings</a:t>
            </a:r>
          </a:p>
          <a:p>
            <a:pPr lvl="1"/>
            <a:r>
              <a:rPr lang="en-US"/>
              <a:t>Records actual audio</a:t>
            </a:r>
          </a:p>
          <a:p>
            <a:r>
              <a:rPr lang="en-US"/>
              <a:t>MIDI</a:t>
            </a:r>
          </a:p>
          <a:p>
            <a:pPr lvl="1"/>
            <a:r>
              <a:rPr lang="en-US"/>
              <a:t>Used in music synthesizers</a:t>
            </a:r>
          </a:p>
          <a:p>
            <a:pPr lvl="1"/>
            <a:r>
              <a:rPr lang="en-US"/>
              <a:t>Records </a:t>
            </a:r>
            <a:r>
              <a:rPr lang="ja-JP" altLang="en-US"/>
              <a:t>“</a:t>
            </a:r>
            <a:r>
              <a:rPr lang="en-US"/>
              <a:t>musical score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1-</a:t>
            </a:r>
            <a:fld id="{7070F4F6-F46B-1F4E-9B0E-206D21E6B00B}" type="slidenum">
              <a:rPr lang="en-US"/>
              <a:pPr/>
              <a:t>64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Figure 1.14</a:t>
            </a:r>
            <a:r>
              <a:rPr lang="en-US" sz="2800"/>
              <a:t>  The sound wave represented by the sequence 0, 1.5, 2.0, 1.5, 2.0, 3.0, 4.0, 3.0, 0</a:t>
            </a:r>
            <a:endParaRPr lang="en-US"/>
          </a:p>
        </p:txBody>
      </p:sp>
      <p:pic>
        <p:nvPicPr>
          <p:cNvPr id="270340" name="Picture 4" descr="fig_01_14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1828800"/>
            <a:ext cx="6891337" cy="4038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1682E742-FA4F-8E4F-ADE0-FE80D85D8217}" type="slidenum">
              <a:rPr lang="en-US"/>
              <a:pPr/>
              <a:t>65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User-defined Data Type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template for a heterogeneous structure</a:t>
            </a:r>
          </a:p>
          <a:p>
            <a:r>
              <a:rPr lang="en-US"/>
              <a:t>Example:</a:t>
            </a:r>
          </a:p>
          <a:p>
            <a:pPr>
              <a:buFont typeface="Times" charset="0"/>
              <a:buNone/>
            </a:pPr>
            <a:r>
              <a:rPr lang="en-US" b="1">
                <a:latin typeface="Courier New" charset="0"/>
              </a:rPr>
              <a:t>	</a:t>
            </a:r>
            <a:r>
              <a:rPr lang="en-US" sz="2800" b="1">
                <a:latin typeface="Courier New" charset="0"/>
              </a:rPr>
              <a:t>define type</a:t>
            </a:r>
            <a:r>
              <a:rPr lang="en-US" sz="2800">
                <a:latin typeface="Courier New" charset="0"/>
              </a:rPr>
              <a:t> EmployeeType </a:t>
            </a:r>
            <a:r>
              <a:rPr lang="en-US" sz="2800" b="1">
                <a:latin typeface="Courier New" charset="0"/>
              </a:rPr>
              <a:t>to be</a:t>
            </a:r>
            <a:endParaRPr lang="en-US" sz="2800">
              <a:latin typeface="Courier New" charset="0"/>
            </a:endParaRPr>
          </a:p>
          <a:p>
            <a:pPr>
              <a:buFont typeface="Times" charset="0"/>
              <a:buNone/>
            </a:pPr>
            <a:r>
              <a:rPr lang="en-US" sz="2800">
                <a:latin typeface="Courier New" charset="0"/>
              </a:rPr>
              <a:t>	{char    Name[25];</a:t>
            </a:r>
          </a:p>
          <a:p>
            <a:pPr>
              <a:buFont typeface="Times" charset="0"/>
              <a:buNone/>
            </a:pPr>
            <a:r>
              <a:rPr lang="en-US" sz="2800">
                <a:latin typeface="Courier New" charset="0"/>
              </a:rPr>
              <a:t>	 int     Age;</a:t>
            </a:r>
          </a:p>
          <a:p>
            <a:pPr>
              <a:buFont typeface="Times" charset="0"/>
              <a:buNone/>
            </a:pPr>
            <a:r>
              <a:rPr lang="en-US" sz="2800">
                <a:latin typeface="Courier New" charset="0"/>
              </a:rPr>
              <a:t>	 real    SkillRating;</a:t>
            </a:r>
          </a:p>
          <a:p>
            <a:pPr>
              <a:buFont typeface="Times" charset="0"/>
              <a:buNone/>
            </a:pPr>
            <a:r>
              <a:rPr lang="en-US" sz="2800">
                <a:latin typeface="Courier New" charset="0"/>
              </a:rPr>
              <a:t>	} </a:t>
            </a:r>
          </a:p>
        </p:txBody>
      </p:sp>
    </p:spTree>
    <p:extLst>
      <p:ext uri="{BB962C8B-B14F-4D97-AF65-F5344CB8AC3E}">
        <p14:creationId xmlns:p14="http://schemas.microsoft.com/office/powerpoint/2010/main" val="289155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3200" b="1">
                <a:latin typeface="Times" charset="0"/>
                <a:ea typeface="ヒラギノ角ゴ Pro W3" charset="0"/>
                <a:cs typeface="ヒラギノ角ゴ Pro W3" charset="0"/>
              </a:rPr>
              <a:t>Chapter 8:</a:t>
            </a:r>
            <a:br>
              <a:rPr lang="en-US" sz="3200" b="1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3200" b="1">
                <a:latin typeface="Times" charset="0"/>
                <a:ea typeface="ヒラギノ角ゴ Pro W3" charset="0"/>
                <a:cs typeface="ヒラギノ角ゴ Pro W3" charset="0"/>
              </a:rPr>
              <a:t>Data Abstractions</a:t>
            </a:r>
          </a:p>
        </p:txBody>
      </p:sp>
    </p:spTree>
    <p:extLst>
      <p:ext uri="{BB962C8B-B14F-4D97-AF65-F5344CB8AC3E}">
        <p14:creationId xmlns:p14="http://schemas.microsoft.com/office/powerpoint/2010/main" val="2702558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FF33338E-132A-F941-9761-37CDC9AA7596}" type="slidenum">
              <a:rPr lang="en-US"/>
              <a:pPr/>
              <a:t>67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8.1</a:t>
            </a:r>
            <a:r>
              <a:rPr lang="en-US"/>
              <a:t>  Lists, stacks, and queues</a:t>
            </a:r>
          </a:p>
        </p:txBody>
      </p:sp>
      <p:pic>
        <p:nvPicPr>
          <p:cNvPr id="436228" name="Picture 4" descr="8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85344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990600" y="19812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990600" y="23622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990600" y="2667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76200" y="1676400"/>
            <a:ext cx="762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39753"/>
              </p:ext>
            </p:extLst>
          </p:nvPr>
        </p:nvGraphicFramePr>
        <p:xfrm>
          <a:off x="609600" y="3855720"/>
          <a:ext cx="7467600" cy="2926080"/>
        </p:xfrm>
        <a:graphic>
          <a:graphicData uri="http://schemas.openxmlformats.org/drawingml/2006/table">
            <a:tbl>
              <a:tblPr firstCol="1" lastCol="1" bandRow="1" bandCol="1">
                <a:tableStyleId>{E8B1032C-EA38-4F05-BA0D-38AFFFC7BED3}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  <a:gridCol w="746760"/>
              </a:tblGrid>
              <a:tr h="261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3505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+mn-lt"/>
              </a:rPr>
              <a:t>d. Array</a:t>
            </a:r>
            <a:endParaRPr lang="en-US" sz="14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908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119AE6BA-1893-BF48-8A66-656F9CC18F14}" type="slidenum">
              <a:rPr lang="en-US"/>
              <a:pPr/>
              <a:t>68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Lists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List:</a:t>
            </a:r>
            <a:r>
              <a:rPr lang="en-US"/>
              <a:t> A collection of data whose entries are arranged sequentially</a:t>
            </a:r>
          </a:p>
          <a:p>
            <a:r>
              <a:rPr lang="en-US" b="1"/>
              <a:t>Head:</a:t>
            </a:r>
            <a:r>
              <a:rPr lang="en-US"/>
              <a:t> The beginning of the list</a:t>
            </a:r>
          </a:p>
          <a:p>
            <a:r>
              <a:rPr lang="en-US" b="1"/>
              <a:t>Tail:</a:t>
            </a:r>
            <a:r>
              <a:rPr lang="en-US"/>
              <a:t> The end of the list</a:t>
            </a:r>
          </a:p>
        </p:txBody>
      </p:sp>
    </p:spTree>
    <p:extLst>
      <p:ext uri="{BB962C8B-B14F-4D97-AF65-F5344CB8AC3E}">
        <p14:creationId xmlns:p14="http://schemas.microsoft.com/office/powerpoint/2010/main" val="429128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57E3255-C357-4F44-8665-D0D37FDD6B43}" type="slidenum">
              <a:rPr lang="en-US"/>
              <a:pPr/>
              <a:t>69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Stacks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Stack:</a:t>
            </a:r>
            <a:r>
              <a:rPr lang="en-US"/>
              <a:t> A list in which entries are removed and inserted only at the head</a:t>
            </a:r>
          </a:p>
          <a:p>
            <a:r>
              <a:rPr lang="en-US" b="1"/>
              <a:t>LIFO:</a:t>
            </a:r>
            <a:r>
              <a:rPr lang="en-US"/>
              <a:t> Last-in-first-out</a:t>
            </a:r>
          </a:p>
          <a:p>
            <a:r>
              <a:rPr lang="en-US" b="1"/>
              <a:t>Top:</a:t>
            </a:r>
            <a:r>
              <a:rPr lang="en-US"/>
              <a:t>  The head of list (stack)</a:t>
            </a:r>
          </a:p>
          <a:p>
            <a:r>
              <a:rPr lang="en-US" b="1"/>
              <a:t>Bottom</a:t>
            </a:r>
            <a:r>
              <a:rPr lang="en-US"/>
              <a:t> or </a:t>
            </a:r>
            <a:r>
              <a:rPr lang="en-US" b="1"/>
              <a:t>base:</a:t>
            </a:r>
            <a:r>
              <a:rPr lang="en-US"/>
              <a:t> The tail of list (stack)</a:t>
            </a:r>
          </a:p>
          <a:p>
            <a:r>
              <a:rPr lang="en-US" b="1"/>
              <a:t>Pop:</a:t>
            </a:r>
            <a:r>
              <a:rPr lang="en-US"/>
              <a:t> To remove the entry at the top</a:t>
            </a:r>
          </a:p>
          <a:p>
            <a:r>
              <a:rPr lang="en-US" b="1"/>
              <a:t>Push:</a:t>
            </a:r>
            <a:r>
              <a:rPr lang="en-US"/>
              <a:t> To insert an entry at the top</a:t>
            </a:r>
          </a:p>
        </p:txBody>
      </p:sp>
    </p:spTree>
    <p:extLst>
      <p:ext uri="{BB962C8B-B14F-4D97-AF65-F5344CB8AC3E}">
        <p14:creationId xmlns:p14="http://schemas.microsoft.com/office/powerpoint/2010/main" val="288743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91    92   93    94    95    96   97    98   99    100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06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6B84F2DD-0A16-5C4E-ACED-7AD27A79CF1F}" type="slidenum">
              <a:rPr lang="en-US"/>
              <a:pPr/>
              <a:t>70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Queues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Queue:</a:t>
            </a:r>
            <a:r>
              <a:rPr lang="en-US"/>
              <a:t> A list in which entries are removed at the head and are inserted at the tail</a:t>
            </a:r>
          </a:p>
          <a:p>
            <a:r>
              <a:rPr lang="en-US" b="1"/>
              <a:t>FIFO:</a:t>
            </a:r>
            <a:r>
              <a:rPr lang="en-US"/>
              <a:t> First-in-first-out</a:t>
            </a:r>
          </a:p>
        </p:txBody>
      </p:sp>
    </p:spTree>
    <p:extLst>
      <p:ext uri="{BB962C8B-B14F-4D97-AF65-F5344CB8AC3E}">
        <p14:creationId xmlns:p14="http://schemas.microsoft.com/office/powerpoint/2010/main" val="18375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AD5A92F6-3906-E641-82F1-46A4E9D43887}" type="slidenum">
              <a:rPr lang="en-US"/>
              <a:pPr/>
              <a:t>71</a:t>
            </a:fld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8.2</a:t>
            </a:r>
            <a:r>
              <a:rPr lang="en-US"/>
              <a:t>  An example of an organization chart</a:t>
            </a:r>
          </a:p>
        </p:txBody>
      </p:sp>
      <p:pic>
        <p:nvPicPr>
          <p:cNvPr id="437251" name="Picture 3" descr="fig_08_01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8175"/>
            <a:ext cx="82296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28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B97DF4D4-4233-E642-92E8-8A490B246183}" type="slidenum">
              <a:rPr lang="en-US"/>
              <a:pPr/>
              <a:t>72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a Tree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Tree:</a:t>
            </a:r>
            <a:r>
              <a:rPr lang="en-US"/>
              <a:t> A collection of data whose entries have a hierarchical organization</a:t>
            </a:r>
          </a:p>
          <a:p>
            <a:r>
              <a:rPr lang="en-US" b="1"/>
              <a:t>Node:</a:t>
            </a:r>
            <a:r>
              <a:rPr lang="en-US"/>
              <a:t> An entry in a tree</a:t>
            </a:r>
          </a:p>
          <a:p>
            <a:r>
              <a:rPr lang="en-US" b="1"/>
              <a:t>Root node:</a:t>
            </a:r>
            <a:r>
              <a:rPr lang="en-US"/>
              <a:t> The node at the top</a:t>
            </a:r>
          </a:p>
          <a:p>
            <a:r>
              <a:rPr lang="en-US" b="1"/>
              <a:t>Terminal</a:t>
            </a:r>
            <a:r>
              <a:rPr lang="en-US"/>
              <a:t> or </a:t>
            </a:r>
            <a:r>
              <a:rPr lang="en-US" b="1"/>
              <a:t>leaf</a:t>
            </a:r>
            <a:r>
              <a:rPr lang="en-US"/>
              <a:t> </a:t>
            </a:r>
            <a:r>
              <a:rPr lang="en-US" b="1"/>
              <a:t>node:</a:t>
            </a:r>
            <a:r>
              <a:rPr lang="en-US"/>
              <a:t> A node at the bottom</a:t>
            </a:r>
          </a:p>
        </p:txBody>
      </p:sp>
    </p:spTree>
    <p:extLst>
      <p:ext uri="{BB962C8B-B14F-4D97-AF65-F5344CB8AC3E}">
        <p14:creationId xmlns:p14="http://schemas.microsoft.com/office/powerpoint/2010/main" val="52910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871F6B0-556E-2643-9B73-A65493AB3EA6}" type="slidenum">
              <a:rPr lang="en-US"/>
              <a:pPr/>
              <a:t>73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a Tree </a:t>
            </a:r>
            <a:r>
              <a:rPr lang="en-US" sz="3200"/>
              <a:t>(continued)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Parent:</a:t>
            </a:r>
            <a:r>
              <a:rPr lang="en-US"/>
              <a:t> The node immediately above a specified node</a:t>
            </a:r>
          </a:p>
          <a:p>
            <a:pPr>
              <a:lnSpc>
                <a:spcPct val="90000"/>
              </a:lnSpc>
            </a:pPr>
            <a:r>
              <a:rPr lang="en-US" b="1"/>
              <a:t>Child:</a:t>
            </a:r>
            <a:r>
              <a:rPr lang="en-US"/>
              <a:t> A node immediately below a specified node</a:t>
            </a:r>
          </a:p>
          <a:p>
            <a:pPr>
              <a:lnSpc>
                <a:spcPct val="90000"/>
              </a:lnSpc>
            </a:pPr>
            <a:r>
              <a:rPr lang="en-US" b="1"/>
              <a:t>Ancestor:</a:t>
            </a:r>
            <a:r>
              <a:rPr lang="en-US"/>
              <a:t> Parent, parent of parent, etc.</a:t>
            </a:r>
          </a:p>
          <a:p>
            <a:pPr>
              <a:lnSpc>
                <a:spcPct val="90000"/>
              </a:lnSpc>
            </a:pPr>
            <a:r>
              <a:rPr lang="en-US" b="1"/>
              <a:t>Descendent:</a:t>
            </a:r>
            <a:r>
              <a:rPr lang="en-US"/>
              <a:t> Child, child of child, etc.</a:t>
            </a:r>
          </a:p>
          <a:p>
            <a:pPr>
              <a:lnSpc>
                <a:spcPct val="90000"/>
              </a:lnSpc>
            </a:pPr>
            <a:r>
              <a:rPr lang="en-US" b="1"/>
              <a:t>Siblings:</a:t>
            </a:r>
            <a:r>
              <a:rPr lang="en-US"/>
              <a:t> Nodes sharing a common parent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5E2F8B85-3418-9E42-8C05-A10FD0BBA0B7}" type="slidenum">
              <a:rPr lang="en-US"/>
              <a:pPr/>
              <a:t>74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for a Tree </a:t>
            </a:r>
            <a:r>
              <a:rPr lang="en-US" sz="3200"/>
              <a:t>(continued)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Binary tree:</a:t>
            </a:r>
            <a:r>
              <a:rPr lang="en-US"/>
              <a:t> A tree in which every node has at most two children</a:t>
            </a:r>
          </a:p>
          <a:p>
            <a:r>
              <a:rPr lang="en-US" b="1"/>
              <a:t>Depth:</a:t>
            </a:r>
            <a:r>
              <a:rPr lang="en-US"/>
              <a:t> The number of nodes in longest path from root to leaf</a:t>
            </a:r>
          </a:p>
          <a:p>
            <a:pPr>
              <a:buFont typeface="Time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B48C8A28-AA48-1C49-A9A7-7F058593ECB9}" type="slidenum">
              <a:rPr lang="en-US"/>
              <a:pPr/>
              <a:t>75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8.3</a:t>
            </a:r>
            <a:r>
              <a:rPr lang="en-US"/>
              <a:t>  Tree terminology</a:t>
            </a:r>
          </a:p>
        </p:txBody>
      </p:sp>
      <p:pic>
        <p:nvPicPr>
          <p:cNvPr id="414723" name="Picture 3" descr="fig_08_02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11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3B3D6C77-B3C0-EE41-B8CE-6D5A48075301}" type="slidenum">
              <a:rPr lang="en-US"/>
              <a:pPr/>
              <a:t>76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Concepts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Static Data Structures: Size and shape of data structure does not change</a:t>
            </a:r>
          </a:p>
          <a:p>
            <a:r>
              <a:rPr lang="en-US"/>
              <a:t>Dynamic Data Structures: Size and shape of data structure can change</a:t>
            </a:r>
          </a:p>
          <a:p>
            <a:r>
              <a:rPr lang="en-US"/>
              <a:t>Pointers: Used to locate data</a:t>
            </a:r>
          </a:p>
        </p:txBody>
      </p:sp>
    </p:spTree>
    <p:extLst>
      <p:ext uri="{BB962C8B-B14F-4D97-AF65-F5344CB8AC3E}">
        <p14:creationId xmlns:p14="http://schemas.microsoft.com/office/powerpoint/2010/main" val="57520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85DA91B0-2740-7545-AEEA-AB4E911C2332}" type="slidenum">
              <a:rPr lang="en-US"/>
              <a:pPr/>
              <a:t>77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8.4</a:t>
            </a:r>
            <a:r>
              <a:rPr lang="en-US"/>
              <a:t>  Novels arranged by title but linked according to authorship</a:t>
            </a:r>
          </a:p>
        </p:txBody>
      </p:sp>
      <p:pic>
        <p:nvPicPr>
          <p:cNvPr id="439299" name="Picture 3" descr="fig_08_03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8888"/>
            <a:ext cx="83820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2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A50032DC-25FA-9F41-9758-32A4589565BC}" type="slidenum">
              <a:rPr lang="en-US"/>
              <a:pPr/>
              <a:t>78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Storing Arrays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Homogeneous arrays</a:t>
            </a:r>
          </a:p>
          <a:p>
            <a:pPr lvl="1">
              <a:lnSpc>
                <a:spcPct val="90000"/>
              </a:lnSpc>
            </a:pPr>
            <a:r>
              <a:rPr lang="en-US" b="1"/>
              <a:t>Row-major order</a:t>
            </a:r>
            <a:r>
              <a:rPr lang="en-US"/>
              <a:t> versus </a:t>
            </a:r>
            <a:r>
              <a:rPr lang="en-US" b="1"/>
              <a:t>column major order</a:t>
            </a:r>
          </a:p>
          <a:p>
            <a:pPr lvl="1">
              <a:lnSpc>
                <a:spcPct val="90000"/>
              </a:lnSpc>
            </a:pPr>
            <a:r>
              <a:rPr lang="en-US"/>
              <a:t>Address polynomial</a:t>
            </a:r>
          </a:p>
          <a:p>
            <a:pPr>
              <a:lnSpc>
                <a:spcPct val="90000"/>
              </a:lnSpc>
            </a:pPr>
            <a:r>
              <a:rPr lang="en-US"/>
              <a:t>Heterogeneous arrays</a:t>
            </a:r>
          </a:p>
          <a:p>
            <a:pPr lvl="1">
              <a:lnSpc>
                <a:spcPct val="90000"/>
              </a:lnSpc>
            </a:pPr>
            <a:r>
              <a:rPr lang="en-US"/>
              <a:t>Components can be stored one after the other in a contiguous block</a:t>
            </a:r>
          </a:p>
          <a:p>
            <a:pPr lvl="1">
              <a:lnSpc>
                <a:spcPct val="90000"/>
              </a:lnSpc>
            </a:pPr>
            <a:r>
              <a:rPr lang="en-US"/>
              <a:t>Components can be stored in separate locations identified by pointers</a:t>
            </a:r>
          </a:p>
        </p:txBody>
      </p:sp>
    </p:spTree>
    <p:extLst>
      <p:ext uri="{BB962C8B-B14F-4D97-AF65-F5344CB8AC3E}">
        <p14:creationId xmlns:p14="http://schemas.microsoft.com/office/powerpoint/2010/main" val="295475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34CDB396-6130-4A47-A8AA-89A1F7A263D7}" type="slidenum">
              <a:rPr lang="en-US"/>
              <a:pPr/>
              <a:t>79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/>
          <a:lstStyle/>
          <a:p>
            <a:r>
              <a:rPr lang="en-US" b="0"/>
              <a:t>Figure 8.5</a:t>
            </a:r>
            <a:r>
              <a:rPr lang="en-US"/>
              <a:t>  The array of temperature readings stored in memory starting at address x</a:t>
            </a:r>
          </a:p>
        </p:txBody>
      </p:sp>
      <p:pic>
        <p:nvPicPr>
          <p:cNvPr id="416771" name="Picture 3" descr="fig_08_0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8713"/>
            <a:ext cx="84582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16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latin typeface="+mj-lt"/>
              </a:rPr>
              <a:t>...etc...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46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DCA27AD-00A6-C242-A6D6-3301498E2A5C}" type="slidenum">
              <a:rPr lang="en-US"/>
              <a:pPr/>
              <a:t>80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Storing Lists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Contiguous list:</a:t>
            </a:r>
            <a:r>
              <a:rPr lang="en-US"/>
              <a:t> List stored in a homogeneous array</a:t>
            </a:r>
          </a:p>
          <a:p>
            <a:r>
              <a:rPr lang="en-US" b="1"/>
              <a:t>Linked list:</a:t>
            </a:r>
            <a:r>
              <a:rPr lang="en-US"/>
              <a:t> List in which each entries are linked by pointers</a:t>
            </a:r>
          </a:p>
          <a:p>
            <a:pPr lvl="1"/>
            <a:r>
              <a:rPr lang="en-US" b="1"/>
              <a:t>Head pointer:</a:t>
            </a:r>
            <a:r>
              <a:rPr lang="en-US"/>
              <a:t> Pointer to first entry in list</a:t>
            </a:r>
          </a:p>
          <a:p>
            <a:pPr lvl="1"/>
            <a:r>
              <a:rPr lang="en-US" b="1"/>
              <a:t>NIL pointer:</a:t>
            </a:r>
            <a:r>
              <a:rPr lang="en-US"/>
              <a:t> A </a:t>
            </a:r>
            <a:r>
              <a:rPr lang="ja-JP" altLang="en-US"/>
              <a:t>“</a:t>
            </a:r>
            <a:r>
              <a:rPr lang="en-US"/>
              <a:t>non-pointer</a:t>
            </a:r>
            <a:r>
              <a:rPr lang="ja-JP" altLang="en-US"/>
              <a:t>”</a:t>
            </a:r>
            <a:r>
              <a:rPr lang="en-US"/>
              <a:t> value used to indicate end of list </a:t>
            </a:r>
          </a:p>
        </p:txBody>
      </p:sp>
    </p:spTree>
    <p:extLst>
      <p:ext uri="{BB962C8B-B14F-4D97-AF65-F5344CB8AC3E}">
        <p14:creationId xmlns:p14="http://schemas.microsoft.com/office/powerpoint/2010/main" val="320156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37CF279C-8D50-584D-BB16-CF40DBF9B8C1}" type="slidenum">
              <a:rPr lang="en-US"/>
              <a:pPr/>
              <a:t>81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b="0"/>
              <a:t>Figure 8.8</a:t>
            </a:r>
            <a:r>
              <a:rPr lang="en-US"/>
              <a:t>  Names stored in memory as a contiguous list</a:t>
            </a:r>
          </a:p>
        </p:txBody>
      </p:sp>
      <p:pic>
        <p:nvPicPr>
          <p:cNvPr id="392195" name="Picture 3" descr="fig_08_06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8229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36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B86A54E7-100F-E445-957D-98FCA6A3C41C}" type="slidenum">
              <a:rPr lang="en-US"/>
              <a:pPr/>
              <a:t>82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8.9</a:t>
            </a:r>
            <a:r>
              <a:rPr lang="en-US"/>
              <a:t>  The structure of a linked list</a:t>
            </a:r>
          </a:p>
        </p:txBody>
      </p:sp>
      <p:pic>
        <p:nvPicPr>
          <p:cNvPr id="393219" name="Picture 3" descr="fig_08_0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11338"/>
            <a:ext cx="64770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8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24C1B309-4B1C-7E4B-86CD-DF564909939D}" type="slidenum">
              <a:rPr lang="en-US"/>
              <a:pPr/>
              <a:t>83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8.10</a:t>
            </a:r>
            <a:r>
              <a:rPr lang="en-US"/>
              <a:t>  Deleting an entry from a linked list</a:t>
            </a:r>
          </a:p>
        </p:txBody>
      </p:sp>
      <p:pic>
        <p:nvPicPr>
          <p:cNvPr id="394243" name="Picture 3" descr="fig_08_08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700"/>
            <a:ext cx="82296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38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D7F5023A-FA66-DD4D-88C1-05A504CF5066}" type="slidenum">
              <a:rPr lang="en-US"/>
              <a:pPr/>
              <a:t>84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8.11</a:t>
            </a:r>
            <a:r>
              <a:rPr lang="en-US"/>
              <a:t>  Inserting an entry into a linked list</a:t>
            </a:r>
          </a:p>
        </p:txBody>
      </p:sp>
      <p:pic>
        <p:nvPicPr>
          <p:cNvPr id="395267" name="Picture 3" descr="fig_08_09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6900"/>
            <a:ext cx="8382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23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EF6D6480-FADA-4644-878C-3D9421F024D0}" type="slidenum">
              <a:rPr lang="en-US"/>
              <a:pPr/>
              <a:t>85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Figure 8.12</a:t>
            </a:r>
            <a:r>
              <a:rPr lang="en-US"/>
              <a:t>  A stack in memory</a:t>
            </a:r>
          </a:p>
        </p:txBody>
      </p:sp>
      <p:pic>
        <p:nvPicPr>
          <p:cNvPr id="396291" name="Picture 3" descr="fig_08_10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6600"/>
            <a:ext cx="78486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46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838200" y="19812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b="1">
                <a:latin typeface="Arial" charset="0"/>
              </a:rPr>
              <a:t>Computer Science: An Overview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Tenth Edition</a:t>
            </a:r>
          </a:p>
          <a:p>
            <a:pPr algn="ctr"/>
            <a:endParaRPr lang="en-US" sz="3200" b="1"/>
          </a:p>
          <a:p>
            <a:pPr algn="ctr"/>
            <a:r>
              <a:rPr lang="en-US" sz="2200" b="1">
                <a:latin typeface="Arial" charset="0"/>
              </a:rPr>
              <a:t>by </a:t>
            </a:r>
            <a:br>
              <a:rPr lang="en-US" sz="2200" b="1">
                <a:latin typeface="Arial" charset="0"/>
              </a:rPr>
            </a:br>
            <a:r>
              <a:rPr lang="en-US" sz="2200" b="1">
                <a:latin typeface="Arial" charset="0"/>
              </a:rPr>
              <a:t>J. Glenn Brookshear</a:t>
            </a:r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>
                <a:latin typeface="Times" charset="0"/>
              </a:rPr>
              <a:t>Chapter 9:</a:t>
            </a:r>
            <a:br>
              <a:rPr lang="en-US" sz="3200" b="1">
                <a:latin typeface="Times" charset="0"/>
              </a:rPr>
            </a:br>
            <a:r>
              <a:rPr lang="en-US" sz="3200" b="1">
                <a:latin typeface="Times" charset="0"/>
              </a:rPr>
              <a:t>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9901365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111806AD-BAB5-7D46-B243-FBBC6D62707E}" type="slidenum">
              <a:rPr lang="en-US"/>
              <a:pPr/>
              <a:t>87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Database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	A collection of data that is multidimensional in the sense that internal links between its entries make the information accessible from a variety of perspectives</a:t>
            </a:r>
          </a:p>
        </p:txBody>
      </p:sp>
    </p:spTree>
    <p:extLst>
      <p:ext uri="{BB962C8B-B14F-4D97-AF65-F5344CB8AC3E}">
        <p14:creationId xmlns:p14="http://schemas.microsoft.com/office/powerpoint/2010/main" val="394028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6637E575-CF9F-0346-8254-9681D4866544}" type="slidenum">
              <a:rPr lang="en-US"/>
              <a:pPr/>
              <a:t>88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Schemas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b="1"/>
              <a:t>Schema:</a:t>
            </a:r>
            <a:r>
              <a:rPr lang="en-US"/>
              <a:t> A description of the structure of an entire database, used by database software to maintain the database</a:t>
            </a:r>
          </a:p>
          <a:p>
            <a:r>
              <a:rPr lang="en-US" b="1"/>
              <a:t>Subschema:</a:t>
            </a:r>
            <a:r>
              <a:rPr lang="en-US"/>
              <a:t> A description of only that portion of the database pertinent to a particular user</a:t>
            </a:r>
            <a:r>
              <a:rPr lang="ja-JP" altLang="en-US"/>
              <a:t>’</a:t>
            </a:r>
            <a:r>
              <a:rPr lang="en-US"/>
              <a:t>s needs, used to prevent sensitive data from being accessed by unauthorized personnel</a:t>
            </a:r>
          </a:p>
        </p:txBody>
      </p:sp>
    </p:spTree>
    <p:extLst>
      <p:ext uri="{BB962C8B-B14F-4D97-AF65-F5344CB8AC3E}">
        <p14:creationId xmlns:p14="http://schemas.microsoft.com/office/powerpoint/2010/main" val="385781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9C538185-6009-6442-A2E1-552B4F0DACA7}" type="slidenum">
              <a:rPr lang="en-US"/>
              <a:pPr/>
              <a:t>89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Database Management Systems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800" b="1"/>
              <a:t>Database Management System</a:t>
            </a:r>
            <a:r>
              <a:rPr lang="en-US" sz="2800"/>
              <a:t> (DBMS): A software layer that manipulates a database in response to requests from applications</a:t>
            </a:r>
          </a:p>
          <a:p>
            <a:pPr>
              <a:lnSpc>
                <a:spcPct val="90000"/>
              </a:lnSpc>
            </a:pPr>
            <a:r>
              <a:rPr lang="en-US" sz="2800" b="1"/>
              <a:t>Distributed Database:</a:t>
            </a:r>
            <a:r>
              <a:rPr lang="en-US" sz="2800"/>
              <a:t> A database stored on multiple machines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DBMS will mask this organizational detail from its users</a:t>
            </a:r>
          </a:p>
          <a:p>
            <a:pPr>
              <a:lnSpc>
                <a:spcPct val="90000"/>
              </a:lnSpc>
            </a:pPr>
            <a:r>
              <a:rPr lang="en-US" sz="2800" b="1"/>
              <a:t>Data independence:</a:t>
            </a:r>
            <a:r>
              <a:rPr lang="en-US" sz="2800"/>
              <a:t> The ability to change the organization of a database without changing the application software that uses it</a:t>
            </a:r>
          </a:p>
        </p:txBody>
      </p:sp>
    </p:spTree>
    <p:extLst>
      <p:ext uri="{BB962C8B-B14F-4D97-AF65-F5344CB8AC3E}">
        <p14:creationId xmlns:p14="http://schemas.microsoft.com/office/powerpoint/2010/main" val="226159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Count with 10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A78FFAB-AB91-CE43-933A-495017338CB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8105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latin typeface="+mj-lt"/>
              </a:rPr>
              <a:t>991  992  993  994  995  996 997  998 999   1000</a:t>
            </a:r>
            <a:endParaRPr lang="en-US" b="1" u="none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6324600"/>
            <a:ext cx="89154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479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107D50FA-0A8A-EA4D-9CFE-A0775F681812}" type="slidenum">
              <a:rPr lang="en-US"/>
              <a:pPr/>
              <a:t>90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Database Models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b="1"/>
              <a:t>Database model:</a:t>
            </a:r>
            <a:r>
              <a:rPr lang="en-US"/>
              <a:t> A conceptual view of a database</a:t>
            </a:r>
          </a:p>
          <a:p>
            <a:pPr lvl="1"/>
            <a:r>
              <a:rPr lang="en-US"/>
              <a:t>Relational database model</a:t>
            </a:r>
          </a:p>
          <a:p>
            <a:pPr lvl="1"/>
            <a:r>
              <a:rPr lang="en-US"/>
              <a:t>Object-oriented database model</a:t>
            </a:r>
          </a:p>
        </p:txBody>
      </p:sp>
    </p:spTree>
    <p:extLst>
      <p:ext uri="{BB962C8B-B14F-4D97-AF65-F5344CB8AC3E}">
        <p14:creationId xmlns:p14="http://schemas.microsoft.com/office/powerpoint/2010/main" val="118962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86021082-87D7-7543-AA8A-358757D43051}" type="slidenum">
              <a:rPr lang="en-US"/>
              <a:pPr/>
              <a:t>91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Relational Database Model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b="1"/>
              <a:t>Relation:</a:t>
            </a:r>
            <a:r>
              <a:rPr lang="en-US"/>
              <a:t> A rectangular table</a:t>
            </a:r>
          </a:p>
          <a:p>
            <a:pPr lvl="1"/>
            <a:r>
              <a:rPr lang="en-US" b="1"/>
              <a:t>Attribute:</a:t>
            </a:r>
            <a:r>
              <a:rPr lang="en-US"/>
              <a:t> A column in the table</a:t>
            </a:r>
          </a:p>
          <a:p>
            <a:pPr lvl="1"/>
            <a:r>
              <a:rPr lang="en-US" b="1"/>
              <a:t>Tuple:</a:t>
            </a:r>
            <a:r>
              <a:rPr lang="en-US"/>
              <a:t> A row in the table</a:t>
            </a:r>
          </a:p>
        </p:txBody>
      </p:sp>
    </p:spTree>
    <p:extLst>
      <p:ext uri="{BB962C8B-B14F-4D97-AF65-F5344CB8AC3E}">
        <p14:creationId xmlns:p14="http://schemas.microsoft.com/office/powerpoint/2010/main" val="26270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8212C126-3C1A-F343-B344-FA244F2AF8BE}" type="slidenum">
              <a:rPr lang="en-US"/>
              <a:pPr/>
              <a:t>92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9.3</a:t>
            </a:r>
            <a:r>
              <a:rPr lang="en-US"/>
              <a:t>  A relation containing employee information</a:t>
            </a:r>
          </a:p>
        </p:txBody>
      </p:sp>
      <p:pic>
        <p:nvPicPr>
          <p:cNvPr id="419843" name="Picture 3" descr="fig_09_03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1388"/>
            <a:ext cx="822960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74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B3613F96-0631-184E-9330-D5F536B1E1BC}" type="slidenum">
              <a:rPr lang="en-US"/>
              <a:pPr/>
              <a:t>93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Relational Design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Avoid multiple concepts within one relation</a:t>
            </a:r>
          </a:p>
          <a:p>
            <a:pPr lvl="1"/>
            <a:r>
              <a:rPr lang="en-US"/>
              <a:t>Can lead to redundant data</a:t>
            </a:r>
          </a:p>
          <a:p>
            <a:pPr lvl="1"/>
            <a:r>
              <a:rPr lang="en-US"/>
              <a:t>Deleting a tuple could also delete necessary but unrelated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6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F3326E9C-F2C2-D342-B602-974830573275}" type="slidenum">
              <a:rPr lang="en-US"/>
              <a:pPr/>
              <a:t>94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Improving a Relational Design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b="1"/>
              <a:t>Decomposition:</a:t>
            </a:r>
            <a:r>
              <a:rPr lang="en-US"/>
              <a:t> Dividing the columns of a relation into two or more relations, duplicating those columns necessary to maintain relationships</a:t>
            </a:r>
          </a:p>
          <a:p>
            <a:pPr lvl="1"/>
            <a:r>
              <a:rPr lang="en-US" b="1"/>
              <a:t>Lossless</a:t>
            </a:r>
            <a:r>
              <a:rPr lang="en-US"/>
              <a:t> or </a:t>
            </a:r>
            <a:r>
              <a:rPr lang="en-US" b="1"/>
              <a:t>nonloss</a:t>
            </a:r>
            <a:r>
              <a:rPr lang="en-US"/>
              <a:t> decomposition: A </a:t>
            </a:r>
            <a:r>
              <a:rPr lang="ja-JP" altLang="en-US"/>
              <a:t>“</a:t>
            </a:r>
            <a:r>
              <a:rPr lang="en-US"/>
              <a:t>correct</a:t>
            </a:r>
            <a:r>
              <a:rPr lang="ja-JP" altLang="en-US"/>
              <a:t>”</a:t>
            </a:r>
            <a:r>
              <a:rPr lang="en-US"/>
              <a:t> decomposition that does not lose 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562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58936EC6-6071-D24E-97B2-56E80E53525C}" type="slidenum">
              <a:rPr lang="en-US"/>
              <a:pPr/>
              <a:t>95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9.4</a:t>
            </a:r>
            <a:r>
              <a:rPr lang="en-US"/>
              <a:t>  A relation containing redundancy</a:t>
            </a:r>
          </a:p>
        </p:txBody>
      </p:sp>
      <p:pic>
        <p:nvPicPr>
          <p:cNvPr id="420868" name="Picture 4" descr="fig0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09800"/>
            <a:ext cx="849153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25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D0C7087E-582F-D045-9480-BB2B2AB05A2F}" type="slidenum">
              <a:rPr lang="en-US"/>
              <a:pPr/>
              <a:t>96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b="0"/>
              <a:t>Figure 9.5</a:t>
            </a:r>
            <a:r>
              <a:rPr lang="en-US"/>
              <a:t>  An employee database consisting of three relations</a:t>
            </a:r>
          </a:p>
        </p:txBody>
      </p:sp>
      <p:pic>
        <p:nvPicPr>
          <p:cNvPr id="421892" name="Picture 4" descr="fig0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727575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26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29085397-DD28-774D-B548-9F292A40587C}" type="slidenum">
              <a:rPr lang="en-US"/>
              <a:pPr/>
              <a:t>97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b="0"/>
              <a:t>Figure 9.6</a:t>
            </a:r>
            <a:r>
              <a:rPr lang="en-US"/>
              <a:t>  Finding the departments in which employee 23Y34 has worked</a:t>
            </a:r>
          </a:p>
        </p:txBody>
      </p:sp>
      <p:pic>
        <p:nvPicPr>
          <p:cNvPr id="422918" name="Picture 6" descr="fig0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380163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0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005B5E80-01DE-6E4B-9316-96583FC42962}" type="slidenum">
              <a:rPr lang="en-US"/>
              <a:pPr/>
              <a:t>98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0"/>
              <a:t>Figure 9.7</a:t>
            </a:r>
            <a:r>
              <a:rPr lang="en-US"/>
              <a:t>  A relation and a proposed decomposition</a:t>
            </a:r>
          </a:p>
        </p:txBody>
      </p:sp>
      <p:pic>
        <p:nvPicPr>
          <p:cNvPr id="423939" name="Picture 3" descr="fig_09_07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8638"/>
            <a:ext cx="8458200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08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9-</a:t>
            </a:r>
            <a:fld id="{1FDF0C97-3291-CC42-B090-48CE83372E40}" type="slidenum">
              <a:rPr lang="en-US"/>
              <a:pPr/>
              <a:t>99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/>
              <a:t>Relational Operations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b="1"/>
              <a:t>Select:</a:t>
            </a:r>
            <a:r>
              <a:rPr lang="en-US"/>
              <a:t> Choose rows</a:t>
            </a:r>
          </a:p>
          <a:p>
            <a:r>
              <a:rPr lang="en-US" b="1"/>
              <a:t>Project:</a:t>
            </a:r>
            <a:r>
              <a:rPr lang="en-US"/>
              <a:t> Choose columns</a:t>
            </a:r>
          </a:p>
          <a:p>
            <a:r>
              <a:rPr lang="en-US" b="1"/>
              <a:t>Join:</a:t>
            </a:r>
            <a:r>
              <a:rPr lang="en-US"/>
              <a:t> Assemble information from two or more relations</a:t>
            </a:r>
          </a:p>
        </p:txBody>
      </p:sp>
    </p:spTree>
    <p:extLst>
      <p:ext uri="{BB962C8B-B14F-4D97-AF65-F5344CB8AC3E}">
        <p14:creationId xmlns:p14="http://schemas.microsoft.com/office/powerpoint/2010/main" val="384791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01template">
  <a:themeElements>
    <a:clrScheme name="ch01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01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h01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Powerbook:Users:stephanie:Documents:AW-Brookshear PPT's:ch01template.pot</Template>
  <TotalTime>697</TotalTime>
  <Words>2733</Words>
  <Application>Microsoft Macintosh PowerPoint</Application>
  <PresentationFormat>On-screen Show (4:3)</PresentationFormat>
  <Paragraphs>521</Paragraphs>
  <Slides>108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ch01template</vt:lpstr>
      <vt:lpstr>PowerPoint Presentation</vt:lpstr>
      <vt:lpstr>Computer Data</vt:lpstr>
      <vt:lpstr>Learning to Count with 10 Fingers</vt:lpstr>
      <vt:lpstr>Learning to Count with 10 Fingers</vt:lpstr>
      <vt:lpstr>Learning to Count with 10 Fingers</vt:lpstr>
      <vt:lpstr>Learning to Count with 10 Fingers</vt:lpstr>
      <vt:lpstr>Learning to Count with 10 Fingers</vt:lpstr>
      <vt:lpstr>Learning to Count with 10 Fingers</vt:lpstr>
      <vt:lpstr>Learning to Count with 10 Fingers</vt:lpstr>
      <vt:lpstr>Let's Get Rid of a Digit</vt:lpstr>
      <vt:lpstr>Learning to Count with 9 Fingers</vt:lpstr>
      <vt:lpstr>Learning to Count with 9 Fingers</vt:lpstr>
      <vt:lpstr>Learning to Count with 9 Fingers</vt:lpstr>
      <vt:lpstr>Learning to Count with 9 Fingers</vt:lpstr>
      <vt:lpstr>Learning to Count with 9 Fingers</vt:lpstr>
      <vt:lpstr>Learning to Count with 9 Fingers</vt:lpstr>
      <vt:lpstr>Learning to Count with 9 Fingers</vt:lpstr>
      <vt:lpstr>Only Three Fingers Left Now</vt:lpstr>
      <vt:lpstr>Learning to Count with 3 Fingers</vt:lpstr>
      <vt:lpstr>Learning to Count with 3 Fingers</vt:lpstr>
      <vt:lpstr>Learning to Count with 3 Fingers</vt:lpstr>
      <vt:lpstr>Learning to Count with 3 Fingers</vt:lpstr>
      <vt:lpstr>Learning to Count with 3 Fingers</vt:lpstr>
      <vt:lpstr>Learning to Count with 3 Fingers</vt:lpstr>
      <vt:lpstr>Learning to Count with 3 Fingers</vt:lpstr>
      <vt:lpstr>Learning to Count with 3 Fingers</vt:lpstr>
      <vt:lpstr>Learning to Count with 3 Fingers</vt:lpstr>
      <vt:lpstr>Only TWO Fingers Left Now</vt:lpstr>
      <vt:lpstr>Learning to Count with 2 Fingers</vt:lpstr>
      <vt:lpstr>Learning to Count with 2 Fingers</vt:lpstr>
      <vt:lpstr>Learning to Count with 2 Fingers</vt:lpstr>
      <vt:lpstr>Learning to Count with 2 Fingers</vt:lpstr>
      <vt:lpstr>Learning to Count with 2 Fingers</vt:lpstr>
      <vt:lpstr>Learning to Count with 2 Fingers</vt:lpstr>
      <vt:lpstr>Learning to Count with 2 Fingers</vt:lpstr>
      <vt:lpstr>Learning to Count with 2 Fingers</vt:lpstr>
      <vt:lpstr>This is Binary</vt:lpstr>
      <vt:lpstr>Some Binary Numbers</vt:lpstr>
      <vt:lpstr>Bits and Bit Patterns</vt:lpstr>
      <vt:lpstr>Hexadecimal Notation</vt:lpstr>
      <vt:lpstr>Learning to Count with 16 Fingers</vt:lpstr>
      <vt:lpstr>Learning to Count with 16 Fingers</vt:lpstr>
      <vt:lpstr>Learning to Count with 16 Fingers</vt:lpstr>
      <vt:lpstr>Learning to Count with 16 Fingers</vt:lpstr>
      <vt:lpstr>Learning to Count with 16 Fingers</vt:lpstr>
      <vt:lpstr>Learning to Count with 16 Fingers</vt:lpstr>
      <vt:lpstr>Learning to Count with 16 Fingers</vt:lpstr>
      <vt:lpstr>Figure 1.6  The hexadecimal coding system</vt:lpstr>
      <vt:lpstr>Main Memory Cells</vt:lpstr>
      <vt:lpstr>Figure 1.7  The organization of a byte-size memory cell</vt:lpstr>
      <vt:lpstr>Main Memory Addresses</vt:lpstr>
      <vt:lpstr>Figure 1.8  Memory cells arranged by address</vt:lpstr>
      <vt:lpstr>Memory Terminology</vt:lpstr>
      <vt:lpstr>Mass Storage Systems</vt:lpstr>
      <vt:lpstr>Inside A Hard Disk</vt:lpstr>
      <vt:lpstr>Figure 1.9  A magnetic disk storage system</vt:lpstr>
      <vt:lpstr>Bits to Bytes to Information to Databases to Cloud </vt:lpstr>
      <vt:lpstr>Storage Centres</vt:lpstr>
      <vt:lpstr>Representing Text</vt:lpstr>
      <vt:lpstr>Figure 1.13  The message “Hello.” in ASCII</vt:lpstr>
      <vt:lpstr>Representing Numeric Values</vt:lpstr>
      <vt:lpstr>Representing Images</vt:lpstr>
      <vt:lpstr>Representing Sound</vt:lpstr>
      <vt:lpstr>Figure 1.14  The sound wave represented by the sequence 0, 1.5, 2.0, 1.5, 2.0, 3.0, 4.0, 3.0, 0</vt:lpstr>
      <vt:lpstr>User-defined Data Type</vt:lpstr>
      <vt:lpstr>PowerPoint Presentation</vt:lpstr>
      <vt:lpstr>Figure 8.1  Lists, stacks, and queues</vt:lpstr>
      <vt:lpstr>Terminology for Lists</vt:lpstr>
      <vt:lpstr>Terminology for Stacks</vt:lpstr>
      <vt:lpstr>Terminology for Queues</vt:lpstr>
      <vt:lpstr>Figure 8.2  An example of an organization chart</vt:lpstr>
      <vt:lpstr>Terminology for a Tree</vt:lpstr>
      <vt:lpstr>Terminology for a Tree (continued)</vt:lpstr>
      <vt:lpstr>Terminology for a Tree (continued)</vt:lpstr>
      <vt:lpstr>Figure 8.3  Tree terminology</vt:lpstr>
      <vt:lpstr>Additional Concepts</vt:lpstr>
      <vt:lpstr>Figure 8.4  Novels arranged by title but linked according to authorship</vt:lpstr>
      <vt:lpstr>Storing Arrays</vt:lpstr>
      <vt:lpstr>Figure 8.5  The array of temperature readings stored in memory starting at address x</vt:lpstr>
      <vt:lpstr>Storing Lists</vt:lpstr>
      <vt:lpstr>Figure 8.8  Names stored in memory as a contiguous list</vt:lpstr>
      <vt:lpstr>Figure 8.9  The structure of a linked list</vt:lpstr>
      <vt:lpstr>Figure 8.10  Deleting an entry from a linked list</vt:lpstr>
      <vt:lpstr>Figure 8.11  Inserting an entry into a linked list</vt:lpstr>
      <vt:lpstr>Figure 8.12  A stack in memory</vt:lpstr>
      <vt:lpstr>PowerPoint Presentation</vt:lpstr>
      <vt:lpstr>Database</vt:lpstr>
      <vt:lpstr>Schemas</vt:lpstr>
      <vt:lpstr>Database Management Systems</vt:lpstr>
      <vt:lpstr>Database Models</vt:lpstr>
      <vt:lpstr>Relational Database Model</vt:lpstr>
      <vt:lpstr>Figure 9.3  A relation containing employee information</vt:lpstr>
      <vt:lpstr>Relational Design</vt:lpstr>
      <vt:lpstr>Improving a Relational Design</vt:lpstr>
      <vt:lpstr>Figure 9.4  A relation containing redundancy</vt:lpstr>
      <vt:lpstr>Figure 9.5  An employee database consisting of three relations</vt:lpstr>
      <vt:lpstr>Figure 9.6  Finding the departments in which employee 23Y34 has worked</vt:lpstr>
      <vt:lpstr>Figure 9.7  A relation and a proposed decomposition</vt:lpstr>
      <vt:lpstr>Relational Operations</vt:lpstr>
      <vt:lpstr>Figure 9.8  The SELECT operation</vt:lpstr>
      <vt:lpstr>Figure 9.9  The PROJECT operation</vt:lpstr>
      <vt:lpstr>Figure 9.10  The JOIN operation</vt:lpstr>
      <vt:lpstr>Figure 9.11  Another example of the JOIN operation</vt:lpstr>
      <vt:lpstr>Figure 9.12  An application of the JOIN operation</vt:lpstr>
      <vt:lpstr>Structured Query Language (SQL)</vt:lpstr>
      <vt:lpstr>SQL Examples</vt:lpstr>
      <vt:lpstr>SQL Examples (continued)</vt:lpstr>
      <vt:lpstr>Maintaining Database Integrity</vt:lpstr>
    </vt:vector>
  </TitlesOfParts>
  <Manager/>
  <Company>©2008 Pearson Addison-Wesley. All rights reserved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 Storage</dc:subject>
  <dc:creator>J. Glenn Brookshear</dc:creator>
  <cp:keywords/>
  <dc:description/>
  <cp:lastModifiedBy>Leslie Carr</cp:lastModifiedBy>
  <cp:revision>254</cp:revision>
  <dcterms:created xsi:type="dcterms:W3CDTF">2004-06-20T19:52:17Z</dcterms:created>
  <dcterms:modified xsi:type="dcterms:W3CDTF">2011-10-15T22:46:24Z</dcterms:modified>
  <cp:category/>
</cp:coreProperties>
</file>