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Default Extension="jpeg" ContentType="image/jpeg"/>
  <Default Extension="xml" ContentType="application/xml"/>
  <Override PartName="/ppt/notesSlides/notesSlide3.xml" ContentType="application/vnd.openxmlformats-officedocument.presentationml.notes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notesSlides/notesSlide4.xml" ContentType="application/vnd.openxmlformats-officedocument.presentationml.notes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handoutMasters/handoutMaster1.xml" ContentType="application/vnd.openxmlformats-officedocument.presentationml.handoutMaster+xml"/>
  <Override PartName="/ppt/slideLayouts/slideLayout7.xml" ContentType="application/vnd.openxmlformats-officedocument.presentationml.slideLayout+xml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SpecialPlsOnTitleSld="0" saveSubsetFonts="1" autoCompressPictures="0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58" r:id="rId3"/>
    <p:sldId id="260" r:id="rId4"/>
    <p:sldId id="261" r:id="rId5"/>
    <p:sldId id="262" r:id="rId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65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65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65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65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65" charset="0"/>
        <a:ea typeface="+mn-ea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pitchFamily="-65" charset="0"/>
        <a:ea typeface="+mn-ea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pitchFamily="-65" charset="0"/>
        <a:ea typeface="+mn-ea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pitchFamily="-65" charset="0"/>
        <a:ea typeface="+mn-ea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pitchFamily="-65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006600"/>
    <a:srgbClr val="FF0000"/>
    <a:srgbClr val="990000"/>
    <a:srgbClr val="FFFF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02" autoAdjust="0"/>
    <p:restoredTop sz="94590" autoAdjust="0"/>
  </p:normalViewPr>
  <p:slideViewPr>
    <p:cSldViewPr>
      <p:cViewPr varScale="1">
        <p:scale>
          <a:sx n="90" d="100"/>
          <a:sy n="90" d="100"/>
        </p:scale>
        <p:origin x="-1416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handoutMaster" Target="handoutMasters/handout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697CC8-DE70-9140-9F52-EF081617E37B}" type="datetimeFigureOut">
              <a:rPr lang="en-US" smtClean="0"/>
              <a:pPr/>
              <a:t>10/11/10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FD2D0D-191E-E44C-996B-AC3310359F7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036CE36-0872-2F4D-B362-E22EB214A3F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65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65" charset="0"/>
        <a:ea typeface="ＭＳ Ｐゴシック" pitchFamily="-65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65" charset="0"/>
        <a:ea typeface="ＭＳ Ｐゴシック" pitchFamily="-65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65" charset="0"/>
        <a:ea typeface="ＭＳ Ｐゴシック" pitchFamily="-65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65" charset="0"/>
        <a:ea typeface="ＭＳ Ｐゴシック" pitchFamily="-65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E78401F-AEAE-2240-865A-928B7330CFD6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3447583-FCD2-A74F-8A4B-843F89915847}" type="slidenum">
              <a:rPr lang="en-GB"/>
              <a:pPr/>
              <a:t>3</a:t>
            </a:fld>
            <a:endParaRPr lang="en-GB"/>
          </a:p>
        </p:txBody>
      </p:sp>
      <p:sp>
        <p:nvSpPr>
          <p:cNvPr id="33075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0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FF8B014-5EE8-5648-9F5B-AF1B1E2940A5}" type="slidenum">
              <a:rPr lang="en-GB"/>
              <a:pPr/>
              <a:t>4</a:t>
            </a:fld>
            <a:endParaRPr lang="en-GB"/>
          </a:p>
        </p:txBody>
      </p:sp>
      <p:sp>
        <p:nvSpPr>
          <p:cNvPr id="33280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2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AF2CAD4-8971-9245-A310-1C3605ECD9B8}" type="slidenum">
              <a:rPr lang="en-GB"/>
              <a:pPr/>
              <a:t>5</a:t>
            </a:fld>
            <a:endParaRPr lang="en-GB"/>
          </a:p>
        </p:txBody>
      </p:sp>
      <p:sp>
        <p:nvSpPr>
          <p:cNvPr id="33485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4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3657600" y="6477000"/>
            <a:ext cx="2133600" cy="381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3965575" cy="39211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76400"/>
            <a:ext cx="5111750" cy="44497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76400"/>
            <a:ext cx="3008313" cy="44497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5105400" y="5410200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9546ECAC-3B7D-7B47-BB51-FA59818F348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gradFill rotWithShape="0">
          <a:gsLst>
            <a:gs pos="0">
              <a:schemeClr val="bg1"/>
            </a:gs>
            <a:gs pos="100000">
              <a:srgbClr val="FFFFC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04800"/>
            <a:ext cx="5638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733800" y="6477000"/>
            <a:ext cx="2133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762000" y="1371600"/>
            <a:ext cx="8382000" cy="152400"/>
          </a:xfrm>
          <a:prstGeom prst="rect">
            <a:avLst/>
          </a:prstGeom>
          <a:gradFill rotWithShape="0">
            <a:gsLst>
              <a:gs pos="0">
                <a:srgbClr val="0066FF"/>
              </a:gs>
              <a:gs pos="100000">
                <a:srgbClr val="FFCC66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lIns="90488" tIns="44450" rIns="90488" bIns="44450" anchor="ctr">
            <a:prstTxWarp prst="textNoShape">
              <a:avLst/>
            </a:prstTxWarp>
          </a:bodyPr>
          <a:lstStyle/>
          <a:p>
            <a:pPr defTabSz="762000" eaLnBrk="0" hangingPunct="0">
              <a:spcBef>
                <a:spcPct val="50000"/>
              </a:spcBef>
            </a:pPr>
            <a:endParaRPr lang="en-US" sz="2400">
              <a:latin typeface="Times New Roman" pitchFamily="-65" charset="0"/>
            </a:endParaRPr>
          </a:p>
        </p:txBody>
      </p:sp>
      <p:sp>
        <p:nvSpPr>
          <p:cNvPr id="1037" name="Text Box 13"/>
          <p:cNvSpPr txBox="1">
            <a:spLocks noChangeArrowheads="1"/>
          </p:cNvSpPr>
          <p:nvPr/>
        </p:nvSpPr>
        <p:spPr bwMode="auto">
          <a:xfrm>
            <a:off x="3733800" y="6553200"/>
            <a:ext cx="20161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>
                <a:solidFill>
                  <a:schemeClr val="bg1"/>
                </a:solidFill>
              </a:rPr>
              <a:t>Event</a:t>
            </a:r>
          </a:p>
        </p:txBody>
      </p:sp>
      <p:pic>
        <p:nvPicPr>
          <p:cNvPr id="1038" name="Picture 14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0" y="6453188"/>
            <a:ext cx="914400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" name="Picture 7" descr="electronics_computer_science_cmyk.eps"/>
          <p:cNvPicPr>
            <a:picLocks noChangeAspect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6248400" y="152400"/>
            <a:ext cx="2705100" cy="107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Slide Number Placeholder 4"/>
          <p:cNvSpPr txBox="1">
            <a:spLocks/>
          </p:cNvSpPr>
          <p:nvPr/>
        </p:nvSpPr>
        <p:spPr bwMode="auto">
          <a:xfrm>
            <a:off x="7010400" y="6534150"/>
            <a:ext cx="21336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22637C8-7EFE-A447-BDC5-C74C6EDE5322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-65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-65" charset="0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60" r:id="rId2"/>
    <p:sldLayoutId id="2147483649" r:id="rId3"/>
    <p:sldLayoutId id="2147483650" r:id="rId4"/>
    <p:sldLayoutId id="2147483652" r:id="rId5"/>
    <p:sldLayoutId id="2147483653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wipe dir="r"/>
  </p:transition>
  <p:hf sldNum="0" hdr="0" ftr="0" dt="0"/>
  <p:txStyles>
    <p:titleStyle>
      <a:lvl1pPr algn="l" rtl="0" fontAlgn="base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Tahoma" pitchFamily="-65" charset="0"/>
        </a:defRPr>
      </a:lvl2pPr>
      <a:lvl3pPr algn="l" rtl="0" fontAlgn="base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Tahoma" pitchFamily="-65" charset="0"/>
        </a:defRPr>
      </a:lvl3pPr>
      <a:lvl4pPr algn="l" rtl="0" fontAlgn="base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Tahoma" pitchFamily="-65" charset="0"/>
        </a:defRPr>
      </a:lvl4pPr>
      <a:lvl5pPr algn="l" rtl="0" fontAlgn="base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Tahoma" pitchFamily="-65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Tahoma" pitchFamily="-65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Tahoma" pitchFamily="-65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Tahoma" pitchFamily="-65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Tahoma" pitchFamily="-65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>
          <a:solidFill>
            <a:schemeClr val="accent2"/>
          </a:solidFill>
          <a:latin typeface="+mn-lt"/>
          <a:ea typeface="ＭＳ Ｐゴシック" pitchFamily="-65" charset="-128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1600">
          <a:solidFill>
            <a:schemeClr val="accent2"/>
          </a:solidFill>
          <a:latin typeface="+mn-lt"/>
          <a:ea typeface="ＭＳ Ｐゴシック" pitchFamily="-65" charset="-128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1400">
          <a:solidFill>
            <a:schemeClr val="accent2"/>
          </a:solidFill>
          <a:latin typeface="+mn-lt"/>
          <a:ea typeface="ＭＳ Ｐゴシック" pitchFamily="-65" charset="-128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accent2"/>
          </a:solidFill>
          <a:latin typeface="+mn-lt"/>
          <a:ea typeface="ＭＳ Ｐゴシック" pitchFamily="-65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accent2"/>
          </a:solidFill>
          <a:latin typeface="+mn-lt"/>
          <a:ea typeface="ＭＳ Ｐゴシック" pitchFamily="-65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accent2"/>
          </a:solidFill>
          <a:latin typeface="+mn-lt"/>
          <a:ea typeface="ＭＳ Ｐゴシック" pitchFamily="-65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accent2"/>
          </a:solidFill>
          <a:latin typeface="+mn-lt"/>
          <a:ea typeface="ＭＳ Ｐゴシック" pitchFamily="-65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accent2"/>
          </a:solidFill>
          <a:latin typeface="+mn-lt"/>
          <a:ea typeface="ＭＳ Ｐゴシック" pitchFamily="-65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Timelines</a:t>
            </a:r>
            <a:br>
              <a:rPr lang="en-US" dirty="0" smtClean="0"/>
            </a:br>
            <a:r>
              <a:rPr lang="en-US" dirty="0" smtClean="0"/>
              <a:t>COMP6046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Hugh Davis</a:t>
            </a:r>
          </a:p>
          <a:p>
            <a:r>
              <a:rPr lang="en-US" dirty="0" smtClean="0"/>
              <a:t>Learning Societies Lab</a:t>
            </a:r>
          </a:p>
          <a:p>
            <a:r>
              <a:rPr lang="en-US" dirty="0" smtClean="0"/>
              <a:t>ECS</a:t>
            </a:r>
          </a:p>
          <a:p>
            <a:r>
              <a:rPr lang="en-US" dirty="0" smtClean="0"/>
              <a:t>The University of Southampton, UK</a:t>
            </a:r>
          </a:p>
          <a:p>
            <a:r>
              <a:rPr lang="en-US" dirty="0" err="1" smtClean="0"/>
              <a:t>www.ecs.soton.ac.uk</a:t>
            </a:r>
            <a:r>
              <a:rPr lang="en-US" dirty="0" smtClean="0"/>
              <a:t>/~hcd</a:t>
            </a:r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Timelines Lecture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In this lecture we will be looking at </a:t>
            </a:r>
            <a:r>
              <a:rPr lang="en-US" dirty="0" smtClean="0"/>
              <a:t>w</a:t>
            </a:r>
            <a:r>
              <a:rPr lang="en-US" dirty="0" smtClean="0"/>
              <a:t>hat are the most transformative inventions that have changes our ability to present, process, learn and find information.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In the next lecture we will be doing some future gazing</a:t>
            </a:r>
          </a:p>
          <a:p>
            <a:endParaRPr lang="en-US" dirty="0" smtClean="0"/>
          </a:p>
          <a:p>
            <a:r>
              <a:rPr lang="en-US" dirty="0" smtClean="0"/>
              <a:t>There </a:t>
            </a:r>
            <a:r>
              <a:rPr lang="en-US" dirty="0" smtClean="0"/>
              <a:t>are some resources that have been tagged on delicious that appear on the course web page (see timeline tag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r>
              <a:rPr lang="en-US" dirty="0" smtClean="0"/>
              <a:t>Could we produce the </a:t>
            </a:r>
            <a:r>
              <a:rPr lang="en-US" smtClean="0"/>
              <a:t>Web Timeline?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ransition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588125" y="6381750"/>
            <a:ext cx="2133600" cy="476250"/>
          </a:xfrm>
          <a:prstGeom prst="rect">
            <a:avLst/>
          </a:prstGeom>
        </p:spPr>
        <p:txBody>
          <a:bodyPr/>
          <a:lstStyle/>
          <a:p>
            <a:fld id="{995D8588-8CEC-B447-9931-395EC3252521}" type="slidenum">
              <a:rPr lang="en-GB"/>
              <a:pPr/>
              <a:t>3</a:t>
            </a:fld>
            <a:endParaRPr lang="en-GB"/>
          </a:p>
        </p:txBody>
      </p:sp>
      <p:sp>
        <p:nvSpPr>
          <p:cNvPr id="329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/>
              <a:t>Timeline of Technology and Learning</a:t>
            </a:r>
            <a:endParaRPr lang="en-US" sz="2800"/>
          </a:p>
        </p:txBody>
      </p:sp>
      <p:sp>
        <p:nvSpPr>
          <p:cNvPr id="32973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50825" y="1628775"/>
            <a:ext cx="4229100" cy="4289425"/>
          </a:xfrm>
        </p:spPr>
        <p:txBody>
          <a:bodyPr/>
          <a:lstStyle/>
          <a:p>
            <a:pPr marL="623888" indent="-623888">
              <a:buFontTx/>
              <a:buNone/>
            </a:pPr>
            <a:r>
              <a:rPr lang="en-GB" sz="1800">
                <a:solidFill>
                  <a:srgbClr val="FF0000"/>
                </a:solidFill>
              </a:rPr>
              <a:t>1450 The invention of moveable type by Gutenberg in the 15th Century transformed society</a:t>
            </a:r>
          </a:p>
          <a:p>
            <a:pPr marL="623888" indent="-623888">
              <a:buFontTx/>
              <a:buNone/>
            </a:pPr>
            <a:r>
              <a:rPr lang="en-GB" sz="1800"/>
              <a:t>1800 The chalk Board and Eraser</a:t>
            </a:r>
          </a:p>
          <a:p>
            <a:pPr marL="623888" indent="-623888">
              <a:buFontTx/>
              <a:buNone/>
            </a:pPr>
            <a:r>
              <a:rPr lang="en-GB" sz="1800"/>
              <a:t>1827 The first photograph</a:t>
            </a:r>
          </a:p>
          <a:p>
            <a:pPr marL="623888" indent="-623888">
              <a:buFontTx/>
              <a:buNone/>
            </a:pPr>
            <a:r>
              <a:rPr lang="en-GB" sz="1800">
                <a:solidFill>
                  <a:srgbClr val="FF0000"/>
                </a:solidFill>
              </a:rPr>
              <a:t>1895 The wireless</a:t>
            </a:r>
          </a:p>
          <a:p>
            <a:pPr marL="623888" indent="-623888">
              <a:buFontTx/>
              <a:buNone/>
            </a:pPr>
            <a:r>
              <a:rPr lang="en-GB" sz="1800"/>
              <a:t>1903 The first Motion Picture</a:t>
            </a:r>
          </a:p>
          <a:p>
            <a:pPr marL="623888" indent="-623888">
              <a:buFontTx/>
              <a:buNone/>
            </a:pPr>
            <a:r>
              <a:rPr lang="en-GB" sz="1800">
                <a:solidFill>
                  <a:srgbClr val="FF0000"/>
                </a:solidFill>
              </a:rPr>
              <a:t>1927 First TV</a:t>
            </a:r>
          </a:p>
          <a:p>
            <a:pPr marL="623888" indent="-623888">
              <a:buFontTx/>
              <a:buNone/>
            </a:pPr>
            <a:r>
              <a:rPr lang="en-GB" sz="1800"/>
              <a:t>1938 First Computer</a:t>
            </a:r>
          </a:p>
          <a:p>
            <a:pPr marL="623888" indent="-623888">
              <a:buFontTx/>
              <a:buNone/>
            </a:pPr>
            <a:r>
              <a:rPr lang="en-GB" sz="1800"/>
              <a:t>1947 First Transistor</a:t>
            </a:r>
          </a:p>
          <a:p>
            <a:pPr marL="623888" indent="-623888">
              <a:buFontTx/>
              <a:buNone/>
            </a:pPr>
            <a:r>
              <a:rPr lang="en-GB" sz="1800"/>
              <a:t>1960 An early CAI system, PLATO</a:t>
            </a:r>
          </a:p>
          <a:p>
            <a:pPr marL="623888" indent="-623888">
              <a:buFontTx/>
              <a:buNone/>
            </a:pPr>
            <a:r>
              <a:rPr lang="en-GB" sz="1800"/>
              <a:t>1960 The first video game is invented </a:t>
            </a:r>
          </a:p>
          <a:p>
            <a:pPr marL="623888" indent="-623888">
              <a:buFontTx/>
              <a:buNone/>
            </a:pPr>
            <a:r>
              <a:rPr lang="en-GB" sz="1800">
                <a:solidFill>
                  <a:srgbClr val="FF0000"/>
                </a:solidFill>
              </a:rPr>
              <a:t>1960 Xerox puts out the first photographic copy machine</a:t>
            </a:r>
          </a:p>
          <a:p>
            <a:pPr marL="623888" indent="-623888">
              <a:buFontTx/>
              <a:buNone/>
            </a:pPr>
            <a:endParaRPr lang="en-GB" sz="1800">
              <a:solidFill>
                <a:srgbClr val="FF0000"/>
              </a:solidFill>
            </a:endParaRPr>
          </a:p>
          <a:p>
            <a:pPr marL="623888" indent="-623888"/>
            <a:endParaRPr lang="en-US" sz="2000"/>
          </a:p>
        </p:txBody>
      </p:sp>
      <p:sp>
        <p:nvSpPr>
          <p:cNvPr id="32973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43438" y="1700213"/>
            <a:ext cx="4229100" cy="4362450"/>
          </a:xfrm>
        </p:spPr>
        <p:txBody>
          <a:bodyPr/>
          <a:lstStyle/>
          <a:p>
            <a:pPr marL="539750" indent="-539750">
              <a:lnSpc>
                <a:spcPct val="80000"/>
              </a:lnSpc>
              <a:buFontTx/>
              <a:buNone/>
            </a:pPr>
            <a:r>
              <a:rPr lang="en-GB" sz="1800"/>
              <a:t>1964 Development of BASIC programming language</a:t>
            </a:r>
          </a:p>
          <a:p>
            <a:pPr marL="539750" indent="-539750">
              <a:lnSpc>
                <a:spcPct val="80000"/>
              </a:lnSpc>
              <a:buFontTx/>
              <a:buNone/>
            </a:pPr>
            <a:r>
              <a:rPr lang="en-GB" sz="1800"/>
              <a:t>1964 Graphical User Interface Developed</a:t>
            </a:r>
          </a:p>
          <a:p>
            <a:pPr marL="539750" indent="-539750">
              <a:lnSpc>
                <a:spcPct val="80000"/>
              </a:lnSpc>
              <a:buFontTx/>
              <a:buNone/>
            </a:pPr>
            <a:r>
              <a:rPr lang="en-GB" sz="1800"/>
              <a:t>1967 Logo is developed </a:t>
            </a:r>
          </a:p>
          <a:p>
            <a:pPr marL="539750" indent="-539750">
              <a:lnSpc>
                <a:spcPct val="80000"/>
              </a:lnSpc>
              <a:buFontTx/>
              <a:buNone/>
            </a:pPr>
            <a:r>
              <a:rPr lang="en-GB" sz="1800"/>
              <a:t>1967 Texas Instruments develops the first hand-held calculator</a:t>
            </a:r>
          </a:p>
          <a:p>
            <a:pPr marL="539750" indent="-539750">
              <a:lnSpc>
                <a:spcPct val="80000"/>
              </a:lnSpc>
              <a:buFontTx/>
              <a:buNone/>
            </a:pPr>
            <a:r>
              <a:rPr lang="en-GB" sz="1800"/>
              <a:t>1967 Early Frame based hypertext documentation</a:t>
            </a:r>
          </a:p>
          <a:p>
            <a:pPr marL="539750" indent="-539750">
              <a:lnSpc>
                <a:spcPct val="80000"/>
              </a:lnSpc>
              <a:buFontTx/>
              <a:buNone/>
            </a:pPr>
            <a:r>
              <a:rPr lang="en-GB" sz="1800">
                <a:solidFill>
                  <a:srgbClr val="FF0000"/>
                </a:solidFill>
              </a:rPr>
              <a:t>1968 Engelbart – Demonstrates ARPANET and the mouse</a:t>
            </a:r>
          </a:p>
          <a:p>
            <a:pPr marL="539750" indent="-539750">
              <a:lnSpc>
                <a:spcPct val="80000"/>
              </a:lnSpc>
              <a:buFontTx/>
              <a:buNone/>
            </a:pPr>
            <a:r>
              <a:rPr lang="en-GB" sz="1800"/>
              <a:t>1969 Nelson &amp; Van Dam hypertext editor at Brown </a:t>
            </a:r>
          </a:p>
          <a:p>
            <a:pPr marL="539750" indent="-539750">
              <a:lnSpc>
                <a:spcPct val="80000"/>
              </a:lnSpc>
              <a:buFontTx/>
              <a:buNone/>
            </a:pPr>
            <a:r>
              <a:rPr lang="en-GB" sz="1800">
                <a:solidFill>
                  <a:srgbClr val="FF0000"/>
                </a:solidFill>
              </a:rPr>
              <a:t>1969 Birth of The Internet </a:t>
            </a:r>
          </a:p>
          <a:p>
            <a:pPr marL="539750" indent="-539750">
              <a:lnSpc>
                <a:spcPct val="80000"/>
              </a:lnSpc>
              <a:buFontTx/>
              <a:buNone/>
            </a:pPr>
            <a:r>
              <a:rPr lang="en-GB" sz="1800"/>
              <a:t>1969 Scholar - first Intelligent Tutoring System</a:t>
            </a:r>
          </a:p>
          <a:p>
            <a:pPr marL="539750" indent="-539750">
              <a:lnSpc>
                <a:spcPct val="80000"/>
              </a:lnSpc>
              <a:buFontTx/>
              <a:buNone/>
            </a:pPr>
            <a:r>
              <a:rPr lang="en-GB" sz="1800"/>
              <a:t>1970 AT&amp;T start selling Picturephone system</a:t>
            </a:r>
          </a:p>
          <a:p>
            <a:pPr marL="539750" indent="-539750">
              <a:lnSpc>
                <a:spcPct val="80000"/>
              </a:lnSpc>
              <a:buFontTx/>
              <a:buNone/>
            </a:pPr>
            <a:endParaRPr lang="en-GB" sz="180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588125" y="6381750"/>
            <a:ext cx="2133600" cy="476250"/>
          </a:xfrm>
          <a:prstGeom prst="rect">
            <a:avLst/>
          </a:prstGeom>
        </p:spPr>
        <p:txBody>
          <a:bodyPr/>
          <a:lstStyle/>
          <a:p>
            <a:fld id="{73F4B0F6-6145-F046-B894-F79E5080AC5A}" type="slidenum">
              <a:rPr lang="en-GB"/>
              <a:pPr/>
              <a:t>4</a:t>
            </a:fld>
            <a:endParaRPr lang="en-GB"/>
          </a:p>
        </p:txBody>
      </p:sp>
      <p:sp>
        <p:nvSpPr>
          <p:cNvPr id="331778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250825" y="1484313"/>
            <a:ext cx="4229100" cy="4968875"/>
          </a:xfrm>
        </p:spPr>
        <p:txBody>
          <a:bodyPr/>
          <a:lstStyle/>
          <a:p>
            <a:pPr marL="536575" indent="-536575">
              <a:lnSpc>
                <a:spcPct val="80000"/>
              </a:lnSpc>
              <a:buFontTx/>
              <a:buNone/>
            </a:pPr>
            <a:r>
              <a:rPr lang="en-GB" sz="1800"/>
              <a:t>1971 Email </a:t>
            </a:r>
          </a:p>
          <a:p>
            <a:pPr marL="536575" indent="-536575">
              <a:lnSpc>
                <a:spcPct val="80000"/>
              </a:lnSpc>
              <a:buFontTx/>
              <a:buNone/>
            </a:pPr>
            <a:r>
              <a:rPr lang="en-GB" sz="1800"/>
              <a:t>1972 Pong – the first computer video game?</a:t>
            </a:r>
          </a:p>
          <a:p>
            <a:pPr marL="536575" indent="-536575">
              <a:lnSpc>
                <a:spcPct val="80000"/>
              </a:lnSpc>
              <a:buFontTx/>
              <a:buNone/>
            </a:pPr>
            <a:r>
              <a:rPr lang="en-GB" sz="1800"/>
              <a:t>1973 The first cellular telephone began operation</a:t>
            </a:r>
          </a:p>
          <a:p>
            <a:pPr marL="536575" indent="-536575">
              <a:lnSpc>
                <a:spcPct val="80000"/>
              </a:lnSpc>
              <a:buFontTx/>
              <a:buNone/>
            </a:pPr>
            <a:r>
              <a:rPr lang="en-GB" sz="1800">
                <a:solidFill>
                  <a:srgbClr val="FF0000"/>
                </a:solidFill>
              </a:rPr>
              <a:t>1975 Video Recorders (Betamax)</a:t>
            </a:r>
          </a:p>
          <a:p>
            <a:pPr marL="536575" indent="-536575">
              <a:lnSpc>
                <a:spcPct val="80000"/>
              </a:lnSpc>
              <a:buFontTx/>
              <a:buNone/>
            </a:pPr>
            <a:r>
              <a:rPr lang="en-GB" sz="1800"/>
              <a:t>1975 The Altair 8800 leads the way for personal computers</a:t>
            </a:r>
          </a:p>
          <a:p>
            <a:pPr marL="536575" indent="-536575">
              <a:lnSpc>
                <a:spcPct val="80000"/>
              </a:lnSpc>
              <a:buFontTx/>
              <a:buNone/>
            </a:pPr>
            <a:r>
              <a:rPr lang="en-GB" sz="1800"/>
              <a:t>1977 Pacman on the Atari</a:t>
            </a:r>
          </a:p>
          <a:p>
            <a:pPr marL="536575" indent="-536575">
              <a:lnSpc>
                <a:spcPct val="80000"/>
              </a:lnSpc>
              <a:buFontTx/>
              <a:buNone/>
            </a:pPr>
            <a:r>
              <a:rPr lang="en-GB" sz="1800"/>
              <a:t>1977 Apple introduces the Apple II.</a:t>
            </a:r>
          </a:p>
          <a:p>
            <a:pPr marL="536575" indent="-536575">
              <a:lnSpc>
                <a:spcPct val="80000"/>
              </a:lnSpc>
              <a:buFontTx/>
              <a:buNone/>
            </a:pPr>
            <a:r>
              <a:rPr lang="en-GB" sz="1800"/>
              <a:t>1997 Japan Victor Company (JVC) introduces the VHS format</a:t>
            </a:r>
          </a:p>
          <a:p>
            <a:pPr marL="536575" indent="-536575">
              <a:lnSpc>
                <a:spcPct val="80000"/>
              </a:lnSpc>
              <a:buFontTx/>
              <a:buNone/>
            </a:pPr>
            <a:r>
              <a:rPr lang="en-GB" sz="1800"/>
              <a:t>1980 Aspen Movie Map </a:t>
            </a:r>
          </a:p>
          <a:p>
            <a:pPr marL="536575" indent="-536575">
              <a:lnSpc>
                <a:spcPct val="80000"/>
              </a:lnSpc>
              <a:buFontTx/>
              <a:buNone/>
            </a:pPr>
            <a:r>
              <a:rPr lang="en-GB" sz="1800"/>
              <a:t>1980 The Whiteboard starts to replace the chalkboard</a:t>
            </a:r>
          </a:p>
          <a:p>
            <a:pPr marL="536575" indent="-536575">
              <a:lnSpc>
                <a:spcPct val="80000"/>
              </a:lnSpc>
              <a:buFontTx/>
              <a:buNone/>
            </a:pPr>
            <a:r>
              <a:rPr lang="en-GB" sz="1800"/>
              <a:t>1981 The IBM PC and MSDOS</a:t>
            </a:r>
          </a:p>
          <a:p>
            <a:pPr marL="536575" indent="-536575">
              <a:lnSpc>
                <a:spcPct val="80000"/>
              </a:lnSpc>
              <a:buFontTx/>
              <a:buNone/>
            </a:pPr>
            <a:r>
              <a:rPr lang="en-GB" sz="1800"/>
              <a:t>1982 Various HT systems using Full screen interface</a:t>
            </a:r>
          </a:p>
          <a:p>
            <a:pPr marL="536575" indent="-536575">
              <a:lnSpc>
                <a:spcPct val="80000"/>
              </a:lnSpc>
              <a:buFontTx/>
              <a:buNone/>
            </a:pPr>
            <a:endParaRPr lang="en-GB" sz="1800"/>
          </a:p>
          <a:p>
            <a:pPr marL="536575" indent="-536575">
              <a:lnSpc>
                <a:spcPct val="80000"/>
              </a:lnSpc>
              <a:buFontTx/>
              <a:buNone/>
            </a:pPr>
            <a:endParaRPr lang="en-US" sz="1400"/>
          </a:p>
          <a:p>
            <a:pPr marL="536575" indent="-536575">
              <a:lnSpc>
                <a:spcPct val="80000"/>
              </a:lnSpc>
            </a:pPr>
            <a:endParaRPr lang="en-US" sz="1400"/>
          </a:p>
        </p:txBody>
      </p:sp>
      <p:sp>
        <p:nvSpPr>
          <p:cNvPr id="331779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4427538" y="1484313"/>
            <a:ext cx="4716462" cy="5113337"/>
          </a:xfrm>
        </p:spPr>
        <p:txBody>
          <a:bodyPr/>
          <a:lstStyle/>
          <a:p>
            <a:pPr marL="536575" indent="-536575">
              <a:lnSpc>
                <a:spcPct val="90000"/>
              </a:lnSpc>
              <a:buFontTx/>
              <a:buNone/>
            </a:pPr>
            <a:r>
              <a:rPr lang="en-GB" sz="1800"/>
              <a:t>1983 First Electronic Book</a:t>
            </a:r>
          </a:p>
          <a:p>
            <a:pPr marL="536575" indent="-536575">
              <a:lnSpc>
                <a:spcPct val="90000"/>
              </a:lnSpc>
              <a:buFontTx/>
              <a:buNone/>
            </a:pPr>
            <a:r>
              <a:rPr lang="en-GB" sz="1800"/>
              <a:t>1983 MIDI</a:t>
            </a:r>
          </a:p>
          <a:p>
            <a:pPr marL="536575" indent="-536575">
              <a:lnSpc>
                <a:spcPct val="90000"/>
              </a:lnSpc>
              <a:buFontTx/>
              <a:buNone/>
            </a:pPr>
            <a:r>
              <a:rPr lang="en-GB" sz="1800"/>
              <a:t>1983 TCP/IP</a:t>
            </a:r>
          </a:p>
          <a:p>
            <a:pPr marL="536575" indent="-536575">
              <a:lnSpc>
                <a:spcPct val="90000"/>
              </a:lnSpc>
              <a:buFontTx/>
              <a:buNone/>
            </a:pPr>
            <a:r>
              <a:rPr lang="en-GB" sz="1800"/>
              <a:t>1984 The Mac </a:t>
            </a:r>
          </a:p>
          <a:p>
            <a:pPr marL="536575" indent="-536575">
              <a:lnSpc>
                <a:spcPct val="90000"/>
              </a:lnSpc>
              <a:buFontTx/>
              <a:buNone/>
            </a:pPr>
            <a:r>
              <a:rPr lang="en-GB" sz="1800"/>
              <a:t>1985 Negroponte, Wiesner: opened MIT Media Lab </a:t>
            </a:r>
          </a:p>
          <a:p>
            <a:pPr marL="536575" indent="-536575">
              <a:lnSpc>
                <a:spcPct val="90000"/>
              </a:lnSpc>
              <a:buFontTx/>
              <a:buNone/>
            </a:pPr>
            <a:r>
              <a:rPr lang="en-GB" sz="1800">
                <a:solidFill>
                  <a:srgbClr val="FF0000"/>
                </a:solidFill>
              </a:rPr>
              <a:t>1986 BBC’s Doomsday Project - Videodiscs</a:t>
            </a:r>
          </a:p>
          <a:p>
            <a:pPr marL="536575" indent="-536575">
              <a:lnSpc>
                <a:spcPct val="90000"/>
              </a:lnSpc>
              <a:buFontTx/>
              <a:buNone/>
            </a:pPr>
            <a:r>
              <a:rPr lang="en-GB" sz="1800">
                <a:solidFill>
                  <a:srgbClr val="FF0000"/>
                </a:solidFill>
              </a:rPr>
              <a:t>1987 Hypercard bundled with the Mac</a:t>
            </a:r>
          </a:p>
          <a:p>
            <a:pPr marL="536575" indent="-536575">
              <a:lnSpc>
                <a:spcPct val="90000"/>
              </a:lnSpc>
              <a:buFontTx/>
              <a:buNone/>
            </a:pPr>
            <a:r>
              <a:rPr lang="en-GB" sz="1800"/>
              <a:t>1987 Microsoft Windows 2 (Not really an OS)</a:t>
            </a:r>
          </a:p>
          <a:p>
            <a:pPr marL="536575" indent="-536575">
              <a:lnSpc>
                <a:spcPct val="90000"/>
              </a:lnSpc>
              <a:buFontTx/>
              <a:buNone/>
            </a:pPr>
            <a:r>
              <a:rPr lang="en-GB" sz="1800"/>
              <a:t>1989 Sim City released</a:t>
            </a:r>
          </a:p>
          <a:p>
            <a:pPr marL="536575" indent="-536575">
              <a:lnSpc>
                <a:spcPct val="90000"/>
              </a:lnSpc>
              <a:buFontTx/>
              <a:buNone/>
            </a:pPr>
            <a:r>
              <a:rPr lang="en-GB" sz="1800"/>
              <a:t>1989 Nintendo Game Boy</a:t>
            </a:r>
          </a:p>
          <a:p>
            <a:pPr marL="536575" indent="-536575">
              <a:lnSpc>
                <a:spcPct val="90000"/>
              </a:lnSpc>
              <a:buFontTx/>
              <a:buNone/>
            </a:pPr>
            <a:r>
              <a:rPr lang="en-GB" sz="1800">
                <a:solidFill>
                  <a:srgbClr val="FF0000"/>
                </a:solidFill>
              </a:rPr>
              <a:t>1990 First appearance of a number of Hypertext systems using GUI interface (including WWW) </a:t>
            </a:r>
          </a:p>
          <a:p>
            <a:pPr marL="536575" indent="-536575">
              <a:lnSpc>
                <a:spcPct val="90000"/>
              </a:lnSpc>
              <a:buFontTx/>
              <a:buNone/>
            </a:pPr>
            <a:r>
              <a:rPr lang="en-GB" sz="1800">
                <a:solidFill>
                  <a:srgbClr val="FF0000"/>
                </a:solidFill>
              </a:rPr>
              <a:t>1990 CCITT standard H.320 for ISDN conferencing </a:t>
            </a:r>
          </a:p>
        </p:txBody>
      </p:sp>
      <p:sp>
        <p:nvSpPr>
          <p:cNvPr id="33178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/>
              <a:t>Timeline (2</a:t>
            </a:r>
            <a:r>
              <a:rPr lang="en-GB"/>
              <a:t>)</a:t>
            </a:r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588125" y="6381750"/>
            <a:ext cx="2133600" cy="476250"/>
          </a:xfrm>
          <a:prstGeom prst="rect">
            <a:avLst/>
          </a:prstGeom>
        </p:spPr>
        <p:txBody>
          <a:bodyPr/>
          <a:lstStyle/>
          <a:p>
            <a:fld id="{0D455A45-118D-714D-BACC-5CE957B09B1C}" type="slidenum">
              <a:rPr lang="en-GB"/>
              <a:pPr/>
              <a:t>5</a:t>
            </a:fld>
            <a:endParaRPr lang="en-GB"/>
          </a:p>
        </p:txBody>
      </p:sp>
      <p:sp>
        <p:nvSpPr>
          <p:cNvPr id="333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/>
              <a:t>Timeline (3)</a:t>
            </a:r>
            <a:endParaRPr lang="en-US" sz="2800"/>
          </a:p>
        </p:txBody>
      </p:sp>
      <p:sp>
        <p:nvSpPr>
          <p:cNvPr id="33382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68313" y="1484313"/>
            <a:ext cx="4346575" cy="4824412"/>
          </a:xfrm>
        </p:spPr>
        <p:txBody>
          <a:bodyPr/>
          <a:lstStyle/>
          <a:p>
            <a:pPr marL="536575" indent="-536575">
              <a:lnSpc>
                <a:spcPct val="80000"/>
              </a:lnSpc>
              <a:buFontTx/>
              <a:buNone/>
            </a:pPr>
            <a:r>
              <a:rPr lang="en-GB" sz="1800"/>
              <a:t>1990 IBM, Tandy and AT&amp;T announce their specification for a Multimedia Platform (based upon a 286 chip with 1M of memory and a 1x CD for mass storage)</a:t>
            </a:r>
          </a:p>
          <a:p>
            <a:pPr marL="536575" indent="-536575">
              <a:lnSpc>
                <a:spcPct val="80000"/>
              </a:lnSpc>
              <a:buFontTx/>
              <a:buNone/>
            </a:pPr>
            <a:r>
              <a:rPr lang="en-GB" sz="1800">
                <a:solidFill>
                  <a:srgbClr val="FF0000"/>
                </a:solidFill>
              </a:rPr>
              <a:t>1991 TLTP Projects in UK</a:t>
            </a:r>
          </a:p>
          <a:p>
            <a:pPr marL="536575" indent="-536575">
              <a:lnSpc>
                <a:spcPct val="80000"/>
              </a:lnSpc>
              <a:buFontTx/>
              <a:buNone/>
            </a:pPr>
            <a:r>
              <a:rPr lang="en-GB" sz="1800"/>
              <a:t>1992 the first M-bone audio multicast on the Net </a:t>
            </a:r>
          </a:p>
          <a:p>
            <a:pPr marL="536575" indent="-536575">
              <a:lnSpc>
                <a:spcPct val="80000"/>
              </a:lnSpc>
              <a:buFontTx/>
              <a:buNone/>
            </a:pPr>
            <a:r>
              <a:rPr lang="en-GB" sz="1800">
                <a:solidFill>
                  <a:srgbClr val="FF0000"/>
                </a:solidFill>
              </a:rPr>
              <a:t>1993 NCSA Mosaic </a:t>
            </a:r>
          </a:p>
          <a:p>
            <a:pPr marL="536575" indent="-536575">
              <a:lnSpc>
                <a:spcPct val="80000"/>
              </a:lnSpc>
              <a:buFontTx/>
              <a:buNone/>
            </a:pPr>
            <a:r>
              <a:rPr lang="en-GB" sz="1800"/>
              <a:t>1994 Netscape </a:t>
            </a:r>
          </a:p>
          <a:p>
            <a:pPr marL="536575" indent="-536575">
              <a:lnSpc>
                <a:spcPct val="80000"/>
              </a:lnSpc>
              <a:buFontTx/>
              <a:buNone/>
            </a:pPr>
            <a:r>
              <a:rPr lang="en-GB" sz="1800">
                <a:solidFill>
                  <a:srgbClr val="FF0000"/>
                </a:solidFill>
              </a:rPr>
              <a:t>1994 CU-See Me for PC and Mac</a:t>
            </a:r>
          </a:p>
          <a:p>
            <a:pPr marL="536575" indent="-536575">
              <a:lnSpc>
                <a:spcPct val="80000"/>
              </a:lnSpc>
              <a:buFontTx/>
              <a:buNone/>
            </a:pPr>
            <a:r>
              <a:rPr lang="en-GB" sz="1800"/>
              <a:t>1994 The Psion Organiser – first PDA?</a:t>
            </a:r>
          </a:p>
          <a:p>
            <a:pPr marL="536575" indent="-536575">
              <a:lnSpc>
                <a:spcPct val="80000"/>
              </a:lnSpc>
              <a:buFontTx/>
              <a:buNone/>
            </a:pPr>
            <a:r>
              <a:rPr lang="en-GB" sz="1800">
                <a:solidFill>
                  <a:srgbClr val="FF0000"/>
                </a:solidFill>
              </a:rPr>
              <a:t>1994 University of Southampton start teaching distance MSc via Internet</a:t>
            </a:r>
          </a:p>
          <a:p>
            <a:pPr marL="536575" indent="-536575">
              <a:lnSpc>
                <a:spcPct val="80000"/>
              </a:lnSpc>
              <a:buFontTx/>
              <a:buNone/>
            </a:pPr>
            <a:r>
              <a:rPr lang="en-GB" sz="1800"/>
              <a:t>1995 SPs go private and Internet expands beyond Military, big business and Academia</a:t>
            </a:r>
          </a:p>
          <a:p>
            <a:pPr marL="536575" indent="-536575">
              <a:lnSpc>
                <a:spcPct val="80000"/>
              </a:lnSpc>
              <a:buFontTx/>
              <a:buNone/>
            </a:pPr>
            <a:r>
              <a:rPr lang="en-GB" sz="1800">
                <a:solidFill>
                  <a:srgbClr val="FF0000"/>
                </a:solidFill>
              </a:rPr>
              <a:t>1995 Alta Vista – first world wide search engine</a:t>
            </a:r>
          </a:p>
          <a:p>
            <a:pPr marL="536575" indent="-536575">
              <a:lnSpc>
                <a:spcPct val="80000"/>
              </a:lnSpc>
              <a:buFontTx/>
              <a:buNone/>
            </a:pPr>
            <a:r>
              <a:rPr lang="en-GB" sz="1800"/>
              <a:t>1996 -Microsoft, Internet Exploder</a:t>
            </a:r>
            <a:r>
              <a:rPr lang="en-GB" sz="1600"/>
              <a:t>. </a:t>
            </a:r>
          </a:p>
          <a:p>
            <a:pPr marL="536575" indent="-536575">
              <a:lnSpc>
                <a:spcPct val="80000"/>
              </a:lnSpc>
              <a:buFontTx/>
              <a:buNone/>
            </a:pPr>
            <a:endParaRPr lang="en-GB" sz="1600"/>
          </a:p>
        </p:txBody>
      </p:sp>
      <p:sp>
        <p:nvSpPr>
          <p:cNvPr id="33382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52963" y="1600200"/>
            <a:ext cx="4311650" cy="4525963"/>
          </a:xfrm>
        </p:spPr>
        <p:txBody>
          <a:bodyPr/>
          <a:lstStyle/>
          <a:p>
            <a:pPr marL="536575" indent="-536575">
              <a:lnSpc>
                <a:spcPct val="80000"/>
              </a:lnSpc>
              <a:buFontTx/>
              <a:buNone/>
            </a:pPr>
            <a:r>
              <a:rPr lang="en-GB" sz="1800"/>
              <a:t>1996 MP3</a:t>
            </a:r>
          </a:p>
          <a:p>
            <a:pPr marL="536575" indent="-536575">
              <a:lnSpc>
                <a:spcPct val="80000"/>
              </a:lnSpc>
              <a:buFontTx/>
              <a:buNone/>
            </a:pPr>
            <a:r>
              <a:rPr lang="en-GB" sz="1800">
                <a:solidFill>
                  <a:srgbClr val="FF0000"/>
                </a:solidFill>
              </a:rPr>
              <a:t>1997 Blackboard founded</a:t>
            </a:r>
          </a:p>
          <a:p>
            <a:pPr marL="536575" indent="-536575">
              <a:lnSpc>
                <a:spcPct val="80000"/>
              </a:lnSpc>
              <a:buFontTx/>
              <a:buNone/>
            </a:pPr>
            <a:r>
              <a:rPr lang="en-GB" sz="1800">
                <a:solidFill>
                  <a:srgbClr val="FF0000"/>
                </a:solidFill>
              </a:rPr>
              <a:t>1997 Berners-Lee announces the semantic web</a:t>
            </a:r>
          </a:p>
          <a:p>
            <a:pPr marL="536575" indent="-536575">
              <a:lnSpc>
                <a:spcPct val="80000"/>
              </a:lnSpc>
              <a:buFontTx/>
              <a:buNone/>
            </a:pPr>
            <a:r>
              <a:rPr lang="en-GB" sz="1800"/>
              <a:t>1998 eLearning at a distance becoming popular – Phoenix and Cisco virtual universities</a:t>
            </a:r>
          </a:p>
          <a:p>
            <a:pPr marL="536575" indent="-536575">
              <a:lnSpc>
                <a:spcPct val="80000"/>
              </a:lnSpc>
              <a:buFontTx/>
              <a:buNone/>
            </a:pPr>
            <a:r>
              <a:rPr lang="en-GB" sz="1800">
                <a:solidFill>
                  <a:srgbClr val="FF0000"/>
                </a:solidFill>
              </a:rPr>
              <a:t>1999 Introduction of Apple QuickTime and Microsoft VFW</a:t>
            </a:r>
          </a:p>
          <a:p>
            <a:pPr marL="536575" indent="-536575">
              <a:lnSpc>
                <a:spcPct val="80000"/>
              </a:lnSpc>
              <a:buFontTx/>
              <a:buNone/>
            </a:pPr>
            <a:r>
              <a:rPr lang="en-GB" sz="1800"/>
              <a:t>1999 Microsoft NetMeeting</a:t>
            </a:r>
          </a:p>
          <a:p>
            <a:pPr marL="536575" indent="-536575">
              <a:lnSpc>
                <a:spcPct val="80000"/>
              </a:lnSpc>
              <a:buFontTx/>
              <a:buNone/>
            </a:pPr>
            <a:r>
              <a:rPr lang="en-GB" sz="1800"/>
              <a:t>1999 First version of MPEG-4</a:t>
            </a:r>
          </a:p>
          <a:p>
            <a:pPr marL="536575" indent="-536575">
              <a:lnSpc>
                <a:spcPct val="80000"/>
              </a:lnSpc>
              <a:buFontTx/>
              <a:buNone/>
            </a:pPr>
            <a:r>
              <a:rPr lang="en-GB" sz="1800"/>
              <a:t>2000 The Grid/ e-Science programme</a:t>
            </a:r>
          </a:p>
          <a:p>
            <a:pPr marL="536575" indent="-536575">
              <a:lnSpc>
                <a:spcPct val="80000"/>
              </a:lnSpc>
              <a:buFontTx/>
              <a:buNone/>
            </a:pPr>
            <a:r>
              <a:rPr lang="en-GB" sz="1800"/>
              <a:t>2000 First Silicon Chip implanted in Human Nervous system</a:t>
            </a:r>
          </a:p>
          <a:p>
            <a:pPr marL="536575" indent="-536575">
              <a:lnSpc>
                <a:spcPct val="80000"/>
              </a:lnSpc>
              <a:buFontTx/>
              <a:buNone/>
            </a:pPr>
            <a:r>
              <a:rPr lang="en-GB" sz="1800"/>
              <a:t>2002 World's first 3G video cell phone roaming</a:t>
            </a:r>
          </a:p>
          <a:p>
            <a:pPr marL="536575" indent="-536575">
              <a:lnSpc>
                <a:spcPct val="80000"/>
              </a:lnSpc>
              <a:buFontTx/>
              <a:buNone/>
            </a:pPr>
            <a:r>
              <a:rPr lang="en-GB" sz="1800"/>
              <a:t>2002 Access Grid</a:t>
            </a:r>
          </a:p>
          <a:p>
            <a:pPr marL="536575" indent="-536575">
              <a:lnSpc>
                <a:spcPct val="80000"/>
              </a:lnSpc>
              <a:buFontTx/>
              <a:buNone/>
            </a:pPr>
            <a:r>
              <a:rPr lang="en-GB" sz="1800"/>
              <a:t>2003 Microsoft Media Centre Introduced (and dropped in 2004) </a:t>
            </a:r>
            <a:endParaRPr lang="en-US" sz="1800"/>
          </a:p>
          <a:p>
            <a:pPr marL="536575" indent="-536575">
              <a:lnSpc>
                <a:spcPct val="80000"/>
              </a:lnSpc>
            </a:pPr>
            <a:endParaRPr lang="en-US" sz="1800"/>
          </a:p>
          <a:p>
            <a:pPr marL="536575" indent="-536575">
              <a:lnSpc>
                <a:spcPct val="80000"/>
              </a:lnSpc>
            </a:pPr>
            <a:endParaRPr lang="en-US" sz="180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SL">
  <a:themeElements>
    <a:clrScheme name="defaul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LSL.potx</Template>
  <TotalTime>175</TotalTime>
  <Words>596</Words>
  <Application>Microsoft Macintosh PowerPoint</Application>
  <PresentationFormat>On-screen Show (4:3)</PresentationFormat>
  <Paragraphs>94</Paragraphs>
  <Slides>5</Slides>
  <Notes>4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LSL</vt:lpstr>
      <vt:lpstr>Timelines COMP6046</vt:lpstr>
      <vt:lpstr>Timelines Lecture</vt:lpstr>
      <vt:lpstr>Timeline of Technology and Learning</vt:lpstr>
      <vt:lpstr>Timeline (2)</vt:lpstr>
      <vt:lpstr>Timeline (3)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Timelines COMP6046</dc:title>
  <dc:creator>Hugh Davis</dc:creator>
  <cp:lastModifiedBy>Hugh Davis</cp:lastModifiedBy>
  <cp:revision>1</cp:revision>
  <dcterms:created xsi:type="dcterms:W3CDTF">2010-10-11T08:49:31Z</dcterms:created>
  <dcterms:modified xsi:type="dcterms:W3CDTF">2010-10-11T11:44:41Z</dcterms:modified>
</cp:coreProperties>
</file>