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5" r:id="rId3"/>
    <p:sldId id="276" r:id="rId4"/>
    <p:sldId id="277" r:id="rId5"/>
    <p:sldId id="278" r:id="rId6"/>
    <p:sldId id="272" r:id="rId7"/>
    <p:sldId id="283" r:id="rId8"/>
    <p:sldId id="259" r:id="rId9"/>
    <p:sldId id="258" r:id="rId10"/>
    <p:sldId id="257" r:id="rId11"/>
    <p:sldId id="267" r:id="rId12"/>
    <p:sldId id="279" r:id="rId13"/>
    <p:sldId id="282" r:id="rId14"/>
    <p:sldId id="281" r:id="rId15"/>
    <p:sldId id="280" r:id="rId16"/>
    <p:sldId id="285" r:id="rId17"/>
    <p:sldId id="284" r:id="rId18"/>
    <p:sldId id="286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167" d="100"/>
          <a:sy n="167" d="100"/>
        </p:scale>
        <p:origin x="-1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9B59C2-B870-8E41-B1E3-C0BB28CB308D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</dgm:pt>
    <dgm:pt modelId="{925CC753-C6F6-CC46-AD54-1EDDF11F3FAA}">
      <dgm:prSet phldrT="[Text]"/>
      <dgm:spPr/>
      <dgm:t>
        <a:bodyPr/>
        <a:lstStyle/>
        <a:p>
          <a:r>
            <a:rPr lang="en-US" dirty="0" smtClean="0"/>
            <a:t>Society</a:t>
          </a:r>
          <a:endParaRPr lang="en-US" dirty="0"/>
        </a:p>
      </dgm:t>
    </dgm:pt>
    <dgm:pt modelId="{E31C8C8F-B455-B544-931D-F6711169DB43}" type="parTrans" cxnId="{15B08656-053E-8441-BDE3-C7DA601EDC36}">
      <dgm:prSet/>
      <dgm:spPr/>
      <dgm:t>
        <a:bodyPr/>
        <a:lstStyle/>
        <a:p>
          <a:endParaRPr lang="en-US"/>
        </a:p>
      </dgm:t>
    </dgm:pt>
    <dgm:pt modelId="{D79A9089-4374-7F44-842D-F5654DA34012}" type="sibTrans" cxnId="{15B08656-053E-8441-BDE3-C7DA601EDC36}">
      <dgm:prSet/>
      <dgm:spPr/>
      <dgm:t>
        <a:bodyPr/>
        <a:lstStyle/>
        <a:p>
          <a:endParaRPr lang="en-US"/>
        </a:p>
      </dgm:t>
    </dgm:pt>
    <dgm:pt modelId="{7E0EA1DD-60CE-C241-ADC8-2B54A7320FBA}">
      <dgm:prSet phldrT="[Text]"/>
      <dgm:spPr/>
      <dgm:t>
        <a:bodyPr/>
        <a:lstStyle/>
        <a:p>
          <a:r>
            <a:rPr lang="en-US" dirty="0" smtClean="0"/>
            <a:t>Web Architecture</a:t>
          </a:r>
          <a:endParaRPr lang="en-US" dirty="0"/>
        </a:p>
      </dgm:t>
    </dgm:pt>
    <dgm:pt modelId="{047BCA95-BCD9-F24B-B68D-EB6B906A70E5}" type="parTrans" cxnId="{C50F78E2-B243-9F47-9A66-C789B7646AB1}">
      <dgm:prSet/>
      <dgm:spPr/>
      <dgm:t>
        <a:bodyPr/>
        <a:lstStyle/>
        <a:p>
          <a:endParaRPr lang="en-US"/>
        </a:p>
      </dgm:t>
    </dgm:pt>
    <dgm:pt modelId="{D4BAFA2E-987C-634E-902E-323F05A9754D}" type="sibTrans" cxnId="{C50F78E2-B243-9F47-9A66-C789B7646AB1}">
      <dgm:prSet/>
      <dgm:spPr/>
      <dgm:t>
        <a:bodyPr/>
        <a:lstStyle/>
        <a:p>
          <a:endParaRPr lang="en-US"/>
        </a:p>
      </dgm:t>
    </dgm:pt>
    <dgm:pt modelId="{01928BFA-95D9-2F4E-89A8-01511C2424C0}" type="pres">
      <dgm:prSet presAssocID="{CF9B59C2-B870-8E41-B1E3-C0BB28CB308D}" presName="compositeShape" presStyleCnt="0">
        <dgm:presLayoutVars>
          <dgm:chMax val="7"/>
          <dgm:dir/>
          <dgm:resizeHandles val="exact"/>
        </dgm:presLayoutVars>
      </dgm:prSet>
      <dgm:spPr/>
    </dgm:pt>
    <dgm:pt modelId="{B4E0500D-C03D-9644-813B-60BBEBAA66F6}" type="pres">
      <dgm:prSet presAssocID="{925CC753-C6F6-CC46-AD54-1EDDF11F3FAA}" presName="circ1" presStyleLbl="vennNode1" presStyleIdx="0" presStyleCnt="2" custLinFactNeighborX="6301" custLinFactNeighborY="-11031"/>
      <dgm:spPr/>
      <dgm:t>
        <a:bodyPr/>
        <a:lstStyle/>
        <a:p>
          <a:endParaRPr lang="en-US"/>
        </a:p>
      </dgm:t>
    </dgm:pt>
    <dgm:pt modelId="{713F8027-3D32-4C4F-8401-1CF883594387}" type="pres">
      <dgm:prSet presAssocID="{925CC753-C6F6-CC46-AD54-1EDDF11F3FA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01AD59-2F93-F043-A6A7-2685ED1C8811}" type="pres">
      <dgm:prSet presAssocID="{7E0EA1DD-60CE-C241-ADC8-2B54A7320FBA}" presName="circ2" presStyleLbl="vennNode1" presStyleIdx="1" presStyleCnt="2" custLinFactNeighborX="-88" custLinFactNeighborY="11031"/>
      <dgm:spPr/>
      <dgm:t>
        <a:bodyPr/>
        <a:lstStyle/>
        <a:p>
          <a:endParaRPr lang="en-US"/>
        </a:p>
      </dgm:t>
    </dgm:pt>
    <dgm:pt modelId="{42F96C18-F953-4243-80EB-7B067126D671}" type="pres">
      <dgm:prSet presAssocID="{7E0EA1DD-60CE-C241-ADC8-2B54A7320FB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FB87CB-4C12-D54A-AF2D-2D88D78AAB91}" type="presOf" srcId="{925CC753-C6F6-CC46-AD54-1EDDF11F3FAA}" destId="{713F8027-3D32-4C4F-8401-1CF883594387}" srcOrd="1" destOrd="0" presId="urn:microsoft.com/office/officeart/2005/8/layout/venn1"/>
    <dgm:cxn modelId="{15B08656-053E-8441-BDE3-C7DA601EDC36}" srcId="{CF9B59C2-B870-8E41-B1E3-C0BB28CB308D}" destId="{925CC753-C6F6-CC46-AD54-1EDDF11F3FAA}" srcOrd="0" destOrd="0" parTransId="{E31C8C8F-B455-B544-931D-F6711169DB43}" sibTransId="{D79A9089-4374-7F44-842D-F5654DA34012}"/>
    <dgm:cxn modelId="{D470CEBE-472A-C44E-B75B-2DB018F24330}" type="presOf" srcId="{925CC753-C6F6-CC46-AD54-1EDDF11F3FAA}" destId="{B4E0500D-C03D-9644-813B-60BBEBAA66F6}" srcOrd="0" destOrd="0" presId="urn:microsoft.com/office/officeart/2005/8/layout/venn1"/>
    <dgm:cxn modelId="{C50F78E2-B243-9F47-9A66-C789B7646AB1}" srcId="{CF9B59C2-B870-8E41-B1E3-C0BB28CB308D}" destId="{7E0EA1DD-60CE-C241-ADC8-2B54A7320FBA}" srcOrd="1" destOrd="0" parTransId="{047BCA95-BCD9-F24B-B68D-EB6B906A70E5}" sibTransId="{D4BAFA2E-987C-634E-902E-323F05A9754D}"/>
    <dgm:cxn modelId="{E320E291-062A-CD4B-B992-3383E629AC9A}" type="presOf" srcId="{CF9B59C2-B870-8E41-B1E3-C0BB28CB308D}" destId="{01928BFA-95D9-2F4E-89A8-01511C2424C0}" srcOrd="0" destOrd="0" presId="urn:microsoft.com/office/officeart/2005/8/layout/venn1"/>
    <dgm:cxn modelId="{E1124E13-3D60-C74B-81C3-E590FCC9CFB3}" type="presOf" srcId="{7E0EA1DD-60CE-C241-ADC8-2B54A7320FBA}" destId="{42F96C18-F953-4243-80EB-7B067126D671}" srcOrd="1" destOrd="0" presId="urn:microsoft.com/office/officeart/2005/8/layout/venn1"/>
    <dgm:cxn modelId="{08AAE31D-E686-704A-94FD-E425A57CF44A}" type="presOf" srcId="{7E0EA1DD-60CE-C241-ADC8-2B54A7320FBA}" destId="{2301AD59-2F93-F043-A6A7-2685ED1C8811}" srcOrd="0" destOrd="0" presId="urn:microsoft.com/office/officeart/2005/8/layout/venn1"/>
    <dgm:cxn modelId="{DA2C2399-DA3F-4B47-9AF3-4EDB49B1B207}" type="presParOf" srcId="{01928BFA-95D9-2F4E-89A8-01511C2424C0}" destId="{B4E0500D-C03D-9644-813B-60BBEBAA66F6}" srcOrd="0" destOrd="0" presId="urn:microsoft.com/office/officeart/2005/8/layout/venn1"/>
    <dgm:cxn modelId="{3AB74808-A68E-8F43-AFD2-A0AEC79BC010}" type="presParOf" srcId="{01928BFA-95D9-2F4E-89A8-01511C2424C0}" destId="{713F8027-3D32-4C4F-8401-1CF883594387}" srcOrd="1" destOrd="0" presId="urn:microsoft.com/office/officeart/2005/8/layout/venn1"/>
    <dgm:cxn modelId="{6A3B4D52-1124-EE4B-B9B1-C6D5B0057570}" type="presParOf" srcId="{01928BFA-95D9-2F4E-89A8-01511C2424C0}" destId="{2301AD59-2F93-F043-A6A7-2685ED1C8811}" srcOrd="2" destOrd="0" presId="urn:microsoft.com/office/officeart/2005/8/layout/venn1"/>
    <dgm:cxn modelId="{B8646419-A3AD-784E-A3D2-2AA14CDC3A6A}" type="presParOf" srcId="{01928BFA-95D9-2F4E-89A8-01511C2424C0}" destId="{42F96C18-F953-4243-80EB-7B067126D671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E0500D-C03D-9644-813B-60BBEBAA66F6}">
      <dsp:nvSpPr>
        <dsp:cNvPr id="0" name=""/>
        <dsp:cNvSpPr/>
      </dsp:nvSpPr>
      <dsp:spPr>
        <a:xfrm>
          <a:off x="380995" y="0"/>
          <a:ext cx="3679317" cy="36793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Society</a:t>
          </a:r>
          <a:endParaRPr lang="en-US" sz="3300" kern="1200" dirty="0"/>
        </a:p>
      </dsp:txBody>
      <dsp:txXfrm>
        <a:off x="894773" y="433870"/>
        <a:ext cx="2121408" cy="2811575"/>
      </dsp:txXfrm>
    </dsp:sp>
    <dsp:sp modelId="{2301AD59-2F93-F043-A6A7-2685ED1C8811}">
      <dsp:nvSpPr>
        <dsp:cNvPr id="0" name=""/>
        <dsp:cNvSpPr/>
      </dsp:nvSpPr>
      <dsp:spPr>
        <a:xfrm>
          <a:off x="2797683" y="811720"/>
          <a:ext cx="3679317" cy="36793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Web Architecture</a:t>
          </a:r>
          <a:endParaRPr lang="en-US" sz="3300" kern="1200" dirty="0"/>
        </a:p>
      </dsp:txBody>
      <dsp:txXfrm>
        <a:off x="3841814" y="1245590"/>
        <a:ext cx="2121408" cy="2811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8EA89-00B3-114D-A242-88EF0A84B95C}" type="datetimeFigureOut">
              <a:rPr lang="en-US" smtClean="0"/>
              <a:pPr/>
              <a:t>12/07/2011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BD87A-23BA-0C44-A1A8-5E1682003F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638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5D15B-1557-D046-9275-BB9853F6CCEE}" type="datetimeFigureOut">
              <a:rPr lang="en-US" smtClean="0"/>
              <a:t>12/07/2011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C4FD1-F658-EC40-9106-5A1FEE96F6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99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D4B8B-4213-1147-BDB7-8A3F691D50ED}" type="datetimeFigureOut">
              <a:rPr lang="en-US" smtClean="0"/>
              <a:pPr/>
              <a:t>12/07/2011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6979-6DD0-B34E-A930-E7E00217D8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D4B8B-4213-1147-BDB7-8A3F691D50ED}" type="datetimeFigureOut">
              <a:rPr lang="en-US" smtClean="0"/>
              <a:pPr/>
              <a:t>12/07/2011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6979-6DD0-B34E-A930-E7E00217D8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D4B8B-4213-1147-BDB7-8A3F691D50ED}" type="datetimeFigureOut">
              <a:rPr lang="en-US" smtClean="0"/>
              <a:pPr/>
              <a:t>12/07/2011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6979-6DD0-B34E-A930-E7E00217D8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D4B8B-4213-1147-BDB7-8A3F691D50ED}" type="datetimeFigureOut">
              <a:rPr lang="en-US" smtClean="0"/>
              <a:pPr/>
              <a:t>12/07/2011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6979-6DD0-B34E-A930-E7E00217D8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D4B8B-4213-1147-BDB7-8A3F691D50ED}" type="datetimeFigureOut">
              <a:rPr lang="en-US" smtClean="0"/>
              <a:pPr/>
              <a:t>12/07/2011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6979-6DD0-B34E-A930-E7E00217D8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D4B8B-4213-1147-BDB7-8A3F691D50ED}" type="datetimeFigureOut">
              <a:rPr lang="en-US" smtClean="0"/>
              <a:pPr/>
              <a:t>12/07/2011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6979-6DD0-B34E-A930-E7E00217D8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D4B8B-4213-1147-BDB7-8A3F691D50ED}" type="datetimeFigureOut">
              <a:rPr lang="en-US" smtClean="0"/>
              <a:pPr/>
              <a:t>12/07/2011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6979-6DD0-B34E-A930-E7E00217D8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D4B8B-4213-1147-BDB7-8A3F691D50ED}" type="datetimeFigureOut">
              <a:rPr lang="en-US" smtClean="0"/>
              <a:pPr/>
              <a:t>12/07/2011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6979-6DD0-B34E-A930-E7E00217D8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D4B8B-4213-1147-BDB7-8A3F691D50ED}" type="datetimeFigureOut">
              <a:rPr lang="en-US" smtClean="0"/>
              <a:pPr/>
              <a:t>12/07/2011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6979-6DD0-B34E-A930-E7E00217D8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D4B8B-4213-1147-BDB7-8A3F691D50ED}" type="datetimeFigureOut">
              <a:rPr lang="en-US" smtClean="0"/>
              <a:pPr/>
              <a:t>12/07/2011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6979-6DD0-B34E-A930-E7E00217D8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D4B8B-4213-1147-BDB7-8A3F691D50ED}" type="datetimeFigureOut">
              <a:rPr lang="en-US" smtClean="0"/>
              <a:pPr/>
              <a:t>12/07/2011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26979-6DD0-B34E-A930-E7E00217D8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D4B8B-4213-1147-BDB7-8A3F691D50ED}" type="datetimeFigureOut">
              <a:rPr lang="en-US" smtClean="0"/>
              <a:pPr/>
              <a:t>12/07/2011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26979-6DD0-B34E-A930-E7E00217D8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52000"/>
          </a:blip>
          <a:srcRect l="12230" t="-1" r="13841" b="142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193" y="116632"/>
            <a:ext cx="8932303" cy="5040560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/>
              <a:t>Personal Learning Environments? </a:t>
            </a:r>
            <a:r>
              <a:rPr lang="en-US" sz="6000" dirty="0" smtClean="0"/>
              <a:t>or Society’s Learning Environment?</a:t>
            </a:r>
            <a:endParaRPr lang="en-US" sz="60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327" y="5943600"/>
            <a:ext cx="8848161" cy="914400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Leslie Carr, Web and Internet Science, </a:t>
            </a:r>
          </a:p>
          <a:p>
            <a:pPr algn="r"/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University </a:t>
            </a:r>
            <a:r>
              <a:rPr lang="en-US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 Southampton, UK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0496"/>
          <a:stretch/>
        </p:blipFill>
        <p:spPr>
          <a:xfrm>
            <a:off x="179512" y="5825828"/>
            <a:ext cx="792088" cy="8311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52400"/>
            <a:ext cx="8229600" cy="924580"/>
          </a:xfrm>
        </p:spPr>
        <p:txBody>
          <a:bodyPr/>
          <a:lstStyle/>
          <a:p>
            <a:r>
              <a:rPr lang="en-US" dirty="0" smtClean="0"/>
              <a:t>The Web is a Performance…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447800" y="1600200"/>
          <a:ext cx="6629400" cy="4491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91200" y="2895601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HTTP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3091935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URIs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324600" y="48387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HTML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52197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Browsers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562600" y="3288269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Servers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0" y="5023366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RDF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29400" y="3657601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Caches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22860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Individuals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352800" y="271093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Companies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95600" y="384571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Institutions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95600" y="19166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Communities</a:t>
            </a:r>
            <a:endParaRPr lang="en-US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2362200" y="228600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Special Interest Groups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2590800" y="421505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Government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228601" y="1371472"/>
            <a:ext cx="1371599" cy="49972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i="1" dirty="0" smtClean="0"/>
              <a:t>The middle space represents the activity of individuals (potentially acting in concert) who create interlinked resources that both </a:t>
            </a:r>
            <a:r>
              <a:rPr lang="en-US" sz="1400" b="1" i="1" dirty="0" smtClean="0"/>
              <a:t>reflect </a:t>
            </a:r>
            <a:r>
              <a:rPr lang="en-US" sz="1400" i="1" dirty="0" smtClean="0"/>
              <a:t>and </a:t>
            </a:r>
            <a:r>
              <a:rPr lang="en-US" sz="1400" b="1" i="1" dirty="0" smtClean="0"/>
              <a:t>reinforce </a:t>
            </a:r>
            <a:r>
              <a:rPr lang="en-US" sz="1400" i="1" dirty="0" smtClean="0"/>
              <a:t>the </a:t>
            </a:r>
            <a:r>
              <a:rPr lang="en-US" sz="1400" i="1" dirty="0" err="1" smtClean="0"/>
              <a:t>interlinkedness</a:t>
            </a:r>
            <a:r>
              <a:rPr lang="en-US" sz="1400" i="1" dirty="0" smtClean="0"/>
              <a:t> of society and social (economic, legal, personal) interaction.</a:t>
            </a:r>
            <a:endParaRPr lang="en-US" sz="1400" i="1" dirty="0"/>
          </a:p>
        </p:txBody>
      </p:sp>
      <p:cxnSp>
        <p:nvCxnSpPr>
          <p:cNvPr id="23" name="Straight Arrow Connector 22"/>
          <p:cNvCxnSpPr/>
          <p:nvPr/>
        </p:nvCxnSpPr>
        <p:spPr>
          <a:xfrm rot="16200000" flipV="1">
            <a:off x="3988388" y="5103465"/>
            <a:ext cx="1814931" cy="38102"/>
          </a:xfrm>
          <a:prstGeom prst="straightConnector1">
            <a:avLst/>
          </a:prstGeom>
          <a:ln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 flipH="1" flipV="1">
            <a:off x="2936619" y="3889119"/>
            <a:ext cx="2242064" cy="1409699"/>
          </a:xfrm>
          <a:prstGeom prst="straightConnector1">
            <a:avLst/>
          </a:prstGeom>
          <a:ln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 flipH="1" flipV="1">
            <a:off x="3082648" y="4601886"/>
            <a:ext cx="2064305" cy="914400"/>
          </a:xfrm>
          <a:prstGeom prst="straightConnector1">
            <a:avLst/>
          </a:prstGeom>
          <a:ln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828925" y="5589032"/>
            <a:ext cx="895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Blog</a:t>
            </a:r>
            <a:endParaRPr lang="en-US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895600" y="6029980"/>
            <a:ext cx="89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Update </a:t>
            </a:r>
            <a:r>
              <a:rPr lang="en-US" sz="1400" b="1" dirty="0" err="1" smtClean="0"/>
              <a:t>Facebook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4762501" y="6049209"/>
            <a:ext cx="13620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Make a </a:t>
            </a:r>
            <a:r>
              <a:rPr lang="en-US" sz="1400" b="1" dirty="0" err="1" smtClean="0"/>
              <a:t>YouTube</a:t>
            </a:r>
            <a:r>
              <a:rPr lang="en-US" sz="1400" b="1" dirty="0" smtClean="0"/>
              <a:t> video response</a:t>
            </a:r>
            <a:endParaRPr lang="en-US" sz="1400" b="1" dirty="0"/>
          </a:p>
        </p:txBody>
      </p:sp>
      <p:cxnSp>
        <p:nvCxnSpPr>
          <p:cNvPr id="40" name="Straight Arrow Connector 39"/>
          <p:cNvCxnSpPr/>
          <p:nvPr/>
        </p:nvCxnSpPr>
        <p:spPr>
          <a:xfrm rot="5400000">
            <a:off x="4092834" y="2574670"/>
            <a:ext cx="1872734" cy="228599"/>
          </a:xfrm>
          <a:prstGeom prst="straightConnector1">
            <a:avLst/>
          </a:prstGeom>
          <a:ln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171950" y="1229380"/>
            <a:ext cx="102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Create a homepage</a:t>
            </a:r>
            <a:endParaRPr lang="en-US" sz="1400" b="1" dirty="0"/>
          </a:p>
        </p:txBody>
      </p:sp>
      <p:cxnSp>
        <p:nvCxnSpPr>
          <p:cNvPr id="43" name="Straight Arrow Connector 42"/>
          <p:cNvCxnSpPr/>
          <p:nvPr/>
        </p:nvCxnSpPr>
        <p:spPr>
          <a:xfrm rot="5400000">
            <a:off x="4988184" y="2136520"/>
            <a:ext cx="1720335" cy="1562098"/>
          </a:xfrm>
          <a:prstGeom prst="straightConnector1">
            <a:avLst/>
          </a:prstGeom>
          <a:ln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781800" y="1752600"/>
            <a:ext cx="1028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Edit a </a:t>
            </a:r>
            <a:r>
              <a:rPr lang="en-US" sz="1400" b="1" dirty="0" err="1" smtClean="0"/>
              <a:t>wikipedia</a:t>
            </a:r>
            <a:r>
              <a:rPr lang="en-US" sz="1400" b="1" dirty="0" smtClean="0"/>
              <a:t> entry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229350" y="1371472"/>
            <a:ext cx="102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Publish a paper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295900" y="1188303"/>
            <a:ext cx="1028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Contribute to a genome</a:t>
            </a:r>
            <a:endParaRPr lang="en-US" sz="1400" b="1" dirty="0"/>
          </a:p>
        </p:txBody>
      </p:sp>
      <p:cxnSp>
        <p:nvCxnSpPr>
          <p:cNvPr id="33" name="Straight Arrow Connector 32"/>
          <p:cNvCxnSpPr/>
          <p:nvPr/>
        </p:nvCxnSpPr>
        <p:spPr>
          <a:xfrm rot="5400000">
            <a:off x="4959611" y="2088894"/>
            <a:ext cx="1567933" cy="1200149"/>
          </a:xfrm>
          <a:prstGeom prst="straightConnector1">
            <a:avLst/>
          </a:prstGeom>
          <a:ln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4749971" y="2320498"/>
            <a:ext cx="1282363" cy="495301"/>
          </a:xfrm>
          <a:prstGeom prst="straightConnector1">
            <a:avLst/>
          </a:prstGeom>
          <a:ln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867150" y="5589032"/>
            <a:ext cx="895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Tweet</a:t>
            </a:r>
            <a:endParaRPr lang="en-US" sz="1400" b="1" dirty="0"/>
          </a:p>
        </p:txBody>
      </p:sp>
      <p:cxnSp>
        <p:nvCxnSpPr>
          <p:cNvPr id="50" name="Straight Arrow Connector 49"/>
          <p:cNvCxnSpPr/>
          <p:nvPr/>
        </p:nvCxnSpPr>
        <p:spPr>
          <a:xfrm rot="5400000" flipH="1" flipV="1">
            <a:off x="3818422" y="4683056"/>
            <a:ext cx="1354754" cy="457198"/>
          </a:xfrm>
          <a:prstGeom prst="straightConnector1">
            <a:avLst/>
          </a:prstGeom>
          <a:ln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895725" y="5939136"/>
            <a:ext cx="895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Place a bid at an auction</a:t>
            </a:r>
            <a:endParaRPr lang="en-US" sz="1400" b="1" dirty="0"/>
          </a:p>
        </p:txBody>
      </p:sp>
      <p:cxnSp>
        <p:nvCxnSpPr>
          <p:cNvPr id="36" name="Straight Arrow Connector 35"/>
          <p:cNvCxnSpPr/>
          <p:nvPr/>
        </p:nvCxnSpPr>
        <p:spPr>
          <a:xfrm rot="5400000" flipH="1" flipV="1">
            <a:off x="4040831" y="5255572"/>
            <a:ext cx="1214736" cy="152395"/>
          </a:xfrm>
          <a:prstGeom prst="straightConnector1">
            <a:avLst/>
          </a:prstGeom>
          <a:ln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324600" y="59436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…</a:t>
            </a:r>
            <a:r>
              <a:rPr lang="en-US" sz="2400" i="1" dirty="0" smtClean="0"/>
              <a:t>and a record of that performance</a:t>
            </a:r>
            <a:endParaRPr lang="en-US" sz="2400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 bright="100000"/>
          </a:blip>
          <a:stretch>
            <a:fillRect/>
          </a:stretch>
        </p:blipFill>
        <p:spPr>
          <a:xfrm>
            <a:off x="5334000" y="2286000"/>
            <a:ext cx="2629764" cy="1766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154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Performing on the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14300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It’s something we do, not a product we buy</a:t>
            </a:r>
          </a:p>
          <a:p>
            <a:pPr lvl="1">
              <a:buFont typeface="Lucida Grande"/>
              <a:buChar char="✗"/>
            </a:pPr>
            <a:r>
              <a:rPr lang="en-US" dirty="0" smtClean="0"/>
              <a:t>Information and Communication Technology</a:t>
            </a:r>
            <a:endParaRPr lang="en-US" i="1" dirty="0" smtClean="0"/>
          </a:p>
          <a:p>
            <a:pPr lvl="1">
              <a:buFont typeface="Wingdings" charset="2"/>
              <a:buChar char="ü"/>
            </a:pPr>
            <a:r>
              <a:rPr lang="en-US" dirty="0" smtClean="0"/>
              <a:t>Informing and Communicating Technology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0"/>
            <a:ext cx="2629764" cy="1766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52400" y="4114800"/>
            <a:ext cx="373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Wikipedia</a:t>
            </a:r>
            <a:r>
              <a:rPr lang="en-US" dirty="0" smtClean="0"/>
              <a:t> – new knowledge is edited and managed on the web through processes that are discussed and managed through the Web. </a:t>
            </a:r>
            <a:r>
              <a:rPr lang="en-US" dirty="0" err="1" smtClean="0"/>
              <a:t>Wikipedia</a:t>
            </a:r>
            <a:r>
              <a:rPr lang="en-US" dirty="0" smtClean="0"/>
              <a:t> only exists because of the </a:t>
            </a:r>
            <a:r>
              <a:rPr lang="en-US" dirty="0" err="1" smtClean="0"/>
              <a:t>wikipedia</a:t>
            </a:r>
            <a:r>
              <a:rPr lang="en-US" dirty="0" smtClean="0"/>
              <a:t> community; the </a:t>
            </a:r>
            <a:r>
              <a:rPr lang="en-US" dirty="0" err="1" smtClean="0"/>
              <a:t>wikipedia</a:t>
            </a:r>
            <a:r>
              <a:rPr lang="en-US" dirty="0" smtClean="0"/>
              <a:t> community only exists because of the Web. Both are a linked resource with an emerging set of values and standards.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162" y="2362200"/>
            <a:ext cx="838725" cy="106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2730498"/>
            <a:ext cx="800100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354" y="2730498"/>
            <a:ext cx="1002896" cy="114935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876800" y="4114800"/>
            <a:ext cx="3810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Academia – new knowledge is created privately and sometimes presented on the Web. Centuries-old processes and values pre-exist in academic </a:t>
            </a:r>
            <a:r>
              <a:rPr lang="en-US" dirty="0" err="1" smtClean="0"/>
              <a:t>organisations</a:t>
            </a:r>
            <a:r>
              <a:rPr lang="en-US" dirty="0" smtClean="0"/>
              <a:t> and are re-interpreted for the prevailing technology.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8200" y="6053792"/>
            <a:ext cx="441960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Different parts of society have different needs to communicate for different ends.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PLE: New Kind of Performance?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Learning as a human modality:</a:t>
            </a:r>
          </a:p>
          <a:p>
            <a:pPr lvl="1"/>
            <a:r>
              <a:rPr lang="en-US" dirty="0" smtClean="0"/>
              <a:t>Enquiry, discovery, guidance, evaluation, certification</a:t>
            </a:r>
          </a:p>
          <a:p>
            <a:pPr>
              <a:lnSpc>
                <a:spcPct val="110000"/>
              </a:lnSpc>
            </a:pPr>
            <a:r>
              <a:rPr lang="en-US" dirty="0"/>
              <a:t>What kinds of Web users are there?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Web 1.0: readers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Web 2.0: readers and content providers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Web 3.0: software agents &amp; user-oriented apps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Wikipedia: readers, contributors, editors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Now: readers, commenters, content providers, </a:t>
            </a:r>
            <a:r>
              <a:rPr lang="en-US" dirty="0" smtClean="0"/>
              <a:t>commentators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366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7-13 at 06.20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2529">
            <a:off x="3585036" y="5493103"/>
            <a:ext cx="5292080" cy="688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Personal Learning or Society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just individuals trying to increase their own cognitive competency in order to be able to improve their CV</a:t>
            </a:r>
            <a:endParaRPr lang="en-US" dirty="0"/>
          </a:p>
          <a:p>
            <a:r>
              <a:rPr lang="en-US" dirty="0" smtClean="0"/>
              <a:t>Now society needs to do this</a:t>
            </a:r>
          </a:p>
          <a:p>
            <a:pPr lvl="1"/>
            <a:r>
              <a:rPr lang="en-US" dirty="0" smtClean="0"/>
              <a:t>solving energy, climate, water</a:t>
            </a:r>
          </a:p>
          <a:p>
            <a:endParaRPr lang="en-US" dirty="0" smtClean="0"/>
          </a:p>
          <a:p>
            <a:r>
              <a:rPr lang="en-US" dirty="0" smtClean="0"/>
              <a:t>Does the PLE agenda offer a new kind of web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47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640" b="5640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7490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Cyborgs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6016346" cy="4525963"/>
          </a:xfrm>
        </p:spPr>
        <p:txBody>
          <a:bodyPr/>
          <a:lstStyle/>
          <a:p>
            <a:r>
              <a:rPr lang="en-US" dirty="0" smtClean="0"/>
              <a:t>Social theorist Donna </a:t>
            </a:r>
            <a:r>
              <a:rPr lang="en-US" dirty="0" err="1" smtClean="0"/>
              <a:t>Haraway</a:t>
            </a:r>
            <a:r>
              <a:rPr lang="en-US" dirty="0" smtClean="0"/>
              <a:t> </a:t>
            </a:r>
            <a:r>
              <a:rPr lang="en-US" dirty="0" err="1" smtClean="0"/>
              <a:t>emphasises</a:t>
            </a:r>
            <a:r>
              <a:rPr lang="en-US" dirty="0" smtClean="0"/>
              <a:t> the role that technology plays in creating our humanity</a:t>
            </a:r>
          </a:p>
          <a:p>
            <a:r>
              <a:rPr lang="en-US" dirty="0" smtClean="0"/>
              <a:t>Union of human &amp; technology makes a new kind of human</a:t>
            </a:r>
          </a:p>
          <a:p>
            <a:pPr lvl="1"/>
            <a:r>
              <a:rPr lang="en-US" dirty="0" smtClean="0"/>
              <a:t>What sort of thing is human + smartphone 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546" y="1268760"/>
            <a:ext cx="2526828" cy="22322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l="23500" t="12680" r="21875" b="28302"/>
          <a:stretch>
            <a:fillRect/>
          </a:stretch>
        </p:blipFill>
        <p:spPr bwMode="auto">
          <a:xfrm>
            <a:off x="153142" y="5517233"/>
            <a:ext cx="1199678" cy="129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ular Callout 5"/>
          <p:cNvSpPr/>
          <p:nvPr/>
        </p:nvSpPr>
        <p:spPr>
          <a:xfrm>
            <a:off x="1547664" y="5517233"/>
            <a:ext cx="4104456" cy="1173608"/>
          </a:xfrm>
          <a:prstGeom prst="wedgeRectCallout">
            <a:avLst>
              <a:gd name="adj1" fmla="val -60226"/>
              <a:gd name="adj2" fmla="val 20008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r>
              <a:rPr lang="en-US" dirty="0" smtClean="0"/>
              <a:t>The web is not a thing acting alone. Computers cause nothing, but humans and computers together remake worlds. </a:t>
            </a:r>
          </a:p>
          <a:p>
            <a:pPr algn="r"/>
            <a:r>
              <a:rPr lang="en-US" sz="1600" i="1" dirty="0" err="1" smtClean="0"/>
              <a:t>paraphasing</a:t>
            </a:r>
            <a:r>
              <a:rPr lang="en-US" sz="1600" i="1" dirty="0" smtClean="0"/>
              <a:t> Donna </a:t>
            </a:r>
            <a:r>
              <a:rPr lang="en-US" sz="1600" i="1" dirty="0" err="1" smtClean="0"/>
              <a:t>Haraway</a:t>
            </a:r>
            <a:r>
              <a:rPr lang="en-US" sz="1600" i="1" dirty="0" smtClean="0"/>
              <a:t>, Social Theorist</a:t>
            </a:r>
            <a:endParaRPr lang="en-US" sz="1600" dirty="0" smtClean="0"/>
          </a:p>
          <a:p>
            <a:pPr algn="ctr"/>
            <a:endParaRPr lang="en-US" dirty="0"/>
          </a:p>
        </p:txBody>
      </p:sp>
      <p:pic>
        <p:nvPicPr>
          <p:cNvPr id="7" name="Picture 6" descr="Screen shot 2011-07-13 at 06.29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3645024"/>
            <a:ext cx="2523187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27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74638"/>
            <a:ext cx="1512168" cy="14506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Cyborgs in the Pub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27373"/>
            <a:ext cx="5184576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/>
              <a:t>Lam, S., </a:t>
            </a:r>
            <a:r>
              <a:rPr lang="en-US" sz="2800" dirty="0" err="1" smtClean="0"/>
              <a:t>Pennock</a:t>
            </a:r>
            <a:r>
              <a:rPr lang="en-US" sz="2800" dirty="0" smtClean="0"/>
              <a:t>, D.M., </a:t>
            </a:r>
            <a:r>
              <a:rPr lang="en-US" sz="2800" dirty="0" err="1" smtClean="0"/>
              <a:t>Cosley</a:t>
            </a:r>
            <a:r>
              <a:rPr lang="en-US" sz="2800" dirty="0" smtClean="0"/>
              <a:t>, D. </a:t>
            </a:r>
            <a:r>
              <a:rPr lang="en-US" sz="2800" dirty="0"/>
              <a:t>and </a:t>
            </a:r>
            <a:r>
              <a:rPr lang="en-US" sz="2800" dirty="0" smtClean="0"/>
              <a:t>Lawrence, S. (2003)</a:t>
            </a:r>
            <a:br>
              <a:rPr lang="en-US" sz="2800" dirty="0" smtClean="0"/>
            </a:br>
            <a:r>
              <a:rPr lang="en-US" sz="2800" i="1" dirty="0" smtClean="0"/>
              <a:t>1 </a:t>
            </a:r>
            <a:r>
              <a:rPr lang="en-US" sz="2800" i="1" dirty="0"/>
              <a:t>Billion Pages = 1 Million Dollars? Mining the Web to Play “Who Wants to be a Millionaire?</a:t>
            </a:r>
            <a:r>
              <a:rPr lang="en-US" sz="2800" i="1" dirty="0" smtClean="0"/>
              <a:t>”</a:t>
            </a:r>
            <a:r>
              <a:rPr lang="en-US" sz="2800" dirty="0" smtClean="0"/>
              <a:t> in Proc. of </a:t>
            </a:r>
            <a:r>
              <a:rPr lang="en-US" sz="2800" dirty="0"/>
              <a:t>the 19th Conf. on Uncertainty in Artificial Intelligence, </a:t>
            </a:r>
            <a:r>
              <a:rPr lang="en-US" sz="2800" dirty="0" smtClean="0"/>
              <a:t>2003</a:t>
            </a:r>
          </a:p>
        </p:txBody>
      </p:sp>
      <p:pic>
        <p:nvPicPr>
          <p:cNvPr id="4" name="Picture 3" descr="Screen shot 2011-07-13 at 06.45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17638"/>
            <a:ext cx="3024336" cy="4303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407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Bloom’s Taxonomy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75040" cy="4525963"/>
          </a:xfrm>
        </p:spPr>
        <p:txBody>
          <a:bodyPr/>
          <a:lstStyle/>
          <a:p>
            <a:r>
              <a:rPr lang="en-US" dirty="0" smtClean="0"/>
              <a:t>Educational outcomes? or Cognitive competencies?</a:t>
            </a:r>
          </a:p>
          <a:p>
            <a:endParaRPr lang="en-US" dirty="0"/>
          </a:p>
          <a:p>
            <a:r>
              <a:rPr lang="en-US" dirty="0" smtClean="0"/>
              <a:t>Everything is built on</a:t>
            </a:r>
            <a:br>
              <a:rPr lang="en-US" dirty="0" smtClean="0"/>
            </a:br>
            <a:r>
              <a:rPr lang="en-US" dirty="0" smtClean="0"/>
              <a:t>knowledge/recall</a:t>
            </a:r>
          </a:p>
          <a:p>
            <a:endParaRPr lang="en-US" dirty="0"/>
          </a:p>
          <a:p>
            <a:r>
              <a:rPr lang="en-US" b="1" dirty="0" smtClean="0"/>
              <a:t>The only thing </a:t>
            </a:r>
            <a:r>
              <a:rPr lang="en-US" dirty="0" smtClean="0"/>
              <a:t>the Web provides is knowledge/recall</a:t>
            </a:r>
            <a:endParaRPr lang="en-US" dirty="0"/>
          </a:p>
        </p:txBody>
      </p:sp>
      <p:pic>
        <p:nvPicPr>
          <p:cNvPr id="4" name="Picture 5" descr="bl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08720"/>
            <a:ext cx="1917700" cy="559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701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new Web features (services?) do we need</a:t>
            </a:r>
          </a:p>
          <a:p>
            <a:r>
              <a:rPr lang="en-US" dirty="0" smtClean="0"/>
              <a:t>To Transform </a:t>
            </a:r>
            <a:r>
              <a:rPr lang="en-US" b="1" dirty="0" smtClean="0"/>
              <a:t>Personal Reading </a:t>
            </a:r>
            <a:r>
              <a:rPr lang="en-US" dirty="0" smtClean="0"/>
              <a:t>into</a:t>
            </a:r>
            <a:br>
              <a:rPr lang="en-US" dirty="0" smtClean="0"/>
            </a:br>
            <a:r>
              <a:rPr lang="en-US" b="1" dirty="0" smtClean="0"/>
              <a:t>Personal Learning</a:t>
            </a:r>
            <a:endParaRPr lang="en-US" b="1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5640" b="5640"/>
          <a:stretch>
            <a:fillRect/>
          </a:stretch>
        </p:blipFill>
        <p:spPr>
          <a:xfrm>
            <a:off x="2195736" y="3861048"/>
            <a:ext cx="5059288" cy="2782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8836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US" dirty="0" smtClean="0"/>
              <a:t>Where’s This?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065383"/>
            <a:ext cx="5112568" cy="538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14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US" dirty="0" smtClean="0"/>
              <a:t>What’s This?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484784"/>
            <a:ext cx="6660232" cy="43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9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Remember This 2006 Headline?</a:t>
            </a:r>
            <a:endParaRPr lang="en-US" dirty="0"/>
          </a:p>
        </p:txBody>
      </p:sp>
      <p:pic>
        <p:nvPicPr>
          <p:cNvPr id="4" name="Picture 3" descr="Screen shot 2011-07-12 at 22.46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99" y="1700808"/>
            <a:ext cx="6929205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242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Birth of the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an underground nuclear bunker on the Swiss border, something did escape</a:t>
            </a:r>
          </a:p>
          <a:p>
            <a:r>
              <a:rPr lang="en-US" dirty="0" smtClean="0"/>
              <a:t>In 1989 the Web took over the academia, industry and the world</a:t>
            </a:r>
          </a:p>
        </p:txBody>
      </p:sp>
    </p:spTree>
    <p:extLst>
      <p:ext uri="{BB962C8B-B14F-4D97-AF65-F5344CB8AC3E}">
        <p14:creationId xmlns:p14="http://schemas.microsoft.com/office/powerpoint/2010/main" val="2876352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777" r="159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0" y="6367046"/>
            <a:ext cx="22098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</a:rPr>
              <a:t>NASA WMAP Science Team</a:t>
            </a:r>
            <a:br>
              <a:rPr lang="en-US" sz="800" dirty="0" smtClean="0">
                <a:solidFill>
                  <a:srgbClr val="FFFFFF"/>
                </a:solidFill>
              </a:rPr>
            </a:br>
            <a:r>
              <a:rPr lang="en-US" sz="800" dirty="0" smtClean="0">
                <a:solidFill>
                  <a:srgbClr val="FFFFFF"/>
                </a:solidFill>
              </a:rPr>
              <a:t>http://map.gsfc.nasa.gov/news/3yr_release.html</a:t>
            </a:r>
            <a:endParaRPr lang="en-US" sz="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0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 of the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Web spread the conditions of its initial creation throughout the whole of society as it underwent an initial inflationary phase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academy</a:t>
            </a:r>
          </a:p>
          <a:p>
            <a:pPr lvl="1"/>
            <a:r>
              <a:rPr lang="en-US" dirty="0" smtClean="0"/>
              <a:t>government patronage</a:t>
            </a:r>
          </a:p>
          <a:p>
            <a:pPr lvl="1"/>
            <a:r>
              <a:rPr lang="en-US" dirty="0" smtClean="0"/>
              <a:t>large-scale co-operation</a:t>
            </a:r>
          </a:p>
          <a:p>
            <a:pPr lvl="1"/>
            <a:r>
              <a:rPr lang="en-US" dirty="0" smtClean="0"/>
              <a:t>sharing of intellectual property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56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869" y="130684"/>
            <a:ext cx="8229600" cy="1143000"/>
          </a:xfrm>
        </p:spPr>
        <p:txBody>
          <a:bodyPr/>
          <a:lstStyle/>
          <a:p>
            <a:r>
              <a:rPr lang="en-US" dirty="0" smtClean="0"/>
              <a:t>Society is Diverse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403669" y="1273684"/>
            <a:ext cx="3679317" cy="3679316"/>
            <a:chOff x="2895600" y="2023212"/>
            <a:chExt cx="3679317" cy="3679316"/>
          </a:xfrm>
        </p:grpSpPr>
        <p:grpSp>
          <p:nvGrpSpPr>
            <p:cNvPr id="4" name="Group 3"/>
            <p:cNvGrpSpPr/>
            <p:nvPr/>
          </p:nvGrpSpPr>
          <p:grpSpPr>
            <a:xfrm>
              <a:off x="2895600" y="2023212"/>
              <a:ext cx="3679317" cy="3679316"/>
              <a:chOff x="380995" y="0"/>
              <a:chExt cx="3679317" cy="3679316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5" name="Oval 4"/>
              <p:cNvSpPr/>
              <p:nvPr/>
            </p:nvSpPr>
            <p:spPr>
              <a:xfrm>
                <a:off x="380995" y="0"/>
                <a:ext cx="3679317" cy="3679316"/>
              </a:xfrm>
              <a:prstGeom prst="ellipse">
                <a:avLst/>
              </a:prstGeom>
              <a:sp3d contourW="12700" prstMaterial="clear">
                <a:bevelT w="177800" h="254000"/>
                <a:bevelB w="1524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6" name="Oval 4"/>
              <p:cNvSpPr/>
              <p:nvPr/>
            </p:nvSpPr>
            <p:spPr>
              <a:xfrm>
                <a:off x="1142995" y="433870"/>
                <a:ext cx="2121408" cy="281157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3300" b="1" kern="1200" dirty="0" smtClean="0"/>
                  <a:t>Society</a:t>
                </a:r>
                <a:endParaRPr lang="en-US" sz="3300" b="1" kern="1200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409378" y="2286000"/>
              <a:ext cx="1187386" cy="1187386"/>
              <a:chOff x="4343400" y="2079670"/>
              <a:chExt cx="1611059" cy="161105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343400" y="2079670"/>
                <a:ext cx="1611059" cy="1611059"/>
              </a:xfrm>
              <a:prstGeom prst="ellipse">
                <a:avLst/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2700" prstMaterial="clear">
                <a:bevelT w="177800" h="254000"/>
                <a:bevelB w="1524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9" name="Oval 4"/>
              <p:cNvSpPr/>
              <p:nvPr/>
            </p:nvSpPr>
            <p:spPr>
              <a:xfrm>
                <a:off x="4512444" y="2311796"/>
                <a:ext cx="1274269" cy="1132495"/>
              </a:xfrm>
              <a:prstGeom prst="rect">
                <a:avLst/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Academy</a:t>
                </a:r>
                <a:endParaRPr lang="en-US" sz="1600" kern="1200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596764" y="2133600"/>
              <a:ext cx="1187386" cy="1187386"/>
              <a:chOff x="4343400" y="2079670"/>
              <a:chExt cx="1611059" cy="161105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4343400" y="2079670"/>
                <a:ext cx="1611059" cy="1611059"/>
              </a:xfrm>
              <a:prstGeom prst="ellipse">
                <a:avLst/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2700" prstMaterial="clear">
                <a:bevelT w="177800" h="254000"/>
                <a:bevelB w="1524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3" name="Oval 4"/>
              <p:cNvSpPr/>
              <p:nvPr/>
            </p:nvSpPr>
            <p:spPr>
              <a:xfrm>
                <a:off x="4546608" y="2213190"/>
                <a:ext cx="1250713" cy="1231102"/>
              </a:xfrm>
              <a:prstGeom prst="rect">
                <a:avLst/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dirty="0" smtClean="0"/>
                  <a:t>Commerce</a:t>
                </a:r>
                <a:endParaRPr lang="en-US" sz="1600" kern="1200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5387531" y="3032093"/>
              <a:ext cx="1187386" cy="1187386"/>
              <a:chOff x="4343400" y="2079670"/>
              <a:chExt cx="1611059" cy="1611059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4343400" y="2079670"/>
                <a:ext cx="1611059" cy="1611059"/>
              </a:xfrm>
              <a:prstGeom prst="ellipse">
                <a:avLst/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2700" prstMaterial="clear">
                <a:bevelT w="177800" h="254000"/>
                <a:bevelB w="1524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6" name="Oval 4"/>
              <p:cNvSpPr/>
              <p:nvPr/>
            </p:nvSpPr>
            <p:spPr>
              <a:xfrm>
                <a:off x="4724400" y="2213190"/>
                <a:ext cx="928899" cy="1231102"/>
              </a:xfrm>
              <a:prstGeom prst="rect">
                <a:avLst/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kern="1200" dirty="0" smtClean="0"/>
                  <a:t>Press</a:t>
                </a:r>
                <a:endParaRPr lang="en-US" sz="1400" kern="12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4968495" y="4219479"/>
              <a:ext cx="1187386" cy="1187386"/>
              <a:chOff x="4343400" y="2079670"/>
              <a:chExt cx="1611059" cy="1611059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4343400" y="2079670"/>
                <a:ext cx="1611059" cy="1611059"/>
              </a:xfrm>
              <a:prstGeom prst="ellipse">
                <a:avLst/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2700" prstMaterial="clear">
                <a:bevelT w="177800" h="254000"/>
                <a:bevelB w="1524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9" name="Oval 4"/>
              <p:cNvSpPr/>
              <p:nvPr/>
            </p:nvSpPr>
            <p:spPr>
              <a:xfrm>
                <a:off x="4724400" y="2213190"/>
                <a:ext cx="928899" cy="1231102"/>
              </a:xfrm>
              <a:prstGeom prst="rect">
                <a:avLst/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kern="1200" dirty="0" smtClean="0"/>
                  <a:t>Media</a:t>
                </a:r>
                <a:endParaRPr lang="en-US" sz="1400" kern="1200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3781109" y="4470286"/>
              <a:ext cx="1187386" cy="1187386"/>
              <a:chOff x="4343400" y="2079670"/>
              <a:chExt cx="1611059" cy="1611059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4343400" y="2079670"/>
                <a:ext cx="1611059" cy="1611059"/>
              </a:xfrm>
              <a:prstGeom prst="ellipse">
                <a:avLst/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2700" prstMaterial="clear">
                <a:bevelT w="177800" h="254000"/>
                <a:bevelB w="1524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2" name="Oval 4"/>
              <p:cNvSpPr/>
              <p:nvPr/>
            </p:nvSpPr>
            <p:spPr>
              <a:xfrm>
                <a:off x="4724400" y="2213190"/>
                <a:ext cx="928899" cy="1231102"/>
              </a:xfrm>
              <a:prstGeom prst="rect">
                <a:avLst/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kern="1200" dirty="0" smtClean="0"/>
                  <a:t>Military</a:t>
                </a:r>
                <a:endParaRPr lang="en-US" sz="1400" kern="12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895600" y="3473386"/>
              <a:ext cx="1187386" cy="1187386"/>
              <a:chOff x="4343400" y="2079670"/>
              <a:chExt cx="1611059" cy="1611059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4343400" y="2079670"/>
                <a:ext cx="1611059" cy="1611059"/>
              </a:xfrm>
              <a:prstGeom prst="ellipse">
                <a:avLst/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contourW="12700" prstMaterial="clear">
                <a:bevelT w="177800" h="254000"/>
                <a:bevelB w="1524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25" name="Oval 4"/>
              <p:cNvSpPr/>
              <p:nvPr/>
            </p:nvSpPr>
            <p:spPr>
              <a:xfrm>
                <a:off x="4446789" y="2213190"/>
                <a:ext cx="1479078" cy="1231102"/>
              </a:xfrm>
              <a:prstGeom prst="rect">
                <a:avLst/>
              </a:prstGeo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Government</a:t>
                </a:r>
                <a:endParaRPr lang="en-US" sz="1600" kern="1200" dirty="0"/>
              </a:p>
            </p:txBody>
          </p:sp>
        </p:grpSp>
      </p:grp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4343400" y="1337835"/>
          <a:ext cx="4343400" cy="3704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2743200"/>
              </a:tblGrid>
              <a:tr h="326086">
                <a:tc>
                  <a:txBody>
                    <a:bodyPr/>
                    <a:lstStyle/>
                    <a:p>
                      <a:r>
                        <a:rPr lang="en-US" dirty="0" smtClean="0"/>
                        <a:t>Institution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Objective</a:t>
                      </a:r>
                      <a:endParaRPr lang="en-US" dirty="0"/>
                    </a:p>
                  </a:txBody>
                  <a:tcPr/>
                </a:tc>
              </a:tr>
              <a:tr h="514753">
                <a:tc>
                  <a:txBody>
                    <a:bodyPr/>
                    <a:lstStyle/>
                    <a:p>
                      <a:r>
                        <a:rPr lang="en-US" dirty="0" smtClean="0"/>
                        <a:t>Academy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Create and transmit knowledge</a:t>
                      </a:r>
                      <a:endParaRPr lang="en-US" dirty="0"/>
                    </a:p>
                  </a:txBody>
                  <a:tcPr/>
                </a:tc>
              </a:tr>
              <a:tr h="514753">
                <a:tc>
                  <a:txBody>
                    <a:bodyPr/>
                    <a:lstStyle/>
                    <a:p>
                      <a:r>
                        <a:rPr lang="en-US" dirty="0" smtClean="0"/>
                        <a:t>Commerce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Trade goods</a:t>
                      </a:r>
                      <a:endParaRPr lang="en-US" dirty="0"/>
                    </a:p>
                  </a:txBody>
                  <a:tcPr/>
                </a:tc>
              </a:tr>
              <a:tr h="514753">
                <a:tc>
                  <a:txBody>
                    <a:bodyPr/>
                    <a:lstStyle/>
                    <a:p>
                      <a:r>
                        <a:rPr lang="en-US" dirty="0" smtClean="0"/>
                        <a:t>Press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Report news</a:t>
                      </a:r>
                      <a:endParaRPr lang="en-US" dirty="0"/>
                    </a:p>
                  </a:txBody>
                  <a:tcPr/>
                </a:tc>
              </a:tr>
              <a:tr h="514753">
                <a:tc>
                  <a:txBody>
                    <a:bodyPr/>
                    <a:lstStyle/>
                    <a:p>
                      <a:r>
                        <a:rPr lang="en-US" dirty="0" smtClean="0"/>
                        <a:t>Media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Broadcast content</a:t>
                      </a:r>
                      <a:endParaRPr lang="en-US" dirty="0"/>
                    </a:p>
                  </a:txBody>
                  <a:tcPr/>
                </a:tc>
              </a:tr>
              <a:tr h="514753">
                <a:tc>
                  <a:txBody>
                    <a:bodyPr/>
                    <a:lstStyle/>
                    <a:p>
                      <a:r>
                        <a:rPr lang="en-US" dirty="0" smtClean="0"/>
                        <a:t>Military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Defend</a:t>
                      </a:r>
                      <a:r>
                        <a:rPr lang="en-US" baseline="0" dirty="0" smtClean="0"/>
                        <a:t> society</a:t>
                      </a:r>
                      <a:endParaRPr lang="en-US" dirty="0"/>
                    </a:p>
                  </a:txBody>
                  <a:tcPr/>
                </a:tc>
              </a:tr>
              <a:tr h="559313">
                <a:tc>
                  <a:txBody>
                    <a:bodyPr/>
                    <a:lstStyle/>
                    <a:p>
                      <a:r>
                        <a:rPr lang="en-US" dirty="0" smtClean="0"/>
                        <a:t>Government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Control society</a:t>
                      </a:r>
                      <a:r>
                        <a:rPr lang="en-US" baseline="0" dirty="0" smtClean="0"/>
                        <a:t> &amp;</a:t>
                      </a:r>
                      <a:r>
                        <a:rPr lang="en-US" dirty="0" smtClean="0"/>
                        <a:t> share resources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79869" y="5257800"/>
            <a:ext cx="82069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development of society as a whole (nuanced and structured and refined) is inextricably related to the technology of information provision, consumption and dissemination (e.g. writing, reading, printing, education). </a:t>
            </a:r>
            <a:r>
              <a:rPr lang="en-US" i="1" dirty="0" smtClean="0"/>
              <a:t>Different parts of society have different objectives and hence incompatible Web requirements, e.g. openness, security, transparency, privacy.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152400"/>
            <a:ext cx="90010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Less successful Webs from history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04800" y="944880"/>
          <a:ext cx="8610600" cy="57708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20400"/>
                <a:gridCol w="1159380"/>
                <a:gridCol w="1464480"/>
                <a:gridCol w="555960"/>
                <a:gridCol w="555960"/>
                <a:gridCol w="3654420"/>
              </a:tblGrid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Sponsor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System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Scope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Real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Date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Important Properties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Press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Reuters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Professional, 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1850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News &amp; stock</a:t>
                      </a:r>
                      <a:r>
                        <a:rPr lang="en-GB" sz="1200" dirty="0" smtClean="0"/>
                        <a:t> information (originally carrier pigeon </a:t>
                      </a:r>
                      <a:r>
                        <a:rPr lang="en-GB" sz="1200" dirty="0"/>
                        <a:t>and</a:t>
                      </a:r>
                      <a:r>
                        <a:rPr lang="en-GB" sz="1200" dirty="0" smtClean="0"/>
                        <a:t> subsequently telegraph</a:t>
                      </a:r>
                      <a:r>
                        <a:rPr lang="en-GB" sz="1200" dirty="0"/>
                        <a:t>)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Private Institution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Mundaneum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Public, centralised 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1920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 smtClean="0"/>
                        <a:t>Based on indexing technology (the library card)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Military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Memex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 smtClean="0"/>
                        <a:t>Scholarly, </a:t>
                      </a:r>
                      <a:r>
                        <a:rPr lang="en-GB" sz="1200" dirty="0"/>
                        <a:t>individual, centralised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✗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1945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 smtClean="0"/>
                        <a:t>Aimed at Scientists and Technologists in WWII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Media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Xanadu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Public, decentralised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✗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1960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 smtClean="0"/>
                        <a:t>Focused on DRM, </a:t>
                      </a:r>
                      <a:r>
                        <a:rPr lang="en-GB" sz="1200" dirty="0"/>
                        <a:t>reuse and </a:t>
                      </a:r>
                      <a:r>
                        <a:rPr lang="en-GB" sz="1200" dirty="0" smtClean="0"/>
                        <a:t>writing for “</a:t>
                      </a:r>
                      <a:r>
                        <a:rPr lang="en-GB" sz="1200" dirty="0" err="1" smtClean="0"/>
                        <a:t>creatives</a:t>
                      </a:r>
                      <a:r>
                        <a:rPr lang="en-GB" sz="1200" dirty="0" smtClean="0"/>
                        <a:t>”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Media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CEEFAX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Public, national, 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1970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Broadcast, linked, not participatory 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Government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Minitel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Public, national, 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1980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Commercial services and information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 smtClean="0"/>
                        <a:t>Academy</a:t>
                      </a:r>
                      <a:br>
                        <a:rPr lang="en-GB" sz="1200" dirty="0" smtClean="0"/>
                      </a:br>
                      <a:r>
                        <a:rPr lang="en-GB" sz="1200" dirty="0" smtClean="0"/>
                        <a:t>(</a:t>
                      </a:r>
                      <a:r>
                        <a:rPr lang="en-GB" sz="1200" dirty="0"/>
                        <a:t>CS &amp; HEP)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FTP / Archie / Anarchie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Public, decentralised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1985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 smtClean="0"/>
                        <a:t>Downloaded resources (papers, reports) to hard </a:t>
                      </a:r>
                      <a:r>
                        <a:rPr lang="en-GB" sz="1200" dirty="0"/>
                        <a:t>drives and printed</a:t>
                      </a:r>
                      <a:r>
                        <a:rPr lang="en-GB" sz="1200" dirty="0" smtClean="0"/>
                        <a:t> them on </a:t>
                      </a:r>
                      <a:r>
                        <a:rPr lang="en-GB" sz="1200" dirty="0" err="1" smtClean="0"/>
                        <a:t>LaserWriters</a:t>
                      </a:r>
                      <a:r>
                        <a:rPr lang="en-GB" sz="1200" dirty="0" smtClean="0"/>
                        <a:t>.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Commerce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Hypercard, HyperTIES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Private, 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1988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Personal </a:t>
                      </a:r>
                      <a:r>
                        <a:rPr lang="en-GB" sz="1200" dirty="0" smtClean="0"/>
                        <a:t>applications, sometimes tied to multimedia resources on </a:t>
                      </a:r>
                      <a:r>
                        <a:rPr lang="en-GB" sz="1200" dirty="0" err="1" smtClean="0"/>
                        <a:t>CDROMs</a:t>
                      </a:r>
                      <a:r>
                        <a:rPr lang="en-GB" sz="1200" dirty="0" smtClean="0"/>
                        <a:t> / video disks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Academy (HEP)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WWW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Public, global, decentralised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1990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Universal naming, linking, interoperability, participative. However no writing, no indexing.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Academy (CS)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Microcosm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Private, 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1990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Sophisticated linking and </a:t>
                      </a:r>
                      <a:r>
                        <a:rPr lang="en-GB" sz="1200" dirty="0" smtClean="0"/>
                        <a:t>openness</a:t>
                      </a:r>
                      <a:r>
                        <a:rPr lang="en-GB" sz="1200" baseline="0" dirty="0" smtClean="0"/>
                        <a:t> for personal information stores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Academy (CS)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HyperG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Public, 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1990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 smtClean="0"/>
                        <a:t>Extension of Web for</a:t>
                      </a:r>
                      <a:r>
                        <a:rPr lang="en-GB" sz="1200" baseline="0" dirty="0" smtClean="0"/>
                        <a:t> </a:t>
                      </a:r>
                      <a:r>
                        <a:rPr lang="en-GB" sz="1200" dirty="0" smtClean="0"/>
                        <a:t>with </a:t>
                      </a:r>
                      <a:r>
                        <a:rPr lang="en-GB" sz="1200" dirty="0"/>
                        <a:t>support for writing, indexing and consistency management.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Commerce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AOL, CompuServ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Public, centralised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✔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1990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 smtClean="0"/>
                        <a:t>Dialup</a:t>
                      </a:r>
                      <a:r>
                        <a:rPr lang="en-GB" sz="1200" baseline="0" dirty="0" smtClean="0"/>
                        <a:t> access to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/>
                        <a:t>email, forums, chat </a:t>
                      </a:r>
                      <a:r>
                        <a:rPr lang="en-GB" sz="1200" dirty="0" smtClean="0"/>
                        <a:t>rooms</a:t>
                      </a:r>
                      <a:r>
                        <a:rPr lang="en-GB" sz="1200" baseline="0" dirty="0" smtClean="0"/>
                        <a:t> and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/>
                        <a:t>information resources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52146</TotalTime>
  <Words>913</Words>
  <Application>Microsoft Macintosh PowerPoint</Application>
  <PresentationFormat>On-screen Show (4:3)</PresentationFormat>
  <Paragraphs>186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Personal Learning Environments? or Society’s Learning Environment?</vt:lpstr>
      <vt:lpstr>Where’s This?</vt:lpstr>
      <vt:lpstr>What’s This?</vt:lpstr>
      <vt:lpstr>Remember This 2006 Headline?</vt:lpstr>
      <vt:lpstr>Birth of the Web</vt:lpstr>
      <vt:lpstr>PowerPoint Presentation</vt:lpstr>
      <vt:lpstr>Expansion of the Web</vt:lpstr>
      <vt:lpstr>Society is Diverse</vt:lpstr>
      <vt:lpstr>Less successful Webs from history</vt:lpstr>
      <vt:lpstr>The Web is a Performance…</vt:lpstr>
      <vt:lpstr>Performing on the Web</vt:lpstr>
      <vt:lpstr>PLE: New Kind of Performance?</vt:lpstr>
      <vt:lpstr>Personal Learning or Society Learning</vt:lpstr>
      <vt:lpstr>Discussion?</vt:lpstr>
      <vt:lpstr>Cyborgs</vt:lpstr>
      <vt:lpstr>Cyborgs in the Pub</vt:lpstr>
      <vt:lpstr>Bloom’s Taxonomy</vt:lpstr>
      <vt:lpstr>Discussion</vt:lpstr>
    </vt:vector>
  </TitlesOfParts>
  <Company>University of Southampton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Leslie Carr</dc:creator>
  <cp:lastModifiedBy>Leslie Carr</cp:lastModifiedBy>
  <cp:revision>891</cp:revision>
  <cp:lastPrinted>2010-01-04T12:39:15Z</cp:lastPrinted>
  <dcterms:created xsi:type="dcterms:W3CDTF">2010-04-27T15:32:12Z</dcterms:created>
  <dcterms:modified xsi:type="dcterms:W3CDTF">2011-07-13T06:11:23Z</dcterms:modified>
</cp:coreProperties>
</file>