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9" r:id="rId1"/>
  </p:sldMasterIdLst>
  <p:sldIdLst>
    <p:sldId id="256" r:id="rId2"/>
    <p:sldId id="265" r:id="rId3"/>
    <p:sldId id="271" r:id="rId4"/>
    <p:sldId id="272" r:id="rId5"/>
    <p:sldId id="273" r:id="rId6"/>
    <p:sldId id="290" r:id="rId7"/>
    <p:sldId id="291" r:id="rId8"/>
    <p:sldId id="292" r:id="rId9"/>
    <p:sldId id="293" r:id="rId10"/>
    <p:sldId id="294" r:id="rId11"/>
    <p:sldId id="279" r:id="rId12"/>
    <p:sldId id="280" r:id="rId13"/>
    <p:sldId id="281" r:id="rId14"/>
    <p:sldId id="278" r:id="rId15"/>
    <p:sldId id="282" r:id="rId16"/>
    <p:sldId id="283" r:id="rId17"/>
    <p:sldId id="289" r:id="rId18"/>
    <p:sldId id="324" r:id="rId19"/>
    <p:sldId id="288" r:id="rId20"/>
    <p:sldId id="269" r:id="rId21"/>
    <p:sldId id="26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3" r:id="rId34"/>
    <p:sldId id="310" r:id="rId35"/>
    <p:sldId id="312" r:id="rId36"/>
    <p:sldId id="311" r:id="rId37"/>
    <p:sldId id="317" r:id="rId38"/>
    <p:sldId id="318" r:id="rId39"/>
    <p:sldId id="327" r:id="rId40"/>
    <p:sldId id="328" r:id="rId41"/>
    <p:sldId id="319" r:id="rId42"/>
    <p:sldId id="330" r:id="rId43"/>
    <p:sldId id="329" r:id="rId44"/>
    <p:sldId id="331" r:id="rId45"/>
    <p:sldId id="332" r:id="rId46"/>
    <p:sldId id="320" r:id="rId47"/>
    <p:sldId id="333" r:id="rId48"/>
    <p:sldId id="334" r:id="rId49"/>
    <p:sldId id="335" r:id="rId50"/>
    <p:sldId id="336" r:id="rId51"/>
    <p:sldId id="337" r:id="rId52"/>
    <p:sldId id="322" r:id="rId53"/>
    <p:sldId id="339" r:id="rId54"/>
    <p:sldId id="338" r:id="rId55"/>
    <p:sldId id="341" r:id="rId56"/>
    <p:sldId id="342" r:id="rId57"/>
    <p:sldId id="340" r:id="rId58"/>
    <p:sldId id="323" r:id="rId59"/>
    <p:sldId id="343" r:id="rId60"/>
    <p:sldId id="26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8" autoAdjust="0"/>
    <p:restoredTop sz="86444" autoAdjust="0"/>
  </p:normalViewPr>
  <p:slideViewPr>
    <p:cSldViewPr snapToGrid="0" snapToObjects="1">
      <p:cViewPr varScale="1">
        <p:scale>
          <a:sx n="57" d="100"/>
          <a:sy n="57" d="100"/>
        </p:scale>
        <p:origin x="-9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36A696D-22F7-F041-970E-4294EE310222}" type="datetimeFigureOut">
              <a:rPr lang="en-US" smtClean="0"/>
              <a:t>27/03/2011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83DC041-A041-8F4B-8E27-41918442D7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921044"/>
            <a:ext cx="5120640" cy="1581150"/>
          </a:xfrm>
        </p:spPr>
        <p:txBody>
          <a:bodyPr>
            <a:normAutofit/>
          </a:bodyPr>
          <a:lstStyle/>
          <a:p>
            <a:r>
              <a:rPr lang="en-US" dirty="0" smtClean="0"/>
              <a:t>David Millard </a:t>
            </a:r>
          </a:p>
          <a:p>
            <a:r>
              <a:rPr lang="en-US" i="1" dirty="0" err="1" smtClean="0"/>
              <a:t>dem@ecs.soton.ac.uk</a:t>
            </a:r>
            <a:endParaRPr lang="en-US" i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1353820"/>
            <a:ext cx="5120640" cy="2304288"/>
          </a:xfrm>
        </p:spPr>
        <p:txBody>
          <a:bodyPr>
            <a:normAutofit/>
          </a:bodyPr>
          <a:lstStyle/>
          <a:p>
            <a:r>
              <a:rPr lang="en-US" dirty="0" smtClean="0"/>
              <a:t>The web 2.0 development survival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90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 – Pick Any Two</a:t>
            </a:r>
          </a:p>
        </p:txBody>
      </p:sp>
      <p:sp>
        <p:nvSpPr>
          <p:cNvPr id="3" name="Oval 2"/>
          <p:cNvSpPr/>
          <p:nvPr/>
        </p:nvSpPr>
        <p:spPr>
          <a:xfrm>
            <a:off x="3349583" y="1877302"/>
            <a:ext cx="2184400" cy="21844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45250" y="3045702"/>
            <a:ext cx="2184400" cy="218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77716" y="3045702"/>
            <a:ext cx="2184400" cy="21844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Partition Tolerance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7256" y="6273224"/>
            <a:ext cx="615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64D2C"/>
                </a:solidFill>
              </a:rPr>
              <a:t>Gilbert. </a:t>
            </a:r>
            <a:r>
              <a:rPr lang="en-US" sz="1600" dirty="0">
                <a:solidFill>
                  <a:srgbClr val="964D2C"/>
                </a:solidFill>
              </a:rPr>
              <a:t>Brewer's conjecture and the feasibility of consistent, available, partition-tolerant web services. ACM SIGACT News (2002)</a:t>
            </a:r>
          </a:p>
        </p:txBody>
      </p:sp>
    </p:spTree>
    <p:extLst>
      <p:ext uri="{BB962C8B-B14F-4D97-AF65-F5344CB8AC3E}">
        <p14:creationId xmlns:p14="http://schemas.microsoft.com/office/powerpoint/2010/main" val="132284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 – Pick Any Two</a:t>
            </a:r>
          </a:p>
        </p:txBody>
      </p:sp>
      <p:sp>
        <p:nvSpPr>
          <p:cNvPr id="3" name="Oval 2"/>
          <p:cNvSpPr/>
          <p:nvPr/>
        </p:nvSpPr>
        <p:spPr>
          <a:xfrm>
            <a:off x="3349583" y="1877302"/>
            <a:ext cx="2184400" cy="21844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45250" y="3045702"/>
            <a:ext cx="2184400" cy="218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77716" y="3045702"/>
            <a:ext cx="2184400" cy="21844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Partition Tolerance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7256" y="6273224"/>
            <a:ext cx="615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64D2C"/>
                </a:solidFill>
              </a:rPr>
              <a:t>Gilbert. </a:t>
            </a:r>
            <a:r>
              <a:rPr lang="en-US" sz="1600" dirty="0">
                <a:solidFill>
                  <a:srgbClr val="964D2C"/>
                </a:solidFill>
              </a:rPr>
              <a:t>Brewer's conjecture and the feasibility of consistent, available, partition-tolerant web services. ACM SIGACT News (2002)</a:t>
            </a:r>
          </a:p>
        </p:txBody>
      </p:sp>
      <p:sp>
        <p:nvSpPr>
          <p:cNvPr id="9" name="Line Callout 2 8"/>
          <p:cNvSpPr/>
          <p:nvPr/>
        </p:nvSpPr>
        <p:spPr>
          <a:xfrm flipH="1">
            <a:off x="473332" y="2345579"/>
            <a:ext cx="2206583" cy="838199"/>
          </a:xfrm>
          <a:prstGeom prst="borderCallout2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RDBMS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47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 – Pick Any Two</a:t>
            </a:r>
          </a:p>
        </p:txBody>
      </p:sp>
      <p:sp>
        <p:nvSpPr>
          <p:cNvPr id="3" name="Oval 2"/>
          <p:cNvSpPr/>
          <p:nvPr/>
        </p:nvSpPr>
        <p:spPr>
          <a:xfrm>
            <a:off x="3349583" y="1877302"/>
            <a:ext cx="2184400" cy="21844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45250" y="3045702"/>
            <a:ext cx="2184400" cy="218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77716" y="3045702"/>
            <a:ext cx="2184400" cy="21844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Partition Tolerance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7256" y="6273224"/>
            <a:ext cx="615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64D2C"/>
                </a:solidFill>
              </a:rPr>
              <a:t>Gilbert. </a:t>
            </a:r>
            <a:r>
              <a:rPr lang="en-US" sz="1600" dirty="0">
                <a:solidFill>
                  <a:srgbClr val="964D2C"/>
                </a:solidFill>
              </a:rPr>
              <a:t>Brewer's conjecture and the feasibility of consistent, available, partition-tolerant web services. ACM SIGACT News (2002)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131899" y="2345579"/>
            <a:ext cx="2201333" cy="838199"/>
          </a:xfrm>
          <a:prstGeom prst="borderCallout2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Enforced Consistency</a:t>
            </a:r>
            <a:endParaRPr lang="en-US" sz="1400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473332" y="2345579"/>
            <a:ext cx="2206583" cy="838199"/>
          </a:xfrm>
          <a:prstGeom prst="borderCallout2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RDBMS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46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 Theorem – Pick Any Two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349583" y="1877302"/>
            <a:ext cx="2184400" cy="2184400"/>
          </a:xfrm>
          <a:prstGeom prst="ellipse">
            <a:avLst/>
          </a:prstGeom>
          <a:solidFill>
            <a:schemeClr val="bg2">
              <a:lumMod val="50000"/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45250" y="3045702"/>
            <a:ext cx="2184400" cy="21844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077716" y="3045702"/>
            <a:ext cx="2184400" cy="21844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22225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r"/>
            <a:r>
              <a:rPr lang="en-US" dirty="0"/>
              <a:t> </a:t>
            </a:r>
            <a:r>
              <a:rPr lang="en-US" dirty="0" smtClean="0"/>
              <a:t>  Partition Tolerance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7256" y="6273224"/>
            <a:ext cx="61567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964D2C"/>
                </a:solidFill>
              </a:rPr>
              <a:t>Gilbert. </a:t>
            </a:r>
            <a:r>
              <a:rPr lang="en-US" sz="1600" dirty="0">
                <a:solidFill>
                  <a:srgbClr val="964D2C"/>
                </a:solidFill>
              </a:rPr>
              <a:t>Brewer's conjecture and the feasibility of consistent, available, partition-tolerant web services. ACM SIGACT News (2002)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6131899" y="2345579"/>
            <a:ext cx="2201333" cy="838199"/>
          </a:xfrm>
          <a:prstGeom prst="borderCallout2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Enforced Consistency</a:t>
            </a:r>
            <a:endParaRPr lang="en-US" sz="1400" dirty="0"/>
          </a:p>
        </p:txBody>
      </p:sp>
      <p:sp>
        <p:nvSpPr>
          <p:cNvPr id="8" name="Line Callout 2 7"/>
          <p:cNvSpPr/>
          <p:nvPr/>
        </p:nvSpPr>
        <p:spPr>
          <a:xfrm>
            <a:off x="6131899" y="4912685"/>
            <a:ext cx="2201333" cy="8381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45107"/>
              <a:gd name="adj5" fmla="val -60366"/>
              <a:gd name="adj6" fmla="val -76327"/>
            </a:avLst>
          </a:prstGeom>
          <a:solidFill>
            <a:schemeClr val="accent1"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Eventual Consistency</a:t>
            </a:r>
            <a:endParaRPr lang="en-US" sz="1400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473332" y="2345579"/>
            <a:ext cx="2206583" cy="838199"/>
          </a:xfrm>
          <a:prstGeom prst="borderCallout2">
            <a:avLst/>
          </a:prstGeom>
          <a:solidFill>
            <a:schemeClr val="accent1">
              <a:alpha val="50000"/>
            </a:schemeClr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RDBMS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46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9158"/>
            <a:ext cx="8591550" cy="1066801"/>
          </a:xfrm>
        </p:spPr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Strong </a:t>
            </a:r>
            <a:r>
              <a:rPr lang="en-US" b="1" dirty="0" smtClean="0"/>
              <a:t>consistency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the update completes, any subsequent access </a:t>
            </a:r>
            <a:r>
              <a:rPr lang="en-US" dirty="0" smtClean="0"/>
              <a:t>will </a:t>
            </a:r>
            <a:r>
              <a:rPr lang="en-US" dirty="0"/>
              <a:t>return the updated value.</a:t>
            </a:r>
          </a:p>
          <a:p>
            <a:r>
              <a:rPr lang="en-US" b="1" dirty="0" smtClean="0"/>
              <a:t>Weak consistency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system does not guarantee that subsequent </a:t>
            </a:r>
            <a:r>
              <a:rPr lang="en-US" dirty="0" smtClean="0"/>
              <a:t>accesses </a:t>
            </a:r>
            <a:r>
              <a:rPr lang="en-US" dirty="0"/>
              <a:t>will return the updated </a:t>
            </a:r>
            <a:r>
              <a:rPr lang="en-US" dirty="0" smtClean="0"/>
              <a:t>value</a:t>
            </a:r>
            <a:r>
              <a:rPr lang="en-US" dirty="0"/>
              <a:t> </a:t>
            </a:r>
            <a:r>
              <a:rPr lang="en-US" dirty="0" smtClean="0"/>
              <a:t>until some </a:t>
            </a:r>
            <a:r>
              <a:rPr lang="en-US" i="1" dirty="0" smtClean="0"/>
              <a:t>conditions</a:t>
            </a:r>
            <a:r>
              <a:rPr lang="en-US" dirty="0" smtClean="0"/>
              <a:t> have been met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period between the update and the </a:t>
            </a:r>
            <a:r>
              <a:rPr lang="en-US" dirty="0" smtClean="0"/>
              <a:t>moment </a:t>
            </a:r>
            <a:r>
              <a:rPr lang="en-US" dirty="0"/>
              <a:t>when it is guaranteed that any </a:t>
            </a:r>
            <a:r>
              <a:rPr lang="en-US" dirty="0" smtClean="0"/>
              <a:t>observer </a:t>
            </a:r>
            <a:r>
              <a:rPr lang="en-US" dirty="0"/>
              <a:t>will always see the updated value is dubbed the </a:t>
            </a:r>
            <a:r>
              <a:rPr lang="en-US" i="1" dirty="0"/>
              <a:t>inconsistency window</a:t>
            </a:r>
            <a:r>
              <a:rPr lang="en-US" dirty="0"/>
              <a:t>.</a:t>
            </a:r>
          </a:p>
          <a:p>
            <a:r>
              <a:rPr lang="en-US" b="1" dirty="0" smtClean="0"/>
              <a:t>Eventual consistency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dirty="0" smtClean="0"/>
              <a:t>specific </a:t>
            </a:r>
            <a:r>
              <a:rPr lang="en-US" dirty="0"/>
              <a:t>form of weak </a:t>
            </a:r>
            <a:r>
              <a:rPr lang="en-US" dirty="0" smtClean="0"/>
              <a:t>consistency where the condition is time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storage system guarantees that if no new updates are made to the object, eventually all accesses will return the last updated value.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8035" y="6236208"/>
            <a:ext cx="4945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Vogels</a:t>
            </a:r>
            <a:r>
              <a:rPr lang="en-US" dirty="0">
                <a:solidFill>
                  <a:schemeClr val="accent2"/>
                </a:solidFill>
              </a:rPr>
              <a:t>. Eventually consistent. Communications of the ACM (2009) vol. 52 (1) pp. 40-44</a:t>
            </a:r>
          </a:p>
        </p:txBody>
      </p:sp>
    </p:spTree>
    <p:extLst>
      <p:ext uri="{BB962C8B-B14F-4D97-AF65-F5344CB8AC3E}">
        <p14:creationId xmlns:p14="http://schemas.microsoft.com/office/powerpoint/2010/main" val="6336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NoSQL</a:t>
            </a:r>
            <a:r>
              <a:rPr lang="en-US" dirty="0" smtClean="0"/>
              <a:t>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1" y="1486277"/>
            <a:ext cx="392036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RDBMS</a:t>
            </a:r>
          </a:p>
          <a:p>
            <a:pPr lvl="1"/>
            <a:r>
              <a:rPr lang="en-US" dirty="0" smtClean="0"/>
              <a:t>Good at maintaining complex interrelated data</a:t>
            </a:r>
          </a:p>
          <a:p>
            <a:pPr lvl="1"/>
            <a:r>
              <a:rPr lang="en-US" dirty="0" smtClean="0"/>
              <a:t>But are complex to partition</a:t>
            </a:r>
          </a:p>
          <a:p>
            <a:pPr lvl="1"/>
            <a:r>
              <a:rPr lang="en-US" dirty="0" smtClean="0"/>
              <a:t>Keep want to JOIN their tables across their partitions</a:t>
            </a:r>
          </a:p>
          <a:p>
            <a:pPr lvl="2"/>
            <a:r>
              <a:rPr lang="en-US" dirty="0" smtClean="0"/>
              <a:t>(combine information from multiple tables that may be held in different partitions, typically using SQL commands – Structured Query Language)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7287" y="6226976"/>
            <a:ext cx="48867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964D2C"/>
                </a:solidFill>
              </a:rPr>
              <a:t>Leavitt. Will </a:t>
            </a:r>
            <a:r>
              <a:rPr lang="en-US" sz="1600" dirty="0" err="1">
                <a:solidFill>
                  <a:srgbClr val="964D2C"/>
                </a:solidFill>
              </a:rPr>
              <a:t>NoSQL</a:t>
            </a:r>
            <a:r>
              <a:rPr lang="en-US" sz="1600" dirty="0">
                <a:solidFill>
                  <a:srgbClr val="964D2C"/>
                </a:solidFill>
              </a:rPr>
              <a:t> Databases Live Up to Their Promise?. Computer (2010) vol. 43 (2) pp. 12-14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88502"/>
              </p:ext>
            </p:extLst>
          </p:nvPr>
        </p:nvGraphicFramePr>
        <p:xfrm>
          <a:off x="4793919" y="1486277"/>
          <a:ext cx="3501447" cy="10972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67149"/>
                <a:gridCol w="1167149"/>
                <a:gridCol w="1167149"/>
              </a:tblGrid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School ID</a:t>
                      </a:r>
                      <a:endParaRPr lang="en-US" sz="1200" dirty="0"/>
                    </a:p>
                  </a:txBody>
                  <a:tcPr/>
                </a:tc>
              </a:tr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Adrian</a:t>
                      </a:r>
                      <a:r>
                        <a:rPr lang="en-US" sz="1200" baseline="0" dirty="0" smtClean="0"/>
                        <a:t> Jones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</a:tr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Bob Smith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</a:tr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Celia Brown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25129"/>
              </p:ext>
            </p:extLst>
          </p:nvPr>
        </p:nvGraphicFramePr>
        <p:xfrm>
          <a:off x="4793918" y="2812659"/>
          <a:ext cx="3501448" cy="84553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50724"/>
                <a:gridCol w="1750724"/>
              </a:tblGrid>
              <a:tr h="2818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School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School Name</a:t>
                      </a:r>
                      <a:endParaRPr lang="en-US" sz="1200" dirty="0"/>
                    </a:p>
                  </a:txBody>
                  <a:tcPr/>
                </a:tc>
              </a:tr>
              <a:tr h="2818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Engineering</a:t>
                      </a:r>
                      <a:endParaRPr lang="en-US" sz="1200" dirty="0"/>
                    </a:p>
                  </a:txBody>
                  <a:tcPr/>
                </a:tc>
              </a:tr>
              <a:tr h="28184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Medicine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6046063" y="3801304"/>
            <a:ext cx="1243200" cy="590321"/>
          </a:xfrm>
          <a:prstGeom prst="downArrow">
            <a:avLst>
              <a:gd name="adj1" fmla="val 69540"/>
              <a:gd name="adj2" fmla="val 51515"/>
            </a:avLst>
          </a:prstGeom>
          <a:solidFill>
            <a:schemeClr val="accent2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JOIN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94382"/>
              </p:ext>
            </p:extLst>
          </p:nvPr>
        </p:nvGraphicFramePr>
        <p:xfrm>
          <a:off x="4793919" y="4474003"/>
          <a:ext cx="3501448" cy="12801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97624"/>
                <a:gridCol w="1053100"/>
                <a:gridCol w="673069"/>
                <a:gridCol w="1077655"/>
              </a:tblGrid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Student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School 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School Name</a:t>
                      </a:r>
                      <a:endParaRPr lang="en-US" sz="1200" dirty="0"/>
                    </a:p>
                  </a:txBody>
                  <a:tcPr/>
                </a:tc>
              </a:tr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Adrian</a:t>
                      </a:r>
                      <a:r>
                        <a:rPr lang="en-US" sz="1200" baseline="0" dirty="0" smtClean="0"/>
                        <a:t> Jones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Engineering</a:t>
                      </a:r>
                      <a:endParaRPr lang="en-US" sz="1200" dirty="0"/>
                    </a:p>
                  </a:txBody>
                  <a:tcPr/>
                </a:tc>
              </a:tr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Bob Smith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Medicine</a:t>
                      </a:r>
                      <a:endParaRPr lang="en-US" sz="1200" dirty="0"/>
                    </a:p>
                  </a:txBody>
                  <a:tcPr/>
                </a:tc>
              </a:tr>
              <a:tr h="2383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Celia Brown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Engineering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90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NoSQL</a:t>
            </a:r>
            <a:r>
              <a:rPr lang="en-US" dirty="0" smtClean="0"/>
              <a:t>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0" y="1486277"/>
            <a:ext cx="3982967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But many problems involve only unstructured data</a:t>
            </a:r>
          </a:p>
          <a:p>
            <a:pPr lvl="2"/>
            <a:r>
              <a:rPr lang="en-US" dirty="0" smtClean="0"/>
              <a:t>Emails</a:t>
            </a:r>
          </a:p>
          <a:p>
            <a:pPr lvl="2"/>
            <a:r>
              <a:rPr lang="en-US" dirty="0" smtClean="0"/>
              <a:t>Photos</a:t>
            </a:r>
          </a:p>
          <a:p>
            <a:pPr lvl="2"/>
            <a:r>
              <a:rPr lang="en-US" dirty="0" smtClean="0"/>
              <a:t>Status updates</a:t>
            </a:r>
          </a:p>
          <a:p>
            <a:pPr lvl="2"/>
            <a:r>
              <a:rPr lang="en-US" dirty="0" smtClean="0"/>
              <a:t>Bookmarks</a:t>
            </a:r>
          </a:p>
          <a:p>
            <a:pPr lvl="2"/>
            <a:r>
              <a:rPr lang="en-US" dirty="0" smtClean="0"/>
              <a:t>Etc…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NoSQL</a:t>
            </a:r>
            <a:r>
              <a:rPr lang="en-US" dirty="0" smtClean="0"/>
              <a:t> solutions</a:t>
            </a:r>
          </a:p>
          <a:p>
            <a:pPr lvl="2"/>
            <a:r>
              <a:rPr lang="en-US" dirty="0" smtClean="0"/>
              <a:t>Store unstructured data in a Simple way</a:t>
            </a:r>
          </a:p>
          <a:p>
            <a:pPr lvl="2"/>
            <a:r>
              <a:rPr lang="en-US" dirty="0" smtClean="0"/>
              <a:t>Good for scalability</a:t>
            </a:r>
          </a:p>
          <a:p>
            <a:pPr lvl="3"/>
            <a:r>
              <a:rPr lang="en-US" dirty="0" smtClean="0"/>
              <a:t>Easier to partition</a:t>
            </a:r>
          </a:p>
          <a:p>
            <a:pPr lvl="3"/>
            <a:r>
              <a:rPr lang="en-US" dirty="0" smtClean="0"/>
              <a:t>Works well with Eventual Consistency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4257287" y="6226976"/>
            <a:ext cx="48867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964D2C"/>
                </a:solidFill>
              </a:rPr>
              <a:t>Leavitt. Will </a:t>
            </a:r>
            <a:r>
              <a:rPr lang="en-US" sz="1600" dirty="0" err="1">
                <a:solidFill>
                  <a:srgbClr val="964D2C"/>
                </a:solidFill>
              </a:rPr>
              <a:t>NoSQL</a:t>
            </a:r>
            <a:r>
              <a:rPr lang="en-US" sz="1600" dirty="0">
                <a:solidFill>
                  <a:srgbClr val="964D2C"/>
                </a:solidFill>
              </a:rPr>
              <a:t> Databases Live Up to Their Promise?. Computer (2010) vol. 43 (2) pp. 12-14</a:t>
            </a:r>
          </a:p>
        </p:txBody>
      </p:sp>
      <p:sp>
        <p:nvSpPr>
          <p:cNvPr id="5" name="Can 4"/>
          <p:cNvSpPr/>
          <p:nvPr/>
        </p:nvSpPr>
        <p:spPr>
          <a:xfrm>
            <a:off x="5148239" y="3316800"/>
            <a:ext cx="2507723" cy="2276310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Emails</a:t>
            </a:r>
            <a:endParaRPr lang="en-US" dirty="0"/>
          </a:p>
        </p:txBody>
      </p:sp>
      <p:sp>
        <p:nvSpPr>
          <p:cNvPr id="6" name="Can 5"/>
          <p:cNvSpPr/>
          <p:nvPr/>
        </p:nvSpPr>
        <p:spPr>
          <a:xfrm>
            <a:off x="6184025" y="1486277"/>
            <a:ext cx="2512497" cy="1682685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Photos</a:t>
            </a:r>
            <a:endParaRPr lang="en-US" dirty="0"/>
          </a:p>
        </p:txBody>
      </p:sp>
      <p:pic>
        <p:nvPicPr>
          <p:cNvPr id="8" name="Picture 7" descr="photo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18" y="2273995"/>
            <a:ext cx="593378" cy="695099"/>
          </a:xfrm>
          <a:prstGeom prst="rect">
            <a:avLst/>
          </a:prstGeom>
        </p:spPr>
      </p:pic>
      <p:pic>
        <p:nvPicPr>
          <p:cNvPr id="9" name="Picture 8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32" y="4203796"/>
            <a:ext cx="573746" cy="680844"/>
          </a:xfrm>
          <a:prstGeom prst="rect">
            <a:avLst/>
          </a:prstGeom>
        </p:spPr>
      </p:pic>
      <p:pic>
        <p:nvPicPr>
          <p:cNvPr id="10" name="Picture 9" descr="photo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96" y="2273995"/>
            <a:ext cx="593378" cy="695099"/>
          </a:xfrm>
          <a:prstGeom prst="rect">
            <a:avLst/>
          </a:prstGeom>
        </p:spPr>
      </p:pic>
      <p:pic>
        <p:nvPicPr>
          <p:cNvPr id="11" name="Picture 10" descr="photo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74" y="2273995"/>
            <a:ext cx="593378" cy="695099"/>
          </a:xfrm>
          <a:prstGeom prst="rect">
            <a:avLst/>
          </a:prstGeom>
        </p:spPr>
      </p:pic>
      <p:pic>
        <p:nvPicPr>
          <p:cNvPr id="12" name="Picture 11" descr="photo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52" y="2273995"/>
            <a:ext cx="593378" cy="695099"/>
          </a:xfrm>
          <a:prstGeom prst="rect">
            <a:avLst/>
          </a:prstGeom>
        </p:spPr>
      </p:pic>
      <p:pic>
        <p:nvPicPr>
          <p:cNvPr id="13" name="Picture 12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10" y="4203796"/>
            <a:ext cx="573746" cy="680844"/>
          </a:xfrm>
          <a:prstGeom prst="rect">
            <a:avLst/>
          </a:prstGeom>
        </p:spPr>
      </p:pic>
      <p:pic>
        <p:nvPicPr>
          <p:cNvPr id="14" name="Picture 13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46" y="4203796"/>
            <a:ext cx="573746" cy="680844"/>
          </a:xfrm>
          <a:prstGeom prst="rect">
            <a:avLst/>
          </a:prstGeom>
        </p:spPr>
      </p:pic>
      <p:pic>
        <p:nvPicPr>
          <p:cNvPr id="15" name="Picture 14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22" y="4203796"/>
            <a:ext cx="573746" cy="680844"/>
          </a:xfrm>
          <a:prstGeom prst="rect">
            <a:avLst/>
          </a:prstGeom>
        </p:spPr>
      </p:pic>
      <p:pic>
        <p:nvPicPr>
          <p:cNvPr id="16" name="Picture 15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0" y="4786060"/>
            <a:ext cx="573746" cy="680844"/>
          </a:xfrm>
          <a:prstGeom prst="rect">
            <a:avLst/>
          </a:prstGeom>
        </p:spPr>
      </p:pic>
      <p:pic>
        <p:nvPicPr>
          <p:cNvPr id="17" name="Picture 16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08" y="4786060"/>
            <a:ext cx="573746" cy="680844"/>
          </a:xfrm>
          <a:prstGeom prst="rect">
            <a:avLst/>
          </a:prstGeom>
        </p:spPr>
      </p:pic>
      <p:pic>
        <p:nvPicPr>
          <p:cNvPr id="18" name="Picture 17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44" y="4786060"/>
            <a:ext cx="573746" cy="680844"/>
          </a:xfrm>
          <a:prstGeom prst="rect">
            <a:avLst/>
          </a:prstGeom>
        </p:spPr>
      </p:pic>
      <p:pic>
        <p:nvPicPr>
          <p:cNvPr id="19" name="Picture 18" descr="email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20" y="4786060"/>
            <a:ext cx="573746" cy="6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6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313292" cy="6857999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6225" y="3226041"/>
            <a:ext cx="1702150" cy="164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97"/>
            <a:ext cx="4313292" cy="1066801"/>
          </a:xfrm>
        </p:spPr>
        <p:txBody>
          <a:bodyPr/>
          <a:lstStyle/>
          <a:p>
            <a:r>
              <a:rPr lang="en-US" dirty="0" smtClean="0"/>
              <a:t>Document Approach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3720777"/>
            <a:ext cx="1702150" cy="5665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08" y="3226041"/>
            <a:ext cx="1282809" cy="516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08" y="3779522"/>
            <a:ext cx="1282809" cy="506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08" y="1526868"/>
            <a:ext cx="1431437" cy="48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248" y="2010969"/>
            <a:ext cx="1418897" cy="404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248" y="2527405"/>
            <a:ext cx="546871" cy="546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708" y="4285764"/>
            <a:ext cx="1282809" cy="5876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5" y="1526868"/>
            <a:ext cx="1702150" cy="1547408"/>
          </a:xfrm>
          <a:prstGeom prst="rect">
            <a:avLst/>
          </a:prstGeom>
          <a:ln>
            <a:noFill/>
          </a:ln>
          <a:effectLst>
            <a:outerShdw blurRad="292100" dist="139700" dir="2700000" sx="93000" sy="93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276225" y="5202621"/>
            <a:ext cx="3445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</a:t>
            </a:r>
            <a:r>
              <a:rPr lang="en-US" i="1" dirty="0" smtClean="0"/>
              <a:t>Document</a:t>
            </a:r>
            <a:r>
              <a:rPr lang="en-US" dirty="0" smtClean="0"/>
              <a:t> often means JSON Objects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JavaScript Object Notation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(Can be used with little parsing overhead)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3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4313292" cy="6857999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6225" y="3226041"/>
            <a:ext cx="1702150" cy="164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97"/>
            <a:ext cx="4313292" cy="1066801"/>
          </a:xfrm>
        </p:spPr>
        <p:txBody>
          <a:bodyPr/>
          <a:lstStyle/>
          <a:p>
            <a:r>
              <a:rPr lang="en-US" dirty="0" smtClean="0"/>
              <a:t>Document Approach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3720777"/>
            <a:ext cx="1702150" cy="5665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08" y="3226041"/>
            <a:ext cx="1282809" cy="516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08" y="3779522"/>
            <a:ext cx="1282809" cy="506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08" y="1526868"/>
            <a:ext cx="1431437" cy="48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248" y="2010969"/>
            <a:ext cx="1418897" cy="404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248" y="2527405"/>
            <a:ext cx="546871" cy="546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708" y="4285764"/>
            <a:ext cx="1282809" cy="58760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6225" y="5202621"/>
            <a:ext cx="3445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</a:t>
            </a:r>
            <a:r>
              <a:rPr lang="en-US" i="1" dirty="0" smtClean="0"/>
              <a:t>Document</a:t>
            </a:r>
            <a:r>
              <a:rPr lang="en-US" dirty="0" smtClean="0"/>
              <a:t> often means JSON Objects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JavaScript Object Notation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(Can be used with little parsing overhead)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5" y="1526868"/>
            <a:ext cx="1702150" cy="1547408"/>
          </a:xfrm>
          <a:prstGeom prst="rect">
            <a:avLst/>
          </a:prstGeom>
          <a:ln>
            <a:noFill/>
          </a:ln>
          <a:effectLst>
            <a:outerShdw blurRad="292100" dist="139700" dir="2700000" sx="93000" sy="93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0" y="103995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   </a:t>
            </a:r>
            <a:r>
              <a:rPr lang="en-US" dirty="0" smtClean="0"/>
              <a:t>“</a:t>
            </a:r>
            <a:r>
              <a:rPr lang="en-US" dirty="0" err="1" smtClean="0"/>
              <a:t>firstName</a:t>
            </a:r>
            <a:r>
              <a:rPr lang="en-US" dirty="0" smtClean="0"/>
              <a:t>”: “Elizabeth”,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“</a:t>
            </a:r>
            <a:r>
              <a:rPr lang="en-US" dirty="0" err="1" smtClean="0"/>
              <a:t>lastName</a:t>
            </a:r>
            <a:r>
              <a:rPr lang="en-US" dirty="0" smtClean="0"/>
              <a:t>”: “Windsor"</a:t>
            </a:r>
            <a:r>
              <a:rPr lang="en-US" dirty="0"/>
              <a:t>,</a:t>
            </a:r>
          </a:p>
          <a:p>
            <a:r>
              <a:rPr lang="en-US" dirty="0"/>
              <a:t>     </a:t>
            </a:r>
            <a:r>
              <a:rPr lang="en-US" dirty="0" smtClean="0"/>
              <a:t>“age”: 80,</a:t>
            </a:r>
            <a:endParaRPr lang="en-US" dirty="0"/>
          </a:p>
          <a:p>
            <a:r>
              <a:rPr lang="en-US" dirty="0"/>
              <a:t>     </a:t>
            </a:r>
            <a:r>
              <a:rPr lang="en-US" dirty="0" smtClean="0"/>
              <a:t>“address”:</a:t>
            </a:r>
            <a:endParaRPr lang="en-US" dirty="0"/>
          </a:p>
          <a:p>
            <a:r>
              <a:rPr lang="en-US" dirty="0"/>
              <a:t>     {</a:t>
            </a:r>
          </a:p>
          <a:p>
            <a:r>
              <a:rPr lang="en-US" dirty="0"/>
              <a:t>         </a:t>
            </a:r>
            <a:r>
              <a:rPr lang="en-US" dirty="0" smtClean="0"/>
              <a:t>“</a:t>
            </a:r>
            <a:r>
              <a:rPr lang="en-US" dirty="0" err="1" smtClean="0"/>
              <a:t>streetAddress</a:t>
            </a:r>
            <a:r>
              <a:rPr lang="en-US" dirty="0" smtClean="0"/>
              <a:t>”: “Buckingham Palace”,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“city”: “London”,</a:t>
            </a:r>
            <a:endParaRPr lang="en-US" dirty="0"/>
          </a:p>
          <a:p>
            <a:r>
              <a:rPr lang="en-US" dirty="0"/>
              <a:t>         </a:t>
            </a:r>
            <a:r>
              <a:rPr lang="en-US" dirty="0" smtClean="0"/>
              <a:t>“country”: “UK”</a:t>
            </a:r>
            <a:endParaRPr lang="en-US" dirty="0"/>
          </a:p>
          <a:p>
            <a:r>
              <a:rPr lang="en-US" dirty="0" smtClean="0"/>
              <a:t>     }</a:t>
            </a:r>
            <a:r>
              <a:rPr lang="en-US" dirty="0"/>
              <a:t>,</a:t>
            </a:r>
          </a:p>
          <a:p>
            <a:r>
              <a:rPr lang="en-US" dirty="0"/>
              <a:t>     </a:t>
            </a:r>
            <a:r>
              <a:rPr lang="en-US" dirty="0" smtClean="0"/>
              <a:t>”interests"</a:t>
            </a:r>
            <a:r>
              <a:rPr lang="en-US" dirty="0"/>
              <a:t>:</a:t>
            </a:r>
          </a:p>
          <a:p>
            <a:r>
              <a:rPr lang="en-US" dirty="0"/>
              <a:t>     </a:t>
            </a:r>
            <a:r>
              <a:rPr lang="en-US" dirty="0" smtClean="0"/>
              <a:t>[“Dissolving Parliaments”,</a:t>
            </a:r>
          </a:p>
          <a:p>
            <a:r>
              <a:rPr lang="en-US" dirty="0"/>
              <a:t> </a:t>
            </a:r>
            <a:r>
              <a:rPr lang="en-US" dirty="0" smtClean="0"/>
              <a:t>     “Royal Engagements”,</a:t>
            </a:r>
          </a:p>
          <a:p>
            <a:r>
              <a:rPr lang="en-US" dirty="0"/>
              <a:t> </a:t>
            </a:r>
            <a:r>
              <a:rPr lang="en-US" dirty="0" smtClean="0"/>
              <a:t>     “Corgis”]</a:t>
            </a:r>
            <a:endParaRPr lang="en-US" dirty="0"/>
          </a:p>
          <a:p>
            <a:r>
              <a:rPr lang="en-US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68030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830708" y="0"/>
            <a:ext cx="4313292" cy="6857999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313292" cy="6857999"/>
          </a:xfrm>
          <a:prstGeom prst="rect">
            <a:avLst/>
          </a:prstGeom>
          <a:solidFill>
            <a:schemeClr val="accent4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6225" y="3226041"/>
            <a:ext cx="1702150" cy="164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497"/>
            <a:ext cx="4313292" cy="1066801"/>
          </a:xfrm>
        </p:spPr>
        <p:txBody>
          <a:bodyPr/>
          <a:lstStyle/>
          <a:p>
            <a:r>
              <a:rPr lang="en-US" dirty="0" smtClean="0"/>
              <a:t>Document Approach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26868"/>
            <a:ext cx="1702150" cy="1547408"/>
          </a:xfrm>
          <a:prstGeom prst="rect">
            <a:avLst/>
          </a:prstGeom>
          <a:ln>
            <a:noFill/>
          </a:ln>
          <a:effectLst>
            <a:outerShdw blurRad="292100" dist="139700" dir="2700000" sx="93000" sy="93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6" y="3720777"/>
            <a:ext cx="1702150" cy="5665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708" y="3226041"/>
            <a:ext cx="1282809" cy="516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08" y="3779522"/>
            <a:ext cx="1282809" cy="5062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708" y="1526868"/>
            <a:ext cx="1431437" cy="48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248" y="2010969"/>
            <a:ext cx="1418897" cy="404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3248" y="2527405"/>
            <a:ext cx="546871" cy="5468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0708" y="4285764"/>
            <a:ext cx="1282809" cy="58760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830708" y="123497"/>
            <a:ext cx="4313292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r"/>
            <a:r>
              <a:rPr lang="en-US" dirty="0" smtClean="0"/>
              <a:t>Key/Value Approach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66675" y="1526868"/>
            <a:ext cx="1702150" cy="154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78" y="1728316"/>
            <a:ext cx="1527537" cy="10005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7266675" y="3226041"/>
            <a:ext cx="1702150" cy="164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78" y="3818308"/>
            <a:ext cx="1480204" cy="4936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3241" y="1532113"/>
            <a:ext cx="1340068" cy="5025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3241" y="2039560"/>
            <a:ext cx="1348381" cy="4972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6345" y="2536777"/>
            <a:ext cx="735277" cy="5374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3241" y="3226041"/>
            <a:ext cx="1385678" cy="2094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33242" y="3526778"/>
            <a:ext cx="1385678" cy="6510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22906" y="5206125"/>
            <a:ext cx="3445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</a:t>
            </a:r>
            <a:r>
              <a:rPr lang="en-US" i="1" dirty="0" smtClean="0"/>
              <a:t>Value</a:t>
            </a:r>
            <a:r>
              <a:rPr lang="en-US" dirty="0" smtClean="0"/>
              <a:t> often means simple structures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Strings / Numbers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Lists of Strings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Sets of Typed Values (</a:t>
            </a:r>
            <a:r>
              <a:rPr lang="en-US" dirty="0" err="1" smtClean="0"/>
              <a:t>struct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6225" y="5202621"/>
            <a:ext cx="3445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</a:t>
            </a:r>
            <a:r>
              <a:rPr lang="en-US" i="1" dirty="0" smtClean="0"/>
              <a:t>Document</a:t>
            </a:r>
            <a:r>
              <a:rPr lang="en-US" dirty="0" smtClean="0"/>
              <a:t> often means JSON Objects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JavaScript Object Notation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(Can be used with little parsing overhead)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3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79704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 I: Everything’s Eventual</a:t>
            </a:r>
            <a:br>
              <a:rPr lang="en-US" b="1" dirty="0" smtClean="0"/>
            </a:br>
            <a:r>
              <a:rPr lang="en-US" dirty="0" smtClean="0">
                <a:solidFill>
                  <a:schemeClr val="accent2"/>
                </a:solidFill>
              </a:rPr>
              <a:t>Dealing with Scale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61" y="1346199"/>
            <a:ext cx="6676513" cy="515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99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79704"/>
            <a:ext cx="85915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 2: Playing Nicely</a:t>
            </a:r>
            <a:br>
              <a:rPr lang="en-US" b="1" dirty="0" smtClean="0"/>
            </a:br>
            <a:r>
              <a:rPr lang="en-US" dirty="0" smtClean="0">
                <a:solidFill>
                  <a:schemeClr val="accent2"/>
                </a:solidFill>
              </a:rPr>
              <a:t>Interoperability and the Open Social Web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47" y="1428762"/>
            <a:ext cx="7101442" cy="4722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15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091959"/>
            <a:ext cx="1904391" cy="714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18690" y="1622188"/>
            <a:ext cx="324944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64D2C"/>
                </a:solidFill>
              </a:rPr>
              <a:t>Wouldn’t life be simple if everyone just used Facebook?</a:t>
            </a:r>
            <a:endParaRPr lang="en-US" sz="24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18690" y="1622188"/>
            <a:ext cx="3442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64D2C"/>
                </a:solidFill>
              </a:rPr>
              <a:t>Thankfully (for ethical and moral reasons!) they don’t. People can have more use more than one social network system</a:t>
            </a:r>
            <a:endParaRPr lang="en-US" sz="24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9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7332" y="3868778"/>
            <a:ext cx="34421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64D2C"/>
                </a:solidFill>
              </a:rPr>
              <a:t>In practice we increasingly use many services</a:t>
            </a:r>
            <a:endParaRPr lang="en-US" sz="24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 tweet about music I like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67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 tweet about music I like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And good stuff I find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913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 tweet about music I like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And good stuff I find</a:t>
            </a:r>
            <a:endParaRPr lang="en-US" sz="1100" dirty="0"/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 blog about the really good stuff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2866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 tweet about music I like</a:t>
            </a:r>
            <a:endParaRPr lang="en-US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And good stuff I find</a:t>
            </a:r>
            <a:endParaRPr lang="en-US" sz="1100" dirty="0"/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 blog about the really good stuff</a:t>
            </a:r>
            <a:endParaRPr lang="en-US" sz="11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5379" y="2513724"/>
            <a:ext cx="3100553" cy="543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5929" y="2121738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And make my poor friends read it!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4290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tweet about music I like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good stuff I find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blog about the really good stuff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5379" y="2513724"/>
            <a:ext cx="3100553" cy="5430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5929" y="2121738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make my poor friends read it!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2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tweet about music I like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good stuff I find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blog about the really good stuff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5379" y="2513724"/>
            <a:ext cx="3100553" cy="5430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5929" y="2121738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make my poor friends read it!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335517" y="2382345"/>
            <a:ext cx="2732691" cy="67441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96068" y="1523417"/>
            <a:ext cx="14489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But my </a:t>
            </a:r>
            <a:r>
              <a:rPr lang="en-US" sz="1100" dirty="0" err="1" smtClean="0">
                <a:solidFill>
                  <a:srgbClr val="FF0000"/>
                </a:solidFill>
              </a:rPr>
              <a:t>Linkedin</a:t>
            </a:r>
            <a:r>
              <a:rPr lang="en-US" sz="1100" dirty="0" smtClean="0">
                <a:solidFill>
                  <a:srgbClr val="FF0000"/>
                </a:solidFill>
              </a:rPr>
              <a:t> connections don</a:t>
            </a:r>
            <a:r>
              <a:rPr lang="fr-FR" sz="1100" dirty="0" smtClean="0">
                <a:solidFill>
                  <a:srgbClr val="FF0000"/>
                </a:solidFill>
              </a:rPr>
              <a:t>’</a:t>
            </a:r>
            <a:r>
              <a:rPr lang="en-US" sz="1100" dirty="0" smtClean="0">
                <a:solidFill>
                  <a:srgbClr val="FF0000"/>
                </a:solidFill>
              </a:rPr>
              <a:t>t see my tweets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US" dirty="0" smtClean="0"/>
              <a:t>When RDMS Fail – Na</a:t>
            </a:r>
            <a:r>
              <a:rPr lang="fr-FR" dirty="0" err="1" smtClean="0"/>
              <a:t>ï</a:t>
            </a:r>
            <a:r>
              <a:rPr lang="en-US" dirty="0" err="1" smtClean="0"/>
              <a:t>ve</a:t>
            </a:r>
            <a:r>
              <a:rPr lang="en-US" dirty="0" smtClean="0"/>
              <a:t> Setup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7486" y="1305860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5" name="Can 4"/>
          <p:cNvSpPr/>
          <p:nvPr/>
        </p:nvSpPr>
        <p:spPr>
          <a:xfrm>
            <a:off x="3747486" y="2987378"/>
            <a:ext cx="1332639" cy="1243250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47486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11" name="Straight Arrow Connector 10"/>
          <p:cNvCxnSpPr>
            <a:stCxn id="4" idx="2"/>
            <a:endCxn id="5" idx="1"/>
          </p:cNvCxnSpPr>
          <p:nvPr/>
        </p:nvCxnSpPr>
        <p:spPr>
          <a:xfrm flipH="1">
            <a:off x="4413806" y="1940901"/>
            <a:ext cx="4472" cy="1046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5" idx="3"/>
          </p:cNvCxnSpPr>
          <p:nvPr/>
        </p:nvCxnSpPr>
        <p:spPr>
          <a:xfrm flipH="1" flipV="1">
            <a:off x="4413806" y="4230628"/>
            <a:ext cx="4472" cy="1046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tweet about music I like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good stuff I find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blog about the really good stuff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5379" y="2513724"/>
            <a:ext cx="3100553" cy="5430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5929" y="2121738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make my poor friends read it!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335517" y="2382345"/>
            <a:ext cx="2732691" cy="67441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14345" y="2469931"/>
            <a:ext cx="2767724" cy="665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99050" y="3678707"/>
            <a:ext cx="1630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My friends cant comment on my blogs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96068" y="1523417"/>
            <a:ext cx="14489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But my </a:t>
            </a:r>
            <a:r>
              <a:rPr lang="en-US" sz="1100" dirty="0" err="1" smtClean="0">
                <a:solidFill>
                  <a:srgbClr val="FF0000"/>
                </a:solidFill>
              </a:rPr>
              <a:t>Linkedin</a:t>
            </a:r>
            <a:r>
              <a:rPr lang="en-US" sz="1100" dirty="0" smtClean="0">
                <a:solidFill>
                  <a:srgbClr val="FF0000"/>
                </a:solidFill>
              </a:rPr>
              <a:t> connections don</a:t>
            </a:r>
            <a:r>
              <a:rPr lang="fr-FR" sz="1100" dirty="0" smtClean="0">
                <a:solidFill>
                  <a:srgbClr val="FF0000"/>
                </a:solidFill>
              </a:rPr>
              <a:t>’</a:t>
            </a:r>
            <a:r>
              <a:rPr lang="en-US" sz="1100" dirty="0" smtClean="0">
                <a:solidFill>
                  <a:srgbClr val="FF0000"/>
                </a:solidFill>
              </a:rPr>
              <a:t>t see my tweets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8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tweet about music I like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good stuff I find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blog about the really good stuff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5379" y="2513724"/>
            <a:ext cx="3100553" cy="5430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5929" y="2121738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make my poor friends read it!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335517" y="2382345"/>
            <a:ext cx="2732691" cy="67441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14345" y="2469931"/>
            <a:ext cx="2767724" cy="665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99050" y="3678707"/>
            <a:ext cx="1630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My friends cant comment on my blogs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783818" y="3056759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9640" y="4586243"/>
            <a:ext cx="147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And my academic colleagues are not added to my LinkedIn connections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6068" y="1523417"/>
            <a:ext cx="14489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But my </a:t>
            </a:r>
            <a:r>
              <a:rPr lang="en-US" sz="1100" dirty="0" err="1" smtClean="0">
                <a:solidFill>
                  <a:srgbClr val="FF0000"/>
                </a:solidFill>
              </a:rPr>
              <a:t>Linkedin</a:t>
            </a:r>
            <a:r>
              <a:rPr lang="en-US" sz="1100" dirty="0" smtClean="0">
                <a:solidFill>
                  <a:srgbClr val="FF0000"/>
                </a:solidFill>
              </a:rPr>
              <a:t> connections don</a:t>
            </a:r>
            <a:r>
              <a:rPr lang="fr-FR" sz="1100" dirty="0" smtClean="0">
                <a:solidFill>
                  <a:srgbClr val="FF0000"/>
                </a:solidFill>
              </a:rPr>
              <a:t>’</a:t>
            </a:r>
            <a:r>
              <a:rPr lang="en-US" sz="1100" dirty="0" smtClean="0">
                <a:solidFill>
                  <a:srgbClr val="FF0000"/>
                </a:solidFill>
              </a:rPr>
              <a:t>t see my tweets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2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Social Media Ecosystem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14161" y="6093468"/>
            <a:ext cx="344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64D2C"/>
                </a:solidFill>
              </a:rPr>
              <a:t>They are entwined</a:t>
            </a:r>
            <a:endParaRPr lang="en-US" sz="2400" dirty="0">
              <a:solidFill>
                <a:srgbClr val="964D2C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335517" y="2557517"/>
            <a:ext cx="2890345" cy="283779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96068" y="4018900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tweet about music I like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35517" y="2469931"/>
            <a:ext cx="2732691" cy="11263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12826" y="3214384"/>
            <a:ext cx="103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good stuff I find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5885605" y="2382345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39446" y="1957353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 blog about the really good stuff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195379" y="2513724"/>
            <a:ext cx="3100553" cy="5430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5929" y="2121738"/>
            <a:ext cx="1033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And make my poor friends read it!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17332" y="1622188"/>
            <a:ext cx="3713656" cy="2067034"/>
          </a:xfrm>
          <a:prstGeom prst="rect">
            <a:avLst/>
          </a:prstGeom>
          <a:solidFill>
            <a:schemeClr val="accent2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Primary Networks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138" y="2091959"/>
            <a:ext cx="1504362" cy="15043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17" y="2882174"/>
            <a:ext cx="1904391" cy="714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17" y="2091959"/>
            <a:ext cx="1904391" cy="7022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333" y="1622188"/>
            <a:ext cx="2250966" cy="4300482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Secondary Networks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963" y="2091959"/>
            <a:ext cx="1904391" cy="696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2963" y="3479015"/>
            <a:ext cx="1904391" cy="457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735" y="4018900"/>
            <a:ext cx="1904391" cy="6209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735" y="4729766"/>
            <a:ext cx="1904391" cy="400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6735" y="2894077"/>
            <a:ext cx="1904391" cy="5357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2963" y="5195165"/>
            <a:ext cx="1900619" cy="61952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4335517" y="2382345"/>
            <a:ext cx="2732691" cy="67441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414345" y="2469931"/>
            <a:ext cx="2767724" cy="665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99050" y="3678707"/>
            <a:ext cx="1630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My friends cant comment on my blogs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783818" y="3056759"/>
            <a:ext cx="1296464" cy="2005724"/>
          </a:xfrm>
          <a:custGeom>
            <a:avLst/>
            <a:gdLst>
              <a:gd name="connsiteX0" fmla="*/ 1296464 w 1296464"/>
              <a:gd name="connsiteY0" fmla="*/ 2005724 h 2005724"/>
              <a:gd name="connsiteX1" fmla="*/ 188 w 1296464"/>
              <a:gd name="connsiteY1" fmla="*/ 709448 h 2005724"/>
              <a:gd name="connsiteX2" fmla="*/ 1191361 w 1296464"/>
              <a:gd name="connsiteY2" fmla="*/ 0 h 200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6464" h="2005724">
                <a:moveTo>
                  <a:pt x="1296464" y="2005724"/>
                </a:moveTo>
                <a:cubicBezTo>
                  <a:pt x="657084" y="1524729"/>
                  <a:pt x="17705" y="1043735"/>
                  <a:pt x="188" y="709448"/>
                </a:cubicBezTo>
                <a:cubicBezTo>
                  <a:pt x="-17329" y="375161"/>
                  <a:pt x="1191361" y="0"/>
                  <a:pt x="1191361" y="0"/>
                </a:cubicBezTo>
              </a:path>
            </a:pathLst>
          </a:cu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9640" y="4586243"/>
            <a:ext cx="14756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And my academic colleagues are not added to my LinkedIn connections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6068" y="1523417"/>
            <a:ext cx="14489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But my </a:t>
            </a:r>
            <a:r>
              <a:rPr lang="en-US" sz="1100" dirty="0" err="1" smtClean="0">
                <a:solidFill>
                  <a:srgbClr val="FF0000"/>
                </a:solidFill>
              </a:rPr>
              <a:t>Linkedin</a:t>
            </a:r>
            <a:r>
              <a:rPr lang="en-US" sz="1100" dirty="0" smtClean="0">
                <a:solidFill>
                  <a:srgbClr val="FF0000"/>
                </a:solidFill>
              </a:rPr>
              <a:t> connections don</a:t>
            </a:r>
            <a:r>
              <a:rPr lang="fr-FR" sz="1100" dirty="0" smtClean="0">
                <a:solidFill>
                  <a:srgbClr val="FF0000"/>
                </a:solidFill>
              </a:rPr>
              <a:t>’</a:t>
            </a:r>
            <a:r>
              <a:rPr lang="en-US" sz="1100" dirty="0" smtClean="0">
                <a:solidFill>
                  <a:srgbClr val="FF0000"/>
                </a:solidFill>
              </a:rPr>
              <a:t>t see my tweets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599050" y="762000"/>
            <a:ext cx="2240396" cy="56843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42842" y="167291"/>
            <a:ext cx="208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Tangle!</a:t>
            </a:r>
            <a:endParaRPr lang="en-US" sz="4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226121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0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4138" y="4931105"/>
            <a:ext cx="317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an Identity – a digital representation of ourselves and a home for our personal information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4138" y="4931105"/>
            <a:ext cx="317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an Identity – a digital representation of ourselves and a home for our personal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138" y="3276697"/>
            <a:ext cx="317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 way of signing on using that identity – preferably a single sign-on across many sites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4138" y="4931105"/>
            <a:ext cx="317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an Identity – a digital representation of ourselves and a home for our personal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138" y="3276697"/>
            <a:ext cx="3179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 way of signing on using that identity – preferably a single sign-on across many sites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4138" y="1562539"/>
            <a:ext cx="3179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need a way of using common applications and tools with that identity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6225" y="1725448"/>
            <a:ext cx="4251960" cy="4773976"/>
          </a:xfrm>
        </p:spPr>
        <p:txBody>
          <a:bodyPr/>
          <a:lstStyle/>
          <a:p>
            <a:r>
              <a:rPr lang="en-US" dirty="0" err="1" smtClean="0"/>
              <a:t>Propriatary</a:t>
            </a:r>
            <a:r>
              <a:rPr lang="en-US" dirty="0" smtClean="0"/>
              <a:t> SNS (like Facebook or Twitter) give us:</a:t>
            </a:r>
          </a:p>
          <a:p>
            <a:pPr lvl="1"/>
            <a:r>
              <a:rPr lang="en-US" dirty="0" smtClean="0"/>
              <a:t>An Identity (@</a:t>
            </a:r>
            <a:r>
              <a:rPr lang="en-US" dirty="0" err="1" smtClean="0"/>
              <a:t>hoosfoos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Home (</a:t>
            </a:r>
            <a:r>
              <a:rPr lang="en-US" dirty="0" err="1" smtClean="0"/>
              <a:t>twitter.com</a:t>
            </a:r>
            <a:r>
              <a:rPr lang="en-US" dirty="0" smtClean="0"/>
              <a:t>/</a:t>
            </a:r>
            <a:r>
              <a:rPr lang="en-US" dirty="0" err="1" smtClean="0"/>
              <a:t>hoosfoos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But these companies own this data</a:t>
            </a:r>
          </a:p>
          <a:p>
            <a:endParaRPr lang="en-US" dirty="0"/>
          </a:p>
          <a:p>
            <a:r>
              <a:rPr lang="en-US" dirty="0" smtClean="0"/>
              <a:t>And I am subject to their policies</a:t>
            </a:r>
          </a:p>
          <a:p>
            <a:endParaRPr lang="en-US" dirty="0"/>
          </a:p>
          <a:p>
            <a:r>
              <a:rPr lang="en-US" dirty="0" smtClean="0"/>
              <a:t>And their economic fate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76225" y="1725448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OpenID</a:t>
            </a:r>
            <a:r>
              <a:rPr lang="en-US" sz="2000" dirty="0" smtClean="0"/>
              <a:t> is an attempt to give users back ownership of their identity (now at version 2.0)</a:t>
            </a:r>
          </a:p>
          <a:p>
            <a:r>
              <a:rPr lang="en-US" sz="2000" dirty="0" smtClean="0"/>
              <a:t>A single identity that can be used on multiple sites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b="1" dirty="0" smtClean="0"/>
              <a:t>Federated</a:t>
            </a:r>
            <a:r>
              <a:rPr lang="en-US" sz="1800" dirty="0" smtClean="0"/>
              <a:t> Sign-in</a:t>
            </a:r>
          </a:p>
          <a:p>
            <a:r>
              <a:rPr lang="en-US" sz="2000" dirty="0" smtClean="0"/>
              <a:t>Based on a URI</a:t>
            </a:r>
          </a:p>
          <a:p>
            <a:r>
              <a:rPr lang="en-US" sz="2000" dirty="0" smtClean="0"/>
              <a:t>When users log in to site using Open ID:</a:t>
            </a:r>
          </a:p>
          <a:p>
            <a:pPr lvl="1"/>
            <a:r>
              <a:rPr lang="en-US" sz="1800" dirty="0" smtClean="0"/>
              <a:t>The site resolves the URI to find the providers URL</a:t>
            </a:r>
          </a:p>
          <a:p>
            <a:pPr lvl="1"/>
            <a:r>
              <a:rPr lang="en-US" sz="1800" dirty="0" smtClean="0"/>
              <a:t>Transfers user to that URL to login</a:t>
            </a:r>
          </a:p>
          <a:p>
            <a:pPr lvl="1"/>
            <a:r>
              <a:rPr lang="en-US" sz="1800" dirty="0" smtClean="0"/>
              <a:t>Provider authenticates user and passes back to original site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222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76225" y="1725448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No centralised control – anyone can implement the </a:t>
            </a:r>
            <a:r>
              <a:rPr lang="en-US" dirty="0" err="1" smtClean="0"/>
              <a:t>OpenID</a:t>
            </a:r>
            <a:r>
              <a:rPr lang="en-US" dirty="0" smtClean="0"/>
              <a:t> protocol and provide </a:t>
            </a:r>
            <a:r>
              <a:rPr lang="en-US" dirty="0" err="1" smtClean="0"/>
              <a:t>OpenIDs</a:t>
            </a:r>
            <a:endParaRPr lang="en-US" dirty="0" smtClean="0"/>
          </a:p>
          <a:p>
            <a:pPr lvl="1"/>
            <a:r>
              <a:rPr lang="en-US" dirty="0" smtClean="0"/>
              <a:t>Separates identity from application (and identity providers from application providers)</a:t>
            </a:r>
          </a:p>
        </p:txBody>
      </p:sp>
    </p:spTree>
    <p:extLst>
      <p:ext uri="{BB962C8B-B14F-4D97-AF65-F5344CB8AC3E}">
        <p14:creationId xmlns:p14="http://schemas.microsoft.com/office/powerpoint/2010/main" val="325827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GB" dirty="0" smtClean="0"/>
              <a:t>Slaving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3756430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DB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>
            <a:off x="4418278" y="1940901"/>
            <a:ext cx="4472" cy="424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0"/>
            <a:endCxn id="13" idx="3"/>
          </p:cNvCxnSpPr>
          <p:nvPr/>
        </p:nvCxnSpPr>
        <p:spPr>
          <a:xfrm flipH="1" flipV="1">
            <a:off x="2937711" y="4507900"/>
            <a:ext cx="1480567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2271391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3756430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5241113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9" idx="0"/>
            <a:endCxn id="14" idx="3"/>
          </p:cNvCxnSpPr>
          <p:nvPr/>
        </p:nvCxnSpPr>
        <p:spPr>
          <a:xfrm flipV="1">
            <a:off x="4418278" y="4507900"/>
            <a:ext cx="4472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9" idx="0"/>
            <a:endCxn id="15" idx="3"/>
          </p:cNvCxnSpPr>
          <p:nvPr/>
        </p:nvCxnSpPr>
        <p:spPr>
          <a:xfrm flipV="1">
            <a:off x="4418278" y="4507900"/>
            <a:ext cx="1489155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47486" y="1305860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747486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5" idx="3"/>
            <a:endCxn id="13" idx="1"/>
          </p:cNvCxnSpPr>
          <p:nvPr/>
        </p:nvCxnSpPr>
        <p:spPr>
          <a:xfrm flipH="1">
            <a:off x="2937711" y="3380925"/>
            <a:ext cx="1485039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14" idx="1"/>
          </p:cNvCxnSpPr>
          <p:nvPr/>
        </p:nvCxnSpPr>
        <p:spPr>
          <a:xfrm>
            <a:off x="4422750" y="3380925"/>
            <a:ext cx="0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3"/>
            <a:endCxn id="15" idx="1"/>
          </p:cNvCxnSpPr>
          <p:nvPr/>
        </p:nvCxnSpPr>
        <p:spPr>
          <a:xfrm>
            <a:off x="4422750" y="3380925"/>
            <a:ext cx="148468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822465" y="3140968"/>
            <a:ext cx="206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64D2C"/>
                </a:solidFill>
              </a:rPr>
              <a:t>Data is replicated from Master to Slaves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Two points of failure (identity and application providers)</a:t>
            </a:r>
          </a:p>
          <a:p>
            <a:pPr lvl="1"/>
            <a:r>
              <a:rPr lang="en-US" dirty="0" smtClean="0"/>
              <a:t>Users find a URI confusing</a:t>
            </a:r>
          </a:p>
          <a:p>
            <a:pPr lvl="1"/>
            <a:r>
              <a:rPr lang="en-US" dirty="0" smtClean="0"/>
              <a:t>Transferring to an external site to authenticate can spoil the user experience</a:t>
            </a:r>
          </a:p>
          <a:p>
            <a:pPr lvl="1"/>
            <a:r>
              <a:rPr lang="en-US" dirty="0" smtClean="0"/>
              <a:t>Security issues</a:t>
            </a:r>
          </a:p>
          <a:p>
            <a:pPr lvl="2"/>
            <a:r>
              <a:rPr lang="en-US" dirty="0" smtClean="0"/>
              <a:t>Compromised </a:t>
            </a:r>
            <a:r>
              <a:rPr lang="en-US" dirty="0" err="1" smtClean="0"/>
              <a:t>OpenIDs</a:t>
            </a:r>
            <a:r>
              <a:rPr lang="en-US" dirty="0" smtClean="0"/>
              <a:t> open many websites rather than one</a:t>
            </a:r>
          </a:p>
          <a:p>
            <a:pPr lvl="2"/>
            <a:r>
              <a:rPr lang="en-US" dirty="0" smtClean="0"/>
              <a:t>Easier for phishing attacks to steal login details</a:t>
            </a: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170752" lvl="1" indent="0">
              <a:buNone/>
            </a:pPr>
            <a:r>
              <a:rPr lang="en-US" sz="1200" dirty="0" smtClean="0">
                <a:solidFill>
                  <a:srgbClr val="90463C"/>
                </a:solidFill>
              </a:rPr>
              <a:t>37signals product blog, “</a:t>
            </a:r>
            <a:r>
              <a:rPr lang="en-US" sz="1200" dirty="0">
                <a:solidFill>
                  <a:srgbClr val="90463C"/>
                </a:solidFill>
              </a:rPr>
              <a:t>We’ll be retiring our support of </a:t>
            </a:r>
            <a:r>
              <a:rPr lang="en-US" sz="1200" dirty="0" err="1">
                <a:solidFill>
                  <a:srgbClr val="90463C"/>
                </a:solidFill>
              </a:rPr>
              <a:t>OpenID</a:t>
            </a:r>
            <a:r>
              <a:rPr lang="en-US" sz="1200" dirty="0">
                <a:solidFill>
                  <a:srgbClr val="90463C"/>
                </a:solidFill>
              </a:rPr>
              <a:t> on May </a:t>
            </a:r>
            <a:r>
              <a:rPr lang="en-US" sz="1200" dirty="0" smtClean="0">
                <a:solidFill>
                  <a:srgbClr val="90463C"/>
                </a:solidFill>
              </a:rPr>
              <a:t>1” 25/1/2011. http</a:t>
            </a:r>
            <a:r>
              <a:rPr lang="en-US" sz="1200" dirty="0">
                <a:solidFill>
                  <a:srgbClr val="90463C"/>
                </a:solidFill>
              </a:rPr>
              <a:t>://productblog.37signals.com/products/2011/01/well-be-retiring-our-support-of-openid-on-may-1.html</a:t>
            </a:r>
          </a:p>
        </p:txBody>
      </p:sp>
    </p:spTree>
    <p:extLst>
      <p:ext uri="{BB962C8B-B14F-4D97-AF65-F5344CB8AC3E}">
        <p14:creationId xmlns:p14="http://schemas.microsoft.com/office/powerpoint/2010/main" val="3806135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08" y="6076561"/>
            <a:ext cx="443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90463C"/>
                </a:solidFill>
              </a:rPr>
              <a:t>Beginners guide to </a:t>
            </a:r>
            <a:r>
              <a:rPr lang="en-US" sz="1400" dirty="0" err="1" smtClean="0">
                <a:solidFill>
                  <a:srgbClr val="90463C"/>
                </a:solidFill>
              </a:rPr>
              <a:t>Oauth</a:t>
            </a:r>
            <a:r>
              <a:rPr lang="en-US" sz="1400" dirty="0" smtClean="0">
                <a:solidFill>
                  <a:srgbClr val="90463C"/>
                </a:solidFill>
              </a:rPr>
              <a:t>, </a:t>
            </a:r>
            <a:r>
              <a:rPr lang="en-US" sz="1400" dirty="0" err="1" smtClean="0">
                <a:solidFill>
                  <a:srgbClr val="90463C"/>
                </a:solidFill>
              </a:rPr>
              <a:t>Hueniverse.com</a:t>
            </a:r>
            <a:r>
              <a:rPr lang="en-US" sz="1400" dirty="0" smtClean="0">
                <a:solidFill>
                  <a:srgbClr val="90463C"/>
                </a:solidFill>
              </a:rPr>
              <a:t>, http</a:t>
            </a:r>
            <a:r>
              <a:rPr lang="en-US" sz="1400" dirty="0">
                <a:solidFill>
                  <a:srgbClr val="90463C"/>
                </a:solidFill>
              </a:rPr>
              <a:t>://</a:t>
            </a:r>
            <a:r>
              <a:rPr lang="en-US" sz="1400" dirty="0" err="1">
                <a:solidFill>
                  <a:srgbClr val="90463C"/>
                </a:solidFill>
              </a:rPr>
              <a:t>hueniverse.com</a:t>
            </a:r>
            <a:r>
              <a:rPr lang="en-US" sz="1400" dirty="0">
                <a:solidFill>
                  <a:srgbClr val="90463C"/>
                </a:solidFill>
              </a:rPr>
              <a:t>/</a:t>
            </a:r>
            <a:r>
              <a:rPr lang="en-US" sz="1400" dirty="0" err="1">
                <a:solidFill>
                  <a:srgbClr val="90463C"/>
                </a:solidFill>
              </a:rPr>
              <a:t>oauth</a:t>
            </a:r>
            <a:r>
              <a:rPr lang="en-US" sz="1400" dirty="0">
                <a:solidFill>
                  <a:srgbClr val="90463C"/>
                </a:solidFill>
              </a:rPr>
              <a:t>/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OAuth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/>
              <a:t>Authentication</a:t>
            </a:r>
            <a:r>
              <a:rPr lang="en-US" dirty="0" smtClean="0"/>
              <a:t> protocol that allows you to share </a:t>
            </a:r>
            <a:r>
              <a:rPr lang="en-US" dirty="0"/>
              <a:t>private resources on one site with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Your username/password is </a:t>
            </a:r>
            <a:r>
              <a:rPr lang="en-US" dirty="0" smtClean="0"/>
              <a:t>too </a:t>
            </a:r>
            <a:r>
              <a:rPr lang="en-US" dirty="0" smtClean="0"/>
              <a:t>powerful – blanket access</a:t>
            </a:r>
          </a:p>
          <a:p>
            <a:pPr lvl="1"/>
            <a:r>
              <a:rPr lang="en-US" dirty="0" err="1" smtClean="0"/>
              <a:t>OAuth</a:t>
            </a:r>
            <a:r>
              <a:rPr lang="en-US" dirty="0" smtClean="0"/>
              <a:t> allows you to hand out Tokens that allow access to specific resources or information </a:t>
            </a:r>
          </a:p>
          <a:p>
            <a:pPr lvl="2"/>
            <a:r>
              <a:rPr lang="en-US" dirty="0" smtClean="0"/>
              <a:t>A </a:t>
            </a:r>
            <a:r>
              <a:rPr lang="en-US" b="1" dirty="0" smtClean="0"/>
              <a:t>Delegated</a:t>
            </a:r>
            <a:r>
              <a:rPr lang="en-US" dirty="0" smtClean="0"/>
              <a:t> sign-in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08" y="6076561"/>
            <a:ext cx="443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90463C"/>
                </a:solidFill>
              </a:rPr>
              <a:t>Beginners guide to </a:t>
            </a:r>
            <a:r>
              <a:rPr lang="en-US" sz="1400" dirty="0" err="1" smtClean="0">
                <a:solidFill>
                  <a:srgbClr val="90463C"/>
                </a:solidFill>
              </a:rPr>
              <a:t>Oauth</a:t>
            </a:r>
            <a:r>
              <a:rPr lang="en-US" sz="1400" dirty="0" smtClean="0">
                <a:solidFill>
                  <a:srgbClr val="90463C"/>
                </a:solidFill>
              </a:rPr>
              <a:t>, </a:t>
            </a:r>
            <a:r>
              <a:rPr lang="en-US" sz="1400" dirty="0" err="1" smtClean="0">
                <a:solidFill>
                  <a:srgbClr val="90463C"/>
                </a:solidFill>
              </a:rPr>
              <a:t>Hueniverse.com</a:t>
            </a:r>
            <a:r>
              <a:rPr lang="en-US" sz="1400" dirty="0" smtClean="0">
                <a:solidFill>
                  <a:srgbClr val="90463C"/>
                </a:solidFill>
              </a:rPr>
              <a:t>, http</a:t>
            </a:r>
            <a:r>
              <a:rPr lang="en-US" sz="1400" dirty="0">
                <a:solidFill>
                  <a:srgbClr val="90463C"/>
                </a:solidFill>
              </a:rPr>
              <a:t>://</a:t>
            </a:r>
            <a:r>
              <a:rPr lang="en-US" sz="1400" dirty="0" err="1">
                <a:solidFill>
                  <a:srgbClr val="90463C"/>
                </a:solidFill>
              </a:rPr>
              <a:t>hueniverse.com</a:t>
            </a:r>
            <a:r>
              <a:rPr lang="en-US" sz="1400" dirty="0">
                <a:solidFill>
                  <a:srgbClr val="90463C"/>
                </a:solidFill>
              </a:rPr>
              <a:t>/</a:t>
            </a:r>
            <a:r>
              <a:rPr lang="en-US" sz="1400" dirty="0" err="1">
                <a:solidFill>
                  <a:srgbClr val="90463C"/>
                </a:solidFill>
              </a:rPr>
              <a:t>oauth</a:t>
            </a:r>
            <a:r>
              <a:rPr lang="en-US" sz="1400" dirty="0">
                <a:solidFill>
                  <a:srgbClr val="90463C"/>
                </a:solidFill>
              </a:rPr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25" y="2040759"/>
            <a:ext cx="4064000" cy="3797300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OAuth</a:t>
            </a:r>
            <a:r>
              <a:rPr lang="en-US" dirty="0" smtClean="0"/>
              <a:t> works like a Valet key…</a:t>
            </a:r>
          </a:p>
        </p:txBody>
      </p:sp>
    </p:spTree>
    <p:extLst>
      <p:ext uri="{BB962C8B-B14F-4D97-AF65-F5344CB8AC3E}">
        <p14:creationId xmlns:p14="http://schemas.microsoft.com/office/powerpoint/2010/main" val="90821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08" y="6555760"/>
            <a:ext cx="8940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90463C"/>
                </a:solidFill>
              </a:rPr>
              <a:t>Kaila P. </a:t>
            </a:r>
            <a:r>
              <a:rPr lang="en-US" sz="1200" dirty="0" err="1">
                <a:solidFill>
                  <a:srgbClr val="90463C"/>
                </a:solidFill>
              </a:rPr>
              <a:t>OAuth</a:t>
            </a:r>
            <a:r>
              <a:rPr lang="en-US" sz="1200" dirty="0">
                <a:solidFill>
                  <a:srgbClr val="90463C"/>
                </a:solidFill>
              </a:rPr>
              <a:t> and </a:t>
            </a:r>
            <a:r>
              <a:rPr lang="en-US" sz="1200" dirty="0" err="1">
                <a:solidFill>
                  <a:srgbClr val="90463C"/>
                </a:solidFill>
              </a:rPr>
              <a:t>OpenID</a:t>
            </a:r>
            <a:r>
              <a:rPr lang="en-US" sz="1200" dirty="0">
                <a:solidFill>
                  <a:srgbClr val="90463C"/>
                </a:solidFill>
              </a:rPr>
              <a:t> 2.0. From End-to-End to Trust-to-Trust, Proceedings of the Seminar on Network Security (2008) pp. 18-22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2608" y="1562539"/>
            <a:ext cx="840840" cy="4953876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Printing Service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662249" y="1562540"/>
            <a:ext cx="840840" cy="4953876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Photo Service</a:t>
            </a:r>
            <a:endParaRPr lang="en-US" sz="1400" dirty="0"/>
          </a:p>
        </p:txBody>
      </p:sp>
      <p:pic>
        <p:nvPicPr>
          <p:cNvPr id="9" name="Picture 8" descr="gallery-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8220">
            <a:off x="3662249" y="2068129"/>
            <a:ext cx="1136650" cy="945310"/>
          </a:xfrm>
          <a:prstGeom prst="rect">
            <a:avLst/>
          </a:prstGeom>
        </p:spPr>
      </p:pic>
      <p:pic>
        <p:nvPicPr>
          <p:cNvPr id="19" name="Picture 18" descr="gallery-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1925">
            <a:off x="3576533" y="2934841"/>
            <a:ext cx="1136650" cy="945310"/>
          </a:xfrm>
          <a:prstGeom prst="rect">
            <a:avLst/>
          </a:prstGeom>
        </p:spPr>
      </p:pic>
      <p:pic>
        <p:nvPicPr>
          <p:cNvPr id="20" name="Picture 19" descr="gallery-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959">
            <a:off x="3563603" y="3880202"/>
            <a:ext cx="1136650" cy="945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1" y="2123090"/>
            <a:ext cx="1230589" cy="1237382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963448" y="3360472"/>
            <a:ext cx="2698801" cy="983804"/>
          </a:xfrm>
          <a:prstGeom prst="leftRightArrow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en-US" sz="1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608" y="6555760"/>
            <a:ext cx="8940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90463C"/>
                </a:solidFill>
              </a:rPr>
              <a:t>Kaila P. </a:t>
            </a:r>
            <a:r>
              <a:rPr lang="en-US" sz="1200" dirty="0" err="1">
                <a:solidFill>
                  <a:srgbClr val="90463C"/>
                </a:solidFill>
              </a:rPr>
              <a:t>OAuth</a:t>
            </a:r>
            <a:r>
              <a:rPr lang="en-US" sz="1200" dirty="0">
                <a:solidFill>
                  <a:srgbClr val="90463C"/>
                </a:solidFill>
              </a:rPr>
              <a:t> and </a:t>
            </a:r>
            <a:r>
              <a:rPr lang="en-US" sz="1200" dirty="0" err="1">
                <a:solidFill>
                  <a:srgbClr val="90463C"/>
                </a:solidFill>
              </a:rPr>
              <a:t>OpenID</a:t>
            </a:r>
            <a:r>
              <a:rPr lang="en-US" sz="1200" dirty="0">
                <a:solidFill>
                  <a:srgbClr val="90463C"/>
                </a:solidFill>
              </a:rPr>
              <a:t> 2.0. From End-to-End to Trust-to-Trust, Proceedings of the Seminar on Network Security (2008) pp. 18-22</a:t>
            </a:r>
          </a:p>
        </p:txBody>
      </p:sp>
      <p:pic>
        <p:nvPicPr>
          <p:cNvPr id="8" name="Picture 7" descr="oauth-protoco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8" y="1562538"/>
            <a:ext cx="2698801" cy="495387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2608" y="1562539"/>
            <a:ext cx="840840" cy="4953876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Printing Service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662249" y="1562540"/>
            <a:ext cx="840840" cy="4953876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Photo Service</a:t>
            </a:r>
            <a:endParaRPr lang="en-US" sz="1400" dirty="0"/>
          </a:p>
        </p:txBody>
      </p:sp>
      <p:pic>
        <p:nvPicPr>
          <p:cNvPr id="9" name="Picture 8" descr="gallery-ic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8220">
            <a:off x="3662249" y="2068129"/>
            <a:ext cx="1136650" cy="945310"/>
          </a:xfrm>
          <a:prstGeom prst="rect">
            <a:avLst/>
          </a:prstGeom>
        </p:spPr>
      </p:pic>
      <p:pic>
        <p:nvPicPr>
          <p:cNvPr id="19" name="Picture 18" descr="gallery-ic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1925">
            <a:off x="3576533" y="2934841"/>
            <a:ext cx="1136650" cy="945310"/>
          </a:xfrm>
          <a:prstGeom prst="rect">
            <a:avLst/>
          </a:prstGeom>
        </p:spPr>
      </p:pic>
      <p:pic>
        <p:nvPicPr>
          <p:cNvPr id="20" name="Picture 19" descr="gallery-ico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0959">
            <a:off x="3563603" y="3880202"/>
            <a:ext cx="1136650" cy="945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1" y="2123090"/>
            <a:ext cx="1230589" cy="12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608" y="6076561"/>
            <a:ext cx="4438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90463C"/>
                </a:solidFill>
              </a:rPr>
              <a:t>Beginners guide to </a:t>
            </a:r>
            <a:r>
              <a:rPr lang="en-US" sz="1400" dirty="0" err="1" smtClean="0">
                <a:solidFill>
                  <a:srgbClr val="90463C"/>
                </a:solidFill>
              </a:rPr>
              <a:t>Oauth</a:t>
            </a:r>
            <a:r>
              <a:rPr lang="en-US" sz="1400" dirty="0" smtClean="0">
                <a:solidFill>
                  <a:srgbClr val="90463C"/>
                </a:solidFill>
              </a:rPr>
              <a:t>, </a:t>
            </a:r>
            <a:r>
              <a:rPr lang="en-US" sz="1400" dirty="0" err="1" smtClean="0">
                <a:solidFill>
                  <a:srgbClr val="90463C"/>
                </a:solidFill>
              </a:rPr>
              <a:t>Hueniverse.com</a:t>
            </a:r>
            <a:r>
              <a:rPr lang="en-US" sz="1400" dirty="0" smtClean="0">
                <a:solidFill>
                  <a:srgbClr val="90463C"/>
                </a:solidFill>
              </a:rPr>
              <a:t>, http</a:t>
            </a:r>
            <a:r>
              <a:rPr lang="en-US" sz="1400" dirty="0">
                <a:solidFill>
                  <a:srgbClr val="90463C"/>
                </a:solidFill>
              </a:rPr>
              <a:t>://</a:t>
            </a:r>
            <a:r>
              <a:rPr lang="en-US" sz="1400" dirty="0" err="1">
                <a:solidFill>
                  <a:srgbClr val="90463C"/>
                </a:solidFill>
              </a:rPr>
              <a:t>hueniverse.com</a:t>
            </a:r>
            <a:r>
              <a:rPr lang="en-US" sz="1400" dirty="0">
                <a:solidFill>
                  <a:srgbClr val="90463C"/>
                </a:solidFill>
              </a:rPr>
              <a:t>/</a:t>
            </a:r>
            <a:r>
              <a:rPr lang="en-US" sz="1400" dirty="0" err="1">
                <a:solidFill>
                  <a:srgbClr val="90463C"/>
                </a:solidFill>
              </a:rPr>
              <a:t>oauth</a:t>
            </a:r>
            <a:r>
              <a:rPr lang="en-US" sz="1400" dirty="0">
                <a:solidFill>
                  <a:srgbClr val="90463C"/>
                </a:solidFill>
              </a:rPr>
              <a:t>/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Allows SNS to interoperate and exchange data</a:t>
            </a:r>
          </a:p>
          <a:p>
            <a:pPr lvl="1"/>
            <a:r>
              <a:rPr lang="en-US" dirty="0" smtClean="0"/>
              <a:t>Seamless user experience (no need to create a separate identity)</a:t>
            </a:r>
          </a:p>
          <a:p>
            <a:pPr lvl="1"/>
            <a:r>
              <a:rPr lang="en-US" dirty="0" smtClean="0"/>
              <a:t>Can also be used to commute all authentication (e.g. Sign In With Twitter)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Still relies on redirects</a:t>
            </a:r>
          </a:p>
          <a:p>
            <a:pPr lvl="1"/>
            <a:r>
              <a:rPr lang="en-US" dirty="0" smtClean="0"/>
              <a:t>Could be vulnerable to spoofing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1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OpenSocial</a:t>
            </a:r>
            <a:endParaRPr lang="en-US" dirty="0" smtClean="0"/>
          </a:p>
          <a:p>
            <a:pPr lvl="1"/>
            <a:r>
              <a:rPr lang="en-US" dirty="0" smtClean="0"/>
              <a:t>Launched by Google</a:t>
            </a:r>
          </a:p>
          <a:p>
            <a:pPr lvl="1"/>
            <a:r>
              <a:rPr lang="en-US" dirty="0" smtClean="0"/>
              <a:t>A common set of APIs from accessing SN information from a SN site</a:t>
            </a:r>
          </a:p>
          <a:p>
            <a:pPr lvl="1"/>
            <a:r>
              <a:rPr lang="en-US" dirty="0" smtClean="0"/>
              <a:t>Allows applications to be created that are </a:t>
            </a:r>
            <a:r>
              <a:rPr lang="en-US" i="1" dirty="0" smtClean="0"/>
              <a:t>independent</a:t>
            </a:r>
            <a:r>
              <a:rPr lang="en-US" dirty="0" smtClean="0"/>
              <a:t> of any one social network</a:t>
            </a:r>
          </a:p>
          <a:p>
            <a:pPr lvl="1"/>
            <a:r>
              <a:rPr lang="en-US" dirty="0" smtClean="0"/>
              <a:t>Based on XML, HTML and </a:t>
            </a:r>
            <a:r>
              <a:rPr lang="en-US" dirty="0" err="1" smtClean="0"/>
              <a:t>Javascript</a:t>
            </a:r>
            <a:endParaRPr lang="en-US" dirty="0" smtClean="0"/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9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0" y="1555532"/>
            <a:ext cx="4961431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&lt;?xml version="1.0" encoding="UTF-8"?</a:t>
            </a:r>
            <a:r>
              <a:rPr lang="en-US" sz="1100" dirty="0" smtClean="0">
                <a:latin typeface="Courier"/>
                <a:cs typeface="Courier"/>
              </a:rPr>
              <a:t>&gt;</a:t>
            </a:r>
          </a:p>
          <a:p>
            <a:pPr marL="170752" lvl="1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&lt;</a:t>
            </a:r>
            <a:r>
              <a:rPr lang="en-US" sz="1100" dirty="0">
                <a:latin typeface="Courier"/>
                <a:cs typeface="Courier"/>
              </a:rPr>
              <a:t>Module&gt;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 err="1">
                <a:latin typeface="Courier"/>
                <a:cs typeface="Courier"/>
              </a:rPr>
              <a:t>ModulePrefs</a:t>
            </a:r>
            <a:r>
              <a:rPr lang="en-US" sz="1100" dirty="0">
                <a:latin typeface="Courier"/>
                <a:cs typeface="Courier"/>
              </a:rPr>
              <a:t> title="Gifts part 1 - Friends"&gt;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&lt;</a:t>
            </a:r>
            <a:r>
              <a:rPr lang="en-US" sz="1100" dirty="0">
                <a:latin typeface="Courier"/>
                <a:cs typeface="Courier"/>
              </a:rPr>
              <a:t>Require feature="opensocial-0.8"/&gt;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/</a:t>
            </a:r>
            <a:r>
              <a:rPr lang="en-US" sz="1100" dirty="0" err="1">
                <a:latin typeface="Courier"/>
                <a:cs typeface="Courier"/>
              </a:rPr>
              <a:t>ModulePrefs</a:t>
            </a:r>
            <a:r>
              <a:rPr lang="en-US" sz="1100" dirty="0">
                <a:latin typeface="Courier"/>
                <a:cs typeface="Courier"/>
              </a:rPr>
              <a:t>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Content type="html"&gt;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&lt;</a:t>
            </a:r>
            <a:r>
              <a:rPr lang="en-US" sz="1100" dirty="0">
                <a:latin typeface="Courier"/>
                <a:cs typeface="Courier"/>
              </a:rPr>
              <a:t>![CDATA[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&lt;</a:t>
            </a:r>
            <a:r>
              <a:rPr lang="en-US" sz="1100" dirty="0">
                <a:latin typeface="Courier"/>
                <a:cs typeface="Courier"/>
              </a:rPr>
              <a:t>script type="text/</a:t>
            </a:r>
            <a:r>
              <a:rPr lang="en-US" sz="1100" dirty="0" err="1">
                <a:latin typeface="Courier"/>
                <a:cs typeface="Courier"/>
              </a:rPr>
              <a:t>javascript</a:t>
            </a:r>
            <a:r>
              <a:rPr lang="en-US" sz="1100" dirty="0">
                <a:latin typeface="Courier"/>
                <a:cs typeface="Courier"/>
              </a:rPr>
              <a:t>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   /</a:t>
            </a:r>
            <a:r>
              <a:rPr lang="en-US" sz="1100" dirty="0">
                <a:latin typeface="Courier"/>
                <a:cs typeface="Courier"/>
              </a:rPr>
              <a:t>* ... */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&lt;</a:t>
            </a:r>
            <a:r>
              <a:rPr lang="en-US" sz="1100" dirty="0">
                <a:latin typeface="Courier"/>
                <a:cs typeface="Courier"/>
              </a:rPr>
              <a:t>/</a:t>
            </a:r>
            <a:r>
              <a:rPr lang="en-US" sz="1100" dirty="0" smtClean="0">
                <a:latin typeface="Courier"/>
                <a:cs typeface="Courier"/>
              </a:rPr>
              <a:t>script&gt;</a:t>
            </a: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Hello World!</a:t>
            </a: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]</a:t>
            </a:r>
            <a:r>
              <a:rPr lang="en-US" sz="1100" dirty="0">
                <a:latin typeface="Courier"/>
                <a:cs typeface="Courier"/>
              </a:rPr>
              <a:t>]&gt;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/Content&gt;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&lt;</a:t>
            </a:r>
            <a:r>
              <a:rPr lang="en-US" sz="1100" dirty="0">
                <a:latin typeface="Courier"/>
                <a:cs typeface="Courier"/>
              </a:rPr>
              <a:t>/Module&gt;</a:t>
            </a:r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5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64462" y="3948388"/>
            <a:ext cx="3381262" cy="352096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0" y="1555532"/>
            <a:ext cx="4961431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&lt;?xml version="1.0" encoding="UTF-8"?</a:t>
            </a:r>
            <a:r>
              <a:rPr lang="en-US" sz="1100" dirty="0" smtClean="0">
                <a:latin typeface="Courier"/>
                <a:cs typeface="Courier"/>
              </a:rPr>
              <a:t>&gt;</a:t>
            </a:r>
          </a:p>
          <a:p>
            <a:pPr marL="170752" lvl="1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&lt;</a:t>
            </a:r>
            <a:r>
              <a:rPr lang="en-US" sz="1100" dirty="0">
                <a:latin typeface="Courier"/>
                <a:cs typeface="Courier"/>
              </a:rPr>
              <a:t>Module&gt;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 err="1">
                <a:latin typeface="Courier"/>
                <a:cs typeface="Courier"/>
              </a:rPr>
              <a:t>ModulePrefs</a:t>
            </a:r>
            <a:r>
              <a:rPr lang="en-US" sz="1100" dirty="0">
                <a:latin typeface="Courier"/>
                <a:cs typeface="Courier"/>
              </a:rPr>
              <a:t> title="Gifts part 1 - Friends"&gt;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&lt;</a:t>
            </a:r>
            <a:r>
              <a:rPr lang="en-US" sz="1100" dirty="0">
                <a:latin typeface="Courier"/>
                <a:cs typeface="Courier"/>
              </a:rPr>
              <a:t>Require feature="opensocial-0.8"/&gt;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/</a:t>
            </a:r>
            <a:r>
              <a:rPr lang="en-US" sz="1100" dirty="0" err="1">
                <a:latin typeface="Courier"/>
                <a:cs typeface="Courier"/>
              </a:rPr>
              <a:t>ModulePrefs</a:t>
            </a:r>
            <a:r>
              <a:rPr lang="en-US" sz="1100" dirty="0">
                <a:latin typeface="Courier"/>
                <a:cs typeface="Courier"/>
              </a:rPr>
              <a:t>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Content type="html"&gt;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&lt;</a:t>
            </a:r>
            <a:r>
              <a:rPr lang="en-US" sz="1100" dirty="0">
                <a:latin typeface="Courier"/>
                <a:cs typeface="Courier"/>
              </a:rPr>
              <a:t>![CDATA[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&lt;</a:t>
            </a:r>
            <a:r>
              <a:rPr lang="en-US" sz="1100" dirty="0">
                <a:latin typeface="Courier"/>
                <a:cs typeface="Courier"/>
              </a:rPr>
              <a:t>script type="text/</a:t>
            </a:r>
            <a:r>
              <a:rPr lang="en-US" sz="1100" dirty="0" err="1">
                <a:latin typeface="Courier"/>
                <a:cs typeface="Courier"/>
              </a:rPr>
              <a:t>javascript</a:t>
            </a:r>
            <a:r>
              <a:rPr lang="en-US" sz="1100" dirty="0">
                <a:latin typeface="Courier"/>
                <a:cs typeface="Courier"/>
              </a:rPr>
              <a:t>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   /</a:t>
            </a:r>
            <a:r>
              <a:rPr lang="en-US" sz="1100" dirty="0">
                <a:latin typeface="Courier"/>
                <a:cs typeface="Courier"/>
              </a:rPr>
              <a:t>* ... */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&lt;</a:t>
            </a:r>
            <a:r>
              <a:rPr lang="en-US" sz="1100" dirty="0">
                <a:latin typeface="Courier"/>
                <a:cs typeface="Courier"/>
              </a:rPr>
              <a:t>/</a:t>
            </a:r>
            <a:r>
              <a:rPr lang="en-US" sz="1100" dirty="0" smtClean="0">
                <a:latin typeface="Courier"/>
                <a:cs typeface="Courier"/>
              </a:rPr>
              <a:t>script&gt;</a:t>
            </a: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Hello World!</a:t>
            </a: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]</a:t>
            </a:r>
            <a:r>
              <a:rPr lang="en-US" sz="1100" dirty="0">
                <a:latin typeface="Courier"/>
                <a:cs typeface="Courier"/>
              </a:rPr>
              <a:t>]&gt;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/Content&gt;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&lt;</a:t>
            </a:r>
            <a:r>
              <a:rPr lang="en-US" sz="1100" dirty="0">
                <a:latin typeface="Courier"/>
                <a:cs typeface="Courier"/>
              </a:rPr>
              <a:t>/Module&gt;</a:t>
            </a:r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 flipH="1">
            <a:off x="687887" y="5369036"/>
            <a:ext cx="2610068" cy="11473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8888"/>
              <a:gd name="adj6" fmla="val -35702"/>
            </a:avLst>
          </a:prstGeom>
          <a:solidFill>
            <a:schemeClr val="accent2">
              <a:lumMod val="60000"/>
              <a:lumOff val="40000"/>
              <a:alpha val="58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HTML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6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1164462" y="3310759"/>
            <a:ext cx="3381262" cy="637629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0" y="1555532"/>
            <a:ext cx="4961431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&lt;?xml version="1.0" encoding="UTF-8"?</a:t>
            </a:r>
            <a:r>
              <a:rPr lang="en-US" sz="1100" dirty="0" smtClean="0">
                <a:latin typeface="Courier"/>
                <a:cs typeface="Courier"/>
              </a:rPr>
              <a:t>&gt;</a:t>
            </a:r>
          </a:p>
          <a:p>
            <a:pPr marL="170752" lvl="1" indent="0">
              <a:buNone/>
            </a:pPr>
            <a:r>
              <a:rPr lang="en-US" sz="1100" dirty="0" smtClean="0">
                <a:latin typeface="Courier"/>
                <a:cs typeface="Courier"/>
              </a:rPr>
              <a:t>   &lt;</a:t>
            </a:r>
            <a:r>
              <a:rPr lang="en-US" sz="1100" dirty="0">
                <a:latin typeface="Courier"/>
                <a:cs typeface="Courier"/>
              </a:rPr>
              <a:t>Module&gt;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 err="1">
                <a:latin typeface="Courier"/>
                <a:cs typeface="Courier"/>
              </a:rPr>
              <a:t>ModulePrefs</a:t>
            </a:r>
            <a:r>
              <a:rPr lang="en-US" sz="1100" dirty="0">
                <a:latin typeface="Courier"/>
                <a:cs typeface="Courier"/>
              </a:rPr>
              <a:t> title="Gifts part 1 - Friends"&gt;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&lt;</a:t>
            </a:r>
            <a:r>
              <a:rPr lang="en-US" sz="1100" dirty="0">
                <a:latin typeface="Courier"/>
                <a:cs typeface="Courier"/>
              </a:rPr>
              <a:t>Require feature="opensocial-0.8"/&gt;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/</a:t>
            </a:r>
            <a:r>
              <a:rPr lang="en-US" sz="1100" dirty="0" err="1">
                <a:latin typeface="Courier"/>
                <a:cs typeface="Courier"/>
              </a:rPr>
              <a:t>ModulePrefs</a:t>
            </a:r>
            <a:r>
              <a:rPr lang="en-US" sz="1100" dirty="0">
                <a:latin typeface="Courier"/>
                <a:cs typeface="Courier"/>
              </a:rPr>
              <a:t>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Content type="html"&gt;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&lt;</a:t>
            </a:r>
            <a:r>
              <a:rPr lang="en-US" sz="1100" dirty="0">
                <a:latin typeface="Courier"/>
                <a:cs typeface="Courier"/>
              </a:rPr>
              <a:t>![CDATA[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&lt;</a:t>
            </a:r>
            <a:r>
              <a:rPr lang="en-US" sz="1100" dirty="0">
                <a:latin typeface="Courier"/>
                <a:cs typeface="Courier"/>
              </a:rPr>
              <a:t>script type="text/</a:t>
            </a:r>
            <a:r>
              <a:rPr lang="en-US" sz="1100" dirty="0" err="1">
                <a:latin typeface="Courier"/>
                <a:cs typeface="Courier"/>
              </a:rPr>
              <a:t>javascript</a:t>
            </a:r>
            <a:r>
              <a:rPr lang="en-US" sz="1100" dirty="0">
                <a:latin typeface="Courier"/>
                <a:cs typeface="Courier"/>
              </a:rPr>
              <a:t>"&gt;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   /</a:t>
            </a:r>
            <a:r>
              <a:rPr lang="en-US" sz="1100" dirty="0">
                <a:latin typeface="Courier"/>
                <a:cs typeface="Courier"/>
              </a:rPr>
              <a:t>* ... */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&lt;</a:t>
            </a:r>
            <a:r>
              <a:rPr lang="en-US" sz="1100" dirty="0">
                <a:latin typeface="Courier"/>
                <a:cs typeface="Courier"/>
              </a:rPr>
              <a:t>/</a:t>
            </a:r>
            <a:r>
              <a:rPr lang="en-US" sz="1100" dirty="0" smtClean="0">
                <a:latin typeface="Courier"/>
                <a:cs typeface="Courier"/>
              </a:rPr>
              <a:t>script&gt;</a:t>
            </a: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   Hello World!</a:t>
            </a: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   ]</a:t>
            </a:r>
            <a:r>
              <a:rPr lang="en-US" sz="1100" dirty="0">
                <a:latin typeface="Courier"/>
                <a:cs typeface="Courier"/>
              </a:rPr>
              <a:t>]&gt;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   &lt;</a:t>
            </a:r>
            <a:r>
              <a:rPr lang="en-US" sz="1100" dirty="0">
                <a:latin typeface="Courier"/>
                <a:cs typeface="Courier"/>
              </a:rPr>
              <a:t>/Content&gt; </a:t>
            </a:r>
            <a:endParaRPr lang="en-US" sz="1100" dirty="0" smtClean="0">
              <a:latin typeface="Courier"/>
              <a:cs typeface="Courier"/>
            </a:endParaRPr>
          </a:p>
          <a:p>
            <a:pPr marL="170752" lvl="1" indent="0">
              <a:buNone/>
            </a:pPr>
            <a:r>
              <a:rPr lang="en-US" sz="1100" dirty="0"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  &lt;</a:t>
            </a:r>
            <a:r>
              <a:rPr lang="en-US" sz="1100" dirty="0">
                <a:latin typeface="Courier"/>
                <a:cs typeface="Courier"/>
              </a:rPr>
              <a:t>/Module&gt;</a:t>
            </a:r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 flipH="1">
            <a:off x="687887" y="5369036"/>
            <a:ext cx="2610068" cy="11473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1636"/>
              <a:gd name="adj6" fmla="val -35031"/>
            </a:avLst>
          </a:prstGeom>
          <a:solidFill>
            <a:schemeClr val="accent2">
              <a:lumMod val="60000"/>
              <a:lumOff val="40000"/>
              <a:alpha val="58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Javascript</a:t>
            </a:r>
            <a:r>
              <a:rPr lang="en-US" dirty="0" smtClean="0"/>
              <a:t> to interact with hosting SNS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1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186780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DB1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8" idx="2"/>
            <a:endCxn id="5" idx="1"/>
          </p:cNvCxnSpPr>
          <p:nvPr/>
        </p:nvCxnSpPr>
        <p:spPr>
          <a:xfrm flipH="1">
            <a:off x="2853100" y="1806737"/>
            <a:ext cx="1489156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0"/>
            <a:endCxn id="13" idx="3"/>
          </p:cNvCxnSpPr>
          <p:nvPr/>
        </p:nvCxnSpPr>
        <p:spPr>
          <a:xfrm flipH="1" flipV="1">
            <a:off x="2119347" y="4507900"/>
            <a:ext cx="2222909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145302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2938066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9" idx="0"/>
            <a:endCxn id="14" idx="3"/>
          </p:cNvCxnSpPr>
          <p:nvPr/>
        </p:nvCxnSpPr>
        <p:spPr>
          <a:xfrm flipH="1" flipV="1">
            <a:off x="3604386" y="4507900"/>
            <a:ext cx="737870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71464" y="1171696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671464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5" idx="3"/>
            <a:endCxn id="13" idx="1"/>
          </p:cNvCxnSpPr>
          <p:nvPr/>
        </p:nvCxnSpPr>
        <p:spPr>
          <a:xfrm flipH="1">
            <a:off x="2119347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14" idx="1"/>
          </p:cNvCxnSpPr>
          <p:nvPr/>
        </p:nvCxnSpPr>
        <p:spPr>
          <a:xfrm>
            <a:off x="2853100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1738" y="3180046"/>
            <a:ext cx="206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64D2C"/>
                </a:solidFill>
              </a:rPr>
              <a:t>Data is replicated from Master to Slaves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GB" dirty="0" smtClean="0"/>
              <a:t>Horizontal Partitioning (</a:t>
            </a:r>
            <a:r>
              <a:rPr lang="en-GB" dirty="0" err="1" smtClean="0"/>
              <a:t>Sharding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38971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DB2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0"/>
            <a:endCxn id="31" idx="3"/>
          </p:cNvCxnSpPr>
          <p:nvPr/>
        </p:nvCxnSpPr>
        <p:spPr>
          <a:xfrm flipV="1">
            <a:off x="4342256" y="4507900"/>
            <a:ext cx="729282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n 30"/>
          <p:cNvSpPr/>
          <p:nvPr/>
        </p:nvSpPr>
        <p:spPr>
          <a:xfrm>
            <a:off x="4405218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589025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9" idx="0"/>
            <a:endCxn id="32" idx="3"/>
          </p:cNvCxnSpPr>
          <p:nvPr/>
        </p:nvCxnSpPr>
        <p:spPr>
          <a:xfrm flipV="1">
            <a:off x="4342256" y="4507900"/>
            <a:ext cx="2214321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  <a:endCxn id="31" idx="1"/>
          </p:cNvCxnSpPr>
          <p:nvPr/>
        </p:nvCxnSpPr>
        <p:spPr>
          <a:xfrm flipH="1">
            <a:off x="5071538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32" idx="1"/>
          </p:cNvCxnSpPr>
          <p:nvPr/>
        </p:nvCxnSpPr>
        <p:spPr>
          <a:xfrm>
            <a:off x="5805291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27" idx="1"/>
          </p:cNvCxnSpPr>
          <p:nvPr/>
        </p:nvCxnSpPr>
        <p:spPr>
          <a:xfrm>
            <a:off x="4342256" y="1806737"/>
            <a:ext cx="1463035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1610" y="1740371"/>
            <a:ext cx="24991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Data is split between Masters based on rows (e.g. Surnames A-M on DB1, and N-Z on DB2)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8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Javascript</a:t>
            </a:r>
            <a:r>
              <a:rPr lang="en-US" dirty="0" smtClean="0"/>
              <a:t> APIs Key Concepts:</a:t>
            </a:r>
          </a:p>
          <a:p>
            <a:pPr lvl="1"/>
            <a:r>
              <a:rPr lang="en-US" dirty="0" smtClean="0"/>
              <a:t>Owners and Viewers</a:t>
            </a:r>
            <a:endParaRPr lang="en-US" dirty="0"/>
          </a:p>
          <a:p>
            <a:pPr lvl="1"/>
            <a:r>
              <a:rPr lang="en-US" dirty="0" smtClean="0"/>
              <a:t>Friendships</a:t>
            </a:r>
          </a:p>
          <a:p>
            <a:pPr lvl="1"/>
            <a:r>
              <a:rPr lang="en-US" dirty="0" smtClean="0"/>
              <a:t>Activity Streams</a:t>
            </a:r>
          </a:p>
          <a:p>
            <a:pPr lvl="2"/>
            <a:r>
              <a:rPr lang="en-US" dirty="0" smtClean="0"/>
              <a:t>Collection of Actions (e.g. profile update, receiving a gift, new high score)</a:t>
            </a:r>
          </a:p>
          <a:p>
            <a:pPr lvl="1"/>
            <a:r>
              <a:rPr lang="en-US" dirty="0" smtClean="0"/>
              <a:t>Persistence</a:t>
            </a:r>
          </a:p>
          <a:p>
            <a:pPr lvl="2"/>
            <a:r>
              <a:rPr lang="en-US" dirty="0" smtClean="0"/>
              <a:t>Key/Value Data Store</a:t>
            </a:r>
          </a:p>
          <a:p>
            <a:pPr lvl="1"/>
            <a:endParaRPr lang="en-US" dirty="0" smtClean="0"/>
          </a:p>
          <a:p>
            <a:pPr marL="170752" lvl="1" indent="0">
              <a:buNone/>
            </a:pPr>
            <a:endParaRPr lang="en-US" sz="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6942" y="6208639"/>
            <a:ext cx="27012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www.opensocial.org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/specs</a:t>
            </a:r>
          </a:p>
        </p:txBody>
      </p:sp>
    </p:spTree>
    <p:extLst>
      <p:ext uri="{BB962C8B-B14F-4D97-AF65-F5344CB8AC3E}">
        <p14:creationId xmlns:p14="http://schemas.microsoft.com/office/powerpoint/2010/main" val="97134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How Might We Interoperate?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76225" y="1562539"/>
            <a:ext cx="4251960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good:</a:t>
            </a:r>
          </a:p>
          <a:p>
            <a:pPr lvl="1"/>
            <a:r>
              <a:rPr lang="en-US" sz="1800" dirty="0" smtClean="0"/>
              <a:t>Easy way to build apps for many SNS at once</a:t>
            </a:r>
          </a:p>
          <a:p>
            <a:pPr lvl="1"/>
            <a:r>
              <a:rPr lang="en-US" sz="1800" dirty="0" smtClean="0"/>
              <a:t>High impact for app developers</a:t>
            </a:r>
          </a:p>
          <a:p>
            <a:pPr lvl="1"/>
            <a:r>
              <a:rPr lang="en-US" sz="1800" dirty="0" smtClean="0"/>
              <a:t>Instant pool of apps for new SNS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The Bad:</a:t>
            </a:r>
          </a:p>
          <a:p>
            <a:pPr lvl="1"/>
            <a:r>
              <a:rPr lang="en-US" sz="1800" dirty="0" smtClean="0"/>
              <a:t>Lowest common denominator data model</a:t>
            </a:r>
          </a:p>
          <a:p>
            <a:pPr lvl="1"/>
            <a:r>
              <a:rPr lang="en-US" sz="1800" dirty="0" smtClean="0"/>
              <a:t>Inconsistent: too long to settle – and still too ambiguous</a:t>
            </a:r>
          </a:p>
          <a:p>
            <a:pPr lvl="1"/>
            <a:r>
              <a:rPr lang="en-US" sz="1800" dirty="0" smtClean="0"/>
              <a:t>Just a technology – no management of developers or effort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170752" lvl="1" indent="0">
              <a:buNone/>
            </a:pPr>
            <a:endParaRPr lang="en-US" sz="11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0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flipV="1">
            <a:off x="0" y="1562539"/>
            <a:ext cx="4562336" cy="2037254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Successful Examples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4161" y="1555530"/>
            <a:ext cx="1052348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Twitter @Anywhere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92690" y="1562539"/>
            <a:ext cx="4251960" cy="853089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Twitter @Anywhere</a:t>
            </a:r>
          </a:p>
          <a:p>
            <a:pPr lvl="1"/>
            <a:r>
              <a:rPr lang="en-US" sz="1600" dirty="0" smtClean="0"/>
              <a:t>Drop Twitter functionality onto any page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170752" lvl="1" indent="0">
              <a:buNone/>
            </a:pPr>
            <a:endParaRPr lang="en-US" sz="11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Twitter @Anywhe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1" y="2415628"/>
            <a:ext cx="4251960" cy="10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 flipV="1">
            <a:off x="0" y="1562539"/>
            <a:ext cx="4562336" cy="2037254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flipV="1">
            <a:off x="0" y="3702922"/>
            <a:ext cx="4562336" cy="2813494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Successful Examples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4161" y="1555530"/>
            <a:ext cx="1052348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Twitter @Anywhere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35335" y="1555531"/>
            <a:ext cx="1305036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Google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Friend-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Connect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192690" y="1562539"/>
            <a:ext cx="4251960" cy="853089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Twitter @Anywhere</a:t>
            </a:r>
          </a:p>
          <a:p>
            <a:pPr lvl="1"/>
            <a:r>
              <a:rPr lang="en-US" sz="1600" dirty="0" smtClean="0"/>
              <a:t>Drop Twitter functionality onto any page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170752" lvl="1" indent="0">
              <a:buNone/>
            </a:pPr>
            <a:endParaRPr lang="en-US" sz="11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Twitter @Anywhe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1" y="2415628"/>
            <a:ext cx="4251960" cy="1009840"/>
          </a:xfrm>
          <a:prstGeom prst="rect">
            <a:avLst/>
          </a:prstGeom>
        </p:spPr>
      </p:pic>
      <p:sp>
        <p:nvSpPr>
          <p:cNvPr id="18" name="Content Placeholder 5"/>
          <p:cNvSpPr txBox="1">
            <a:spLocks/>
          </p:cNvSpPr>
          <p:nvPr/>
        </p:nvSpPr>
        <p:spPr>
          <a:xfrm>
            <a:off x="192690" y="3773215"/>
            <a:ext cx="4251960" cy="853089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Google </a:t>
            </a:r>
            <a:r>
              <a:rPr lang="en-US" sz="2000" dirty="0" err="1" smtClean="0"/>
              <a:t>FriendConnect</a:t>
            </a:r>
            <a:endParaRPr lang="en-US" sz="2000" dirty="0" smtClean="0"/>
          </a:p>
          <a:p>
            <a:pPr lvl="1"/>
            <a:r>
              <a:rPr lang="en-US" sz="1600" dirty="0" smtClean="0"/>
              <a:t>Social Gadgets powered by Google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170752" lvl="1" indent="0">
              <a:buNone/>
            </a:pPr>
            <a:endParaRPr lang="en-US" sz="11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70" y="4700971"/>
            <a:ext cx="1334814" cy="1473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8605" y="4716988"/>
            <a:ext cx="1292441" cy="1381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0055" y="4716988"/>
            <a:ext cx="1585310" cy="12182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811" y="6174828"/>
            <a:ext cx="133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Site members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1108" y="6174822"/>
            <a:ext cx="133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Events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8605" y="6174828"/>
            <a:ext cx="133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Comments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2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 of Social Networking</a:t>
            </a:r>
            <a:endParaRPr lang="en-US" dirty="0"/>
          </a:p>
        </p:txBody>
      </p:sp>
      <p:pic>
        <p:nvPicPr>
          <p:cNvPr id="3" name="Picture 2" descr="sns long 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17861"/>
            <a:ext cx="4827545" cy="334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0" y="6273224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OpenSocial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OpenID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and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OAuth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Oh, My!, Joseph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Smarr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(Plaxo), 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sites.google.com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/site/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io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opensocial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openid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-and-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oauth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-oh-my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192688" y="2207172"/>
            <a:ext cx="1742966" cy="1383861"/>
          </a:xfrm>
          <a:prstGeom prst="borderCallout1">
            <a:avLst>
              <a:gd name="adj1" fmla="val 18750"/>
              <a:gd name="adj2" fmla="val -8333"/>
              <a:gd name="adj3" fmla="val 80221"/>
              <a:gd name="adj4" fmla="val -46876"/>
            </a:avLst>
          </a:prstGeom>
          <a:solidFill>
            <a:schemeClr val="accent1">
              <a:alpha val="51000"/>
            </a:schemeClr>
          </a:solidFill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SNS Big Players</a:t>
            </a:r>
          </a:p>
          <a:p>
            <a:pPr algn="ctr"/>
            <a:r>
              <a:rPr lang="en-US" sz="1400" dirty="0" smtClean="0"/>
              <a:t>Facebook</a:t>
            </a:r>
          </a:p>
          <a:p>
            <a:pPr algn="ctr"/>
            <a:r>
              <a:rPr lang="en-US" sz="1400" dirty="0" smtClean="0"/>
              <a:t>Twitter</a:t>
            </a:r>
          </a:p>
          <a:p>
            <a:pPr algn="ctr"/>
            <a:r>
              <a:rPr lang="en-US" sz="1400" dirty="0" smtClean="0"/>
              <a:t>MySpace</a:t>
            </a:r>
          </a:p>
          <a:p>
            <a:pPr algn="ctr"/>
            <a:r>
              <a:rPr lang="en-US" sz="1400" dirty="0" smtClean="0"/>
              <a:t>Etc…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435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 of Social Networking</a:t>
            </a:r>
            <a:endParaRPr lang="en-US" dirty="0"/>
          </a:p>
        </p:txBody>
      </p:sp>
      <p:pic>
        <p:nvPicPr>
          <p:cNvPr id="3" name="Picture 2" descr="sns long 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17861"/>
            <a:ext cx="4827545" cy="334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0" y="6273224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OpenSocial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OpenID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and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OAuth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Oh, My!, Joseph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Smarr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(Plaxo), 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sites.google.com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/site/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io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opensocial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openid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-and-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oauth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-oh-my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192688" y="2207172"/>
            <a:ext cx="1742966" cy="1383861"/>
          </a:xfrm>
          <a:prstGeom prst="borderCallout1">
            <a:avLst>
              <a:gd name="adj1" fmla="val 18750"/>
              <a:gd name="adj2" fmla="val -8333"/>
              <a:gd name="adj3" fmla="val 80221"/>
              <a:gd name="adj4" fmla="val -46876"/>
            </a:avLst>
          </a:prstGeom>
          <a:solidFill>
            <a:schemeClr val="accent1">
              <a:alpha val="51000"/>
            </a:schemeClr>
          </a:solidFill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SNS Big Players</a:t>
            </a:r>
          </a:p>
          <a:p>
            <a:pPr algn="ctr"/>
            <a:r>
              <a:rPr lang="en-US" sz="1400" dirty="0" smtClean="0"/>
              <a:t>Facebook</a:t>
            </a:r>
          </a:p>
          <a:p>
            <a:pPr algn="ctr"/>
            <a:r>
              <a:rPr lang="en-US" sz="1400" dirty="0" smtClean="0"/>
              <a:t>Twitter</a:t>
            </a:r>
          </a:p>
          <a:p>
            <a:pPr algn="ctr"/>
            <a:r>
              <a:rPr lang="en-US" sz="1400" dirty="0" smtClean="0"/>
              <a:t>MySpace</a:t>
            </a:r>
          </a:p>
          <a:p>
            <a:pPr algn="ctr"/>
            <a:r>
              <a:rPr lang="en-US" sz="1400" dirty="0" smtClean="0"/>
              <a:t>Etc…</a:t>
            </a:r>
            <a:endParaRPr lang="en-US" sz="1400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192688" y="4111296"/>
            <a:ext cx="1742966" cy="1383861"/>
          </a:xfrm>
          <a:prstGeom prst="borderCallout1">
            <a:avLst>
              <a:gd name="adj1" fmla="val 18750"/>
              <a:gd name="adj2" fmla="val -8333"/>
              <a:gd name="adj3" fmla="val 1107"/>
              <a:gd name="adj4" fmla="val -56424"/>
            </a:avLst>
          </a:prstGeom>
          <a:solidFill>
            <a:schemeClr val="accent1">
              <a:alpha val="51000"/>
            </a:schemeClr>
          </a:solidFill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Professional Players</a:t>
            </a:r>
          </a:p>
          <a:p>
            <a:pPr algn="ctr"/>
            <a:r>
              <a:rPr lang="en-US" sz="1400" dirty="0" smtClean="0"/>
              <a:t>News Providers, Retailers, Charities, Etc…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812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 of Social Networking</a:t>
            </a:r>
            <a:endParaRPr lang="en-US" dirty="0"/>
          </a:p>
        </p:txBody>
      </p:sp>
      <p:pic>
        <p:nvPicPr>
          <p:cNvPr id="3" name="Picture 2" descr="sns long t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17861"/>
            <a:ext cx="4827545" cy="334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0" y="6273224"/>
            <a:ext cx="6858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OpenSocial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OpenID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and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OAuth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Oh, My!, Joseph 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Smarr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(Plaxo), </a:t>
            </a:r>
            <a:endParaRPr lang="en-US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://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sites.google.com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/site/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io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opensocial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openid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-and-</a:t>
            </a: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oauth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-oh-my</a:t>
            </a:r>
          </a:p>
        </p:txBody>
      </p:sp>
      <p:sp>
        <p:nvSpPr>
          <p:cNvPr id="5" name="Line Callout 1 4"/>
          <p:cNvSpPr/>
          <p:nvPr/>
        </p:nvSpPr>
        <p:spPr>
          <a:xfrm flipH="1">
            <a:off x="192688" y="2207172"/>
            <a:ext cx="1742966" cy="1383861"/>
          </a:xfrm>
          <a:prstGeom prst="borderCallout1">
            <a:avLst>
              <a:gd name="adj1" fmla="val 18750"/>
              <a:gd name="adj2" fmla="val -8333"/>
              <a:gd name="adj3" fmla="val 80221"/>
              <a:gd name="adj4" fmla="val -46876"/>
            </a:avLst>
          </a:prstGeom>
          <a:solidFill>
            <a:schemeClr val="accent1">
              <a:alpha val="51000"/>
            </a:schemeClr>
          </a:solidFill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SNS Big Players</a:t>
            </a:r>
          </a:p>
          <a:p>
            <a:pPr algn="ctr"/>
            <a:r>
              <a:rPr lang="en-US" sz="1400" dirty="0" smtClean="0"/>
              <a:t>Facebook</a:t>
            </a:r>
          </a:p>
          <a:p>
            <a:pPr algn="ctr"/>
            <a:r>
              <a:rPr lang="en-US" sz="1400" dirty="0" smtClean="0"/>
              <a:t>Twitter</a:t>
            </a:r>
          </a:p>
          <a:p>
            <a:pPr algn="ctr"/>
            <a:r>
              <a:rPr lang="en-US" sz="1400" dirty="0" smtClean="0"/>
              <a:t>MySpace</a:t>
            </a:r>
          </a:p>
          <a:p>
            <a:pPr algn="ctr"/>
            <a:r>
              <a:rPr lang="en-US" sz="1400" dirty="0" smtClean="0"/>
              <a:t>Etc…</a:t>
            </a:r>
            <a:endParaRPr lang="en-US" sz="1400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192688" y="4111296"/>
            <a:ext cx="1742966" cy="1383861"/>
          </a:xfrm>
          <a:prstGeom prst="borderCallout1">
            <a:avLst>
              <a:gd name="adj1" fmla="val 18750"/>
              <a:gd name="adj2" fmla="val -8333"/>
              <a:gd name="adj3" fmla="val 1107"/>
              <a:gd name="adj4" fmla="val -56424"/>
            </a:avLst>
          </a:prstGeom>
          <a:solidFill>
            <a:schemeClr val="accent1">
              <a:alpha val="51000"/>
            </a:schemeClr>
          </a:solidFill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Professional Players</a:t>
            </a:r>
          </a:p>
          <a:p>
            <a:pPr algn="ctr"/>
            <a:r>
              <a:rPr lang="en-US" sz="1400" dirty="0" smtClean="0"/>
              <a:t>News Providers, Retailers, Charities, Etc…</a:t>
            </a:r>
            <a:endParaRPr lang="en-US" sz="1400" dirty="0"/>
          </a:p>
        </p:txBody>
      </p:sp>
      <p:sp>
        <p:nvSpPr>
          <p:cNvPr id="8" name="Line Callout 1 7"/>
          <p:cNvSpPr/>
          <p:nvPr/>
        </p:nvSpPr>
        <p:spPr>
          <a:xfrm flipH="1">
            <a:off x="7299433" y="3072524"/>
            <a:ext cx="1742966" cy="1383861"/>
          </a:xfrm>
          <a:prstGeom prst="borderCallout1">
            <a:avLst>
              <a:gd name="adj1" fmla="val 36847"/>
              <a:gd name="adj2" fmla="val 106611"/>
              <a:gd name="adj3" fmla="val 99995"/>
              <a:gd name="adj4" fmla="val 204765"/>
            </a:avLst>
          </a:prstGeom>
          <a:solidFill>
            <a:schemeClr val="accent1">
              <a:alpha val="51000"/>
            </a:schemeClr>
          </a:solidFill>
          <a:ln w="25400">
            <a:solidFill>
              <a:schemeClr val="tx1"/>
            </a:solidFill>
            <a:tailEnd type="triangle" w="lg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Casual Players</a:t>
            </a:r>
          </a:p>
          <a:p>
            <a:pPr algn="ctr"/>
            <a:r>
              <a:rPr lang="en-US" sz="1400" dirty="0" smtClean="0"/>
              <a:t>SMEs, Bloggers, Individuals,</a:t>
            </a:r>
          </a:p>
          <a:p>
            <a:pPr algn="ctr"/>
            <a:r>
              <a:rPr lang="en-US" sz="1400" dirty="0" smtClean="0"/>
              <a:t>Etc…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812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The Elephant in the Room?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4161" y="1555530"/>
            <a:ext cx="1052348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Twitter @Anywhere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5335" y="1555531"/>
            <a:ext cx="1305036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Google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Friend-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Connect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25" y="1562539"/>
            <a:ext cx="4243553" cy="26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6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24552" y="4931105"/>
            <a:ext cx="4438922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4552" y="3244194"/>
            <a:ext cx="4438922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Authorisation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4552" y="1562539"/>
            <a:ext cx="4438922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90" y="5060735"/>
            <a:ext cx="699376" cy="646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77" y="5707112"/>
            <a:ext cx="730468" cy="7304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972" y="4983213"/>
            <a:ext cx="674412" cy="674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385" y="4964827"/>
            <a:ext cx="703972" cy="692798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/>
          <a:lstStyle/>
          <a:p>
            <a:r>
              <a:rPr lang="en-US" dirty="0" smtClean="0"/>
              <a:t>The Elephant in the Room?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473" y="5707112"/>
            <a:ext cx="730468" cy="7304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84852" y="3237187"/>
            <a:ext cx="944233" cy="3279229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OpenID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4161" y="3237187"/>
            <a:ext cx="2436210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OAuth</a:t>
            </a:r>
            <a:r>
              <a:rPr lang="en-US" sz="1200" dirty="0" smtClean="0">
                <a:solidFill>
                  <a:schemeClr val="tx1"/>
                </a:solidFill>
              </a:rPr>
              <a:t>       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63750" y="1555532"/>
            <a:ext cx="1121102" cy="1585311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OpenSocial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61102" y="1562539"/>
            <a:ext cx="963449" cy="1585311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61102" y="3244193"/>
            <a:ext cx="963449" cy="1585311"/>
          </a:xfrm>
          <a:prstGeom prst="rect">
            <a:avLst/>
          </a:prstGeom>
          <a:solidFill>
            <a:schemeClr val="accent4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61102" y="4931105"/>
            <a:ext cx="963449" cy="1585311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85423" y="1562537"/>
            <a:ext cx="926715" cy="4960885"/>
          </a:xfrm>
          <a:prstGeom prst="rect">
            <a:avLst/>
          </a:prstGeom>
          <a:solidFill>
            <a:schemeClr val="bg1"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Facebook Platform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4161" y="1555530"/>
            <a:ext cx="1052348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Twitter @Anywhere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35335" y="1555531"/>
            <a:ext cx="1305036" cy="193915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Google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Friend-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Connect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Content Placeholder 5"/>
          <p:cNvSpPr txBox="1">
            <a:spLocks/>
          </p:cNvSpPr>
          <p:nvPr/>
        </p:nvSpPr>
        <p:spPr>
          <a:xfrm>
            <a:off x="276225" y="1562539"/>
            <a:ext cx="3297292" cy="4773976"/>
          </a:xfrm>
          <a:prstGeom prst="rect">
            <a:avLst/>
          </a:prstGeom>
        </p:spPr>
        <p:txBody>
          <a:bodyPr/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 Facebook Platform</a:t>
            </a:r>
          </a:p>
          <a:p>
            <a:r>
              <a:rPr lang="en-US" sz="1800" dirty="0" smtClean="0"/>
              <a:t>Massive Market Share (500m+ members)</a:t>
            </a:r>
          </a:p>
          <a:p>
            <a:r>
              <a:rPr lang="en-US" sz="1800" dirty="0" smtClean="0"/>
              <a:t>Tends to work outwardly</a:t>
            </a:r>
          </a:p>
          <a:p>
            <a:pPr lvl="2"/>
            <a:r>
              <a:rPr lang="en-US" sz="1400" dirty="0" smtClean="0"/>
              <a:t>E.g. Does work with </a:t>
            </a:r>
            <a:r>
              <a:rPr lang="en-US" sz="1400" dirty="0" err="1" smtClean="0"/>
              <a:t>OAuth</a:t>
            </a:r>
            <a:endParaRPr lang="en-US" sz="1400" dirty="0" smtClean="0"/>
          </a:p>
          <a:p>
            <a:endParaRPr lang="en-US" sz="1800" dirty="0" smtClean="0"/>
          </a:p>
          <a:p>
            <a:r>
              <a:rPr lang="en-US" sz="2000" dirty="0"/>
              <a:t>The </a:t>
            </a:r>
            <a:r>
              <a:rPr lang="en-US" sz="2000" dirty="0" smtClean="0"/>
              <a:t>Graph API</a:t>
            </a:r>
          </a:p>
          <a:p>
            <a:r>
              <a:rPr lang="en-US" sz="2000" dirty="0" smtClean="0"/>
              <a:t>FBML</a:t>
            </a:r>
            <a:r>
              <a:rPr lang="en-US" sz="2000" dirty="0"/>
              <a:t>, Facebook Markup </a:t>
            </a:r>
            <a:r>
              <a:rPr lang="en-US" sz="2000" dirty="0" smtClean="0"/>
              <a:t>Language </a:t>
            </a:r>
          </a:p>
          <a:p>
            <a:r>
              <a:rPr lang="en-US" sz="2000" dirty="0" smtClean="0"/>
              <a:t>FQL</a:t>
            </a:r>
            <a:r>
              <a:rPr lang="en-US" sz="2000" dirty="0"/>
              <a:t>, Facebook Query </a:t>
            </a:r>
            <a:r>
              <a:rPr lang="en-US" sz="2000" dirty="0" smtClean="0"/>
              <a:t>Language</a:t>
            </a:r>
          </a:p>
          <a:p>
            <a:r>
              <a:rPr lang="en-US" sz="2000" dirty="0" smtClean="0"/>
              <a:t>FBJS</a:t>
            </a:r>
            <a:r>
              <a:rPr lang="en-US" sz="2000" dirty="0"/>
              <a:t>, Facebook's </a:t>
            </a:r>
            <a:r>
              <a:rPr lang="en-US" sz="2000" dirty="0" smtClean="0"/>
              <a:t>JavaScript system</a:t>
            </a:r>
          </a:p>
          <a:p>
            <a:r>
              <a:rPr lang="en-US" sz="2000" dirty="0" smtClean="0"/>
              <a:t>Facebook Connect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170752" lvl="1" indent="0">
              <a:buNone/>
            </a:pPr>
            <a:endParaRPr lang="en-US" sz="11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39158"/>
            <a:ext cx="8591550" cy="1066801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 smtClean="0"/>
              <a:t>Scalability</a:t>
            </a:r>
          </a:p>
          <a:p>
            <a:pPr lvl="1"/>
            <a:r>
              <a:rPr lang="en-US" dirty="0" smtClean="0"/>
              <a:t>Traditional RDBMS Methods are struggling to cope with Internet Scale</a:t>
            </a:r>
          </a:p>
          <a:p>
            <a:pPr lvl="1"/>
            <a:r>
              <a:rPr lang="en-US" dirty="0" err="1" smtClean="0"/>
              <a:t>NoSQL</a:t>
            </a:r>
            <a:r>
              <a:rPr lang="en-US" dirty="0" smtClean="0"/>
              <a:t> Movement</a:t>
            </a:r>
          </a:p>
          <a:p>
            <a:pPr lvl="2"/>
            <a:r>
              <a:rPr lang="en-US" dirty="0" smtClean="0"/>
              <a:t>Solutions that are Eventually Consistent</a:t>
            </a:r>
          </a:p>
          <a:p>
            <a:pPr lvl="2"/>
            <a:r>
              <a:rPr lang="en-US" dirty="0" smtClean="0"/>
              <a:t>Alternatives to RDBMs such as Document and Key/Value stores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Interoperability</a:t>
            </a:r>
          </a:p>
          <a:p>
            <a:pPr lvl="1"/>
            <a:r>
              <a:rPr lang="en-US" dirty="0" smtClean="0"/>
              <a:t>Philosophical battle </a:t>
            </a:r>
          </a:p>
          <a:p>
            <a:pPr lvl="2"/>
            <a:r>
              <a:rPr lang="en-US" dirty="0" smtClean="0"/>
              <a:t>Federated (</a:t>
            </a:r>
            <a:r>
              <a:rPr lang="en-US" dirty="0" err="1" smtClean="0"/>
              <a:t>OpenID</a:t>
            </a:r>
            <a:r>
              <a:rPr lang="en-US" dirty="0" smtClean="0"/>
              <a:t>) vs. Delegated (</a:t>
            </a:r>
            <a:r>
              <a:rPr lang="en-US" dirty="0" err="1" smtClean="0"/>
              <a:t>Oauth</a:t>
            </a:r>
            <a:r>
              <a:rPr lang="en-US" dirty="0" smtClean="0"/>
              <a:t>) Sign-in</a:t>
            </a:r>
          </a:p>
          <a:p>
            <a:pPr lvl="1"/>
            <a:r>
              <a:rPr lang="en-US" dirty="0" smtClean="0"/>
              <a:t>Many APIs emerging for applications and connection</a:t>
            </a:r>
          </a:p>
          <a:p>
            <a:pPr lvl="2"/>
            <a:r>
              <a:rPr lang="en-US" dirty="0" smtClean="0"/>
              <a:t>Trend seems to be for a branded experience</a:t>
            </a:r>
          </a:p>
          <a:p>
            <a:pPr lvl="3"/>
            <a:r>
              <a:rPr lang="en-US" dirty="0" smtClean="0"/>
              <a:t>Facebook Connect</a:t>
            </a:r>
          </a:p>
          <a:p>
            <a:pPr lvl="3"/>
            <a:r>
              <a:rPr lang="en-US" dirty="0" smtClean="0"/>
              <a:t>Twitter @Anywhere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5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186780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8" idx="2"/>
            <a:endCxn id="5" idx="1"/>
          </p:cNvCxnSpPr>
          <p:nvPr/>
        </p:nvCxnSpPr>
        <p:spPr>
          <a:xfrm flipH="1">
            <a:off x="2853100" y="1806737"/>
            <a:ext cx="1489156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0"/>
            <a:endCxn id="13" idx="3"/>
          </p:cNvCxnSpPr>
          <p:nvPr/>
        </p:nvCxnSpPr>
        <p:spPr>
          <a:xfrm flipH="1" flipV="1">
            <a:off x="2119347" y="4507900"/>
            <a:ext cx="2222909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145302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2938066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9" idx="0"/>
            <a:endCxn id="14" idx="3"/>
          </p:cNvCxnSpPr>
          <p:nvPr/>
        </p:nvCxnSpPr>
        <p:spPr>
          <a:xfrm flipH="1" flipV="1">
            <a:off x="3604386" y="4507900"/>
            <a:ext cx="737870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71464" y="1171696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671464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5" idx="3"/>
            <a:endCxn id="13" idx="1"/>
          </p:cNvCxnSpPr>
          <p:nvPr/>
        </p:nvCxnSpPr>
        <p:spPr>
          <a:xfrm flipH="1">
            <a:off x="2119347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14" idx="1"/>
          </p:cNvCxnSpPr>
          <p:nvPr/>
        </p:nvCxnSpPr>
        <p:spPr>
          <a:xfrm>
            <a:off x="2853100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1738" y="3180046"/>
            <a:ext cx="206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64D2C"/>
                </a:solidFill>
              </a:rPr>
              <a:t>Data is replicated from Master to Slaves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GB" dirty="0" smtClean="0"/>
              <a:t>Vertical Partitioning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38971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DB2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0"/>
            <a:endCxn id="31" idx="3"/>
          </p:cNvCxnSpPr>
          <p:nvPr/>
        </p:nvCxnSpPr>
        <p:spPr>
          <a:xfrm flipV="1">
            <a:off x="4342256" y="4507900"/>
            <a:ext cx="729282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n 30"/>
          <p:cNvSpPr/>
          <p:nvPr/>
        </p:nvSpPr>
        <p:spPr>
          <a:xfrm>
            <a:off x="4405218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589025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9" idx="0"/>
            <a:endCxn id="32" idx="3"/>
          </p:cNvCxnSpPr>
          <p:nvPr/>
        </p:nvCxnSpPr>
        <p:spPr>
          <a:xfrm flipV="1">
            <a:off x="4342256" y="4507900"/>
            <a:ext cx="2214321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  <a:endCxn id="31" idx="1"/>
          </p:cNvCxnSpPr>
          <p:nvPr/>
        </p:nvCxnSpPr>
        <p:spPr>
          <a:xfrm flipH="1">
            <a:off x="5071538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32" idx="1"/>
          </p:cNvCxnSpPr>
          <p:nvPr/>
        </p:nvCxnSpPr>
        <p:spPr>
          <a:xfrm>
            <a:off x="5805291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27" idx="1"/>
          </p:cNvCxnSpPr>
          <p:nvPr/>
        </p:nvCxnSpPr>
        <p:spPr>
          <a:xfrm>
            <a:off x="4342256" y="1806737"/>
            <a:ext cx="1463035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1609" y="1740371"/>
            <a:ext cx="2602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Data is split between Masters based on columns (</a:t>
            </a:r>
            <a:r>
              <a:rPr lang="en-US" sz="1400" dirty="0" err="1" smtClean="0">
                <a:solidFill>
                  <a:schemeClr val="accent1"/>
                </a:solidFill>
              </a:rPr>
              <a:t>e.g.for</a:t>
            </a:r>
            <a:r>
              <a:rPr lang="en-US" sz="1400" dirty="0" smtClean="0">
                <a:solidFill>
                  <a:schemeClr val="accent1"/>
                </a:solidFill>
              </a:rPr>
              <a:t> each student: Personal Details on DB1, Enrolment Details on DB2)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300" dirty="0" smtClean="0"/>
              <a:t>?</a:t>
            </a:r>
            <a:endParaRPr lang="en-US" dirty="0" smtClean="0"/>
          </a:p>
          <a:p>
            <a:pPr marL="0" indent="0" algn="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1800" dirty="0" smtClean="0">
                <a:solidFill>
                  <a:schemeClr val="accent6"/>
                </a:solidFill>
              </a:rPr>
              <a:t>Dave Millard (</a:t>
            </a:r>
            <a:r>
              <a:rPr lang="en-US" sz="1800" dirty="0" err="1" smtClean="0">
                <a:solidFill>
                  <a:schemeClr val="accent6"/>
                </a:solidFill>
              </a:rPr>
              <a:t>dem@ecs.soton.ac.uk</a:t>
            </a:r>
            <a:r>
              <a:rPr lang="en-US" sz="1800" dirty="0" smtClean="0">
                <a:solidFill>
                  <a:schemeClr val="accent6"/>
                </a:solidFill>
              </a:rPr>
              <a:t>)</a:t>
            </a:r>
          </a:p>
          <a:p>
            <a:pPr marL="0" indent="0" algn="r">
              <a:buNone/>
            </a:pPr>
            <a:r>
              <a:rPr lang="en-US" sz="1800" dirty="0" err="1" smtClean="0">
                <a:solidFill>
                  <a:schemeClr val="accent6"/>
                </a:solidFill>
              </a:rPr>
              <a:t>Thanassis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err="1" smtClean="0">
                <a:solidFill>
                  <a:schemeClr val="accent6"/>
                </a:solidFill>
              </a:rPr>
              <a:t>Tiropanis</a:t>
            </a:r>
            <a:r>
              <a:rPr lang="en-US" sz="1800" dirty="0" smtClean="0">
                <a:solidFill>
                  <a:schemeClr val="accent6"/>
                </a:solidFill>
              </a:rPr>
              <a:t> (tt2@ecs.soton.ac.uk)</a:t>
            </a:r>
          </a:p>
        </p:txBody>
      </p:sp>
    </p:spTree>
    <p:extLst>
      <p:ext uri="{BB962C8B-B14F-4D97-AF65-F5344CB8AC3E}">
        <p14:creationId xmlns:p14="http://schemas.microsoft.com/office/powerpoint/2010/main" val="239791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186780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8" idx="2"/>
            <a:endCxn id="5" idx="1"/>
          </p:cNvCxnSpPr>
          <p:nvPr/>
        </p:nvCxnSpPr>
        <p:spPr>
          <a:xfrm flipH="1">
            <a:off x="2853100" y="1806737"/>
            <a:ext cx="1489156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0"/>
            <a:endCxn id="13" idx="3"/>
          </p:cNvCxnSpPr>
          <p:nvPr/>
        </p:nvCxnSpPr>
        <p:spPr>
          <a:xfrm flipH="1" flipV="1">
            <a:off x="2119347" y="4507900"/>
            <a:ext cx="2222909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145302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2938066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9" idx="0"/>
            <a:endCxn id="14" idx="3"/>
          </p:cNvCxnSpPr>
          <p:nvPr/>
        </p:nvCxnSpPr>
        <p:spPr>
          <a:xfrm flipH="1" flipV="1">
            <a:off x="3604386" y="4507900"/>
            <a:ext cx="737870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71464" y="1171696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671464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5" idx="3"/>
            <a:endCxn id="13" idx="1"/>
          </p:cNvCxnSpPr>
          <p:nvPr/>
        </p:nvCxnSpPr>
        <p:spPr>
          <a:xfrm flipH="1">
            <a:off x="2119347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14" idx="1"/>
          </p:cNvCxnSpPr>
          <p:nvPr/>
        </p:nvCxnSpPr>
        <p:spPr>
          <a:xfrm>
            <a:off x="2853100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1738" y="3180046"/>
            <a:ext cx="206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64D2C"/>
                </a:solidFill>
              </a:rPr>
              <a:t>Data is replicated from Master to Slaves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GB" dirty="0" smtClean="0"/>
              <a:t>Big Problems with Transaction Consistency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38971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DB2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0"/>
            <a:endCxn id="31" idx="3"/>
          </p:cNvCxnSpPr>
          <p:nvPr/>
        </p:nvCxnSpPr>
        <p:spPr>
          <a:xfrm flipV="1">
            <a:off x="4342256" y="4507900"/>
            <a:ext cx="729282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n 30"/>
          <p:cNvSpPr/>
          <p:nvPr/>
        </p:nvSpPr>
        <p:spPr>
          <a:xfrm>
            <a:off x="4405218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589025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9" idx="0"/>
            <a:endCxn id="32" idx="3"/>
          </p:cNvCxnSpPr>
          <p:nvPr/>
        </p:nvCxnSpPr>
        <p:spPr>
          <a:xfrm flipV="1">
            <a:off x="4342256" y="4507900"/>
            <a:ext cx="2214321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  <a:endCxn id="31" idx="1"/>
          </p:cNvCxnSpPr>
          <p:nvPr/>
        </p:nvCxnSpPr>
        <p:spPr>
          <a:xfrm flipH="1">
            <a:off x="5071538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32" idx="1"/>
          </p:cNvCxnSpPr>
          <p:nvPr/>
        </p:nvCxnSpPr>
        <p:spPr>
          <a:xfrm>
            <a:off x="5805291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27" idx="1"/>
          </p:cNvCxnSpPr>
          <p:nvPr/>
        </p:nvCxnSpPr>
        <p:spPr>
          <a:xfrm>
            <a:off x="4342256" y="1806737"/>
            <a:ext cx="1463035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1609" y="1740371"/>
            <a:ext cx="2602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Data is split between Masters based on columns (</a:t>
            </a:r>
            <a:r>
              <a:rPr lang="en-US" sz="1400" dirty="0" err="1" smtClean="0">
                <a:solidFill>
                  <a:schemeClr val="accent1"/>
                </a:solidFill>
              </a:rPr>
              <a:t>e.g.for</a:t>
            </a:r>
            <a:r>
              <a:rPr lang="en-US" sz="1400" dirty="0" smtClean="0">
                <a:solidFill>
                  <a:schemeClr val="accent1"/>
                </a:solidFill>
              </a:rPr>
              <a:t> each student: Personal Details on DB1, Enrolment Details on DB2)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125" y="2215581"/>
            <a:ext cx="1836435" cy="964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Consider Phoebe</a:t>
            </a:r>
          </a:p>
          <a:p>
            <a:pPr algn="ctr"/>
            <a:r>
              <a:rPr lang="en-US" sz="1100" dirty="0" smtClean="0">
                <a:solidFill>
                  <a:schemeClr val="accent3"/>
                </a:solidFill>
              </a:rPr>
              <a:t>In the system she is recorded as </a:t>
            </a:r>
            <a:r>
              <a:rPr lang="en-US" sz="1100" u="sng" dirty="0" err="1" smtClean="0">
                <a:solidFill>
                  <a:schemeClr val="accent3"/>
                </a:solidFill>
              </a:rPr>
              <a:t>Foebe</a:t>
            </a:r>
            <a:r>
              <a:rPr lang="en-US" sz="1100" dirty="0" smtClean="0">
                <a:solidFill>
                  <a:schemeClr val="accent3"/>
                </a:solidFill>
              </a:rPr>
              <a:t>, 18, Enrolled in CompSci</a:t>
            </a:r>
            <a:endParaRPr lang="en-US" sz="1100" dirty="0">
              <a:solidFill>
                <a:schemeClr val="accent3"/>
              </a:solidFill>
            </a:endParaRPr>
          </a:p>
        </p:txBody>
      </p:sp>
      <p:pic>
        <p:nvPicPr>
          <p:cNvPr id="30" name="Picture 12" descr="louise independent lea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05" y="941878"/>
            <a:ext cx="1910555" cy="127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69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186780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8" idx="2"/>
            <a:endCxn id="5" idx="1"/>
          </p:cNvCxnSpPr>
          <p:nvPr/>
        </p:nvCxnSpPr>
        <p:spPr>
          <a:xfrm flipH="1">
            <a:off x="2853100" y="1806737"/>
            <a:ext cx="1489156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0"/>
            <a:endCxn id="13" idx="3"/>
          </p:cNvCxnSpPr>
          <p:nvPr/>
        </p:nvCxnSpPr>
        <p:spPr>
          <a:xfrm flipH="1" flipV="1">
            <a:off x="2119347" y="4507900"/>
            <a:ext cx="2222909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145302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2938066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9" idx="0"/>
            <a:endCxn id="14" idx="3"/>
          </p:cNvCxnSpPr>
          <p:nvPr/>
        </p:nvCxnSpPr>
        <p:spPr>
          <a:xfrm flipH="1" flipV="1">
            <a:off x="3604386" y="4507900"/>
            <a:ext cx="737870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71464" y="1171696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671464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5" idx="3"/>
            <a:endCxn id="13" idx="1"/>
          </p:cNvCxnSpPr>
          <p:nvPr/>
        </p:nvCxnSpPr>
        <p:spPr>
          <a:xfrm flipH="1">
            <a:off x="2119347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14" idx="1"/>
          </p:cNvCxnSpPr>
          <p:nvPr/>
        </p:nvCxnSpPr>
        <p:spPr>
          <a:xfrm>
            <a:off x="2853100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1738" y="3180046"/>
            <a:ext cx="206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64D2C"/>
                </a:solidFill>
              </a:rPr>
              <a:t>Data is replicated from Master to Slaves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GB" dirty="0" smtClean="0"/>
              <a:t>Big Problems with Transaction Consistency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38971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DB2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0"/>
            <a:endCxn id="31" idx="3"/>
          </p:cNvCxnSpPr>
          <p:nvPr/>
        </p:nvCxnSpPr>
        <p:spPr>
          <a:xfrm flipV="1">
            <a:off x="4342256" y="4507900"/>
            <a:ext cx="729282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n 30"/>
          <p:cNvSpPr/>
          <p:nvPr/>
        </p:nvSpPr>
        <p:spPr>
          <a:xfrm>
            <a:off x="4405218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589025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9" idx="0"/>
            <a:endCxn id="32" idx="3"/>
          </p:cNvCxnSpPr>
          <p:nvPr/>
        </p:nvCxnSpPr>
        <p:spPr>
          <a:xfrm flipV="1">
            <a:off x="4342256" y="4507900"/>
            <a:ext cx="2214321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  <a:endCxn id="31" idx="1"/>
          </p:cNvCxnSpPr>
          <p:nvPr/>
        </p:nvCxnSpPr>
        <p:spPr>
          <a:xfrm flipH="1">
            <a:off x="5071538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32" idx="1"/>
          </p:cNvCxnSpPr>
          <p:nvPr/>
        </p:nvCxnSpPr>
        <p:spPr>
          <a:xfrm>
            <a:off x="5805291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27" idx="1"/>
          </p:cNvCxnSpPr>
          <p:nvPr/>
        </p:nvCxnSpPr>
        <p:spPr>
          <a:xfrm>
            <a:off x="4342256" y="1806737"/>
            <a:ext cx="1463035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1609" y="1740371"/>
            <a:ext cx="2602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Data is split between Masters based on columns (</a:t>
            </a:r>
            <a:r>
              <a:rPr lang="en-US" sz="1400" dirty="0" err="1" smtClean="0">
                <a:solidFill>
                  <a:schemeClr val="accent1"/>
                </a:solidFill>
              </a:rPr>
              <a:t>e.g.for</a:t>
            </a:r>
            <a:r>
              <a:rPr lang="en-US" sz="1400" dirty="0" smtClean="0">
                <a:solidFill>
                  <a:schemeClr val="accent1"/>
                </a:solidFill>
              </a:rPr>
              <a:t> each student: Personal Details on DB1, Enrolment Details on DB2)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125" y="2215581"/>
            <a:ext cx="1836435" cy="964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Consider Phoebe</a:t>
            </a:r>
          </a:p>
          <a:p>
            <a:pPr algn="ctr"/>
            <a:r>
              <a:rPr lang="en-US" sz="1100" dirty="0" smtClean="0">
                <a:solidFill>
                  <a:schemeClr val="accent3"/>
                </a:solidFill>
              </a:rPr>
              <a:t>In the system she is recorded as </a:t>
            </a:r>
            <a:r>
              <a:rPr lang="en-US" sz="1100" u="sng" dirty="0" err="1" smtClean="0">
                <a:solidFill>
                  <a:schemeClr val="accent3"/>
                </a:solidFill>
              </a:rPr>
              <a:t>Foebe</a:t>
            </a:r>
            <a:r>
              <a:rPr lang="en-US" sz="1100" dirty="0" smtClean="0">
                <a:solidFill>
                  <a:schemeClr val="accent3"/>
                </a:solidFill>
              </a:rPr>
              <a:t>, 18, Enrolled in CompSci</a:t>
            </a:r>
            <a:endParaRPr lang="en-US" sz="1100" dirty="0">
              <a:solidFill>
                <a:schemeClr val="accent3"/>
              </a:solidFill>
            </a:endParaRPr>
          </a:p>
        </p:txBody>
      </p:sp>
      <p:pic>
        <p:nvPicPr>
          <p:cNvPr id="30" name="Picture 12" descr="louise independent lea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05" y="941878"/>
            <a:ext cx="1910555" cy="127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2186780" y="1084110"/>
            <a:ext cx="148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An Admin corrects her name and changes her course to SoftEng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7956" y="5266164"/>
            <a:ext cx="180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At around the same time someone asks the system for her details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7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186780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DB1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8" idx="2"/>
            <a:endCxn id="5" idx="1"/>
          </p:cNvCxnSpPr>
          <p:nvPr/>
        </p:nvCxnSpPr>
        <p:spPr>
          <a:xfrm flipH="1">
            <a:off x="2853100" y="1806737"/>
            <a:ext cx="1489156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9" idx="0"/>
            <a:endCxn id="13" idx="3"/>
          </p:cNvCxnSpPr>
          <p:nvPr/>
        </p:nvCxnSpPr>
        <p:spPr>
          <a:xfrm flipH="1" flipV="1">
            <a:off x="2119347" y="4507900"/>
            <a:ext cx="2222909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145302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2938066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9" idx="0"/>
            <a:endCxn id="14" idx="3"/>
          </p:cNvCxnSpPr>
          <p:nvPr/>
        </p:nvCxnSpPr>
        <p:spPr>
          <a:xfrm flipH="1" flipV="1">
            <a:off x="3604386" y="4507900"/>
            <a:ext cx="737870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71464" y="1171696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Write</a:t>
            </a:r>
            <a:endParaRPr lang="en-US" sz="1400" i="1" dirty="0"/>
          </a:p>
        </p:txBody>
      </p:sp>
      <p:sp>
        <p:nvSpPr>
          <p:cNvPr id="19" name="Rectangle 18"/>
          <p:cNvSpPr/>
          <p:nvPr/>
        </p:nvSpPr>
        <p:spPr>
          <a:xfrm>
            <a:off x="3671464" y="5277454"/>
            <a:ext cx="1341583" cy="635041"/>
          </a:xfrm>
          <a:prstGeom prst="rect">
            <a:avLst/>
          </a:prstGeom>
          <a:solidFill>
            <a:schemeClr val="accent4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Clients </a:t>
            </a:r>
          </a:p>
          <a:p>
            <a:pPr algn="ctr"/>
            <a:r>
              <a:rPr lang="en-US" sz="1400" i="1" dirty="0" smtClean="0"/>
              <a:t>That Read</a:t>
            </a:r>
            <a:endParaRPr lang="en-US" sz="1400" i="1" dirty="0"/>
          </a:p>
        </p:txBody>
      </p:sp>
      <p:cxnSp>
        <p:nvCxnSpPr>
          <p:cNvPr id="26" name="Straight Arrow Connector 25"/>
          <p:cNvCxnSpPr>
            <a:stCxn id="5" idx="3"/>
            <a:endCxn id="13" idx="1"/>
          </p:cNvCxnSpPr>
          <p:nvPr/>
        </p:nvCxnSpPr>
        <p:spPr>
          <a:xfrm flipH="1">
            <a:off x="2119347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14" idx="1"/>
          </p:cNvCxnSpPr>
          <p:nvPr/>
        </p:nvCxnSpPr>
        <p:spPr>
          <a:xfrm>
            <a:off x="2853100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01738" y="3180046"/>
            <a:ext cx="2066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964D2C"/>
                </a:solidFill>
              </a:rPr>
              <a:t>Data is replicated from Master to Slaves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822871"/>
          </a:xfrm>
        </p:spPr>
        <p:txBody>
          <a:bodyPr/>
          <a:lstStyle/>
          <a:p>
            <a:r>
              <a:rPr lang="en-GB" dirty="0" smtClean="0"/>
              <a:t>Big Problems with Transaction Consistency</a:t>
            </a:r>
            <a:endParaRPr lang="en-US" dirty="0"/>
          </a:p>
        </p:txBody>
      </p:sp>
      <p:sp>
        <p:nvSpPr>
          <p:cNvPr id="27" name="Can 26"/>
          <p:cNvSpPr/>
          <p:nvPr/>
        </p:nvSpPr>
        <p:spPr>
          <a:xfrm>
            <a:off x="5138971" y="2365753"/>
            <a:ext cx="1332639" cy="1015172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Master DB2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0"/>
            <a:endCxn id="31" idx="3"/>
          </p:cNvCxnSpPr>
          <p:nvPr/>
        </p:nvCxnSpPr>
        <p:spPr>
          <a:xfrm flipV="1">
            <a:off x="4342256" y="4507900"/>
            <a:ext cx="729282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an 30"/>
          <p:cNvSpPr/>
          <p:nvPr/>
        </p:nvSpPr>
        <p:spPr>
          <a:xfrm>
            <a:off x="4405218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5890257" y="3703266"/>
            <a:ext cx="1332639" cy="804634"/>
          </a:xfrm>
          <a:prstGeom prst="can">
            <a:avLst/>
          </a:prstGeom>
          <a:solidFill>
            <a:schemeClr val="accent2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 DB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19" idx="0"/>
            <a:endCxn id="32" idx="3"/>
          </p:cNvCxnSpPr>
          <p:nvPr/>
        </p:nvCxnSpPr>
        <p:spPr>
          <a:xfrm flipV="1">
            <a:off x="4342256" y="4507900"/>
            <a:ext cx="2214321" cy="7695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  <a:endCxn id="31" idx="1"/>
          </p:cNvCxnSpPr>
          <p:nvPr/>
        </p:nvCxnSpPr>
        <p:spPr>
          <a:xfrm flipH="1">
            <a:off x="5071538" y="3380925"/>
            <a:ext cx="733753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3"/>
            <a:endCxn id="32" idx="1"/>
          </p:cNvCxnSpPr>
          <p:nvPr/>
        </p:nvCxnSpPr>
        <p:spPr>
          <a:xfrm>
            <a:off x="5805291" y="3380925"/>
            <a:ext cx="751286" cy="32234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2"/>
            <a:endCxn id="27" idx="1"/>
          </p:cNvCxnSpPr>
          <p:nvPr/>
        </p:nvCxnSpPr>
        <p:spPr>
          <a:xfrm>
            <a:off x="4342256" y="1806737"/>
            <a:ext cx="1463035" cy="559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471609" y="1740371"/>
            <a:ext cx="2602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Data is split between Masters based on columns (</a:t>
            </a:r>
            <a:r>
              <a:rPr lang="en-US" sz="1400" dirty="0" err="1" smtClean="0">
                <a:solidFill>
                  <a:schemeClr val="accent1"/>
                </a:solidFill>
              </a:rPr>
              <a:t>e.g.for</a:t>
            </a:r>
            <a:r>
              <a:rPr lang="en-US" sz="1400" dirty="0" smtClean="0">
                <a:solidFill>
                  <a:schemeClr val="accent1"/>
                </a:solidFill>
              </a:rPr>
              <a:t> each student: Personal Details on DB1, Enrolment Details on DB2)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42560" y="6333716"/>
            <a:ext cx="710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Understanding </a:t>
            </a:r>
            <a:r>
              <a:rPr lang="en-US" sz="1400" dirty="0">
                <a:solidFill>
                  <a:srgbClr val="964D2C"/>
                </a:solidFill>
              </a:rPr>
              <a:t>the "</a:t>
            </a:r>
            <a:r>
              <a:rPr lang="en-US" sz="1400" dirty="0" err="1">
                <a:solidFill>
                  <a:srgbClr val="964D2C"/>
                </a:solidFill>
              </a:rPr>
              <a:t>NoSQL</a:t>
            </a:r>
            <a:r>
              <a:rPr lang="en-US" sz="1400" dirty="0">
                <a:solidFill>
                  <a:srgbClr val="964D2C"/>
                </a:solidFill>
              </a:rPr>
              <a:t> movement" | Enterprise | Real World Computing | PC Pro </a:t>
            </a:r>
            <a:endParaRPr lang="en-US" sz="1400" dirty="0" smtClean="0">
              <a:solidFill>
                <a:srgbClr val="964D2C"/>
              </a:solidFill>
            </a:endParaRPr>
          </a:p>
          <a:p>
            <a:pPr algn="r"/>
            <a:r>
              <a:rPr lang="en-US" sz="1400" dirty="0" smtClean="0">
                <a:solidFill>
                  <a:srgbClr val="964D2C"/>
                </a:solidFill>
              </a:rPr>
              <a:t>http</a:t>
            </a:r>
            <a:r>
              <a:rPr lang="en-US" sz="1400" dirty="0">
                <a:solidFill>
                  <a:srgbClr val="964D2C"/>
                </a:solidFill>
              </a:rPr>
              <a:t>://</a:t>
            </a:r>
            <a:r>
              <a:rPr lang="en-US" sz="1400" dirty="0" err="1">
                <a:solidFill>
                  <a:srgbClr val="964D2C"/>
                </a:solidFill>
              </a:rPr>
              <a:t>www.pcpro.co.uk</a:t>
            </a:r>
            <a:r>
              <a:rPr lang="en-US" sz="1400" dirty="0">
                <a:solidFill>
                  <a:srgbClr val="964D2C"/>
                </a:solidFill>
              </a:rPr>
              <a:t>/</a:t>
            </a:r>
            <a:r>
              <a:rPr lang="en-US" sz="1400" dirty="0" err="1">
                <a:solidFill>
                  <a:srgbClr val="964D2C"/>
                </a:solidFill>
              </a:rPr>
              <a:t>realworld</a:t>
            </a:r>
            <a:r>
              <a:rPr lang="en-US" sz="1400" dirty="0">
                <a:solidFill>
                  <a:srgbClr val="964D2C"/>
                </a:solidFill>
              </a:rPr>
              <a:t>/355477/understanding-the-nosql-</a:t>
            </a:r>
            <a:r>
              <a:rPr lang="en-US" sz="1400" dirty="0" smtClean="0">
                <a:solidFill>
                  <a:srgbClr val="964D2C"/>
                </a:solidFill>
              </a:rPr>
              <a:t>movement</a:t>
            </a:r>
            <a:endParaRPr lang="en-US" sz="1400" dirty="0">
              <a:solidFill>
                <a:srgbClr val="964D2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125" y="2215581"/>
            <a:ext cx="1836435" cy="964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Consider Phoebe</a:t>
            </a:r>
          </a:p>
          <a:p>
            <a:pPr algn="ctr"/>
            <a:r>
              <a:rPr lang="en-US" sz="1100" dirty="0" smtClean="0">
                <a:solidFill>
                  <a:schemeClr val="accent3"/>
                </a:solidFill>
              </a:rPr>
              <a:t>In the system she is recorded as </a:t>
            </a:r>
            <a:r>
              <a:rPr lang="en-US" sz="1100" u="sng" dirty="0" err="1" smtClean="0">
                <a:solidFill>
                  <a:schemeClr val="accent3"/>
                </a:solidFill>
              </a:rPr>
              <a:t>Foebe</a:t>
            </a:r>
            <a:r>
              <a:rPr lang="en-US" sz="1100" dirty="0" smtClean="0">
                <a:solidFill>
                  <a:schemeClr val="accent3"/>
                </a:solidFill>
              </a:rPr>
              <a:t>, 18, Enrolled in CompSci</a:t>
            </a:r>
            <a:endParaRPr lang="en-US" sz="1100" dirty="0">
              <a:solidFill>
                <a:schemeClr val="accent3"/>
              </a:solidFill>
            </a:endParaRPr>
          </a:p>
        </p:txBody>
      </p:sp>
      <p:pic>
        <p:nvPicPr>
          <p:cNvPr id="30" name="Picture 12" descr="louise independent lear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05" y="941878"/>
            <a:ext cx="1910555" cy="1273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TextBox 37"/>
          <p:cNvSpPr txBox="1"/>
          <p:nvPr/>
        </p:nvSpPr>
        <p:spPr>
          <a:xfrm>
            <a:off x="2186780" y="1084110"/>
            <a:ext cx="148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An Admin corrects her name and changes her course to SoftEng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7956" y="5266164"/>
            <a:ext cx="180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</a:rPr>
              <a:t>At around the same time someone asks the system for her details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6145" y="5077684"/>
            <a:ext cx="3567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Answer(s):</a:t>
            </a:r>
          </a:p>
          <a:p>
            <a:pPr marL="228600" indent="-228600">
              <a:buAutoNum type="arabicParenR"/>
            </a:pPr>
            <a:r>
              <a:rPr lang="en-US" sz="1400" dirty="0" smtClean="0">
                <a:solidFill>
                  <a:srgbClr val="FF0000"/>
                </a:solidFill>
              </a:rPr>
              <a:t>Phoebe is on CompSci</a:t>
            </a:r>
          </a:p>
          <a:p>
            <a:pPr marL="228600" indent="-228600">
              <a:buAutoNum type="arabicParenR"/>
            </a:pPr>
            <a:r>
              <a:rPr lang="en-US" sz="1400" dirty="0" err="1" smtClean="0">
                <a:solidFill>
                  <a:srgbClr val="FF0000"/>
                </a:solidFill>
              </a:rPr>
              <a:t>Foebe</a:t>
            </a:r>
            <a:r>
              <a:rPr lang="en-US" sz="1400" dirty="0" smtClean="0">
                <a:solidFill>
                  <a:srgbClr val="FF0000"/>
                </a:solidFill>
              </a:rPr>
              <a:t> is on </a:t>
            </a:r>
            <a:r>
              <a:rPr lang="en-US" sz="1400" dirty="0" err="1" smtClean="0">
                <a:solidFill>
                  <a:srgbClr val="FF0000"/>
                </a:solidFill>
              </a:rPr>
              <a:t>CompSic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28600" indent="-228600">
              <a:buAutoNum type="arabicParenR"/>
            </a:pPr>
            <a:r>
              <a:rPr lang="en-US" sz="1400" dirty="0" smtClean="0">
                <a:solidFill>
                  <a:srgbClr val="FF0000"/>
                </a:solidFill>
              </a:rPr>
              <a:t>Phoebe is on SoftEng</a:t>
            </a:r>
          </a:p>
          <a:p>
            <a:pPr marL="228600" indent="-228600">
              <a:buAutoNum type="arabicParenR"/>
            </a:pPr>
            <a:r>
              <a:rPr lang="en-US" sz="1400" dirty="0" err="1" smtClean="0">
                <a:solidFill>
                  <a:srgbClr val="FF0000"/>
                </a:solidFill>
              </a:rPr>
              <a:t>Foebe</a:t>
            </a:r>
            <a:r>
              <a:rPr lang="en-US" sz="1400" dirty="0" smtClean="0">
                <a:solidFill>
                  <a:srgbClr val="FF0000"/>
                </a:solidFill>
              </a:rPr>
              <a:t> is on SoftEng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6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5003</TotalTime>
  <Words>3373</Words>
  <Application>Microsoft Macintosh PowerPoint</Application>
  <PresentationFormat>On-screen Show (4:3)</PresentationFormat>
  <Paragraphs>794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Soho</vt:lpstr>
      <vt:lpstr>The web 2.0 development survival guide</vt:lpstr>
      <vt:lpstr>Part I: Everything’s Eventual Dealing with Scale</vt:lpstr>
      <vt:lpstr>When RDMS Fail – Naïve Setup</vt:lpstr>
      <vt:lpstr>Slaving</vt:lpstr>
      <vt:lpstr>Horizontal Partitioning (Sharding)</vt:lpstr>
      <vt:lpstr>Vertical Partitioning</vt:lpstr>
      <vt:lpstr>Big Problems with Transaction Consistency</vt:lpstr>
      <vt:lpstr>Big Problems with Transaction Consistency</vt:lpstr>
      <vt:lpstr>Big Problems with Transaction Consistency</vt:lpstr>
      <vt:lpstr>The CAP Theorem – Pick Any Two</vt:lpstr>
      <vt:lpstr>The CAP Theorem – Pick Any Two</vt:lpstr>
      <vt:lpstr>The CAP Theorem – Pick Any Two</vt:lpstr>
      <vt:lpstr>The CAP Theorem – Pick Any Two</vt:lpstr>
      <vt:lpstr>Eventual Consistency</vt:lpstr>
      <vt:lpstr>The NoSQL Movement</vt:lpstr>
      <vt:lpstr>The NoSQL Movement</vt:lpstr>
      <vt:lpstr>Document Approach</vt:lpstr>
      <vt:lpstr>Document Approach</vt:lpstr>
      <vt:lpstr>Document Approach</vt:lpstr>
      <vt:lpstr>Part 2: Playing Nicely Interoperability and the Open Social Web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The Social Media Ecosystem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How Might We Interoperate?</vt:lpstr>
      <vt:lpstr>Successful Examples</vt:lpstr>
      <vt:lpstr>Successful Examples</vt:lpstr>
      <vt:lpstr>The Long Tail of Social Networking</vt:lpstr>
      <vt:lpstr>The Long Tail of Social Networking</vt:lpstr>
      <vt:lpstr>The Long Tail of Social Networking</vt:lpstr>
      <vt:lpstr>The Elephant in the Room?</vt:lpstr>
      <vt:lpstr>The Elephant in the Room?</vt:lpstr>
      <vt:lpstr>Lessons Learned</vt:lpstr>
      <vt:lpstr>Questions…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Social Networking Systems</dc:title>
  <dc:creator>David Millard</dc:creator>
  <cp:lastModifiedBy>David Millard</cp:lastModifiedBy>
  <cp:revision>114</cp:revision>
  <dcterms:created xsi:type="dcterms:W3CDTF">2011-01-26T16:20:04Z</dcterms:created>
  <dcterms:modified xsi:type="dcterms:W3CDTF">2011-03-27T21:23:16Z</dcterms:modified>
</cp:coreProperties>
</file>