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67" r:id="rId4"/>
    <p:sldId id="275" r:id="rId5"/>
    <p:sldId id="276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60" r:id="rId14"/>
    <p:sldId id="261" r:id="rId15"/>
    <p:sldId id="268" r:id="rId16"/>
    <p:sldId id="266" r:id="rId17"/>
    <p:sldId id="265" r:id="rId18"/>
    <p:sldId id="257" r:id="rId19"/>
    <p:sldId id="262" r:id="rId20"/>
    <p:sldId id="264" r:id="rId21"/>
    <p:sldId id="258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1D297-A46C-0547-B8A1-C2CBD892CD88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E9AB3F3-DF49-A04A-AB84-99C3C2073701}">
      <dgm:prSet phldrT="[Text]"/>
      <dgm:spPr/>
      <dgm:t>
        <a:bodyPr/>
        <a:lstStyle/>
        <a:p>
          <a:r>
            <a:rPr lang="en-US" dirty="0" smtClean="0"/>
            <a:t>Marginal notes</a:t>
          </a:r>
          <a:endParaRPr lang="en-US" dirty="0"/>
        </a:p>
      </dgm:t>
    </dgm:pt>
    <dgm:pt modelId="{D017DEAA-D83E-374A-9259-D0FE3D764721}" type="parTrans" cxnId="{7F91B81F-4676-5D48-B5FD-36658E5B422B}">
      <dgm:prSet/>
      <dgm:spPr/>
      <dgm:t>
        <a:bodyPr/>
        <a:lstStyle/>
        <a:p>
          <a:endParaRPr lang="en-US"/>
        </a:p>
      </dgm:t>
    </dgm:pt>
    <dgm:pt modelId="{3A1C9605-C61E-9945-A77C-FF0BD82E6B70}" type="sibTrans" cxnId="{7F91B81F-4676-5D48-B5FD-36658E5B422B}">
      <dgm:prSet/>
      <dgm:spPr/>
      <dgm:t>
        <a:bodyPr/>
        <a:lstStyle/>
        <a:p>
          <a:endParaRPr lang="en-US"/>
        </a:p>
      </dgm:t>
    </dgm:pt>
    <dgm:pt modelId="{173C9D06-8F63-ED46-A427-589BE44B91C3}">
      <dgm:prSet phldrT="[Text]"/>
      <dgm:spPr/>
      <dgm:t>
        <a:bodyPr/>
        <a:lstStyle/>
        <a:p>
          <a:r>
            <a:rPr lang="en-US" dirty="0" smtClean="0"/>
            <a:t>Post its and index cards</a:t>
          </a:r>
          <a:endParaRPr lang="en-US" dirty="0"/>
        </a:p>
      </dgm:t>
    </dgm:pt>
    <dgm:pt modelId="{A78B1E22-F27E-0E44-96DE-0E9B3FA16DB4}" type="parTrans" cxnId="{B7D266F2-BA66-244E-A662-1009AC717C59}">
      <dgm:prSet/>
      <dgm:spPr/>
      <dgm:t>
        <a:bodyPr/>
        <a:lstStyle/>
        <a:p>
          <a:endParaRPr lang="en-US"/>
        </a:p>
      </dgm:t>
    </dgm:pt>
    <dgm:pt modelId="{1E47645D-3B8D-374F-8A2A-CACA07C43B2D}" type="sibTrans" cxnId="{B7D266F2-BA66-244E-A662-1009AC717C59}">
      <dgm:prSet/>
      <dgm:spPr/>
      <dgm:t>
        <a:bodyPr/>
        <a:lstStyle/>
        <a:p>
          <a:endParaRPr lang="en-US"/>
        </a:p>
      </dgm:t>
    </dgm:pt>
    <dgm:pt modelId="{9E91DDCF-AF7C-9D4C-97AC-1BF927162082}">
      <dgm:prSet phldrT="[Text]"/>
      <dgm:spPr/>
      <dgm:t>
        <a:bodyPr/>
        <a:lstStyle/>
        <a:p>
          <a:r>
            <a:rPr lang="en-US" dirty="0" smtClean="0"/>
            <a:t>Spreadsheet (capturing from previous)</a:t>
          </a:r>
          <a:endParaRPr lang="en-US" dirty="0"/>
        </a:p>
      </dgm:t>
    </dgm:pt>
    <dgm:pt modelId="{4943140C-413F-9E42-9A80-86F4BBD4F430}" type="parTrans" cxnId="{9B40CED5-AA94-6E40-8582-96C040C8C3CE}">
      <dgm:prSet/>
      <dgm:spPr/>
      <dgm:t>
        <a:bodyPr/>
        <a:lstStyle/>
        <a:p>
          <a:endParaRPr lang="en-US"/>
        </a:p>
      </dgm:t>
    </dgm:pt>
    <dgm:pt modelId="{01E836E6-63F0-2443-A2EC-44A305A87996}" type="sibTrans" cxnId="{9B40CED5-AA94-6E40-8582-96C040C8C3CE}">
      <dgm:prSet/>
      <dgm:spPr/>
      <dgm:t>
        <a:bodyPr/>
        <a:lstStyle/>
        <a:p>
          <a:endParaRPr lang="en-US"/>
        </a:p>
      </dgm:t>
    </dgm:pt>
    <dgm:pt modelId="{4E627BAE-BA03-9144-A997-A6D1364E6215}">
      <dgm:prSet phldrT="[Text]"/>
      <dgm:spPr/>
      <dgm:t>
        <a:bodyPr/>
        <a:lstStyle/>
        <a:p>
          <a:r>
            <a:rPr lang="en-US" dirty="0" smtClean="0"/>
            <a:t>Hypertext </a:t>
          </a:r>
          <a:br>
            <a:rPr lang="en-US" dirty="0" smtClean="0"/>
          </a:br>
          <a:r>
            <a:rPr lang="en-US" dirty="0" smtClean="0"/>
            <a:t> your choice</a:t>
          </a:r>
          <a:br>
            <a:rPr lang="en-US" dirty="0" smtClean="0"/>
          </a:br>
          <a:r>
            <a:rPr lang="en-US" dirty="0" smtClean="0"/>
            <a:t>e.g. wiki?</a:t>
          </a:r>
          <a:endParaRPr lang="en-US" dirty="0"/>
        </a:p>
      </dgm:t>
    </dgm:pt>
    <dgm:pt modelId="{CFBA3974-42E6-CF49-B63D-0A44EF9440BA}" type="parTrans" cxnId="{12432F54-3F36-2C4A-ADDB-2AD3E5914B20}">
      <dgm:prSet/>
      <dgm:spPr/>
      <dgm:t>
        <a:bodyPr/>
        <a:lstStyle/>
        <a:p>
          <a:endParaRPr lang="en-US"/>
        </a:p>
      </dgm:t>
    </dgm:pt>
    <dgm:pt modelId="{68CE0210-39DF-DC4A-811D-57B835DD31AA}" type="sibTrans" cxnId="{12432F54-3F36-2C4A-ADDB-2AD3E5914B20}">
      <dgm:prSet/>
      <dgm:spPr/>
      <dgm:t>
        <a:bodyPr/>
        <a:lstStyle/>
        <a:p>
          <a:endParaRPr lang="en-US"/>
        </a:p>
      </dgm:t>
    </dgm:pt>
    <dgm:pt modelId="{989E8DF2-87F6-7947-AA51-93283A588A5E}">
      <dgm:prSet phldrT="[Text]"/>
      <dgm:spPr/>
      <dgm:t>
        <a:bodyPr/>
        <a:lstStyle/>
        <a:p>
          <a:r>
            <a:rPr lang="en-US" dirty="0" err="1" smtClean="0"/>
            <a:t>Specialised</a:t>
          </a:r>
          <a:r>
            <a:rPr lang="en-US" dirty="0" smtClean="0"/>
            <a:t> software</a:t>
          </a:r>
        </a:p>
        <a:p>
          <a:r>
            <a:rPr lang="en-US" dirty="0" smtClean="0"/>
            <a:t>E.g. </a:t>
          </a:r>
          <a:r>
            <a:rPr lang="en-US" dirty="0" err="1" smtClean="0"/>
            <a:t>Nvivo</a:t>
          </a:r>
          <a:endParaRPr lang="en-US" dirty="0"/>
        </a:p>
      </dgm:t>
    </dgm:pt>
    <dgm:pt modelId="{5E31A81C-9012-354E-98BC-359E8E8EBF53}" type="parTrans" cxnId="{E6F94BEC-B1F4-6843-93FA-7583CA33097F}">
      <dgm:prSet/>
      <dgm:spPr/>
      <dgm:t>
        <a:bodyPr/>
        <a:lstStyle/>
        <a:p>
          <a:endParaRPr lang="en-US"/>
        </a:p>
      </dgm:t>
    </dgm:pt>
    <dgm:pt modelId="{E59F6CCB-FF8A-E446-852C-1B54CFE0E18D}" type="sibTrans" cxnId="{E6F94BEC-B1F4-6843-93FA-7583CA33097F}">
      <dgm:prSet/>
      <dgm:spPr/>
      <dgm:t>
        <a:bodyPr/>
        <a:lstStyle/>
        <a:p>
          <a:endParaRPr lang="en-US"/>
        </a:p>
      </dgm:t>
    </dgm:pt>
    <dgm:pt modelId="{ABFC8EAD-A713-2740-BF66-DE138E96C173}" type="pres">
      <dgm:prSet presAssocID="{5141D297-A46C-0547-B8A1-C2CBD892CD88}" presName="CompostProcess" presStyleCnt="0">
        <dgm:presLayoutVars>
          <dgm:dir/>
          <dgm:resizeHandles val="exact"/>
        </dgm:presLayoutVars>
      </dgm:prSet>
      <dgm:spPr/>
    </dgm:pt>
    <dgm:pt modelId="{3DD5BDCD-3AA0-CB46-8E53-BC8D1DC45B17}" type="pres">
      <dgm:prSet presAssocID="{5141D297-A46C-0547-B8A1-C2CBD892CD88}" presName="arrow" presStyleLbl="bgShp" presStyleIdx="0" presStyleCnt="1"/>
      <dgm:spPr/>
    </dgm:pt>
    <dgm:pt modelId="{C5BD9544-047A-0B45-91A8-3A653803A22F}" type="pres">
      <dgm:prSet presAssocID="{5141D297-A46C-0547-B8A1-C2CBD892CD88}" presName="linearProcess" presStyleCnt="0"/>
      <dgm:spPr/>
    </dgm:pt>
    <dgm:pt modelId="{8112428E-448B-7846-AEA3-7A085E8DBCB2}" type="pres">
      <dgm:prSet presAssocID="{1E9AB3F3-DF49-A04A-AB84-99C3C207370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24837-3FDA-B244-AE34-E8C3CA88E779}" type="pres">
      <dgm:prSet presAssocID="{3A1C9605-C61E-9945-A77C-FF0BD82E6B70}" presName="sibTrans" presStyleCnt="0"/>
      <dgm:spPr/>
    </dgm:pt>
    <dgm:pt modelId="{EA77FF6E-7982-D24C-A6BF-465420454E40}" type="pres">
      <dgm:prSet presAssocID="{173C9D06-8F63-ED46-A427-589BE44B91C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07975-0E70-D34C-9BD0-60FDFD45024B}" type="pres">
      <dgm:prSet presAssocID="{1E47645D-3B8D-374F-8A2A-CACA07C43B2D}" presName="sibTrans" presStyleCnt="0"/>
      <dgm:spPr/>
    </dgm:pt>
    <dgm:pt modelId="{E904871F-623A-B441-B02D-A83054F95A75}" type="pres">
      <dgm:prSet presAssocID="{9E91DDCF-AF7C-9D4C-97AC-1BF92716208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F3780-FD84-FF43-AFF0-DF40EA2727E8}" type="pres">
      <dgm:prSet presAssocID="{01E836E6-63F0-2443-A2EC-44A305A87996}" presName="sibTrans" presStyleCnt="0"/>
      <dgm:spPr/>
    </dgm:pt>
    <dgm:pt modelId="{ED6E0AA4-BA60-BF4D-8C7E-BAA53B1B5D8A}" type="pres">
      <dgm:prSet presAssocID="{4E627BAE-BA03-9144-A997-A6D1364E621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7563-3E54-E64E-8AE0-9B6ECF9068C4}" type="pres">
      <dgm:prSet presAssocID="{68CE0210-39DF-DC4A-811D-57B835DD31AA}" presName="sibTrans" presStyleCnt="0"/>
      <dgm:spPr/>
    </dgm:pt>
    <dgm:pt modelId="{45FA6B71-73E1-A646-8A99-C0D5F4609301}" type="pres">
      <dgm:prSet presAssocID="{989E8DF2-87F6-7947-AA51-93283A588A5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0CED5-AA94-6E40-8582-96C040C8C3CE}" srcId="{5141D297-A46C-0547-B8A1-C2CBD892CD88}" destId="{9E91DDCF-AF7C-9D4C-97AC-1BF927162082}" srcOrd="2" destOrd="0" parTransId="{4943140C-413F-9E42-9A80-86F4BBD4F430}" sibTransId="{01E836E6-63F0-2443-A2EC-44A305A87996}"/>
    <dgm:cxn modelId="{12432F54-3F36-2C4A-ADDB-2AD3E5914B20}" srcId="{5141D297-A46C-0547-B8A1-C2CBD892CD88}" destId="{4E627BAE-BA03-9144-A997-A6D1364E6215}" srcOrd="3" destOrd="0" parTransId="{CFBA3974-42E6-CF49-B63D-0A44EF9440BA}" sibTransId="{68CE0210-39DF-DC4A-811D-57B835DD31AA}"/>
    <dgm:cxn modelId="{7F91B81F-4676-5D48-B5FD-36658E5B422B}" srcId="{5141D297-A46C-0547-B8A1-C2CBD892CD88}" destId="{1E9AB3F3-DF49-A04A-AB84-99C3C2073701}" srcOrd="0" destOrd="0" parTransId="{D017DEAA-D83E-374A-9259-D0FE3D764721}" sibTransId="{3A1C9605-C61E-9945-A77C-FF0BD82E6B70}"/>
    <dgm:cxn modelId="{48FCA6F0-B774-4440-B0CB-FAD2086EC0CE}" type="presOf" srcId="{173C9D06-8F63-ED46-A427-589BE44B91C3}" destId="{EA77FF6E-7982-D24C-A6BF-465420454E40}" srcOrd="0" destOrd="0" presId="urn:microsoft.com/office/officeart/2005/8/layout/hProcess9"/>
    <dgm:cxn modelId="{16567312-1F1F-D74E-87F9-7807E2D841F0}" type="presOf" srcId="{4E627BAE-BA03-9144-A997-A6D1364E6215}" destId="{ED6E0AA4-BA60-BF4D-8C7E-BAA53B1B5D8A}" srcOrd="0" destOrd="0" presId="urn:microsoft.com/office/officeart/2005/8/layout/hProcess9"/>
    <dgm:cxn modelId="{E6F94BEC-B1F4-6843-93FA-7583CA33097F}" srcId="{5141D297-A46C-0547-B8A1-C2CBD892CD88}" destId="{989E8DF2-87F6-7947-AA51-93283A588A5E}" srcOrd="4" destOrd="0" parTransId="{5E31A81C-9012-354E-98BC-359E8E8EBF53}" sibTransId="{E59F6CCB-FF8A-E446-852C-1B54CFE0E18D}"/>
    <dgm:cxn modelId="{68DF987F-BABB-8C47-81D3-20C0617C04F9}" type="presOf" srcId="{5141D297-A46C-0547-B8A1-C2CBD892CD88}" destId="{ABFC8EAD-A713-2740-BF66-DE138E96C173}" srcOrd="0" destOrd="0" presId="urn:microsoft.com/office/officeart/2005/8/layout/hProcess9"/>
    <dgm:cxn modelId="{B7D266F2-BA66-244E-A662-1009AC717C59}" srcId="{5141D297-A46C-0547-B8A1-C2CBD892CD88}" destId="{173C9D06-8F63-ED46-A427-589BE44B91C3}" srcOrd="1" destOrd="0" parTransId="{A78B1E22-F27E-0E44-96DE-0E9B3FA16DB4}" sibTransId="{1E47645D-3B8D-374F-8A2A-CACA07C43B2D}"/>
    <dgm:cxn modelId="{1B752F79-7AC7-6A41-A7E7-4468DF79A516}" type="presOf" srcId="{9E91DDCF-AF7C-9D4C-97AC-1BF927162082}" destId="{E904871F-623A-B441-B02D-A83054F95A75}" srcOrd="0" destOrd="0" presId="urn:microsoft.com/office/officeart/2005/8/layout/hProcess9"/>
    <dgm:cxn modelId="{3C6EC414-9ECD-4849-8C96-60CFD52FC486}" type="presOf" srcId="{1E9AB3F3-DF49-A04A-AB84-99C3C2073701}" destId="{8112428E-448B-7846-AEA3-7A085E8DBCB2}" srcOrd="0" destOrd="0" presId="urn:microsoft.com/office/officeart/2005/8/layout/hProcess9"/>
    <dgm:cxn modelId="{BAE8D659-C7CF-FE4A-896C-10389150982C}" type="presOf" srcId="{989E8DF2-87F6-7947-AA51-93283A588A5E}" destId="{45FA6B71-73E1-A646-8A99-C0D5F4609301}" srcOrd="0" destOrd="0" presId="urn:microsoft.com/office/officeart/2005/8/layout/hProcess9"/>
    <dgm:cxn modelId="{8D09FB41-474D-9B4E-B4FE-D118385316EB}" type="presParOf" srcId="{ABFC8EAD-A713-2740-BF66-DE138E96C173}" destId="{3DD5BDCD-3AA0-CB46-8E53-BC8D1DC45B17}" srcOrd="0" destOrd="0" presId="urn:microsoft.com/office/officeart/2005/8/layout/hProcess9"/>
    <dgm:cxn modelId="{82FF8A90-9BE2-D54F-8C32-A5CDF86DC8C8}" type="presParOf" srcId="{ABFC8EAD-A713-2740-BF66-DE138E96C173}" destId="{C5BD9544-047A-0B45-91A8-3A653803A22F}" srcOrd="1" destOrd="0" presId="urn:microsoft.com/office/officeart/2005/8/layout/hProcess9"/>
    <dgm:cxn modelId="{7FA4AF8D-6417-F749-9FBC-E7E61F1907C3}" type="presParOf" srcId="{C5BD9544-047A-0B45-91A8-3A653803A22F}" destId="{8112428E-448B-7846-AEA3-7A085E8DBCB2}" srcOrd="0" destOrd="0" presId="urn:microsoft.com/office/officeart/2005/8/layout/hProcess9"/>
    <dgm:cxn modelId="{90A37CD4-B6B1-D54B-B720-4F8E30686081}" type="presParOf" srcId="{C5BD9544-047A-0B45-91A8-3A653803A22F}" destId="{CE224837-3FDA-B244-AE34-E8C3CA88E779}" srcOrd="1" destOrd="0" presId="urn:microsoft.com/office/officeart/2005/8/layout/hProcess9"/>
    <dgm:cxn modelId="{700183C7-20B6-FE49-AEE7-EBE033516AFE}" type="presParOf" srcId="{C5BD9544-047A-0B45-91A8-3A653803A22F}" destId="{EA77FF6E-7982-D24C-A6BF-465420454E40}" srcOrd="2" destOrd="0" presId="urn:microsoft.com/office/officeart/2005/8/layout/hProcess9"/>
    <dgm:cxn modelId="{8EB82B01-594B-1849-A756-22AD716CDB31}" type="presParOf" srcId="{C5BD9544-047A-0B45-91A8-3A653803A22F}" destId="{90A07975-0E70-D34C-9BD0-60FDFD45024B}" srcOrd="3" destOrd="0" presId="urn:microsoft.com/office/officeart/2005/8/layout/hProcess9"/>
    <dgm:cxn modelId="{AFD2CFA2-D98B-EB4B-9139-87B82459D624}" type="presParOf" srcId="{C5BD9544-047A-0B45-91A8-3A653803A22F}" destId="{E904871F-623A-B441-B02D-A83054F95A75}" srcOrd="4" destOrd="0" presId="urn:microsoft.com/office/officeart/2005/8/layout/hProcess9"/>
    <dgm:cxn modelId="{0719BE34-0B1E-8F45-BB59-48747309334D}" type="presParOf" srcId="{C5BD9544-047A-0B45-91A8-3A653803A22F}" destId="{135F3780-FD84-FF43-AFF0-DF40EA2727E8}" srcOrd="5" destOrd="0" presId="urn:microsoft.com/office/officeart/2005/8/layout/hProcess9"/>
    <dgm:cxn modelId="{DFC08E95-4C40-2F40-B3C2-1E04C5D6F4BA}" type="presParOf" srcId="{C5BD9544-047A-0B45-91A8-3A653803A22F}" destId="{ED6E0AA4-BA60-BF4D-8C7E-BAA53B1B5D8A}" srcOrd="6" destOrd="0" presId="urn:microsoft.com/office/officeart/2005/8/layout/hProcess9"/>
    <dgm:cxn modelId="{A897D72C-D322-0549-B80F-E88F61ACF35F}" type="presParOf" srcId="{C5BD9544-047A-0B45-91A8-3A653803A22F}" destId="{9A337563-3E54-E64E-8AE0-9B6ECF9068C4}" srcOrd="7" destOrd="0" presId="urn:microsoft.com/office/officeart/2005/8/layout/hProcess9"/>
    <dgm:cxn modelId="{968FE0E0-56A5-A94E-83A9-1202E4B0A8F8}" type="presParOf" srcId="{C5BD9544-047A-0B45-91A8-3A653803A22F}" destId="{45FA6B71-73E1-A646-8A99-C0D5F460930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4D90A-B1CD-3E44-855B-30B4A6021DA4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CBA3F-5658-C641-AA4A-7A3275A6A473}">
      <dgm:prSet phldrT="[Text]"/>
      <dgm:spPr/>
      <dgm:t>
        <a:bodyPr/>
        <a:lstStyle/>
        <a:p>
          <a:r>
            <a:rPr lang="en-US" dirty="0" smtClean="0"/>
            <a:t>Keeping the qualitative </a:t>
          </a:r>
          <a:endParaRPr lang="en-US" dirty="0"/>
        </a:p>
      </dgm:t>
    </dgm:pt>
    <dgm:pt modelId="{3284843D-27A5-B84E-B779-A8F8B9F80A53}" type="parTrans" cxnId="{D587666A-933A-7C40-952B-F98E53702D8F}">
      <dgm:prSet/>
      <dgm:spPr/>
      <dgm:t>
        <a:bodyPr/>
        <a:lstStyle/>
        <a:p>
          <a:endParaRPr lang="en-US"/>
        </a:p>
      </dgm:t>
    </dgm:pt>
    <dgm:pt modelId="{F21C76B4-FF52-A944-AD18-15AEE0D42AE4}" type="sibTrans" cxnId="{D587666A-933A-7C40-952B-F98E53702D8F}">
      <dgm:prSet/>
      <dgm:spPr/>
      <dgm:t>
        <a:bodyPr/>
        <a:lstStyle/>
        <a:p>
          <a:endParaRPr lang="en-US"/>
        </a:p>
      </dgm:t>
    </dgm:pt>
    <dgm:pt modelId="{67FFC016-40D1-9845-9E8F-5C1D0436F9A0}">
      <dgm:prSet phldrT="[Text]"/>
      <dgm:spPr/>
      <dgm:t>
        <a:bodyPr/>
        <a:lstStyle/>
        <a:p>
          <a:r>
            <a:rPr lang="en-US" dirty="0" smtClean="0"/>
            <a:t>Enumerating the qualitative</a:t>
          </a:r>
          <a:endParaRPr lang="en-US" dirty="0"/>
        </a:p>
      </dgm:t>
    </dgm:pt>
    <dgm:pt modelId="{856586D9-8432-6C42-8A21-62B0AAE127BA}" type="parTrans" cxnId="{CEA979B7-8BAB-464D-99D7-2826327FB09B}">
      <dgm:prSet/>
      <dgm:spPr/>
      <dgm:t>
        <a:bodyPr/>
        <a:lstStyle/>
        <a:p>
          <a:endParaRPr lang="en-US"/>
        </a:p>
      </dgm:t>
    </dgm:pt>
    <dgm:pt modelId="{D46B14FD-4604-3745-B2FE-C542B0FDD9A8}" type="sibTrans" cxnId="{CEA979B7-8BAB-464D-99D7-2826327FB09B}">
      <dgm:prSet/>
      <dgm:spPr/>
      <dgm:t>
        <a:bodyPr/>
        <a:lstStyle/>
        <a:p>
          <a:endParaRPr lang="en-US"/>
        </a:p>
      </dgm:t>
    </dgm:pt>
    <dgm:pt modelId="{50ED00B4-D136-464E-A604-BBBB74D031A0}" type="pres">
      <dgm:prSet presAssocID="{4704D90A-B1CD-3E44-855B-30B4A6021DA4}" presName="compositeShape" presStyleCnt="0">
        <dgm:presLayoutVars>
          <dgm:chMax val="2"/>
          <dgm:dir/>
          <dgm:resizeHandles val="exact"/>
        </dgm:presLayoutVars>
      </dgm:prSet>
      <dgm:spPr/>
    </dgm:pt>
    <dgm:pt modelId="{031B1C89-4D8E-D544-B5FD-1B2A852B615F}" type="pres">
      <dgm:prSet presAssocID="{4704D90A-B1CD-3E44-855B-30B4A6021DA4}" presName="divider" presStyleLbl="fgShp" presStyleIdx="0" presStyleCnt="1"/>
      <dgm:spPr/>
    </dgm:pt>
    <dgm:pt modelId="{47AD2309-6585-4E41-AA8A-4EE892BCF7B6}" type="pres">
      <dgm:prSet presAssocID="{049CBA3F-5658-C641-AA4A-7A3275A6A473}" presName="downArrow" presStyleLbl="node1" presStyleIdx="0" presStyleCnt="2"/>
      <dgm:spPr/>
    </dgm:pt>
    <dgm:pt modelId="{71531956-358B-5841-A8BB-E31DE722777E}" type="pres">
      <dgm:prSet presAssocID="{049CBA3F-5658-C641-AA4A-7A3275A6A473}" presName="downArrowText" presStyleLbl="revTx" presStyleIdx="0" presStyleCnt="2">
        <dgm:presLayoutVars>
          <dgm:bulletEnabled val="1"/>
        </dgm:presLayoutVars>
      </dgm:prSet>
      <dgm:spPr/>
    </dgm:pt>
    <dgm:pt modelId="{D4881DA0-2796-3B4C-8138-49A1F92597BF}" type="pres">
      <dgm:prSet presAssocID="{67FFC016-40D1-9845-9E8F-5C1D0436F9A0}" presName="upArrow" presStyleLbl="node1" presStyleIdx="1" presStyleCnt="2"/>
      <dgm:spPr/>
    </dgm:pt>
    <dgm:pt modelId="{44245D12-ABE5-FC45-A716-BE21E25DEAC9}" type="pres">
      <dgm:prSet presAssocID="{67FFC016-40D1-9845-9E8F-5C1D0436F9A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FE1ED-5D56-AA4C-9C4F-A98BFB57CF01}" type="presOf" srcId="{67FFC016-40D1-9845-9E8F-5C1D0436F9A0}" destId="{44245D12-ABE5-FC45-A716-BE21E25DEAC9}" srcOrd="0" destOrd="0" presId="urn:microsoft.com/office/officeart/2005/8/layout/arrow3"/>
    <dgm:cxn modelId="{6D2F4A51-1615-584B-A4BF-4885FE26467B}" type="presOf" srcId="{049CBA3F-5658-C641-AA4A-7A3275A6A473}" destId="{71531956-358B-5841-A8BB-E31DE722777E}" srcOrd="0" destOrd="0" presId="urn:microsoft.com/office/officeart/2005/8/layout/arrow3"/>
    <dgm:cxn modelId="{0FE1FF99-CA7C-BA48-BD51-EC8B5528BCA1}" type="presOf" srcId="{4704D90A-B1CD-3E44-855B-30B4A6021DA4}" destId="{50ED00B4-D136-464E-A604-BBBB74D031A0}" srcOrd="0" destOrd="0" presId="urn:microsoft.com/office/officeart/2005/8/layout/arrow3"/>
    <dgm:cxn modelId="{CEA979B7-8BAB-464D-99D7-2826327FB09B}" srcId="{4704D90A-B1CD-3E44-855B-30B4A6021DA4}" destId="{67FFC016-40D1-9845-9E8F-5C1D0436F9A0}" srcOrd="1" destOrd="0" parTransId="{856586D9-8432-6C42-8A21-62B0AAE127BA}" sibTransId="{D46B14FD-4604-3745-B2FE-C542B0FDD9A8}"/>
    <dgm:cxn modelId="{D587666A-933A-7C40-952B-F98E53702D8F}" srcId="{4704D90A-B1CD-3E44-855B-30B4A6021DA4}" destId="{049CBA3F-5658-C641-AA4A-7A3275A6A473}" srcOrd="0" destOrd="0" parTransId="{3284843D-27A5-B84E-B779-A8F8B9F80A53}" sibTransId="{F21C76B4-FF52-A944-AD18-15AEE0D42AE4}"/>
    <dgm:cxn modelId="{82AC8DF5-32C1-384C-9B50-D097EF3FDBD5}" type="presParOf" srcId="{50ED00B4-D136-464E-A604-BBBB74D031A0}" destId="{031B1C89-4D8E-D544-B5FD-1B2A852B615F}" srcOrd="0" destOrd="0" presId="urn:microsoft.com/office/officeart/2005/8/layout/arrow3"/>
    <dgm:cxn modelId="{688A2C09-07A3-8B45-8712-4CAC2AE4F098}" type="presParOf" srcId="{50ED00B4-D136-464E-A604-BBBB74D031A0}" destId="{47AD2309-6585-4E41-AA8A-4EE892BCF7B6}" srcOrd="1" destOrd="0" presId="urn:microsoft.com/office/officeart/2005/8/layout/arrow3"/>
    <dgm:cxn modelId="{38E9F51A-B7CB-BF47-BFDB-DE451A9F689E}" type="presParOf" srcId="{50ED00B4-D136-464E-A604-BBBB74D031A0}" destId="{71531956-358B-5841-A8BB-E31DE722777E}" srcOrd="2" destOrd="0" presId="urn:microsoft.com/office/officeart/2005/8/layout/arrow3"/>
    <dgm:cxn modelId="{0C6596F1-BC8D-264A-A392-D8BEEAACF7F3}" type="presParOf" srcId="{50ED00B4-D136-464E-A604-BBBB74D031A0}" destId="{D4881DA0-2796-3B4C-8138-49A1F92597BF}" srcOrd="3" destOrd="0" presId="urn:microsoft.com/office/officeart/2005/8/layout/arrow3"/>
    <dgm:cxn modelId="{84EDDF02-7170-4F44-9610-867B9A305023}" type="presParOf" srcId="{50ED00B4-D136-464E-A604-BBBB74D031A0}" destId="{44245D12-ABE5-FC45-A716-BE21E25DEAC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5BDCD-3AA0-CB46-8E53-BC8D1DC45B1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12428E-448B-7846-AEA3-7A085E8DBCB2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Marginal notes</a:t>
          </a:r>
          <a:endParaRPr lang="en-US" sz="1900" kern="1200" dirty="0"/>
        </a:p>
      </dsp:txBody>
      <dsp:txXfrm>
        <a:off x="3616" y="1357788"/>
        <a:ext cx="1581224" cy="1810385"/>
      </dsp:txXfrm>
    </dsp:sp>
    <dsp:sp modelId="{EA77FF6E-7982-D24C-A6BF-465420454E40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Post its and index cards</a:t>
          </a:r>
          <a:endParaRPr lang="en-US" sz="1900" kern="1200" dirty="0"/>
        </a:p>
      </dsp:txBody>
      <dsp:txXfrm>
        <a:off x="1663902" y="1357788"/>
        <a:ext cx="1581224" cy="1810385"/>
      </dsp:txXfrm>
    </dsp:sp>
    <dsp:sp modelId="{E904871F-623A-B441-B02D-A83054F95A75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Spreadsheet (capturing from previous)</a:t>
          </a:r>
          <a:endParaRPr lang="en-US" sz="1900" kern="1200" dirty="0"/>
        </a:p>
      </dsp:txBody>
      <dsp:txXfrm>
        <a:off x="3324187" y="1357788"/>
        <a:ext cx="1581224" cy="1810385"/>
      </dsp:txXfrm>
    </dsp:sp>
    <dsp:sp modelId="{ED6E0AA4-BA60-BF4D-8C7E-BAA53B1B5D8A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Hypertext </a:t>
          </a:r>
          <a:br>
            <a:rPr lang="en-US" sz="1900" kern="1200" dirty="0" smtClean="0"/>
          </a:br>
          <a:r>
            <a:rPr lang="en-US" sz="1900" kern="1200" dirty="0" smtClean="0"/>
            <a:t> your choice</a:t>
          </a:r>
          <a:br>
            <a:rPr lang="en-US" sz="1900" kern="1200" dirty="0" smtClean="0"/>
          </a:br>
          <a:r>
            <a:rPr lang="en-US" sz="1900" kern="1200" dirty="0" smtClean="0"/>
            <a:t>e.g. wiki?</a:t>
          </a:r>
          <a:endParaRPr lang="en-US" sz="1900" kern="1200" dirty="0"/>
        </a:p>
      </dsp:txBody>
      <dsp:txXfrm>
        <a:off x="4984473" y="1357788"/>
        <a:ext cx="1581224" cy="1810385"/>
      </dsp:txXfrm>
    </dsp:sp>
    <dsp:sp modelId="{45FA6B71-73E1-A646-8A99-C0D5F4609301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Specialised</a:t>
          </a:r>
          <a:r>
            <a:rPr lang="en-US" sz="1900" kern="1200" dirty="0" smtClean="0"/>
            <a:t> software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E.g. </a:t>
          </a:r>
          <a:r>
            <a:rPr lang="en-US" sz="1900" kern="1200" dirty="0" err="1" smtClean="0"/>
            <a:t>Nvivo</a:t>
          </a:r>
          <a:endParaRPr lang="en-US" sz="1900" kern="1200" dirty="0"/>
        </a:p>
      </dsp:txBody>
      <dsp:txXfrm>
        <a:off x="6644759" y="1357788"/>
        <a:ext cx="1581224" cy="18103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B1C89-4D8E-D544-B5FD-1B2A852B615F}">
      <dsp:nvSpPr>
        <dsp:cNvPr id="0" name=""/>
        <dsp:cNvSpPr/>
      </dsp:nvSpPr>
      <dsp:spPr>
        <a:xfrm rot="21300000">
          <a:off x="16706" y="1983860"/>
          <a:ext cx="4005186" cy="558241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AD2309-6585-4E41-AA8A-4EE892BCF7B6}">
      <dsp:nvSpPr>
        <dsp:cNvPr id="0" name=""/>
        <dsp:cNvSpPr/>
      </dsp:nvSpPr>
      <dsp:spPr>
        <a:xfrm>
          <a:off x="484632" y="226298"/>
          <a:ext cx="1211580" cy="18103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31956-358B-5841-A8BB-E31DE722777E}">
      <dsp:nvSpPr>
        <dsp:cNvPr id="0" name=""/>
        <dsp:cNvSpPr/>
      </dsp:nvSpPr>
      <dsp:spPr>
        <a:xfrm>
          <a:off x="2140458" y="0"/>
          <a:ext cx="129235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Keeping the qualitative </a:t>
          </a:r>
          <a:endParaRPr lang="en-US" sz="1600" kern="1200" dirty="0"/>
        </a:p>
      </dsp:txBody>
      <dsp:txXfrm>
        <a:off x="2140458" y="0"/>
        <a:ext cx="1292352" cy="1900904"/>
      </dsp:txXfrm>
    </dsp:sp>
    <dsp:sp modelId="{D4881DA0-2796-3B4C-8138-49A1F92597BF}">
      <dsp:nvSpPr>
        <dsp:cNvPr id="0" name=""/>
        <dsp:cNvSpPr/>
      </dsp:nvSpPr>
      <dsp:spPr>
        <a:xfrm>
          <a:off x="2342387" y="2489279"/>
          <a:ext cx="1211580" cy="18103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45D12-ABE5-FC45-A716-BE21E25DEAC9}">
      <dsp:nvSpPr>
        <dsp:cNvPr id="0" name=""/>
        <dsp:cNvSpPr/>
      </dsp:nvSpPr>
      <dsp:spPr>
        <a:xfrm>
          <a:off x="605790" y="2625058"/>
          <a:ext cx="129235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Enumerating the qualitative</a:t>
          </a:r>
          <a:endParaRPr lang="en-US" sz="1600" kern="1200" dirty="0"/>
        </a:p>
      </dsp:txBody>
      <dsp:txXfrm>
        <a:off x="605790" y="2625058"/>
        <a:ext cx="129235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0B46-DC88-154F-94BB-8700C0D1E07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b2.northampton.ac.uk/e4l/video.php?id=16&amp;catid=7&amp;themeid=2" TargetMode="Externa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b2.northampton.ac.uk/e4l/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tedcultures.net/ksudigg/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software.soton.ac.uk/availability.php?grp_id=109232146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ftware.soton.ac.uk/" TargetMode="Externa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srinternational.com/products_nvivo.aspx" TargetMode="Externa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aqdas.soc.surrey.ac.uk/" TargetMode="Externa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hodspace.com/" TargetMode="Externa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rm.ac.uk/" TargetMode="Externa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aqdas.soc.surrey.ac.uk/usingqualsoftwar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aqdas.soc.surrey.ac.uk/index.html" TargetMode="External"/><Relationship Id="rId3" Type="http://schemas.openxmlformats.org/officeDocument/2006/relationships/hyperlink" Target="http://www.erm.ecs.soton.ac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share.soton.ac.uk/6367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b2.northampton.ac.uk/e4l/video.php?id=72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b2.northampton.ac.uk/e4l/video.php?id=50&amp;catid=7&amp;themeid=2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b2.northampton.ac.uk/e4l/video.php?id=45&amp;catid=7&amp;themeid=2" TargetMode="Externa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COMP6049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Qualitative research </a:t>
            </a:r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http://www.edshare.soton.ac.uk/6367/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Darklight</a:t>
            </a:r>
            <a:r>
              <a:rPr lang="en-GB" dirty="0" smtClean="0"/>
              <a:t>: Familiarity Versions</a:t>
            </a:r>
            <a:endParaRPr lang="en-GB" dirty="0"/>
          </a:p>
        </p:txBody>
      </p:sp>
      <p:pic>
        <p:nvPicPr>
          <p:cNvPr id="4" name="Content Placeholder 3" descr="Picture 1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0044" b="-1004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5726053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http://wb2.northampton.ac.uk/e4l/video.php?id=16&amp;catid=7&amp;themeid=2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the categories</a:t>
            </a:r>
            <a:endParaRPr lang="en-GB" dirty="0"/>
          </a:p>
        </p:txBody>
      </p:sp>
      <p:pic>
        <p:nvPicPr>
          <p:cNvPr id="4" name="Content Placeholder 3" descr="Picture 1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0252" r="-10252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http://wb2.northampton.ac.uk/e4l/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approaches </a:t>
            </a:r>
            <a:endParaRPr lang="en-GB" dirty="0"/>
          </a:p>
        </p:txBody>
      </p:sp>
      <p:pic>
        <p:nvPicPr>
          <p:cNvPr id="4" name="Content Placeholder 3" descr="Picture 1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6161" r="-1616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http://</a:t>
            </a:r>
            <a:r>
              <a:rPr lang="en-US" sz="2400" dirty="0" err="1" smtClean="0">
                <a:hlinkClick r:id="rId2"/>
              </a:rPr>
              <a:t>mediatedcultures.net/ksudigg</a:t>
            </a:r>
            <a:r>
              <a:rPr lang="en-US" sz="2400" dirty="0" smtClean="0">
                <a:hlinkClick r:id="rId2"/>
              </a:rPr>
              <a:t>/</a:t>
            </a:r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Southampton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QSRNvivo</a:t>
            </a:r>
            <a:r>
              <a:rPr lang="en-US" b="1" dirty="0" smtClean="0"/>
              <a:t> 8 sp2 to UDE workstations has been available since </a:t>
            </a:r>
            <a:r>
              <a:rPr lang="en-US" i="1" dirty="0" smtClean="0"/>
              <a:t>November 2008 </a:t>
            </a:r>
            <a:endParaRPr lang="en-US" dirty="0" smtClean="0"/>
          </a:p>
          <a:p>
            <a:r>
              <a:rPr lang="en-US" dirty="0" err="1" smtClean="0"/>
              <a:t>Qsr</a:t>
            </a:r>
            <a:r>
              <a:rPr lang="en-US" dirty="0" smtClean="0"/>
              <a:t> </a:t>
            </a:r>
            <a:r>
              <a:rPr lang="en-US" dirty="0" err="1" smtClean="0"/>
              <a:t>Nvivo</a:t>
            </a:r>
            <a:r>
              <a:rPr lang="en-US" dirty="0" smtClean="0"/>
              <a:t> 8 sp2 software will be made available to public-workstation computers in B58 room 1049 and B58 room 1045  </a:t>
            </a:r>
          </a:p>
          <a:p>
            <a:r>
              <a:rPr lang="en-US" dirty="0" smtClean="0"/>
              <a:t>Following successful testing, the software will be deployed to public-workstation computers that had the old version of </a:t>
            </a:r>
            <a:r>
              <a:rPr lang="en-US" dirty="0" err="1" smtClean="0"/>
              <a:t>Nvivo</a:t>
            </a:r>
            <a:r>
              <a:rPr lang="en-US" dirty="0" smtClean="0"/>
              <a:t> (selected rooms at B58, B44, Avenue, B67, B2)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Nvivo</a:t>
            </a:r>
            <a:r>
              <a:rPr lang="en-GB" dirty="0" smtClean="0"/>
              <a:t> on PCs</a:t>
            </a:r>
            <a:endParaRPr lang="en-GB" dirty="0"/>
          </a:p>
        </p:txBody>
      </p:sp>
      <p:pic>
        <p:nvPicPr>
          <p:cNvPr id="4" name="Content Placeholder 3" descr="Picture 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5663" r="-5663"/>
          <a:stretch>
            <a:fillRect/>
          </a:stretch>
        </p:blipFill>
        <p:spPr/>
      </p:pic>
      <p:sp>
        <p:nvSpPr>
          <p:cNvPr id="5" name="Rectangle 4">
            <a:hlinkClick r:id="rId4"/>
          </p:cNvPr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www.software.soton.ac.uk</a:t>
            </a:r>
            <a:r>
              <a:rPr lang="en-US" dirty="0" smtClean="0">
                <a:hlinkClick r:id="rId2"/>
              </a:rPr>
              <a:t>/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 School Training</a:t>
            </a:r>
            <a:endParaRPr lang="en-GB" dirty="0"/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65" r="-396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Nvivo</a:t>
            </a:r>
            <a:endParaRPr lang="en-GB" dirty="0"/>
          </a:p>
        </p:txBody>
      </p:sp>
      <p:pic>
        <p:nvPicPr>
          <p:cNvPr id="4" name="Content Placeholder 3" descr="Picture 12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9678" r="-9678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www.qsrinternational.com/products_nvivo.aspx</a:t>
            </a:r>
            <a:endParaRPr lang="en-GB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CAQDAS – support and training</a:t>
            </a:r>
            <a:endParaRPr lang="en-GB" dirty="0"/>
          </a:p>
        </p:txBody>
      </p:sp>
      <p:pic>
        <p:nvPicPr>
          <p:cNvPr id="4" name="Content Placeholder 3" descr="Picture 1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5153" r="-5153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caqdas.soc.surrey.ac.uk</a:t>
            </a:r>
            <a:r>
              <a:rPr lang="en-US" sz="2400" dirty="0" smtClean="0"/>
              <a:t>/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HyperRESEARCH</a:t>
            </a:r>
            <a:r>
              <a:rPr lang="en-US" dirty="0" smtClean="0"/>
              <a:t> – for </a:t>
            </a:r>
            <a:r>
              <a:rPr lang="en-US" dirty="0" err="1" smtClean="0"/>
              <a:t>macs</a:t>
            </a:r>
            <a:endParaRPr lang="en-US" dirty="0"/>
          </a:p>
        </p:txBody>
      </p:sp>
      <p:pic>
        <p:nvPicPr>
          <p:cNvPr id="6" name="Content Placeholder 5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6592" r="-2659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Space</a:t>
            </a:r>
            <a:endParaRPr lang="en-GB" dirty="0"/>
          </a:p>
        </p:txBody>
      </p:sp>
      <p:pic>
        <p:nvPicPr>
          <p:cNvPr id="4" name="Content Placeholder 3" descr="Picture 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0100" r="-10100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1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www.methodspace.com</a:t>
            </a:r>
            <a:r>
              <a:rPr lang="en-US" dirty="0" smtClean="0"/>
              <a:t>/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Quick overview</a:t>
            </a:r>
          </a:p>
          <a:p>
            <a:r>
              <a:rPr lang="en-GB" dirty="0" smtClean="0"/>
              <a:t>Exercise in data analysis</a:t>
            </a:r>
          </a:p>
          <a:p>
            <a:r>
              <a:rPr lang="en-GB" dirty="0" smtClean="0"/>
              <a:t>Discussion of ways of recording and analysing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Centre for Research Methods</a:t>
            </a:r>
            <a:endParaRPr lang="en-US" dirty="0"/>
          </a:p>
        </p:txBody>
      </p:sp>
      <p:pic>
        <p:nvPicPr>
          <p:cNvPr id="4" name="Content Placeholder 3" descr="Screen shot 2010-12-07 at 00.06.0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9299" r="-19299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24840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www.ncrm.ac.uk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Lewins &amp; Silver (2007) Using Software in Qualitative Research : A Step-by-Step Guide</a:t>
            </a:r>
            <a:r>
              <a:rPr lang="en-US" dirty="0" smtClean="0"/>
              <a:t>, Sage Publications, </a:t>
            </a:r>
            <a:r>
              <a:rPr lang="en-US" dirty="0" smtClean="0"/>
              <a:t>London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http://caqdas.soc.surrey.ac.uk/usingqualsoftware.</a:t>
            </a:r>
            <a:r>
              <a:rPr lang="en-GB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html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err="1" smtClean="0"/>
              <a:t>Bazeley</a:t>
            </a:r>
            <a:r>
              <a:rPr lang="en-US" dirty="0" smtClean="0"/>
              <a:t>, P., &amp; Richards L. (2000).</a:t>
            </a:r>
            <a:r>
              <a:rPr lang="en-US" i="1" dirty="0" smtClean="0"/>
              <a:t> The </a:t>
            </a:r>
            <a:r>
              <a:rPr lang="en-US" i="1" dirty="0" err="1" smtClean="0"/>
              <a:t>NVivo</a:t>
            </a:r>
            <a:r>
              <a:rPr lang="en-US" i="1" dirty="0" smtClean="0"/>
              <a:t> qualitative project book. London:  </a:t>
            </a:r>
            <a:r>
              <a:rPr lang="en-US" i="1" dirty="0" smtClean="0"/>
              <a:t>Sage</a:t>
            </a:r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CAQDAS  - computer assisted qualitative data analysis</a:t>
            </a:r>
          </a:p>
          <a:p>
            <a:r>
              <a:rPr lang="en-US" dirty="0" smtClean="0"/>
              <a:t>CAQDAS Centre, University of Surrey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http://caqdas.soc.surrey.ac.uk/index.html</a:t>
            </a:r>
            <a:endParaRPr lang="en-US" dirty="0" smtClean="0"/>
          </a:p>
          <a:p>
            <a:r>
              <a:rPr lang="en-US" dirty="0" smtClean="0"/>
              <a:t>QSR </a:t>
            </a:r>
            <a:r>
              <a:rPr lang="en-US" dirty="0" err="1" smtClean="0"/>
              <a:t>Nvivo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Online module </a:t>
            </a:r>
            <a:r>
              <a:rPr lang="en-US" dirty="0" smtClean="0">
                <a:hlinkClick r:id="rId3"/>
              </a:rPr>
              <a:t>http://www.erm.ecs.soton.ac.uk/</a:t>
            </a:r>
            <a:r>
              <a:rPr lang="en-US" dirty="0" smtClean="0"/>
              <a:t> (University of Southampton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HyperRESEARCH</a:t>
            </a:r>
            <a:r>
              <a:rPr lang="en-US" dirty="0" smtClean="0"/>
              <a:t> software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qualitative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Qualitative Data?</a:t>
            </a:r>
          </a:p>
          <a:p>
            <a:r>
              <a:rPr lang="en-GB" dirty="0" smtClean="0"/>
              <a:t>surveys – free text responses</a:t>
            </a:r>
          </a:p>
          <a:p>
            <a:r>
              <a:rPr lang="en-GB" dirty="0" smtClean="0"/>
              <a:t>Semi structured interviews</a:t>
            </a:r>
          </a:p>
          <a:p>
            <a:r>
              <a:rPr lang="en-GB" dirty="0" smtClean="0"/>
              <a:t>Focus groups</a:t>
            </a:r>
          </a:p>
          <a:p>
            <a:r>
              <a:rPr lang="en-GB" dirty="0" smtClean="0"/>
              <a:t>Texts</a:t>
            </a:r>
          </a:p>
          <a:p>
            <a:r>
              <a:rPr lang="en-GB" dirty="0" smtClean="0"/>
              <a:t>Sources from the ‘wild’</a:t>
            </a:r>
          </a:p>
          <a:p>
            <a:r>
              <a:rPr lang="en-GB" dirty="0" smtClean="0"/>
              <a:t>…video, images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tools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Getting to know the text</a:t>
            </a:r>
          </a:p>
          <a:p>
            <a:pPr lvl="1"/>
            <a:r>
              <a:rPr lang="en-GB" dirty="0" smtClean="0"/>
              <a:t>Read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dentify ‘features’ </a:t>
            </a:r>
          </a:p>
          <a:p>
            <a:pPr lvl="1"/>
            <a:r>
              <a:rPr lang="en-GB" dirty="0" smtClean="0"/>
              <a:t>N</a:t>
            </a:r>
            <a:r>
              <a:rPr lang="en-GB" dirty="0" smtClean="0"/>
              <a:t>ote </a:t>
            </a:r>
          </a:p>
          <a:p>
            <a:pPr lvl="1"/>
            <a:r>
              <a:rPr lang="en-GB" dirty="0" smtClean="0"/>
              <a:t>Categorise</a:t>
            </a:r>
          </a:p>
          <a:p>
            <a:pPr lvl="1"/>
            <a:r>
              <a:rPr lang="en-GB" dirty="0" smtClean="0"/>
              <a:t>Reflect/learn</a:t>
            </a:r>
          </a:p>
          <a:p>
            <a:r>
              <a:rPr lang="en-GB" dirty="0" smtClean="0"/>
              <a:t>Debate – do we count what we see?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handout is in EdShare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http://www.edshare.soton.ac.uk/6367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 the transcripts, individually review, analyse and ‘code’ the data ( individually and in pairs)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Watch the actual videos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Look at the analysis/conclusions which the researchers drew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Stalker site</a:t>
            </a:r>
            <a:endParaRPr lang="en-GB" dirty="0"/>
          </a:p>
        </p:txBody>
      </p:sp>
      <p:pic>
        <p:nvPicPr>
          <p:cNvPr id="4" name="Content Placeholder 3" descr="Picture 1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0867" b="-10867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89533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hlinkClick r:id="rId2"/>
              </a:rPr>
              <a:t>http://wb2.northampton.ac.uk/e4l/video.php?id=72</a:t>
            </a:r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Darklight</a:t>
            </a:r>
            <a:r>
              <a:rPr lang="en-GB" dirty="0" smtClean="0"/>
              <a:t> </a:t>
            </a:r>
            <a:r>
              <a:rPr lang="en-GB" dirty="0" smtClean="0"/>
              <a:t>Familiarity - Daunting</a:t>
            </a:r>
            <a:endParaRPr lang="en-GB" dirty="0"/>
          </a:p>
        </p:txBody>
      </p:sp>
      <p:pic>
        <p:nvPicPr>
          <p:cNvPr id="4" name="Content Placeholder 3" descr="Picture 15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3931" b="-13931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726053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http://wb2.northampton.ac.uk/e4l/video.php?id=50&amp;catid=7&amp;themeid=2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Darklight</a:t>
            </a:r>
            <a:r>
              <a:rPr lang="en-GB" sz="4000" dirty="0" smtClean="0"/>
              <a:t> Familiarity </a:t>
            </a:r>
            <a:r>
              <a:rPr lang="en-GB" sz="4000" dirty="0" err="1" smtClean="0"/>
              <a:t>Demotivating</a:t>
            </a:r>
            <a:endParaRPr lang="en-GB" sz="4000" dirty="0"/>
          </a:p>
        </p:txBody>
      </p:sp>
      <p:pic>
        <p:nvPicPr>
          <p:cNvPr id="4" name="Content Placeholder 3" descr="Picture 16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8817" b="-881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5710664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http://wb2.northampton.ac.uk/e4l/video.php?id=45&amp;catid=7&amp;themeid=2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617</Words>
  <Application>Microsoft Macintosh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COMP6049</vt:lpstr>
      <vt:lpstr>today</vt:lpstr>
      <vt:lpstr>Analysing qualitative data</vt:lpstr>
      <vt:lpstr>Analysis tools</vt:lpstr>
      <vt:lpstr>Basic analysis</vt:lpstr>
      <vt:lpstr>Exercise</vt:lpstr>
      <vt:lpstr>Stalker site</vt:lpstr>
      <vt:lpstr>Darklight Familiarity - Daunting</vt:lpstr>
      <vt:lpstr>Darklight Familiarity Demotivating</vt:lpstr>
      <vt:lpstr>Darklight: Familiarity Versions</vt:lpstr>
      <vt:lpstr>Some of the categories</vt:lpstr>
      <vt:lpstr>Other approaches </vt:lpstr>
      <vt:lpstr>Software in Southampton</vt:lpstr>
      <vt:lpstr>Nvivo on PCs</vt:lpstr>
      <vt:lpstr>Grad School Training</vt:lpstr>
      <vt:lpstr>Nvivo</vt:lpstr>
      <vt:lpstr>CAQDAS – support and training</vt:lpstr>
      <vt:lpstr>HyperRESEARCH – for macs</vt:lpstr>
      <vt:lpstr>Method Space</vt:lpstr>
      <vt:lpstr>National Centre for Research Methods</vt:lpstr>
      <vt:lpstr>references</vt:lpstr>
      <vt:lpstr>Webliography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COMP6043</dc:title>
  <dc:creator>Su White</dc:creator>
  <cp:lastModifiedBy>Su White</cp:lastModifiedBy>
  <cp:revision>14</cp:revision>
  <dcterms:created xsi:type="dcterms:W3CDTF">2010-12-08T19:06:56Z</dcterms:created>
  <dcterms:modified xsi:type="dcterms:W3CDTF">2010-12-09T09:46:12Z</dcterms:modified>
</cp:coreProperties>
</file>