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s/slide14.xml" ContentType="application/vnd.openxmlformats-officedocument.presentationml.slide+xml"/>
  <Override PartName="/ppt/notesSlides/notesSlide16.xml" ContentType="application/vnd.openxmlformats-officedocument.presentationml.notesSlide+xml"/>
  <Default Extension="xml" ContentType="application/xml"/>
  <Override PartName="/ppt/slides/slide45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slides/slide44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27.xml" ContentType="application/vnd.openxmlformats-officedocument.presentationml.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notesSlides/notesSlide8.xml" ContentType="application/vnd.openxmlformats-officedocument.presentationml.notes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43.xml" ContentType="application/vnd.openxmlformats-officedocument.presentationml.slide+xml"/>
  <Override PartName="/ppt/slides/slide26.xml" ContentType="application/vnd.openxmlformats-officedocument.presentationml.slide+xml"/>
  <Override PartName="/ppt/slides/slide3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5.xml" ContentType="application/vnd.openxmlformats-officedocument.presentationml.notesSlide+xml"/>
  <Override PartName="/ppt/slides/slide42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slides/slide4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41.xml" ContentType="application/vnd.openxmlformats-officedocument.presentationml.slide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slides/slide24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Override PartName="/ppt/viewProps.xml" ContentType="application/vnd.openxmlformats-officedocument.presentationml.viewProps+xml"/>
  <Default Extension="jpeg" ContentType="image/jpeg"/>
  <Override PartName="/ppt/notesSlides/notesSlide11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0.xml" ContentType="application/vnd.openxmlformats-officedocument.presentationml.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39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presentation.xml" ContentType="application/vnd.openxmlformats-officedocument.presentationml.presentation.main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73" r:id="rId1"/>
  </p:sldMasterIdLst>
  <p:notesMasterIdLst>
    <p:notesMasterId r:id="rId50"/>
  </p:notesMasterIdLst>
  <p:handoutMasterIdLst>
    <p:handoutMasterId r:id="rId51"/>
  </p:handoutMasterIdLst>
  <p:sldIdLst>
    <p:sldId id="256" r:id="rId2"/>
    <p:sldId id="303" r:id="rId3"/>
    <p:sldId id="304" r:id="rId4"/>
    <p:sldId id="305" r:id="rId5"/>
    <p:sldId id="306" r:id="rId6"/>
    <p:sldId id="307" r:id="rId7"/>
    <p:sldId id="308" r:id="rId8"/>
    <p:sldId id="309" r:id="rId9"/>
    <p:sldId id="318" r:id="rId10"/>
    <p:sldId id="319" r:id="rId11"/>
    <p:sldId id="322" r:id="rId12"/>
    <p:sldId id="311" r:id="rId13"/>
    <p:sldId id="350" r:id="rId14"/>
    <p:sldId id="312" r:id="rId15"/>
    <p:sldId id="313" r:id="rId16"/>
    <p:sldId id="314" r:id="rId17"/>
    <p:sldId id="320" r:id="rId18"/>
    <p:sldId id="321" r:id="rId19"/>
    <p:sldId id="315" r:id="rId20"/>
    <p:sldId id="316" r:id="rId21"/>
    <p:sldId id="317" r:id="rId22"/>
    <p:sldId id="349" r:id="rId23"/>
    <p:sldId id="323" r:id="rId24"/>
    <p:sldId id="325" r:id="rId25"/>
    <p:sldId id="324" r:id="rId26"/>
    <p:sldId id="326" r:id="rId27"/>
    <p:sldId id="327" r:id="rId28"/>
    <p:sldId id="332" r:id="rId29"/>
    <p:sldId id="333" r:id="rId30"/>
    <p:sldId id="343" r:id="rId31"/>
    <p:sldId id="344" r:id="rId32"/>
    <p:sldId id="345" r:id="rId33"/>
    <p:sldId id="346" r:id="rId34"/>
    <p:sldId id="347" r:id="rId35"/>
    <p:sldId id="348" r:id="rId36"/>
    <p:sldId id="328" r:id="rId37"/>
    <p:sldId id="329" r:id="rId38"/>
    <p:sldId id="330" r:id="rId39"/>
    <p:sldId id="331" r:id="rId40"/>
    <p:sldId id="334" r:id="rId41"/>
    <p:sldId id="336" r:id="rId42"/>
    <p:sldId id="335" r:id="rId43"/>
    <p:sldId id="337" r:id="rId44"/>
    <p:sldId id="338" r:id="rId45"/>
    <p:sldId id="339" r:id="rId46"/>
    <p:sldId id="340" r:id="rId47"/>
    <p:sldId id="341" r:id="rId48"/>
    <p:sldId id="342" r:id="rId4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0000"/>
    <a:srgbClr val="F0F0F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67" autoAdjust="0"/>
    <p:restoredTop sz="94631" autoAdjust="0"/>
  </p:normalViewPr>
  <p:slideViewPr>
    <p:cSldViewPr>
      <p:cViewPr varScale="1">
        <p:scale>
          <a:sx n="97" d="100"/>
          <a:sy n="97" d="100"/>
        </p:scale>
        <p:origin x="-1208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912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notesMaster" Target="notesMasters/notesMaster1.xml"/><Relationship Id="rId51" Type="http://schemas.openxmlformats.org/officeDocument/2006/relationships/handoutMaster" Target="handoutMasters/handoutMaster1.xml"/><Relationship Id="rId52" Type="http://schemas.openxmlformats.org/officeDocument/2006/relationships/printerSettings" Target="printerSettings/printerSettings1.bin"/><Relationship Id="rId53" Type="http://schemas.openxmlformats.org/officeDocument/2006/relationships/presProps" Target="presProps.xml"/><Relationship Id="rId54" Type="http://schemas.openxmlformats.org/officeDocument/2006/relationships/viewProps" Target="viewProps.xml"/><Relationship Id="rId55" Type="http://schemas.openxmlformats.org/officeDocument/2006/relationships/theme" Target="theme/theme1.xml"/><Relationship Id="rId56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768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768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768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8876956-2D21-8C4F-9B0B-B53050AA6E5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2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22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DFF775C-AADB-A448-BA79-1D89BAD04092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ＭＳ Ｐゴシック" pitchFamily="-106" charset="-128"/>
        <a:cs typeface="ＭＳ Ｐゴシック" pitchFamily="-106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ＭＳ Ｐゴシック" pitchFamily="-106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ＭＳ Ｐゴシック" pitchFamily="-106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ＭＳ Ｐゴシック" pitchFamily="-106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6" charset="0"/>
        <a:ea typeface="ＭＳ Ｐゴシック" pitchFamily="-106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3D0B38-E9FD-8D42-BC5D-A2CEC3F2E38D}" type="slidenum">
              <a:rPr lang="en-GB"/>
              <a:pPr/>
              <a:t>1</a:t>
            </a:fld>
            <a:endParaRPr lang="en-GB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5F70ED-9112-5A4C-A575-BF043E93E9DC}" type="slidenum">
              <a:rPr lang="en-GB"/>
              <a:pPr/>
              <a:t>10</a:t>
            </a:fld>
            <a:endParaRPr lang="en-GB"/>
          </a:p>
        </p:txBody>
      </p:sp>
      <p:sp>
        <p:nvSpPr>
          <p:cNvPr id="365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5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BA5E0B-D63F-B140-ADAE-A728770260D9}" type="slidenum">
              <a:rPr lang="en-GB"/>
              <a:pPr/>
              <a:t>11</a:t>
            </a:fld>
            <a:endParaRPr lang="en-GB"/>
          </a:p>
        </p:txBody>
      </p:sp>
      <p:sp>
        <p:nvSpPr>
          <p:cNvPr id="366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6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234AA1-A8C6-244A-AF77-C75CF3E4909D}" type="slidenum">
              <a:rPr lang="en-GB"/>
              <a:pPr/>
              <a:t>12</a:t>
            </a:fld>
            <a:endParaRPr lang="en-GB"/>
          </a:p>
        </p:txBody>
      </p:sp>
      <p:sp>
        <p:nvSpPr>
          <p:cNvPr id="367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7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B5D322-5BBD-3E49-BAC8-B2B3199FB942}" type="slidenum">
              <a:rPr lang="en-GB"/>
              <a:pPr/>
              <a:t>14</a:t>
            </a:fld>
            <a:endParaRPr lang="en-GB"/>
          </a:p>
        </p:txBody>
      </p:sp>
      <p:sp>
        <p:nvSpPr>
          <p:cNvPr id="368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F692F7-E0C2-314B-9F93-7D29197A0EBD}" type="slidenum">
              <a:rPr lang="en-GB"/>
              <a:pPr/>
              <a:t>15</a:t>
            </a:fld>
            <a:endParaRPr lang="en-GB"/>
          </a:p>
        </p:txBody>
      </p:sp>
      <p:sp>
        <p:nvSpPr>
          <p:cNvPr id="369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9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DEA38B-C7BA-9041-B1C1-32C3518BCF84}" type="slidenum">
              <a:rPr lang="en-GB"/>
              <a:pPr/>
              <a:t>16</a:t>
            </a:fld>
            <a:endParaRPr lang="en-GB"/>
          </a:p>
        </p:txBody>
      </p:sp>
      <p:sp>
        <p:nvSpPr>
          <p:cNvPr id="370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0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029A70-1F3C-7847-8546-96A15F56BA8E}" type="slidenum">
              <a:rPr lang="en-GB"/>
              <a:pPr/>
              <a:t>17</a:t>
            </a:fld>
            <a:endParaRPr lang="en-GB"/>
          </a:p>
        </p:txBody>
      </p:sp>
      <p:sp>
        <p:nvSpPr>
          <p:cNvPr id="371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1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1CC87B-9D4F-9746-8178-51EC0EF17168}" type="slidenum">
              <a:rPr lang="en-GB"/>
              <a:pPr/>
              <a:t>18</a:t>
            </a:fld>
            <a:endParaRPr lang="en-GB"/>
          </a:p>
        </p:txBody>
      </p:sp>
      <p:sp>
        <p:nvSpPr>
          <p:cNvPr id="372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2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A32EC3-8992-E64D-A3E4-33D59F16D33E}" type="slidenum">
              <a:rPr lang="en-GB"/>
              <a:pPr/>
              <a:t>19</a:t>
            </a:fld>
            <a:endParaRPr lang="en-GB"/>
          </a:p>
        </p:txBody>
      </p:sp>
      <p:sp>
        <p:nvSpPr>
          <p:cNvPr id="373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3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154566-6582-6A44-978B-8144F717622C}" type="slidenum">
              <a:rPr lang="en-GB"/>
              <a:pPr/>
              <a:t>20</a:t>
            </a:fld>
            <a:endParaRPr lang="en-GB"/>
          </a:p>
        </p:txBody>
      </p:sp>
      <p:sp>
        <p:nvSpPr>
          <p:cNvPr id="374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4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4EA901-7AC3-594F-A4F4-FBEDD7887B52}" type="slidenum">
              <a:rPr lang="en-GB"/>
              <a:pPr/>
              <a:t>2</a:t>
            </a:fld>
            <a:endParaRPr lang="en-GB"/>
          </a:p>
        </p:txBody>
      </p:sp>
      <p:sp>
        <p:nvSpPr>
          <p:cNvPr id="357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7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5FA929-649C-F14E-9C52-C79CCF2E92E0}" type="slidenum">
              <a:rPr lang="en-GB"/>
              <a:pPr/>
              <a:t>21</a:t>
            </a:fld>
            <a:endParaRPr lang="en-GB"/>
          </a:p>
        </p:txBody>
      </p:sp>
      <p:sp>
        <p:nvSpPr>
          <p:cNvPr id="375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3D2E00-DA8E-C840-BEDF-3B966280B418}" type="slidenum">
              <a:rPr lang="en-GB"/>
              <a:pPr/>
              <a:t>3</a:t>
            </a:fld>
            <a:endParaRPr lang="en-GB"/>
          </a:p>
        </p:txBody>
      </p:sp>
      <p:sp>
        <p:nvSpPr>
          <p:cNvPr id="358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5B7255-348C-DC4A-9130-D15E5F54272E}" type="slidenum">
              <a:rPr lang="en-GB"/>
              <a:pPr/>
              <a:t>4</a:t>
            </a:fld>
            <a:endParaRPr lang="en-GB"/>
          </a:p>
        </p:txBody>
      </p:sp>
      <p:sp>
        <p:nvSpPr>
          <p:cNvPr id="359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9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41C7E3-CDD0-C245-995F-54523D00D770}" type="slidenum">
              <a:rPr lang="en-GB"/>
              <a:pPr/>
              <a:t>5</a:t>
            </a:fld>
            <a:endParaRPr lang="en-GB"/>
          </a:p>
        </p:txBody>
      </p:sp>
      <p:sp>
        <p:nvSpPr>
          <p:cNvPr id="360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0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5BCFEB-84AB-B343-B0A1-0CF3AF1DFEBE}" type="slidenum">
              <a:rPr lang="en-GB"/>
              <a:pPr/>
              <a:t>6</a:t>
            </a:fld>
            <a:endParaRPr lang="en-GB"/>
          </a:p>
        </p:txBody>
      </p:sp>
      <p:sp>
        <p:nvSpPr>
          <p:cNvPr id="361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1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C23B6F-B398-4046-8521-91A2122263EE}" type="slidenum">
              <a:rPr lang="en-GB"/>
              <a:pPr/>
              <a:t>7</a:t>
            </a:fld>
            <a:endParaRPr lang="en-GB"/>
          </a:p>
        </p:txBody>
      </p:sp>
      <p:sp>
        <p:nvSpPr>
          <p:cNvPr id="362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2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05472F-CEF3-BC44-8480-D0B2FD7E1BBB}" type="slidenum">
              <a:rPr lang="en-GB"/>
              <a:pPr/>
              <a:t>8</a:t>
            </a:fld>
            <a:endParaRPr lang="en-GB"/>
          </a:p>
        </p:txBody>
      </p:sp>
      <p:sp>
        <p:nvSpPr>
          <p:cNvPr id="363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3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87F773-30FE-DC40-BCF2-4A3B97BA6826}" type="slidenum">
              <a:rPr lang="en-GB"/>
              <a:pPr/>
              <a:t>9</a:t>
            </a:fld>
            <a:endParaRPr lang="en-GB"/>
          </a:p>
        </p:txBody>
      </p:sp>
      <p:sp>
        <p:nvSpPr>
          <p:cNvPr id="364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4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228600" y="1700213"/>
            <a:ext cx="8686800" cy="2160587"/>
          </a:xfrm>
        </p:spPr>
        <p:txBody>
          <a:bodyPr lIns="91440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933825"/>
            <a:ext cx="8686800" cy="1752600"/>
          </a:xfrm>
        </p:spPr>
        <p:txBody>
          <a:bodyPr lIns="91440"/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781800" y="6324600"/>
            <a:ext cx="2133600" cy="304800"/>
          </a:xfrm>
        </p:spPr>
        <p:txBody>
          <a:bodyPr rIns="91440"/>
          <a:lstStyle>
            <a:lvl1pPr>
              <a:defRPr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fld id="{21F02C3A-4320-B344-8264-C05A54536B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707EF0-EE56-F84D-AF18-4598C16801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2100" y="115888"/>
            <a:ext cx="2178050" cy="5340350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950" y="115888"/>
            <a:ext cx="6381750" cy="5340350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7E59A2-DE7F-A749-8B6E-CD3E816C3C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81000" y="1341438"/>
            <a:ext cx="8382000" cy="4830762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2EF104-7A5C-C54D-82FB-0C6A9C47C56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pic>
        <p:nvPicPr>
          <p:cNvPr id="8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0000" indent="-270000">
              <a:buFont typeface="Arial"/>
              <a:buChar char="•"/>
              <a:defRPr/>
            </a:lvl1pPr>
            <a:lvl2pPr marL="540000" indent="-270000">
              <a:buFont typeface="Arial"/>
              <a:buChar char="•"/>
              <a:defRPr sz="2000"/>
            </a:lvl2pPr>
            <a:lvl3pPr marL="810000" indent="-270000">
              <a:buFont typeface="Arial"/>
              <a:buChar char="•"/>
              <a:defRPr sz="2000"/>
            </a:lvl3pPr>
            <a:lvl4pPr marL="1080000" indent="-270000">
              <a:buFont typeface="Arial"/>
              <a:buChar char="•"/>
              <a:defRPr sz="2000"/>
            </a:lvl4pPr>
            <a:lvl5pPr marL="1350000" indent="-270000">
              <a:buFont typeface="Arial"/>
              <a:buChar char="•"/>
              <a:defRPr sz="2000"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C60039-2542-7A43-81B3-8AB648191B4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406900"/>
            <a:ext cx="8686799" cy="1362075"/>
          </a:xfrm>
        </p:spPr>
        <p:txBody>
          <a:bodyPr/>
          <a:lstStyle>
            <a:lvl1pPr algn="l">
              <a:defRPr sz="48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2906713"/>
            <a:ext cx="8686799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457E416-0BE2-A04A-97A9-21489013007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341438"/>
            <a:ext cx="4038600" cy="4830762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94D6E5-F67D-C54D-BFC6-19F7057F772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341438"/>
            <a:ext cx="4038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0" y="1981201"/>
            <a:ext cx="4038600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341438"/>
            <a:ext cx="4038601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1981201"/>
            <a:ext cx="4038601" cy="41910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9E14C3-6CDA-7F41-AA84-B8748D358D2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5F5B9B-6111-0142-B8EB-21E5C620AE9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11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8462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E5E3B6-7570-3648-A85A-E464009731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D6400E-E927-A84E-8AB7-FB325B87AC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F5FE1D-CD3D-B84B-B034-92AAE7DD06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152400"/>
            <a:ext cx="61722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341438"/>
            <a:ext cx="8382000" cy="483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8B2EF104-7A5C-C54D-82FB-0C6A9C47C56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300"/>
        </a:spcAft>
        <a:buFont typeface="Arial"/>
        <a:buChar char="•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Explaining and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Controlling </a:t>
            </a:r>
            <a:r>
              <a:rPr lang="en-US" dirty="0" smtClean="0"/>
              <a:t>Reasoning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800" dirty="0"/>
              <a:t>Dr Nicholas Gibbins</a:t>
            </a:r>
            <a:br>
              <a:rPr lang="en-US" sz="2800" dirty="0"/>
            </a:br>
            <a:r>
              <a:rPr lang="en-US" sz="2800" dirty="0" err="1"/>
              <a:t>nmg@ecs.soton.ac.uk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32/3077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State space in which forward chaining prunes irrelevant data and their consequents</a:t>
            </a:r>
            <a:endParaRPr lang="en-US"/>
          </a:p>
        </p:txBody>
      </p:sp>
      <p:sp>
        <p:nvSpPr>
          <p:cNvPr id="316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Forward or Backward?</a:t>
            </a:r>
            <a:endParaRPr lang="en-US"/>
          </a:p>
        </p:txBody>
      </p:sp>
      <p:sp>
        <p:nvSpPr>
          <p:cNvPr id="316421" name="Line 5"/>
          <p:cNvSpPr>
            <a:spLocks noChangeShapeType="1"/>
          </p:cNvSpPr>
          <p:nvPr/>
        </p:nvSpPr>
        <p:spPr bwMode="auto">
          <a:xfrm flipV="1">
            <a:off x="2133600" y="4800600"/>
            <a:ext cx="2286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464" name="Rectangle 48"/>
          <p:cNvSpPr>
            <a:spLocks noChangeArrowheads="1"/>
          </p:cNvSpPr>
          <p:nvPr/>
        </p:nvSpPr>
        <p:spPr bwMode="auto">
          <a:xfrm>
            <a:off x="4068763" y="5715000"/>
            <a:ext cx="5794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/>
              <a:t>data</a:t>
            </a:r>
          </a:p>
        </p:txBody>
      </p:sp>
      <p:sp>
        <p:nvSpPr>
          <p:cNvPr id="316465" name="Rectangle 49"/>
          <p:cNvSpPr>
            <a:spLocks noChangeArrowheads="1"/>
          </p:cNvSpPr>
          <p:nvPr/>
        </p:nvSpPr>
        <p:spPr bwMode="auto">
          <a:xfrm>
            <a:off x="4068763" y="2971800"/>
            <a:ext cx="5683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/>
              <a:t>goal</a:t>
            </a:r>
          </a:p>
        </p:txBody>
      </p:sp>
      <p:sp>
        <p:nvSpPr>
          <p:cNvPr id="316466" name="Line 50"/>
          <p:cNvSpPr>
            <a:spLocks noChangeShapeType="1"/>
          </p:cNvSpPr>
          <p:nvPr/>
        </p:nvSpPr>
        <p:spPr bwMode="auto">
          <a:xfrm>
            <a:off x="1600200" y="3581400"/>
            <a:ext cx="0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467" name="Text Box 51"/>
          <p:cNvSpPr txBox="1">
            <a:spLocks noChangeArrowheads="1"/>
          </p:cNvSpPr>
          <p:nvPr/>
        </p:nvSpPr>
        <p:spPr bwMode="auto">
          <a:xfrm>
            <a:off x="533400" y="4191000"/>
            <a:ext cx="107632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/>
              <a:t>direction</a:t>
            </a:r>
            <a:br>
              <a:rPr lang="en-US" sz="1600"/>
            </a:br>
            <a:r>
              <a:rPr lang="en-US" sz="1600"/>
              <a:t>of</a:t>
            </a:r>
            <a:br>
              <a:rPr lang="en-US" sz="1600"/>
            </a:br>
            <a:r>
              <a:rPr lang="en-US" sz="1600"/>
              <a:t>reasoning</a:t>
            </a:r>
          </a:p>
        </p:txBody>
      </p:sp>
      <p:sp>
        <p:nvSpPr>
          <p:cNvPr id="316469" name="Line 53"/>
          <p:cNvSpPr>
            <a:spLocks noChangeShapeType="1"/>
          </p:cNvSpPr>
          <p:nvPr/>
        </p:nvSpPr>
        <p:spPr bwMode="auto">
          <a:xfrm flipH="1" flipV="1">
            <a:off x="2362200" y="4800600"/>
            <a:ext cx="1524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470" name="Line 54"/>
          <p:cNvSpPr>
            <a:spLocks noChangeShapeType="1"/>
          </p:cNvSpPr>
          <p:nvPr/>
        </p:nvSpPr>
        <p:spPr bwMode="auto">
          <a:xfrm flipV="1">
            <a:off x="2895600" y="4800600"/>
            <a:ext cx="2286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471" name="Line 55"/>
          <p:cNvSpPr>
            <a:spLocks noChangeShapeType="1"/>
          </p:cNvSpPr>
          <p:nvPr/>
        </p:nvSpPr>
        <p:spPr bwMode="auto">
          <a:xfrm flipH="1" flipV="1">
            <a:off x="3124200" y="4800600"/>
            <a:ext cx="1524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472" name="Line 56"/>
          <p:cNvSpPr>
            <a:spLocks noChangeShapeType="1"/>
          </p:cNvSpPr>
          <p:nvPr/>
        </p:nvSpPr>
        <p:spPr bwMode="auto">
          <a:xfrm flipV="1">
            <a:off x="3657600" y="4800600"/>
            <a:ext cx="2286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473" name="Line 57"/>
          <p:cNvSpPr>
            <a:spLocks noChangeShapeType="1"/>
          </p:cNvSpPr>
          <p:nvPr/>
        </p:nvSpPr>
        <p:spPr bwMode="auto">
          <a:xfrm flipH="1" flipV="1">
            <a:off x="3886200" y="4800600"/>
            <a:ext cx="1524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474" name="Line 58"/>
          <p:cNvSpPr>
            <a:spLocks noChangeShapeType="1"/>
          </p:cNvSpPr>
          <p:nvPr/>
        </p:nvSpPr>
        <p:spPr bwMode="auto">
          <a:xfrm flipV="1">
            <a:off x="4419600" y="4800600"/>
            <a:ext cx="3810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475" name="Line 59"/>
          <p:cNvSpPr>
            <a:spLocks noChangeShapeType="1"/>
          </p:cNvSpPr>
          <p:nvPr/>
        </p:nvSpPr>
        <p:spPr bwMode="auto">
          <a:xfrm flipV="1">
            <a:off x="4800600" y="4800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484" name="Line 68"/>
          <p:cNvSpPr>
            <a:spLocks noChangeShapeType="1"/>
          </p:cNvSpPr>
          <p:nvPr/>
        </p:nvSpPr>
        <p:spPr bwMode="auto">
          <a:xfrm flipV="1">
            <a:off x="5181600" y="4800600"/>
            <a:ext cx="3810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485" name="Line 69"/>
          <p:cNvSpPr>
            <a:spLocks noChangeShapeType="1"/>
          </p:cNvSpPr>
          <p:nvPr/>
        </p:nvSpPr>
        <p:spPr bwMode="auto">
          <a:xfrm flipV="1">
            <a:off x="5562600" y="4800600"/>
            <a:ext cx="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486" name="Line 70"/>
          <p:cNvSpPr>
            <a:spLocks noChangeShapeType="1"/>
          </p:cNvSpPr>
          <p:nvPr/>
        </p:nvSpPr>
        <p:spPr bwMode="auto">
          <a:xfrm flipV="1">
            <a:off x="5943600" y="4800600"/>
            <a:ext cx="1524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487" name="Line 71"/>
          <p:cNvSpPr>
            <a:spLocks noChangeShapeType="1"/>
          </p:cNvSpPr>
          <p:nvPr/>
        </p:nvSpPr>
        <p:spPr bwMode="auto">
          <a:xfrm flipH="1" flipV="1">
            <a:off x="6096000" y="4800600"/>
            <a:ext cx="2286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488" name="Line 72"/>
          <p:cNvSpPr>
            <a:spLocks noChangeShapeType="1"/>
          </p:cNvSpPr>
          <p:nvPr/>
        </p:nvSpPr>
        <p:spPr bwMode="auto">
          <a:xfrm flipV="1">
            <a:off x="6705600" y="4800600"/>
            <a:ext cx="2286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489" name="Line 73"/>
          <p:cNvSpPr>
            <a:spLocks noChangeShapeType="1"/>
          </p:cNvSpPr>
          <p:nvPr/>
        </p:nvSpPr>
        <p:spPr bwMode="auto">
          <a:xfrm flipH="1" flipV="1">
            <a:off x="6934200" y="4800600"/>
            <a:ext cx="1524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490" name="Line 74"/>
          <p:cNvSpPr>
            <a:spLocks noChangeShapeType="1"/>
          </p:cNvSpPr>
          <p:nvPr/>
        </p:nvSpPr>
        <p:spPr bwMode="auto">
          <a:xfrm flipV="1">
            <a:off x="7467600" y="4800600"/>
            <a:ext cx="2286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491" name="Line 75"/>
          <p:cNvSpPr>
            <a:spLocks noChangeShapeType="1"/>
          </p:cNvSpPr>
          <p:nvPr/>
        </p:nvSpPr>
        <p:spPr bwMode="auto">
          <a:xfrm flipH="1" flipV="1">
            <a:off x="7696200" y="4800600"/>
            <a:ext cx="1524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492" name="Line 76"/>
          <p:cNvSpPr>
            <a:spLocks noChangeShapeType="1"/>
          </p:cNvSpPr>
          <p:nvPr/>
        </p:nvSpPr>
        <p:spPr bwMode="auto">
          <a:xfrm flipV="1">
            <a:off x="2362200" y="4191000"/>
            <a:ext cx="3810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493" name="Line 77"/>
          <p:cNvSpPr>
            <a:spLocks noChangeShapeType="1"/>
          </p:cNvSpPr>
          <p:nvPr/>
        </p:nvSpPr>
        <p:spPr bwMode="auto">
          <a:xfrm flipH="1" flipV="1">
            <a:off x="2743200" y="4191000"/>
            <a:ext cx="3810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494" name="Line 78"/>
          <p:cNvSpPr>
            <a:spLocks noChangeShapeType="1"/>
          </p:cNvSpPr>
          <p:nvPr/>
        </p:nvSpPr>
        <p:spPr bwMode="auto">
          <a:xfrm flipV="1">
            <a:off x="3505200" y="4191000"/>
            <a:ext cx="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495" name="Line 79"/>
          <p:cNvSpPr>
            <a:spLocks noChangeShapeType="1"/>
          </p:cNvSpPr>
          <p:nvPr/>
        </p:nvSpPr>
        <p:spPr bwMode="auto">
          <a:xfrm flipV="1">
            <a:off x="3276600" y="4800600"/>
            <a:ext cx="2286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496" name="Line 80"/>
          <p:cNvSpPr>
            <a:spLocks noChangeShapeType="1"/>
          </p:cNvSpPr>
          <p:nvPr/>
        </p:nvSpPr>
        <p:spPr bwMode="auto">
          <a:xfrm flipV="1">
            <a:off x="3124200" y="4191000"/>
            <a:ext cx="3810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497" name="Line 81"/>
          <p:cNvSpPr>
            <a:spLocks noChangeShapeType="1"/>
          </p:cNvSpPr>
          <p:nvPr/>
        </p:nvSpPr>
        <p:spPr bwMode="auto">
          <a:xfrm flipV="1">
            <a:off x="3886200" y="4191000"/>
            <a:ext cx="4572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498" name="Line 82"/>
          <p:cNvSpPr>
            <a:spLocks noChangeShapeType="1"/>
          </p:cNvSpPr>
          <p:nvPr/>
        </p:nvSpPr>
        <p:spPr bwMode="auto">
          <a:xfrm flipH="1" flipV="1">
            <a:off x="4343400" y="4191000"/>
            <a:ext cx="4572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499" name="Line 83"/>
          <p:cNvSpPr>
            <a:spLocks noChangeShapeType="1"/>
          </p:cNvSpPr>
          <p:nvPr/>
        </p:nvSpPr>
        <p:spPr bwMode="auto">
          <a:xfrm flipV="1">
            <a:off x="4800600" y="4191000"/>
            <a:ext cx="7620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500" name="Line 84"/>
          <p:cNvSpPr>
            <a:spLocks noChangeShapeType="1"/>
          </p:cNvSpPr>
          <p:nvPr/>
        </p:nvSpPr>
        <p:spPr bwMode="auto">
          <a:xfrm flipV="1">
            <a:off x="5562600" y="4191000"/>
            <a:ext cx="13716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501" name="Line 85"/>
          <p:cNvSpPr>
            <a:spLocks noChangeShapeType="1"/>
          </p:cNvSpPr>
          <p:nvPr/>
        </p:nvSpPr>
        <p:spPr bwMode="auto">
          <a:xfrm flipV="1">
            <a:off x="6096000" y="4191000"/>
            <a:ext cx="8382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502" name="Line 86"/>
          <p:cNvSpPr>
            <a:spLocks noChangeShapeType="1"/>
          </p:cNvSpPr>
          <p:nvPr/>
        </p:nvSpPr>
        <p:spPr bwMode="auto">
          <a:xfrm flipV="1">
            <a:off x="5562600" y="3581400"/>
            <a:ext cx="6858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503" name="Line 87"/>
          <p:cNvSpPr>
            <a:spLocks noChangeShapeType="1"/>
          </p:cNvSpPr>
          <p:nvPr/>
        </p:nvSpPr>
        <p:spPr bwMode="auto">
          <a:xfrm flipH="1" flipV="1">
            <a:off x="6248400" y="3581400"/>
            <a:ext cx="6858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504" name="Line 88"/>
          <p:cNvSpPr>
            <a:spLocks noChangeShapeType="1"/>
          </p:cNvSpPr>
          <p:nvPr/>
        </p:nvSpPr>
        <p:spPr bwMode="auto">
          <a:xfrm flipH="1" flipV="1">
            <a:off x="6934200" y="3581400"/>
            <a:ext cx="4572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505" name="Line 89"/>
          <p:cNvSpPr>
            <a:spLocks noChangeShapeType="1"/>
          </p:cNvSpPr>
          <p:nvPr/>
        </p:nvSpPr>
        <p:spPr bwMode="auto">
          <a:xfrm flipH="1" flipV="1">
            <a:off x="3505200" y="4191000"/>
            <a:ext cx="25908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506" name="Line 90"/>
          <p:cNvSpPr>
            <a:spLocks noChangeShapeType="1"/>
          </p:cNvSpPr>
          <p:nvPr/>
        </p:nvSpPr>
        <p:spPr bwMode="auto">
          <a:xfrm flipV="1">
            <a:off x="6934200" y="4191000"/>
            <a:ext cx="4572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507" name="Line 91"/>
          <p:cNvSpPr>
            <a:spLocks noChangeShapeType="1"/>
          </p:cNvSpPr>
          <p:nvPr/>
        </p:nvSpPr>
        <p:spPr bwMode="auto">
          <a:xfrm flipH="1" flipV="1">
            <a:off x="7391400" y="4191000"/>
            <a:ext cx="3048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508" name="Line 92"/>
          <p:cNvSpPr>
            <a:spLocks noChangeShapeType="1"/>
          </p:cNvSpPr>
          <p:nvPr/>
        </p:nvSpPr>
        <p:spPr bwMode="auto">
          <a:xfrm flipH="1" flipV="1">
            <a:off x="3124200" y="3581400"/>
            <a:ext cx="3810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509" name="Line 93"/>
          <p:cNvSpPr>
            <a:spLocks noChangeShapeType="1"/>
          </p:cNvSpPr>
          <p:nvPr/>
        </p:nvSpPr>
        <p:spPr bwMode="auto">
          <a:xfrm flipV="1">
            <a:off x="3505200" y="3581400"/>
            <a:ext cx="3810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510" name="Line 94"/>
          <p:cNvSpPr>
            <a:spLocks noChangeShapeType="1"/>
          </p:cNvSpPr>
          <p:nvPr/>
        </p:nvSpPr>
        <p:spPr bwMode="auto">
          <a:xfrm flipV="1">
            <a:off x="2743200" y="3581400"/>
            <a:ext cx="3810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511" name="Line 95"/>
          <p:cNvSpPr>
            <a:spLocks noChangeShapeType="1"/>
          </p:cNvSpPr>
          <p:nvPr/>
        </p:nvSpPr>
        <p:spPr bwMode="auto">
          <a:xfrm flipV="1">
            <a:off x="2743200" y="3581400"/>
            <a:ext cx="11430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512" name="Line 96"/>
          <p:cNvSpPr>
            <a:spLocks noChangeShapeType="1"/>
          </p:cNvSpPr>
          <p:nvPr/>
        </p:nvSpPr>
        <p:spPr bwMode="auto">
          <a:xfrm flipH="1" flipV="1">
            <a:off x="3886200" y="3581400"/>
            <a:ext cx="4572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513" name="Line 97"/>
          <p:cNvSpPr>
            <a:spLocks noChangeShapeType="1"/>
          </p:cNvSpPr>
          <p:nvPr/>
        </p:nvSpPr>
        <p:spPr bwMode="auto">
          <a:xfrm flipV="1">
            <a:off x="5562600" y="3581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514" name="Line 98"/>
          <p:cNvSpPr>
            <a:spLocks noChangeShapeType="1"/>
          </p:cNvSpPr>
          <p:nvPr/>
        </p:nvSpPr>
        <p:spPr bwMode="auto">
          <a:xfrm flipH="1" flipV="1">
            <a:off x="5562600" y="4191000"/>
            <a:ext cx="13716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515" name="Line 99"/>
          <p:cNvSpPr>
            <a:spLocks noChangeShapeType="1"/>
          </p:cNvSpPr>
          <p:nvPr/>
        </p:nvSpPr>
        <p:spPr bwMode="auto">
          <a:xfrm flipV="1">
            <a:off x="6934200" y="4191000"/>
            <a:ext cx="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522" name="Line 106"/>
          <p:cNvSpPr>
            <a:spLocks noChangeShapeType="1"/>
          </p:cNvSpPr>
          <p:nvPr/>
        </p:nvSpPr>
        <p:spPr bwMode="auto">
          <a:xfrm flipV="1">
            <a:off x="5562600" y="3581400"/>
            <a:ext cx="1371600" cy="609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6523" name="Line 107"/>
          <p:cNvSpPr>
            <a:spLocks noChangeShapeType="1"/>
          </p:cNvSpPr>
          <p:nvPr/>
        </p:nvSpPr>
        <p:spPr bwMode="auto">
          <a:xfrm flipV="1">
            <a:off x="4343400" y="3581400"/>
            <a:ext cx="12192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In practice, many systems use a combination of forward and backward chaining</a:t>
            </a:r>
          </a:p>
          <a:p>
            <a:r>
              <a:rPr lang="en-US" smtClean="0"/>
              <a:t>For example, search forwards until number of active states becomes too large, then search backwards to use possible subgoals to select from these states</a:t>
            </a:r>
            <a:endParaRPr lang="en-US"/>
          </a:p>
        </p:txBody>
      </p:sp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Bidirectional Search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Also known as the Goal Tree or Logical Tree </a:t>
            </a:r>
          </a:p>
          <a:p>
            <a:r>
              <a:rPr lang="en-US" smtClean="0"/>
              <a:t>Schematic view of the inference process</a:t>
            </a:r>
          </a:p>
          <a:p>
            <a:r>
              <a:rPr lang="en-US" smtClean="0"/>
              <a:t>Similar to a decision tree </a:t>
            </a:r>
          </a:p>
          <a:p>
            <a:r>
              <a:rPr lang="en-US" smtClean="0"/>
              <a:t>Inferencing as tree traversal </a:t>
            </a:r>
          </a:p>
          <a:p>
            <a:r>
              <a:rPr lang="en-US" smtClean="0"/>
              <a:t>Guides the Why and How explanations</a:t>
            </a:r>
            <a:endParaRPr lang="en-US"/>
          </a:p>
        </p:txBody>
      </p:sp>
      <p:sp>
        <p:nvSpPr>
          <p:cNvPr id="308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The Inference Tree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Explanation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H</a:t>
            </a:r>
            <a:r>
              <a:rPr lang="en-US" smtClean="0"/>
              <a:t>uman experts justify and explain their actions</a:t>
            </a:r>
          </a:p>
          <a:p>
            <a:r>
              <a:rPr lang="en-GB" smtClean="0"/>
              <a:t>Expert </a:t>
            </a:r>
            <a:r>
              <a:rPr lang="en-US" smtClean="0"/>
              <a:t>systems should also do so</a:t>
            </a:r>
            <a:endParaRPr lang="en-GB" smtClean="0"/>
          </a:p>
          <a:p>
            <a:r>
              <a:rPr lang="en-GB" smtClean="0"/>
              <a:t>E</a:t>
            </a:r>
            <a:r>
              <a:rPr lang="en-US" smtClean="0"/>
              <a:t>xplanation: Attempt by an ES to clarify reasoning, recommendations, other actions (asking a question)</a:t>
            </a:r>
          </a:p>
          <a:p>
            <a:r>
              <a:rPr lang="en-GB" smtClean="0"/>
              <a:t>E</a:t>
            </a:r>
            <a:r>
              <a:rPr lang="en-US" smtClean="0"/>
              <a:t>xplanation facility (justifier)</a:t>
            </a:r>
            <a:endParaRPr lang="en-US"/>
          </a:p>
        </p:txBody>
      </p:sp>
      <p:sp>
        <p:nvSpPr>
          <p:cNvPr id="309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Explanation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the system more intelligible </a:t>
            </a:r>
          </a:p>
          <a:p>
            <a:r>
              <a:rPr lang="en-US" smtClean="0"/>
              <a:t>Uncover shortcomings of the rules and knowledge base (debugging) </a:t>
            </a:r>
          </a:p>
          <a:p>
            <a:r>
              <a:rPr lang="en-US" smtClean="0"/>
              <a:t>Explain situations unanticipated </a:t>
            </a:r>
          </a:p>
          <a:p>
            <a:r>
              <a:rPr lang="en-US" smtClean="0"/>
              <a:t>Satisfy users</a:t>
            </a:r>
            <a:r>
              <a:rPr lang="en-GB" smtClean="0"/>
              <a:t>’ </a:t>
            </a:r>
            <a:r>
              <a:rPr lang="en-US" smtClean="0"/>
              <a:t>psychological and/or social needs </a:t>
            </a:r>
          </a:p>
          <a:p>
            <a:r>
              <a:rPr lang="en-US" smtClean="0"/>
              <a:t>Clarify the assumptions underlying the system's operations</a:t>
            </a:r>
            <a:endParaRPr lang="en-US"/>
          </a:p>
        </p:txBody>
      </p:sp>
      <p:sp>
        <p:nvSpPr>
          <p:cNvPr id="310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Explanation Purposes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‘W</a:t>
            </a:r>
            <a:r>
              <a:rPr lang="en-US" smtClean="0"/>
              <a:t>hy</a:t>
            </a:r>
            <a:r>
              <a:rPr lang="en-GB" smtClean="0"/>
              <a:t>’ </a:t>
            </a:r>
            <a:r>
              <a:rPr lang="en-US" smtClean="0"/>
              <a:t>provides a chain of reasoning</a:t>
            </a:r>
          </a:p>
          <a:p>
            <a:r>
              <a:rPr lang="en-US" smtClean="0"/>
              <a:t>Good explanation facility is critical in large Expert Systems</a:t>
            </a:r>
          </a:p>
          <a:p>
            <a:r>
              <a:rPr lang="en-US" smtClean="0"/>
              <a:t>Understanding depends on explanation </a:t>
            </a:r>
            <a:endParaRPr lang="en-US"/>
          </a:p>
        </p:txBody>
      </p:sp>
      <p:sp>
        <p:nvSpPr>
          <p:cNvPr id="311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Rule Tracing Technique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Initial knowledge base contains A, B, C, D, E</a:t>
            </a:r>
          </a:p>
          <a:p>
            <a:r>
              <a:rPr lang="en-US" smtClean="0"/>
              <a:t>Rules:</a:t>
            </a:r>
          </a:p>
          <a:p>
            <a:pPr lvl="1"/>
            <a:r>
              <a:rPr lang="en-US" smtClean="0"/>
              <a:t>Rule 1:</a:t>
            </a:r>
            <a:br>
              <a:rPr lang="en-US" smtClean="0"/>
            </a:br>
            <a:r>
              <a:rPr lang="en-US" smtClean="0"/>
              <a:t>IF Y AND D</a:t>
            </a:r>
            <a:br>
              <a:rPr lang="en-US" smtClean="0"/>
            </a:br>
            <a:r>
              <a:rPr lang="en-US" smtClean="0"/>
              <a:t>THEN Z</a:t>
            </a:r>
          </a:p>
          <a:p>
            <a:pPr lvl="1"/>
            <a:r>
              <a:rPr lang="en-US" smtClean="0"/>
              <a:t>Rule 2:</a:t>
            </a:r>
            <a:br>
              <a:rPr lang="en-US" smtClean="0"/>
            </a:br>
            <a:r>
              <a:rPr lang="en-US" smtClean="0"/>
              <a:t>IF X AND B AND E</a:t>
            </a:r>
            <a:br>
              <a:rPr lang="en-US" smtClean="0"/>
            </a:br>
            <a:r>
              <a:rPr lang="en-US" smtClean="0"/>
              <a:t>THEN Y</a:t>
            </a:r>
          </a:p>
          <a:p>
            <a:pPr lvl="1"/>
            <a:r>
              <a:rPr lang="en-US" smtClean="0"/>
              <a:t>Rule 3:</a:t>
            </a:r>
            <a:br>
              <a:rPr lang="en-US" smtClean="0"/>
            </a:br>
            <a:r>
              <a:rPr lang="en-US" smtClean="0"/>
              <a:t>IF A</a:t>
            </a:r>
            <a:br>
              <a:rPr lang="en-US" smtClean="0"/>
            </a:br>
            <a:r>
              <a:rPr lang="en-US" smtClean="0"/>
              <a:t>THEN X</a:t>
            </a:r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Rule Tracing Example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Inference Tree</a:t>
            </a:r>
            <a:endParaRPr lang="en-US"/>
          </a:p>
        </p:txBody>
      </p:sp>
      <p:sp>
        <p:nvSpPr>
          <p:cNvPr id="318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Rule Tracing Example</a:t>
            </a:r>
            <a:endParaRPr lang="en-US"/>
          </a:p>
        </p:txBody>
      </p:sp>
      <p:sp>
        <p:nvSpPr>
          <p:cNvPr id="318468" name="Rectangle 4"/>
          <p:cNvSpPr>
            <a:spLocks noChangeArrowheads="1"/>
          </p:cNvSpPr>
          <p:nvPr/>
        </p:nvSpPr>
        <p:spPr bwMode="auto">
          <a:xfrm>
            <a:off x="2057400" y="2667000"/>
            <a:ext cx="457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latin typeface="Georgia"/>
                <a:cs typeface="Georgia"/>
              </a:rPr>
              <a:t>A</a:t>
            </a:r>
          </a:p>
        </p:txBody>
      </p:sp>
      <p:sp>
        <p:nvSpPr>
          <p:cNvPr id="318469" name="Rectangle 5"/>
          <p:cNvSpPr>
            <a:spLocks noChangeArrowheads="1"/>
          </p:cNvSpPr>
          <p:nvPr/>
        </p:nvSpPr>
        <p:spPr bwMode="auto">
          <a:xfrm>
            <a:off x="6172200" y="4038600"/>
            <a:ext cx="457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latin typeface="Georgia"/>
                <a:cs typeface="Georgia"/>
              </a:rPr>
              <a:t>Z</a:t>
            </a:r>
          </a:p>
        </p:txBody>
      </p:sp>
      <p:sp>
        <p:nvSpPr>
          <p:cNvPr id="318470" name="Rectangle 6"/>
          <p:cNvSpPr>
            <a:spLocks noChangeArrowheads="1"/>
          </p:cNvSpPr>
          <p:nvPr/>
        </p:nvSpPr>
        <p:spPr bwMode="auto">
          <a:xfrm>
            <a:off x="4800600" y="4495800"/>
            <a:ext cx="457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latin typeface="Georgia"/>
                <a:cs typeface="Georgia"/>
              </a:rPr>
              <a:t>D</a:t>
            </a:r>
          </a:p>
        </p:txBody>
      </p:sp>
      <p:sp>
        <p:nvSpPr>
          <p:cNvPr id="318471" name="Rectangle 7"/>
          <p:cNvSpPr>
            <a:spLocks noChangeArrowheads="1"/>
          </p:cNvSpPr>
          <p:nvPr/>
        </p:nvSpPr>
        <p:spPr bwMode="auto">
          <a:xfrm>
            <a:off x="4800600" y="3581400"/>
            <a:ext cx="457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latin typeface="Georgia"/>
                <a:cs typeface="Georgia"/>
              </a:rPr>
              <a:t>Y</a:t>
            </a:r>
          </a:p>
        </p:txBody>
      </p:sp>
      <p:sp>
        <p:nvSpPr>
          <p:cNvPr id="318472" name="Rectangle 8"/>
          <p:cNvSpPr>
            <a:spLocks noChangeArrowheads="1"/>
          </p:cNvSpPr>
          <p:nvPr/>
        </p:nvSpPr>
        <p:spPr bwMode="auto">
          <a:xfrm>
            <a:off x="3429000" y="2667000"/>
            <a:ext cx="457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latin typeface="Georgia"/>
                <a:cs typeface="Georgia"/>
              </a:rPr>
              <a:t>X</a:t>
            </a:r>
          </a:p>
        </p:txBody>
      </p:sp>
      <p:sp>
        <p:nvSpPr>
          <p:cNvPr id="318473" name="Rectangle 9"/>
          <p:cNvSpPr>
            <a:spLocks noChangeArrowheads="1"/>
          </p:cNvSpPr>
          <p:nvPr/>
        </p:nvSpPr>
        <p:spPr bwMode="auto">
          <a:xfrm>
            <a:off x="3429000" y="3581400"/>
            <a:ext cx="457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latin typeface="Georgia"/>
                <a:cs typeface="Georgia"/>
              </a:rPr>
              <a:t>B</a:t>
            </a:r>
          </a:p>
        </p:txBody>
      </p:sp>
      <p:sp>
        <p:nvSpPr>
          <p:cNvPr id="318474" name="Rectangle 10"/>
          <p:cNvSpPr>
            <a:spLocks noChangeArrowheads="1"/>
          </p:cNvSpPr>
          <p:nvPr/>
        </p:nvSpPr>
        <p:spPr bwMode="auto">
          <a:xfrm>
            <a:off x="3429000" y="4495800"/>
            <a:ext cx="457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latin typeface="Georgia"/>
                <a:cs typeface="Georgia"/>
              </a:rPr>
              <a:t>E</a:t>
            </a:r>
          </a:p>
        </p:txBody>
      </p:sp>
      <p:cxnSp>
        <p:nvCxnSpPr>
          <p:cNvPr id="318478" name="AutoShape 14"/>
          <p:cNvCxnSpPr>
            <a:cxnSpLocks noChangeShapeType="1"/>
            <a:stCxn id="318468" idx="3"/>
            <a:endCxn id="318472" idx="1"/>
          </p:cNvCxnSpPr>
          <p:nvPr/>
        </p:nvCxnSpPr>
        <p:spPr bwMode="auto">
          <a:xfrm>
            <a:off x="2514600" y="2895600"/>
            <a:ext cx="9144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318479" name="AutoShape 15"/>
          <p:cNvCxnSpPr>
            <a:cxnSpLocks noChangeShapeType="1"/>
            <a:stCxn id="318472" idx="3"/>
            <a:endCxn id="318471" idx="1"/>
          </p:cNvCxnSpPr>
          <p:nvPr/>
        </p:nvCxnSpPr>
        <p:spPr bwMode="auto">
          <a:xfrm>
            <a:off x="3886200" y="2895600"/>
            <a:ext cx="914400" cy="9144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318480" name="AutoShape 16"/>
          <p:cNvCxnSpPr>
            <a:cxnSpLocks noChangeShapeType="1"/>
            <a:stCxn id="318474" idx="3"/>
            <a:endCxn id="318471" idx="1"/>
          </p:cNvCxnSpPr>
          <p:nvPr/>
        </p:nvCxnSpPr>
        <p:spPr bwMode="auto">
          <a:xfrm flipV="1">
            <a:off x="3886200" y="3810000"/>
            <a:ext cx="914400" cy="9144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318481" name="AutoShape 17"/>
          <p:cNvCxnSpPr>
            <a:cxnSpLocks noChangeShapeType="1"/>
            <a:stCxn id="318473" idx="3"/>
            <a:endCxn id="318471" idx="1"/>
          </p:cNvCxnSpPr>
          <p:nvPr/>
        </p:nvCxnSpPr>
        <p:spPr bwMode="auto">
          <a:xfrm>
            <a:off x="3886200" y="3810000"/>
            <a:ext cx="9144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</p:cxnSp>
      <p:cxnSp>
        <p:nvCxnSpPr>
          <p:cNvPr id="318482" name="AutoShape 18"/>
          <p:cNvCxnSpPr>
            <a:cxnSpLocks noChangeShapeType="1"/>
            <a:stCxn id="318471" idx="3"/>
            <a:endCxn id="318469" idx="1"/>
          </p:cNvCxnSpPr>
          <p:nvPr/>
        </p:nvCxnSpPr>
        <p:spPr bwMode="auto">
          <a:xfrm>
            <a:off x="5257800" y="3810000"/>
            <a:ext cx="914400" cy="4572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cxnSp>
        <p:nvCxnSpPr>
          <p:cNvPr id="318483" name="AutoShape 19"/>
          <p:cNvCxnSpPr>
            <a:cxnSpLocks noChangeShapeType="1"/>
            <a:stCxn id="318470" idx="3"/>
            <a:endCxn id="318469" idx="1"/>
          </p:cNvCxnSpPr>
          <p:nvPr/>
        </p:nvCxnSpPr>
        <p:spPr bwMode="auto">
          <a:xfrm flipV="1">
            <a:off x="5257800" y="4267200"/>
            <a:ext cx="914400" cy="4572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</p:cxnSp>
      <p:sp>
        <p:nvSpPr>
          <p:cNvPr id="318484" name="Rectangle 20"/>
          <p:cNvSpPr>
            <a:spLocks noChangeArrowheads="1"/>
          </p:cNvSpPr>
          <p:nvPr/>
        </p:nvSpPr>
        <p:spPr bwMode="auto">
          <a:xfrm>
            <a:off x="2971800" y="24384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Georgia"/>
                <a:cs typeface="Georgia"/>
              </a:rPr>
              <a:t>3</a:t>
            </a:r>
          </a:p>
        </p:txBody>
      </p:sp>
      <p:sp>
        <p:nvSpPr>
          <p:cNvPr id="318485" name="Rectangle 21"/>
          <p:cNvSpPr>
            <a:spLocks noChangeArrowheads="1"/>
          </p:cNvSpPr>
          <p:nvPr/>
        </p:nvSpPr>
        <p:spPr bwMode="auto">
          <a:xfrm>
            <a:off x="4343400" y="3352800"/>
            <a:ext cx="354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Georgia"/>
                <a:cs typeface="Georgia"/>
              </a:rPr>
              <a:t>2</a:t>
            </a:r>
          </a:p>
        </p:txBody>
      </p:sp>
      <p:sp>
        <p:nvSpPr>
          <p:cNvPr id="318486" name="Rectangle 22"/>
          <p:cNvSpPr>
            <a:spLocks noChangeArrowheads="1"/>
          </p:cNvSpPr>
          <p:nvPr/>
        </p:nvSpPr>
        <p:spPr bwMode="auto">
          <a:xfrm>
            <a:off x="5715000" y="3810000"/>
            <a:ext cx="3169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Georgia"/>
                <a:cs typeface="Georgia"/>
              </a:rPr>
              <a:t>1</a:t>
            </a:r>
          </a:p>
        </p:txBody>
      </p:sp>
      <p:sp>
        <p:nvSpPr>
          <p:cNvPr id="318487" name="Rectangle 23"/>
          <p:cNvSpPr>
            <a:spLocks noChangeArrowheads="1"/>
          </p:cNvSpPr>
          <p:nvPr/>
        </p:nvSpPr>
        <p:spPr bwMode="auto">
          <a:xfrm>
            <a:off x="457200" y="5300663"/>
            <a:ext cx="8229600" cy="110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342900" indent="-342900" eaLnBrk="1" hangingPunct="1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-106" charset="2"/>
              <a:buChar char="l"/>
            </a:pPr>
            <a:r>
              <a:rPr lang="en-US" dirty="0">
                <a:latin typeface="Georgia"/>
                <a:cs typeface="Georgia"/>
              </a:rPr>
              <a:t>Rule trace would show that Z resulted from the firing of rules 1, 2 and 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Two basic explanations</a:t>
            </a:r>
          </a:p>
          <a:p>
            <a:r>
              <a:rPr lang="en-US" smtClean="0"/>
              <a:t>‘Why’ explanations</a:t>
            </a:r>
          </a:p>
          <a:p>
            <a:pPr lvl="1"/>
            <a:r>
              <a:rPr lang="en-US" smtClean="0"/>
              <a:t>Typically, why is a fact requested?</a:t>
            </a:r>
          </a:p>
          <a:p>
            <a:r>
              <a:rPr lang="en-US" smtClean="0"/>
              <a:t>‘How’ explanations</a:t>
            </a:r>
          </a:p>
          <a:p>
            <a:pPr lvl="1"/>
            <a:r>
              <a:rPr lang="en-US" smtClean="0"/>
              <a:t>Typically to determine how a certain conclusion or recommendation was reached</a:t>
            </a:r>
          </a:p>
          <a:p>
            <a:pPr lvl="1"/>
            <a:r>
              <a:rPr lang="en-GB" smtClean="0"/>
              <a:t>S</a:t>
            </a:r>
            <a:r>
              <a:rPr lang="en-US" smtClean="0"/>
              <a:t>ome simple systems provide this only at the final conclusion</a:t>
            </a:r>
          </a:p>
          <a:p>
            <a:pPr lvl="1"/>
            <a:r>
              <a:rPr lang="en-GB" smtClean="0"/>
              <a:t>M</a:t>
            </a:r>
            <a:r>
              <a:rPr lang="en-US" smtClean="0"/>
              <a:t>ost complex systems provide the chain of rules used to reach the conclusion</a:t>
            </a:r>
            <a:endParaRPr lang="en-US"/>
          </a:p>
        </p:txBody>
      </p:sp>
      <p:sp>
        <p:nvSpPr>
          <p:cNvPr id="312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Explanation Types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Formal methods (logical deduction)</a:t>
            </a:r>
          </a:p>
          <a:p>
            <a:r>
              <a:rPr lang="en-US" smtClean="0"/>
              <a:t>Heuristic reasoning (IF-THEN rules) </a:t>
            </a:r>
          </a:p>
          <a:p>
            <a:r>
              <a:rPr lang="en-US" smtClean="0"/>
              <a:t>Focus: common sense related toward more or less specific goals</a:t>
            </a:r>
          </a:p>
          <a:p>
            <a:r>
              <a:rPr lang="en-US" smtClean="0"/>
              <a:t>Divide and conquer</a:t>
            </a:r>
          </a:p>
          <a:p>
            <a:r>
              <a:rPr lang="en-US" smtClean="0"/>
              <a:t>Parallelism</a:t>
            </a:r>
            <a:endParaRPr lang="en-US"/>
          </a:p>
        </p:txBody>
      </p:sp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People Reason and </a:t>
            </a:r>
            <a:br>
              <a:rPr lang="en-US" dirty="0" smtClean="0"/>
            </a:br>
            <a:r>
              <a:rPr lang="en-US" dirty="0" smtClean="0"/>
              <a:t>	Solve Problems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S</a:t>
            </a:r>
            <a:r>
              <a:rPr lang="en-US" smtClean="0"/>
              <a:t>tatic Explanation</a:t>
            </a:r>
          </a:p>
          <a:p>
            <a:pPr lvl="1"/>
            <a:r>
              <a:rPr lang="en-US" smtClean="0"/>
              <a:t>Pre-insert pieces of English text (scripts) in the system</a:t>
            </a:r>
          </a:p>
          <a:p>
            <a:r>
              <a:rPr lang="en-GB" smtClean="0"/>
              <a:t>D</a:t>
            </a:r>
            <a:r>
              <a:rPr lang="en-US" smtClean="0"/>
              <a:t>ynamic Explanation</a:t>
            </a:r>
          </a:p>
          <a:p>
            <a:pPr lvl="1"/>
            <a:r>
              <a:rPr lang="en-US" smtClean="0"/>
              <a:t>Reconstruct explanation according to the execution pattern of the rules</a:t>
            </a:r>
            <a:endParaRPr lang="en-US"/>
          </a:p>
        </p:txBody>
      </p:sp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Generating Explanations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T</a:t>
            </a:r>
            <a:r>
              <a:rPr lang="en-US" smtClean="0"/>
              <a:t>race, or Line of Reasoning</a:t>
            </a:r>
          </a:p>
          <a:p>
            <a:r>
              <a:rPr lang="en-GB" smtClean="0"/>
              <a:t>J</a:t>
            </a:r>
            <a:r>
              <a:rPr lang="en-US" smtClean="0"/>
              <a:t>ustification</a:t>
            </a:r>
          </a:p>
          <a:p>
            <a:pPr lvl="1"/>
            <a:r>
              <a:rPr lang="en-US" smtClean="0"/>
              <a:t>Explicit description of the causal argument or rationale behind each inferential step taken by the expert system</a:t>
            </a:r>
          </a:p>
          <a:p>
            <a:r>
              <a:rPr lang="en-GB" smtClean="0"/>
              <a:t>S</a:t>
            </a:r>
            <a:r>
              <a:rPr lang="en-US" smtClean="0"/>
              <a:t>trategy</a:t>
            </a:r>
          </a:p>
          <a:p>
            <a:pPr lvl="1"/>
            <a:r>
              <a:rPr lang="en-US" smtClean="0"/>
              <a:t>High-level goal structure that determines how the expert system uses its domain knowledge to accomplish a task (or metaknowledge)</a:t>
            </a:r>
          </a:p>
          <a:p>
            <a:endParaRPr lang="en-US"/>
          </a:p>
        </p:txBody>
      </p:sp>
      <p:sp>
        <p:nvSpPr>
          <p:cNvPr id="314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Typology of Explanations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Truth Maintenance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When our knowledge base changes, the premises for certain rules may no longer be valid</a:t>
            </a:r>
          </a:p>
          <a:p>
            <a:r>
              <a:rPr lang="en-GB" dirty="0" smtClean="0"/>
              <a:t>We should remove consequences that are no longer true (no longer supported by premises)</a:t>
            </a:r>
          </a:p>
          <a:p>
            <a:r>
              <a:rPr lang="en-GB" dirty="0" smtClean="0"/>
              <a:t>We need to keep track of inferred facts, and remove any that are no longer supported – truth maintenance</a:t>
            </a:r>
          </a:p>
          <a:p>
            <a:r>
              <a:rPr lang="en-GB" dirty="0" smtClean="0"/>
              <a:t>Two main approaches to truth maintenance</a:t>
            </a:r>
          </a:p>
          <a:p>
            <a:pPr lvl="1"/>
            <a:r>
              <a:rPr lang="en-GB" dirty="0" smtClean="0"/>
              <a:t>Justification-based</a:t>
            </a:r>
          </a:p>
          <a:p>
            <a:pPr lvl="1"/>
            <a:r>
              <a:rPr lang="en-GB" dirty="0" smtClean="0"/>
              <a:t>Assumption-based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Truth Maintenance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Rather than delete facts, TM systems maintain annotations on facts to indicate whether they’re currently believed to be true (IN) or disbelieved (OUT)</a:t>
            </a:r>
          </a:p>
          <a:p>
            <a:r>
              <a:rPr lang="en-GB" dirty="0" smtClean="0"/>
              <a:t>Building a TMS is largely a matter of efficient book-keeping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Truth Maintenance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Justification-based Truth Maintenance System (JTMS)</a:t>
            </a:r>
          </a:p>
          <a:p>
            <a:r>
              <a:rPr lang="en-GB" dirty="0" smtClean="0"/>
              <a:t>Uses dependency-based backtracking to maintain the list of facts (nodes) which are valid (IN)</a:t>
            </a:r>
          </a:p>
          <a:p>
            <a:pPr lvl="1"/>
            <a:r>
              <a:rPr lang="en-GB" dirty="0" smtClean="0"/>
              <a:t>Any node which has at least one valid justification is said to be IN</a:t>
            </a:r>
          </a:p>
          <a:p>
            <a:pPr lvl="1"/>
            <a:r>
              <a:rPr lang="en-GB" dirty="0" smtClean="0"/>
              <a:t>Any node with no valid justifications is said to be OUT</a:t>
            </a:r>
          </a:p>
          <a:p>
            <a:r>
              <a:rPr lang="en-GB" dirty="0" smtClean="0"/>
              <a:t>Algorithm explores justifications in a depth-first manner to determine consistent set of facts</a:t>
            </a:r>
          </a:p>
          <a:p>
            <a:pPr lvl="1"/>
            <a:r>
              <a:rPr lang="en-GB" dirty="0" smtClean="0"/>
              <a:t>Backtracking is required </a:t>
            </a:r>
          </a:p>
          <a:p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Doyle’s Truth </a:t>
            </a:r>
            <a:r>
              <a:rPr lang="en-GB" dirty="0" smtClean="0"/>
              <a:t>Maintenance System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Nodes have attached justifications</a:t>
            </a:r>
          </a:p>
          <a:p>
            <a:r>
              <a:rPr lang="en-GB" dirty="0" smtClean="0"/>
              <a:t>Justifications may be:</a:t>
            </a:r>
          </a:p>
          <a:p>
            <a:pPr lvl="1"/>
            <a:r>
              <a:rPr lang="en-GB" dirty="0" smtClean="0"/>
              <a:t>Support list justifications (SL </a:t>
            </a:r>
            <a:r>
              <a:rPr lang="en-GB" dirty="0" err="1" smtClean="0"/>
              <a:t>INlist</a:t>
            </a:r>
            <a:r>
              <a:rPr lang="en-GB" dirty="0" smtClean="0"/>
              <a:t> </a:t>
            </a:r>
            <a:r>
              <a:rPr lang="en-GB" dirty="0" err="1" smtClean="0"/>
              <a:t>OUTlist</a:t>
            </a:r>
            <a:r>
              <a:rPr lang="en-GB" dirty="0" smtClean="0"/>
              <a:t>)</a:t>
            </a:r>
            <a:br>
              <a:rPr lang="en-GB" dirty="0" smtClean="0"/>
            </a:br>
            <a:r>
              <a:rPr lang="en-GB" dirty="0" smtClean="0"/>
              <a:t>Justification is valid if all nodes in </a:t>
            </a:r>
            <a:r>
              <a:rPr lang="en-GB" dirty="0" err="1" smtClean="0"/>
              <a:t>INlist</a:t>
            </a:r>
            <a:r>
              <a:rPr lang="en-GB" dirty="0" smtClean="0"/>
              <a:t> are IN, and all those in the </a:t>
            </a:r>
            <a:r>
              <a:rPr lang="en-GB" dirty="0" err="1" smtClean="0"/>
              <a:t>OUTlist</a:t>
            </a:r>
            <a:r>
              <a:rPr lang="en-GB" dirty="0" smtClean="0"/>
              <a:t> are OUT</a:t>
            </a:r>
          </a:p>
          <a:p>
            <a:pPr lvl="1"/>
            <a:r>
              <a:rPr lang="en-GB" dirty="0" smtClean="0"/>
              <a:t>Conditional proof justifications (CP node </a:t>
            </a:r>
            <a:r>
              <a:rPr lang="en-GB" dirty="0" err="1" smtClean="0"/>
              <a:t>INlist</a:t>
            </a:r>
            <a:r>
              <a:rPr lang="en-GB" dirty="0" smtClean="0"/>
              <a:t> </a:t>
            </a:r>
            <a:r>
              <a:rPr lang="en-GB" dirty="0" err="1" smtClean="0"/>
              <a:t>OUTlist</a:t>
            </a:r>
            <a:r>
              <a:rPr lang="en-GB" dirty="0" smtClean="0"/>
              <a:t>)</a:t>
            </a:r>
            <a:br>
              <a:rPr lang="en-GB" dirty="0" smtClean="0"/>
            </a:br>
            <a:r>
              <a:rPr lang="en-GB" dirty="0" smtClean="0"/>
              <a:t>Valid if node is IN whenever all nodes in </a:t>
            </a:r>
            <a:r>
              <a:rPr lang="en-GB" dirty="0" err="1" smtClean="0"/>
              <a:t>INlist</a:t>
            </a:r>
            <a:r>
              <a:rPr lang="en-GB" dirty="0" smtClean="0"/>
              <a:t> are IN and all nodes in </a:t>
            </a:r>
            <a:r>
              <a:rPr lang="en-GB" dirty="0" err="1" smtClean="0"/>
              <a:t>OUTlist</a:t>
            </a:r>
            <a:r>
              <a:rPr lang="en-GB" dirty="0" smtClean="0"/>
              <a:t> are OUT 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Justifications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Three types of node:</a:t>
            </a:r>
          </a:p>
          <a:p>
            <a:r>
              <a:rPr lang="en-GB" dirty="0" smtClean="0"/>
              <a:t>Premise nodes (SL () ())</a:t>
            </a:r>
            <a:br>
              <a:rPr lang="en-GB" dirty="0" smtClean="0"/>
            </a:br>
            <a:r>
              <a:rPr lang="en-GB" dirty="0" smtClean="0"/>
              <a:t>Believed under all circumstances (can never be OUT)</a:t>
            </a:r>
          </a:p>
          <a:p>
            <a:r>
              <a:rPr lang="en-GB" dirty="0" smtClean="0"/>
              <a:t>Hypothesis nodes (SL () (</a:t>
            </a:r>
            <a:r>
              <a:rPr lang="en-US" dirty="0" smtClean="0"/>
              <a:t>…))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Believed under certain conditions</a:t>
            </a:r>
            <a:br>
              <a:rPr lang="en-GB" dirty="0" smtClean="0"/>
            </a:br>
            <a:r>
              <a:rPr lang="en-GB" dirty="0" smtClean="0"/>
              <a:t>Non-empty </a:t>
            </a:r>
            <a:r>
              <a:rPr lang="en-GB" dirty="0" err="1" smtClean="0"/>
              <a:t>OUTlist</a:t>
            </a:r>
            <a:r>
              <a:rPr lang="en-GB" dirty="0" smtClean="0"/>
              <a:t>, zero or more nodes in </a:t>
            </a:r>
            <a:r>
              <a:rPr lang="en-GB" dirty="0" err="1" smtClean="0"/>
              <a:t>INlist</a:t>
            </a:r>
            <a:endParaRPr lang="en-GB" dirty="0" smtClean="0"/>
          </a:p>
          <a:p>
            <a:r>
              <a:rPr lang="en-GB" dirty="0" smtClean="0"/>
              <a:t>Inference nodes</a:t>
            </a:r>
            <a:br>
              <a:rPr lang="en-GB" dirty="0" smtClean="0"/>
            </a:br>
            <a:r>
              <a:rPr lang="en-GB" dirty="0" smtClean="0"/>
              <a:t>Can be inferred from what is already believed (what is IN)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Nodes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Assume that the set of valid facts is inconsistent, and node N is decided to be the cause of the problem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Trace the dependencies back from N to find the set of hypotheses that support N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Form the maximal set of hypotheses that do not support other hypotheses: H</a:t>
            </a:r>
            <a:r>
              <a:rPr lang="en-GB" baseline="-25000" dirty="0" smtClean="0"/>
              <a:t>1</a:t>
            </a:r>
            <a:r>
              <a:rPr lang="en-GB" dirty="0" smtClean="0"/>
              <a:t>…</a:t>
            </a:r>
            <a:r>
              <a:rPr lang="en-GB" dirty="0" err="1" smtClean="0"/>
              <a:t>H</a:t>
            </a:r>
            <a:r>
              <a:rPr lang="en-GB" baseline="-25000" dirty="0" err="1" smtClean="0"/>
              <a:t>n</a:t>
            </a:r>
            <a:endParaRPr lang="en-GB" baseline="-25000" dirty="0" smtClean="0"/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Create a new node – the no-good NG – to represent the occurrence of the contradiction</a:t>
            </a:r>
          </a:p>
          <a:p>
            <a:pPr lvl="1"/>
            <a:r>
              <a:rPr lang="en-GB" dirty="0" smtClean="0"/>
              <a:t>Node contents are not(H</a:t>
            </a:r>
            <a:r>
              <a:rPr lang="en-GB" baseline="-25000" dirty="0" smtClean="0"/>
              <a:t>1</a:t>
            </a:r>
            <a:r>
              <a:rPr lang="en-GB" dirty="0" smtClean="0"/>
              <a:t> and … and </a:t>
            </a:r>
            <a:r>
              <a:rPr lang="en-GB" dirty="0" err="1" smtClean="0"/>
              <a:t>H</a:t>
            </a:r>
            <a:r>
              <a:rPr lang="en-GB" baseline="-25000" dirty="0" err="1" smtClean="0"/>
              <a:t>n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Node justification is (CP N (H</a:t>
            </a:r>
            <a:r>
              <a:rPr lang="en-GB" baseline="-25000" dirty="0" smtClean="0"/>
              <a:t>1</a:t>
            </a:r>
            <a:r>
              <a:rPr lang="en-GB" dirty="0" smtClean="0"/>
              <a:t> … </a:t>
            </a:r>
            <a:r>
              <a:rPr lang="en-GB" dirty="0" err="1" smtClean="0"/>
              <a:t>H</a:t>
            </a:r>
            <a:r>
              <a:rPr lang="en-GB" baseline="-25000" dirty="0" err="1" smtClean="0"/>
              <a:t>n</a:t>
            </a:r>
            <a:r>
              <a:rPr lang="en-GB" dirty="0" smtClean="0"/>
              <a:t>) ())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Algorithm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4"/>
            </a:pPr>
            <a:r>
              <a:rPr lang="en-GB" dirty="0" smtClean="0"/>
              <a:t>Pick H</a:t>
            </a:r>
            <a:r>
              <a:rPr lang="en-GB" baseline="-25000" dirty="0" smtClean="0"/>
              <a:t>i</a:t>
            </a:r>
            <a:r>
              <a:rPr lang="en-GB" dirty="0" smtClean="0"/>
              <a:t> from H</a:t>
            </a:r>
            <a:r>
              <a:rPr lang="en-GB" baseline="-25000" dirty="0" smtClean="0"/>
              <a:t>1</a:t>
            </a:r>
            <a:r>
              <a:rPr lang="en-GB" dirty="0" smtClean="0"/>
              <a:t>…</a:t>
            </a:r>
            <a:r>
              <a:rPr lang="en-GB" dirty="0" err="1" smtClean="0"/>
              <a:t>H</a:t>
            </a:r>
            <a:r>
              <a:rPr lang="en-GB" baseline="-25000" dirty="0" err="1" smtClean="0"/>
              <a:t>n</a:t>
            </a:r>
            <a:r>
              <a:rPr lang="en-GB" dirty="0" smtClean="0"/>
              <a:t>, so that if it were forced OUT, N would also be forced OUT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GB" dirty="0" smtClean="0"/>
              <a:t>Since H</a:t>
            </a:r>
            <a:r>
              <a:rPr lang="en-GB" baseline="-25000" dirty="0" smtClean="0"/>
              <a:t>i </a:t>
            </a:r>
            <a:r>
              <a:rPr lang="en-GB" dirty="0" smtClean="0"/>
              <a:t>is a hypothesis, it has a non-empty </a:t>
            </a:r>
            <a:r>
              <a:rPr lang="en-GB" dirty="0" err="1" smtClean="0"/>
              <a:t>OUTlist</a:t>
            </a:r>
            <a:r>
              <a:rPr lang="en-GB" dirty="0" smtClean="0"/>
              <a:t>. Find the set of nodes D</a:t>
            </a:r>
            <a:r>
              <a:rPr lang="en-GB" baseline="-25000" dirty="0" smtClean="0"/>
              <a:t>1</a:t>
            </a:r>
            <a:r>
              <a:rPr lang="en-GB" dirty="0" smtClean="0"/>
              <a:t>…D</a:t>
            </a:r>
            <a:r>
              <a:rPr lang="en-GB" baseline="-25000" dirty="0" smtClean="0"/>
              <a:t>m</a:t>
            </a:r>
            <a:r>
              <a:rPr lang="en-GB" dirty="0" smtClean="0"/>
              <a:t> which are currently OUT, such that if any one came IN, H</a:t>
            </a:r>
            <a:r>
              <a:rPr lang="en-GB" baseline="-25000" dirty="0" smtClean="0"/>
              <a:t>i</a:t>
            </a:r>
            <a:r>
              <a:rPr lang="en-GB" dirty="0" smtClean="0"/>
              <a:t> would go OUT. Pick </a:t>
            </a:r>
            <a:r>
              <a:rPr lang="en-GB" dirty="0" err="1" smtClean="0"/>
              <a:t>D</a:t>
            </a:r>
            <a:r>
              <a:rPr lang="en-GB" baseline="-25000" dirty="0" err="1" smtClean="0"/>
              <a:t>j</a:t>
            </a:r>
            <a:r>
              <a:rPr lang="en-GB" baseline="-25000" dirty="0" smtClean="0"/>
              <a:t> </a:t>
            </a:r>
            <a:r>
              <a:rPr lang="en-GB" dirty="0" smtClean="0"/>
              <a:t>from D</a:t>
            </a:r>
            <a:r>
              <a:rPr lang="en-GB" baseline="-25000" dirty="0" smtClean="0"/>
              <a:t>1</a:t>
            </a:r>
            <a:r>
              <a:rPr lang="en-GB" dirty="0" smtClean="0"/>
              <a:t>…D</a:t>
            </a:r>
            <a:r>
              <a:rPr lang="en-GB" baseline="-25000" dirty="0" smtClean="0"/>
              <a:t>m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GB" dirty="0" smtClean="0"/>
              <a:t>Give </a:t>
            </a:r>
            <a:r>
              <a:rPr lang="en-GB" dirty="0" err="1" smtClean="0"/>
              <a:t>D</a:t>
            </a:r>
            <a:r>
              <a:rPr lang="en-GB" baseline="-25000" dirty="0" err="1" smtClean="0"/>
              <a:t>j</a:t>
            </a:r>
            <a:r>
              <a:rPr lang="en-GB" dirty="0" smtClean="0"/>
              <a:t> a new justification so that it comes in:</a:t>
            </a:r>
            <a:br>
              <a:rPr lang="en-GB" dirty="0" smtClean="0"/>
            </a:br>
            <a:r>
              <a:rPr lang="en-GB" dirty="0" smtClean="0"/>
              <a:t>(SL (NG H</a:t>
            </a:r>
            <a:r>
              <a:rPr lang="en-GB" baseline="-25000" dirty="0" smtClean="0"/>
              <a:t>1</a:t>
            </a:r>
            <a:r>
              <a:rPr lang="en-GB" dirty="0" smtClean="0"/>
              <a:t>…H</a:t>
            </a:r>
            <a:r>
              <a:rPr lang="en-GB" baseline="-25000" dirty="0" smtClean="0"/>
              <a:t>i-1 </a:t>
            </a:r>
            <a:r>
              <a:rPr lang="en-GB" dirty="0" smtClean="0"/>
              <a:t>H</a:t>
            </a:r>
            <a:r>
              <a:rPr lang="en-GB" baseline="-25000" dirty="0" smtClean="0"/>
              <a:t>i+1</a:t>
            </a:r>
            <a:r>
              <a:rPr lang="en-GB" dirty="0" smtClean="0"/>
              <a:t>…</a:t>
            </a:r>
            <a:r>
              <a:rPr lang="en-GB" dirty="0" err="1" smtClean="0"/>
              <a:t>H</a:t>
            </a:r>
            <a:r>
              <a:rPr lang="en-GB" baseline="-25000" dirty="0" err="1" smtClean="0"/>
              <a:t>n</a:t>
            </a:r>
            <a:r>
              <a:rPr lang="en-GB" dirty="0" smtClean="0"/>
              <a:t>) (D</a:t>
            </a:r>
            <a:r>
              <a:rPr lang="en-GB" baseline="-25000" dirty="0" smtClean="0"/>
              <a:t>1</a:t>
            </a:r>
            <a:r>
              <a:rPr lang="en-GB" dirty="0" smtClean="0"/>
              <a:t>…D</a:t>
            </a:r>
            <a:r>
              <a:rPr lang="en-GB" baseline="-25000" dirty="0" smtClean="0"/>
              <a:t>j-1 </a:t>
            </a:r>
            <a:r>
              <a:rPr lang="en-GB" dirty="0" smtClean="0"/>
              <a:t>D</a:t>
            </a:r>
            <a:r>
              <a:rPr lang="en-GB" baseline="-25000" dirty="0" smtClean="0"/>
              <a:t>j+1</a:t>
            </a:r>
            <a:r>
              <a:rPr lang="en-GB" dirty="0" smtClean="0"/>
              <a:t>…D</a:t>
            </a:r>
            <a:r>
              <a:rPr lang="en-GB" baseline="-25000" dirty="0" smtClean="0"/>
              <a:t>m</a:t>
            </a:r>
            <a:r>
              <a:rPr lang="en-GB" dirty="0" smtClean="0"/>
              <a:t>))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Algorithm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Deductive reasoning</a:t>
            </a:r>
          </a:p>
          <a:p>
            <a:pPr lvl="1"/>
            <a:r>
              <a:rPr lang="en-US" smtClean="0"/>
              <a:t>Move from a general principle to a specific inference</a:t>
            </a:r>
          </a:p>
          <a:p>
            <a:pPr lvl="1"/>
            <a:r>
              <a:rPr lang="en-US" smtClean="0"/>
              <a:t>General principle is composed of two or more premises</a:t>
            </a:r>
          </a:p>
          <a:p>
            <a:r>
              <a:rPr lang="en-US" smtClean="0"/>
              <a:t>Inductive reasoning</a:t>
            </a:r>
          </a:p>
          <a:p>
            <a:pPr lvl="1"/>
            <a:r>
              <a:rPr lang="en-US" smtClean="0"/>
              <a:t>Move from some established facts to draw general conclusions</a:t>
            </a:r>
          </a:p>
          <a:p>
            <a:r>
              <a:rPr lang="en-US" smtClean="0"/>
              <a:t>Analogical reasoning</a:t>
            </a:r>
          </a:p>
          <a:p>
            <a:pPr lvl="1"/>
            <a:r>
              <a:rPr lang="en-US" smtClean="0"/>
              <a:t>Derive answer to a question by known analogy</a:t>
            </a:r>
          </a:p>
          <a:p>
            <a:pPr lvl="1"/>
            <a:r>
              <a:rPr lang="en-US" smtClean="0"/>
              <a:t>A verbalisation of internalized learning process</a:t>
            </a:r>
          </a:p>
          <a:p>
            <a:pPr lvl="1"/>
            <a:r>
              <a:rPr lang="en-US" smtClean="0"/>
              <a:t>Use of similar, past experiences</a:t>
            </a:r>
            <a:endParaRPr lang="en-US"/>
          </a:p>
        </p:txBody>
      </p:sp>
      <p:sp>
        <p:nvSpPr>
          <p:cNvPr id="301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Reasoning Methods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Consider a (simple) game of </a:t>
            </a:r>
            <a:r>
              <a:rPr lang="en-GB" dirty="0" err="1" smtClean="0"/>
              <a:t>Cluedo</a:t>
            </a:r>
            <a:r>
              <a:rPr lang="en-GB" dirty="0" smtClean="0"/>
              <a:t>:</a:t>
            </a:r>
          </a:p>
          <a:p>
            <a:pPr lvl="1"/>
            <a:r>
              <a:rPr lang="en-GB" dirty="0" smtClean="0"/>
              <a:t>Three suspects for a murder:</a:t>
            </a: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r>
              <a:rPr lang="en-GB" dirty="0" smtClean="0"/>
              <a:t>Three locations for the murder: study, library, ballroom</a:t>
            </a:r>
          </a:p>
          <a:p>
            <a:pPr lvl="1"/>
            <a:r>
              <a:rPr lang="en-GB" dirty="0" smtClean="0"/>
              <a:t>Initially, we suspect Prof. Plum in the library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TMS Example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529" y="2667000"/>
            <a:ext cx="1428446" cy="2209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7129" y="2667000"/>
            <a:ext cx="1420271" cy="2209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0729" y="2667000"/>
            <a:ext cx="1499347" cy="22098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5"/>
          <p:cNvGraphicFramePr>
            <a:graphicFrameLocks noGrp="1"/>
          </p:cNvGraphicFramePr>
          <p:nvPr>
            <p:ph idx="1"/>
          </p:nvPr>
        </p:nvGraphicFramePr>
        <p:xfrm>
          <a:off x="304800" y="1828800"/>
          <a:ext cx="8534400" cy="213359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21540000" algn="tl" rotWithShape="0">
                    <a:srgbClr val="000000">
                      <a:alpha val="43137"/>
                    </a:srgbClr>
                  </a:outerShdw>
                </a:effectLst>
                <a:tableStyleId>{EB9631B5-78F2-41C9-869B-9F39066F8104}</a:tableStyleId>
              </a:tblPr>
              <a:tblGrid>
                <a:gridCol w="1219200"/>
                <a:gridCol w="685800"/>
                <a:gridCol w="1676400"/>
                <a:gridCol w="3657600"/>
                <a:gridCol w="1295400"/>
              </a:tblGrid>
              <a:tr h="288218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Type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Node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Content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Justification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IN/OUT</a:t>
                      </a:r>
                      <a:endParaRPr lang="en-GB" sz="1400" dirty="0"/>
                    </a:p>
                  </a:txBody>
                  <a:tcPr/>
                </a:tc>
              </a:tr>
              <a:tr h="288218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Hypothesis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n1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killer = Plum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(SL () (n2 n3))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IN</a:t>
                      </a:r>
                    </a:p>
                  </a:txBody>
                  <a:tcPr/>
                </a:tc>
              </a:tr>
              <a:tr h="2882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Hypothesis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n2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killer = Peacock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(SL () (n1 n3))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OUT</a:t>
                      </a:r>
                      <a:endParaRPr lang="en-GB" sz="1400" dirty="0"/>
                    </a:p>
                  </a:txBody>
                  <a:tcPr/>
                </a:tc>
              </a:tr>
              <a:tr h="2882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Hypothesis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n3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killer = Mustard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(SL () (n1 n2))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OUT</a:t>
                      </a:r>
                      <a:endParaRPr lang="en-GB" sz="1400" dirty="0"/>
                    </a:p>
                  </a:txBody>
                  <a:tcPr/>
                </a:tc>
              </a:tr>
              <a:tr h="2882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Hypothesis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n4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place =</a:t>
                      </a:r>
                      <a:r>
                        <a:rPr lang="en-GB" sz="1400" baseline="0" dirty="0" smtClean="0"/>
                        <a:t> library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(SL () (n5 n6))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IN</a:t>
                      </a:r>
                      <a:endParaRPr lang="en-GB" sz="1400" dirty="0"/>
                    </a:p>
                  </a:txBody>
                  <a:tcPr/>
                </a:tc>
              </a:tr>
              <a:tr h="2882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Hypothesis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n5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place =</a:t>
                      </a:r>
                      <a:r>
                        <a:rPr lang="en-GB" sz="1400" baseline="0" dirty="0" smtClean="0"/>
                        <a:t> study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(SL () (n4 n6))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OUT</a:t>
                      </a:r>
                      <a:endParaRPr lang="en-GB" sz="1400" dirty="0"/>
                    </a:p>
                  </a:txBody>
                  <a:tcPr/>
                </a:tc>
              </a:tr>
              <a:tr h="2882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Hypothesis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n6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place = ballroom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(SL () (n4 n5))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OUT</a:t>
                      </a:r>
                      <a:endParaRPr lang="en-GB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Our initial hypothesis is incorrect, because one of the other players reveals that Prof Plum was not in the library</a:t>
            </a: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 smtClean="0"/>
          </a:p>
          <a:p>
            <a:r>
              <a:rPr lang="en-GB" dirty="0" err="1" smtClean="0"/>
              <a:t>INlist</a:t>
            </a:r>
            <a:r>
              <a:rPr lang="en-GB" dirty="0" smtClean="0"/>
              <a:t> is now n1, n4, n7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Problem</a:t>
            </a: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3400" y="2600960"/>
          <a:ext cx="7772400" cy="37084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943100"/>
                <a:gridCol w="495300"/>
                <a:gridCol w="3390900"/>
                <a:gridCol w="19431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0" dirty="0" smtClean="0"/>
                        <a:t>Inference</a:t>
                      </a:r>
                      <a:endParaRPr lang="en-GB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 smtClean="0"/>
                        <a:t>n7</a:t>
                      </a:r>
                      <a:endParaRPr lang="en-GB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 smtClean="0"/>
                        <a:t>Plum not in library</a:t>
                      </a:r>
                      <a:endParaRPr lang="en-GB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 smtClean="0"/>
                        <a:t>(SL (n1</a:t>
                      </a:r>
                      <a:r>
                        <a:rPr lang="en-GB" b="0" baseline="0" dirty="0" smtClean="0"/>
                        <a:t> n4</a:t>
                      </a:r>
                      <a:r>
                        <a:rPr lang="en-GB" b="0" dirty="0" smtClean="0"/>
                        <a:t>) ())</a:t>
                      </a:r>
                      <a:endParaRPr lang="en-GB" b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Need to create a no-good node to represent this contradiction:</a:t>
            </a:r>
          </a:p>
          <a:p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No-Good Node</a:t>
            </a: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90600" y="3581400"/>
          <a:ext cx="7086600" cy="37084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771650"/>
                <a:gridCol w="666750"/>
                <a:gridCol w="1752600"/>
                <a:gridCol w="28956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0" dirty="0" smtClean="0"/>
                        <a:t>Inference</a:t>
                      </a:r>
                      <a:endParaRPr lang="en-GB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 smtClean="0"/>
                        <a:t>n8</a:t>
                      </a:r>
                      <a:endParaRPr lang="en-GB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 smtClean="0"/>
                        <a:t>not(n1 and n4)</a:t>
                      </a:r>
                      <a:endParaRPr lang="en-GB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 smtClean="0"/>
                        <a:t>(CP</a:t>
                      </a:r>
                      <a:r>
                        <a:rPr lang="en-GB" b="0" baseline="0" dirty="0" smtClean="0"/>
                        <a:t> n7 (n1 n4) ())</a:t>
                      </a:r>
                      <a:endParaRPr lang="en-GB" b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Pick one of the inconsistent nodes to force OUT</a:t>
            </a:r>
          </a:p>
          <a:p>
            <a:pPr lvl="1"/>
            <a:r>
              <a:rPr lang="en-GB" dirty="0" smtClean="0"/>
              <a:t>We choose n1 (killer=Plum)</a:t>
            </a:r>
          </a:p>
          <a:p>
            <a:pPr lvl="1"/>
            <a:r>
              <a:rPr lang="en-GB" dirty="0" err="1" smtClean="0"/>
              <a:t>OUTlist</a:t>
            </a:r>
            <a:r>
              <a:rPr lang="en-GB" dirty="0" smtClean="0"/>
              <a:t> for n1 is (n2 n3)</a:t>
            </a:r>
          </a:p>
          <a:p>
            <a:pPr lvl="1"/>
            <a:r>
              <a:rPr lang="en-GB" dirty="0" smtClean="0"/>
              <a:t>We choose n3 to force IN</a:t>
            </a:r>
          </a:p>
          <a:p>
            <a:r>
              <a:rPr lang="en-GB" dirty="0" smtClean="0"/>
              <a:t>Create new justification for n3:</a:t>
            </a:r>
          </a:p>
          <a:p>
            <a:endParaRPr lang="en-GB" dirty="0" smtClean="0"/>
          </a:p>
          <a:p>
            <a:r>
              <a:rPr lang="en-GB" dirty="0" err="1" smtClean="0"/>
              <a:t>INlist</a:t>
            </a:r>
            <a:r>
              <a:rPr lang="en-GB" dirty="0" smtClean="0"/>
              <a:t> is now n3 n4 n8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Resolving Inconsistency</a:t>
            </a: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09600" y="4572000"/>
          <a:ext cx="7772400" cy="37084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943100"/>
                <a:gridCol w="495300"/>
                <a:gridCol w="1905000"/>
                <a:gridCol w="3429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0" dirty="0" smtClean="0"/>
                        <a:t>Inference</a:t>
                      </a:r>
                      <a:endParaRPr lang="en-GB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 smtClean="0"/>
                        <a:t>n3</a:t>
                      </a:r>
                      <a:endParaRPr lang="en-GB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 smtClean="0"/>
                        <a:t>killer</a:t>
                      </a:r>
                      <a:r>
                        <a:rPr lang="en-GB" b="0" baseline="0" dirty="0" smtClean="0"/>
                        <a:t> = Mustard</a:t>
                      </a:r>
                      <a:endParaRPr lang="en-GB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 smtClean="0"/>
                        <a:t>(SL</a:t>
                      </a:r>
                      <a:r>
                        <a:rPr lang="en-GB" b="0" baseline="0" dirty="0" smtClean="0"/>
                        <a:t> (n4 n8) n(2))</a:t>
                      </a:r>
                      <a:endParaRPr lang="en-GB" b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5"/>
          <p:cNvGraphicFramePr>
            <a:graphicFrameLocks noGrp="1"/>
          </p:cNvGraphicFramePr>
          <p:nvPr>
            <p:ph idx="1"/>
          </p:nvPr>
        </p:nvGraphicFramePr>
        <p:xfrm>
          <a:off x="304800" y="1828800"/>
          <a:ext cx="8534400" cy="274319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21540000" algn="tl" rotWithShape="0">
                    <a:srgbClr val="000000">
                      <a:alpha val="43137"/>
                    </a:srgbClr>
                  </a:outerShdw>
                </a:effectLst>
                <a:tableStyleId>{EB9631B5-78F2-41C9-869B-9F39066F8104}</a:tableStyleId>
              </a:tblPr>
              <a:tblGrid>
                <a:gridCol w="1219200"/>
                <a:gridCol w="685800"/>
                <a:gridCol w="1676400"/>
                <a:gridCol w="3657600"/>
                <a:gridCol w="1295400"/>
              </a:tblGrid>
              <a:tr h="288218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Type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Node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Content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Justification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IN/OUT</a:t>
                      </a:r>
                      <a:endParaRPr lang="en-GB" sz="1400" dirty="0"/>
                    </a:p>
                  </a:txBody>
                  <a:tcPr/>
                </a:tc>
              </a:tr>
              <a:tr h="288218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Hypothesis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n1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killer = Plum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(SL () (n2 n3))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OUT</a:t>
                      </a:r>
                    </a:p>
                  </a:txBody>
                  <a:tcPr/>
                </a:tc>
              </a:tr>
              <a:tr h="2882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Hypothesis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n2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killer = Peacock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(SL () (n1 n3))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OUT</a:t>
                      </a:r>
                      <a:endParaRPr lang="en-GB" sz="1400" dirty="0"/>
                    </a:p>
                  </a:txBody>
                  <a:tcPr/>
                </a:tc>
              </a:tr>
              <a:tr h="2882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Hypothesis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n3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killer = Mustard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(SL (n4 n8) (n2)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IN</a:t>
                      </a:r>
                      <a:endParaRPr lang="en-GB" sz="1400" dirty="0"/>
                    </a:p>
                  </a:txBody>
                  <a:tcPr/>
                </a:tc>
              </a:tr>
              <a:tr h="2882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Hypothesis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n4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place =</a:t>
                      </a:r>
                      <a:r>
                        <a:rPr lang="en-GB" sz="1400" baseline="0" dirty="0" smtClean="0"/>
                        <a:t> library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(SL () (n5 n6))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IN</a:t>
                      </a:r>
                      <a:endParaRPr lang="en-GB" sz="1400" dirty="0"/>
                    </a:p>
                  </a:txBody>
                  <a:tcPr/>
                </a:tc>
              </a:tr>
              <a:tr h="2882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Hypothesis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n5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place =</a:t>
                      </a:r>
                      <a:r>
                        <a:rPr lang="en-GB" sz="1400" baseline="0" dirty="0" smtClean="0"/>
                        <a:t> study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(SL () (n4 n6))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OUT</a:t>
                      </a:r>
                      <a:endParaRPr lang="en-GB" sz="1400" dirty="0"/>
                    </a:p>
                  </a:txBody>
                  <a:tcPr/>
                </a:tc>
              </a:tr>
              <a:tr h="2882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Hypothesis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n6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place = ballroom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(SL () (n4 n5))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OUT</a:t>
                      </a:r>
                      <a:endParaRPr lang="en-GB" sz="1400" dirty="0"/>
                    </a:p>
                  </a:txBody>
                  <a:tcPr/>
                </a:tc>
              </a:tr>
              <a:tr h="2882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Inference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n7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Plum not in library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(SL (n1</a:t>
                      </a:r>
                      <a:r>
                        <a:rPr lang="en-GB" sz="1400" baseline="0" dirty="0" smtClean="0"/>
                        <a:t> n4) ())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OUT</a:t>
                      </a:r>
                      <a:endParaRPr lang="en-GB" sz="1400" dirty="0"/>
                    </a:p>
                  </a:txBody>
                  <a:tcPr/>
                </a:tc>
              </a:tr>
              <a:tr h="2882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Inference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n8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not(</a:t>
                      </a:r>
                      <a:r>
                        <a:rPr lang="en-GB" sz="1400" baseline="0" dirty="0" smtClean="0"/>
                        <a:t>n1 and n4)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(CP n7 (n1 n4) ())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IN</a:t>
                      </a:r>
                      <a:endParaRPr lang="en-GB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TMS Example</a:t>
            </a:r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4294967295"/>
          </p:nvPr>
        </p:nvGraphicFramePr>
        <p:xfrm>
          <a:off x="304800" y="1828800"/>
          <a:ext cx="8534400" cy="3962399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21540000" algn="tl" rotWithShape="0">
                    <a:srgbClr val="000000">
                      <a:alpha val="43137"/>
                    </a:srgbClr>
                  </a:outerShdw>
                </a:effectLst>
                <a:tableStyleId>{EB9631B5-78F2-41C9-869B-9F39066F8104}</a:tableStyleId>
              </a:tblPr>
              <a:tblGrid>
                <a:gridCol w="1219200"/>
                <a:gridCol w="685800"/>
                <a:gridCol w="1676400"/>
                <a:gridCol w="3657600"/>
                <a:gridCol w="1295400"/>
              </a:tblGrid>
              <a:tr h="288218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Type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Node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Content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Justification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IN/OUT</a:t>
                      </a:r>
                      <a:endParaRPr lang="en-GB" sz="1400" dirty="0"/>
                    </a:p>
                  </a:txBody>
                  <a:tcPr/>
                </a:tc>
              </a:tr>
              <a:tr h="288218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Premise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n1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x</a:t>
                      </a:r>
                      <a:r>
                        <a:rPr lang="en-GB" sz="1400" dirty="0" smtClean="0"/>
                        <a:t> is real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(SL () ())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IN</a:t>
                      </a:r>
                      <a:endParaRPr lang="en-GB" sz="1400" dirty="0"/>
                    </a:p>
                  </a:txBody>
                  <a:tcPr/>
                </a:tc>
              </a:tr>
              <a:tr h="288218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Hypothesis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n2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2x</a:t>
                      </a:r>
                      <a:r>
                        <a:rPr lang="en-GB" sz="1400" baseline="30000" dirty="0" smtClean="0"/>
                        <a:t>2</a:t>
                      </a:r>
                      <a:r>
                        <a:rPr lang="en-GB" sz="1400" baseline="0" dirty="0" smtClean="0"/>
                        <a:t> -3x +1 = 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(SL () (n4))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IN</a:t>
                      </a:r>
                    </a:p>
                  </a:txBody>
                  <a:tcPr/>
                </a:tc>
              </a:tr>
              <a:tr h="2882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Hypothesis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n3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2x</a:t>
                      </a:r>
                      <a:r>
                        <a:rPr lang="en-GB" sz="1400" baseline="30000" dirty="0" smtClean="0"/>
                        <a:t>2</a:t>
                      </a:r>
                      <a:r>
                        <a:rPr lang="en-GB" sz="1400" dirty="0" smtClean="0"/>
                        <a:t> +3x -2 = 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(SL () (n4))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IN</a:t>
                      </a:r>
                      <a:endParaRPr lang="en-GB" sz="1400" dirty="0"/>
                    </a:p>
                  </a:txBody>
                  <a:tcPr/>
                </a:tc>
              </a:tr>
              <a:tr h="2882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Hypothesis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n4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x</a:t>
                      </a:r>
                      <a:r>
                        <a:rPr lang="en-GB" sz="1400" baseline="30000" dirty="0" smtClean="0"/>
                        <a:t>2</a:t>
                      </a:r>
                      <a:r>
                        <a:rPr lang="en-GB" sz="1400" dirty="0" smtClean="0"/>
                        <a:t> + 3x + 2 = 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(SL () (n3))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OUT</a:t>
                      </a:r>
                      <a:endParaRPr lang="en-GB" sz="1400" dirty="0"/>
                    </a:p>
                  </a:txBody>
                  <a:tcPr/>
                </a:tc>
              </a:tr>
              <a:tr h="2882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Hypothesis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n5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x</a:t>
                      </a:r>
                      <a:r>
                        <a:rPr lang="en-GB" sz="1400" dirty="0" smtClean="0"/>
                        <a:t>&lt; -1 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(SL () (n6))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OUT</a:t>
                      </a:r>
                      <a:endParaRPr lang="en-GB" sz="1400" dirty="0"/>
                    </a:p>
                  </a:txBody>
                  <a:tcPr/>
                </a:tc>
              </a:tr>
              <a:tr h="2882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Hypothesis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n6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x</a:t>
                      </a:r>
                      <a:r>
                        <a:rPr lang="en-GB" sz="1400" dirty="0" smtClean="0"/>
                        <a:t> &gt; -2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(SL () (n5))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IN</a:t>
                      </a:r>
                      <a:endParaRPr lang="en-GB" sz="1400" dirty="0"/>
                    </a:p>
                  </a:txBody>
                  <a:tcPr/>
                </a:tc>
              </a:tr>
              <a:tr h="2882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Hypothesis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n7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x</a:t>
                      </a:r>
                      <a:r>
                        <a:rPr lang="en-GB" sz="1400" dirty="0" smtClean="0"/>
                        <a:t> &lt; 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(SL () (n8))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OUT</a:t>
                      </a:r>
                      <a:endParaRPr lang="en-GB" sz="1400" dirty="0"/>
                    </a:p>
                  </a:txBody>
                  <a:tcPr/>
                </a:tc>
              </a:tr>
              <a:tr h="2882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Hypothesis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n8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x</a:t>
                      </a:r>
                      <a:r>
                        <a:rPr lang="en-GB" sz="1400" dirty="0" smtClean="0"/>
                        <a:t> &gt; 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(SL () (n7))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IN</a:t>
                      </a:r>
                      <a:endParaRPr lang="en-GB" sz="1400" dirty="0"/>
                    </a:p>
                  </a:txBody>
                  <a:tcPr/>
                </a:tc>
              </a:tr>
              <a:tr h="2882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Inference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n9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x</a:t>
                      </a:r>
                      <a:r>
                        <a:rPr lang="en-GB" sz="1400" baseline="0" dirty="0" smtClean="0"/>
                        <a:t> = -1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(SL (n4 n6) ())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OUT</a:t>
                      </a:r>
                      <a:endParaRPr lang="en-GB" sz="1400" dirty="0"/>
                    </a:p>
                  </a:txBody>
                  <a:tcPr/>
                </a:tc>
              </a:tr>
              <a:tr h="2882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Inference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n10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x</a:t>
                      </a:r>
                      <a:r>
                        <a:rPr lang="en-GB" sz="1400" dirty="0" smtClean="0"/>
                        <a:t> = -2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(SL (n4 n5) ())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OUT</a:t>
                      </a:r>
                      <a:endParaRPr lang="en-GB" sz="1400" dirty="0"/>
                    </a:p>
                  </a:txBody>
                  <a:tcPr/>
                </a:tc>
              </a:tr>
              <a:tr h="2882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Inference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n11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x</a:t>
                      </a:r>
                      <a:r>
                        <a:rPr lang="en-GB" sz="1400" dirty="0" smtClean="0"/>
                        <a:t> =</a:t>
                      </a:r>
                      <a:r>
                        <a:rPr lang="en-GB" sz="1400" baseline="0" dirty="0" smtClean="0"/>
                        <a:t> -2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(SL (n3 n7) ())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OUT</a:t>
                      </a:r>
                      <a:endParaRPr lang="en-GB" sz="1400" dirty="0"/>
                    </a:p>
                  </a:txBody>
                  <a:tcPr/>
                </a:tc>
              </a:tr>
              <a:tr h="28821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Inference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n12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x</a:t>
                      </a:r>
                      <a:r>
                        <a:rPr lang="en-GB" sz="1400" dirty="0" smtClean="0"/>
                        <a:t> = 1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(SL (n2 n8) ())</a:t>
                      </a:r>
                      <a:endParaRPr lang="en-GB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IN</a:t>
                      </a:r>
                      <a:endParaRPr lang="en-GB" sz="1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Reasoner</a:t>
            </a:r>
            <a:r>
              <a:rPr lang="en-GB" dirty="0" smtClean="0"/>
              <a:t> makes another inference:</a:t>
            </a: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This is inconsistent with n12 (</a:t>
            </a:r>
            <a:r>
              <a:rPr lang="en-GB" dirty="0" err="1" smtClean="0"/>
              <a:t>x</a:t>
            </a:r>
            <a:r>
              <a:rPr lang="en-GB" dirty="0" smtClean="0"/>
              <a:t> = ½ and </a:t>
            </a:r>
            <a:r>
              <a:rPr lang="en-GB" dirty="0" err="1" smtClean="0"/>
              <a:t>x</a:t>
            </a:r>
            <a:r>
              <a:rPr lang="en-GB" dirty="0" smtClean="0"/>
              <a:t> =1)</a:t>
            </a:r>
          </a:p>
          <a:p>
            <a:r>
              <a:rPr lang="en-GB" dirty="0" err="1" smtClean="0"/>
              <a:t>INlist</a:t>
            </a:r>
            <a:r>
              <a:rPr lang="en-GB" dirty="0" smtClean="0"/>
              <a:t> is now (n1 n2 n3 n6 n8 n12 13)</a:t>
            </a:r>
          </a:p>
          <a:p>
            <a:r>
              <a:rPr lang="en-GB" dirty="0" smtClean="0"/>
              <a:t>Select a node to blame for the inconsistency (choose n12)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Doyle’s TMS Example</a:t>
            </a: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3400" y="2286000"/>
          <a:ext cx="7772400" cy="37084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943100"/>
                <a:gridCol w="1943100"/>
                <a:gridCol w="1943100"/>
                <a:gridCol w="19431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0" dirty="0" smtClean="0"/>
                        <a:t>Inference</a:t>
                      </a:r>
                      <a:endParaRPr lang="en-GB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 smtClean="0"/>
                        <a:t>n13</a:t>
                      </a:r>
                      <a:endParaRPr lang="en-GB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 err="1" smtClean="0"/>
                        <a:t>x</a:t>
                      </a:r>
                      <a:r>
                        <a:rPr lang="en-GB" b="0" dirty="0" smtClean="0"/>
                        <a:t> = ½</a:t>
                      </a:r>
                      <a:endParaRPr lang="en-GB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 smtClean="0"/>
                        <a:t>(SL (n3 n6) ())</a:t>
                      </a:r>
                      <a:endParaRPr lang="en-GB" b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Trace the dependencies of n12 which are currently IN to find the hypotheses which support it</a:t>
            </a:r>
          </a:p>
          <a:p>
            <a:pPr lvl="1"/>
            <a:r>
              <a:rPr lang="en-GB" dirty="0" smtClean="0"/>
              <a:t>n12 has justification (SL (n2 n8) ())</a:t>
            </a:r>
          </a:p>
          <a:p>
            <a:r>
              <a:rPr lang="en-GB" dirty="0" smtClean="0"/>
              <a:t>Maximal set of hypotheses (those which do not support other hypotheses) is (n2 n8)</a:t>
            </a:r>
          </a:p>
          <a:p>
            <a:r>
              <a:rPr lang="en-GB" dirty="0" smtClean="0"/>
              <a:t>Create a new node – the no-good node – to represent the contradiction</a:t>
            </a:r>
          </a:p>
          <a:p>
            <a:endParaRPr lang="en-GB" dirty="0" smtClean="0"/>
          </a:p>
          <a:p>
            <a:r>
              <a:rPr lang="en-GB" dirty="0" err="1" smtClean="0"/>
              <a:t>INlist</a:t>
            </a:r>
            <a:r>
              <a:rPr lang="en-GB" dirty="0" smtClean="0"/>
              <a:t> is now (n1 n2 n3 n6 n8 n12 n13 n14)  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Doyle’s TMS Example</a:t>
            </a: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14400" y="5029200"/>
          <a:ext cx="7086600" cy="37084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771650"/>
                <a:gridCol w="666750"/>
                <a:gridCol w="1752600"/>
                <a:gridCol w="28956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0" dirty="0" smtClean="0"/>
                        <a:t>Inference</a:t>
                      </a:r>
                      <a:endParaRPr lang="en-GB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 smtClean="0"/>
                        <a:t>n14</a:t>
                      </a:r>
                      <a:endParaRPr lang="en-GB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 err="1" smtClean="0"/>
                        <a:t>not(x</a:t>
                      </a:r>
                      <a:r>
                        <a:rPr lang="en-GB" b="0" dirty="0" smtClean="0"/>
                        <a:t> &gt; 0)</a:t>
                      </a:r>
                      <a:endParaRPr lang="en-GB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 smtClean="0"/>
                        <a:t>(CP</a:t>
                      </a:r>
                      <a:r>
                        <a:rPr lang="en-GB" b="0" baseline="0" dirty="0" smtClean="0"/>
                        <a:t> n12 (n2 n8) ())</a:t>
                      </a:r>
                      <a:endParaRPr lang="en-GB" b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Pick node n8 so that if it is forced OUT, n12 will also be forced OUT</a:t>
            </a:r>
          </a:p>
          <a:p>
            <a:r>
              <a:rPr lang="en-GB" dirty="0" err="1" smtClean="0"/>
              <a:t>OUTlist</a:t>
            </a:r>
            <a:r>
              <a:rPr lang="en-GB" dirty="0" smtClean="0"/>
              <a:t> of justification for n8 is n7, which is currently OUT</a:t>
            </a:r>
          </a:p>
          <a:p>
            <a:r>
              <a:rPr lang="en-GB" dirty="0" smtClean="0"/>
              <a:t>If we bring n7 IN, n8 will will be forced OUT (which will also force n12 OUT)</a:t>
            </a:r>
          </a:p>
          <a:p>
            <a:r>
              <a:rPr lang="en-GB" dirty="0" smtClean="0"/>
              <a:t>Create new justification for n7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n7 </a:t>
            </a:r>
            <a:r>
              <a:rPr lang="en-GB" dirty="0" smtClean="0"/>
              <a:t>can now be made IN and n8 OUT, and n12 will also go OUT</a:t>
            </a:r>
          </a:p>
          <a:p>
            <a:r>
              <a:rPr lang="en-GB" dirty="0" err="1" smtClean="0"/>
              <a:t>INlist</a:t>
            </a:r>
            <a:r>
              <a:rPr lang="en-GB" dirty="0" smtClean="0"/>
              <a:t> is now (n1 n2 n3 n6 n7 n13 n14)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Doyle’s TMS Example</a:t>
            </a: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14400" y="4114800"/>
          <a:ext cx="7086600" cy="37084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1771650"/>
                <a:gridCol w="666750"/>
                <a:gridCol w="1752600"/>
                <a:gridCol w="28956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b="0" dirty="0" smtClean="0"/>
                        <a:t>Hypothesis</a:t>
                      </a:r>
                      <a:endParaRPr lang="en-GB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 smtClean="0"/>
                        <a:t>n7</a:t>
                      </a:r>
                      <a:endParaRPr lang="en-GB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 err="1" smtClean="0"/>
                        <a:t>x</a:t>
                      </a:r>
                      <a:r>
                        <a:rPr lang="en-GB" b="0" dirty="0" smtClean="0"/>
                        <a:t> &lt; 1</a:t>
                      </a:r>
                      <a:endParaRPr lang="en-GB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0" dirty="0" smtClean="0"/>
                        <a:t>(SL (n14 n2)</a:t>
                      </a:r>
                      <a:r>
                        <a:rPr lang="en-GB" b="0" baseline="0" dirty="0" smtClean="0"/>
                        <a:t> ())</a:t>
                      </a:r>
                      <a:endParaRPr lang="en-GB" b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M</a:t>
            </a:r>
            <a:r>
              <a:rPr lang="en-US" dirty="0" err="1" smtClean="0"/>
              <a:t>odus</a:t>
            </a:r>
            <a:r>
              <a:rPr lang="en-US" dirty="0" smtClean="0"/>
              <a:t> Ponens</a:t>
            </a:r>
          </a:p>
          <a:p>
            <a:pPr lvl="1">
              <a:buNone/>
            </a:pPr>
            <a:r>
              <a:rPr lang="en-US" dirty="0" smtClean="0"/>
              <a:t>	P</a:t>
            </a:r>
            <a:br>
              <a:rPr lang="en-US" dirty="0" smtClean="0"/>
            </a:br>
            <a:r>
              <a:rPr lang="en-US" dirty="0" smtClean="0"/>
              <a:t>P ⇒ Q</a:t>
            </a:r>
            <a:br>
              <a:rPr lang="en-US" dirty="0" smtClean="0"/>
            </a:br>
            <a:r>
              <a:rPr lang="en-US" dirty="0" smtClean="0"/>
              <a:t>⊢ Q</a:t>
            </a:r>
          </a:p>
          <a:p>
            <a:r>
              <a:rPr lang="en-GB" dirty="0" smtClean="0">
                <a:sym typeface="Symbol" pitchFamily="-106" charset="2"/>
              </a:rPr>
              <a:t>M</a:t>
            </a:r>
            <a:r>
              <a:rPr lang="en-US" dirty="0" err="1" smtClean="0">
                <a:sym typeface="Symbol" pitchFamily="-106" charset="2"/>
              </a:rPr>
              <a:t>odus</a:t>
            </a:r>
            <a:r>
              <a:rPr lang="en-US" dirty="0" smtClean="0">
                <a:sym typeface="Symbol" pitchFamily="-106" charset="2"/>
              </a:rPr>
              <a:t> </a:t>
            </a:r>
            <a:r>
              <a:rPr lang="en-US" dirty="0" err="1" smtClean="0">
                <a:sym typeface="Symbol" pitchFamily="-106" charset="2"/>
              </a:rPr>
              <a:t>Tollens</a:t>
            </a:r>
            <a:endParaRPr lang="en-US" dirty="0" smtClean="0">
              <a:sym typeface="Symbol" pitchFamily="-106" charset="2"/>
            </a:endParaRPr>
          </a:p>
          <a:p>
            <a:pPr lvl="1">
              <a:buNone/>
            </a:pPr>
            <a:r>
              <a:rPr lang="en-US" dirty="0" smtClean="0"/>
              <a:t>	P ⇒ Q</a:t>
            </a:r>
            <a:br>
              <a:rPr lang="en-US" dirty="0" smtClean="0"/>
            </a:br>
            <a:r>
              <a:rPr lang="en-US" dirty="0" smtClean="0"/>
              <a:t>¬Q</a:t>
            </a:r>
            <a:br>
              <a:rPr lang="en-US" dirty="0" smtClean="0"/>
            </a:br>
            <a:r>
              <a:rPr lang="en-US" dirty="0" smtClean="0"/>
              <a:t>⊢ ¬P</a:t>
            </a:r>
            <a:endParaRPr lang="en-US" dirty="0" smtClean="0">
              <a:sym typeface="Symbol" pitchFamily="-106" charset="2"/>
            </a:endParaRPr>
          </a:p>
          <a:p>
            <a:r>
              <a:rPr lang="en-GB" dirty="0" smtClean="0">
                <a:sym typeface="Symbol" pitchFamily="-106" charset="2"/>
              </a:rPr>
              <a:t>R</a:t>
            </a:r>
            <a:r>
              <a:rPr lang="en-US" dirty="0" err="1" smtClean="0">
                <a:sym typeface="Symbol" pitchFamily="-106" charset="2"/>
              </a:rPr>
              <a:t>esolution</a:t>
            </a:r>
            <a:r>
              <a:rPr lang="en-US" dirty="0" smtClean="0">
                <a:sym typeface="Symbol" pitchFamily="-106" charset="2"/>
              </a:rPr>
              <a:t>: combines substitution, modus ponens and other logical syllogisms </a:t>
            </a:r>
            <a:endParaRPr lang="en-US" dirty="0">
              <a:sym typeface="Symbol" pitchFamily="-106" charset="2"/>
            </a:endParaRPr>
          </a:p>
        </p:txBody>
      </p:sp>
      <p:sp>
        <p:nvSpPr>
          <p:cNvPr id="302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Reasoning with Logic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Justifications are always considered to be valid if they are made from rules and facts which hold true for some set of assumptions</a:t>
            </a:r>
          </a:p>
          <a:p>
            <a:r>
              <a:rPr lang="en-GB" dirty="0" smtClean="0"/>
              <a:t>ATMS records the set of assumptions for which each fact holds</a:t>
            </a:r>
          </a:p>
          <a:p>
            <a:pPr lvl="1"/>
            <a:r>
              <a:rPr lang="en-GB" dirty="0" smtClean="0"/>
              <a:t>Each node has a label which consists of a set of sets of assumptions</a:t>
            </a:r>
          </a:p>
          <a:p>
            <a:r>
              <a:rPr lang="en-GB" dirty="0" smtClean="0"/>
              <a:t>ATMS maintains a no-good node whose value is false, which records the sets of assumptions which lead to inconsistency</a:t>
            </a:r>
          </a:p>
          <a:p>
            <a:r>
              <a:rPr lang="en-GB" dirty="0" smtClean="0"/>
              <a:t>Explores justifications in a breadth-first manner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 </a:t>
            </a:r>
            <a:r>
              <a:rPr lang="en-GB" dirty="0" err="1" smtClean="0"/>
              <a:t>Kleer’s</a:t>
            </a:r>
            <a:r>
              <a:rPr lang="en-GB" dirty="0" smtClean="0"/>
              <a:t> Assumption-based</a:t>
            </a:r>
            <a:br>
              <a:rPr lang="en-GB" dirty="0" smtClean="0"/>
            </a:br>
            <a:r>
              <a:rPr lang="en-GB" dirty="0" smtClean="0"/>
              <a:t>Truth Maintenance </a:t>
            </a:r>
            <a:r>
              <a:rPr lang="en-GB" dirty="0" err="1" smtClean="0"/>
              <a:t>Systen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Consider the addition of a new node “A and B imply C”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Form the cross product of the labels of A and B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Remove any resulting sets which have another set as a subset, or which have a contradictory set as a subset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Update label of C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GB" dirty="0" smtClean="0"/>
              <a:t>If C is a new node, the remaining sets become its label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GB" dirty="0" smtClean="0"/>
              <a:t>If C already exists, the remaining sets are added to its label (remove any supersets from the resulting label)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If other nodes depend on C, propagate the changes to those nodes in a similar fashion</a:t>
            </a:r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Algorithm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341438"/>
          <a:ext cx="8382000" cy="370840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2794000"/>
                <a:gridCol w="2794000"/>
                <a:gridCol w="2794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Node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Contents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Label</a:t>
                      </a:r>
                      <a:endParaRPr lang="en-GB" dirty="0"/>
                    </a:p>
                  </a:txBody>
                  <a:tcPr marL="89807" marR="8980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n0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false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{a4 a5}</a:t>
                      </a:r>
                      <a:endParaRPr lang="en-GB" dirty="0"/>
                    </a:p>
                  </a:txBody>
                  <a:tcPr marL="89807" marR="8980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n1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assumption 1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{a1}</a:t>
                      </a:r>
                      <a:endParaRPr lang="en-GB" dirty="0"/>
                    </a:p>
                  </a:txBody>
                  <a:tcPr marL="89807" marR="8980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n2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assumption 2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{a2}</a:t>
                      </a:r>
                      <a:endParaRPr lang="en-GB" dirty="0"/>
                    </a:p>
                  </a:txBody>
                  <a:tcPr marL="89807" marR="8980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n3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assumption 3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{a3}</a:t>
                      </a:r>
                      <a:endParaRPr lang="en-GB" dirty="0"/>
                    </a:p>
                  </a:txBody>
                  <a:tcPr marL="89807" marR="8980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n4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assumption 4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{a4}</a:t>
                      </a:r>
                      <a:endParaRPr lang="en-GB" dirty="0"/>
                    </a:p>
                  </a:txBody>
                  <a:tcPr marL="89807" marR="8980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n5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assumption 5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{a5}</a:t>
                      </a:r>
                      <a:endParaRPr lang="en-GB" dirty="0"/>
                    </a:p>
                  </a:txBody>
                  <a:tcPr marL="89807" marR="8980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n6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{a1} {a2 a4} {a5}</a:t>
                      </a:r>
                      <a:endParaRPr lang="en-GB" dirty="0"/>
                    </a:p>
                  </a:txBody>
                  <a:tcPr marL="89807" marR="8980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n7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B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{a1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dirty="0" smtClean="0"/>
                        <a:t>a2} {a3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dirty="0" smtClean="0"/>
                        <a:t>a4}</a:t>
                      </a:r>
                      <a:endParaRPr lang="en-GB" dirty="0"/>
                    </a:p>
                  </a:txBody>
                  <a:tcPr marL="89807" marR="8980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n8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{a1 a3 a5}</a:t>
                      </a:r>
                      <a:endParaRPr lang="en-GB" dirty="0"/>
                    </a:p>
                  </a:txBody>
                  <a:tcPr marL="89807" marR="89807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ATMS Example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err="1" smtClean="0"/>
              <a:t>Reasoner</a:t>
            </a:r>
            <a:r>
              <a:rPr lang="en-GB" sz="2000" dirty="0" smtClean="0"/>
              <a:t> wants to add another justification: A ∧ B ⇒ C</a:t>
            </a:r>
          </a:p>
          <a:p>
            <a:r>
              <a:rPr lang="en-GB" sz="2000" dirty="0" smtClean="0"/>
              <a:t>Form the cross-product of the labels for A and B:</a:t>
            </a:r>
          </a:p>
          <a:p>
            <a:pPr lvl="1"/>
            <a:r>
              <a:rPr lang="en-GB" sz="2000" dirty="0" smtClean="0"/>
              <a:t>{a1 a2}</a:t>
            </a:r>
          </a:p>
          <a:p>
            <a:pPr lvl="1"/>
            <a:r>
              <a:rPr lang="en-GB" sz="2000" dirty="0" smtClean="0"/>
              <a:t>{a1 a3 a4}</a:t>
            </a:r>
          </a:p>
          <a:p>
            <a:pPr lvl="1"/>
            <a:r>
              <a:rPr lang="en-GB" sz="2000" dirty="0" smtClean="0"/>
              <a:t>{a1 a2 a4}</a:t>
            </a:r>
          </a:p>
          <a:p>
            <a:pPr lvl="1"/>
            <a:r>
              <a:rPr lang="en-GB" sz="2000" dirty="0" smtClean="0"/>
              <a:t>{a2 a3 a4}</a:t>
            </a:r>
          </a:p>
          <a:p>
            <a:pPr lvl="1"/>
            <a:r>
              <a:rPr lang="en-GB" sz="2000" dirty="0" smtClean="0"/>
              <a:t>{a1 a2 a5}</a:t>
            </a:r>
          </a:p>
          <a:p>
            <a:pPr lvl="1"/>
            <a:r>
              <a:rPr lang="en-GB" sz="2000" dirty="0" smtClean="0"/>
              <a:t>{a3 a4 a5} </a:t>
            </a:r>
            <a:endParaRPr lang="en-GB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ATMS Example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Remove any set which has another as a subset:</a:t>
            </a:r>
          </a:p>
          <a:p>
            <a:pPr lvl="1"/>
            <a:r>
              <a:rPr lang="en-GB" sz="2000" dirty="0" smtClean="0"/>
              <a:t>{a1 a2}</a:t>
            </a:r>
          </a:p>
          <a:p>
            <a:pPr lvl="1"/>
            <a:r>
              <a:rPr lang="en-GB" sz="2000" dirty="0" smtClean="0"/>
              <a:t>{a1 a3 a4}</a:t>
            </a:r>
          </a:p>
          <a:p>
            <a:pPr lvl="1"/>
            <a:r>
              <a:rPr lang="en-GB" sz="2000" dirty="0" smtClean="0"/>
              <a:t>{a1 a2 a4} - remove</a:t>
            </a:r>
          </a:p>
          <a:p>
            <a:pPr lvl="1"/>
            <a:r>
              <a:rPr lang="en-GB" sz="2000" dirty="0" smtClean="0"/>
              <a:t>{a2 a3 a4}</a:t>
            </a:r>
          </a:p>
          <a:p>
            <a:pPr lvl="1"/>
            <a:r>
              <a:rPr lang="en-GB" sz="2000" dirty="0" smtClean="0"/>
              <a:t>{a1 a2 a5} - remove</a:t>
            </a:r>
          </a:p>
          <a:p>
            <a:pPr lvl="1"/>
            <a:r>
              <a:rPr lang="en-GB" sz="2000" dirty="0" smtClean="0"/>
              <a:t>{a3 a4 a5}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ATMS Example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Remove any set which has a contradictory set as a subset</a:t>
            </a:r>
          </a:p>
          <a:p>
            <a:r>
              <a:rPr lang="en-GB" sz="2000" dirty="0" err="1" smtClean="0"/>
              <a:t>nogood</a:t>
            </a:r>
            <a:r>
              <a:rPr lang="en-GB" sz="2000" dirty="0" smtClean="0"/>
              <a:t> label is {a4 a5}</a:t>
            </a:r>
          </a:p>
          <a:p>
            <a:pPr lvl="1"/>
            <a:r>
              <a:rPr lang="en-GB" sz="2000" dirty="0" smtClean="0"/>
              <a:t>{a1 a2}</a:t>
            </a:r>
          </a:p>
          <a:p>
            <a:pPr lvl="1"/>
            <a:r>
              <a:rPr lang="en-GB" sz="2000" dirty="0" smtClean="0"/>
              <a:t>{a1 a3 a4}</a:t>
            </a:r>
          </a:p>
          <a:p>
            <a:pPr lvl="1"/>
            <a:r>
              <a:rPr lang="en-GB" sz="2000" dirty="0" smtClean="0"/>
              <a:t>{a2 a3 a4}</a:t>
            </a:r>
          </a:p>
          <a:p>
            <a:pPr lvl="1"/>
            <a:r>
              <a:rPr lang="en-GB" sz="2000" dirty="0" smtClean="0"/>
              <a:t>{a3 a4 a5} - remove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ATMS Example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Label for C already exists {a1 a3 a5}</a:t>
            </a:r>
          </a:p>
          <a:p>
            <a:r>
              <a:rPr lang="en-GB" sz="2000" dirty="0" smtClean="0"/>
              <a:t>Add new labels to C, removing any which are a superset of existing labels</a:t>
            </a:r>
          </a:p>
          <a:p>
            <a:pPr lvl="1"/>
            <a:r>
              <a:rPr lang="en-GB" sz="2000" dirty="0" smtClean="0"/>
              <a:t>{a1 a2}</a:t>
            </a:r>
          </a:p>
          <a:p>
            <a:pPr lvl="1"/>
            <a:r>
              <a:rPr lang="en-GB" sz="2000" dirty="0" smtClean="0"/>
              <a:t>{a1 a3 a4}</a:t>
            </a:r>
          </a:p>
          <a:p>
            <a:pPr lvl="1"/>
            <a:r>
              <a:rPr lang="en-GB" sz="2000" dirty="0" smtClean="0"/>
              <a:t>{a2 a3 a4}</a:t>
            </a:r>
          </a:p>
          <a:p>
            <a:pPr lvl="1"/>
            <a:r>
              <a:rPr lang="en-GB" sz="2000" dirty="0" smtClean="0"/>
              <a:t>{a1 a3 a5} (existing label)</a:t>
            </a:r>
            <a:endParaRPr lang="en-GB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ATMS Example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341438"/>
          <a:ext cx="8382000" cy="397764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2794000"/>
                <a:gridCol w="2794000"/>
                <a:gridCol w="2794000"/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Node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Contents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Label</a:t>
                      </a:r>
                      <a:endParaRPr lang="en-GB" dirty="0"/>
                    </a:p>
                  </a:txBody>
                  <a:tcPr marL="89807" marR="8980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n0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false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{a4 a5}</a:t>
                      </a:r>
                      <a:endParaRPr lang="en-GB" dirty="0"/>
                    </a:p>
                  </a:txBody>
                  <a:tcPr marL="89807" marR="8980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n1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assumption 1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{a1}</a:t>
                      </a:r>
                      <a:endParaRPr lang="en-GB" dirty="0"/>
                    </a:p>
                  </a:txBody>
                  <a:tcPr marL="89807" marR="8980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n2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assumption 2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{a2}</a:t>
                      </a:r>
                      <a:endParaRPr lang="en-GB" dirty="0"/>
                    </a:p>
                  </a:txBody>
                  <a:tcPr marL="89807" marR="8980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n3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assumption 3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{a3}</a:t>
                      </a:r>
                      <a:endParaRPr lang="en-GB" dirty="0"/>
                    </a:p>
                  </a:txBody>
                  <a:tcPr marL="89807" marR="8980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n4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assumption 4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{a4}</a:t>
                      </a:r>
                      <a:endParaRPr lang="en-GB" dirty="0"/>
                    </a:p>
                  </a:txBody>
                  <a:tcPr marL="89807" marR="8980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n5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assumption 5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{a5}</a:t>
                      </a:r>
                      <a:endParaRPr lang="en-GB" dirty="0"/>
                    </a:p>
                  </a:txBody>
                  <a:tcPr marL="89807" marR="8980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n6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A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{a1} {a2 a4} {a5}</a:t>
                      </a:r>
                      <a:endParaRPr lang="en-GB" dirty="0"/>
                    </a:p>
                  </a:txBody>
                  <a:tcPr marL="89807" marR="8980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n7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B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{a1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dirty="0" smtClean="0"/>
                        <a:t>a2} {a3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dirty="0" smtClean="0"/>
                        <a:t>a4}</a:t>
                      </a:r>
                      <a:endParaRPr lang="en-GB" dirty="0"/>
                    </a:p>
                  </a:txBody>
                  <a:tcPr marL="89807" marR="89807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n8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C</a:t>
                      </a:r>
                      <a:endParaRPr lang="en-GB" dirty="0"/>
                    </a:p>
                  </a:txBody>
                  <a:tcPr marL="89807" marR="89807"/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{a1</a:t>
                      </a:r>
                      <a:r>
                        <a:rPr lang="en-GB" baseline="0" dirty="0" smtClean="0"/>
                        <a:t> a2} {a1 a3 a4}</a:t>
                      </a:r>
                      <a:br>
                        <a:rPr lang="en-GB" baseline="0" dirty="0" smtClean="0"/>
                      </a:br>
                      <a:r>
                        <a:rPr lang="en-GB" baseline="0" dirty="0" smtClean="0"/>
                        <a:t>{a2 a3 a4} </a:t>
                      </a:r>
                      <a:r>
                        <a:rPr lang="en-GB" dirty="0" smtClean="0"/>
                        <a:t>{a1 a3 a5}</a:t>
                      </a:r>
                      <a:endParaRPr lang="en-GB" dirty="0"/>
                    </a:p>
                  </a:txBody>
                  <a:tcPr marL="89807" marR="89807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ATMS Example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8534400" cy="4876800"/>
          </a:xfrm>
        </p:spPr>
        <p:txBody>
          <a:bodyPr/>
          <a:lstStyle/>
          <a:p>
            <a:r>
              <a:rPr lang="en-GB" sz="2000" dirty="0" smtClean="0"/>
              <a:t>Both Doyle’s TMS and De </a:t>
            </a:r>
            <a:r>
              <a:rPr lang="en-GB" sz="2000" dirty="0" err="1" smtClean="0"/>
              <a:t>Kleer’s</a:t>
            </a:r>
            <a:r>
              <a:rPr lang="en-GB" sz="2000" dirty="0" smtClean="0"/>
              <a:t> ATMS can be thought of as analogous to scaffolding in the construction of a building</a:t>
            </a:r>
          </a:p>
          <a:p>
            <a:pPr lvl="1"/>
            <a:r>
              <a:rPr lang="en-GB" sz="2000" dirty="0" smtClean="0"/>
              <a:t>Necessary during construction, but the final building (proof) can stand by itself</a:t>
            </a:r>
          </a:p>
          <a:p>
            <a:r>
              <a:rPr lang="en-GB" sz="2000" dirty="0" smtClean="0"/>
              <a:t>Doyle’s TMS performs a depth-first search through the space of possible configurations of the knowledge base</a:t>
            </a:r>
          </a:p>
          <a:p>
            <a:pPr lvl="1"/>
            <a:r>
              <a:rPr lang="en-GB" sz="2000" dirty="0" smtClean="0"/>
              <a:t>Less book-keeping overhead, but requires backtracking</a:t>
            </a:r>
          </a:p>
          <a:p>
            <a:r>
              <a:rPr lang="en-GB" sz="2000" dirty="0" smtClean="0"/>
              <a:t>De </a:t>
            </a:r>
            <a:r>
              <a:rPr lang="en-GB" sz="2000" dirty="0" err="1" smtClean="0"/>
              <a:t>Kleer’s</a:t>
            </a:r>
            <a:r>
              <a:rPr lang="en-GB" sz="2000" dirty="0" smtClean="0"/>
              <a:t> ATMS performs a breadth-first search</a:t>
            </a:r>
          </a:p>
          <a:p>
            <a:pPr lvl="1"/>
            <a:r>
              <a:rPr lang="en-GB" sz="2000" dirty="0" smtClean="0"/>
              <a:t>Marginally more book-keeping</a:t>
            </a:r>
          </a:p>
          <a:p>
            <a:pPr lvl="1"/>
            <a:r>
              <a:rPr lang="en-GB" sz="2000" smtClean="0"/>
              <a:t>No backtracking required</a:t>
            </a:r>
          </a:p>
          <a:p>
            <a:pPr lvl="1"/>
            <a:r>
              <a:rPr lang="en-GB" sz="2000" dirty="0" smtClean="0"/>
              <a:t>Only works for forward-chaining systems  </a:t>
            </a:r>
            <a:endParaRPr lang="en-GB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Comparison</a:t>
            </a:r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F</a:t>
            </a:r>
            <a:r>
              <a:rPr lang="en-US" smtClean="0"/>
              <a:t>iring a rule: When all of the rule's hypotheses (the </a:t>
            </a:r>
            <a:r>
              <a:rPr lang="en-GB" smtClean="0"/>
              <a:t>‘i</a:t>
            </a:r>
            <a:r>
              <a:rPr lang="en-US" smtClean="0"/>
              <a:t>f parts</a:t>
            </a:r>
            <a:r>
              <a:rPr lang="en-GB" smtClean="0"/>
              <a:t>’)</a:t>
            </a:r>
            <a:r>
              <a:rPr lang="en-US" smtClean="0"/>
              <a:t> are satisfied</a:t>
            </a:r>
          </a:p>
          <a:p>
            <a:r>
              <a:rPr lang="en-GB" smtClean="0"/>
              <a:t>C</a:t>
            </a:r>
            <a:r>
              <a:rPr lang="en-US" smtClean="0"/>
              <a:t>an check every rule in the knowledge base in a forward or backward direction</a:t>
            </a:r>
          </a:p>
          <a:p>
            <a:r>
              <a:rPr lang="en-GB" smtClean="0"/>
              <a:t>C</a:t>
            </a:r>
            <a:r>
              <a:rPr lang="en-US" smtClean="0"/>
              <a:t>ontinues until no more rules can fire, or until a goal is achieved</a:t>
            </a:r>
            <a:endParaRPr lang="en-US"/>
          </a:p>
        </p:txBody>
      </p:sp>
      <p:sp>
        <p:nvSpPr>
          <p:cNvPr id="303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Reasoning with Rules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Linking a set of pertinent rules</a:t>
            </a:r>
          </a:p>
          <a:p>
            <a:r>
              <a:rPr lang="en-US" smtClean="0"/>
              <a:t>Search process directed by a rule interpreter </a:t>
            </a:r>
          </a:p>
          <a:p>
            <a:r>
              <a:rPr lang="en-US" smtClean="0"/>
              <a:t>Forward chaining</a:t>
            </a:r>
          </a:p>
          <a:p>
            <a:pPr lvl="1"/>
            <a:r>
              <a:rPr lang="en-US" smtClean="0"/>
              <a:t>If the premise clauses match the situation, then the process attempts to assert the conclusion </a:t>
            </a:r>
          </a:p>
          <a:p>
            <a:r>
              <a:rPr lang="en-US" smtClean="0"/>
              <a:t>Backward chaining</a:t>
            </a:r>
          </a:p>
          <a:p>
            <a:pPr lvl="1"/>
            <a:r>
              <a:rPr lang="en-US" smtClean="0"/>
              <a:t>If the current goal is to determine the correct conclusion, then the process attempts to determine whether the premise clauses (facts) match the situation</a:t>
            </a:r>
            <a:endParaRPr lang="en-US"/>
          </a:p>
        </p:txBody>
      </p:sp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Rule Chaining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Goal-driven</a:t>
            </a:r>
          </a:p>
          <a:p>
            <a:r>
              <a:rPr lang="en-US" smtClean="0"/>
              <a:t>Start from a potential conclusion (hypothesis), then seek evidence that supports (or contradicts) it</a:t>
            </a:r>
          </a:p>
          <a:p>
            <a:r>
              <a:rPr lang="en-US" smtClean="0"/>
              <a:t>Often involves formulating and testing intermediate hypotheses (or subhypotheses)</a:t>
            </a:r>
          </a:p>
          <a:p>
            <a:r>
              <a:rPr lang="en-US" smtClean="0"/>
              <a:t>Used in diagnostic problems</a:t>
            </a:r>
            <a:endParaRPr lang="en-US"/>
          </a:p>
        </p:txBody>
      </p:sp>
      <p:sp>
        <p:nvSpPr>
          <p:cNvPr id="305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Backward Chaining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Data-driven</a:t>
            </a:r>
          </a:p>
          <a:p>
            <a:r>
              <a:rPr lang="en-US" smtClean="0"/>
              <a:t>Start from available information as it becomes available, then try to draw conclusions</a:t>
            </a:r>
          </a:p>
          <a:p>
            <a:r>
              <a:rPr lang="en-US" smtClean="0"/>
              <a:t>Used if all facts available up front (as in auditing)</a:t>
            </a:r>
            <a:endParaRPr lang="en-US"/>
          </a:p>
        </p:txBody>
      </p:sp>
      <p:sp>
        <p:nvSpPr>
          <p:cNvPr id="306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Forward Chaining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State space in which backward chaining prunes extraneous states</a:t>
            </a:r>
            <a:endParaRPr lang="en-US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Forward or Backward?</a:t>
            </a:r>
            <a:endParaRPr lang="en-US"/>
          </a:p>
        </p:txBody>
      </p:sp>
      <p:sp>
        <p:nvSpPr>
          <p:cNvPr id="315396" name="Line 4"/>
          <p:cNvSpPr>
            <a:spLocks noChangeShapeType="1"/>
          </p:cNvSpPr>
          <p:nvPr/>
        </p:nvSpPr>
        <p:spPr bwMode="auto">
          <a:xfrm>
            <a:off x="2057400" y="3581400"/>
            <a:ext cx="762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397" name="Line 5"/>
          <p:cNvSpPr>
            <a:spLocks noChangeShapeType="1"/>
          </p:cNvSpPr>
          <p:nvPr/>
        </p:nvSpPr>
        <p:spPr bwMode="auto">
          <a:xfrm>
            <a:off x="2438400" y="35814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398" name="Line 6"/>
          <p:cNvSpPr>
            <a:spLocks noChangeShapeType="1"/>
          </p:cNvSpPr>
          <p:nvPr/>
        </p:nvSpPr>
        <p:spPr bwMode="auto">
          <a:xfrm>
            <a:off x="2819400" y="35814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399" name="Line 7"/>
          <p:cNvSpPr>
            <a:spLocks noChangeShapeType="1"/>
          </p:cNvSpPr>
          <p:nvPr/>
        </p:nvSpPr>
        <p:spPr bwMode="auto">
          <a:xfrm flipH="1">
            <a:off x="2819400" y="3581400"/>
            <a:ext cx="381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00" name="Line 8"/>
          <p:cNvSpPr>
            <a:spLocks noChangeShapeType="1"/>
          </p:cNvSpPr>
          <p:nvPr/>
        </p:nvSpPr>
        <p:spPr bwMode="auto">
          <a:xfrm>
            <a:off x="3581400" y="35814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01" name="Line 9"/>
          <p:cNvSpPr>
            <a:spLocks noChangeShapeType="1"/>
          </p:cNvSpPr>
          <p:nvPr/>
        </p:nvSpPr>
        <p:spPr bwMode="auto">
          <a:xfrm flipH="1">
            <a:off x="3581400" y="3581400"/>
            <a:ext cx="381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02" name="Line 10"/>
          <p:cNvSpPr>
            <a:spLocks noChangeShapeType="1"/>
          </p:cNvSpPr>
          <p:nvPr/>
        </p:nvSpPr>
        <p:spPr bwMode="auto">
          <a:xfrm flipH="1">
            <a:off x="3581400" y="3581400"/>
            <a:ext cx="762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03" name="Line 11"/>
          <p:cNvSpPr>
            <a:spLocks noChangeShapeType="1"/>
          </p:cNvSpPr>
          <p:nvPr/>
        </p:nvSpPr>
        <p:spPr bwMode="auto">
          <a:xfrm>
            <a:off x="4724400" y="35814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04" name="Line 12"/>
          <p:cNvSpPr>
            <a:spLocks noChangeShapeType="1"/>
          </p:cNvSpPr>
          <p:nvPr/>
        </p:nvSpPr>
        <p:spPr bwMode="auto">
          <a:xfrm flipH="1">
            <a:off x="4724400" y="3581400"/>
            <a:ext cx="381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05" name="Line 13"/>
          <p:cNvSpPr>
            <a:spLocks noChangeShapeType="1"/>
          </p:cNvSpPr>
          <p:nvPr/>
        </p:nvSpPr>
        <p:spPr bwMode="auto">
          <a:xfrm>
            <a:off x="5486400" y="35814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06" name="Line 14"/>
          <p:cNvSpPr>
            <a:spLocks noChangeShapeType="1"/>
          </p:cNvSpPr>
          <p:nvPr/>
        </p:nvSpPr>
        <p:spPr bwMode="auto">
          <a:xfrm flipH="1">
            <a:off x="5486400" y="3581400"/>
            <a:ext cx="381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07" name="Line 15"/>
          <p:cNvSpPr>
            <a:spLocks noChangeShapeType="1"/>
          </p:cNvSpPr>
          <p:nvPr/>
        </p:nvSpPr>
        <p:spPr bwMode="auto">
          <a:xfrm flipH="1">
            <a:off x="5867400" y="3581400"/>
            <a:ext cx="381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08" name="Line 16"/>
          <p:cNvSpPr>
            <a:spLocks noChangeShapeType="1"/>
          </p:cNvSpPr>
          <p:nvPr/>
        </p:nvSpPr>
        <p:spPr bwMode="auto">
          <a:xfrm>
            <a:off x="6629400" y="35814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09" name="Line 17"/>
          <p:cNvSpPr>
            <a:spLocks noChangeShapeType="1"/>
          </p:cNvSpPr>
          <p:nvPr/>
        </p:nvSpPr>
        <p:spPr bwMode="auto">
          <a:xfrm flipH="1">
            <a:off x="6629400" y="3581400"/>
            <a:ext cx="381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10" name="Line 18"/>
          <p:cNvSpPr>
            <a:spLocks noChangeShapeType="1"/>
          </p:cNvSpPr>
          <p:nvPr/>
        </p:nvSpPr>
        <p:spPr bwMode="auto">
          <a:xfrm>
            <a:off x="3200400" y="3581400"/>
            <a:ext cx="381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11" name="Line 19"/>
          <p:cNvSpPr>
            <a:spLocks noChangeShapeType="1"/>
          </p:cNvSpPr>
          <p:nvPr/>
        </p:nvSpPr>
        <p:spPr bwMode="auto">
          <a:xfrm>
            <a:off x="3581400" y="3581400"/>
            <a:ext cx="533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12" name="Line 20"/>
          <p:cNvSpPr>
            <a:spLocks noChangeShapeType="1"/>
          </p:cNvSpPr>
          <p:nvPr/>
        </p:nvSpPr>
        <p:spPr bwMode="auto">
          <a:xfrm flipH="1">
            <a:off x="4114800" y="3581400"/>
            <a:ext cx="6096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13" name="Line 21"/>
          <p:cNvSpPr>
            <a:spLocks noChangeShapeType="1"/>
          </p:cNvSpPr>
          <p:nvPr/>
        </p:nvSpPr>
        <p:spPr bwMode="auto">
          <a:xfrm>
            <a:off x="5105400" y="3581400"/>
            <a:ext cx="762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14" name="Line 22"/>
          <p:cNvSpPr>
            <a:spLocks noChangeShapeType="1"/>
          </p:cNvSpPr>
          <p:nvPr/>
        </p:nvSpPr>
        <p:spPr bwMode="auto">
          <a:xfrm flipH="1">
            <a:off x="5867400" y="3581400"/>
            <a:ext cx="1143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15" name="Line 23"/>
          <p:cNvSpPr>
            <a:spLocks noChangeShapeType="1"/>
          </p:cNvSpPr>
          <p:nvPr/>
        </p:nvSpPr>
        <p:spPr bwMode="auto">
          <a:xfrm>
            <a:off x="6248400" y="3581400"/>
            <a:ext cx="381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16" name="Line 24"/>
          <p:cNvSpPr>
            <a:spLocks noChangeShapeType="1"/>
          </p:cNvSpPr>
          <p:nvPr/>
        </p:nvSpPr>
        <p:spPr bwMode="auto">
          <a:xfrm flipH="1">
            <a:off x="2438400" y="4191000"/>
            <a:ext cx="381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17" name="Line 25"/>
          <p:cNvSpPr>
            <a:spLocks noChangeShapeType="1"/>
          </p:cNvSpPr>
          <p:nvPr/>
        </p:nvSpPr>
        <p:spPr bwMode="auto">
          <a:xfrm>
            <a:off x="2438400" y="41910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18" name="Line 26"/>
          <p:cNvSpPr>
            <a:spLocks noChangeShapeType="1"/>
          </p:cNvSpPr>
          <p:nvPr/>
        </p:nvSpPr>
        <p:spPr bwMode="auto">
          <a:xfrm>
            <a:off x="2057400" y="4191000"/>
            <a:ext cx="381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19" name="Line 27"/>
          <p:cNvSpPr>
            <a:spLocks noChangeShapeType="1"/>
          </p:cNvSpPr>
          <p:nvPr/>
        </p:nvSpPr>
        <p:spPr bwMode="auto">
          <a:xfrm flipH="1">
            <a:off x="2438400" y="4191000"/>
            <a:ext cx="1143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20" name="Line 28"/>
          <p:cNvSpPr>
            <a:spLocks noChangeShapeType="1"/>
          </p:cNvSpPr>
          <p:nvPr/>
        </p:nvSpPr>
        <p:spPr bwMode="auto">
          <a:xfrm flipH="1">
            <a:off x="3200400" y="4191000"/>
            <a:ext cx="381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21" name="Line 29"/>
          <p:cNvSpPr>
            <a:spLocks noChangeShapeType="1"/>
          </p:cNvSpPr>
          <p:nvPr/>
        </p:nvSpPr>
        <p:spPr bwMode="auto">
          <a:xfrm flipH="1">
            <a:off x="3200400" y="4191000"/>
            <a:ext cx="9144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22" name="Line 30"/>
          <p:cNvSpPr>
            <a:spLocks noChangeShapeType="1"/>
          </p:cNvSpPr>
          <p:nvPr/>
        </p:nvSpPr>
        <p:spPr bwMode="auto">
          <a:xfrm>
            <a:off x="4114800" y="4191000"/>
            <a:ext cx="6096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23" name="Line 31"/>
          <p:cNvSpPr>
            <a:spLocks noChangeShapeType="1"/>
          </p:cNvSpPr>
          <p:nvPr/>
        </p:nvSpPr>
        <p:spPr bwMode="auto">
          <a:xfrm>
            <a:off x="4724400" y="41910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24" name="Line 32"/>
          <p:cNvSpPr>
            <a:spLocks noChangeShapeType="1"/>
          </p:cNvSpPr>
          <p:nvPr/>
        </p:nvSpPr>
        <p:spPr bwMode="auto">
          <a:xfrm>
            <a:off x="2819400" y="4191000"/>
            <a:ext cx="1295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25" name="Line 33"/>
          <p:cNvSpPr>
            <a:spLocks noChangeShapeType="1"/>
          </p:cNvSpPr>
          <p:nvPr/>
        </p:nvSpPr>
        <p:spPr bwMode="auto">
          <a:xfrm flipH="1">
            <a:off x="4114800" y="4191000"/>
            <a:ext cx="1371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26" name="Line 34"/>
          <p:cNvSpPr>
            <a:spLocks noChangeShapeType="1"/>
          </p:cNvSpPr>
          <p:nvPr/>
        </p:nvSpPr>
        <p:spPr bwMode="auto">
          <a:xfrm>
            <a:off x="4724400" y="4191000"/>
            <a:ext cx="7620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27" name="Line 35"/>
          <p:cNvSpPr>
            <a:spLocks noChangeShapeType="1"/>
          </p:cNvSpPr>
          <p:nvPr/>
        </p:nvSpPr>
        <p:spPr bwMode="auto">
          <a:xfrm flipH="1">
            <a:off x="5486400" y="4191000"/>
            <a:ext cx="381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28" name="Line 36"/>
          <p:cNvSpPr>
            <a:spLocks noChangeShapeType="1"/>
          </p:cNvSpPr>
          <p:nvPr/>
        </p:nvSpPr>
        <p:spPr bwMode="auto">
          <a:xfrm flipH="1">
            <a:off x="6248400" y="4191000"/>
            <a:ext cx="381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29" name="Line 37"/>
          <p:cNvSpPr>
            <a:spLocks noChangeShapeType="1"/>
          </p:cNvSpPr>
          <p:nvPr/>
        </p:nvSpPr>
        <p:spPr bwMode="auto">
          <a:xfrm>
            <a:off x="5867400" y="4191000"/>
            <a:ext cx="381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30" name="Line 38"/>
          <p:cNvSpPr>
            <a:spLocks noChangeShapeType="1"/>
          </p:cNvSpPr>
          <p:nvPr/>
        </p:nvSpPr>
        <p:spPr bwMode="auto">
          <a:xfrm>
            <a:off x="5486400" y="4191000"/>
            <a:ext cx="762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31" name="Line 39"/>
          <p:cNvSpPr>
            <a:spLocks noChangeShapeType="1"/>
          </p:cNvSpPr>
          <p:nvPr/>
        </p:nvSpPr>
        <p:spPr bwMode="auto">
          <a:xfrm>
            <a:off x="4724400" y="4800600"/>
            <a:ext cx="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32" name="Line 40"/>
          <p:cNvSpPr>
            <a:spLocks noChangeShapeType="1"/>
          </p:cNvSpPr>
          <p:nvPr/>
        </p:nvSpPr>
        <p:spPr bwMode="auto">
          <a:xfrm>
            <a:off x="5486400" y="4800600"/>
            <a:ext cx="3810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33" name="Line 41"/>
          <p:cNvSpPr>
            <a:spLocks noChangeShapeType="1"/>
          </p:cNvSpPr>
          <p:nvPr/>
        </p:nvSpPr>
        <p:spPr bwMode="auto">
          <a:xfrm flipH="1">
            <a:off x="5867400" y="4800600"/>
            <a:ext cx="381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34" name="Line 42"/>
          <p:cNvSpPr>
            <a:spLocks noChangeShapeType="1"/>
          </p:cNvSpPr>
          <p:nvPr/>
        </p:nvSpPr>
        <p:spPr bwMode="auto">
          <a:xfrm flipH="1">
            <a:off x="4114800" y="4800600"/>
            <a:ext cx="2133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35" name="Line 43"/>
          <p:cNvSpPr>
            <a:spLocks noChangeShapeType="1"/>
          </p:cNvSpPr>
          <p:nvPr/>
        </p:nvSpPr>
        <p:spPr bwMode="auto">
          <a:xfrm>
            <a:off x="4114800" y="48006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36" name="Line 44"/>
          <p:cNvSpPr>
            <a:spLocks noChangeShapeType="1"/>
          </p:cNvSpPr>
          <p:nvPr/>
        </p:nvSpPr>
        <p:spPr bwMode="auto">
          <a:xfrm>
            <a:off x="2438400" y="4800600"/>
            <a:ext cx="1676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37" name="Line 45"/>
          <p:cNvSpPr>
            <a:spLocks noChangeShapeType="1"/>
          </p:cNvSpPr>
          <p:nvPr/>
        </p:nvSpPr>
        <p:spPr bwMode="auto">
          <a:xfrm>
            <a:off x="2438400" y="4800600"/>
            <a:ext cx="381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38" name="Line 46"/>
          <p:cNvSpPr>
            <a:spLocks noChangeShapeType="1"/>
          </p:cNvSpPr>
          <p:nvPr/>
        </p:nvSpPr>
        <p:spPr bwMode="auto">
          <a:xfrm flipH="1">
            <a:off x="2819400" y="4800600"/>
            <a:ext cx="3810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39" name="Line 47"/>
          <p:cNvSpPr>
            <a:spLocks noChangeShapeType="1"/>
          </p:cNvSpPr>
          <p:nvPr/>
        </p:nvSpPr>
        <p:spPr bwMode="auto">
          <a:xfrm>
            <a:off x="3200400" y="4800600"/>
            <a:ext cx="3048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40" name="Rectangle 48"/>
          <p:cNvSpPr>
            <a:spLocks noChangeArrowheads="1"/>
          </p:cNvSpPr>
          <p:nvPr/>
        </p:nvSpPr>
        <p:spPr bwMode="auto">
          <a:xfrm>
            <a:off x="4068763" y="5715000"/>
            <a:ext cx="5794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/>
              <a:t>data</a:t>
            </a:r>
          </a:p>
        </p:txBody>
      </p:sp>
      <p:sp>
        <p:nvSpPr>
          <p:cNvPr id="315441" name="Rectangle 49"/>
          <p:cNvSpPr>
            <a:spLocks noChangeArrowheads="1"/>
          </p:cNvSpPr>
          <p:nvPr/>
        </p:nvSpPr>
        <p:spPr bwMode="auto">
          <a:xfrm>
            <a:off x="4068763" y="2971800"/>
            <a:ext cx="5683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/>
              <a:t>goal</a:t>
            </a:r>
          </a:p>
        </p:txBody>
      </p:sp>
      <p:sp>
        <p:nvSpPr>
          <p:cNvPr id="315442" name="Line 50"/>
          <p:cNvSpPr>
            <a:spLocks noChangeShapeType="1"/>
          </p:cNvSpPr>
          <p:nvPr/>
        </p:nvSpPr>
        <p:spPr bwMode="auto">
          <a:xfrm>
            <a:off x="1600200" y="3581400"/>
            <a:ext cx="0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15443" name="Text Box 51"/>
          <p:cNvSpPr txBox="1">
            <a:spLocks noChangeArrowheads="1"/>
          </p:cNvSpPr>
          <p:nvPr/>
        </p:nvSpPr>
        <p:spPr bwMode="auto">
          <a:xfrm>
            <a:off x="533400" y="4191000"/>
            <a:ext cx="107632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/>
              <a:t>direction</a:t>
            </a:r>
            <a:br>
              <a:rPr lang="en-US" sz="1600"/>
            </a:br>
            <a:r>
              <a:rPr lang="en-US" sz="1600"/>
              <a:t>of</a:t>
            </a:r>
            <a:br>
              <a:rPr lang="en-US" sz="1600"/>
            </a:br>
            <a:r>
              <a:rPr lang="en-US" sz="1600"/>
              <a:t>reasoning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4941</TotalTime>
  <Words>2795</Words>
  <Application>Microsoft Macintosh PowerPoint</Application>
  <PresentationFormat>On-screen Show (4:3)</PresentationFormat>
  <Paragraphs>517</Paragraphs>
  <Slides>48</Slides>
  <Notes>20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ECS</vt:lpstr>
      <vt:lpstr>Explaining and  Controlling Reasoning</vt:lpstr>
      <vt:lpstr>How People Reason and   Solve Problems</vt:lpstr>
      <vt:lpstr>Reasoning Methods</vt:lpstr>
      <vt:lpstr>Reasoning with Logic</vt:lpstr>
      <vt:lpstr>Reasoning with Rules</vt:lpstr>
      <vt:lpstr>Rule Chaining</vt:lpstr>
      <vt:lpstr>Backward Chaining</vt:lpstr>
      <vt:lpstr>Forward Chaining</vt:lpstr>
      <vt:lpstr>Forward or Backward?</vt:lpstr>
      <vt:lpstr>Forward or Backward?</vt:lpstr>
      <vt:lpstr>Bidirectional Search</vt:lpstr>
      <vt:lpstr>The Inference Tree</vt:lpstr>
      <vt:lpstr>Explanation</vt:lpstr>
      <vt:lpstr>Explanation</vt:lpstr>
      <vt:lpstr>Explanation Purposes</vt:lpstr>
      <vt:lpstr>Rule Tracing Technique</vt:lpstr>
      <vt:lpstr>Rule Tracing Example</vt:lpstr>
      <vt:lpstr>Rule Tracing Example</vt:lpstr>
      <vt:lpstr>Explanation Types</vt:lpstr>
      <vt:lpstr>Generating Explanations</vt:lpstr>
      <vt:lpstr>Typology of Explanations</vt:lpstr>
      <vt:lpstr>Truth Maintenance</vt:lpstr>
      <vt:lpstr>Truth Maintenance</vt:lpstr>
      <vt:lpstr>Truth Maintenance</vt:lpstr>
      <vt:lpstr>Doyle’s Truth Maintenance System</vt:lpstr>
      <vt:lpstr>Justifications</vt:lpstr>
      <vt:lpstr>Nodes</vt:lpstr>
      <vt:lpstr>Algorithm</vt:lpstr>
      <vt:lpstr>Algorithm</vt:lpstr>
      <vt:lpstr>TMS Example</vt:lpstr>
      <vt:lpstr>Slide 31</vt:lpstr>
      <vt:lpstr>A Problem</vt:lpstr>
      <vt:lpstr>No-Good Node</vt:lpstr>
      <vt:lpstr>Resolving Inconsistency</vt:lpstr>
      <vt:lpstr>Slide 35</vt:lpstr>
      <vt:lpstr>TMS Example</vt:lpstr>
      <vt:lpstr>Doyle’s TMS Example</vt:lpstr>
      <vt:lpstr>Doyle’s TMS Example</vt:lpstr>
      <vt:lpstr>Doyle’s TMS Example</vt:lpstr>
      <vt:lpstr>De Kleer’s Assumption-based Truth Maintenance Systen</vt:lpstr>
      <vt:lpstr>Algorithm</vt:lpstr>
      <vt:lpstr>ATMS Example</vt:lpstr>
      <vt:lpstr>ATMS Example</vt:lpstr>
      <vt:lpstr>ATMS Example</vt:lpstr>
      <vt:lpstr>ATMS Example</vt:lpstr>
      <vt:lpstr>ATMS Example</vt:lpstr>
      <vt:lpstr>ATMS Example</vt:lpstr>
      <vt:lpstr>Comparison</vt:lpstr>
    </vt:vector>
  </TitlesOfParts>
  <Company>Nicholas Gibbins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Knowledge Representation and Inference</dc:title>
  <dc:creator>Nicholas Gibbins</dc:creator>
  <cp:lastModifiedBy>Nick Gibbins</cp:lastModifiedBy>
  <cp:revision>56</cp:revision>
  <cp:lastPrinted>2007-03-02T09:16:50Z</cp:lastPrinted>
  <dcterms:created xsi:type="dcterms:W3CDTF">2009-12-07T11:29:00Z</dcterms:created>
  <dcterms:modified xsi:type="dcterms:W3CDTF">2009-12-07T11:36:05Z</dcterms:modified>
</cp:coreProperties>
</file>