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50" r:id="rId2"/>
    <p:sldMasterId id="2147483653" r:id="rId3"/>
  </p:sldMasterIdLst>
  <p:notesMasterIdLst>
    <p:notesMasterId r:id="rId34"/>
  </p:notesMasterIdLst>
  <p:handoutMasterIdLst>
    <p:handoutMasterId r:id="rId35"/>
  </p:handoutMasterIdLst>
  <p:sldIdLst>
    <p:sldId id="256" r:id="rId4"/>
    <p:sldId id="270" r:id="rId5"/>
    <p:sldId id="271" r:id="rId6"/>
    <p:sldId id="273" r:id="rId7"/>
    <p:sldId id="274" r:id="rId8"/>
    <p:sldId id="275" r:id="rId9"/>
    <p:sldId id="278" r:id="rId10"/>
    <p:sldId id="281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0" r:id="rId21"/>
    <p:sldId id="297" r:id="rId22"/>
    <p:sldId id="291" r:id="rId23"/>
    <p:sldId id="298" r:id="rId24"/>
    <p:sldId id="289" r:id="rId25"/>
    <p:sldId id="292" r:id="rId26"/>
    <p:sldId id="293" r:id="rId27"/>
    <p:sldId id="294" r:id="rId28"/>
    <p:sldId id="295" r:id="rId29"/>
    <p:sldId id="303" r:id="rId30"/>
    <p:sldId id="302" r:id="rId31"/>
    <p:sldId id="299" r:id="rId32"/>
    <p:sldId id="301" r:id="rId33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Lucida Sans" pitchFamily="34" charset="0"/>
        <a:ea typeface="ＭＳ Ｐゴシック" pitchFamily="1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85F"/>
    <a:srgbClr val="615A20"/>
    <a:srgbClr val="FFB300"/>
    <a:srgbClr val="FE3E14"/>
    <a:srgbClr val="F00F2C"/>
    <a:srgbClr val="8A412B"/>
    <a:srgbClr val="CCDA86"/>
    <a:srgbClr val="531F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672" autoAdjust="0"/>
  </p:normalViewPr>
  <p:slideViewPr>
    <p:cSldViewPr>
      <p:cViewPr varScale="1">
        <p:scale>
          <a:sx n="127" d="100"/>
          <a:sy n="127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F7B0B198-5EC6-4507-827B-44D6B275BE1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fld id="{EADF4FCE-ABAA-4DAD-9D9E-7B8004F2F44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BFE78-3D2D-4F29-BA23-865D194F0BB3}" type="slidenum">
              <a:rPr lang="en-GB"/>
              <a:pPr/>
              <a:t>1</a:t>
            </a:fld>
            <a:endParaRPr lang="en-GB"/>
          </a:p>
        </p:txBody>
      </p:sp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Please use the dd month yyyy format for the date for example 11 January 2008. The main title can be one or two lines long. </a:t>
            </a:r>
          </a:p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48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246" name="Rectangle 103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fld id="{16D04D69-AAA2-4901-A128-4432A1D18EC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54" name="Picture 1038" descr="electro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11046-41D7-4E19-A4E8-0F18257F8F6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07AD9-BD66-491D-AD89-994F3DA3863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96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12300" name="Picture 1036" descr="electron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1C924-5ED0-4CB2-8C1F-F1ABC54C65E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92DCC-C1D5-4467-854B-9926347CB27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75D03-5589-42D1-92BD-333541B324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52B52-71FE-4362-84D7-279C99AF0F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22D03-1B72-4EB6-AF91-92A3F783139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EC772-C577-47EC-B401-24D68EEBACF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7F5C-CCBB-4C9F-A8C1-86E9D097C9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CB534-33E4-4718-9578-EEA609CC0B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8A5D3-0F3E-4EE5-84D4-D089CB6C28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3C52A-027D-49A5-80C8-C1323A650DB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7B3F6-6FA3-4716-9F8F-E422EEA3D3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731F8-D108-4248-B253-0C35930463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96E3F-B796-46DA-AFFF-3588FDDBAE1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E06BF-694D-4BCE-98CA-C832A2AEC01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D0AA6-47CD-4D1A-9749-6F3275248E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30C7C-373A-40B7-ADB1-C4B75DA670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22AF7-3365-4CDB-8D3C-3688F07641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FF812-7DED-4B9E-AB31-229773BFA8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0F3140E-35D4-4A70-885D-8E5F3D2BD57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35" name="Picture 11" descr="electronic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  <a:ea typeface="ＭＳ Ｐゴシック" pitchFamily="16" charset="-128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95B185-F7AD-4B8E-A981-67D60CC1168E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1276" name="Picture 12" descr="electronic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900" dirty="0" smtClean="0"/>
              <a:t>Privacy. </a:t>
            </a:r>
            <a:endParaRPr lang="en-GB" sz="6900" dirty="0"/>
          </a:p>
        </p:txBody>
      </p:sp>
      <p:sp>
        <p:nvSpPr>
          <p:cNvPr id="2072" name="Rectangle 24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7981950" cy="1752600"/>
          </a:xfrm>
        </p:spPr>
        <p:txBody>
          <a:bodyPr/>
          <a:lstStyle/>
          <a:p>
            <a:pPr eaLnBrk="0" hangingPunct="0">
              <a:lnSpc>
                <a:spcPts val="4100"/>
              </a:lnSpc>
            </a:pPr>
            <a:endParaRPr lang="en-GB" dirty="0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81000" y="5851525"/>
            <a:ext cx="647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l">
              <a:lnSpc>
                <a:spcPts val="2400"/>
              </a:lnSpc>
            </a:pPr>
            <a:r>
              <a:rPr lang="en-GB" sz="2000" dirty="0">
                <a:solidFill>
                  <a:srgbClr val="B2D5D5"/>
                </a:solidFill>
                <a:latin typeface="Georgia" pitchFamily="18" charset="0"/>
              </a:rPr>
              <a:t>Kieron O’Hara </a:t>
            </a:r>
            <a:br>
              <a:rPr lang="en-GB" sz="2000" dirty="0">
                <a:solidFill>
                  <a:srgbClr val="B2D5D5"/>
                </a:solidFill>
                <a:latin typeface="Georgia" pitchFamily="18" charset="0"/>
              </a:rPr>
            </a:br>
            <a:r>
              <a:rPr lang="en-GB" sz="2000" dirty="0" smtClean="0">
                <a:solidFill>
                  <a:srgbClr val="B2D5D5"/>
                </a:solidFill>
                <a:latin typeface="Georgia" pitchFamily="18" charset="0"/>
              </a:rPr>
              <a:t>23 </a:t>
            </a:r>
            <a:r>
              <a:rPr lang="en-GB" sz="2000" dirty="0">
                <a:solidFill>
                  <a:srgbClr val="B2D5D5"/>
                </a:solidFill>
                <a:latin typeface="Georgia" pitchFamily="18" charset="0"/>
              </a:rPr>
              <a:t>November 2010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5623B-3E60-47F6-94EB-681130938B48}" type="slidenum">
              <a:rPr lang="en-GB"/>
              <a:pPr/>
              <a:t>10</a:t>
            </a:fld>
            <a:endParaRPr lang="en-GB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Viral</a:t>
            </a:r>
            <a:endParaRPr lang="en-GB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Cigar Guy is </a:t>
            </a:r>
            <a:r>
              <a:rPr lang="en-GB" sz="2000" dirty="0" err="1"/>
              <a:t>Rupesh</a:t>
            </a:r>
            <a:r>
              <a:rPr lang="en-GB" sz="2000" dirty="0"/>
              <a:t> </a:t>
            </a:r>
            <a:r>
              <a:rPr lang="en-GB" sz="2000" dirty="0" err="1"/>
              <a:t>Shingadia</a:t>
            </a:r>
            <a:endParaRPr lang="en-GB" sz="2000" dirty="0"/>
          </a:p>
          <a:p>
            <a:pPr lvl="1"/>
            <a:r>
              <a:rPr lang="en-GB" sz="2000" dirty="0"/>
              <a:t>30 years old</a:t>
            </a:r>
          </a:p>
          <a:p>
            <a:pPr lvl="1"/>
            <a:r>
              <a:rPr lang="en-GB" sz="2000" dirty="0"/>
              <a:t>From Wallington, near Croydon</a:t>
            </a:r>
          </a:p>
          <a:p>
            <a:pPr lvl="1"/>
            <a:r>
              <a:rPr lang="en-GB" sz="2000" dirty="0"/>
              <a:t>Investment analyst</a:t>
            </a:r>
          </a:p>
          <a:p>
            <a:pPr lvl="1"/>
            <a:r>
              <a:rPr lang="en-GB" sz="2000" dirty="0" err="1"/>
              <a:t>Threadneedle</a:t>
            </a:r>
            <a:r>
              <a:rPr lang="en-GB" sz="2000" dirty="0"/>
              <a:t> Asset Management</a:t>
            </a:r>
          </a:p>
          <a:p>
            <a:pPr lvl="1"/>
            <a:r>
              <a:rPr lang="en-GB" sz="2000" dirty="0"/>
              <a:t>Fan of Miguel Angel Jimenez</a:t>
            </a:r>
          </a:p>
          <a:p>
            <a:r>
              <a:rPr lang="en-GB" sz="2000" dirty="0"/>
              <a:t>“I've never done anything like this before, I'm just an ordinary guy who loves golf and follows Arsenal. If I had known the incredible reaction it would produce, the way that Cigar Guy has snowballed, I would probably never have put on my costume.”</a:t>
            </a:r>
          </a:p>
        </p:txBody>
      </p:sp>
      <p:pic>
        <p:nvPicPr>
          <p:cNvPr id="143364" name="Picture 4" descr="jiminez0919ap_980833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773238"/>
            <a:ext cx="3929062" cy="246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4B864-DFAC-4A27-BE1B-25F34B01E482}" type="slidenum">
              <a:rPr lang="en-GB"/>
              <a:pPr/>
              <a:t>11</a:t>
            </a:fld>
            <a:endParaRPr lang="en-GB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Going Viral</a:t>
            </a:r>
          </a:p>
        </p:txBody>
      </p:sp>
      <p:pic>
        <p:nvPicPr>
          <p:cNvPr id="146435" name="Picture 3" descr="fucklist01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28775"/>
            <a:ext cx="5688012" cy="439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FD44E-7EFB-4C83-8A59-FF311EF54733}" type="slidenum">
              <a:rPr lang="en-GB"/>
              <a:pPr/>
              <a:t>12</a:t>
            </a:fld>
            <a:endParaRPr lang="en-GB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Oops!</a:t>
            </a:r>
          </a:p>
        </p:txBody>
      </p:sp>
      <p:pic>
        <p:nvPicPr>
          <p:cNvPr id="147459" name="Picture 3" descr="fucklist02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773238"/>
            <a:ext cx="5472112" cy="422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0F05-3F5A-4CFC-A359-BBB8B1842B47}" type="slidenum">
              <a:rPr lang="en-GB"/>
              <a:pPr/>
              <a:t>13</a:t>
            </a:fld>
            <a:endParaRPr lang="en-GB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When In A Hole …</a:t>
            </a:r>
          </a:p>
        </p:txBody>
      </p:sp>
      <p:pic>
        <p:nvPicPr>
          <p:cNvPr id="148483" name="Picture 3" descr="fucklist03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3657600" cy="2825750"/>
          </a:xfrm>
          <a:prstGeom prst="rect">
            <a:avLst/>
          </a:prstGeom>
          <a:noFill/>
        </p:spPr>
      </p:pic>
      <p:pic>
        <p:nvPicPr>
          <p:cNvPr id="148484" name="Picture 4" descr="fucklist04_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276475"/>
            <a:ext cx="4897437" cy="378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1AEA-5910-431B-8A07-A0C92F0F3CC7}" type="slidenum">
              <a:rPr lang="en-GB"/>
              <a:pPr/>
              <a:t>14</a:t>
            </a:fld>
            <a:endParaRPr lang="en-GB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… Stop Digging</a:t>
            </a:r>
          </a:p>
        </p:txBody>
      </p:sp>
      <p:pic>
        <p:nvPicPr>
          <p:cNvPr id="149507" name="Picture 3" descr="fucklist37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700213"/>
            <a:ext cx="5616575" cy="433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51B8D-1D17-4397-A359-9D0AD80199C1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Ins="0"/>
          <a:lstStyle/>
          <a:p>
            <a:pPr algn="r">
              <a:defRPr/>
            </a:pPr>
            <a:fld id="{682E18C6-8963-4C85-BE15-BC3D9F50A8CE}" type="slidenum">
              <a:rPr lang="en-GB" sz="1400">
                <a:latin typeface="+mn-lt"/>
              </a:rPr>
              <a:pPr algn="r">
                <a:defRPr/>
              </a:pPr>
              <a:t>15</a:t>
            </a:fld>
            <a:endParaRPr lang="en-GB" sz="1400">
              <a:latin typeface="+mn-lt"/>
            </a:endParaRPr>
          </a:p>
        </p:txBody>
      </p:sp>
      <p:pic>
        <p:nvPicPr>
          <p:cNvPr id="150531" name="Picture 4" descr="large filing cabine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1557338"/>
            <a:ext cx="6065837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Practical Obscurity</a:t>
            </a:r>
          </a:p>
        </p:txBody>
      </p:sp>
      <p:sp>
        <p:nvSpPr>
          <p:cNvPr id="150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00213"/>
            <a:ext cx="2519363" cy="4897437"/>
          </a:xfrm>
        </p:spPr>
        <p:txBody>
          <a:bodyPr/>
          <a:lstStyle/>
          <a:p>
            <a:r>
              <a:rPr lang="en-GB"/>
              <a:t>Used to be our best protection</a:t>
            </a:r>
          </a:p>
          <a:p>
            <a:r>
              <a:rPr lang="en-GB"/>
              <a:t>Information could be held, but not found easily</a:t>
            </a:r>
          </a:p>
          <a:p>
            <a:r>
              <a:rPr lang="en-GB"/>
              <a:t>Information could be distributed over several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017FD-6B59-430D-8971-7B8440D5E43A}" type="slidenum">
              <a:rPr lang="en-GB"/>
              <a:pPr/>
              <a:t>16</a:t>
            </a:fld>
            <a:endParaRPr lang="en-GB"/>
          </a:p>
        </p:txBody>
      </p:sp>
      <p:pic>
        <p:nvPicPr>
          <p:cNvPr id="151554" name="Picture 4" descr="inteldemystifying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068638"/>
            <a:ext cx="6248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Ins="0"/>
          <a:lstStyle/>
          <a:p>
            <a:pPr algn="r">
              <a:defRPr/>
            </a:pPr>
            <a:fld id="{4C189F60-5B03-4AC8-89E8-10307A94D85B}" type="slidenum">
              <a:rPr lang="en-GB" sz="1400">
                <a:latin typeface="+mn-lt"/>
              </a:rPr>
              <a:pPr algn="r">
                <a:defRPr/>
              </a:pPr>
              <a:t>16</a:t>
            </a:fld>
            <a:endParaRPr lang="en-GB" sz="1400">
              <a:latin typeface="+mn-lt"/>
            </a:endParaRPr>
          </a:p>
        </p:txBody>
      </p:sp>
      <p:sp>
        <p:nvSpPr>
          <p:cNvPr id="151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Moore’s Triple Whammy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042988" y="1484313"/>
            <a:ext cx="77771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342900" indent="-342900" algn="l" eaLnBrk="1" hangingPunct="1">
              <a:spcAft>
                <a:spcPct val="70000"/>
              </a:spcAft>
              <a:buFontTx/>
              <a:buChar char="•"/>
            </a:pPr>
            <a:r>
              <a:rPr lang="en-GB" sz="2000">
                <a:latin typeface="Georgia" pitchFamily="18" charset="0"/>
              </a:rPr>
              <a:t>Information is easier to:</a:t>
            </a:r>
          </a:p>
          <a:p>
            <a:pPr marL="811213" lvl="1" indent="-288925" algn="l" eaLnBrk="1" hangingPunct="1">
              <a:lnSpc>
                <a:spcPct val="90000"/>
              </a:lnSpc>
              <a:spcAft>
                <a:spcPct val="50000"/>
              </a:spcAft>
              <a:buFontTx/>
              <a:buChar char="–"/>
            </a:pPr>
            <a:r>
              <a:rPr lang="en-GB" sz="2000">
                <a:latin typeface="Georgia" pitchFamily="18" charset="0"/>
              </a:rPr>
              <a:t>Collect (miniaturisation &amp; mass production of devices)</a:t>
            </a:r>
          </a:p>
          <a:p>
            <a:pPr marL="811213" lvl="1" indent="-288925" algn="l" eaLnBrk="1" hangingPunct="1">
              <a:lnSpc>
                <a:spcPct val="90000"/>
              </a:lnSpc>
              <a:spcAft>
                <a:spcPct val="50000"/>
              </a:spcAft>
              <a:buFontTx/>
              <a:buChar char="–"/>
            </a:pPr>
            <a:r>
              <a:rPr lang="en-GB" sz="2000">
                <a:latin typeface="Georgia" pitchFamily="18" charset="0"/>
              </a:rPr>
              <a:t>Store (increase of memory capacity)</a:t>
            </a:r>
          </a:p>
          <a:p>
            <a:pPr marL="811213" lvl="1" indent="-288925" algn="l" eaLnBrk="1" hangingPunct="1">
              <a:lnSpc>
                <a:spcPct val="90000"/>
              </a:lnSpc>
              <a:spcAft>
                <a:spcPct val="50000"/>
              </a:spcAft>
              <a:buFontTx/>
              <a:buChar char="–"/>
            </a:pPr>
            <a:r>
              <a:rPr lang="en-GB" sz="2000">
                <a:latin typeface="Georgia" pitchFamily="18" charset="0"/>
              </a:rPr>
              <a:t>Retrieve (increase in computing power)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E85D2-53B8-4E3E-BBB9-122A01967278}" type="slidenum">
              <a:rPr lang="en-GB"/>
              <a:pPr/>
              <a:t>17</a:t>
            </a:fld>
            <a:endParaRPr lang="en-GB"/>
          </a:p>
        </p:txBody>
      </p:sp>
      <p:sp>
        <p:nvSpPr>
          <p:cNvPr id="152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Lots of Good Things</a:t>
            </a:r>
          </a:p>
        </p:txBody>
      </p:sp>
      <p:sp>
        <p:nvSpPr>
          <p:cNvPr id="15257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GB"/>
              <a:t>We do derive great benefit from flow of information about us</a:t>
            </a:r>
          </a:p>
          <a:p>
            <a:pPr lvl="1"/>
            <a:r>
              <a:rPr lang="en-GB"/>
              <a:t>Scientific/medical research</a:t>
            </a:r>
          </a:p>
          <a:p>
            <a:pPr lvl="1"/>
            <a:r>
              <a:rPr lang="en-GB"/>
              <a:t>Holding governments to account</a:t>
            </a:r>
          </a:p>
          <a:p>
            <a:pPr lvl="1"/>
            <a:r>
              <a:rPr lang="en-GB"/>
              <a:t>Education</a:t>
            </a:r>
          </a:p>
          <a:p>
            <a:pPr lvl="1"/>
            <a:r>
              <a:rPr lang="en-GB"/>
              <a:t>Efficiency of administration</a:t>
            </a:r>
          </a:p>
          <a:p>
            <a:pPr lvl="1"/>
            <a:r>
              <a:rPr lang="en-GB"/>
              <a:t>Personalisation</a:t>
            </a:r>
          </a:p>
          <a:p>
            <a:pPr lvl="1"/>
            <a:r>
              <a:rPr lang="en-GB"/>
              <a:t>The Internet of Things</a:t>
            </a:r>
          </a:p>
          <a:p>
            <a:r>
              <a:rPr lang="en-GB"/>
              <a:t>As life moves online, we leave traces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Ins="0"/>
          <a:lstStyle/>
          <a:p>
            <a:pPr algn="r">
              <a:defRPr/>
            </a:pPr>
            <a:fld id="{8501AA79-6600-4B12-B0BB-8A516451FAA8}" type="slidenum">
              <a:rPr lang="en-GB" sz="1400">
                <a:latin typeface="+mn-lt"/>
              </a:rPr>
              <a:pPr algn="r">
                <a:defRPr/>
              </a:pPr>
              <a:t>17</a:t>
            </a:fld>
            <a:endParaRPr lang="en-GB" sz="14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5FC48-B97B-4156-85AB-F5057DD3D4A6}" type="slidenum">
              <a:rPr lang="en-GB"/>
              <a:pPr/>
              <a:t>18</a:t>
            </a:fld>
            <a:endParaRPr lang="en-GB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Who Gathers the Information?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Me</a:t>
            </a:r>
          </a:p>
          <a:p>
            <a:pPr>
              <a:lnSpc>
                <a:spcPct val="80000"/>
              </a:lnSpc>
            </a:pPr>
            <a:r>
              <a:rPr lang="en-GB" sz="1800"/>
              <a:t>My friends</a:t>
            </a:r>
          </a:p>
          <a:p>
            <a:pPr>
              <a:lnSpc>
                <a:spcPct val="80000"/>
              </a:lnSpc>
            </a:pPr>
            <a:r>
              <a:rPr lang="en-GB" sz="1800"/>
              <a:t>My employer</a:t>
            </a:r>
          </a:p>
          <a:p>
            <a:pPr>
              <a:lnSpc>
                <a:spcPct val="80000"/>
              </a:lnSpc>
            </a:pPr>
            <a:r>
              <a:rPr lang="en-GB" sz="1800"/>
              <a:t>Companies</a:t>
            </a:r>
          </a:p>
          <a:p>
            <a:pPr>
              <a:lnSpc>
                <a:spcPct val="80000"/>
              </a:lnSpc>
            </a:pPr>
            <a:r>
              <a:rPr lang="en-GB" sz="1800"/>
              <a:t>Police</a:t>
            </a:r>
          </a:p>
          <a:p>
            <a:pPr>
              <a:lnSpc>
                <a:spcPct val="80000"/>
              </a:lnSpc>
            </a:pPr>
            <a:r>
              <a:rPr lang="en-GB" sz="1800"/>
              <a:t>Government</a:t>
            </a:r>
          </a:p>
          <a:p>
            <a:pPr>
              <a:lnSpc>
                <a:spcPct val="80000"/>
              </a:lnSpc>
            </a:pPr>
            <a:r>
              <a:rPr lang="en-GB" sz="1800"/>
              <a:t>Social networks</a:t>
            </a:r>
          </a:p>
          <a:p>
            <a:pPr>
              <a:lnSpc>
                <a:spcPct val="80000"/>
              </a:lnSpc>
            </a:pPr>
            <a:r>
              <a:rPr lang="en-GB" sz="1800"/>
              <a:t>Google (&amp; other aggregators of Web presence)</a:t>
            </a:r>
          </a:p>
          <a:p>
            <a:pPr>
              <a:lnSpc>
                <a:spcPct val="80000"/>
              </a:lnSpc>
            </a:pPr>
            <a:r>
              <a:rPr lang="en-GB" sz="1800"/>
              <a:t>Traffic monitoring systems</a:t>
            </a:r>
          </a:p>
          <a:p>
            <a:pPr>
              <a:lnSpc>
                <a:spcPct val="80000"/>
              </a:lnSpc>
            </a:pPr>
            <a:r>
              <a:rPr lang="en-GB" sz="1800"/>
              <a:t>Healthcare organisations</a:t>
            </a:r>
          </a:p>
        </p:txBody>
      </p:sp>
      <p:pic>
        <p:nvPicPr>
          <p:cNvPr id="155653" name="Picture 5" descr="SNN0605A_40020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557338"/>
            <a:ext cx="4832350" cy="283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194F-A26C-484D-8B77-543148F275CA}" type="slidenum">
              <a:rPr lang="en-GB"/>
              <a:pPr/>
              <a:t>19</a:t>
            </a:fld>
            <a:endParaRPr lang="en-GB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it?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1800"/>
              <a:t>Purchases</a:t>
            </a:r>
          </a:p>
          <a:p>
            <a:pPr>
              <a:lnSpc>
                <a:spcPct val="80000"/>
              </a:lnSpc>
            </a:pPr>
            <a:r>
              <a:rPr lang="en-GB" sz="1800"/>
              <a:t>Photographs/images</a:t>
            </a:r>
          </a:p>
          <a:p>
            <a:pPr>
              <a:lnSpc>
                <a:spcPct val="80000"/>
              </a:lnSpc>
            </a:pPr>
            <a:r>
              <a:rPr lang="en-GB" sz="1800"/>
              <a:t>Medical data</a:t>
            </a:r>
          </a:p>
          <a:p>
            <a:pPr>
              <a:lnSpc>
                <a:spcPct val="80000"/>
              </a:lnSpc>
            </a:pPr>
            <a:r>
              <a:rPr lang="en-GB" sz="1800"/>
              <a:t>Location</a:t>
            </a:r>
          </a:p>
          <a:p>
            <a:pPr>
              <a:lnSpc>
                <a:spcPct val="80000"/>
              </a:lnSpc>
            </a:pPr>
            <a:r>
              <a:rPr lang="en-GB" sz="1800"/>
              <a:t>Communications</a:t>
            </a:r>
          </a:p>
          <a:p>
            <a:pPr>
              <a:lnSpc>
                <a:spcPct val="80000"/>
              </a:lnSpc>
            </a:pPr>
            <a:r>
              <a:rPr lang="en-GB" sz="1800"/>
              <a:t>Interactions with government</a:t>
            </a:r>
          </a:p>
          <a:p>
            <a:pPr lvl="1">
              <a:lnSpc>
                <a:spcPct val="70000"/>
              </a:lnSpc>
            </a:pPr>
            <a:r>
              <a:rPr lang="en-GB" sz="1800"/>
              <a:t>Compulsory v voluntary</a:t>
            </a:r>
          </a:p>
          <a:p>
            <a:pPr>
              <a:lnSpc>
                <a:spcPct val="80000"/>
              </a:lnSpc>
            </a:pPr>
            <a:r>
              <a:rPr lang="en-GB" sz="1800"/>
              <a:t>Social</a:t>
            </a:r>
          </a:p>
          <a:p>
            <a:pPr>
              <a:lnSpc>
                <a:spcPct val="80000"/>
              </a:lnSpc>
            </a:pPr>
            <a:r>
              <a:rPr lang="en-GB" sz="1800"/>
              <a:t>Finance</a:t>
            </a:r>
          </a:p>
          <a:p>
            <a:pPr>
              <a:lnSpc>
                <a:spcPct val="80000"/>
              </a:lnSpc>
            </a:pPr>
            <a:r>
              <a:rPr lang="en-GB" sz="1800"/>
              <a:t>Entertainment</a:t>
            </a:r>
          </a:p>
        </p:txBody>
      </p:sp>
      <p:pic>
        <p:nvPicPr>
          <p:cNvPr id="162820" name="Picture 4" descr="1_case_log_SPI_298739_CA_9th_circu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341438"/>
            <a:ext cx="4033837" cy="3321050"/>
          </a:xfrm>
          <a:prstGeom prst="rect">
            <a:avLst/>
          </a:prstGeom>
          <a:noFill/>
        </p:spPr>
      </p:pic>
      <p:pic>
        <p:nvPicPr>
          <p:cNvPr id="162821" name="Picture 5" descr="7-7 bomb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4365625"/>
            <a:ext cx="2016125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70BBE-415B-4383-99EE-9D6CA4E68F49}" type="slidenum">
              <a:rPr lang="en-GB"/>
              <a:pPr/>
              <a:t>2</a:t>
            </a:fld>
            <a:endParaRPr lang="en-GB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Woah, Tiger!</a:t>
            </a:r>
          </a:p>
        </p:txBody>
      </p:sp>
      <p:pic>
        <p:nvPicPr>
          <p:cNvPr id="130051" name="Picture 3" descr="woods golf 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7632700" cy="47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CDE51-F256-4C8F-A94A-86AB9D002DFA}" type="slidenum">
              <a:rPr lang="en-GB"/>
              <a:pPr/>
              <a:t>20</a:t>
            </a:fld>
            <a:endParaRPr lang="en-GB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How?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/>
              <a:t>Created especially or by-product of behaviour?</a:t>
            </a:r>
          </a:p>
          <a:p>
            <a:r>
              <a:rPr lang="en-GB" sz="2000"/>
              <a:t>With or without my knowledge/consent?</a:t>
            </a:r>
          </a:p>
          <a:p>
            <a:r>
              <a:rPr lang="en-GB" sz="2000"/>
              <a:t>Personal or aggregate?</a:t>
            </a:r>
          </a:p>
          <a:p>
            <a:r>
              <a:rPr lang="en-GB" sz="2000"/>
              <a:t>Does it identify me?</a:t>
            </a:r>
          </a:p>
          <a:p>
            <a:r>
              <a:rPr lang="en-GB" sz="2000"/>
              <a:t>Is it searchable?</a:t>
            </a:r>
          </a:p>
          <a:p>
            <a:pPr lvl="1"/>
            <a:r>
              <a:rPr lang="en-GB" sz="2000"/>
              <a:t>Is it tagged?</a:t>
            </a:r>
          </a:p>
          <a:p>
            <a:r>
              <a:rPr lang="en-GB" sz="2000"/>
              <a:t>Who stores it?</a:t>
            </a:r>
          </a:p>
          <a:p>
            <a:r>
              <a:rPr lang="en-GB" sz="2000"/>
              <a:t>Who has access to it?</a:t>
            </a:r>
          </a:p>
        </p:txBody>
      </p:sp>
      <p:pic>
        <p:nvPicPr>
          <p:cNvPr id="156677" name="Picture 5" descr="surveillance-camer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3213100"/>
            <a:ext cx="3810000" cy="2857500"/>
          </a:xfrm>
          <a:prstGeom prst="rect">
            <a:avLst/>
          </a:prstGeom>
          <a:noFill/>
        </p:spPr>
      </p:pic>
      <p:pic>
        <p:nvPicPr>
          <p:cNvPr id="156679" name="Picture 7" descr="maple-seed-s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628775"/>
            <a:ext cx="2159000" cy="145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00B2-9203-430E-A2E5-D1100A9655FA}" type="slidenum">
              <a:rPr lang="en-GB"/>
              <a:pPr/>
              <a:t>21</a:t>
            </a:fld>
            <a:endParaRPr lang="en-GB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Why?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Smart environment</a:t>
            </a:r>
          </a:p>
          <a:p>
            <a:pPr>
              <a:lnSpc>
                <a:spcPct val="90000"/>
              </a:lnSpc>
            </a:pPr>
            <a:r>
              <a:rPr lang="en-GB"/>
              <a:t>Efficient government</a:t>
            </a:r>
          </a:p>
          <a:p>
            <a:pPr>
              <a:lnSpc>
                <a:spcPct val="90000"/>
              </a:lnSpc>
            </a:pPr>
            <a:r>
              <a:rPr lang="en-GB"/>
              <a:t>Surveillance/policing</a:t>
            </a:r>
          </a:p>
          <a:p>
            <a:pPr>
              <a:lnSpc>
                <a:spcPct val="90000"/>
              </a:lnSpc>
            </a:pPr>
            <a:r>
              <a:rPr lang="en-GB"/>
              <a:t>Leisure/entertainment</a:t>
            </a:r>
          </a:p>
          <a:p>
            <a:pPr>
              <a:lnSpc>
                <a:spcPct val="90000"/>
              </a:lnSpc>
            </a:pPr>
            <a:r>
              <a:rPr lang="en-GB"/>
              <a:t>Marketing</a:t>
            </a:r>
          </a:p>
          <a:p>
            <a:pPr>
              <a:lnSpc>
                <a:spcPct val="90000"/>
              </a:lnSpc>
            </a:pPr>
            <a:r>
              <a:rPr lang="en-GB"/>
              <a:t>Lifelogging</a:t>
            </a:r>
          </a:p>
          <a:p>
            <a:pPr>
              <a:lnSpc>
                <a:spcPct val="90000"/>
              </a:lnSpc>
            </a:pPr>
            <a:r>
              <a:rPr lang="en-GB"/>
              <a:t>Record keeping</a:t>
            </a:r>
          </a:p>
        </p:txBody>
      </p:sp>
      <p:pic>
        <p:nvPicPr>
          <p:cNvPr id="163844" name="Picture 4" descr="cc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484313"/>
            <a:ext cx="4824413" cy="2578100"/>
          </a:xfrm>
          <a:prstGeom prst="rect">
            <a:avLst/>
          </a:prstGeom>
          <a:noFill/>
        </p:spPr>
      </p:pic>
      <p:pic>
        <p:nvPicPr>
          <p:cNvPr id="163846" name="Picture 6" descr="20010318_ipot_ph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149725"/>
            <a:ext cx="1565275" cy="239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BC91-51A7-4ED9-A9E0-AC564A4A65B5}" type="slidenum">
              <a:rPr lang="en-GB"/>
              <a:pPr/>
              <a:t>22</a:t>
            </a:fld>
            <a:endParaRPr lang="en-GB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6769100" cy="649288"/>
          </a:xfrm>
        </p:spPr>
        <p:txBody>
          <a:bodyPr/>
          <a:lstStyle/>
          <a:p>
            <a:r>
              <a:rPr lang="en-GB" sz="3100"/>
              <a:t>Humans in the Smart Environment</a:t>
            </a:r>
          </a:p>
        </p:txBody>
      </p:sp>
      <p:pic>
        <p:nvPicPr>
          <p:cNvPr id="154627" name="Picture 3" descr="santafemap_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73238"/>
            <a:ext cx="4464050" cy="4306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914C9-3E95-46EC-9D78-A1A8E6FA7880}" type="slidenum">
              <a:rPr lang="en-GB"/>
              <a:pPr/>
              <a:t>23</a:t>
            </a:fld>
            <a:endParaRPr lang="en-GB"/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Ins="0"/>
          <a:lstStyle/>
          <a:p>
            <a:pPr algn="r">
              <a:defRPr/>
            </a:pPr>
            <a:fld id="{57DC943E-C34B-4402-BC98-BF8CBFE4CEBF}" type="slidenum">
              <a:rPr lang="en-GB" sz="1400">
                <a:latin typeface="+mn-lt"/>
              </a:rPr>
              <a:pPr algn="r">
                <a:defRPr/>
              </a:pPr>
              <a:t>23</a:t>
            </a:fld>
            <a:endParaRPr lang="en-GB" sz="1400">
              <a:latin typeface="+mn-lt"/>
            </a:endParaRPr>
          </a:p>
        </p:txBody>
      </p:sp>
      <p:sp>
        <p:nvSpPr>
          <p:cNvPr id="15769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Everyone is Someone’s Background</a:t>
            </a:r>
          </a:p>
        </p:txBody>
      </p:sp>
      <p:pic>
        <p:nvPicPr>
          <p:cNvPr id="157700" name="Picture 5" descr="Background_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388937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1" name="Picture 6" descr="DSCN10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916113"/>
            <a:ext cx="357187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2" name="Picture 7" descr="Fami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4005263"/>
            <a:ext cx="352901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E42A-314F-4453-A651-BA7BF42AE05C}" type="slidenum">
              <a:rPr lang="en-GB"/>
              <a:pPr/>
              <a:t>24</a:t>
            </a:fld>
            <a:endParaRPr lang="en-GB"/>
          </a:p>
        </p:txBody>
      </p:sp>
      <p:sp>
        <p:nvSpPr>
          <p:cNvPr id="6" name="Slide Number Placeholder 4"/>
          <p:cNvSpPr txBox="1">
            <a:spLocks noGrp="1"/>
          </p:cNvSpPr>
          <p:nvPr/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rIns="0"/>
          <a:lstStyle/>
          <a:p>
            <a:pPr algn="r">
              <a:defRPr/>
            </a:pPr>
            <a:fld id="{F405E1F8-F8CE-48F2-87D7-BAAF2E5D6C40}" type="slidenum">
              <a:rPr lang="en-GB" sz="1400">
                <a:latin typeface="+mn-lt"/>
              </a:rPr>
              <a:pPr algn="r">
                <a:defRPr/>
              </a:pPr>
              <a:t>24</a:t>
            </a:fld>
            <a:endParaRPr lang="en-GB" sz="1400">
              <a:latin typeface="+mn-lt"/>
            </a:endParaRPr>
          </a:p>
        </p:txBody>
      </p:sp>
      <p:sp>
        <p:nvSpPr>
          <p:cNvPr id="15872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Exhibitionism</a:t>
            </a:r>
          </a:p>
        </p:txBody>
      </p:sp>
      <p:pic>
        <p:nvPicPr>
          <p:cNvPr id="158724" name="Picture 5" descr="cover28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14625"/>
            <a:ext cx="2373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5" name="Picture 6" descr="jennishow37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5756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6" name="Picture 7" descr="weekly4903_337x2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484313"/>
            <a:ext cx="32099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8C6E-D0BD-4FAD-BB87-560CE92F8CA6}" type="slidenum">
              <a:rPr lang="en-GB"/>
              <a:pPr/>
              <a:t>25</a:t>
            </a:fld>
            <a:endParaRPr lang="en-GB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Intimacy 2.0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Increased willingness to give information online</a:t>
            </a:r>
          </a:p>
          <a:p>
            <a:pPr lvl="1"/>
            <a:r>
              <a:rPr lang="en-GB" sz="2000" dirty="0"/>
              <a:t>We only harm ourselves (?)</a:t>
            </a:r>
          </a:p>
          <a:p>
            <a:pPr lvl="1"/>
            <a:r>
              <a:rPr lang="en-GB" sz="2000" dirty="0"/>
              <a:t>Only objection is paternalistic (?)</a:t>
            </a:r>
          </a:p>
          <a:p>
            <a:r>
              <a:rPr lang="en-GB" sz="2000" dirty="0"/>
              <a:t>Relative lack of general concern about privacy policies</a:t>
            </a:r>
          </a:p>
          <a:p>
            <a:pPr lvl="1"/>
            <a:r>
              <a:rPr lang="en-GB" sz="2000" dirty="0"/>
              <a:t>Polls are one thing, behaviour another</a:t>
            </a:r>
          </a:p>
          <a:p>
            <a:r>
              <a:rPr lang="en-GB" sz="2000" dirty="0"/>
              <a:t>Technological determinism</a:t>
            </a:r>
          </a:p>
          <a:p>
            <a:pPr lvl="1"/>
            <a:r>
              <a:rPr lang="en-GB" sz="2000" dirty="0"/>
              <a:t>McNealy: “Get over it”</a:t>
            </a:r>
          </a:p>
          <a:p>
            <a:pPr lvl="1"/>
            <a:r>
              <a:rPr lang="en-GB" sz="2000" dirty="0" err="1"/>
              <a:t>Zuckerberg</a:t>
            </a:r>
            <a:r>
              <a:rPr lang="en-GB" sz="2000" dirty="0"/>
              <a:t>: </a:t>
            </a:r>
            <a:r>
              <a:rPr lang="en-GB" sz="2000" dirty="0" err="1"/>
              <a:t>Facebook</a:t>
            </a:r>
            <a:r>
              <a:rPr lang="en-GB" sz="2000" dirty="0"/>
              <a:t> policies reflect changes in privacy norms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3EE27-0977-4E3A-AA07-1F513645E5DF}" type="slidenum">
              <a:rPr lang="en-GB"/>
              <a:pPr/>
              <a:t>26</a:t>
            </a:fld>
            <a:endParaRPr lang="en-GB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Generation Gap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Control v anonymity</a:t>
            </a:r>
          </a:p>
        </p:txBody>
      </p:sp>
      <p:pic>
        <p:nvPicPr>
          <p:cNvPr id="160772" name="Picture 4" descr="leylandii-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2276475"/>
            <a:ext cx="5473700" cy="3284538"/>
          </a:xfrm>
          <a:prstGeom prst="rect">
            <a:avLst/>
          </a:prstGeom>
          <a:noFill/>
        </p:spPr>
      </p:pic>
      <p:pic>
        <p:nvPicPr>
          <p:cNvPr id="160773" name="Picture 5" descr="Inaugural crow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5400"/>
            <a:ext cx="5211763" cy="409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Generational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701657-2824-4CA7-A18C-F7026A2DA65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773238"/>
            <a:ext cx="84963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342900" indent="-342900" algn="l">
              <a:spcAft>
                <a:spcPct val="70000"/>
              </a:spcAft>
              <a:buFontTx/>
              <a:buChar char="•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The young are keen consumers and generally unconcerned</a:t>
            </a:r>
          </a:p>
          <a:p>
            <a:pPr marL="811213" lvl="1" indent="-288925" algn="l">
              <a:lnSpc>
                <a:spcPct val="90000"/>
              </a:lnSpc>
              <a:spcAft>
                <a:spcPct val="50000"/>
              </a:spcAft>
              <a:buFontTx/>
              <a:buChar char="–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Palfrey &amp; Gasser, </a:t>
            </a:r>
            <a:r>
              <a:rPr lang="en-GB" sz="2000" i="1" kern="0" dirty="0">
                <a:latin typeface="+mn-lt"/>
                <a:ea typeface="+mn-ea"/>
                <a:cs typeface="+mn-cs"/>
              </a:rPr>
              <a:t>Born Digital</a:t>
            </a:r>
            <a:endParaRPr lang="en-GB" sz="2000" kern="0" dirty="0">
              <a:latin typeface="+mn-lt"/>
              <a:ea typeface="+mn-ea"/>
              <a:cs typeface="+mn-cs"/>
            </a:endParaRPr>
          </a:p>
          <a:p>
            <a:pPr marL="342900" indent="-342900" algn="l">
              <a:spcAft>
                <a:spcPct val="70000"/>
              </a:spcAft>
              <a:buFontTx/>
              <a:buChar char="•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Uninterested in informational privacy</a:t>
            </a:r>
          </a:p>
          <a:p>
            <a:pPr marL="342900" indent="-342900" algn="l">
              <a:spcAft>
                <a:spcPct val="70000"/>
              </a:spcAft>
              <a:buFontTx/>
              <a:buChar char="•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Lack of awareness</a:t>
            </a:r>
          </a:p>
          <a:p>
            <a:pPr marL="342900" indent="-342900" algn="l">
              <a:spcAft>
                <a:spcPct val="70000"/>
              </a:spcAft>
              <a:buFontTx/>
              <a:buChar char="•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Will attitudes change?</a:t>
            </a:r>
          </a:p>
          <a:p>
            <a:pPr marL="811213" lvl="1" indent="-288925" algn="l">
              <a:lnSpc>
                <a:spcPct val="90000"/>
              </a:lnSpc>
              <a:spcAft>
                <a:spcPct val="50000"/>
              </a:spcAft>
              <a:buFontTx/>
              <a:buChar char="–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What will be the effects on identity?</a:t>
            </a:r>
          </a:p>
          <a:p>
            <a:pPr marL="811213" lvl="1" indent="-288925" algn="l">
              <a:lnSpc>
                <a:spcPct val="90000"/>
              </a:lnSpc>
              <a:spcAft>
                <a:spcPct val="50000"/>
              </a:spcAft>
              <a:buFontTx/>
              <a:buChar char="–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What will be the effects on biography/reputation?</a:t>
            </a:r>
          </a:p>
          <a:p>
            <a:pPr marL="342900" indent="-342900" algn="l">
              <a:spcAft>
                <a:spcPct val="70000"/>
              </a:spcAft>
              <a:buFontTx/>
              <a:buChar char="•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Ignorance among potential teachers</a:t>
            </a:r>
          </a:p>
          <a:p>
            <a:pPr marL="342900" indent="-342900" algn="l">
              <a:spcAft>
                <a:spcPct val="70000"/>
              </a:spcAft>
              <a:buFontTx/>
              <a:buChar char="•"/>
              <a:defRPr/>
            </a:pPr>
            <a:r>
              <a:rPr lang="en-GB" sz="2000" kern="0" dirty="0">
                <a:latin typeface="+mn-lt"/>
                <a:ea typeface="+mn-ea"/>
                <a:cs typeface="+mn-cs"/>
              </a:rPr>
              <a:t>What is legitimate in a democracy?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Consent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 give consent for my personal data to be used</a:t>
            </a:r>
          </a:p>
          <a:p>
            <a:r>
              <a:rPr lang="en-GB" dirty="0" smtClean="0"/>
              <a:t>What is personal data?</a:t>
            </a:r>
          </a:p>
          <a:p>
            <a:r>
              <a:rPr lang="en-GB" dirty="0" smtClean="0"/>
              <a:t>How can I enforce this?</a:t>
            </a:r>
          </a:p>
          <a:p>
            <a:r>
              <a:rPr lang="en-GB" dirty="0" smtClean="0"/>
              <a:t>Consent model: presumption that information cannot be used without permission</a:t>
            </a:r>
          </a:p>
          <a:p>
            <a:r>
              <a:rPr lang="en-GB" dirty="0" smtClean="0"/>
              <a:t>Accountability model: presumption that information will be used under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82BA6-D653-414F-BA58-D04DA8DF9780}" type="slidenum">
              <a:rPr lang="en-GB"/>
              <a:pPr/>
              <a:t>29</a:t>
            </a:fld>
            <a:endParaRPr lang="en-GB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To Do?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00213"/>
            <a:ext cx="8496300" cy="4681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 dirty="0"/>
              <a:t>What not to do</a:t>
            </a:r>
          </a:p>
          <a:p>
            <a:pPr lvl="1">
              <a:lnSpc>
                <a:spcPct val="70000"/>
              </a:lnSpc>
            </a:pPr>
            <a:r>
              <a:rPr lang="en-GB" sz="1600" dirty="0"/>
              <a:t>Technology and security</a:t>
            </a:r>
          </a:p>
          <a:p>
            <a:pPr lvl="2">
              <a:lnSpc>
                <a:spcPct val="70000"/>
              </a:lnSpc>
            </a:pPr>
            <a:r>
              <a:rPr lang="en-GB" sz="1600" dirty="0"/>
              <a:t>It’s a socio-technical system</a:t>
            </a:r>
          </a:p>
          <a:p>
            <a:pPr lvl="2">
              <a:lnSpc>
                <a:spcPct val="70000"/>
              </a:lnSpc>
            </a:pPr>
            <a:endParaRPr lang="en-GB" sz="1600" dirty="0"/>
          </a:p>
          <a:p>
            <a:pPr lvl="1">
              <a:lnSpc>
                <a:spcPct val="70000"/>
              </a:lnSpc>
            </a:pPr>
            <a:r>
              <a:rPr lang="en-GB" sz="1600" dirty="0"/>
              <a:t>Regulation</a:t>
            </a:r>
          </a:p>
          <a:p>
            <a:pPr lvl="2">
              <a:lnSpc>
                <a:spcPct val="70000"/>
              </a:lnSpc>
            </a:pPr>
            <a:r>
              <a:rPr lang="en-GB" sz="1600" dirty="0"/>
              <a:t>The Web needs freedom</a:t>
            </a:r>
          </a:p>
          <a:p>
            <a:pPr lvl="2">
              <a:lnSpc>
                <a:spcPct val="70000"/>
              </a:lnSpc>
            </a:pPr>
            <a:endParaRPr lang="en-GB" sz="1600" dirty="0"/>
          </a:p>
          <a:p>
            <a:pPr lvl="1">
              <a:lnSpc>
                <a:spcPct val="70000"/>
              </a:lnSpc>
            </a:pPr>
            <a:r>
              <a:rPr lang="en-GB" sz="1600" dirty="0"/>
              <a:t>Markets</a:t>
            </a:r>
          </a:p>
          <a:p>
            <a:pPr lvl="2">
              <a:lnSpc>
                <a:spcPct val="70000"/>
              </a:lnSpc>
            </a:pPr>
            <a:r>
              <a:rPr lang="en-GB" sz="1600" dirty="0"/>
              <a:t>Consumers will sacrifice privacy for small gains</a:t>
            </a:r>
          </a:p>
          <a:p>
            <a:pPr lvl="2">
              <a:lnSpc>
                <a:spcPct val="70000"/>
              </a:lnSpc>
            </a:pPr>
            <a:endParaRPr lang="en-GB" sz="1600" dirty="0"/>
          </a:p>
          <a:p>
            <a:pPr>
              <a:lnSpc>
                <a:spcPct val="80000"/>
              </a:lnSpc>
            </a:pPr>
            <a:r>
              <a:rPr lang="en-GB" sz="1600" dirty="0"/>
              <a:t>Awareness</a:t>
            </a:r>
          </a:p>
          <a:p>
            <a:pPr>
              <a:lnSpc>
                <a:spcPct val="80000"/>
              </a:lnSpc>
            </a:pPr>
            <a:r>
              <a:rPr lang="en-GB" sz="1600" dirty="0"/>
              <a:t>Care</a:t>
            </a:r>
          </a:p>
          <a:p>
            <a:pPr>
              <a:lnSpc>
                <a:spcPct val="80000"/>
              </a:lnSpc>
            </a:pPr>
            <a:r>
              <a:rPr lang="en-GB" sz="1600" dirty="0"/>
              <a:t>Accountable information use</a:t>
            </a:r>
          </a:p>
          <a:p>
            <a:pPr>
              <a:lnSpc>
                <a:spcPct val="80000"/>
              </a:lnSpc>
            </a:pPr>
            <a:r>
              <a:rPr lang="en-GB" sz="1600" dirty="0"/>
              <a:t>Usable technologies</a:t>
            </a:r>
          </a:p>
          <a:p>
            <a:pPr>
              <a:lnSpc>
                <a:spcPct val="80000"/>
              </a:lnSpc>
            </a:pPr>
            <a:r>
              <a:rPr lang="en-GB" sz="1600" dirty="0" smtClean="0"/>
              <a:t>Make this a political issue</a:t>
            </a:r>
            <a:endParaRPr lang="en-GB" sz="1600" dirty="0"/>
          </a:p>
        </p:txBody>
      </p:sp>
      <p:pic>
        <p:nvPicPr>
          <p:cNvPr id="164869" name="Picture 5" descr="self-contro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2565400"/>
            <a:ext cx="3671887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A22CD-0758-4EC0-BE7F-C8BE3F084AED}" type="slidenum">
              <a:rPr lang="en-GB"/>
              <a:pPr/>
              <a:t>3</a:t>
            </a:fld>
            <a:endParaRPr lang="en-GB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Second Most Famous Man?</a:t>
            </a:r>
          </a:p>
        </p:txBody>
      </p:sp>
      <p:pic>
        <p:nvPicPr>
          <p:cNvPr id="133123" name="Picture 3" descr="woods golf 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7632700" cy="477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Readings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496300" cy="4114800"/>
          </a:xfrm>
        </p:spPr>
        <p:txBody>
          <a:bodyPr/>
          <a:lstStyle/>
          <a:p>
            <a:pPr eaLnBrk="1" hangingPunct="1"/>
            <a:r>
              <a:rPr lang="en-GB" sz="1600" smtClean="0"/>
              <a:t>Beate Rössler, </a:t>
            </a:r>
            <a:r>
              <a:rPr lang="en-GB" sz="1600" i="1" smtClean="0"/>
              <a:t>The Value of Privacy</a:t>
            </a:r>
          </a:p>
          <a:p>
            <a:pPr lvl="1" eaLnBrk="1" hangingPunct="1"/>
            <a:r>
              <a:rPr lang="en-GB" sz="1600" smtClean="0"/>
              <a:t>Liberal defence of the right to privacy</a:t>
            </a:r>
          </a:p>
          <a:p>
            <a:pPr eaLnBrk="1" hangingPunct="1"/>
            <a:r>
              <a:rPr lang="en-GB" sz="1600" smtClean="0"/>
              <a:t>Amitai Etzioni, </a:t>
            </a:r>
            <a:r>
              <a:rPr lang="en-GB" sz="1600" i="1" smtClean="0"/>
              <a:t>The Limits of Privacy</a:t>
            </a:r>
            <a:endParaRPr lang="en-GB" sz="1600" smtClean="0"/>
          </a:p>
          <a:p>
            <a:pPr lvl="1" eaLnBrk="1" hangingPunct="1"/>
            <a:r>
              <a:rPr lang="en-GB" sz="1600" smtClean="0"/>
              <a:t>Communitarian attack on individual rights to privacy</a:t>
            </a:r>
          </a:p>
          <a:p>
            <a:pPr eaLnBrk="1" hangingPunct="1"/>
            <a:r>
              <a:rPr lang="en-GB" sz="1600" smtClean="0"/>
              <a:t>Adam D. Moore (ed.), </a:t>
            </a:r>
            <a:r>
              <a:rPr lang="en-GB" sz="1600" i="1" smtClean="0"/>
              <a:t>Information Ethics</a:t>
            </a:r>
            <a:endParaRPr lang="en-GB" sz="1600" smtClean="0"/>
          </a:p>
          <a:p>
            <a:pPr lvl="1" eaLnBrk="1" hangingPunct="1"/>
            <a:r>
              <a:rPr lang="en-GB" sz="1600" smtClean="0"/>
              <a:t>Collection of classic papers</a:t>
            </a:r>
          </a:p>
          <a:p>
            <a:pPr eaLnBrk="1" hangingPunct="1"/>
            <a:r>
              <a:rPr lang="en-GB" sz="1600" smtClean="0"/>
              <a:t>Simson Garfinkel, </a:t>
            </a:r>
            <a:r>
              <a:rPr lang="en-GB" sz="1600" i="1" smtClean="0"/>
              <a:t>Database Nation</a:t>
            </a:r>
          </a:p>
          <a:p>
            <a:pPr lvl="1" eaLnBrk="1" hangingPunct="1"/>
            <a:r>
              <a:rPr lang="en-GB" sz="1600" smtClean="0"/>
              <a:t>Early warning of trouble</a:t>
            </a:r>
          </a:p>
          <a:p>
            <a:pPr eaLnBrk="1" hangingPunct="1"/>
            <a:r>
              <a:rPr lang="en-GB" sz="1600" smtClean="0"/>
              <a:t>David Brin, </a:t>
            </a:r>
            <a:r>
              <a:rPr lang="en-GB" sz="1600" i="1" smtClean="0"/>
              <a:t>The Transparent Society</a:t>
            </a:r>
            <a:endParaRPr lang="en-GB" sz="1600" smtClean="0"/>
          </a:p>
          <a:p>
            <a:pPr lvl="1" eaLnBrk="1" hangingPunct="1"/>
            <a:r>
              <a:rPr lang="en-GB" sz="1600" smtClean="0"/>
              <a:t>Defence of the radical idea of sousveillance</a:t>
            </a:r>
          </a:p>
          <a:p>
            <a:pPr eaLnBrk="1" hangingPunct="1"/>
            <a:r>
              <a:rPr lang="en-GB" sz="1600" smtClean="0"/>
              <a:t>Lawrence Lessig, </a:t>
            </a:r>
            <a:r>
              <a:rPr lang="en-GB" sz="1600" i="1" smtClean="0"/>
              <a:t>Code</a:t>
            </a:r>
            <a:endParaRPr lang="en-GB" sz="1600" smtClean="0"/>
          </a:p>
          <a:p>
            <a:pPr lvl="1" eaLnBrk="1" hangingPunct="1"/>
            <a:r>
              <a:rPr lang="en-GB" sz="1600" smtClean="0"/>
              <a:t>Discussion of the relationship between architecture and regulation</a:t>
            </a:r>
          </a:p>
          <a:p>
            <a:pPr eaLnBrk="1" hangingPunct="1"/>
            <a:r>
              <a:rPr lang="en-GB" sz="1600" smtClean="0"/>
              <a:t>Kieron O’Hara &amp; Nigel Shadbolt, </a:t>
            </a:r>
            <a:r>
              <a:rPr lang="en-GB" sz="1600" i="1" smtClean="0"/>
              <a:t>The Spy in the Coffee Machine</a:t>
            </a:r>
          </a:p>
          <a:p>
            <a:pPr lvl="1" eaLnBrk="1" hangingPunct="1"/>
            <a:r>
              <a:rPr lang="en-GB" sz="1600" smtClean="0"/>
              <a:t>Review of various technologies and their effects on 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FD2FB99-2E21-4CEB-87DC-43B0455CFE00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54E5D-C04C-4CEB-B829-F3475282D308}" type="slidenum">
              <a:rPr lang="en-GB"/>
              <a:pPr/>
              <a:t>4</a:t>
            </a:fld>
            <a:endParaRPr lang="en-GB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Second Most Famous Man?</a:t>
            </a:r>
          </a:p>
        </p:txBody>
      </p:sp>
      <p:pic>
        <p:nvPicPr>
          <p:cNvPr id="135171" name="Picture 3" descr="woods golf shot"/>
          <p:cNvPicPr>
            <a:picLocks noChangeAspect="1" noChangeArrowheads="1"/>
          </p:cNvPicPr>
          <p:nvPr/>
        </p:nvPicPr>
        <p:blipFill>
          <a:blip r:embed="rId2" cstate="print"/>
          <a:srcRect l="80199" t="4521" r="5658" b="30652"/>
          <a:stretch>
            <a:fillRect/>
          </a:stretch>
        </p:blipFill>
        <p:spPr bwMode="auto">
          <a:xfrm>
            <a:off x="6948488" y="1773238"/>
            <a:ext cx="10795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51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5E4C0-3F3E-48D8-9C7D-CE29A65AC53E}" type="slidenum">
              <a:rPr lang="en-GB"/>
              <a:pPr/>
              <a:t>5</a:t>
            </a:fld>
            <a:endParaRPr lang="en-GB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Cigar Guy</a:t>
            </a:r>
          </a:p>
        </p:txBody>
      </p:sp>
      <p:pic>
        <p:nvPicPr>
          <p:cNvPr id="136197" name="Picture 5" descr="cigar2_173301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7129463" cy="446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E73E5-E53E-44FE-9135-177F32C7D10A}" type="slidenum">
              <a:rPr lang="en-GB"/>
              <a:pPr/>
              <a:t>6</a:t>
            </a:fld>
            <a:endParaRPr lang="en-GB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Cigar Guy</a:t>
            </a:r>
          </a:p>
        </p:txBody>
      </p:sp>
      <p:pic>
        <p:nvPicPr>
          <p:cNvPr id="138243" name="Picture 3" descr="cigar guy v lis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844675"/>
            <a:ext cx="4249737" cy="379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E3D61-C9D1-4EBB-97C9-1EB499B4C8CA}" type="slidenum">
              <a:rPr lang="en-GB"/>
              <a:pPr/>
              <a:t>7</a:t>
            </a:fld>
            <a:endParaRPr lang="en-GB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Cigar Guy</a:t>
            </a:r>
          </a:p>
        </p:txBody>
      </p:sp>
      <p:pic>
        <p:nvPicPr>
          <p:cNvPr id="141315" name="Picture 3" descr="cigar guy dy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557338"/>
            <a:ext cx="4679950" cy="467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7D59-FB62-41AB-A32A-43D9D2808B80}" type="slidenum">
              <a:rPr lang="en-GB"/>
              <a:pPr/>
              <a:t>8</a:t>
            </a:fld>
            <a:endParaRPr lang="en-GB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Cigar Guy: Got the T-Shirt</a:t>
            </a:r>
          </a:p>
        </p:txBody>
      </p:sp>
      <p:pic>
        <p:nvPicPr>
          <p:cNvPr id="144387" name="Picture 3" descr="10-7-10_cigar t-shi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700213"/>
            <a:ext cx="6624638" cy="430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F320-67E4-42C9-AAB3-BB9F611F3E56}" type="slidenum">
              <a:rPr lang="en-GB"/>
              <a:pPr/>
              <a:t>9</a:t>
            </a:fld>
            <a:endParaRPr lang="en-GB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Ultimate</a:t>
            </a:r>
          </a:p>
        </p:txBody>
      </p:sp>
      <p:pic>
        <p:nvPicPr>
          <p:cNvPr id="142339" name="Picture 3" descr="Cigar_guy_cigar_guys_be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8064500" cy="497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_ppt__template_electroni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ea typeface="ＭＳ Ｐゴシック" pitchFamily="16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uos_ppt__template_electronics</Template>
  <TotalTime>433</TotalTime>
  <Words>682</Words>
  <Application>Microsoft Office PowerPoint</Application>
  <PresentationFormat>On-screen Show (4:3)</PresentationFormat>
  <Paragraphs>175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ＭＳ Ｐゴシック</vt:lpstr>
      <vt:lpstr>Georgia</vt:lpstr>
      <vt:lpstr>Lucida Sans</vt:lpstr>
      <vt:lpstr>uos_ppt__template_electronics</vt:lpstr>
      <vt:lpstr>UOS divider slide design</vt:lpstr>
      <vt:lpstr>UOS full bleed image</vt:lpstr>
      <vt:lpstr>Privacy. </vt:lpstr>
      <vt:lpstr>Woah, Tiger!</vt:lpstr>
      <vt:lpstr>The Second Most Famous Man?</vt:lpstr>
      <vt:lpstr>The Second Most Famous Man?</vt:lpstr>
      <vt:lpstr>The Cigar Guy</vt:lpstr>
      <vt:lpstr>The Cigar Guy</vt:lpstr>
      <vt:lpstr>The Cigar Guy</vt:lpstr>
      <vt:lpstr>The Cigar Guy: Got the T-Shirt</vt:lpstr>
      <vt:lpstr>The Ultimate</vt:lpstr>
      <vt:lpstr>Going Viral</vt:lpstr>
      <vt:lpstr>Going Viral</vt:lpstr>
      <vt:lpstr>Oops!</vt:lpstr>
      <vt:lpstr>When In A Hole …</vt:lpstr>
      <vt:lpstr>… Stop Digging</vt:lpstr>
      <vt:lpstr>Practical Obscurity</vt:lpstr>
      <vt:lpstr>Moore’s Triple Whammy</vt:lpstr>
      <vt:lpstr>Lots of Good Things</vt:lpstr>
      <vt:lpstr>Who Gathers the Information?</vt:lpstr>
      <vt:lpstr>What is it?</vt:lpstr>
      <vt:lpstr>How?</vt:lpstr>
      <vt:lpstr>Why?</vt:lpstr>
      <vt:lpstr>Humans in the Smart Environment</vt:lpstr>
      <vt:lpstr>Everyone is Someone’s Background</vt:lpstr>
      <vt:lpstr>Exhibitionism</vt:lpstr>
      <vt:lpstr>Intimacy 2.0</vt:lpstr>
      <vt:lpstr>The Generation Gap</vt:lpstr>
      <vt:lpstr>Generational Issues</vt:lpstr>
      <vt:lpstr>Consent</vt:lpstr>
      <vt:lpstr>What To Do?</vt:lpstr>
      <vt:lpstr>Readings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sep</dc:creator>
  <cp:lastModifiedBy>O'Hara</cp:lastModifiedBy>
  <cp:revision>16</cp:revision>
  <dcterms:created xsi:type="dcterms:W3CDTF">2008-01-25T10:32:18Z</dcterms:created>
  <dcterms:modified xsi:type="dcterms:W3CDTF">2010-11-22T17:28:54Z</dcterms:modified>
</cp:coreProperties>
</file>