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saveSubsetFonts="1" autoCompressPictures="0">
  <p:sldMasterIdLst>
    <p:sldMasterId id="2147483649" r:id="rId1"/>
  </p:sldMasterIdLst>
  <p:notesMasterIdLst>
    <p:notesMasterId r:id="rId41"/>
  </p:notesMasterIdLst>
  <p:handoutMasterIdLst>
    <p:handoutMasterId r:id="rId42"/>
  </p:handoutMasterIdLst>
  <p:sldIdLst>
    <p:sldId id="309" r:id="rId2"/>
    <p:sldId id="307" r:id="rId3"/>
    <p:sldId id="280" r:id="rId4"/>
    <p:sldId id="314" r:id="rId5"/>
    <p:sldId id="262" r:id="rId6"/>
    <p:sldId id="263" r:id="rId7"/>
    <p:sldId id="264" r:id="rId8"/>
    <p:sldId id="313" r:id="rId9"/>
    <p:sldId id="310" r:id="rId10"/>
    <p:sldId id="311" r:id="rId11"/>
    <p:sldId id="312" r:id="rId12"/>
    <p:sldId id="306" r:id="rId13"/>
    <p:sldId id="315" r:id="rId14"/>
    <p:sldId id="281" r:id="rId15"/>
    <p:sldId id="302" r:id="rId16"/>
    <p:sldId id="295" r:id="rId17"/>
    <p:sldId id="285" r:id="rId18"/>
    <p:sldId id="286" r:id="rId19"/>
    <p:sldId id="265" r:id="rId20"/>
    <p:sldId id="266" r:id="rId21"/>
    <p:sldId id="287" r:id="rId22"/>
    <p:sldId id="316" r:id="rId23"/>
    <p:sldId id="267" r:id="rId24"/>
    <p:sldId id="303" r:id="rId25"/>
    <p:sldId id="268" r:id="rId26"/>
    <p:sldId id="269" r:id="rId27"/>
    <p:sldId id="288" r:id="rId28"/>
    <p:sldId id="270" r:id="rId29"/>
    <p:sldId id="301" r:id="rId30"/>
    <p:sldId id="272" r:id="rId31"/>
    <p:sldId id="273" r:id="rId32"/>
    <p:sldId id="275" r:id="rId33"/>
    <p:sldId id="297" r:id="rId34"/>
    <p:sldId id="317" r:id="rId35"/>
    <p:sldId id="296" r:id="rId36"/>
    <p:sldId id="278" r:id="rId37"/>
    <p:sldId id="319" r:id="rId38"/>
    <p:sldId id="290" r:id="rId39"/>
    <p:sldId id="318" r:id="rId40"/>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charset="0"/>
        <a:ea typeface="ＭＳ Ｐゴシック" charset="0"/>
        <a:cs typeface="+mn-cs"/>
      </a:defRPr>
    </a:lvl1pPr>
    <a:lvl2pPr marL="457200" algn="l" rtl="0" eaLnBrk="0" fontAlgn="base" hangingPunct="0">
      <a:spcBef>
        <a:spcPct val="0"/>
      </a:spcBef>
      <a:spcAft>
        <a:spcPct val="0"/>
      </a:spcAft>
      <a:defRPr sz="2400" kern="1200">
        <a:solidFill>
          <a:schemeClr val="tx1"/>
        </a:solidFill>
        <a:latin typeface="Times New Roman" charset="0"/>
        <a:ea typeface="ＭＳ Ｐゴシック" charset="0"/>
        <a:cs typeface="+mn-cs"/>
      </a:defRPr>
    </a:lvl2pPr>
    <a:lvl3pPr marL="914400" algn="l" rtl="0" eaLnBrk="0" fontAlgn="base" hangingPunct="0">
      <a:spcBef>
        <a:spcPct val="0"/>
      </a:spcBef>
      <a:spcAft>
        <a:spcPct val="0"/>
      </a:spcAft>
      <a:defRPr sz="2400" kern="1200">
        <a:solidFill>
          <a:schemeClr val="tx1"/>
        </a:solidFill>
        <a:latin typeface="Times New Roman" charset="0"/>
        <a:ea typeface="ＭＳ Ｐゴシック" charset="0"/>
        <a:cs typeface="+mn-cs"/>
      </a:defRPr>
    </a:lvl3pPr>
    <a:lvl4pPr marL="1371600" algn="l" rtl="0" eaLnBrk="0" fontAlgn="base" hangingPunct="0">
      <a:spcBef>
        <a:spcPct val="0"/>
      </a:spcBef>
      <a:spcAft>
        <a:spcPct val="0"/>
      </a:spcAft>
      <a:defRPr sz="2400" kern="1200">
        <a:solidFill>
          <a:schemeClr val="tx1"/>
        </a:solidFill>
        <a:latin typeface="Times New Roman" charset="0"/>
        <a:ea typeface="ＭＳ Ｐゴシック" charset="0"/>
        <a:cs typeface="+mn-cs"/>
      </a:defRPr>
    </a:lvl4pPr>
    <a:lvl5pPr marL="1828800" algn="l" rtl="0" eaLnBrk="0" fontAlgn="base" hangingPunct="0">
      <a:spcBef>
        <a:spcPct val="0"/>
      </a:spcBef>
      <a:spcAft>
        <a:spcPct val="0"/>
      </a:spcAft>
      <a:defRPr sz="2400" kern="1200">
        <a:solidFill>
          <a:schemeClr val="tx1"/>
        </a:solidFill>
        <a:latin typeface="Times New Roman" charset="0"/>
        <a:ea typeface="ＭＳ Ｐゴシック" charset="0"/>
        <a:cs typeface="+mn-cs"/>
      </a:defRPr>
    </a:lvl5pPr>
    <a:lvl6pPr marL="2286000" algn="l" defTabSz="457200" rtl="0" eaLnBrk="1" latinLnBrk="0" hangingPunct="1">
      <a:defRPr sz="2400" kern="1200">
        <a:solidFill>
          <a:schemeClr val="tx1"/>
        </a:solidFill>
        <a:latin typeface="Times New Roman" charset="0"/>
        <a:ea typeface="ＭＳ Ｐゴシック" charset="0"/>
        <a:cs typeface="+mn-cs"/>
      </a:defRPr>
    </a:lvl6pPr>
    <a:lvl7pPr marL="2743200" algn="l" defTabSz="457200" rtl="0" eaLnBrk="1" latinLnBrk="0" hangingPunct="1">
      <a:defRPr sz="2400" kern="1200">
        <a:solidFill>
          <a:schemeClr val="tx1"/>
        </a:solidFill>
        <a:latin typeface="Times New Roman" charset="0"/>
        <a:ea typeface="ＭＳ Ｐゴシック" charset="0"/>
        <a:cs typeface="+mn-cs"/>
      </a:defRPr>
    </a:lvl7pPr>
    <a:lvl8pPr marL="3200400" algn="l" defTabSz="457200" rtl="0" eaLnBrk="1" latinLnBrk="0" hangingPunct="1">
      <a:defRPr sz="2400" kern="1200">
        <a:solidFill>
          <a:schemeClr val="tx1"/>
        </a:solidFill>
        <a:latin typeface="Times New Roman" charset="0"/>
        <a:ea typeface="ＭＳ Ｐゴシック" charset="0"/>
        <a:cs typeface="+mn-cs"/>
      </a:defRPr>
    </a:lvl8pPr>
    <a:lvl9pPr marL="3657600" algn="l" defTabSz="457200" rtl="0" eaLnBrk="1" latinLnBrk="0" hangingPunct="1">
      <a:defRPr sz="2400" kern="1200">
        <a:solidFill>
          <a:schemeClr val="tx1"/>
        </a:solidFill>
        <a:latin typeface="Times New Roman" charset="0"/>
        <a:ea typeface="ＭＳ Ｐゴシック" charset="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787"/>
    <p:restoredTop sz="90929"/>
  </p:normalViewPr>
  <p:slideViewPr>
    <p:cSldViewPr>
      <p:cViewPr varScale="1">
        <p:scale>
          <a:sx n="102" d="100"/>
          <a:sy n="102" d="100"/>
        </p:scale>
        <p:origin x="-592" y="-104"/>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47"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notesMaster" Target="notesMasters/notesMaster1.xml"/><Relationship Id="rId42" Type="http://schemas.openxmlformats.org/officeDocument/2006/relationships/handoutMaster" Target="handoutMasters/handoutMaster1.xml"/><Relationship Id="rId43" Type="http://schemas.openxmlformats.org/officeDocument/2006/relationships/printerSettings" Target="printerSettings/printerSettings1.bin"/><Relationship Id="rId44" Type="http://schemas.openxmlformats.org/officeDocument/2006/relationships/presProps" Target="presProps.xml"/><Relationship Id="rId4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933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a:lvl1pPr>
          </a:lstStyle>
          <a:p>
            <a:endParaRPr lang="en-GB"/>
          </a:p>
        </p:txBody>
      </p:sp>
      <p:sp>
        <p:nvSpPr>
          <p:cNvPr id="99331"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lvl1pPr>
          </a:lstStyle>
          <a:p>
            <a:endParaRPr lang="en-GB"/>
          </a:p>
        </p:txBody>
      </p:sp>
      <p:sp>
        <p:nvSpPr>
          <p:cNvPr id="99332"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a:lvl1pPr>
          </a:lstStyle>
          <a:p>
            <a:endParaRPr lang="en-GB"/>
          </a:p>
        </p:txBody>
      </p:sp>
      <p:sp>
        <p:nvSpPr>
          <p:cNvPr id="99333"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lvl1pPr>
          </a:lstStyle>
          <a:p>
            <a:fld id="{01F7DCC8-01EF-BD43-B494-CD65C7DCE050}" type="slidenum">
              <a:rPr lang="en-GB"/>
              <a:pPr/>
              <a:t>‹#›</a:t>
            </a:fld>
            <a:endParaRPr lang="en-GB"/>
          </a:p>
        </p:txBody>
      </p:sp>
    </p:spTree>
    <p:extLst>
      <p:ext uri="{BB962C8B-B14F-4D97-AF65-F5344CB8AC3E}">
        <p14:creationId xmlns:p14="http://schemas.microsoft.com/office/powerpoint/2010/main" val="200872682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a:lvl1pPr>
          </a:lstStyle>
          <a:p>
            <a:endParaRPr lang="en-GB"/>
          </a:p>
        </p:txBody>
      </p:sp>
      <p:sp>
        <p:nvSpPr>
          <p:cNvPr id="21507"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lvl1pPr>
          </a:lstStyle>
          <a:p>
            <a:endParaRPr lang="en-GB"/>
          </a:p>
        </p:txBody>
      </p:sp>
      <p:sp>
        <p:nvSpPr>
          <p:cNvPr id="21508"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21509"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1510"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a:lvl1pPr>
          </a:lstStyle>
          <a:p>
            <a:endParaRPr lang="en-GB"/>
          </a:p>
        </p:txBody>
      </p:sp>
      <p:sp>
        <p:nvSpPr>
          <p:cNvPr id="21511"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lvl1pPr>
          </a:lstStyle>
          <a:p>
            <a:fld id="{C4D5280D-C9ED-D24B-B24A-09FAA3DB61BD}" type="slidenum">
              <a:rPr lang="en-GB"/>
              <a:pPr/>
              <a:t>‹#›</a:t>
            </a:fld>
            <a:endParaRPr lang="en-GB"/>
          </a:p>
        </p:txBody>
      </p:sp>
    </p:spTree>
    <p:extLst>
      <p:ext uri="{BB962C8B-B14F-4D97-AF65-F5344CB8AC3E}">
        <p14:creationId xmlns:p14="http://schemas.microsoft.com/office/powerpoint/2010/main" val="380900752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1E3D95-95A4-9D4A-B70A-A54FCB5DF7D5}" type="slidenum">
              <a:rPr lang="en-GB"/>
              <a:pPr/>
              <a:t>0</a:t>
            </a:fld>
            <a:endParaRPr lang="en-GB"/>
          </a:p>
        </p:txBody>
      </p:sp>
      <p:sp>
        <p:nvSpPr>
          <p:cNvPr id="1026"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10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95D81C-BE20-CF44-AB25-35B3D1259E9E}" type="slidenum">
              <a:rPr lang="en-GB"/>
              <a:pPr/>
              <a:t>9</a:t>
            </a:fld>
            <a:endParaRPr lang="en-GB"/>
          </a:p>
        </p:txBody>
      </p:sp>
      <p:sp>
        <p:nvSpPr>
          <p:cNvPr id="161794"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1617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0B168C-6A2B-3249-A37F-9BD5F62D4D7A}" type="slidenum">
              <a:rPr lang="en-GB"/>
              <a:pPr/>
              <a:t>10</a:t>
            </a:fld>
            <a:endParaRPr lang="en-GB"/>
          </a:p>
        </p:txBody>
      </p:sp>
      <p:sp>
        <p:nvSpPr>
          <p:cNvPr id="162818"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1628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D3E383-EBF8-C94B-9B39-A8639D529D1C}" type="slidenum">
              <a:rPr lang="en-GB"/>
              <a:pPr/>
              <a:t>11</a:t>
            </a:fld>
            <a:endParaRPr lang="en-GB"/>
          </a:p>
        </p:txBody>
      </p:sp>
      <p:sp>
        <p:nvSpPr>
          <p:cNvPr id="115714"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1157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085285-B756-344C-BC91-FB70D1A480FA}" type="slidenum">
              <a:rPr lang="en-GB"/>
              <a:pPr/>
              <a:t>12</a:t>
            </a:fld>
            <a:endParaRPr lang="en-GB"/>
          </a:p>
        </p:txBody>
      </p:sp>
      <p:sp>
        <p:nvSpPr>
          <p:cNvPr id="173058"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173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707F01-4A44-9548-9A95-417623071A6E}" type="slidenum">
              <a:rPr lang="en-GB"/>
              <a:pPr/>
              <a:t>13</a:t>
            </a:fld>
            <a:endParaRPr lang="en-GB"/>
          </a:p>
        </p:txBody>
      </p:sp>
      <p:sp>
        <p:nvSpPr>
          <p:cNvPr id="120834"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1208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853B75-ED65-0141-ACE3-0182852D8B4B}" type="slidenum">
              <a:rPr lang="en-GB"/>
              <a:pPr/>
              <a:t>14</a:t>
            </a:fld>
            <a:endParaRPr lang="en-GB"/>
          </a:p>
        </p:txBody>
      </p:sp>
      <p:sp>
        <p:nvSpPr>
          <p:cNvPr id="122882"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1228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7CA2CA-CC86-6544-B25F-C9487659782B}" type="slidenum">
              <a:rPr lang="en-GB"/>
              <a:pPr/>
              <a:t>15</a:t>
            </a:fld>
            <a:endParaRPr lang="en-GB"/>
          </a:p>
        </p:txBody>
      </p:sp>
      <p:sp>
        <p:nvSpPr>
          <p:cNvPr id="123906"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1239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D1E7A7-0ED0-9F4B-B222-1F05583D6492}" type="slidenum">
              <a:rPr lang="en-GB"/>
              <a:pPr/>
              <a:t>16</a:t>
            </a:fld>
            <a:endParaRPr lang="en-GB"/>
          </a:p>
        </p:txBody>
      </p:sp>
      <p:sp>
        <p:nvSpPr>
          <p:cNvPr id="124930"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1249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20B265-CF55-6649-9E7E-2D6AC4CBA8D7}" type="slidenum">
              <a:rPr lang="en-GB"/>
              <a:pPr/>
              <a:t>17</a:t>
            </a:fld>
            <a:endParaRPr lang="en-GB"/>
          </a:p>
        </p:txBody>
      </p:sp>
      <p:sp>
        <p:nvSpPr>
          <p:cNvPr id="125954"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1259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382755-8320-4D42-82A0-B8A46F9AD299}" type="slidenum">
              <a:rPr lang="en-GB"/>
              <a:pPr/>
              <a:t>18</a:t>
            </a:fld>
            <a:endParaRPr lang="en-GB"/>
          </a:p>
        </p:txBody>
      </p:sp>
      <p:sp>
        <p:nvSpPr>
          <p:cNvPr id="126978"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1269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BB83DB9-2664-3A45-B07F-F60BA21C87F3}" type="slidenum">
              <a:rPr lang="en-GB"/>
              <a:pPr/>
              <a:t>1</a:t>
            </a:fld>
            <a:endParaRPr lang="en-GB"/>
          </a:p>
        </p:txBody>
      </p:sp>
      <p:sp>
        <p:nvSpPr>
          <p:cNvPr id="112642"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1126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63E490-C3EA-BC4D-A255-D3F1F3337DD9}" type="slidenum">
              <a:rPr lang="en-GB"/>
              <a:pPr/>
              <a:t>19</a:t>
            </a:fld>
            <a:endParaRPr lang="en-GB"/>
          </a:p>
        </p:txBody>
      </p:sp>
      <p:sp>
        <p:nvSpPr>
          <p:cNvPr id="128002"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1280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9C36BD-30F6-9A46-9837-60762063AF6D}" type="slidenum">
              <a:rPr lang="en-GB"/>
              <a:pPr/>
              <a:t>20</a:t>
            </a:fld>
            <a:endParaRPr lang="en-GB"/>
          </a:p>
        </p:txBody>
      </p:sp>
      <p:sp>
        <p:nvSpPr>
          <p:cNvPr id="129026"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1290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F847A8-0974-8541-95B8-19D9B683BBDE}" type="slidenum">
              <a:rPr lang="en-GB"/>
              <a:pPr/>
              <a:t>21</a:t>
            </a:fld>
            <a:endParaRPr lang="en-GB"/>
          </a:p>
        </p:txBody>
      </p:sp>
      <p:sp>
        <p:nvSpPr>
          <p:cNvPr id="174082"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1740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FBB792-55B6-E345-A6D2-DD4B671C1867}" type="slidenum">
              <a:rPr lang="en-GB"/>
              <a:pPr/>
              <a:t>22</a:t>
            </a:fld>
            <a:endParaRPr lang="en-GB"/>
          </a:p>
        </p:txBody>
      </p:sp>
      <p:sp>
        <p:nvSpPr>
          <p:cNvPr id="130050"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1300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7BF870-7C7A-544F-8F46-AAB3660A8279}" type="slidenum">
              <a:rPr lang="en-GB"/>
              <a:pPr/>
              <a:t>23</a:t>
            </a:fld>
            <a:endParaRPr lang="en-GB"/>
          </a:p>
        </p:txBody>
      </p:sp>
      <p:sp>
        <p:nvSpPr>
          <p:cNvPr id="131074"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1310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FE7407-1426-F041-A52B-CB975F46CA8E}" type="slidenum">
              <a:rPr lang="en-GB"/>
              <a:pPr/>
              <a:t>24</a:t>
            </a:fld>
            <a:endParaRPr lang="en-GB"/>
          </a:p>
        </p:txBody>
      </p:sp>
      <p:sp>
        <p:nvSpPr>
          <p:cNvPr id="132098"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1320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DA3B63-0339-D143-81E9-97626722F326}" type="slidenum">
              <a:rPr lang="en-GB"/>
              <a:pPr/>
              <a:t>25</a:t>
            </a:fld>
            <a:endParaRPr lang="en-GB"/>
          </a:p>
        </p:txBody>
      </p:sp>
      <p:sp>
        <p:nvSpPr>
          <p:cNvPr id="133122"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1331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21A840-E743-C843-A34F-B4D6A0500C54}" type="slidenum">
              <a:rPr lang="en-GB"/>
              <a:pPr/>
              <a:t>26</a:t>
            </a:fld>
            <a:endParaRPr lang="en-GB"/>
          </a:p>
        </p:txBody>
      </p:sp>
      <p:sp>
        <p:nvSpPr>
          <p:cNvPr id="134146"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1341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8BEBD0-9014-D843-BDFA-7026F1034782}" type="slidenum">
              <a:rPr lang="en-GB"/>
              <a:pPr/>
              <a:t>27</a:t>
            </a:fld>
            <a:endParaRPr lang="en-GB"/>
          </a:p>
        </p:txBody>
      </p:sp>
      <p:sp>
        <p:nvSpPr>
          <p:cNvPr id="135170"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1351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7CEBFE-1094-4B4E-8810-AE30BF6337DE}" type="slidenum">
              <a:rPr lang="en-GB"/>
              <a:pPr/>
              <a:t>28</a:t>
            </a:fld>
            <a:endParaRPr lang="en-GB"/>
          </a:p>
        </p:txBody>
      </p:sp>
      <p:sp>
        <p:nvSpPr>
          <p:cNvPr id="137218"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1372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00FD71-E0C8-A342-B703-3DB844B7B170}" type="slidenum">
              <a:rPr lang="en-GB"/>
              <a:pPr/>
              <a:t>2</a:t>
            </a:fld>
            <a:endParaRPr lang="en-GB"/>
          </a:p>
        </p:txBody>
      </p:sp>
      <p:sp>
        <p:nvSpPr>
          <p:cNvPr id="113666"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1136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B2A204-5108-B448-8C35-510FFBB953D5}" type="slidenum">
              <a:rPr lang="en-GB"/>
              <a:pPr/>
              <a:t>29</a:t>
            </a:fld>
            <a:endParaRPr lang="en-GB"/>
          </a:p>
        </p:txBody>
      </p:sp>
      <p:sp>
        <p:nvSpPr>
          <p:cNvPr id="138242"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1382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ABF305-EFEE-2D43-92F5-C5E88541D2A4}" type="slidenum">
              <a:rPr lang="en-GB"/>
              <a:pPr/>
              <a:t>30</a:t>
            </a:fld>
            <a:endParaRPr lang="en-GB"/>
          </a:p>
        </p:txBody>
      </p:sp>
      <p:sp>
        <p:nvSpPr>
          <p:cNvPr id="139266"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1392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EFBF77-894F-0D41-8555-B2EFD69B49B5}" type="slidenum">
              <a:rPr lang="en-GB"/>
              <a:pPr/>
              <a:t>31</a:t>
            </a:fld>
            <a:endParaRPr lang="en-GB"/>
          </a:p>
        </p:txBody>
      </p:sp>
      <p:sp>
        <p:nvSpPr>
          <p:cNvPr id="140290"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1402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A77A71-553B-A24C-85A2-5AF9A0B1B549}" type="slidenum">
              <a:rPr lang="en-GB"/>
              <a:pPr/>
              <a:t>32</a:t>
            </a:fld>
            <a:endParaRPr lang="en-GB"/>
          </a:p>
        </p:txBody>
      </p:sp>
      <p:sp>
        <p:nvSpPr>
          <p:cNvPr id="141314"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1413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F51E54-0F8D-8C4F-B9B5-B845A82C2360}" type="slidenum">
              <a:rPr lang="en-GB"/>
              <a:pPr/>
              <a:t>33</a:t>
            </a:fld>
            <a:endParaRPr lang="en-GB"/>
          </a:p>
        </p:txBody>
      </p:sp>
      <p:sp>
        <p:nvSpPr>
          <p:cNvPr id="175106"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1751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A9D3D0-2CD0-F848-B05C-B9478CCA7B85}" type="slidenum">
              <a:rPr lang="en-GB"/>
              <a:pPr/>
              <a:t>34</a:t>
            </a:fld>
            <a:endParaRPr lang="en-GB"/>
          </a:p>
        </p:txBody>
      </p:sp>
      <p:sp>
        <p:nvSpPr>
          <p:cNvPr id="142338"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1423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03A79E-EAC2-4743-AA66-65BC2E3ADA8A}" type="slidenum">
              <a:rPr lang="en-GB"/>
              <a:pPr/>
              <a:t>35</a:t>
            </a:fld>
            <a:endParaRPr lang="en-GB"/>
          </a:p>
        </p:txBody>
      </p:sp>
      <p:sp>
        <p:nvSpPr>
          <p:cNvPr id="144386"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1443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FB0742-0DC2-934F-A1C4-B7FE48684E35}" type="slidenum">
              <a:rPr lang="en-GB"/>
              <a:pPr/>
              <a:t>36</a:t>
            </a:fld>
            <a:endParaRPr lang="en-GB"/>
          </a:p>
        </p:txBody>
      </p:sp>
      <p:sp>
        <p:nvSpPr>
          <p:cNvPr id="176130"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1761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3D5C43-3918-B24C-9656-CCE544CAF0C1}" type="slidenum">
              <a:rPr lang="en-GB"/>
              <a:pPr/>
              <a:t>37</a:t>
            </a:fld>
            <a:endParaRPr lang="en-GB"/>
          </a:p>
        </p:txBody>
      </p:sp>
      <p:sp>
        <p:nvSpPr>
          <p:cNvPr id="145410"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145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04B5BF-A7AE-F64A-8019-D9B5BCAA283E}" type="slidenum">
              <a:rPr lang="en-GB"/>
              <a:pPr/>
              <a:t>38</a:t>
            </a:fld>
            <a:endParaRPr lang="en-GB"/>
          </a:p>
        </p:txBody>
      </p:sp>
      <p:sp>
        <p:nvSpPr>
          <p:cNvPr id="177154"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1771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5CEEC7-04A1-BC44-AD41-2BDF848080EB}" type="slidenum">
              <a:rPr lang="en-GB"/>
              <a:pPr/>
              <a:t>3</a:t>
            </a:fld>
            <a:endParaRPr lang="en-GB"/>
          </a:p>
        </p:txBody>
      </p:sp>
      <p:sp>
        <p:nvSpPr>
          <p:cNvPr id="164866"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1648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E65C25-C673-A543-AAEC-9681849BC562}" type="slidenum">
              <a:rPr lang="en-GB"/>
              <a:pPr/>
              <a:t>4</a:t>
            </a:fld>
            <a:endParaRPr lang="en-GB"/>
          </a:p>
        </p:txBody>
      </p:sp>
      <p:sp>
        <p:nvSpPr>
          <p:cNvPr id="114690"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1146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9210FB-A79B-E846-964D-F8FAA261ECE2}" type="slidenum">
              <a:rPr lang="en-GB"/>
              <a:pPr/>
              <a:t>5</a:t>
            </a:fld>
            <a:endParaRPr lang="en-GB"/>
          </a:p>
        </p:txBody>
      </p:sp>
      <p:sp>
        <p:nvSpPr>
          <p:cNvPr id="116738"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1167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EA2B4D-B0C0-DA48-BC15-C9F97160D239}" type="slidenum">
              <a:rPr lang="en-GB"/>
              <a:pPr/>
              <a:t>6</a:t>
            </a:fld>
            <a:endParaRPr lang="en-GB"/>
          </a:p>
        </p:txBody>
      </p:sp>
      <p:sp>
        <p:nvSpPr>
          <p:cNvPr id="117762"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1177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C6C4BF-08FC-EE43-AE31-9C97C93A9037}" type="slidenum">
              <a:rPr lang="en-GB"/>
              <a:pPr/>
              <a:t>7</a:t>
            </a:fld>
            <a:endParaRPr lang="en-GB"/>
          </a:p>
        </p:txBody>
      </p:sp>
      <p:sp>
        <p:nvSpPr>
          <p:cNvPr id="163842"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1638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4F650B-BAA3-3B42-AC84-AD9FDBB829D9}" type="slidenum">
              <a:rPr lang="en-GB"/>
              <a:pPr/>
              <a:t>8</a:t>
            </a:fld>
            <a:endParaRPr lang="en-GB"/>
          </a:p>
        </p:txBody>
      </p:sp>
      <p:sp>
        <p:nvSpPr>
          <p:cNvPr id="160770"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160771"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9570" name="Rectangle 2"/>
          <p:cNvSpPr>
            <a:spLocks noChangeArrowheads="1"/>
          </p:cNvSpPr>
          <p:nvPr/>
        </p:nvSpPr>
        <p:spPr bwMode="auto">
          <a:xfrm>
            <a:off x="-79375" y="3200400"/>
            <a:ext cx="9223375" cy="3657600"/>
          </a:xfrm>
          <a:prstGeom prst="rect">
            <a:avLst/>
          </a:prstGeom>
          <a:gradFill rotWithShape="0">
            <a:gsLst>
              <a:gs pos="0">
                <a:srgbClr val="014359"/>
              </a:gs>
              <a:gs pos="100000">
                <a:srgbClr val="007275"/>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109571" name="Rectangle 3"/>
          <p:cNvSpPr>
            <a:spLocks noChangeArrowheads="1"/>
          </p:cNvSpPr>
          <p:nvPr/>
        </p:nvSpPr>
        <p:spPr bwMode="auto">
          <a:xfrm>
            <a:off x="-79375" y="0"/>
            <a:ext cx="9223375" cy="3276600"/>
          </a:xfrm>
          <a:prstGeom prst="rect">
            <a:avLst/>
          </a:prstGeom>
          <a:solidFill>
            <a:srgbClr val="014359"/>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a:endParaRPr lang="en-US">
              <a:latin typeface="Arial" charset="0"/>
              <a:cs typeface="ＭＳ Ｐゴシック" charset="0"/>
            </a:endParaRPr>
          </a:p>
        </p:txBody>
      </p:sp>
      <p:sp>
        <p:nvSpPr>
          <p:cNvPr id="109572" name="Rectangle 4"/>
          <p:cNvSpPr>
            <a:spLocks noGrp="1" noChangeArrowheads="1"/>
          </p:cNvSpPr>
          <p:nvPr>
            <p:ph type="ctrTitle"/>
          </p:nvPr>
        </p:nvSpPr>
        <p:spPr>
          <a:xfrm>
            <a:off x="304800" y="1676400"/>
            <a:ext cx="8534400" cy="2184400"/>
          </a:xfrm>
        </p:spPr>
        <p:txBody>
          <a:bodyPr lIns="91440" anchor="t"/>
          <a:lstStyle>
            <a:lvl1pPr>
              <a:defRPr sz="7500">
                <a:solidFill>
                  <a:schemeClr val="bg1"/>
                </a:solidFill>
              </a:defRPr>
            </a:lvl1pPr>
          </a:lstStyle>
          <a:p>
            <a:pPr lvl="0"/>
            <a:r>
              <a:rPr lang="en-GB" noProof="0" smtClean="0"/>
              <a:t>Click to edit Master title style</a:t>
            </a:r>
          </a:p>
        </p:txBody>
      </p:sp>
      <p:sp>
        <p:nvSpPr>
          <p:cNvPr id="109573" name="Rectangle 5"/>
          <p:cNvSpPr>
            <a:spLocks noGrp="1" noChangeArrowheads="1"/>
          </p:cNvSpPr>
          <p:nvPr>
            <p:ph type="subTitle" idx="1"/>
          </p:nvPr>
        </p:nvSpPr>
        <p:spPr>
          <a:xfrm>
            <a:off x="304800" y="3933825"/>
            <a:ext cx="8534400" cy="1752600"/>
          </a:xfrm>
        </p:spPr>
        <p:txBody>
          <a:bodyPr lIns="91440"/>
          <a:lstStyle>
            <a:lvl1pPr marL="0" indent="0">
              <a:buFontTx/>
              <a:buNone/>
              <a:defRPr sz="3500">
                <a:solidFill>
                  <a:schemeClr val="accent1"/>
                </a:solidFill>
              </a:defRPr>
            </a:lvl1pPr>
          </a:lstStyle>
          <a:p>
            <a:pPr lvl="0"/>
            <a:r>
              <a:rPr lang="en-GB" noProof="0" smtClean="0"/>
              <a:t>Click to edit Master subtitle style</a:t>
            </a:r>
          </a:p>
        </p:txBody>
      </p:sp>
      <p:sp>
        <p:nvSpPr>
          <p:cNvPr id="109574" name="Rectangle 6"/>
          <p:cNvSpPr>
            <a:spLocks noGrp="1" noChangeArrowheads="1"/>
          </p:cNvSpPr>
          <p:nvPr>
            <p:ph type="sldNum" sz="quarter" idx="4"/>
          </p:nvPr>
        </p:nvSpPr>
        <p:spPr>
          <a:xfrm>
            <a:off x="6705600" y="6248400"/>
            <a:ext cx="2133600" cy="473075"/>
          </a:xfrm>
        </p:spPr>
        <p:txBody>
          <a:bodyPr rIns="91440"/>
          <a:lstStyle>
            <a:lvl1pPr>
              <a:defRPr>
                <a:latin typeface="Arial" charset="0"/>
              </a:defRPr>
            </a:lvl1pPr>
          </a:lstStyle>
          <a:p>
            <a:fld id="{5939D6B6-D339-E94C-B35A-97F5DD17F8BB}" type="slidenum">
              <a:rPr lang="en-GB"/>
              <a:pPr/>
              <a:t>‹#›</a:t>
            </a:fld>
            <a:endParaRPr lang="en-GB"/>
          </a:p>
        </p:txBody>
      </p:sp>
      <p:pic>
        <p:nvPicPr>
          <p:cNvPr id="109575" name="Picture 7" descr="electronic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1863" y="381000"/>
            <a:ext cx="2771775" cy="11033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fld id="{0C09EAA3-9C73-7B48-84D0-2B60AE48D4F0}" type="datetime4">
              <a:rPr lang="en-GB" smtClean="0"/>
              <a:t>November 11, 2010</a:t>
            </a:fld>
            <a:endParaRPr lang="en-GB"/>
          </a:p>
        </p:txBody>
      </p:sp>
      <p:sp>
        <p:nvSpPr>
          <p:cNvPr id="5" name="Footer Placeholder 4"/>
          <p:cNvSpPr>
            <a:spLocks noGrp="1"/>
          </p:cNvSpPr>
          <p:nvPr>
            <p:ph type="ftr" sz="quarter" idx="11"/>
          </p:nvPr>
        </p:nvSpPr>
        <p:spPr/>
        <p:txBody>
          <a:bodyPr/>
          <a:lstStyle>
            <a:lvl1pPr>
              <a:defRPr/>
            </a:lvl1pPr>
          </a:lstStyle>
          <a:p>
            <a:r>
              <a:rPr lang="en-GB"/>
              <a:t>COMP3028: CRN15396 Knowledge Technologies</a:t>
            </a:r>
          </a:p>
        </p:txBody>
      </p:sp>
      <p:sp>
        <p:nvSpPr>
          <p:cNvPr id="6" name="Slide Number Placeholder 5"/>
          <p:cNvSpPr>
            <a:spLocks noGrp="1"/>
          </p:cNvSpPr>
          <p:nvPr>
            <p:ph type="sldNum" sz="quarter" idx="12"/>
          </p:nvPr>
        </p:nvSpPr>
        <p:spPr/>
        <p:txBody>
          <a:bodyPr/>
          <a:lstStyle>
            <a:lvl1pPr>
              <a:defRPr/>
            </a:lvl1pPr>
          </a:lstStyle>
          <a:p>
            <a:fld id="{1D2A80B7-7E52-4E40-9C6E-1F5DDCC3FCFB}" type="slidenum">
              <a:rPr lang="en-GB"/>
              <a:pPr/>
              <a:t>‹#›</a:t>
            </a:fld>
            <a:endParaRPr lang="en-GB"/>
          </a:p>
        </p:txBody>
      </p:sp>
    </p:spTree>
    <p:extLst>
      <p:ext uri="{BB962C8B-B14F-4D97-AF65-F5344CB8AC3E}">
        <p14:creationId xmlns:p14="http://schemas.microsoft.com/office/powerpoint/2010/main" val="3293005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914400"/>
            <a:ext cx="2133600" cy="5181600"/>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304800" y="914400"/>
            <a:ext cx="6248400" cy="5181600"/>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fld id="{B1BCF6C6-90A6-804B-8054-3134CE4E9612}" type="datetime4">
              <a:rPr lang="en-GB" smtClean="0"/>
              <a:t>November 11, 2010</a:t>
            </a:fld>
            <a:endParaRPr lang="en-GB"/>
          </a:p>
        </p:txBody>
      </p:sp>
      <p:sp>
        <p:nvSpPr>
          <p:cNvPr id="5" name="Footer Placeholder 4"/>
          <p:cNvSpPr>
            <a:spLocks noGrp="1"/>
          </p:cNvSpPr>
          <p:nvPr>
            <p:ph type="ftr" sz="quarter" idx="11"/>
          </p:nvPr>
        </p:nvSpPr>
        <p:spPr/>
        <p:txBody>
          <a:bodyPr/>
          <a:lstStyle>
            <a:lvl1pPr>
              <a:defRPr/>
            </a:lvl1pPr>
          </a:lstStyle>
          <a:p>
            <a:r>
              <a:rPr lang="en-GB"/>
              <a:t>COMP3028: CRN15396 Knowledge Technologies</a:t>
            </a:r>
          </a:p>
        </p:txBody>
      </p:sp>
      <p:sp>
        <p:nvSpPr>
          <p:cNvPr id="6" name="Slide Number Placeholder 5"/>
          <p:cNvSpPr>
            <a:spLocks noGrp="1"/>
          </p:cNvSpPr>
          <p:nvPr>
            <p:ph type="sldNum" sz="quarter" idx="12"/>
          </p:nvPr>
        </p:nvSpPr>
        <p:spPr/>
        <p:txBody>
          <a:bodyPr/>
          <a:lstStyle>
            <a:lvl1pPr>
              <a:defRPr/>
            </a:lvl1pPr>
          </a:lstStyle>
          <a:p>
            <a:fld id="{2F7BCC30-5CEF-204D-B4B5-90BC08A8DFF6}" type="slidenum">
              <a:rPr lang="en-GB"/>
              <a:pPr/>
              <a:t>‹#›</a:t>
            </a:fld>
            <a:endParaRPr lang="en-GB"/>
          </a:p>
        </p:txBody>
      </p:sp>
    </p:spTree>
    <p:extLst>
      <p:ext uri="{BB962C8B-B14F-4D97-AF65-F5344CB8AC3E}">
        <p14:creationId xmlns:p14="http://schemas.microsoft.com/office/powerpoint/2010/main" val="1858153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fld id="{C7E95ED4-356F-7D44-B201-FA5C6EC39BEF}" type="datetime4">
              <a:rPr lang="en-GB" smtClean="0"/>
              <a:t>November 11, 2010</a:t>
            </a:fld>
            <a:endParaRPr lang="en-GB"/>
          </a:p>
        </p:txBody>
      </p:sp>
      <p:sp>
        <p:nvSpPr>
          <p:cNvPr id="5" name="Footer Placeholder 4"/>
          <p:cNvSpPr>
            <a:spLocks noGrp="1"/>
          </p:cNvSpPr>
          <p:nvPr>
            <p:ph type="ftr" sz="quarter" idx="11"/>
          </p:nvPr>
        </p:nvSpPr>
        <p:spPr/>
        <p:txBody>
          <a:bodyPr/>
          <a:lstStyle>
            <a:lvl1pPr>
              <a:defRPr/>
            </a:lvl1pPr>
          </a:lstStyle>
          <a:p>
            <a:r>
              <a:rPr lang="en-GB"/>
              <a:t>COMP3028: CRN15396 Knowledge Technologies</a:t>
            </a:r>
          </a:p>
        </p:txBody>
      </p:sp>
      <p:sp>
        <p:nvSpPr>
          <p:cNvPr id="6" name="Slide Number Placeholder 5"/>
          <p:cNvSpPr>
            <a:spLocks noGrp="1"/>
          </p:cNvSpPr>
          <p:nvPr>
            <p:ph type="sldNum" sz="quarter" idx="12"/>
          </p:nvPr>
        </p:nvSpPr>
        <p:spPr/>
        <p:txBody>
          <a:bodyPr/>
          <a:lstStyle>
            <a:lvl1pPr>
              <a:defRPr/>
            </a:lvl1pPr>
          </a:lstStyle>
          <a:p>
            <a:fld id="{4B8CDCCC-7BD5-EE45-8BE3-36224AE3F862}" type="slidenum">
              <a:rPr lang="en-GB"/>
              <a:pPr/>
              <a:t>‹#›</a:t>
            </a:fld>
            <a:endParaRPr lang="en-GB"/>
          </a:p>
        </p:txBody>
      </p:sp>
    </p:spTree>
    <p:extLst>
      <p:ext uri="{BB962C8B-B14F-4D97-AF65-F5344CB8AC3E}">
        <p14:creationId xmlns:p14="http://schemas.microsoft.com/office/powerpoint/2010/main" val="3129145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fld id="{CD2E8E16-78F1-D846-9324-7047832AC8B0}" type="datetime4">
              <a:rPr lang="en-GB" smtClean="0"/>
              <a:t>November 11, 2010</a:t>
            </a:fld>
            <a:endParaRPr lang="en-GB"/>
          </a:p>
        </p:txBody>
      </p:sp>
      <p:sp>
        <p:nvSpPr>
          <p:cNvPr id="5" name="Footer Placeholder 4"/>
          <p:cNvSpPr>
            <a:spLocks noGrp="1"/>
          </p:cNvSpPr>
          <p:nvPr>
            <p:ph type="ftr" sz="quarter" idx="11"/>
          </p:nvPr>
        </p:nvSpPr>
        <p:spPr/>
        <p:txBody>
          <a:bodyPr/>
          <a:lstStyle>
            <a:lvl1pPr>
              <a:defRPr/>
            </a:lvl1pPr>
          </a:lstStyle>
          <a:p>
            <a:r>
              <a:rPr lang="en-GB"/>
              <a:t>COMP3028: CRN15396 Knowledge Technologies</a:t>
            </a:r>
          </a:p>
        </p:txBody>
      </p:sp>
      <p:sp>
        <p:nvSpPr>
          <p:cNvPr id="6" name="Slide Number Placeholder 5"/>
          <p:cNvSpPr>
            <a:spLocks noGrp="1"/>
          </p:cNvSpPr>
          <p:nvPr>
            <p:ph type="sldNum" sz="quarter" idx="12"/>
          </p:nvPr>
        </p:nvSpPr>
        <p:spPr/>
        <p:txBody>
          <a:bodyPr/>
          <a:lstStyle>
            <a:lvl1pPr>
              <a:defRPr/>
            </a:lvl1pPr>
          </a:lstStyle>
          <a:p>
            <a:fld id="{274828C4-D2E5-6548-B916-CABDDBE86621}" type="slidenum">
              <a:rPr lang="en-GB"/>
              <a:pPr/>
              <a:t>‹#›</a:t>
            </a:fld>
            <a:endParaRPr lang="en-GB"/>
          </a:p>
        </p:txBody>
      </p:sp>
    </p:spTree>
    <p:extLst>
      <p:ext uri="{BB962C8B-B14F-4D97-AF65-F5344CB8AC3E}">
        <p14:creationId xmlns:p14="http://schemas.microsoft.com/office/powerpoint/2010/main" val="4217006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304800" y="1676400"/>
            <a:ext cx="41910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76400"/>
            <a:ext cx="41910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lvl1pPr>
              <a:defRPr/>
            </a:lvl1pPr>
          </a:lstStyle>
          <a:p>
            <a:fld id="{51378EE6-0887-7244-B244-1245411EF414}" type="datetime4">
              <a:rPr lang="en-GB" smtClean="0"/>
              <a:t>November 11, 2010</a:t>
            </a:fld>
            <a:endParaRPr lang="en-GB"/>
          </a:p>
        </p:txBody>
      </p:sp>
      <p:sp>
        <p:nvSpPr>
          <p:cNvPr id="6" name="Footer Placeholder 5"/>
          <p:cNvSpPr>
            <a:spLocks noGrp="1"/>
          </p:cNvSpPr>
          <p:nvPr>
            <p:ph type="ftr" sz="quarter" idx="11"/>
          </p:nvPr>
        </p:nvSpPr>
        <p:spPr/>
        <p:txBody>
          <a:bodyPr/>
          <a:lstStyle>
            <a:lvl1pPr>
              <a:defRPr/>
            </a:lvl1pPr>
          </a:lstStyle>
          <a:p>
            <a:r>
              <a:rPr lang="en-GB"/>
              <a:t>COMP3028: CRN15396 Knowledge Technologies</a:t>
            </a:r>
          </a:p>
        </p:txBody>
      </p:sp>
      <p:sp>
        <p:nvSpPr>
          <p:cNvPr id="7" name="Slide Number Placeholder 6"/>
          <p:cNvSpPr>
            <a:spLocks noGrp="1"/>
          </p:cNvSpPr>
          <p:nvPr>
            <p:ph type="sldNum" sz="quarter" idx="12"/>
          </p:nvPr>
        </p:nvSpPr>
        <p:spPr/>
        <p:txBody>
          <a:bodyPr/>
          <a:lstStyle>
            <a:lvl1pPr>
              <a:defRPr/>
            </a:lvl1pPr>
          </a:lstStyle>
          <a:p>
            <a:fld id="{F9B518CD-8AE7-5F4F-941B-B3BB8FE86176}" type="slidenum">
              <a:rPr lang="en-GB"/>
              <a:pPr/>
              <a:t>‹#›</a:t>
            </a:fld>
            <a:endParaRPr lang="en-GB"/>
          </a:p>
        </p:txBody>
      </p:sp>
    </p:spTree>
    <p:extLst>
      <p:ext uri="{BB962C8B-B14F-4D97-AF65-F5344CB8AC3E}">
        <p14:creationId xmlns:p14="http://schemas.microsoft.com/office/powerpoint/2010/main" val="3483643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lvl1pPr>
              <a:defRPr/>
            </a:lvl1pPr>
          </a:lstStyle>
          <a:p>
            <a:fld id="{0F11157B-358F-B041-AC62-4CA706169F39}" type="datetime4">
              <a:rPr lang="en-GB" smtClean="0"/>
              <a:t>November 11, 2010</a:t>
            </a:fld>
            <a:endParaRPr lang="en-GB"/>
          </a:p>
        </p:txBody>
      </p:sp>
      <p:sp>
        <p:nvSpPr>
          <p:cNvPr id="8" name="Footer Placeholder 7"/>
          <p:cNvSpPr>
            <a:spLocks noGrp="1"/>
          </p:cNvSpPr>
          <p:nvPr>
            <p:ph type="ftr" sz="quarter" idx="11"/>
          </p:nvPr>
        </p:nvSpPr>
        <p:spPr/>
        <p:txBody>
          <a:bodyPr/>
          <a:lstStyle>
            <a:lvl1pPr>
              <a:defRPr/>
            </a:lvl1pPr>
          </a:lstStyle>
          <a:p>
            <a:r>
              <a:rPr lang="en-GB"/>
              <a:t>COMP3028: CRN15396 Knowledge Technologies</a:t>
            </a:r>
          </a:p>
        </p:txBody>
      </p:sp>
      <p:sp>
        <p:nvSpPr>
          <p:cNvPr id="9" name="Slide Number Placeholder 8"/>
          <p:cNvSpPr>
            <a:spLocks noGrp="1"/>
          </p:cNvSpPr>
          <p:nvPr>
            <p:ph type="sldNum" sz="quarter" idx="12"/>
          </p:nvPr>
        </p:nvSpPr>
        <p:spPr/>
        <p:txBody>
          <a:bodyPr/>
          <a:lstStyle>
            <a:lvl1pPr>
              <a:defRPr/>
            </a:lvl1pPr>
          </a:lstStyle>
          <a:p>
            <a:fld id="{F3D83049-9527-A340-9AF4-207DBB092389}" type="slidenum">
              <a:rPr lang="en-GB"/>
              <a:pPr/>
              <a:t>‹#›</a:t>
            </a:fld>
            <a:endParaRPr lang="en-GB"/>
          </a:p>
        </p:txBody>
      </p:sp>
    </p:spTree>
    <p:extLst>
      <p:ext uri="{BB962C8B-B14F-4D97-AF65-F5344CB8AC3E}">
        <p14:creationId xmlns:p14="http://schemas.microsoft.com/office/powerpoint/2010/main" val="4090531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7DB82989-764C-A342-950D-12F4869C2398}" type="datetime4">
              <a:rPr lang="en-GB" smtClean="0"/>
              <a:t>November 11, 2010</a:t>
            </a:fld>
            <a:endParaRPr lang="en-GB"/>
          </a:p>
        </p:txBody>
      </p:sp>
      <p:sp>
        <p:nvSpPr>
          <p:cNvPr id="4" name="Footer Placeholder 3"/>
          <p:cNvSpPr>
            <a:spLocks noGrp="1"/>
          </p:cNvSpPr>
          <p:nvPr>
            <p:ph type="ftr" sz="quarter" idx="11"/>
          </p:nvPr>
        </p:nvSpPr>
        <p:spPr/>
        <p:txBody>
          <a:bodyPr/>
          <a:lstStyle>
            <a:lvl1pPr>
              <a:defRPr/>
            </a:lvl1pPr>
          </a:lstStyle>
          <a:p>
            <a:r>
              <a:rPr lang="en-GB"/>
              <a:t>COMP3028: CRN15396 Knowledge Technologies</a:t>
            </a:r>
          </a:p>
        </p:txBody>
      </p:sp>
      <p:sp>
        <p:nvSpPr>
          <p:cNvPr id="5" name="Slide Number Placeholder 4"/>
          <p:cNvSpPr>
            <a:spLocks noGrp="1"/>
          </p:cNvSpPr>
          <p:nvPr>
            <p:ph type="sldNum" sz="quarter" idx="12"/>
          </p:nvPr>
        </p:nvSpPr>
        <p:spPr/>
        <p:txBody>
          <a:bodyPr/>
          <a:lstStyle>
            <a:lvl1pPr>
              <a:defRPr/>
            </a:lvl1pPr>
          </a:lstStyle>
          <a:p>
            <a:fld id="{BABEEF6E-14DE-D541-AAE1-AD0D763C4017}" type="slidenum">
              <a:rPr lang="en-GB"/>
              <a:pPr/>
              <a:t>‹#›</a:t>
            </a:fld>
            <a:endParaRPr lang="en-GB"/>
          </a:p>
        </p:txBody>
      </p:sp>
    </p:spTree>
    <p:extLst>
      <p:ext uri="{BB962C8B-B14F-4D97-AF65-F5344CB8AC3E}">
        <p14:creationId xmlns:p14="http://schemas.microsoft.com/office/powerpoint/2010/main" val="3642802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7AB70536-A469-5647-B876-D0C30EC67AA7}" type="datetime4">
              <a:rPr lang="en-GB" smtClean="0"/>
              <a:t>November 11, 2010</a:t>
            </a:fld>
            <a:endParaRPr lang="en-GB"/>
          </a:p>
        </p:txBody>
      </p:sp>
      <p:sp>
        <p:nvSpPr>
          <p:cNvPr id="3" name="Footer Placeholder 2"/>
          <p:cNvSpPr>
            <a:spLocks noGrp="1"/>
          </p:cNvSpPr>
          <p:nvPr>
            <p:ph type="ftr" sz="quarter" idx="11"/>
          </p:nvPr>
        </p:nvSpPr>
        <p:spPr/>
        <p:txBody>
          <a:bodyPr/>
          <a:lstStyle>
            <a:lvl1pPr>
              <a:defRPr/>
            </a:lvl1pPr>
          </a:lstStyle>
          <a:p>
            <a:r>
              <a:rPr lang="en-GB"/>
              <a:t>COMP3028: CRN15396 Knowledge Technologies</a:t>
            </a:r>
          </a:p>
        </p:txBody>
      </p:sp>
      <p:sp>
        <p:nvSpPr>
          <p:cNvPr id="4" name="Slide Number Placeholder 3"/>
          <p:cNvSpPr>
            <a:spLocks noGrp="1"/>
          </p:cNvSpPr>
          <p:nvPr>
            <p:ph type="sldNum" sz="quarter" idx="12"/>
          </p:nvPr>
        </p:nvSpPr>
        <p:spPr/>
        <p:txBody>
          <a:bodyPr/>
          <a:lstStyle>
            <a:lvl1pPr>
              <a:defRPr/>
            </a:lvl1pPr>
          </a:lstStyle>
          <a:p>
            <a:fld id="{E78D90D7-8AE2-7844-9754-D07FD35A7350}" type="slidenum">
              <a:rPr lang="en-GB"/>
              <a:pPr/>
              <a:t>‹#›</a:t>
            </a:fld>
            <a:endParaRPr lang="en-GB"/>
          </a:p>
        </p:txBody>
      </p:sp>
    </p:spTree>
    <p:extLst>
      <p:ext uri="{BB962C8B-B14F-4D97-AF65-F5344CB8AC3E}">
        <p14:creationId xmlns:p14="http://schemas.microsoft.com/office/powerpoint/2010/main" val="18320822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lvl1pPr>
              <a:defRPr/>
            </a:lvl1pPr>
          </a:lstStyle>
          <a:p>
            <a:fld id="{0BE3DAE9-8A3E-FD42-A1EC-C3204A3DD9D1}" type="datetime4">
              <a:rPr lang="en-GB" smtClean="0"/>
              <a:t>November 11, 2010</a:t>
            </a:fld>
            <a:endParaRPr lang="en-GB"/>
          </a:p>
        </p:txBody>
      </p:sp>
      <p:sp>
        <p:nvSpPr>
          <p:cNvPr id="6" name="Footer Placeholder 5"/>
          <p:cNvSpPr>
            <a:spLocks noGrp="1"/>
          </p:cNvSpPr>
          <p:nvPr>
            <p:ph type="ftr" sz="quarter" idx="11"/>
          </p:nvPr>
        </p:nvSpPr>
        <p:spPr/>
        <p:txBody>
          <a:bodyPr/>
          <a:lstStyle>
            <a:lvl1pPr>
              <a:defRPr/>
            </a:lvl1pPr>
          </a:lstStyle>
          <a:p>
            <a:r>
              <a:rPr lang="en-GB"/>
              <a:t>COMP3028: CRN15396 Knowledge Technologies</a:t>
            </a:r>
          </a:p>
        </p:txBody>
      </p:sp>
      <p:sp>
        <p:nvSpPr>
          <p:cNvPr id="7" name="Slide Number Placeholder 6"/>
          <p:cNvSpPr>
            <a:spLocks noGrp="1"/>
          </p:cNvSpPr>
          <p:nvPr>
            <p:ph type="sldNum" sz="quarter" idx="12"/>
          </p:nvPr>
        </p:nvSpPr>
        <p:spPr/>
        <p:txBody>
          <a:bodyPr/>
          <a:lstStyle>
            <a:lvl1pPr>
              <a:defRPr/>
            </a:lvl1pPr>
          </a:lstStyle>
          <a:p>
            <a:fld id="{1E4A0DD7-9EFC-6D4A-9F2E-D10C8521C6C0}" type="slidenum">
              <a:rPr lang="en-GB"/>
              <a:pPr/>
              <a:t>‹#›</a:t>
            </a:fld>
            <a:endParaRPr lang="en-GB"/>
          </a:p>
        </p:txBody>
      </p:sp>
    </p:spTree>
    <p:extLst>
      <p:ext uri="{BB962C8B-B14F-4D97-AF65-F5344CB8AC3E}">
        <p14:creationId xmlns:p14="http://schemas.microsoft.com/office/powerpoint/2010/main" val="27182160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lvl1pPr>
              <a:defRPr/>
            </a:lvl1pPr>
          </a:lstStyle>
          <a:p>
            <a:fld id="{AA00F709-EF9D-2E40-AE60-B53711205D19}" type="datetime4">
              <a:rPr lang="en-GB" smtClean="0"/>
              <a:t>November 11, 2010</a:t>
            </a:fld>
            <a:endParaRPr lang="en-GB"/>
          </a:p>
        </p:txBody>
      </p:sp>
      <p:sp>
        <p:nvSpPr>
          <p:cNvPr id="6" name="Footer Placeholder 5"/>
          <p:cNvSpPr>
            <a:spLocks noGrp="1"/>
          </p:cNvSpPr>
          <p:nvPr>
            <p:ph type="ftr" sz="quarter" idx="11"/>
          </p:nvPr>
        </p:nvSpPr>
        <p:spPr/>
        <p:txBody>
          <a:bodyPr/>
          <a:lstStyle>
            <a:lvl1pPr>
              <a:defRPr/>
            </a:lvl1pPr>
          </a:lstStyle>
          <a:p>
            <a:r>
              <a:rPr lang="en-GB"/>
              <a:t>COMP3028: CRN15396 Knowledge Technologies</a:t>
            </a:r>
          </a:p>
        </p:txBody>
      </p:sp>
      <p:sp>
        <p:nvSpPr>
          <p:cNvPr id="7" name="Slide Number Placeholder 6"/>
          <p:cNvSpPr>
            <a:spLocks noGrp="1"/>
          </p:cNvSpPr>
          <p:nvPr>
            <p:ph type="sldNum" sz="quarter" idx="12"/>
          </p:nvPr>
        </p:nvSpPr>
        <p:spPr/>
        <p:txBody>
          <a:bodyPr/>
          <a:lstStyle>
            <a:lvl1pPr>
              <a:defRPr/>
            </a:lvl1pPr>
          </a:lstStyle>
          <a:p>
            <a:fld id="{4E4AE4BD-8798-BD40-92D7-57EF075C3F19}" type="slidenum">
              <a:rPr lang="en-GB"/>
              <a:pPr/>
              <a:t>‹#›</a:t>
            </a:fld>
            <a:endParaRPr lang="en-GB"/>
          </a:p>
        </p:txBody>
      </p:sp>
    </p:spTree>
    <p:extLst>
      <p:ext uri="{BB962C8B-B14F-4D97-AF65-F5344CB8AC3E}">
        <p14:creationId xmlns:p14="http://schemas.microsoft.com/office/powerpoint/2010/main" val="138678180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8546" name="Rectangle 2"/>
          <p:cNvSpPr>
            <a:spLocks noChangeArrowheads="1"/>
          </p:cNvSpPr>
          <p:nvPr/>
        </p:nvSpPr>
        <p:spPr bwMode="auto">
          <a:xfrm>
            <a:off x="-79375" y="0"/>
            <a:ext cx="9223375" cy="38100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a:endParaRPr lang="en-US">
              <a:latin typeface="Arial" charset="0"/>
              <a:cs typeface="ＭＳ Ｐゴシック" charset="0"/>
            </a:endParaRPr>
          </a:p>
        </p:txBody>
      </p:sp>
      <p:sp>
        <p:nvSpPr>
          <p:cNvPr id="108547" name="Rectangle 3"/>
          <p:cNvSpPr>
            <a:spLocks noChangeArrowheads="1"/>
          </p:cNvSpPr>
          <p:nvPr/>
        </p:nvSpPr>
        <p:spPr bwMode="auto">
          <a:xfrm>
            <a:off x="-79375" y="3048000"/>
            <a:ext cx="9223375" cy="3810000"/>
          </a:xfrm>
          <a:prstGeom prst="rect">
            <a:avLst/>
          </a:prstGeom>
          <a:gradFill rotWithShape="0">
            <a:gsLst>
              <a:gs pos="0">
                <a:schemeClr val="bg1"/>
              </a:gs>
              <a:gs pos="100000">
                <a:srgbClr val="DCDEDE"/>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108548" name="Rectangle 4"/>
          <p:cNvSpPr>
            <a:spLocks noGrp="1" noChangeArrowheads="1"/>
          </p:cNvSpPr>
          <p:nvPr>
            <p:ph type="title"/>
          </p:nvPr>
        </p:nvSpPr>
        <p:spPr bwMode="auto">
          <a:xfrm>
            <a:off x="304800" y="914400"/>
            <a:ext cx="8534400" cy="615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0" tIns="45720" rIns="91440" bIns="45720" numCol="1" anchor="b" anchorCtr="0" compatLnSpc="1">
            <a:prstTxWarp prst="textNoShape">
              <a:avLst/>
            </a:prstTxWarp>
          </a:bodyPr>
          <a:lstStyle/>
          <a:p>
            <a:pPr lvl="0"/>
            <a:r>
              <a:rPr lang="en-GB"/>
              <a:t>Click to edit Master title style</a:t>
            </a:r>
          </a:p>
        </p:txBody>
      </p:sp>
      <p:sp>
        <p:nvSpPr>
          <p:cNvPr id="108549" name="Rectangle 5"/>
          <p:cNvSpPr>
            <a:spLocks noGrp="1" noChangeArrowheads="1"/>
          </p:cNvSpPr>
          <p:nvPr>
            <p:ph type="body" idx="1"/>
          </p:nvPr>
        </p:nvSpPr>
        <p:spPr bwMode="auto">
          <a:xfrm>
            <a:off x="304800" y="1676400"/>
            <a:ext cx="8534400" cy="441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8550" name="Rectangle 6"/>
          <p:cNvSpPr>
            <a:spLocks noGrp="1" noChangeArrowheads="1"/>
          </p:cNvSpPr>
          <p:nvPr>
            <p:ph type="dt" sz="half" idx="2"/>
          </p:nvPr>
        </p:nvSpPr>
        <p:spPr bwMode="auto">
          <a:xfrm>
            <a:off x="304800" y="6248400"/>
            <a:ext cx="19812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latin typeface="Arial" charset="0"/>
                <a:cs typeface="+mn-cs"/>
              </a:defRPr>
            </a:lvl1pPr>
          </a:lstStyle>
          <a:p>
            <a:fld id="{818A86F2-C5DD-2E4D-A170-2FF1CA8BFE1B}" type="datetime4">
              <a:rPr lang="en-GB" smtClean="0"/>
              <a:t>November 11, 2010</a:t>
            </a:fld>
            <a:endParaRPr lang="en-GB"/>
          </a:p>
        </p:txBody>
      </p:sp>
      <p:sp>
        <p:nvSpPr>
          <p:cNvPr id="108551" name="Rectangle 7"/>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a:latin typeface="Arial" charset="0"/>
                <a:cs typeface="+mn-cs"/>
              </a:defRPr>
            </a:lvl1pPr>
          </a:lstStyle>
          <a:p>
            <a:r>
              <a:rPr lang="en-GB"/>
              <a:t>COMP3028: CRN15396 Knowledge Technologies</a:t>
            </a:r>
          </a:p>
        </p:txBody>
      </p:sp>
      <p:sp>
        <p:nvSpPr>
          <p:cNvPr id="108552" name="Rectangle 8"/>
          <p:cNvSpPr>
            <a:spLocks noGrp="1" noChangeArrowheads="1"/>
          </p:cNvSpPr>
          <p:nvPr>
            <p:ph type="sldNum" sz="quarter" idx="4"/>
          </p:nvPr>
        </p:nvSpPr>
        <p:spPr bwMode="auto">
          <a:xfrm>
            <a:off x="6877050" y="6248400"/>
            <a:ext cx="196215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0" bIns="45720" numCol="1" anchor="t" anchorCtr="0" compatLnSpc="1">
            <a:prstTxWarp prst="textNoShape">
              <a:avLst/>
            </a:prstTxWarp>
          </a:bodyPr>
          <a:lstStyle>
            <a:lvl1pPr algn="r">
              <a:defRPr sz="1400">
                <a:latin typeface="+mn-lt"/>
                <a:cs typeface="+mn-cs"/>
              </a:defRPr>
            </a:lvl1pPr>
          </a:lstStyle>
          <a:p>
            <a:fld id="{7E4E0FD4-55D2-CE4E-90D0-5C66538B0C55}" type="slidenum">
              <a:rPr lang="en-GB"/>
              <a:pPr/>
              <a:t>‹#›</a:t>
            </a:fld>
            <a:endParaRPr lang="en-GB"/>
          </a:p>
        </p:txBody>
      </p:sp>
      <p:pic>
        <p:nvPicPr>
          <p:cNvPr id="108553" name="Picture 9" descr="electronics"/>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588125" y="260350"/>
            <a:ext cx="2166938" cy="86360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sldNum="0" hdr="0" ftr="0" dt="0"/>
  <p:txStyles>
    <p:titleStyle>
      <a:lvl1pPr algn="l" rtl="0" fontAlgn="base">
        <a:spcBef>
          <a:spcPct val="0"/>
        </a:spcBef>
        <a:spcAft>
          <a:spcPct val="0"/>
        </a:spcAft>
        <a:defRPr sz="3500">
          <a:solidFill>
            <a:schemeClr val="tx2"/>
          </a:solidFill>
          <a:latin typeface="+mj-lt"/>
          <a:ea typeface="+mj-ea"/>
          <a:cs typeface="+mj-cs"/>
        </a:defRPr>
      </a:lvl1pPr>
      <a:lvl2pPr algn="l" rtl="0" fontAlgn="base">
        <a:spcBef>
          <a:spcPct val="0"/>
        </a:spcBef>
        <a:spcAft>
          <a:spcPct val="0"/>
        </a:spcAft>
        <a:defRPr sz="3500">
          <a:solidFill>
            <a:schemeClr val="tx2"/>
          </a:solidFill>
          <a:latin typeface="Georgia" charset="0"/>
          <a:ea typeface="ＭＳ Ｐゴシック" charset="0"/>
          <a:cs typeface="ＭＳ Ｐゴシック" charset="0"/>
        </a:defRPr>
      </a:lvl2pPr>
      <a:lvl3pPr algn="l" rtl="0" fontAlgn="base">
        <a:spcBef>
          <a:spcPct val="0"/>
        </a:spcBef>
        <a:spcAft>
          <a:spcPct val="0"/>
        </a:spcAft>
        <a:defRPr sz="3500">
          <a:solidFill>
            <a:schemeClr val="tx2"/>
          </a:solidFill>
          <a:latin typeface="Georgia" charset="0"/>
          <a:ea typeface="ＭＳ Ｐゴシック" charset="0"/>
          <a:cs typeface="ＭＳ Ｐゴシック" charset="0"/>
        </a:defRPr>
      </a:lvl3pPr>
      <a:lvl4pPr algn="l" rtl="0" fontAlgn="base">
        <a:spcBef>
          <a:spcPct val="0"/>
        </a:spcBef>
        <a:spcAft>
          <a:spcPct val="0"/>
        </a:spcAft>
        <a:defRPr sz="3500">
          <a:solidFill>
            <a:schemeClr val="tx2"/>
          </a:solidFill>
          <a:latin typeface="Georgia" charset="0"/>
          <a:ea typeface="ＭＳ Ｐゴシック" charset="0"/>
          <a:cs typeface="ＭＳ Ｐゴシック" charset="0"/>
        </a:defRPr>
      </a:lvl4pPr>
      <a:lvl5pPr algn="l" rtl="0" fontAlgn="base">
        <a:spcBef>
          <a:spcPct val="0"/>
        </a:spcBef>
        <a:spcAft>
          <a:spcPct val="0"/>
        </a:spcAft>
        <a:defRPr sz="3500">
          <a:solidFill>
            <a:schemeClr val="tx2"/>
          </a:solidFill>
          <a:latin typeface="Georgia" charset="0"/>
          <a:ea typeface="ＭＳ Ｐゴシック" charset="0"/>
          <a:cs typeface="ＭＳ Ｐゴシック" charset="0"/>
        </a:defRPr>
      </a:lvl5pPr>
      <a:lvl6pPr marL="457200" algn="l" rtl="0" fontAlgn="base">
        <a:spcBef>
          <a:spcPct val="0"/>
        </a:spcBef>
        <a:spcAft>
          <a:spcPct val="0"/>
        </a:spcAft>
        <a:defRPr sz="3500">
          <a:solidFill>
            <a:schemeClr val="tx2"/>
          </a:solidFill>
          <a:latin typeface="Georgia" charset="0"/>
          <a:ea typeface="ＭＳ Ｐゴシック" charset="0"/>
          <a:cs typeface="ＭＳ Ｐゴシック" charset="0"/>
        </a:defRPr>
      </a:lvl6pPr>
      <a:lvl7pPr marL="914400" algn="l" rtl="0" fontAlgn="base">
        <a:spcBef>
          <a:spcPct val="0"/>
        </a:spcBef>
        <a:spcAft>
          <a:spcPct val="0"/>
        </a:spcAft>
        <a:defRPr sz="3500">
          <a:solidFill>
            <a:schemeClr val="tx2"/>
          </a:solidFill>
          <a:latin typeface="Georgia" charset="0"/>
          <a:ea typeface="ＭＳ Ｐゴシック" charset="0"/>
          <a:cs typeface="ＭＳ Ｐゴシック" charset="0"/>
        </a:defRPr>
      </a:lvl7pPr>
      <a:lvl8pPr marL="1371600" algn="l" rtl="0" fontAlgn="base">
        <a:spcBef>
          <a:spcPct val="0"/>
        </a:spcBef>
        <a:spcAft>
          <a:spcPct val="0"/>
        </a:spcAft>
        <a:defRPr sz="3500">
          <a:solidFill>
            <a:schemeClr val="tx2"/>
          </a:solidFill>
          <a:latin typeface="Georgia" charset="0"/>
          <a:ea typeface="ＭＳ Ｐゴシック" charset="0"/>
          <a:cs typeface="ＭＳ Ｐゴシック" charset="0"/>
        </a:defRPr>
      </a:lvl8pPr>
      <a:lvl9pPr marL="1828800" algn="l" rtl="0" fontAlgn="base">
        <a:spcBef>
          <a:spcPct val="0"/>
        </a:spcBef>
        <a:spcAft>
          <a:spcPct val="0"/>
        </a:spcAft>
        <a:defRPr sz="3500">
          <a:solidFill>
            <a:schemeClr val="tx2"/>
          </a:solidFill>
          <a:latin typeface="Georgia" charset="0"/>
          <a:ea typeface="ＭＳ Ｐゴシック" charset="0"/>
          <a:cs typeface="ＭＳ Ｐゴシック" charset="0"/>
        </a:defRPr>
      </a:lvl9pPr>
    </p:titleStyle>
    <p:bodyStyle>
      <a:lvl1pPr marL="342900" indent="-342900" algn="l" rtl="0" fontAlgn="base">
        <a:spcBef>
          <a:spcPct val="0"/>
        </a:spcBef>
        <a:spcAft>
          <a:spcPct val="70000"/>
        </a:spcAft>
        <a:buChar char="•"/>
        <a:defRPr sz="2400">
          <a:solidFill>
            <a:schemeClr val="tx1"/>
          </a:solidFill>
          <a:latin typeface="+mn-lt"/>
          <a:ea typeface="+mn-ea"/>
          <a:cs typeface="+mn-cs"/>
        </a:defRPr>
      </a:lvl1pPr>
      <a:lvl2pPr marL="811213" indent="-288925" algn="l" rtl="0" fontAlgn="base">
        <a:lnSpc>
          <a:spcPct val="90000"/>
        </a:lnSpc>
        <a:spcBef>
          <a:spcPct val="0"/>
        </a:spcBef>
        <a:spcAft>
          <a:spcPct val="50000"/>
        </a:spcAft>
        <a:buChar char="–"/>
        <a:defRPr sz="2400">
          <a:solidFill>
            <a:schemeClr val="tx1"/>
          </a:solidFill>
          <a:latin typeface="+mn-lt"/>
          <a:ea typeface="+mn-ea"/>
        </a:defRPr>
      </a:lvl2pPr>
      <a:lvl3pPr marL="1219200" indent="-228600" algn="l" rtl="0" fontAlgn="base">
        <a:lnSpc>
          <a:spcPct val="90000"/>
        </a:lnSpc>
        <a:spcBef>
          <a:spcPct val="20000"/>
        </a:spcBef>
        <a:spcAft>
          <a:spcPct val="0"/>
        </a:spcAft>
        <a:buChar char="•"/>
        <a:defRPr sz="2400">
          <a:solidFill>
            <a:schemeClr val="tx1"/>
          </a:solidFill>
          <a:latin typeface="+mn-lt"/>
          <a:ea typeface="+mn-ea"/>
        </a:defRPr>
      </a:lvl3pPr>
      <a:lvl4pPr marL="1627188" indent="-228600" algn="l" rtl="0" fontAlgn="base">
        <a:lnSpc>
          <a:spcPct val="90000"/>
        </a:lnSpc>
        <a:spcBef>
          <a:spcPct val="20000"/>
        </a:spcBef>
        <a:spcAft>
          <a:spcPct val="0"/>
        </a:spcAft>
        <a:buChar char="–"/>
        <a:defRPr sz="2400">
          <a:solidFill>
            <a:schemeClr val="tx1"/>
          </a:solidFill>
          <a:latin typeface="+mn-lt"/>
          <a:ea typeface="+mn-ea"/>
        </a:defRPr>
      </a:lvl4pPr>
      <a:lvl5pPr marL="2057400" indent="-228600" algn="l" rtl="0" fontAlgn="base">
        <a:lnSpc>
          <a:spcPct val="90000"/>
        </a:lnSpc>
        <a:spcBef>
          <a:spcPct val="20000"/>
        </a:spcBef>
        <a:spcAft>
          <a:spcPct val="0"/>
        </a:spcAft>
        <a:buChar char="»"/>
        <a:defRPr sz="2400">
          <a:solidFill>
            <a:schemeClr val="tx1"/>
          </a:solidFill>
          <a:latin typeface="+mn-lt"/>
          <a:ea typeface="+mn-ea"/>
        </a:defRPr>
      </a:lvl5pPr>
      <a:lvl6pPr marL="2514600" indent="-228600" algn="l" rtl="0" fontAlgn="base">
        <a:lnSpc>
          <a:spcPct val="90000"/>
        </a:lnSpc>
        <a:spcBef>
          <a:spcPct val="20000"/>
        </a:spcBef>
        <a:spcAft>
          <a:spcPct val="0"/>
        </a:spcAft>
        <a:buChar char="»"/>
        <a:defRPr sz="2400">
          <a:solidFill>
            <a:schemeClr val="tx1"/>
          </a:solidFill>
          <a:latin typeface="+mn-lt"/>
          <a:ea typeface="+mn-ea"/>
        </a:defRPr>
      </a:lvl6pPr>
      <a:lvl7pPr marL="2971800" indent="-228600" algn="l" rtl="0" fontAlgn="base">
        <a:lnSpc>
          <a:spcPct val="90000"/>
        </a:lnSpc>
        <a:spcBef>
          <a:spcPct val="20000"/>
        </a:spcBef>
        <a:spcAft>
          <a:spcPct val="0"/>
        </a:spcAft>
        <a:buChar char="»"/>
        <a:defRPr sz="2400">
          <a:solidFill>
            <a:schemeClr val="tx1"/>
          </a:solidFill>
          <a:latin typeface="+mn-lt"/>
          <a:ea typeface="+mn-ea"/>
        </a:defRPr>
      </a:lvl7pPr>
      <a:lvl8pPr marL="3429000" indent="-228600" algn="l" rtl="0" fontAlgn="base">
        <a:lnSpc>
          <a:spcPct val="90000"/>
        </a:lnSpc>
        <a:spcBef>
          <a:spcPct val="20000"/>
        </a:spcBef>
        <a:spcAft>
          <a:spcPct val="0"/>
        </a:spcAft>
        <a:buChar char="»"/>
        <a:defRPr sz="2400">
          <a:solidFill>
            <a:schemeClr val="tx1"/>
          </a:solidFill>
          <a:latin typeface="+mn-lt"/>
          <a:ea typeface="+mn-ea"/>
        </a:defRPr>
      </a:lvl8pPr>
      <a:lvl9pPr marL="3886200" indent="-228600" algn="l" rtl="0" fontAlgn="base">
        <a:lnSpc>
          <a:spcPct val="90000"/>
        </a:lnSpc>
        <a:spcBef>
          <a:spcPct val="20000"/>
        </a:spcBef>
        <a:spcAft>
          <a:spcPct val="0"/>
        </a:spcAft>
        <a:buChar char="»"/>
        <a:defRPr sz="24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png"/><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eprints.ecs.soton.ac.uk/14563/"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 Id="rId3" Type="http://schemas.openxmlformats.org/officeDocument/2006/relationships/image" Target="../media/image6.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 Id="rId3" Type="http://schemas.openxmlformats.org/officeDocument/2006/relationships/image" Target="../media/image7.e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8.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ctrTitle"/>
          </p:nvPr>
        </p:nvSpPr>
        <p:spPr/>
        <p:txBody>
          <a:bodyPr anchor="b" anchorCtr="0"/>
          <a:lstStyle/>
          <a:p>
            <a:r>
              <a:rPr lang="en-US" sz="4700" dirty="0" smtClean="0"/>
              <a:t>Knowledge Acquisition</a:t>
            </a:r>
            <a:endParaRPr lang="en-US" sz="4700" dirty="0"/>
          </a:p>
        </p:txBody>
      </p:sp>
      <p:sp>
        <p:nvSpPr>
          <p:cNvPr id="110595" name="Rectangle 3"/>
          <p:cNvSpPr>
            <a:spLocks noGrp="1" noChangeArrowheads="1"/>
          </p:cNvSpPr>
          <p:nvPr>
            <p:ph type="subTitle" idx="1"/>
          </p:nvPr>
        </p:nvSpPr>
        <p:spPr/>
        <p:txBody>
          <a:bodyPr/>
          <a:lstStyle/>
          <a:p>
            <a:r>
              <a:rPr lang="en-US"/>
              <a:t>Professor Nigel Shadbolt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304800" y="1365250"/>
            <a:ext cx="5562600" cy="615950"/>
          </a:xfrm>
        </p:spPr>
        <p:txBody>
          <a:bodyPr/>
          <a:lstStyle/>
          <a:p>
            <a:r>
              <a:rPr lang="en-GB"/>
              <a:t>Experts Perceive Meaningful Structure</a:t>
            </a:r>
            <a:br>
              <a:rPr lang="en-GB"/>
            </a:br>
            <a:r>
              <a:rPr lang="en-GB"/>
              <a:t>in Complexity</a:t>
            </a:r>
          </a:p>
        </p:txBody>
      </p:sp>
      <p:pic>
        <p:nvPicPr>
          <p:cNvPr id="154627" name="Picture 3" descr="chempla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1524000"/>
            <a:ext cx="3016250" cy="4419600"/>
          </a:xfrm>
          <a:prstGeom prst="rect">
            <a:avLst/>
          </a:prstGeom>
          <a:noFill/>
          <a:extLst>
            <a:ext uri="{909E8E84-426E-40dd-AFC4-6F175D3DCCD1}">
              <a14:hiddenFill xmlns:a14="http://schemas.microsoft.com/office/drawing/2010/main">
                <a:solidFill>
                  <a:srgbClr val="FFFFFF"/>
                </a:solidFill>
              </a14:hiddenFill>
            </a:ext>
          </a:extLst>
        </p:spPr>
      </p:pic>
      <p:pic>
        <p:nvPicPr>
          <p:cNvPr id="1546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5813" y="1930400"/>
            <a:ext cx="2947987" cy="401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a:xfrm>
            <a:off x="1079500" y="914400"/>
            <a:ext cx="7023100" cy="615950"/>
          </a:xfrm>
        </p:spPr>
        <p:txBody>
          <a:bodyPr/>
          <a:lstStyle/>
          <a:p>
            <a:r>
              <a:rPr lang="en-GB"/>
              <a:t>Effects of Expert Encoding</a:t>
            </a:r>
          </a:p>
        </p:txBody>
      </p:sp>
      <p:pic>
        <p:nvPicPr>
          <p:cNvPr id="155651" name="Picture 3" descr="de-gro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0300" y="1676400"/>
            <a:ext cx="6489700" cy="43275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703263" y="457200"/>
            <a:ext cx="7772400" cy="1143000"/>
          </a:xfrm>
        </p:spPr>
        <p:txBody>
          <a:bodyPr/>
          <a:lstStyle/>
          <a:p>
            <a:r>
              <a:rPr lang="en-GB"/>
              <a:t>Profiling</a:t>
            </a:r>
          </a:p>
        </p:txBody>
      </p:sp>
      <p:sp>
        <p:nvSpPr>
          <p:cNvPr id="105475" name="Rectangle 3"/>
          <p:cNvSpPr>
            <a:spLocks noGrp="1" noChangeArrowheads="1"/>
          </p:cNvSpPr>
          <p:nvPr>
            <p:ph type="body" idx="1"/>
          </p:nvPr>
        </p:nvSpPr>
        <p:spPr>
          <a:xfrm>
            <a:off x="633413" y="1676400"/>
            <a:ext cx="7772400" cy="4114800"/>
          </a:xfrm>
        </p:spPr>
        <p:txBody>
          <a:bodyPr/>
          <a:lstStyle/>
          <a:p>
            <a:r>
              <a:rPr lang="en-GB" sz="2000"/>
              <a:t>Find out what knowledge/information people use and need</a:t>
            </a:r>
          </a:p>
          <a:p>
            <a:pPr lvl="1"/>
            <a:r>
              <a:rPr lang="en-GB" sz="2000"/>
              <a:t>What documents do you keep close to you ?</a:t>
            </a:r>
          </a:p>
          <a:p>
            <a:pPr lvl="1"/>
            <a:r>
              <a:rPr lang="en-GB" sz="2000"/>
              <a:t>What are the bookmarks on your web browser ?</a:t>
            </a:r>
          </a:p>
          <a:p>
            <a:pPr lvl="1"/>
            <a:r>
              <a:rPr lang="en-GB" sz="2000"/>
              <a:t>Whom do you call for help ?</a:t>
            </a:r>
          </a:p>
          <a:p>
            <a:pPr lvl="1"/>
            <a:r>
              <a:rPr lang="en-GB" sz="2000"/>
              <a:t>How has their knowledge and experience been derived ?</a:t>
            </a:r>
          </a:p>
          <a:p>
            <a:r>
              <a:rPr lang="en-GB" sz="2000"/>
              <a:t>Focus on the key people responsible for achieving problem solving goals</a:t>
            </a:r>
          </a:p>
          <a:p>
            <a:pPr lvl="1"/>
            <a:endParaRPr lang="en-GB" sz="20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a:xfrm>
            <a:off x="704850" y="914400"/>
            <a:ext cx="7777163" cy="615950"/>
          </a:xfrm>
          <a:noFill/>
          <a:ln/>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488" tIns="44450" rIns="90488" bIns="44450"/>
          <a:lstStyle/>
          <a:p>
            <a:r>
              <a:rPr lang="en-GB"/>
              <a:t>Types of Expert</a:t>
            </a:r>
          </a:p>
        </p:txBody>
      </p:sp>
      <p:sp>
        <p:nvSpPr>
          <p:cNvPr id="165891" name="Rectangle 3"/>
          <p:cNvSpPr>
            <a:spLocks noGrp="1" noChangeArrowheads="1"/>
          </p:cNvSpPr>
          <p:nvPr>
            <p:ph type="body" idx="1"/>
          </p:nvPr>
        </p:nvSpPr>
        <p:spPr>
          <a:noFill/>
          <a:ln/>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488" tIns="44450" rIns="90488" bIns="44450"/>
          <a:lstStyle/>
          <a:p>
            <a:r>
              <a:rPr lang="en-GB" sz="2000"/>
              <a:t>The Academic</a:t>
            </a:r>
          </a:p>
          <a:p>
            <a:pPr lvl="1"/>
            <a:r>
              <a:rPr lang="en-GB" sz="2000"/>
              <a:t>Values logical consistency </a:t>
            </a:r>
          </a:p>
          <a:p>
            <a:r>
              <a:rPr lang="en-GB" sz="2000"/>
              <a:t>The Professional</a:t>
            </a:r>
          </a:p>
          <a:p>
            <a:pPr lvl="1"/>
            <a:r>
              <a:rPr lang="en-GB" sz="2000"/>
              <a:t>Solutions that work in the context of information overload</a:t>
            </a:r>
          </a:p>
          <a:p>
            <a:r>
              <a:rPr lang="en-GB" sz="2000"/>
              <a:t>The Samurai</a:t>
            </a:r>
          </a:p>
          <a:p>
            <a:pPr lvl="1"/>
            <a:r>
              <a:rPr lang="en-GB" sz="2000"/>
              <a:t>Pure Performance</a:t>
            </a:r>
          </a:p>
          <a:p>
            <a:r>
              <a:rPr lang="en-GB" sz="2000"/>
              <a:t>State of knowledge varies</a:t>
            </a:r>
          </a:p>
          <a:p>
            <a:r>
              <a:rPr lang="en-GB" sz="2000"/>
              <a:t>Required solutions vary</a:t>
            </a:r>
          </a:p>
        </p:txBody>
      </p:sp>
    </p:spTree>
  </p:cSld>
  <p:clrMapOvr>
    <a:masterClrMapping/>
  </p:clrMapOvr>
  <p:transition xmlns:p14="http://schemas.microsoft.com/office/powerpoint/2010/mai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en-GB"/>
              <a:t>Knowledge Elicitation Methods</a:t>
            </a:r>
          </a:p>
        </p:txBody>
      </p:sp>
      <p:sp>
        <p:nvSpPr>
          <p:cNvPr id="77827" name="Rectangle 3"/>
          <p:cNvSpPr>
            <a:spLocks noGrp="1" noChangeArrowheads="1"/>
          </p:cNvSpPr>
          <p:nvPr>
            <p:ph type="body" sz="half" idx="1"/>
          </p:nvPr>
        </p:nvSpPr>
        <p:spPr>
          <a:xfrm>
            <a:off x="685800" y="1676400"/>
            <a:ext cx="3810000" cy="4114800"/>
          </a:xfrm>
        </p:spPr>
        <p:txBody>
          <a:bodyPr/>
          <a:lstStyle/>
          <a:p>
            <a:pPr>
              <a:lnSpc>
                <a:spcPct val="90000"/>
              </a:lnSpc>
              <a:buFontTx/>
              <a:buNone/>
            </a:pPr>
            <a:r>
              <a:rPr lang="en-GB" sz="1800" b="1"/>
              <a:t>NATURAL</a:t>
            </a:r>
            <a:endParaRPr lang="en-GB" sz="2000" b="1"/>
          </a:p>
          <a:p>
            <a:pPr>
              <a:lnSpc>
                <a:spcPct val="90000"/>
              </a:lnSpc>
            </a:pPr>
            <a:r>
              <a:rPr lang="en-GB" sz="1800"/>
              <a:t>Methods which the expert might informally adopt when expressing or displaying expertise</a:t>
            </a:r>
          </a:p>
          <a:p>
            <a:pPr>
              <a:lnSpc>
                <a:spcPct val="90000"/>
              </a:lnSpc>
            </a:pPr>
            <a:r>
              <a:rPr lang="en-GB" sz="1800"/>
              <a:t>Typically easy to use</a:t>
            </a:r>
          </a:p>
          <a:p>
            <a:pPr>
              <a:lnSpc>
                <a:spcPct val="90000"/>
              </a:lnSpc>
            </a:pPr>
            <a:r>
              <a:rPr lang="en-GB" sz="1800"/>
              <a:t>Typically liked by experts</a:t>
            </a:r>
          </a:p>
          <a:p>
            <a:pPr>
              <a:lnSpc>
                <a:spcPct val="90000"/>
              </a:lnSpc>
            </a:pPr>
            <a:r>
              <a:rPr lang="en-GB" sz="1800"/>
              <a:t>Empirically least efficient</a:t>
            </a:r>
          </a:p>
          <a:p>
            <a:pPr>
              <a:lnSpc>
                <a:spcPct val="90000"/>
              </a:lnSpc>
            </a:pPr>
            <a:r>
              <a:rPr lang="en-GB" sz="1800"/>
              <a:t>Essential for relationship building in early stages</a:t>
            </a:r>
          </a:p>
          <a:p>
            <a:pPr>
              <a:lnSpc>
                <a:spcPct val="90000"/>
              </a:lnSpc>
            </a:pPr>
            <a:endParaRPr lang="en-GB" sz="2000"/>
          </a:p>
        </p:txBody>
      </p:sp>
      <p:sp>
        <p:nvSpPr>
          <p:cNvPr id="77828" name="Rectangle 4"/>
          <p:cNvSpPr>
            <a:spLocks noGrp="1" noChangeArrowheads="1"/>
          </p:cNvSpPr>
          <p:nvPr>
            <p:ph type="body" sz="half" idx="2"/>
          </p:nvPr>
        </p:nvSpPr>
        <p:spPr>
          <a:xfrm>
            <a:off x="4648200" y="1676400"/>
            <a:ext cx="3810000" cy="4114800"/>
          </a:xfrm>
        </p:spPr>
        <p:txBody>
          <a:bodyPr/>
          <a:lstStyle/>
          <a:p>
            <a:pPr>
              <a:buFontTx/>
              <a:buNone/>
            </a:pPr>
            <a:r>
              <a:rPr lang="en-GB" sz="2000" b="1"/>
              <a:t>CONTRIVED</a:t>
            </a:r>
            <a:endParaRPr lang="en-GB" sz="2400"/>
          </a:p>
          <a:p>
            <a:r>
              <a:rPr lang="en-GB" sz="2000"/>
              <a:t>Elicit knowledge in ways that are not usually familiar to the expert</a:t>
            </a:r>
          </a:p>
          <a:p>
            <a:r>
              <a:rPr lang="en-GB" sz="2000"/>
              <a:t>Typically harder to use</a:t>
            </a:r>
          </a:p>
          <a:p>
            <a:r>
              <a:rPr lang="en-GB" sz="2000"/>
              <a:t>Typically disliked by experts</a:t>
            </a:r>
          </a:p>
          <a:p>
            <a:r>
              <a:rPr lang="en-GB" sz="2000"/>
              <a:t>Empirically most productive</a:t>
            </a:r>
          </a:p>
          <a:p>
            <a:r>
              <a:rPr lang="en-GB" sz="2000"/>
              <a:t>Unsuitable in early stages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r>
              <a:rPr lang="en-GB"/>
              <a:t>Some “Natural” Techniques</a:t>
            </a:r>
          </a:p>
        </p:txBody>
      </p:sp>
      <p:sp>
        <p:nvSpPr>
          <p:cNvPr id="101379" name="Rectangle 3"/>
          <p:cNvSpPr>
            <a:spLocks noGrp="1" noChangeArrowheads="1"/>
          </p:cNvSpPr>
          <p:nvPr>
            <p:ph type="body" idx="1"/>
          </p:nvPr>
        </p:nvSpPr>
        <p:spPr/>
        <p:txBody>
          <a:bodyPr/>
          <a:lstStyle/>
          <a:p>
            <a:r>
              <a:rPr lang="en-GB"/>
              <a:t>Talking about it</a:t>
            </a:r>
          </a:p>
          <a:p>
            <a:pPr lvl="1"/>
            <a:r>
              <a:rPr lang="en-GB"/>
              <a:t>Unstructured Interviews</a:t>
            </a:r>
          </a:p>
          <a:p>
            <a:pPr lvl="1"/>
            <a:r>
              <a:rPr lang="en-GB"/>
              <a:t>Semi-Structured Interviews</a:t>
            </a:r>
          </a:p>
          <a:p>
            <a:pPr lvl="1"/>
            <a:r>
              <a:rPr lang="en-GB"/>
              <a:t>Structured Interviews</a:t>
            </a:r>
          </a:p>
          <a:p>
            <a:r>
              <a:rPr lang="en-GB"/>
              <a:t>Doing it</a:t>
            </a:r>
          </a:p>
          <a:p>
            <a:pPr lvl="1"/>
            <a:r>
              <a:rPr lang="en-GB"/>
              <a:t>Observation</a:t>
            </a:r>
          </a:p>
          <a:p>
            <a:pPr lvl="1"/>
            <a:r>
              <a:rPr lang="en-GB"/>
              <a:t>Protocol Analysis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1026"/>
          <p:cNvSpPr>
            <a:spLocks noGrp="1" noChangeArrowheads="1"/>
          </p:cNvSpPr>
          <p:nvPr>
            <p:ph type="title"/>
          </p:nvPr>
        </p:nvSpPr>
        <p:spPr/>
        <p:txBody>
          <a:bodyPr/>
          <a:lstStyle/>
          <a:p>
            <a:r>
              <a:rPr lang="en-GB"/>
              <a:t>Interviews</a:t>
            </a:r>
          </a:p>
        </p:txBody>
      </p:sp>
      <p:sp>
        <p:nvSpPr>
          <p:cNvPr id="92163" name="Rectangle 1027"/>
          <p:cNvSpPr>
            <a:spLocks noGrp="1" noChangeArrowheads="1"/>
          </p:cNvSpPr>
          <p:nvPr>
            <p:ph type="body" idx="1"/>
          </p:nvPr>
        </p:nvSpPr>
        <p:spPr>
          <a:xfrm>
            <a:off x="685800" y="1676400"/>
            <a:ext cx="7772400" cy="4419600"/>
          </a:xfrm>
        </p:spPr>
        <p:txBody>
          <a:bodyPr/>
          <a:lstStyle/>
          <a:p>
            <a:r>
              <a:rPr lang="en-GB" sz="2000"/>
              <a:t>Successful one-shot interviewing requires two people:</a:t>
            </a:r>
          </a:p>
          <a:p>
            <a:pPr lvl="1"/>
            <a:r>
              <a:rPr lang="en-GB" sz="2000"/>
              <a:t>one to keep the conversation going</a:t>
            </a:r>
          </a:p>
          <a:p>
            <a:pPr lvl="1"/>
            <a:r>
              <a:rPr lang="en-GB" sz="2000"/>
              <a:t>one to write and sketch</a:t>
            </a:r>
            <a:endParaRPr lang="en-GB"/>
          </a:p>
          <a:p>
            <a:r>
              <a:rPr lang="en-GB" sz="2000"/>
              <a:t>Once a rapport is established with users / experts, you might reduce to one interviewer.</a:t>
            </a:r>
          </a:p>
          <a:p>
            <a:r>
              <a:rPr lang="en-GB" sz="2000"/>
              <a:t>Tape recording interviews is highly beneficial but permission should be sought and interviewers must be sensitive. </a:t>
            </a:r>
          </a:p>
          <a:p>
            <a:r>
              <a:rPr lang="en-GB" sz="2000"/>
              <a:t>Use methods covertly in a natural conversational style.  </a:t>
            </a:r>
            <a:endParaRPr lang="en-GB" sz="28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r>
              <a:rPr lang="en-GB"/>
              <a:t>The Unstructured Interview</a:t>
            </a:r>
          </a:p>
        </p:txBody>
      </p:sp>
      <p:sp>
        <p:nvSpPr>
          <p:cNvPr id="81923" name="Rectangle 3"/>
          <p:cNvSpPr>
            <a:spLocks noGrp="1" noChangeArrowheads="1"/>
          </p:cNvSpPr>
          <p:nvPr>
            <p:ph type="body" idx="1"/>
          </p:nvPr>
        </p:nvSpPr>
        <p:spPr>
          <a:xfrm>
            <a:off x="685800" y="1676400"/>
            <a:ext cx="7772400" cy="4419600"/>
          </a:xfrm>
        </p:spPr>
        <p:txBody>
          <a:bodyPr/>
          <a:lstStyle/>
          <a:p>
            <a:r>
              <a:rPr lang="en-GB" sz="2000"/>
              <a:t>Knowledge Engineer has clear objectives and outline plan but mainly lets Expert direct the discussion</a:t>
            </a:r>
          </a:p>
          <a:p>
            <a:r>
              <a:rPr lang="en-GB" sz="2000"/>
              <a:t>Useful in earliest stages, especially when Knowledge Engineer doesn’t know much about the domain.</a:t>
            </a:r>
          </a:p>
          <a:p>
            <a:r>
              <a:rPr lang="en-GB" sz="2000"/>
              <a:t>Avoids imposing Knowledge Engineer’s assumptions too early.</a:t>
            </a:r>
          </a:p>
          <a:p>
            <a:r>
              <a:rPr lang="en-GB" sz="2000"/>
              <a:t>Experts usually like talking.  Beware getting stuck on irrelevant topics of great interest to the expert !</a:t>
            </a:r>
          </a:p>
          <a:p>
            <a:r>
              <a:rPr lang="en-GB" sz="2000"/>
              <a:t>Hard work for Knowledge Engineer (working in a pair helps).  Can be difficult to analyse unstructured transcripts.</a:t>
            </a:r>
            <a:endParaRPr lang="en-GB" sz="28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r>
              <a:rPr lang="en-GB"/>
              <a:t>Semi-Structured Interviews</a:t>
            </a:r>
          </a:p>
        </p:txBody>
      </p:sp>
      <p:sp>
        <p:nvSpPr>
          <p:cNvPr id="82947" name="Rectangle 3"/>
          <p:cNvSpPr>
            <a:spLocks noGrp="1" noChangeArrowheads="1"/>
          </p:cNvSpPr>
          <p:nvPr>
            <p:ph type="body" idx="1"/>
          </p:nvPr>
        </p:nvSpPr>
        <p:spPr>
          <a:xfrm>
            <a:off x="685800" y="1752600"/>
            <a:ext cx="7772400" cy="4343400"/>
          </a:xfrm>
        </p:spPr>
        <p:txBody>
          <a:bodyPr/>
          <a:lstStyle/>
          <a:p>
            <a:r>
              <a:rPr lang="en-GB"/>
              <a:t>Prompted Interviews</a:t>
            </a:r>
          </a:p>
          <a:p>
            <a:pPr lvl="1"/>
            <a:r>
              <a:rPr lang="en-GB"/>
              <a:t>Talk about something specific:</a:t>
            </a:r>
          </a:p>
          <a:p>
            <a:pPr lvl="2"/>
            <a:r>
              <a:rPr lang="en-GB"/>
              <a:t>e.g.:  cases, forms, charts, products</a:t>
            </a:r>
          </a:p>
          <a:p>
            <a:r>
              <a:rPr lang="en-GB"/>
              <a:t>Teach-Back</a:t>
            </a:r>
          </a:p>
          <a:p>
            <a:pPr lvl="1"/>
            <a:r>
              <a:rPr lang="en-GB"/>
              <a:t>Widely used in later stages</a:t>
            </a:r>
          </a:p>
          <a:p>
            <a:pPr lvl="1"/>
            <a:r>
              <a:rPr lang="en-GB"/>
              <a:t>Easy for Knowledge Engineer</a:t>
            </a:r>
          </a:p>
          <a:p>
            <a:pPr lvl="1"/>
            <a:r>
              <a:rPr lang="en-GB"/>
              <a:t>Interesting for Expert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GB"/>
              <a:t>The Structured Interview</a:t>
            </a:r>
            <a:endParaRPr lang="en-GB" b="1"/>
          </a:p>
        </p:txBody>
      </p:sp>
      <p:sp>
        <p:nvSpPr>
          <p:cNvPr id="58371" name="Rectangle 3"/>
          <p:cNvSpPr>
            <a:spLocks noGrp="1" noChangeArrowheads="1"/>
          </p:cNvSpPr>
          <p:nvPr>
            <p:ph type="body" sz="half" idx="1"/>
          </p:nvPr>
        </p:nvSpPr>
        <p:spPr/>
        <p:txBody>
          <a:bodyPr/>
          <a:lstStyle/>
          <a:p>
            <a:pPr>
              <a:spcBef>
                <a:spcPts val="500"/>
              </a:spcBef>
              <a:spcAft>
                <a:spcPts val="500"/>
              </a:spcAft>
              <a:buFont typeface="Symbol" charset="0"/>
              <a:buChar char="·"/>
            </a:pPr>
            <a:r>
              <a:rPr lang="en-GB" sz="2000"/>
              <a:t>Follows fixed plan set by Knowledge Engineer</a:t>
            </a:r>
          </a:p>
          <a:p>
            <a:pPr lvl="1">
              <a:spcBef>
                <a:spcPts val="500"/>
              </a:spcBef>
              <a:spcAft>
                <a:spcPts val="500"/>
              </a:spcAft>
              <a:buFont typeface="Symbol" charset="0"/>
              <a:buChar char="·"/>
            </a:pPr>
            <a:r>
              <a:rPr lang="en-GB" sz="2000"/>
              <a:t>Delimit time and topic </a:t>
            </a:r>
          </a:p>
          <a:p>
            <a:pPr lvl="1">
              <a:spcBef>
                <a:spcPts val="500"/>
              </a:spcBef>
              <a:spcAft>
                <a:spcPts val="500"/>
              </a:spcAft>
              <a:buFont typeface="Symbol" charset="0"/>
              <a:buChar char="·"/>
            </a:pPr>
            <a:r>
              <a:rPr lang="en-GB" sz="2000"/>
              <a:t>Review area 10-15 mins </a:t>
            </a:r>
          </a:p>
          <a:p>
            <a:pPr lvl="1">
              <a:spcBef>
                <a:spcPts val="500"/>
              </a:spcBef>
              <a:spcAft>
                <a:spcPts val="500"/>
              </a:spcAft>
              <a:buFont typeface="Symbol" charset="0"/>
              <a:buChar char="·"/>
            </a:pPr>
            <a:r>
              <a:rPr lang="en-GB" sz="2000"/>
              <a:t>Set of probes for concepts, rules and relations mentioned in review </a:t>
            </a:r>
          </a:p>
          <a:p>
            <a:pPr lvl="1">
              <a:spcBef>
                <a:spcPts val="500"/>
              </a:spcBef>
              <a:spcAft>
                <a:spcPts val="500"/>
              </a:spcAft>
              <a:buFont typeface="Symbol" charset="0"/>
              <a:buChar char="·"/>
            </a:pPr>
            <a:r>
              <a:rPr lang="en-GB" sz="2000"/>
              <a:t>Iterate over new material </a:t>
            </a:r>
          </a:p>
          <a:p>
            <a:endParaRPr lang="en-GB" sz="2000"/>
          </a:p>
        </p:txBody>
      </p:sp>
      <p:sp>
        <p:nvSpPr>
          <p:cNvPr id="58372" name="Rectangle 4"/>
          <p:cNvSpPr>
            <a:spLocks noGrp="1" noChangeArrowheads="1"/>
          </p:cNvSpPr>
          <p:nvPr>
            <p:ph type="body" sz="half" idx="2"/>
          </p:nvPr>
        </p:nvSpPr>
        <p:spPr/>
        <p:txBody>
          <a:bodyPr/>
          <a:lstStyle/>
          <a:p>
            <a:pPr>
              <a:lnSpc>
                <a:spcPct val="90000"/>
              </a:lnSpc>
              <a:buFontTx/>
              <a:buNone/>
            </a:pPr>
            <a:r>
              <a:rPr lang="en-US" sz="1200">
                <a:latin typeface="Arial" charset="0"/>
              </a:rPr>
              <a:t>P1.1 Could you tell me about a typical case? </a:t>
            </a:r>
          </a:p>
          <a:p>
            <a:pPr>
              <a:lnSpc>
                <a:spcPct val="90000"/>
              </a:lnSpc>
              <a:buFontTx/>
              <a:buNone/>
            </a:pPr>
            <a:r>
              <a:rPr lang="en-US" sz="1200">
                <a:latin typeface="Arial" charset="0"/>
              </a:rPr>
              <a:t>F1.1 Provides an overview of the domain tasks and concepts  </a:t>
            </a:r>
          </a:p>
          <a:p>
            <a:pPr>
              <a:lnSpc>
                <a:spcPct val="90000"/>
              </a:lnSpc>
              <a:buFontTx/>
              <a:buNone/>
            </a:pPr>
            <a:r>
              <a:rPr lang="en-US" sz="1200">
                <a:latin typeface="Arial" charset="0"/>
              </a:rPr>
              <a:t>P1.2 Can you tell me about the last case you encountered?</a:t>
            </a:r>
          </a:p>
          <a:p>
            <a:pPr>
              <a:lnSpc>
                <a:spcPct val="90000"/>
              </a:lnSpc>
              <a:buFontTx/>
              <a:buNone/>
            </a:pPr>
            <a:r>
              <a:rPr lang="en-US" sz="1200">
                <a:latin typeface="Arial" charset="0"/>
              </a:rPr>
              <a:t>F1.2 Provides an instance based overview of the domain tasks and concepts  </a:t>
            </a:r>
          </a:p>
          <a:p>
            <a:pPr>
              <a:lnSpc>
                <a:spcPct val="90000"/>
              </a:lnSpc>
              <a:buFontTx/>
              <a:buNone/>
            </a:pPr>
            <a:r>
              <a:rPr lang="en-US" sz="1200">
                <a:latin typeface="Arial" charset="0"/>
              </a:rPr>
              <a:t>P2.1 Why would you do that? </a:t>
            </a:r>
          </a:p>
          <a:p>
            <a:pPr>
              <a:lnSpc>
                <a:spcPct val="90000"/>
              </a:lnSpc>
              <a:buFontTx/>
              <a:buNone/>
            </a:pPr>
            <a:r>
              <a:rPr lang="en-US" sz="1200">
                <a:latin typeface="Arial" charset="0"/>
              </a:rPr>
              <a:t>F2.1 Converts an assertion into a rule   </a:t>
            </a:r>
          </a:p>
          <a:p>
            <a:pPr>
              <a:lnSpc>
                <a:spcPct val="90000"/>
              </a:lnSpc>
              <a:buFontTx/>
              <a:buNone/>
            </a:pPr>
            <a:r>
              <a:rPr lang="en-US" sz="1200">
                <a:latin typeface="Arial" charset="0"/>
              </a:rPr>
              <a:t>:</a:t>
            </a:r>
          </a:p>
          <a:p>
            <a:pPr>
              <a:lnSpc>
                <a:spcPct val="90000"/>
              </a:lnSpc>
              <a:buFontTx/>
              <a:buNone/>
            </a:pPr>
            <a:r>
              <a:rPr lang="en-US" sz="1200">
                <a:latin typeface="Arial" charset="0"/>
              </a:rPr>
              <a:t>P2.5 What if it were not the case that &lt;currently true condition&gt;? </a:t>
            </a:r>
          </a:p>
          <a:p>
            <a:pPr>
              <a:lnSpc>
                <a:spcPct val="90000"/>
              </a:lnSpc>
              <a:buFontTx/>
              <a:buNone/>
            </a:pPr>
            <a:r>
              <a:rPr lang="en-US" sz="1200">
                <a:latin typeface="Arial" charset="0"/>
              </a:rPr>
              <a:t>F2.5 Generates rules for when current condition does not apply  </a:t>
            </a:r>
          </a:p>
          <a:p>
            <a:pPr>
              <a:lnSpc>
                <a:spcPct val="90000"/>
              </a:lnSpc>
              <a:buFontTx/>
              <a:buNone/>
            </a:pPr>
            <a:r>
              <a:rPr lang="en-US" sz="1200">
                <a:latin typeface="Arial" charset="0"/>
              </a:rPr>
              <a:t>P2.6 Can you tell me more about &lt;any subject already mentioned&gt; </a:t>
            </a:r>
          </a:p>
          <a:p>
            <a:pPr>
              <a:lnSpc>
                <a:spcPct val="90000"/>
              </a:lnSpc>
              <a:buFontTx/>
              <a:buNone/>
            </a:pPr>
            <a:r>
              <a:rPr lang="en-US" sz="1200">
                <a:latin typeface="Arial" charset="0"/>
              </a:rPr>
              <a:t>F2.6 Used to generate further dialogue if expert dries up</a:t>
            </a:r>
          </a:p>
          <a:p>
            <a:pPr>
              <a:lnSpc>
                <a:spcPct val="90000"/>
              </a:lnSpc>
              <a:buFontTx/>
              <a:buNone/>
            </a:pPr>
            <a:r>
              <a:rPr lang="en-US" sz="1200">
                <a:latin typeface="Arial" charset="0"/>
              </a:rPr>
              <a: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r>
              <a:rPr lang="en-GB"/>
              <a:t>Learning Objectives</a:t>
            </a:r>
            <a:endParaRPr lang="en-GB" b="1"/>
          </a:p>
        </p:txBody>
      </p:sp>
      <p:sp>
        <p:nvSpPr>
          <p:cNvPr id="106499" name="Rectangle 3"/>
          <p:cNvSpPr>
            <a:spLocks noGrp="1" noChangeArrowheads="1"/>
          </p:cNvSpPr>
          <p:nvPr>
            <p:ph type="body" idx="1"/>
          </p:nvPr>
        </p:nvSpPr>
        <p:spPr/>
        <p:txBody>
          <a:bodyPr/>
          <a:lstStyle/>
          <a:p>
            <a:pPr marL="457200" indent="-457200">
              <a:spcAft>
                <a:spcPts val="600"/>
              </a:spcAft>
              <a:buFont typeface="Arial" charset="0"/>
              <a:buAutoNum type="arabicPeriod"/>
            </a:pPr>
            <a:r>
              <a:rPr lang="en-GB"/>
              <a:t>Appreciate the maj0r features of expertise</a:t>
            </a:r>
          </a:p>
          <a:p>
            <a:pPr marL="457200" indent="-457200">
              <a:spcAft>
                <a:spcPts val="600"/>
              </a:spcAft>
              <a:buFont typeface="Arial" charset="0"/>
              <a:buAutoNum type="arabicPeriod"/>
            </a:pPr>
            <a:r>
              <a:rPr lang="en-GB"/>
              <a:t>Be able to describe at least four families of KA technique</a:t>
            </a:r>
          </a:p>
          <a:p>
            <a:pPr marL="457200" indent="-457200">
              <a:spcAft>
                <a:spcPts val="600"/>
              </a:spcAft>
              <a:buFont typeface="Arial" charset="0"/>
              <a:buAutoNum type="arabicPeriod"/>
            </a:pPr>
            <a:r>
              <a:rPr lang="en-GB"/>
              <a:t>Appreciate the pros and cons of various techniques </a:t>
            </a:r>
          </a:p>
          <a:p>
            <a:pPr marL="457200" indent="-457200">
              <a:spcAft>
                <a:spcPts val="600"/>
              </a:spcAft>
              <a:buFont typeface="Arial" charset="0"/>
              <a:buAutoNum type="arabicPeriod"/>
            </a:pPr>
            <a:r>
              <a:rPr lang="en-GB"/>
              <a:t>Familiarity with material in “Eliciting Expertise”</a:t>
            </a:r>
          </a:p>
          <a:p>
            <a:pPr marL="457200" indent="-457200">
              <a:spcAft>
                <a:spcPts val="600"/>
              </a:spcAft>
              <a:buFont typeface="Arial" charset="0"/>
              <a:buNone/>
            </a:pPr>
            <a:r>
              <a:rPr lang="en-US">
                <a:hlinkClick r:id="rId3"/>
              </a:rPr>
              <a:t>	</a:t>
            </a:r>
            <a:r>
              <a:rPr lang="en-US" sz="2000">
                <a:hlinkClick r:id="rId3"/>
              </a:rPr>
              <a:t>http://eprints.ecs.soton.ac.uk/14563/</a:t>
            </a:r>
            <a:r>
              <a:rPr lang="en-US"/>
              <a:t> </a:t>
            </a:r>
            <a:r>
              <a:rPr lang="en-GB"/>
              <a:t> </a:t>
            </a:r>
          </a:p>
          <a:p>
            <a:pPr marL="457200" indent="-457200">
              <a:spcAft>
                <a:spcPts val="600"/>
              </a:spcAft>
              <a:buFont typeface="Arial" charset="0"/>
              <a:buNone/>
            </a:pPr>
            <a:r>
              <a:rPr lang="en-GB"/>
              <a:t>	 </a:t>
            </a: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GB"/>
              <a:t>The Structured Interview</a:t>
            </a:r>
            <a:endParaRPr lang="en-GB" b="1"/>
          </a:p>
        </p:txBody>
      </p:sp>
      <p:sp>
        <p:nvSpPr>
          <p:cNvPr id="59395" name="Rectangle 3"/>
          <p:cNvSpPr>
            <a:spLocks noGrp="1" noChangeArrowheads="1"/>
          </p:cNvSpPr>
          <p:nvPr>
            <p:ph type="body" idx="1"/>
          </p:nvPr>
        </p:nvSpPr>
        <p:spPr>
          <a:xfrm>
            <a:off x="685800" y="1752600"/>
            <a:ext cx="7772400" cy="4343400"/>
          </a:xfrm>
        </p:spPr>
        <p:txBody>
          <a:bodyPr/>
          <a:lstStyle/>
          <a:p>
            <a:pPr>
              <a:spcBef>
                <a:spcPts val="500"/>
              </a:spcBef>
              <a:spcAft>
                <a:spcPts val="500"/>
              </a:spcAft>
            </a:pPr>
            <a:r>
              <a:rPr lang="en-GB"/>
              <a:t>Advantages:-</a:t>
            </a:r>
          </a:p>
          <a:p>
            <a:pPr lvl="1">
              <a:lnSpc>
                <a:spcPct val="75000"/>
              </a:lnSpc>
              <a:spcBef>
                <a:spcPts val="500"/>
              </a:spcBef>
              <a:spcAft>
                <a:spcPts val="500"/>
              </a:spcAft>
              <a:buFont typeface="Symbol" charset="0"/>
              <a:buChar char="·"/>
            </a:pPr>
            <a:r>
              <a:rPr lang="en-GB" sz="2000"/>
              <a:t>Experts understand the process </a:t>
            </a:r>
          </a:p>
          <a:p>
            <a:pPr lvl="1">
              <a:lnSpc>
                <a:spcPct val="75000"/>
              </a:lnSpc>
              <a:spcBef>
                <a:spcPts val="500"/>
              </a:spcBef>
              <a:spcAft>
                <a:spcPts val="500"/>
              </a:spcAft>
              <a:buFont typeface="Symbol" charset="0"/>
              <a:buChar char="·"/>
            </a:pPr>
            <a:r>
              <a:rPr lang="en-GB" sz="2000"/>
              <a:t>Easier for Knowledge Engineer</a:t>
            </a:r>
          </a:p>
          <a:p>
            <a:pPr lvl="1">
              <a:lnSpc>
                <a:spcPct val="75000"/>
              </a:lnSpc>
              <a:spcBef>
                <a:spcPts val="500"/>
              </a:spcBef>
              <a:spcAft>
                <a:spcPts val="500"/>
              </a:spcAft>
              <a:buFont typeface="Symbol" charset="0"/>
              <a:buChar char="·"/>
            </a:pPr>
            <a:r>
              <a:rPr lang="en-GB" sz="2000"/>
              <a:t>Structured transcripts richer and easier to analyse</a:t>
            </a:r>
            <a:endParaRPr lang="en-GB"/>
          </a:p>
          <a:p>
            <a:pPr>
              <a:spcBef>
                <a:spcPts val="500"/>
              </a:spcBef>
              <a:spcAft>
                <a:spcPts val="500"/>
              </a:spcAft>
            </a:pPr>
            <a:r>
              <a:rPr lang="en-GB"/>
              <a:t>Problems:-</a:t>
            </a:r>
          </a:p>
          <a:p>
            <a:pPr lvl="1">
              <a:lnSpc>
                <a:spcPct val="75000"/>
              </a:lnSpc>
              <a:spcBef>
                <a:spcPts val="500"/>
              </a:spcBef>
              <a:spcAft>
                <a:spcPts val="500"/>
              </a:spcAft>
              <a:buFont typeface="Symbol" charset="0"/>
              <a:buChar char="·"/>
            </a:pPr>
            <a:r>
              <a:rPr lang="en-GB" sz="2000"/>
              <a:t>Requires good prior understanding by Knowledge Engineer</a:t>
            </a:r>
          </a:p>
          <a:p>
            <a:pPr lvl="1">
              <a:lnSpc>
                <a:spcPct val="75000"/>
              </a:lnSpc>
              <a:spcBef>
                <a:spcPts val="500"/>
              </a:spcBef>
              <a:spcAft>
                <a:spcPts val="500"/>
              </a:spcAft>
              <a:buFont typeface="Symbol" charset="0"/>
              <a:buChar char="·"/>
            </a:pPr>
            <a:r>
              <a:rPr lang="en-GB" sz="2000"/>
              <a:t>Time to transcribe and analyse (1 day per interview)</a:t>
            </a:r>
          </a:p>
          <a:p>
            <a:pPr lvl="1">
              <a:lnSpc>
                <a:spcPct val="75000"/>
              </a:lnSpc>
              <a:spcBef>
                <a:spcPts val="500"/>
              </a:spcBef>
              <a:spcAft>
                <a:spcPts val="500"/>
              </a:spcAft>
              <a:buFont typeface="Symbol" charset="0"/>
              <a:buChar char="·"/>
            </a:pPr>
            <a:r>
              <a:rPr lang="en-GB" sz="2000"/>
              <a:t>Compiled knowledge &amp; non-verbal knowledge </a:t>
            </a:r>
          </a:p>
          <a:p>
            <a:pPr lvl="1">
              <a:lnSpc>
                <a:spcPct val="75000"/>
              </a:lnSpc>
              <a:spcBef>
                <a:spcPts val="500"/>
              </a:spcBef>
              <a:spcAft>
                <a:spcPts val="500"/>
              </a:spcAft>
              <a:buFont typeface="Symbol" charset="0"/>
              <a:buChar char="·"/>
            </a:pPr>
            <a:r>
              <a:rPr lang="en-GB" sz="2000"/>
              <a:t>Expert always wants to give a rational answer</a:t>
            </a:r>
            <a:endParaRPr lang="en-GB"/>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r>
              <a:rPr lang="en-GB"/>
              <a:t>Doing the Task</a:t>
            </a:r>
          </a:p>
        </p:txBody>
      </p:sp>
      <p:sp>
        <p:nvSpPr>
          <p:cNvPr id="83971" name="Rectangle 3"/>
          <p:cNvSpPr>
            <a:spLocks noGrp="1" noChangeArrowheads="1"/>
          </p:cNvSpPr>
          <p:nvPr>
            <p:ph type="body" idx="1"/>
          </p:nvPr>
        </p:nvSpPr>
        <p:spPr>
          <a:xfrm>
            <a:off x="685800" y="1828800"/>
            <a:ext cx="7772400" cy="4114800"/>
          </a:xfrm>
        </p:spPr>
        <p:txBody>
          <a:bodyPr/>
          <a:lstStyle/>
          <a:p>
            <a:r>
              <a:rPr lang="en-GB"/>
              <a:t>Observation</a:t>
            </a:r>
          </a:p>
          <a:p>
            <a:pPr lvl="1"/>
            <a:r>
              <a:rPr lang="en-GB"/>
              <a:t>Knowledge Engineer makes the observations</a:t>
            </a:r>
          </a:p>
          <a:p>
            <a:r>
              <a:rPr lang="en-GB"/>
              <a:t>Protocols</a:t>
            </a:r>
          </a:p>
          <a:p>
            <a:pPr lvl="1"/>
            <a:r>
              <a:rPr lang="en-GB"/>
              <a:t>Expert describes the task</a:t>
            </a:r>
          </a:p>
          <a:p>
            <a:pPr lvl="1"/>
            <a:r>
              <a:rPr lang="en-GB"/>
              <a:t>Off-Line or On-Line</a:t>
            </a:r>
          </a:p>
          <a:p>
            <a:r>
              <a:rPr lang="en-GB"/>
              <a:t>Valuable in confirming interview findings</a:t>
            </a:r>
          </a:p>
          <a:p>
            <a:r>
              <a:rPr lang="en-GB"/>
              <a:t>Starts to elicit Tacit Knowledge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p:txBody>
          <a:bodyPr/>
          <a:lstStyle/>
          <a:p>
            <a:r>
              <a:rPr lang="en-US"/>
              <a:t>Think aloud verbal protocol</a:t>
            </a:r>
          </a:p>
        </p:txBody>
      </p:sp>
      <p:sp>
        <p:nvSpPr>
          <p:cNvPr id="166915" name="Rectangle 3"/>
          <p:cNvSpPr>
            <a:spLocks noGrp="1" noChangeArrowheads="1"/>
          </p:cNvSpPr>
          <p:nvPr>
            <p:ph type="body" idx="1"/>
          </p:nvPr>
        </p:nvSpPr>
        <p:spPr/>
        <p:txBody>
          <a:bodyPr/>
          <a:lstStyle/>
          <a:p>
            <a:pPr>
              <a:buFontTx/>
              <a:buNone/>
            </a:pPr>
            <a:r>
              <a:rPr lang="en-US" sz="1800">
                <a:latin typeface="Arial" charset="0"/>
              </a:rPr>
              <a:t>	</a:t>
            </a:r>
            <a:r>
              <a:rPr lang="ja-JP" altLang="en-US" sz="1800">
                <a:latin typeface="Georgia"/>
              </a:rPr>
              <a:t>“</a:t>
            </a:r>
            <a:r>
              <a:rPr lang="en-US" sz="1800">
                <a:latin typeface="Arial" charset="0"/>
              </a:rPr>
              <a:t>To start off with it's obviously a fairly coarse-grained rock ... and you've got some nice big orthoclase crystals in here - this is actually SHAP GRANITE - I know it just because everybody's seen SHAP GRANITE - or it's a very strong possibility that it's SHAP GRANITE ... it's a typical teaching specimen - as I say the obvious things are these very big orthoclase crystals pink colouration and you can certainly see some cleavage in some of them - you can certainly make out there are feldspar cleavages in there - it's a coarse-grained rock anyway, you can see the crystals nice and coarsely - these large porphyritic crystals - you can see, in the ground mass, you can see quartz - get some light on it (HOLDS SPECIMAN UP TO WINDOW) quartz, which is this fairly clear mineral you can actually look into it and see through it as opposed to calcite or feldspars where it's more cloudy - you can't actually see any good crystal faces on these cut sections - small flakes of biotite, black micacious looking - small plates, without a hand lens</a:t>
            </a:r>
            <a:r>
              <a:rPr lang="en-US" sz="1800">
                <a:latin typeface="Georgia"/>
              </a:rPr>
              <a:t>…</a:t>
            </a:r>
            <a:r>
              <a:rPr lang="en-US" sz="1800">
                <a:latin typeface="Arial" charset="0"/>
              </a:rPr>
              <a:t>.</a:t>
            </a:r>
            <a:r>
              <a:rPr lang="ja-JP" altLang="en-US" sz="1800">
                <a:latin typeface="Georgia"/>
              </a:rPr>
              <a:t>”</a:t>
            </a:r>
            <a:endParaRPr lang="en-US" sz="1800">
              <a:latin typeface="Arial"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GB"/>
              <a:t>Doing the Task</a:t>
            </a:r>
            <a:endParaRPr lang="en-GB" b="1"/>
          </a:p>
        </p:txBody>
      </p:sp>
      <p:sp>
        <p:nvSpPr>
          <p:cNvPr id="60419" name="Rectangle 3"/>
          <p:cNvSpPr>
            <a:spLocks noGrp="1" noChangeArrowheads="1"/>
          </p:cNvSpPr>
          <p:nvPr>
            <p:ph type="body" idx="1"/>
          </p:nvPr>
        </p:nvSpPr>
        <p:spPr>
          <a:xfrm>
            <a:off x="685800" y="1676400"/>
            <a:ext cx="7772400" cy="4419600"/>
          </a:xfrm>
        </p:spPr>
        <p:txBody>
          <a:bodyPr/>
          <a:lstStyle/>
          <a:p>
            <a:pPr>
              <a:lnSpc>
                <a:spcPct val="90000"/>
              </a:lnSpc>
              <a:spcBef>
                <a:spcPts val="500"/>
              </a:spcBef>
              <a:spcAft>
                <a:spcPts val="500"/>
              </a:spcAft>
              <a:buFont typeface="Symbol" charset="0"/>
              <a:buChar char="·"/>
            </a:pPr>
            <a:r>
              <a:rPr lang="en-GB"/>
              <a:t>Advantages</a:t>
            </a:r>
            <a:r>
              <a:rPr lang="en-GB" sz="2800"/>
              <a:t>:- </a:t>
            </a:r>
          </a:p>
          <a:p>
            <a:pPr lvl="1">
              <a:lnSpc>
                <a:spcPct val="80000"/>
              </a:lnSpc>
              <a:spcBef>
                <a:spcPts val="500"/>
              </a:spcBef>
              <a:spcAft>
                <a:spcPts val="500"/>
              </a:spcAft>
              <a:buFont typeface="Symbol" charset="0"/>
              <a:buChar char="·"/>
            </a:pPr>
            <a:r>
              <a:rPr lang="en-GB" sz="2000"/>
              <a:t>Experts understand the process </a:t>
            </a:r>
          </a:p>
          <a:p>
            <a:pPr lvl="1">
              <a:lnSpc>
                <a:spcPct val="80000"/>
              </a:lnSpc>
              <a:spcBef>
                <a:spcPts val="500"/>
              </a:spcBef>
              <a:spcAft>
                <a:spcPts val="500"/>
              </a:spcAft>
              <a:buFont typeface="Symbol" charset="0"/>
              <a:buChar char="·"/>
            </a:pPr>
            <a:r>
              <a:rPr lang="en-GB" sz="2000"/>
              <a:t>In depth review of one problem </a:t>
            </a:r>
          </a:p>
          <a:p>
            <a:pPr lvl="1">
              <a:lnSpc>
                <a:spcPct val="80000"/>
              </a:lnSpc>
              <a:spcBef>
                <a:spcPts val="500"/>
              </a:spcBef>
              <a:spcAft>
                <a:spcPts val="500"/>
              </a:spcAft>
              <a:buFont typeface="Symbol" charset="0"/>
              <a:buChar char="·"/>
            </a:pPr>
            <a:r>
              <a:rPr lang="en-GB" sz="2000"/>
              <a:t>Reveals task structure and work flow </a:t>
            </a:r>
          </a:p>
          <a:p>
            <a:pPr lvl="1">
              <a:lnSpc>
                <a:spcPct val="80000"/>
              </a:lnSpc>
              <a:spcBef>
                <a:spcPts val="500"/>
              </a:spcBef>
              <a:spcAft>
                <a:spcPts val="500"/>
              </a:spcAft>
              <a:buFont typeface="Symbol" charset="0"/>
              <a:buChar char="·"/>
            </a:pPr>
            <a:r>
              <a:rPr lang="en-GB" sz="2000"/>
              <a:t>State dependent memory</a:t>
            </a:r>
            <a:r>
              <a:rPr lang="en-GB" sz="2800"/>
              <a:t> </a:t>
            </a:r>
          </a:p>
          <a:p>
            <a:pPr>
              <a:lnSpc>
                <a:spcPct val="90000"/>
              </a:lnSpc>
              <a:spcBef>
                <a:spcPts val="500"/>
              </a:spcBef>
              <a:spcAft>
                <a:spcPts val="500"/>
              </a:spcAft>
              <a:buFont typeface="Symbol" charset="0"/>
              <a:buChar char="·"/>
            </a:pPr>
            <a:r>
              <a:rPr lang="en-GB"/>
              <a:t>Problems</a:t>
            </a:r>
            <a:r>
              <a:rPr lang="en-GB" sz="2800"/>
              <a:t>:-</a:t>
            </a:r>
          </a:p>
          <a:p>
            <a:pPr lvl="1">
              <a:lnSpc>
                <a:spcPct val="80000"/>
              </a:lnSpc>
              <a:spcBef>
                <a:spcPts val="500"/>
              </a:spcBef>
              <a:spcAft>
                <a:spcPts val="500"/>
              </a:spcAft>
              <a:buFont typeface="Symbol" charset="0"/>
              <a:buChar char="·"/>
            </a:pPr>
            <a:r>
              <a:rPr lang="en-GB" sz="2000"/>
              <a:t>Sampling </a:t>
            </a:r>
          </a:p>
          <a:p>
            <a:pPr lvl="1">
              <a:lnSpc>
                <a:spcPct val="80000"/>
              </a:lnSpc>
              <a:spcBef>
                <a:spcPts val="500"/>
              </a:spcBef>
              <a:spcAft>
                <a:spcPts val="500"/>
              </a:spcAft>
              <a:buFont typeface="Symbol" charset="0"/>
              <a:buChar char="·"/>
            </a:pPr>
            <a:r>
              <a:rPr lang="en-GB" sz="2000"/>
              <a:t>Dual task </a:t>
            </a:r>
          </a:p>
          <a:p>
            <a:pPr lvl="1">
              <a:lnSpc>
                <a:spcPct val="80000"/>
              </a:lnSpc>
              <a:spcBef>
                <a:spcPts val="500"/>
              </a:spcBef>
              <a:spcAft>
                <a:spcPts val="500"/>
              </a:spcAft>
              <a:buFont typeface="Symbol" charset="0"/>
              <a:buChar char="·"/>
            </a:pPr>
            <a:r>
              <a:rPr lang="en-GB" sz="2000"/>
              <a:t>Mis-attribution </a:t>
            </a:r>
          </a:p>
          <a:p>
            <a:pPr>
              <a:lnSpc>
                <a:spcPct val="90000"/>
              </a:lnSpc>
            </a:pPr>
            <a:endParaRPr lang="en-GB" sz="20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r>
              <a:rPr lang="en-GB"/>
              <a:t>Some “Contrived” Techniques</a:t>
            </a:r>
          </a:p>
        </p:txBody>
      </p:sp>
      <p:sp>
        <p:nvSpPr>
          <p:cNvPr id="102403" name="Rectangle 3"/>
          <p:cNvSpPr>
            <a:spLocks noGrp="1" noChangeArrowheads="1"/>
          </p:cNvSpPr>
          <p:nvPr>
            <p:ph type="body" idx="1"/>
          </p:nvPr>
        </p:nvSpPr>
        <p:spPr/>
        <p:txBody>
          <a:bodyPr/>
          <a:lstStyle/>
          <a:p>
            <a:r>
              <a:rPr lang="en-GB"/>
              <a:t>Concept Sorting</a:t>
            </a:r>
          </a:p>
          <a:p>
            <a:r>
              <a:rPr lang="en-GB"/>
              <a:t>Repertory Grids</a:t>
            </a:r>
          </a:p>
          <a:p>
            <a:r>
              <a:rPr lang="en-GB"/>
              <a:t>Laddering</a:t>
            </a:r>
          </a:p>
          <a:p>
            <a:r>
              <a:rPr lang="en-GB"/>
              <a:t>“20 Questions”</a:t>
            </a:r>
          </a:p>
          <a:p>
            <a:endParaRPr lang="en-GB"/>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4" name="Rectangle 4"/>
          <p:cNvSpPr>
            <a:spLocks noGrp="1" noChangeArrowheads="1"/>
          </p:cNvSpPr>
          <p:nvPr>
            <p:ph type="title"/>
          </p:nvPr>
        </p:nvSpPr>
        <p:spPr/>
        <p:txBody>
          <a:bodyPr/>
          <a:lstStyle/>
          <a:p>
            <a:r>
              <a:rPr lang="en-GB"/>
              <a:t/>
            </a:r>
            <a:br>
              <a:rPr lang="en-GB"/>
            </a:br>
            <a:r>
              <a:rPr lang="en-GB"/>
              <a:t> Concept sorting</a:t>
            </a:r>
          </a:p>
        </p:txBody>
      </p:sp>
      <p:sp>
        <p:nvSpPr>
          <p:cNvPr id="61445" name="Rectangle 5"/>
          <p:cNvSpPr>
            <a:spLocks noGrp="1" noChangeArrowheads="1"/>
          </p:cNvSpPr>
          <p:nvPr>
            <p:ph type="body" idx="1"/>
          </p:nvPr>
        </p:nvSpPr>
        <p:spPr/>
        <p:txBody>
          <a:bodyPr/>
          <a:lstStyle/>
          <a:p>
            <a:r>
              <a:rPr lang="en-GB"/>
              <a:t>Range of specific techniques</a:t>
            </a:r>
          </a:p>
          <a:p>
            <a:r>
              <a:rPr lang="en-GB"/>
              <a:t>Useful prompting device</a:t>
            </a:r>
          </a:p>
          <a:p>
            <a:r>
              <a:rPr lang="en-GB"/>
              <a:t>Some experts dislike</a:t>
            </a:r>
          </a:p>
          <a:p>
            <a:r>
              <a:rPr lang="en-GB"/>
              <a:t>Some Knowledge Engineers can turn it into a fun game</a:t>
            </a:r>
          </a:p>
          <a:p>
            <a:r>
              <a:rPr lang="en-GB"/>
              <a:t>Can be helpful in comparing/combining different expert viewpoints</a:t>
            </a:r>
          </a:p>
          <a:p>
            <a:endParaRPr lang="en-GB"/>
          </a:p>
          <a:p>
            <a:endParaRPr lang="en-GB"/>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GB"/>
              <a:t>Card Sort</a:t>
            </a:r>
            <a:endParaRPr lang="en-GB" b="1"/>
          </a:p>
        </p:txBody>
      </p:sp>
      <p:sp>
        <p:nvSpPr>
          <p:cNvPr id="62467" name="Rectangle 3"/>
          <p:cNvSpPr>
            <a:spLocks noGrp="1" noChangeArrowheads="1"/>
          </p:cNvSpPr>
          <p:nvPr>
            <p:ph type="body" idx="1"/>
          </p:nvPr>
        </p:nvSpPr>
        <p:spPr/>
        <p:txBody>
          <a:bodyPr/>
          <a:lstStyle/>
          <a:p>
            <a:pPr>
              <a:lnSpc>
                <a:spcPct val="90000"/>
              </a:lnSpc>
              <a:spcBef>
                <a:spcPts val="500"/>
              </a:spcBef>
              <a:spcAft>
                <a:spcPts val="500"/>
              </a:spcAft>
              <a:buFont typeface="Symbol" charset="0"/>
              <a:buChar char="·"/>
            </a:pPr>
            <a:r>
              <a:rPr lang="en-GB" sz="1800"/>
              <a:t>Set of cards listing elements from the domain</a:t>
            </a:r>
          </a:p>
          <a:p>
            <a:pPr>
              <a:lnSpc>
                <a:spcPct val="90000"/>
              </a:lnSpc>
              <a:spcBef>
                <a:spcPts val="500"/>
              </a:spcBef>
              <a:spcAft>
                <a:spcPts val="500"/>
              </a:spcAft>
              <a:buFont typeface="Symbol" charset="0"/>
              <a:buNone/>
            </a:pPr>
            <a:r>
              <a:rPr lang="en-US" sz="1800">
                <a:latin typeface="Arial" charset="0"/>
              </a:rPr>
              <a:t>	1 adamellite 2 andesite 3 basalt 4 dacite 5 diorite 6 dolerite 7 dunite   8 gabbro 9 granodiorite 10 granite 11 lherzolite 12 microgranite 13 peridotite 14 picrite basalt 15 rhyodacite 16 rhyolite 17 syenite 18 trachyte</a:t>
            </a:r>
            <a:r>
              <a:rPr lang="en-GB" sz="1800"/>
              <a:t> </a:t>
            </a:r>
          </a:p>
          <a:p>
            <a:pPr>
              <a:lnSpc>
                <a:spcPct val="90000"/>
              </a:lnSpc>
              <a:spcBef>
                <a:spcPts val="500"/>
              </a:spcBef>
              <a:spcAft>
                <a:spcPts val="500"/>
              </a:spcAft>
              <a:buFont typeface="Symbol" charset="0"/>
              <a:buChar char="·"/>
            </a:pPr>
            <a:r>
              <a:rPr lang="en-GB" sz="1800"/>
              <a:t>Expert sorts into piles along salient dimensions</a:t>
            </a:r>
          </a:p>
          <a:p>
            <a:pPr>
              <a:lnSpc>
                <a:spcPct val="90000"/>
              </a:lnSpc>
              <a:spcBef>
                <a:spcPts val="500"/>
              </a:spcBef>
              <a:spcAft>
                <a:spcPts val="500"/>
              </a:spcAft>
              <a:buFont typeface="Symbol" charset="0"/>
              <a:buNone/>
            </a:pPr>
            <a:r>
              <a:rPr lang="en-US" sz="1800">
                <a:latin typeface="Arial" charset="0"/>
              </a:rPr>
              <a:t>	Sort 1: grain size  	Piles 1=coarse, 2=medium, 3=fine  </a:t>
            </a:r>
          </a:p>
          <a:p>
            <a:pPr>
              <a:lnSpc>
                <a:spcPct val="90000"/>
              </a:lnSpc>
              <a:spcBef>
                <a:spcPts val="500"/>
              </a:spcBef>
              <a:spcAft>
                <a:spcPts val="500"/>
              </a:spcAft>
              <a:buFont typeface="Symbol" charset="0"/>
              <a:buNone/>
            </a:pPr>
            <a:r>
              <a:rPr lang="en-US" sz="1800">
                <a:latin typeface="Arial" charset="0"/>
              </a:rPr>
              <a:t>	Sort 2: colour            	Piles 1=melanocratic, 2=mesocratic, 3=leucocratic  </a:t>
            </a:r>
          </a:p>
          <a:p>
            <a:pPr>
              <a:lnSpc>
                <a:spcPct val="90000"/>
              </a:lnSpc>
              <a:spcBef>
                <a:spcPts val="500"/>
              </a:spcBef>
              <a:spcAft>
                <a:spcPts val="500"/>
              </a:spcAft>
              <a:buFont typeface="Symbol" charset="0"/>
              <a:buNone/>
            </a:pPr>
            <a:r>
              <a:rPr lang="en-US" sz="1800">
                <a:latin typeface="Arial" charset="0"/>
              </a:rPr>
              <a:t>	Sort 3: emplacement      	Piles 1=intrusive, 2=extrusive  </a:t>
            </a:r>
          </a:p>
          <a:p>
            <a:pPr>
              <a:lnSpc>
                <a:spcPct val="90000"/>
              </a:lnSpc>
              <a:spcBef>
                <a:spcPts val="500"/>
              </a:spcBef>
              <a:spcAft>
                <a:spcPts val="500"/>
              </a:spcAft>
              <a:buFont typeface="Symbol" charset="0"/>
              <a:buNone/>
            </a:pPr>
            <a:r>
              <a:rPr lang="en-US" sz="1800">
                <a:latin typeface="Arial" charset="0"/>
              </a:rPr>
              <a:t>	Sort 4: presence of olivine 	Piles 1=always, 2=possibly, 3=never  </a:t>
            </a:r>
          </a:p>
          <a:p>
            <a:pPr>
              <a:lnSpc>
                <a:spcPct val="90000"/>
              </a:lnSpc>
              <a:spcBef>
                <a:spcPts val="500"/>
              </a:spcBef>
              <a:spcAft>
                <a:spcPts val="500"/>
              </a:spcAft>
              <a:buFont typeface="Symbol" charset="0"/>
              <a:buNone/>
            </a:pPr>
            <a:r>
              <a:rPr lang="en-US" sz="1800">
                <a:latin typeface="Arial" charset="0"/>
              </a:rPr>
              <a:t>	Sort 5: presence of quartz 	Piles 1=always, 2=possibly, 3=never</a:t>
            </a:r>
          </a:p>
          <a:p>
            <a:pPr>
              <a:lnSpc>
                <a:spcPct val="90000"/>
              </a:lnSpc>
              <a:spcBef>
                <a:spcPts val="500"/>
              </a:spcBef>
              <a:spcAft>
                <a:spcPts val="500"/>
              </a:spcAft>
              <a:buFont typeface="Symbol" charset="0"/>
              <a:buNone/>
            </a:pPr>
            <a:r>
              <a:rPr lang="en-GB" sz="1800"/>
              <a:t>	:</a:t>
            </a:r>
          </a:p>
          <a:p>
            <a:pPr>
              <a:lnSpc>
                <a:spcPct val="90000"/>
              </a:lnSpc>
              <a:spcBef>
                <a:spcPts val="500"/>
              </a:spcBef>
              <a:spcAft>
                <a:spcPts val="500"/>
              </a:spcAft>
              <a:buFont typeface="Symbol" charset="0"/>
              <a:buChar char="·"/>
            </a:pPr>
            <a:r>
              <a:rPr lang="en-GB" sz="1800"/>
              <a:t>If expert dries up then use triadic presentation</a:t>
            </a:r>
            <a:endParaRPr lang="en-GB"/>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r>
              <a:rPr lang="en-GB"/>
              <a:t>Card Sort</a:t>
            </a:r>
            <a:endParaRPr lang="en-GB" b="1"/>
          </a:p>
        </p:txBody>
      </p:sp>
      <p:sp>
        <p:nvSpPr>
          <p:cNvPr id="84995" name="Rectangle 3"/>
          <p:cNvSpPr>
            <a:spLocks noGrp="1" noChangeArrowheads="1"/>
          </p:cNvSpPr>
          <p:nvPr>
            <p:ph type="body" idx="1"/>
          </p:nvPr>
        </p:nvSpPr>
        <p:spPr/>
        <p:txBody>
          <a:bodyPr/>
          <a:lstStyle/>
          <a:p>
            <a:pPr>
              <a:spcBef>
                <a:spcPts val="500"/>
              </a:spcBef>
              <a:spcAft>
                <a:spcPts val="500"/>
              </a:spcAft>
              <a:buFont typeface="Symbol" charset="0"/>
              <a:buChar char="·"/>
            </a:pPr>
            <a:r>
              <a:rPr lang="en-GB"/>
              <a:t>Advantages:- </a:t>
            </a:r>
          </a:p>
          <a:p>
            <a:pPr lvl="1">
              <a:spcBef>
                <a:spcPts val="500"/>
              </a:spcBef>
              <a:spcAft>
                <a:spcPts val="500"/>
              </a:spcAft>
              <a:buFont typeface="Symbol" charset="0"/>
              <a:buChar char="·"/>
            </a:pPr>
            <a:r>
              <a:rPr lang="en-GB"/>
              <a:t>Condensed and easy data </a:t>
            </a:r>
          </a:p>
          <a:p>
            <a:pPr lvl="1">
              <a:spcBef>
                <a:spcPts val="500"/>
              </a:spcBef>
              <a:spcAft>
                <a:spcPts val="500"/>
              </a:spcAft>
              <a:buFont typeface="Symbol" charset="0"/>
              <a:buChar char="·"/>
            </a:pPr>
            <a:r>
              <a:rPr lang="en-GB"/>
              <a:t>Map of the domain </a:t>
            </a:r>
          </a:p>
          <a:p>
            <a:pPr>
              <a:spcBef>
                <a:spcPts val="500"/>
              </a:spcBef>
              <a:spcAft>
                <a:spcPts val="500"/>
              </a:spcAft>
              <a:buFont typeface="Symbol" charset="0"/>
              <a:buChar char="·"/>
            </a:pPr>
            <a:r>
              <a:rPr lang="en-GB"/>
              <a:t>Problems:-</a:t>
            </a:r>
          </a:p>
          <a:p>
            <a:pPr lvl="1">
              <a:spcBef>
                <a:spcPts val="500"/>
              </a:spcBef>
              <a:spcAft>
                <a:spcPts val="500"/>
              </a:spcAft>
              <a:buFont typeface="Symbol" charset="0"/>
              <a:buChar char="·"/>
            </a:pPr>
            <a:r>
              <a:rPr lang="en-GB"/>
              <a:t>Expert not familiar with technique</a:t>
            </a:r>
          </a:p>
          <a:p>
            <a:pPr lvl="1">
              <a:spcBef>
                <a:spcPts val="500"/>
              </a:spcBef>
              <a:spcAft>
                <a:spcPts val="500"/>
              </a:spcAft>
              <a:buFont typeface="Symbol" charset="0"/>
              <a:buChar char="·"/>
            </a:pPr>
            <a:r>
              <a:rPr lang="en-GB"/>
              <a:t>Feels initially like a </a:t>
            </a:r>
            <a:r>
              <a:rPr lang="en-GB" i="1"/>
              <a:t>game</a:t>
            </a:r>
          </a:p>
          <a:p>
            <a:pPr>
              <a:spcBef>
                <a:spcPts val="500"/>
              </a:spcBef>
              <a:spcAft>
                <a:spcPts val="500"/>
              </a:spcAft>
              <a:buFont typeface="Symbol" charset="0"/>
              <a:buChar char="·"/>
            </a:pPr>
            <a:r>
              <a:rPr lang="en-GB"/>
              <a:t>Note - experts opinions as to utility of a technique are no guide!</a:t>
            </a:r>
          </a:p>
          <a:p>
            <a:pPr lvl="1">
              <a:spcBef>
                <a:spcPts val="500"/>
              </a:spcBef>
              <a:spcAft>
                <a:spcPts val="500"/>
              </a:spcAft>
              <a:buFont typeface="Symbol" charset="0"/>
              <a:buChar char="·"/>
            </a:pPr>
            <a:endParaRPr lang="en-GB"/>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6" name="Rectangle 4"/>
          <p:cNvSpPr>
            <a:spLocks noGrp="1" noChangeArrowheads="1"/>
          </p:cNvSpPr>
          <p:nvPr>
            <p:ph type="title"/>
          </p:nvPr>
        </p:nvSpPr>
        <p:spPr/>
        <p:txBody>
          <a:bodyPr/>
          <a:lstStyle/>
          <a:p>
            <a:r>
              <a:rPr lang="en-GB"/>
              <a:t/>
            </a:r>
            <a:br>
              <a:rPr lang="en-GB"/>
            </a:br>
            <a:r>
              <a:rPr lang="en-GB"/>
              <a:t> Repertory Grids</a:t>
            </a:r>
          </a:p>
        </p:txBody>
      </p:sp>
      <p:sp>
        <p:nvSpPr>
          <p:cNvPr id="64517" name="Rectangle 5"/>
          <p:cNvSpPr>
            <a:spLocks noGrp="1" noChangeArrowheads="1"/>
          </p:cNvSpPr>
          <p:nvPr>
            <p:ph type="body" idx="1"/>
          </p:nvPr>
        </p:nvSpPr>
        <p:spPr/>
        <p:txBody>
          <a:bodyPr/>
          <a:lstStyle/>
          <a:p>
            <a:pPr>
              <a:lnSpc>
                <a:spcPct val="90000"/>
              </a:lnSpc>
            </a:pPr>
            <a:r>
              <a:rPr lang="en-GB" sz="1800"/>
              <a:t>Derived from the Psychologist George Kelly’s work on Personal Construct Theory</a:t>
            </a:r>
          </a:p>
          <a:p>
            <a:pPr>
              <a:lnSpc>
                <a:spcPct val="90000"/>
              </a:lnSpc>
            </a:pPr>
            <a:r>
              <a:rPr lang="en-GB" sz="1800"/>
              <a:t>Set of elements </a:t>
            </a:r>
          </a:p>
          <a:p>
            <a:pPr>
              <a:lnSpc>
                <a:spcPct val="90000"/>
              </a:lnSpc>
            </a:pPr>
            <a:r>
              <a:rPr lang="en-GB" sz="1800"/>
              <a:t>Expert rates elements along salient dimensions </a:t>
            </a:r>
          </a:p>
          <a:p>
            <a:pPr>
              <a:lnSpc>
                <a:spcPct val="90000"/>
              </a:lnSpc>
            </a:pPr>
            <a:r>
              <a:rPr lang="en-GB" sz="1800"/>
              <a:t>If expert dries up use triadic presentation </a:t>
            </a:r>
          </a:p>
          <a:p>
            <a:pPr>
              <a:lnSpc>
                <a:spcPct val="90000"/>
              </a:lnSpc>
            </a:pPr>
            <a:r>
              <a:rPr lang="en-GB" sz="1800"/>
              <a:t>Cluster analysis reveals conceptual structure</a:t>
            </a:r>
          </a:p>
          <a:p>
            <a:pPr>
              <a:lnSpc>
                <a:spcPct val="90000"/>
              </a:lnSpc>
            </a:pPr>
            <a:r>
              <a:rPr lang="en-GB" sz="1800"/>
              <a:t>Advantages:- </a:t>
            </a:r>
          </a:p>
          <a:p>
            <a:pPr lvl="1">
              <a:lnSpc>
                <a:spcPct val="80000"/>
              </a:lnSpc>
            </a:pPr>
            <a:r>
              <a:rPr lang="en-GB" sz="1800"/>
              <a:t>Powerful visualisation of conceptual structure </a:t>
            </a:r>
          </a:p>
          <a:p>
            <a:pPr lvl="1">
              <a:lnSpc>
                <a:spcPct val="80000"/>
              </a:lnSpc>
            </a:pPr>
            <a:r>
              <a:rPr lang="en-GB" sz="1800"/>
              <a:t>Extensions such as sociogrids, induction </a:t>
            </a:r>
          </a:p>
          <a:p>
            <a:pPr>
              <a:lnSpc>
                <a:spcPct val="90000"/>
              </a:lnSpc>
            </a:pPr>
            <a:r>
              <a:rPr lang="en-GB" sz="1800"/>
              <a:t>Problems:-</a:t>
            </a:r>
          </a:p>
          <a:p>
            <a:pPr lvl="1">
              <a:lnSpc>
                <a:spcPct val="80000"/>
              </a:lnSpc>
            </a:pPr>
            <a:r>
              <a:rPr lang="en-GB" sz="1800"/>
              <a:t>Statistical assumptions</a:t>
            </a:r>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1026"/>
          <p:cNvSpPr>
            <a:spLocks noGrp="1" noChangeArrowheads="1"/>
          </p:cNvSpPr>
          <p:nvPr>
            <p:ph type="title"/>
          </p:nvPr>
        </p:nvSpPr>
        <p:spPr/>
        <p:txBody>
          <a:bodyPr/>
          <a:lstStyle/>
          <a:p>
            <a:r>
              <a:rPr lang="en-GB" sz="3100"/>
              <a:t>Grid Example - Eliciting Constructs</a:t>
            </a:r>
            <a:endParaRPr lang="en-GB"/>
          </a:p>
        </p:txBody>
      </p:sp>
      <p:sp>
        <p:nvSpPr>
          <p:cNvPr id="98307" name="Line 1027"/>
          <p:cNvSpPr>
            <a:spLocks noChangeShapeType="1"/>
          </p:cNvSpPr>
          <p:nvPr/>
        </p:nvSpPr>
        <p:spPr bwMode="auto">
          <a:xfrm>
            <a:off x="4267200" y="2133600"/>
            <a:ext cx="0" cy="335280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8308" name="Text Box 1028"/>
          <p:cNvSpPr txBox="1">
            <a:spLocks noChangeArrowheads="1"/>
          </p:cNvSpPr>
          <p:nvPr/>
        </p:nvSpPr>
        <p:spPr bwMode="auto">
          <a:xfrm>
            <a:off x="3429000" y="5638800"/>
            <a:ext cx="1676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GB" sz="1600" b="1"/>
              <a:t>Nickel-Iron Core</a:t>
            </a:r>
            <a:endParaRPr lang="en-GB"/>
          </a:p>
        </p:txBody>
      </p:sp>
      <p:sp>
        <p:nvSpPr>
          <p:cNvPr id="98309" name="Text Box 1029"/>
          <p:cNvSpPr txBox="1">
            <a:spLocks noChangeArrowheads="1"/>
          </p:cNvSpPr>
          <p:nvPr/>
        </p:nvSpPr>
        <p:spPr bwMode="auto">
          <a:xfrm>
            <a:off x="3200400" y="1600200"/>
            <a:ext cx="2133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GB" sz="1600" b="1"/>
              <a:t>Non Nickel-Iron Core</a:t>
            </a:r>
            <a:endParaRPr lang="en-GB"/>
          </a:p>
        </p:txBody>
      </p:sp>
      <p:sp>
        <p:nvSpPr>
          <p:cNvPr id="98310" name="Text Box 1030"/>
          <p:cNvSpPr txBox="1">
            <a:spLocks noChangeArrowheads="1"/>
          </p:cNvSpPr>
          <p:nvPr/>
        </p:nvSpPr>
        <p:spPr bwMode="auto">
          <a:xfrm>
            <a:off x="4570413" y="2819400"/>
            <a:ext cx="838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GB" sz="1600"/>
              <a:t>neptune</a:t>
            </a:r>
            <a:endParaRPr lang="en-GB"/>
          </a:p>
        </p:txBody>
      </p:sp>
      <p:sp>
        <p:nvSpPr>
          <p:cNvPr id="98312" name="Text Box 1032"/>
          <p:cNvSpPr txBox="1">
            <a:spLocks noChangeArrowheads="1"/>
          </p:cNvSpPr>
          <p:nvPr/>
        </p:nvSpPr>
        <p:spPr bwMode="auto">
          <a:xfrm>
            <a:off x="4570413" y="1981200"/>
            <a:ext cx="838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GB" sz="1600"/>
              <a:t>jupiter</a:t>
            </a:r>
            <a:endParaRPr lang="en-GB"/>
          </a:p>
        </p:txBody>
      </p:sp>
      <p:sp>
        <p:nvSpPr>
          <p:cNvPr id="98313" name="Text Box 1033"/>
          <p:cNvSpPr txBox="1">
            <a:spLocks noChangeArrowheads="1"/>
          </p:cNvSpPr>
          <p:nvPr/>
        </p:nvSpPr>
        <p:spPr bwMode="auto">
          <a:xfrm>
            <a:off x="4570413" y="3657600"/>
            <a:ext cx="838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GB" sz="1600"/>
              <a:t>pluto</a:t>
            </a:r>
            <a:endParaRPr lang="en-GB"/>
          </a:p>
        </p:txBody>
      </p:sp>
      <p:sp>
        <p:nvSpPr>
          <p:cNvPr id="98314" name="Text Box 1034"/>
          <p:cNvSpPr txBox="1">
            <a:spLocks noChangeArrowheads="1"/>
          </p:cNvSpPr>
          <p:nvPr/>
        </p:nvSpPr>
        <p:spPr bwMode="auto">
          <a:xfrm>
            <a:off x="4570413" y="3048000"/>
            <a:ext cx="838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GB" sz="1600"/>
              <a:t>uranus</a:t>
            </a:r>
            <a:endParaRPr lang="en-GB"/>
          </a:p>
        </p:txBody>
      </p:sp>
      <p:sp>
        <p:nvSpPr>
          <p:cNvPr id="98315" name="Text Box 1035"/>
          <p:cNvSpPr txBox="1">
            <a:spLocks noChangeArrowheads="1"/>
          </p:cNvSpPr>
          <p:nvPr/>
        </p:nvSpPr>
        <p:spPr bwMode="auto">
          <a:xfrm>
            <a:off x="4570413" y="4267200"/>
            <a:ext cx="1066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GB" sz="1600"/>
              <a:t>mercury</a:t>
            </a:r>
            <a:endParaRPr lang="en-GB"/>
          </a:p>
        </p:txBody>
      </p:sp>
      <p:sp>
        <p:nvSpPr>
          <p:cNvPr id="98316" name="Text Box 1036"/>
          <p:cNvSpPr txBox="1">
            <a:spLocks noChangeArrowheads="1"/>
          </p:cNvSpPr>
          <p:nvPr/>
        </p:nvSpPr>
        <p:spPr bwMode="auto">
          <a:xfrm>
            <a:off x="4570413" y="5029200"/>
            <a:ext cx="838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GB" sz="1600"/>
              <a:t>venus</a:t>
            </a:r>
            <a:endParaRPr lang="en-GB"/>
          </a:p>
        </p:txBody>
      </p:sp>
      <p:sp>
        <p:nvSpPr>
          <p:cNvPr id="98317" name="Text Box 1037"/>
          <p:cNvSpPr txBox="1">
            <a:spLocks noChangeArrowheads="1"/>
          </p:cNvSpPr>
          <p:nvPr/>
        </p:nvSpPr>
        <p:spPr bwMode="auto">
          <a:xfrm>
            <a:off x="4570413" y="4495800"/>
            <a:ext cx="838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GB" sz="1600"/>
              <a:t>mars</a:t>
            </a:r>
            <a:endParaRPr lang="en-GB"/>
          </a:p>
        </p:txBody>
      </p:sp>
      <p:sp>
        <p:nvSpPr>
          <p:cNvPr id="98318" name="Text Box 1038"/>
          <p:cNvSpPr txBox="1">
            <a:spLocks noChangeArrowheads="1"/>
          </p:cNvSpPr>
          <p:nvPr/>
        </p:nvSpPr>
        <p:spPr bwMode="auto">
          <a:xfrm>
            <a:off x="4572000" y="5257800"/>
            <a:ext cx="838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GB" sz="1600"/>
              <a:t>earth</a:t>
            </a:r>
            <a:endParaRPr lang="en-GB"/>
          </a:p>
        </p:txBody>
      </p:sp>
      <p:sp>
        <p:nvSpPr>
          <p:cNvPr id="98319" name="Text Box 1039"/>
          <p:cNvSpPr txBox="1">
            <a:spLocks noChangeArrowheads="1"/>
          </p:cNvSpPr>
          <p:nvPr/>
        </p:nvSpPr>
        <p:spPr bwMode="auto">
          <a:xfrm>
            <a:off x="4570413" y="2209800"/>
            <a:ext cx="838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GB" sz="1600"/>
              <a:t>saturn</a:t>
            </a:r>
            <a:endParaRPr lang="en-GB"/>
          </a:p>
        </p:txBody>
      </p:sp>
      <p:sp>
        <p:nvSpPr>
          <p:cNvPr id="98320" name="Line 1040"/>
          <p:cNvSpPr>
            <a:spLocks noChangeShapeType="1"/>
          </p:cNvSpPr>
          <p:nvPr/>
        </p:nvSpPr>
        <p:spPr bwMode="auto">
          <a:xfrm flipH="1">
            <a:off x="4267200" y="2133600"/>
            <a:ext cx="304800" cy="0"/>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8321" name="Line 1041"/>
          <p:cNvSpPr>
            <a:spLocks noChangeShapeType="1"/>
          </p:cNvSpPr>
          <p:nvPr/>
        </p:nvSpPr>
        <p:spPr bwMode="auto">
          <a:xfrm flipH="1" flipV="1">
            <a:off x="4267200" y="2133600"/>
            <a:ext cx="30480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8322" name="Line 1042"/>
          <p:cNvSpPr>
            <a:spLocks noChangeShapeType="1"/>
          </p:cNvSpPr>
          <p:nvPr/>
        </p:nvSpPr>
        <p:spPr bwMode="auto">
          <a:xfrm flipV="1">
            <a:off x="4267200" y="3048000"/>
            <a:ext cx="30480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8323" name="Line 1043"/>
          <p:cNvSpPr>
            <a:spLocks noChangeShapeType="1"/>
          </p:cNvSpPr>
          <p:nvPr/>
        </p:nvSpPr>
        <p:spPr bwMode="auto">
          <a:xfrm>
            <a:off x="4267200" y="3124200"/>
            <a:ext cx="3048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8324" name="Line 1044"/>
          <p:cNvSpPr>
            <a:spLocks noChangeShapeType="1"/>
          </p:cNvSpPr>
          <p:nvPr/>
        </p:nvSpPr>
        <p:spPr bwMode="auto">
          <a:xfrm flipH="1">
            <a:off x="4267200" y="3810000"/>
            <a:ext cx="304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8325" name="Line 1045"/>
          <p:cNvSpPr>
            <a:spLocks noChangeShapeType="1"/>
          </p:cNvSpPr>
          <p:nvPr/>
        </p:nvSpPr>
        <p:spPr bwMode="auto">
          <a:xfrm flipH="1">
            <a:off x="4267200" y="4495800"/>
            <a:ext cx="30480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8326" name="Line 1046"/>
          <p:cNvSpPr>
            <a:spLocks noChangeShapeType="1"/>
          </p:cNvSpPr>
          <p:nvPr/>
        </p:nvSpPr>
        <p:spPr bwMode="auto">
          <a:xfrm flipH="1" flipV="1">
            <a:off x="4267200" y="4572000"/>
            <a:ext cx="30480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8327" name="Line 1047"/>
          <p:cNvSpPr>
            <a:spLocks noChangeShapeType="1"/>
          </p:cNvSpPr>
          <p:nvPr/>
        </p:nvSpPr>
        <p:spPr bwMode="auto">
          <a:xfrm flipH="1">
            <a:off x="4267200" y="5486400"/>
            <a:ext cx="381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8328" name="Line 1048"/>
          <p:cNvSpPr>
            <a:spLocks noChangeShapeType="1"/>
          </p:cNvSpPr>
          <p:nvPr/>
        </p:nvSpPr>
        <p:spPr bwMode="auto">
          <a:xfrm flipH="1">
            <a:off x="4267200" y="5181600"/>
            <a:ext cx="38100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lang="en-GB"/>
              <a:t>Knowledge Acquisition</a:t>
            </a:r>
          </a:p>
        </p:txBody>
      </p:sp>
      <p:sp>
        <p:nvSpPr>
          <p:cNvPr id="74755" name="Rectangle 3"/>
          <p:cNvSpPr>
            <a:spLocks noGrp="1" noChangeArrowheads="1"/>
          </p:cNvSpPr>
          <p:nvPr>
            <p:ph type="body" idx="1"/>
          </p:nvPr>
        </p:nvSpPr>
        <p:spPr>
          <a:xfrm>
            <a:off x="685800" y="1600200"/>
            <a:ext cx="7772400" cy="4495800"/>
          </a:xfrm>
        </p:spPr>
        <p:txBody>
          <a:bodyPr/>
          <a:lstStyle/>
          <a:p>
            <a:r>
              <a:rPr lang="en-GB"/>
              <a:t>The process of capturing knowledge from whatever source including experts, documents, manuals, case studies etc.</a:t>
            </a:r>
          </a:p>
          <a:p>
            <a:pPr>
              <a:spcBef>
                <a:spcPts val="500"/>
              </a:spcBef>
              <a:spcAft>
                <a:spcPts val="500"/>
              </a:spcAft>
            </a:pPr>
            <a:r>
              <a:rPr lang="en-GB" i="1"/>
              <a:t>Knowledge Elicitation</a:t>
            </a:r>
            <a:endParaRPr lang="en-GB" b="1"/>
          </a:p>
          <a:p>
            <a:pPr marL="766763" lvl="1" indent="-285750"/>
            <a:r>
              <a:rPr lang="en-GB"/>
              <a:t>techniques that are used to acquire knowledge direct from human experts</a:t>
            </a:r>
          </a:p>
          <a:p>
            <a:pPr>
              <a:spcBef>
                <a:spcPts val="500"/>
              </a:spcBef>
              <a:spcAft>
                <a:spcPts val="500"/>
              </a:spcAft>
            </a:pPr>
            <a:r>
              <a:rPr lang="en-GB" i="1"/>
              <a:t>Machine Learning</a:t>
            </a:r>
            <a:endParaRPr lang="en-GB" b="1"/>
          </a:p>
          <a:p>
            <a:pPr marL="766763" lvl="1" indent="-285750"/>
            <a:r>
              <a:rPr lang="en-GB"/>
              <a:t>use of AI pattern recognition methods to infer patterns from sets of examples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3" name="Picture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2925" y="1576388"/>
            <a:ext cx="5491163" cy="447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66564" name="Rectangle 4"/>
          <p:cNvSpPr>
            <a:spLocks noGrp="1" noChangeArrowheads="1"/>
          </p:cNvSpPr>
          <p:nvPr>
            <p:ph type="title"/>
          </p:nvPr>
        </p:nvSpPr>
        <p:spPr/>
        <p:txBody>
          <a:bodyPr/>
          <a:lstStyle/>
          <a:p>
            <a:r>
              <a:rPr lang="en-GB"/>
              <a:t> A Repertory Grid Example - A Matrix</a:t>
            </a:r>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7" name="Picture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9988" y="1576388"/>
            <a:ext cx="6634162" cy="447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67588" name="Rectangle 4"/>
          <p:cNvSpPr>
            <a:spLocks noGrp="1" noChangeArrowheads="1"/>
          </p:cNvSpPr>
          <p:nvPr>
            <p:ph type="title"/>
          </p:nvPr>
        </p:nvSpPr>
        <p:spPr/>
        <p:txBody>
          <a:bodyPr/>
          <a:lstStyle/>
          <a:p>
            <a:r>
              <a:rPr lang="en-US"/>
              <a:t>Repertory Grid - Cluster Analysis</a:t>
            </a:r>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en-GB"/>
              <a:t>Laddering</a:t>
            </a:r>
            <a:endParaRPr lang="en-GB" b="1"/>
          </a:p>
        </p:txBody>
      </p:sp>
      <p:sp>
        <p:nvSpPr>
          <p:cNvPr id="69635" name="Rectangle 3"/>
          <p:cNvSpPr>
            <a:spLocks noGrp="1" noChangeArrowheads="1"/>
          </p:cNvSpPr>
          <p:nvPr>
            <p:ph type="body" idx="1"/>
          </p:nvPr>
        </p:nvSpPr>
        <p:spPr>
          <a:xfrm>
            <a:off x="685800" y="1600200"/>
            <a:ext cx="7772400" cy="4267200"/>
          </a:xfrm>
        </p:spPr>
        <p:txBody>
          <a:bodyPr/>
          <a:lstStyle/>
          <a:p>
            <a:pPr>
              <a:spcBef>
                <a:spcPts val="500"/>
              </a:spcBef>
              <a:spcAft>
                <a:spcPts val="500"/>
              </a:spcAft>
            </a:pPr>
            <a:r>
              <a:rPr lang="en-GB"/>
              <a:t>Elicit structure of domains through hierarchical analysis</a:t>
            </a:r>
            <a:endParaRPr lang="en-GB" sz="2800"/>
          </a:p>
          <a:p>
            <a:pPr>
              <a:spcBef>
                <a:spcPts val="500"/>
              </a:spcBef>
              <a:spcAft>
                <a:spcPts val="500"/>
              </a:spcAft>
            </a:pPr>
            <a:r>
              <a:rPr lang="en-GB"/>
              <a:t>Method (see </a:t>
            </a:r>
            <a:r>
              <a:rPr lang="en-GB" i="1"/>
              <a:t>Eliciting Expertise</a:t>
            </a:r>
            <a:r>
              <a:rPr lang="en-GB"/>
              <a:t>)</a:t>
            </a:r>
          </a:p>
          <a:p>
            <a:pPr lvl="1">
              <a:spcBef>
                <a:spcPts val="500"/>
              </a:spcBef>
              <a:spcAft>
                <a:spcPts val="500"/>
              </a:spcAft>
            </a:pPr>
            <a:r>
              <a:rPr lang="en-GB" sz="2000"/>
              <a:t>Pick a seed item</a:t>
            </a:r>
          </a:p>
          <a:p>
            <a:pPr lvl="1">
              <a:spcBef>
                <a:spcPts val="500"/>
              </a:spcBef>
              <a:spcAft>
                <a:spcPts val="500"/>
              </a:spcAft>
            </a:pPr>
            <a:r>
              <a:rPr lang="en-GB" sz="2000"/>
              <a:t>Move around the domain using structured prompts</a:t>
            </a:r>
          </a:p>
          <a:p>
            <a:pPr>
              <a:spcBef>
                <a:spcPts val="500"/>
              </a:spcBef>
              <a:spcAft>
                <a:spcPts val="500"/>
              </a:spcAft>
            </a:pPr>
            <a:r>
              <a:rPr lang="en-GB"/>
              <a:t>Works well for a variety of hierarchically structured knowledge types</a:t>
            </a:r>
            <a:endParaRPr lang="en-GB" sz="2000"/>
          </a:p>
          <a:p>
            <a:pPr lvl="1">
              <a:spcBef>
                <a:spcPts val="500"/>
              </a:spcBef>
              <a:spcAft>
                <a:spcPts val="500"/>
              </a:spcAft>
            </a:pPr>
            <a:r>
              <a:rPr lang="en-GB" sz="2000"/>
              <a:t>concepts, actions, products, processes, tasks, goals ...</a:t>
            </a:r>
          </a:p>
          <a:p>
            <a:pPr lvl="1">
              <a:spcBef>
                <a:spcPts val="500"/>
              </a:spcBef>
              <a:spcAft>
                <a:spcPts val="500"/>
              </a:spcAft>
            </a:pPr>
            <a:endParaRPr lang="en-GB" sz="2000"/>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685800" y="457200"/>
            <a:ext cx="7772400" cy="1295400"/>
          </a:xfrm>
        </p:spPr>
        <p:txBody>
          <a:bodyPr/>
          <a:lstStyle/>
          <a:p>
            <a:r>
              <a:rPr lang="en-GB"/>
              <a:t>Laddering Prompts</a:t>
            </a:r>
          </a:p>
        </p:txBody>
      </p:sp>
      <p:sp>
        <p:nvSpPr>
          <p:cNvPr id="94211" name="Rectangle 3"/>
          <p:cNvSpPr>
            <a:spLocks noGrp="1" noChangeArrowheads="1"/>
          </p:cNvSpPr>
          <p:nvPr>
            <p:ph type="body" idx="1"/>
          </p:nvPr>
        </p:nvSpPr>
        <p:spPr>
          <a:xfrm>
            <a:off x="685800" y="2057400"/>
            <a:ext cx="7772400" cy="4648200"/>
          </a:xfrm>
        </p:spPr>
        <p:txBody>
          <a:bodyPr/>
          <a:lstStyle/>
          <a:p>
            <a:pPr>
              <a:spcBef>
                <a:spcPts val="500"/>
              </a:spcBef>
              <a:spcAft>
                <a:spcPts val="500"/>
              </a:spcAft>
              <a:buFontTx/>
              <a:buNone/>
            </a:pPr>
            <a:r>
              <a:rPr lang="en-GB" sz="1600" i="1"/>
              <a:t>To move DOWN the expert’s domain knowledge</a:t>
            </a:r>
            <a:endParaRPr lang="en-GB" sz="1600"/>
          </a:p>
          <a:p>
            <a:pPr lvl="1">
              <a:spcBef>
                <a:spcPts val="500"/>
              </a:spcBef>
              <a:spcAft>
                <a:spcPts val="500"/>
              </a:spcAft>
              <a:buFontTx/>
              <a:buNone/>
            </a:pPr>
            <a:r>
              <a:rPr lang="en-GB" sz="1600"/>
              <a:t>“Can you give examples of &lt;ITEM&gt; ?”</a:t>
            </a:r>
          </a:p>
          <a:p>
            <a:pPr>
              <a:spcBef>
                <a:spcPts val="500"/>
              </a:spcBef>
              <a:spcAft>
                <a:spcPts val="500"/>
              </a:spcAft>
              <a:buFontTx/>
              <a:buNone/>
            </a:pPr>
            <a:r>
              <a:rPr lang="en-GB" sz="1600" i="1"/>
              <a:t>To move ACROSS the expert’s domain knowledge</a:t>
            </a:r>
            <a:endParaRPr lang="en-GB" sz="1600"/>
          </a:p>
          <a:p>
            <a:pPr lvl="1">
              <a:spcBef>
                <a:spcPts val="500"/>
              </a:spcBef>
              <a:spcAft>
                <a:spcPts val="500"/>
              </a:spcAft>
              <a:buFontTx/>
              <a:buNone/>
            </a:pPr>
            <a:r>
              <a:rPr lang="en-GB" sz="1600"/>
              <a:t>“What alternative examples of &lt;CLASS&gt; are there to &lt;ITEM&gt; ?”</a:t>
            </a:r>
          </a:p>
          <a:p>
            <a:pPr>
              <a:spcBef>
                <a:spcPts val="500"/>
              </a:spcBef>
              <a:spcAft>
                <a:spcPts val="500"/>
              </a:spcAft>
              <a:buFontTx/>
              <a:buNone/>
            </a:pPr>
            <a:r>
              <a:rPr lang="en-GB" sz="1600" i="1"/>
              <a:t>To move UP the expert’s domain knowledge</a:t>
            </a:r>
            <a:r>
              <a:rPr lang="en-GB" sz="1600"/>
              <a:t> 	</a:t>
            </a:r>
          </a:p>
          <a:p>
            <a:pPr lvl="1">
              <a:spcBef>
                <a:spcPts val="500"/>
              </a:spcBef>
              <a:spcAft>
                <a:spcPts val="500"/>
              </a:spcAft>
              <a:buFontTx/>
              <a:buNone/>
            </a:pPr>
            <a:r>
              <a:rPr lang="en-GB" sz="1600"/>
              <a:t>“What have &lt;SAME LEVEL ITEMS&gt; got in common ?”</a:t>
            </a:r>
          </a:p>
          <a:p>
            <a:pPr lvl="1">
              <a:spcBef>
                <a:spcPts val="500"/>
              </a:spcBef>
              <a:spcAft>
                <a:spcPts val="500"/>
              </a:spcAft>
              <a:buFontTx/>
              <a:buNone/>
            </a:pPr>
            <a:r>
              <a:rPr lang="en-GB" sz="1600"/>
              <a:t>“What are &lt;SAME LEVEL ITEMS&gt; examples of ?”</a:t>
            </a:r>
          </a:p>
          <a:p>
            <a:pPr>
              <a:spcBef>
                <a:spcPts val="500"/>
              </a:spcBef>
              <a:spcAft>
                <a:spcPts val="500"/>
              </a:spcAft>
              <a:buFontTx/>
              <a:buNone/>
            </a:pPr>
            <a:r>
              <a:rPr lang="en-GB" sz="1600" i="1"/>
              <a:t>To elicit essential properties of an item:</a:t>
            </a:r>
            <a:endParaRPr lang="en-GB" sz="1600"/>
          </a:p>
          <a:p>
            <a:pPr lvl="1">
              <a:spcBef>
                <a:spcPts val="500"/>
              </a:spcBef>
              <a:spcAft>
                <a:spcPts val="500"/>
              </a:spcAft>
              <a:buFontTx/>
              <a:buNone/>
            </a:pPr>
            <a:r>
              <a:rPr lang="en-GB" sz="1600"/>
              <a:t>“How can you tell it is &lt;ITEM&gt;?”</a:t>
            </a:r>
          </a:p>
          <a:p>
            <a:pPr>
              <a:spcBef>
                <a:spcPts val="500"/>
              </a:spcBef>
              <a:spcAft>
                <a:spcPts val="500"/>
              </a:spcAft>
              <a:buFontTx/>
              <a:buNone/>
            </a:pPr>
            <a:r>
              <a:rPr lang="en-GB" sz="1600" i="1"/>
              <a:t>To discriminate items:</a:t>
            </a:r>
            <a:endParaRPr lang="en-GB" sz="1600"/>
          </a:p>
          <a:p>
            <a:pPr lvl="1">
              <a:spcBef>
                <a:spcPts val="500"/>
              </a:spcBef>
              <a:spcAft>
                <a:spcPts val="500"/>
              </a:spcAft>
              <a:buFontTx/>
              <a:buNone/>
            </a:pPr>
            <a:r>
              <a:rPr lang="en-GB" sz="1600"/>
              <a:t>“What is the key difference between &lt;ITEM 1&gt; and &lt;ITEM 2&gt; ?”</a:t>
            </a:r>
          </a:p>
          <a:p>
            <a:endParaRPr lang="en-GB"/>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p:txBody>
          <a:bodyPr/>
          <a:lstStyle/>
          <a:p>
            <a:r>
              <a:rPr lang="en-US"/>
              <a:t>Laddered Grid Interview e.g.</a:t>
            </a:r>
          </a:p>
        </p:txBody>
      </p:sp>
      <p:sp>
        <p:nvSpPr>
          <p:cNvPr id="167939" name="Rectangle 3"/>
          <p:cNvSpPr>
            <a:spLocks noGrp="1" noChangeArrowheads="1"/>
          </p:cNvSpPr>
          <p:nvPr>
            <p:ph type="body" idx="1"/>
          </p:nvPr>
        </p:nvSpPr>
        <p:spPr/>
        <p:txBody>
          <a:bodyPr/>
          <a:lstStyle/>
          <a:p>
            <a:pPr>
              <a:lnSpc>
                <a:spcPct val="90000"/>
              </a:lnSpc>
              <a:buFontTx/>
              <a:buNone/>
            </a:pPr>
            <a:r>
              <a:rPr lang="en-US" sz="1600">
                <a:latin typeface="Arial" charset="0"/>
              </a:rPr>
              <a:t>KE  So how could you tell something was dacite?  </a:t>
            </a:r>
          </a:p>
          <a:p>
            <a:pPr>
              <a:lnSpc>
                <a:spcPct val="90000"/>
              </a:lnSpc>
              <a:buFontTx/>
              <a:buNone/>
            </a:pPr>
            <a:r>
              <a:rPr lang="en-US" sz="1600">
                <a:latin typeface="Arial" charset="0"/>
              </a:rPr>
              <a:t>EX  Well + examine the fresh surface and the weathered surfaces first + looking at grainsize, the relationship between the grains </a:t>
            </a:r>
          </a:p>
          <a:p>
            <a:pPr>
              <a:lnSpc>
                <a:spcPct val="90000"/>
              </a:lnSpc>
              <a:buFontTx/>
              <a:buNone/>
            </a:pPr>
            <a:r>
              <a:rPr lang="en-US" sz="1600">
                <a:latin typeface="Arial" charset="0"/>
              </a:rPr>
              <a:t>KE  Can I just stop you there. What type of grain size is it? </a:t>
            </a:r>
          </a:p>
          <a:p>
            <a:pPr>
              <a:lnSpc>
                <a:spcPct val="90000"/>
              </a:lnSpc>
              <a:buFontTx/>
              <a:buNone/>
            </a:pPr>
            <a:r>
              <a:rPr lang="en-US" sz="1600">
                <a:latin typeface="Arial" charset="0"/>
              </a:rPr>
              <a:t>EX  Coarse, medium, fine grain, oh, you want me to actually say what dacite is?  </a:t>
            </a:r>
          </a:p>
          <a:p>
            <a:pPr>
              <a:lnSpc>
                <a:spcPct val="90000"/>
              </a:lnSpc>
              <a:buFontTx/>
              <a:buNone/>
            </a:pPr>
            <a:r>
              <a:rPr lang="en-US" sz="1600">
                <a:latin typeface="Arial" charset="0"/>
              </a:rPr>
              <a:t>KE  The grain, in dacite what would it be?  </a:t>
            </a:r>
          </a:p>
          <a:p>
            <a:pPr>
              <a:lnSpc>
                <a:spcPct val="90000"/>
              </a:lnSpc>
              <a:buFontTx/>
              <a:buNone/>
            </a:pPr>
            <a:r>
              <a:rPr lang="en-US" sz="1600">
                <a:latin typeface="Arial" charset="0"/>
              </a:rPr>
              <a:t>EX  Er + medium grained.  </a:t>
            </a:r>
          </a:p>
          <a:p>
            <a:pPr>
              <a:lnSpc>
                <a:spcPct val="90000"/>
              </a:lnSpc>
              <a:buFontTx/>
              <a:buNone/>
            </a:pPr>
            <a:r>
              <a:rPr lang="en-US" sz="1600">
                <a:latin typeface="Arial" charset="0"/>
              </a:rPr>
              <a:t>KE Medium grained, right. So can you give me other examples of medium grained rocks?  </a:t>
            </a:r>
          </a:p>
          <a:p>
            <a:pPr>
              <a:lnSpc>
                <a:spcPct val="90000"/>
              </a:lnSpc>
              <a:buFontTx/>
              <a:buNone/>
            </a:pPr>
            <a:r>
              <a:rPr lang="en-US" sz="1600">
                <a:latin typeface="Arial" charset="0"/>
              </a:rPr>
              <a:t>EX Medium grained rocks + dolerite... Granodiorite as well... And we'll stay with that.  </a:t>
            </a:r>
          </a:p>
          <a:p>
            <a:pPr>
              <a:lnSpc>
                <a:spcPct val="90000"/>
              </a:lnSpc>
              <a:buFontTx/>
              <a:buNone/>
            </a:pPr>
            <a:r>
              <a:rPr lang="en-US" sz="1600">
                <a:latin typeface="Arial" charset="0"/>
              </a:rPr>
              <a:t>KE Right, erm, what alternative is there to a medium grained rock? </a:t>
            </a:r>
          </a:p>
          <a:p>
            <a:pPr>
              <a:lnSpc>
                <a:spcPct val="90000"/>
              </a:lnSpc>
              <a:buFontTx/>
              <a:buNone/>
            </a:pPr>
            <a:r>
              <a:rPr lang="en-US" sz="1600">
                <a:latin typeface="Arial" charset="0"/>
              </a:rPr>
              <a:t> EX Well, you can have a coarse grained one or a fine grained one, those are sort of the three major ones. </a:t>
            </a:r>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1026"/>
          <p:cNvSpPr>
            <a:spLocks noGrp="1" noChangeArrowheads="1"/>
          </p:cNvSpPr>
          <p:nvPr>
            <p:ph type="title"/>
          </p:nvPr>
        </p:nvSpPr>
        <p:spPr/>
        <p:txBody>
          <a:bodyPr/>
          <a:lstStyle/>
          <a:p>
            <a:r>
              <a:rPr lang="en-GB"/>
              <a:t>Laddering</a:t>
            </a:r>
          </a:p>
        </p:txBody>
      </p:sp>
      <p:sp>
        <p:nvSpPr>
          <p:cNvPr id="93187" name="Rectangle 1027"/>
          <p:cNvSpPr>
            <a:spLocks noGrp="1" noChangeArrowheads="1"/>
          </p:cNvSpPr>
          <p:nvPr>
            <p:ph type="body" idx="1"/>
          </p:nvPr>
        </p:nvSpPr>
        <p:spPr>
          <a:xfrm>
            <a:off x="685800" y="1752600"/>
            <a:ext cx="3886200" cy="4343400"/>
          </a:xfrm>
        </p:spPr>
        <p:txBody>
          <a:bodyPr/>
          <a:lstStyle/>
          <a:p>
            <a:pPr>
              <a:lnSpc>
                <a:spcPct val="90000"/>
              </a:lnSpc>
              <a:spcBef>
                <a:spcPts val="500"/>
              </a:spcBef>
              <a:spcAft>
                <a:spcPts val="500"/>
              </a:spcAft>
            </a:pPr>
            <a:r>
              <a:rPr lang="en-GB" sz="2000"/>
              <a:t>Advantages:- </a:t>
            </a:r>
          </a:p>
          <a:p>
            <a:pPr lvl="1">
              <a:lnSpc>
                <a:spcPct val="80000"/>
              </a:lnSpc>
              <a:spcBef>
                <a:spcPts val="500"/>
              </a:spcBef>
              <a:spcAft>
                <a:spcPts val="500"/>
              </a:spcAft>
              <a:buFont typeface="Symbol" charset="0"/>
              <a:buChar char="·"/>
            </a:pPr>
            <a:r>
              <a:rPr lang="en-GB" sz="2000"/>
              <a:t>Fast map of a hierarchically structured domain</a:t>
            </a:r>
          </a:p>
          <a:p>
            <a:pPr lvl="1">
              <a:lnSpc>
                <a:spcPct val="80000"/>
              </a:lnSpc>
              <a:spcBef>
                <a:spcPts val="500"/>
              </a:spcBef>
              <a:spcAft>
                <a:spcPts val="500"/>
              </a:spcAft>
              <a:buFont typeface="Symbol" charset="0"/>
              <a:buChar char="·"/>
            </a:pPr>
            <a:r>
              <a:rPr lang="en-GB" sz="2000"/>
              <a:t>Knowledge Engineer doesn’t need much prior knowledge of domain</a:t>
            </a:r>
          </a:p>
          <a:p>
            <a:pPr>
              <a:lnSpc>
                <a:spcPct val="90000"/>
              </a:lnSpc>
              <a:spcBef>
                <a:spcPts val="500"/>
              </a:spcBef>
              <a:spcAft>
                <a:spcPts val="500"/>
              </a:spcAft>
            </a:pPr>
            <a:r>
              <a:rPr lang="en-GB" sz="2000"/>
              <a:t>Problems:-</a:t>
            </a:r>
          </a:p>
          <a:p>
            <a:pPr lvl="1">
              <a:lnSpc>
                <a:spcPct val="80000"/>
              </a:lnSpc>
              <a:spcBef>
                <a:spcPts val="500"/>
              </a:spcBef>
              <a:spcAft>
                <a:spcPts val="500"/>
              </a:spcAft>
              <a:buFont typeface="Symbol" charset="0"/>
              <a:buChar char="·"/>
            </a:pPr>
            <a:r>
              <a:rPr lang="en-GB" sz="2000"/>
              <a:t>Can get complex </a:t>
            </a:r>
          </a:p>
          <a:p>
            <a:pPr lvl="1">
              <a:lnSpc>
                <a:spcPct val="80000"/>
              </a:lnSpc>
              <a:spcBef>
                <a:spcPts val="500"/>
              </a:spcBef>
              <a:spcAft>
                <a:spcPts val="500"/>
              </a:spcAft>
              <a:buFont typeface="Symbol" charset="0"/>
              <a:buChar char="·"/>
            </a:pPr>
            <a:r>
              <a:rPr lang="en-GB" sz="2000"/>
              <a:t>Heterogeneous links </a:t>
            </a:r>
          </a:p>
          <a:p>
            <a:pPr lvl="1">
              <a:lnSpc>
                <a:spcPct val="80000"/>
              </a:lnSpc>
              <a:spcBef>
                <a:spcPts val="500"/>
              </a:spcBef>
              <a:spcAft>
                <a:spcPts val="500"/>
              </a:spcAft>
              <a:buFont typeface="Symbol" charset="0"/>
              <a:buChar char="·"/>
            </a:pPr>
            <a:r>
              <a:rPr lang="en-GB" sz="2000"/>
              <a:t>Justification </a:t>
            </a:r>
          </a:p>
          <a:p>
            <a:pPr>
              <a:lnSpc>
                <a:spcPct val="90000"/>
              </a:lnSpc>
            </a:pPr>
            <a:endParaRPr lang="en-GB" sz="2000"/>
          </a:p>
        </p:txBody>
      </p:sp>
      <p:pic>
        <p:nvPicPr>
          <p:cNvPr id="93188" name="Picture 1028" descr="CM Capture 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2913" y="1752600"/>
            <a:ext cx="3316287" cy="3657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r>
              <a:rPr lang="en-GB"/>
              <a:t>Limited Information Task</a:t>
            </a:r>
            <a:endParaRPr lang="en-GB" b="1"/>
          </a:p>
        </p:txBody>
      </p:sp>
      <p:sp>
        <p:nvSpPr>
          <p:cNvPr id="72707" name="Rectangle 3"/>
          <p:cNvSpPr>
            <a:spLocks noGrp="1" noChangeArrowheads="1"/>
          </p:cNvSpPr>
          <p:nvPr>
            <p:ph type="body" idx="1"/>
          </p:nvPr>
        </p:nvSpPr>
        <p:spPr>
          <a:xfrm>
            <a:off x="685800" y="1676400"/>
            <a:ext cx="7772400" cy="4419600"/>
          </a:xfrm>
        </p:spPr>
        <p:txBody>
          <a:bodyPr/>
          <a:lstStyle/>
          <a:p>
            <a:pPr>
              <a:spcBef>
                <a:spcPts val="500"/>
              </a:spcBef>
              <a:spcAft>
                <a:spcPts val="500"/>
              </a:spcAft>
            </a:pPr>
            <a:r>
              <a:rPr lang="en-GB"/>
              <a:t>20 questions </a:t>
            </a:r>
          </a:p>
          <a:p>
            <a:pPr>
              <a:spcBef>
                <a:spcPts val="500"/>
              </a:spcBef>
              <a:spcAft>
                <a:spcPts val="500"/>
              </a:spcAft>
              <a:buFont typeface="Symbol" charset="0"/>
              <a:buChar char="·"/>
            </a:pPr>
            <a:r>
              <a:rPr lang="en-GB"/>
              <a:t>Advantages:-</a:t>
            </a:r>
          </a:p>
          <a:p>
            <a:pPr lvl="1">
              <a:spcBef>
                <a:spcPts val="500"/>
              </a:spcBef>
              <a:spcAft>
                <a:spcPts val="500"/>
              </a:spcAft>
              <a:buFont typeface="Symbol" charset="0"/>
              <a:buChar char="·"/>
            </a:pPr>
            <a:r>
              <a:rPr lang="en-GB"/>
              <a:t>Reveals paths of enquiry </a:t>
            </a:r>
          </a:p>
          <a:p>
            <a:pPr>
              <a:spcBef>
                <a:spcPts val="500"/>
              </a:spcBef>
              <a:spcAft>
                <a:spcPts val="500"/>
              </a:spcAft>
            </a:pPr>
            <a:r>
              <a:rPr lang="en-GB"/>
              <a:t>Problems:-</a:t>
            </a:r>
          </a:p>
          <a:p>
            <a:pPr lvl="1">
              <a:spcBef>
                <a:spcPts val="500"/>
              </a:spcBef>
              <a:spcAft>
                <a:spcPts val="500"/>
              </a:spcAft>
              <a:buFont typeface="Symbol" charset="0"/>
              <a:buChar char="·"/>
            </a:pPr>
            <a:r>
              <a:rPr lang="en-GB"/>
              <a:t>Knowledge Engineer needs to know a lot about the domain </a:t>
            </a:r>
          </a:p>
          <a:p>
            <a:pPr lvl="1">
              <a:spcBef>
                <a:spcPts val="500"/>
              </a:spcBef>
              <a:spcAft>
                <a:spcPts val="500"/>
              </a:spcAft>
              <a:buFont typeface="Symbol" charset="0"/>
              <a:buChar char="·"/>
            </a:pPr>
            <a:r>
              <a:rPr lang="en-GB"/>
              <a:t>Sampling </a:t>
            </a:r>
          </a:p>
          <a:p>
            <a:endParaRPr lang="en-GB"/>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p:txBody>
          <a:bodyPr/>
          <a:lstStyle/>
          <a:p>
            <a:r>
              <a:rPr lang="en-US"/>
              <a:t>Limited Information Task e.g.</a:t>
            </a:r>
          </a:p>
        </p:txBody>
      </p:sp>
      <p:sp>
        <p:nvSpPr>
          <p:cNvPr id="171011" name="Rectangle 3"/>
          <p:cNvSpPr>
            <a:spLocks noGrp="1" noChangeArrowheads="1"/>
          </p:cNvSpPr>
          <p:nvPr>
            <p:ph type="body" sz="half" idx="1"/>
          </p:nvPr>
        </p:nvSpPr>
        <p:spPr/>
        <p:txBody>
          <a:bodyPr/>
          <a:lstStyle/>
          <a:p>
            <a:pPr>
              <a:buFontTx/>
              <a:buNone/>
            </a:pPr>
            <a:r>
              <a:rPr lang="en-US" sz="1000">
                <a:latin typeface="Arial" charset="0"/>
              </a:rPr>
              <a:t>EX: Is this in the manufacturing industry? </a:t>
            </a:r>
          </a:p>
          <a:p>
            <a:pPr>
              <a:buFontTx/>
              <a:buNone/>
            </a:pPr>
            <a:r>
              <a:rPr lang="en-US" sz="1000">
                <a:latin typeface="Arial" charset="0"/>
              </a:rPr>
              <a:t>KE: Yes </a:t>
            </a:r>
          </a:p>
          <a:p>
            <a:pPr>
              <a:buFontTx/>
              <a:buNone/>
            </a:pPr>
            <a:r>
              <a:rPr lang="en-US" sz="1000">
                <a:latin typeface="Arial" charset="0"/>
              </a:rPr>
              <a:t>EX: So we've ruled out things like fruit, vegetables, cows? </a:t>
            </a:r>
          </a:p>
          <a:p>
            <a:pPr>
              <a:buFontTx/>
              <a:buNone/>
            </a:pPr>
            <a:r>
              <a:rPr lang="en-US" sz="1000">
                <a:latin typeface="Arial" charset="0"/>
              </a:rPr>
              <a:t>KE: Yes </a:t>
            </a:r>
          </a:p>
          <a:p>
            <a:pPr>
              <a:buFontTx/>
              <a:buNone/>
            </a:pPr>
            <a:r>
              <a:rPr lang="en-US" sz="1000">
                <a:latin typeface="Arial" charset="0"/>
              </a:rPr>
              <a:t>EX: Is it the metal industry? </a:t>
            </a:r>
          </a:p>
          <a:p>
            <a:pPr>
              <a:buFontTx/>
              <a:buNone/>
            </a:pPr>
            <a:r>
              <a:rPr lang="en-US" sz="1000">
                <a:latin typeface="Arial" charset="0"/>
              </a:rPr>
              <a:t>KE: The material is wood </a:t>
            </a:r>
          </a:p>
          <a:p>
            <a:pPr>
              <a:buFontTx/>
              <a:buNone/>
            </a:pPr>
            <a:r>
              <a:rPr lang="en-US" sz="1000">
                <a:latin typeface="Arial" charset="0"/>
              </a:rPr>
              <a:t>EX: So we could be dealing with a large object here like a chair or table </a:t>
            </a:r>
          </a:p>
          <a:p>
            <a:pPr>
              <a:buFontTx/>
              <a:buNone/>
            </a:pPr>
            <a:r>
              <a:rPr lang="en-US" sz="1000">
                <a:latin typeface="Arial" charset="0"/>
              </a:rPr>
              <a:t>KE: The object is large </a:t>
            </a:r>
          </a:p>
          <a:p>
            <a:pPr>
              <a:buFontTx/>
              <a:buNone/>
            </a:pPr>
            <a:r>
              <a:rPr lang="en-US" sz="1000">
                <a:latin typeface="Arial" charset="0"/>
              </a:rPr>
              <a:t>EX: It's likely to be a 3-D object, you've got to pick it up and turn it over </a:t>
            </a:r>
          </a:p>
          <a:p>
            <a:pPr>
              <a:buFontTx/>
              <a:buNone/>
            </a:pPr>
            <a:r>
              <a:rPr lang="en-US" sz="1000">
                <a:latin typeface="Arial" charset="0"/>
              </a:rPr>
              <a:t>KE: That's right </a:t>
            </a:r>
          </a:p>
          <a:p>
            <a:pPr>
              <a:buFontTx/>
              <a:buNone/>
            </a:pPr>
            <a:r>
              <a:rPr lang="en-US" sz="1000">
                <a:latin typeface="Arial" charset="0"/>
              </a:rPr>
              <a:t>EX: So what I need now are the dimensions of this object in terms of the cube  that will enclose it </a:t>
            </a:r>
          </a:p>
          <a:p>
            <a:pPr>
              <a:buFontTx/>
              <a:buNone/>
            </a:pPr>
            <a:r>
              <a:rPr lang="en-US" sz="1000">
                <a:latin typeface="Arial" charset="0"/>
              </a:rPr>
              <a:t>KE: It would have similar dimensions to the table top </a:t>
            </a:r>
          </a:p>
          <a:p>
            <a:pPr>
              <a:buFontTx/>
              <a:buNone/>
            </a:pPr>
            <a:r>
              <a:rPr lang="en-US" sz="1000">
                <a:latin typeface="Arial" charset="0"/>
              </a:rPr>
              <a:t>EX: Do I inspect one surface or all the surfaces? </a:t>
            </a:r>
          </a:p>
          <a:p>
            <a:pPr>
              <a:buFontTx/>
              <a:buNone/>
            </a:pPr>
            <a:r>
              <a:rPr lang="en-US" sz="1000">
                <a:latin typeface="Arial" charset="0"/>
              </a:rPr>
              <a:t>KE: All of them</a:t>
            </a:r>
          </a:p>
        </p:txBody>
      </p:sp>
      <p:sp>
        <p:nvSpPr>
          <p:cNvPr id="171012" name="Rectangle 4"/>
          <p:cNvSpPr>
            <a:spLocks noGrp="1" noChangeArrowheads="1"/>
          </p:cNvSpPr>
          <p:nvPr>
            <p:ph type="body" sz="half" idx="2"/>
          </p:nvPr>
        </p:nvSpPr>
        <p:spPr/>
        <p:txBody>
          <a:bodyPr/>
          <a:lstStyle/>
          <a:p>
            <a:pPr>
              <a:buFontTx/>
              <a:buNone/>
            </a:pPr>
            <a:r>
              <a:rPr lang="en-US" sz="1000">
                <a:latin typeface="Arial" charset="0"/>
              </a:rPr>
              <a:t>EX: Is the inspector looking for one or many faults? </a:t>
            </a:r>
          </a:p>
          <a:p>
            <a:pPr>
              <a:buFontTx/>
              <a:buNone/>
            </a:pPr>
            <a:r>
              <a:rPr lang="en-US" sz="1000">
                <a:latin typeface="Arial" charset="0"/>
              </a:rPr>
              <a:t>KE: One particular fault</a:t>
            </a:r>
          </a:p>
          <a:p>
            <a:pPr>
              <a:buFontTx/>
              <a:buNone/>
            </a:pPr>
            <a:r>
              <a:rPr lang="en-US" sz="1000">
                <a:latin typeface="Arial" charset="0"/>
              </a:rPr>
              <a:t>EX: Can you describe it for me? </a:t>
            </a:r>
          </a:p>
          <a:p>
            <a:pPr>
              <a:buFontTx/>
              <a:buNone/>
            </a:pPr>
            <a:r>
              <a:rPr lang="en-US" sz="1000">
                <a:latin typeface="Arial" charset="0"/>
              </a:rPr>
              <a:t>KE: It's pencil marks about half an inch long</a:t>
            </a:r>
          </a:p>
          <a:p>
            <a:pPr>
              <a:buFontTx/>
              <a:buNone/>
            </a:pPr>
            <a:r>
              <a:rPr lang="en-US" sz="1000">
                <a:latin typeface="Arial" charset="0"/>
              </a:rPr>
              <a:t> EX: What colour is the wood? </a:t>
            </a:r>
          </a:p>
          <a:p>
            <a:pPr>
              <a:buFontTx/>
              <a:buNone/>
            </a:pPr>
            <a:r>
              <a:rPr lang="en-US" sz="1000">
                <a:latin typeface="Arial" charset="0"/>
              </a:rPr>
              <a:t>KE: Dark unfinished wood </a:t>
            </a:r>
          </a:p>
          <a:p>
            <a:pPr>
              <a:buFontTx/>
              <a:buNone/>
            </a:pPr>
            <a:r>
              <a:rPr lang="en-US" sz="1000">
                <a:latin typeface="Arial" charset="0"/>
              </a:rPr>
              <a:t>EX: We've got a contrast problem here. At this point I'd go and look at the job + to  see if the graphite pencil marks reflect light + sometimes it does, but it  depends on the wood + if it does you can select the light to increase the   contrast between the fault and the background</a:t>
            </a:r>
          </a:p>
          <a:p>
            <a:pPr>
              <a:buFontTx/>
              <a:buNone/>
            </a:pPr>
            <a:r>
              <a:rPr lang="en-US" sz="1000">
                <a:latin typeface="Arial" charset="0"/>
              </a:rPr>
              <a:t>:</a:t>
            </a:r>
          </a:p>
          <a:p>
            <a:pPr>
              <a:buFontTx/>
              <a:buNone/>
            </a:pPr>
            <a:r>
              <a:rPr lang="en-US" sz="1000">
                <a:latin typeface="Arial" charset="0"/>
              </a:rPr>
              <a:t>:</a:t>
            </a:r>
          </a:p>
          <a:p>
            <a:pPr>
              <a:buFontTx/>
              <a:buNone/>
            </a:pPr>
            <a:r>
              <a:rPr lang="en-US" sz="1000">
                <a:latin typeface="Arial" charset="0"/>
              </a:rPr>
              <a:t>EX: I'd be doing this in three phases: first a general lighting, then specific for  surface lighting, and then some directional light [expert then gives technical  specifications for these types of light]</a:t>
            </a:r>
            <a:r>
              <a:rPr lang="en-US" sz="1800">
                <a:latin typeface="Arial" charset="0"/>
              </a:rPr>
              <a:t> </a:t>
            </a:r>
            <a:r>
              <a:rPr lang="en-US" sz="1000">
                <a:latin typeface="Arial" charset="0"/>
              </a:rPr>
              <a:t> </a:t>
            </a:r>
          </a:p>
          <a:p>
            <a:pPr>
              <a:buFontTx/>
              <a:buNone/>
            </a:pPr>
            <a:endParaRPr lang="en-US" sz="1800"/>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r>
              <a:rPr lang="en-GB"/>
              <a:t>Machine Learning and Induction</a:t>
            </a:r>
          </a:p>
        </p:txBody>
      </p:sp>
      <p:sp>
        <p:nvSpPr>
          <p:cNvPr id="87043" name="Rectangle 3"/>
          <p:cNvSpPr>
            <a:spLocks noGrp="1" noChangeArrowheads="1"/>
          </p:cNvSpPr>
          <p:nvPr>
            <p:ph type="body" idx="1"/>
          </p:nvPr>
        </p:nvSpPr>
        <p:spPr/>
        <p:txBody>
          <a:bodyPr/>
          <a:lstStyle/>
          <a:p>
            <a:r>
              <a:rPr lang="en-GB"/>
              <a:t>Use of statistical techniques to suggest rules from data</a:t>
            </a:r>
          </a:p>
          <a:p>
            <a:r>
              <a:rPr lang="en-GB"/>
              <a:t>Many problems with accuracy of actual rules produced (susceptible to noisy data)</a:t>
            </a:r>
          </a:p>
          <a:p>
            <a:r>
              <a:rPr lang="en-GB"/>
              <a:t>Can provide very useful prompts for interviews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p:txBody>
          <a:bodyPr/>
          <a:lstStyle/>
          <a:p>
            <a:r>
              <a:rPr lang="en-US"/>
              <a:t>No single KA technique is sufficient</a:t>
            </a:r>
          </a:p>
        </p:txBody>
      </p:sp>
      <p:sp>
        <p:nvSpPr>
          <p:cNvPr id="168963" name="Rectangle 3"/>
          <p:cNvSpPr>
            <a:spLocks noGrp="1" noChangeArrowheads="1"/>
          </p:cNvSpPr>
          <p:nvPr>
            <p:ph type="body" idx="1"/>
          </p:nvPr>
        </p:nvSpPr>
        <p:spPr/>
        <p:txBody>
          <a:bodyPr/>
          <a:lstStyle/>
          <a:p>
            <a:r>
              <a:rPr lang="en-US"/>
              <a:t>Different techniques elicit different types of knowledge</a:t>
            </a:r>
          </a:p>
          <a:p>
            <a:r>
              <a:rPr lang="en-US"/>
              <a:t>Different techniques are more or less expensive to use</a:t>
            </a:r>
          </a:p>
          <a:p>
            <a:r>
              <a:rPr lang="en-US"/>
              <a:t>Different techniques work on some experts not on others</a:t>
            </a:r>
          </a:p>
          <a:p>
            <a:r>
              <a:rPr lang="en-US"/>
              <a:t>You need a variety of knowledge perspectives to build models of decision making and domain expertise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700" name="Rectangle 4"/>
          <p:cNvSpPr>
            <a:spLocks noGrp="1" noChangeArrowheads="1"/>
          </p:cNvSpPr>
          <p:nvPr>
            <p:ph type="title"/>
          </p:nvPr>
        </p:nvSpPr>
        <p:spPr/>
        <p:txBody>
          <a:bodyPr/>
          <a:lstStyle/>
          <a:p>
            <a:r>
              <a:rPr lang="en-GB"/>
              <a:t>Phases in KBS Construction</a:t>
            </a:r>
            <a:endParaRPr lang="en-US"/>
          </a:p>
        </p:txBody>
      </p:sp>
      <p:sp>
        <p:nvSpPr>
          <p:cNvPr id="157701" name="Rectangle 5"/>
          <p:cNvSpPr>
            <a:spLocks noGrp="1" noChangeArrowheads="1"/>
          </p:cNvSpPr>
          <p:nvPr>
            <p:ph type="body" idx="1"/>
          </p:nvPr>
        </p:nvSpPr>
        <p:spPr/>
        <p:txBody>
          <a:bodyPr/>
          <a:lstStyle/>
          <a:p>
            <a:pPr>
              <a:lnSpc>
                <a:spcPct val="90000"/>
              </a:lnSpc>
            </a:pPr>
            <a:r>
              <a:rPr lang="en-GB" sz="1400"/>
              <a:t>Risk Analysis</a:t>
            </a:r>
          </a:p>
          <a:p>
            <a:pPr lvl="1">
              <a:lnSpc>
                <a:spcPct val="80000"/>
              </a:lnSpc>
            </a:pPr>
            <a:r>
              <a:rPr lang="en-GB" sz="1400"/>
              <a:t>Client Management</a:t>
            </a:r>
          </a:p>
          <a:p>
            <a:pPr lvl="1">
              <a:lnSpc>
                <a:spcPct val="80000"/>
              </a:lnSpc>
            </a:pPr>
            <a:r>
              <a:rPr lang="en-GB" sz="1400"/>
              <a:t>Project Management</a:t>
            </a:r>
          </a:p>
          <a:p>
            <a:pPr lvl="1">
              <a:lnSpc>
                <a:spcPct val="80000"/>
              </a:lnSpc>
            </a:pPr>
            <a:r>
              <a:rPr lang="en-GB" sz="1400"/>
              <a:t>QA Requirements</a:t>
            </a:r>
          </a:p>
          <a:p>
            <a:pPr>
              <a:lnSpc>
                <a:spcPct val="90000"/>
              </a:lnSpc>
            </a:pPr>
            <a:r>
              <a:rPr lang="en-GB" sz="1400"/>
              <a:t>KA</a:t>
            </a:r>
          </a:p>
          <a:p>
            <a:pPr lvl="1">
              <a:lnSpc>
                <a:spcPct val="80000"/>
              </a:lnSpc>
            </a:pPr>
            <a:r>
              <a:rPr lang="en-GB" sz="1400"/>
              <a:t>Requirements analysis</a:t>
            </a:r>
          </a:p>
          <a:p>
            <a:pPr lvl="1">
              <a:lnSpc>
                <a:spcPct val="80000"/>
              </a:lnSpc>
            </a:pPr>
            <a:r>
              <a:rPr lang="en-GB" sz="1400"/>
              <a:t>Model of Expertise</a:t>
            </a:r>
          </a:p>
          <a:p>
            <a:pPr>
              <a:lnSpc>
                <a:spcPct val="90000"/>
              </a:lnSpc>
            </a:pPr>
            <a:r>
              <a:rPr lang="en-GB" sz="1400"/>
              <a:t>Design and Implementation</a:t>
            </a:r>
          </a:p>
          <a:p>
            <a:pPr lvl="1">
              <a:lnSpc>
                <a:spcPct val="80000"/>
              </a:lnSpc>
            </a:pPr>
            <a:r>
              <a:rPr lang="en-GB" sz="1400"/>
              <a:t>Functional Design</a:t>
            </a:r>
          </a:p>
          <a:p>
            <a:pPr lvl="1">
              <a:lnSpc>
                <a:spcPct val="80000"/>
              </a:lnSpc>
            </a:pPr>
            <a:r>
              <a:rPr lang="en-GB" sz="1400"/>
              <a:t>Technical Design </a:t>
            </a:r>
          </a:p>
          <a:p>
            <a:pPr>
              <a:lnSpc>
                <a:spcPct val="90000"/>
              </a:lnSpc>
            </a:pPr>
            <a:r>
              <a:rPr lang="en-GB" sz="1400"/>
              <a:t>Evaluation</a:t>
            </a:r>
          </a:p>
          <a:p>
            <a:pPr lvl="1">
              <a:lnSpc>
                <a:spcPct val="80000"/>
              </a:lnSpc>
            </a:pPr>
            <a:r>
              <a:rPr lang="en-GB" sz="1400"/>
              <a:t>Debugging</a:t>
            </a:r>
          </a:p>
          <a:p>
            <a:pPr lvl="1">
              <a:lnSpc>
                <a:spcPct val="80000"/>
              </a:lnSpc>
            </a:pPr>
            <a:r>
              <a:rPr lang="en-GB" sz="1400"/>
              <a:t>Verification and Validation</a:t>
            </a:r>
          </a:p>
          <a:p>
            <a:pPr lvl="2">
              <a:lnSpc>
                <a:spcPct val="80000"/>
              </a:lnSpc>
            </a:pPr>
            <a:r>
              <a:rPr lang="en-GB" sz="1400"/>
              <a:t>Does it behave according to the specifications?</a:t>
            </a:r>
          </a:p>
          <a:p>
            <a:pPr lvl="2">
              <a:lnSpc>
                <a:spcPct val="80000"/>
              </a:lnSpc>
            </a:pPr>
            <a:r>
              <a:rPr lang="en-GB" sz="1400"/>
              <a:t>Is this behaviour valid?</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0" name="Rectangle 4"/>
          <p:cNvSpPr>
            <a:spLocks noGrp="1" noChangeArrowheads="1"/>
          </p:cNvSpPr>
          <p:nvPr>
            <p:ph type="title"/>
          </p:nvPr>
        </p:nvSpPr>
        <p:spPr/>
        <p:txBody>
          <a:bodyPr/>
          <a:lstStyle/>
          <a:p>
            <a:r>
              <a:rPr lang="en-GB" sz="2600"/>
              <a:t>First Steps -</a:t>
            </a:r>
            <a:r>
              <a:rPr lang="en-GB" sz="3900"/>
              <a:t> </a:t>
            </a:r>
            <a:r>
              <a:rPr lang="en-GB" sz="2600"/>
              <a:t>Initial Understanding of the Domain</a:t>
            </a:r>
            <a:endParaRPr lang="en-US" sz="2600"/>
          </a:p>
        </p:txBody>
      </p:sp>
      <p:sp>
        <p:nvSpPr>
          <p:cNvPr id="55301" name="Rectangle 5"/>
          <p:cNvSpPr>
            <a:spLocks noGrp="1" noChangeArrowheads="1"/>
          </p:cNvSpPr>
          <p:nvPr>
            <p:ph type="body" idx="1"/>
          </p:nvPr>
        </p:nvSpPr>
        <p:spPr/>
        <p:txBody>
          <a:bodyPr/>
          <a:lstStyle/>
          <a:p>
            <a:pPr>
              <a:lnSpc>
                <a:spcPct val="90000"/>
              </a:lnSpc>
            </a:pPr>
            <a:r>
              <a:rPr lang="en-GB" sz="2000"/>
              <a:t>Problem Description</a:t>
            </a:r>
          </a:p>
          <a:p>
            <a:pPr>
              <a:lnSpc>
                <a:spcPct val="90000"/>
              </a:lnSpc>
            </a:pPr>
            <a:r>
              <a:rPr lang="en-GB" sz="2000"/>
              <a:t>List knowledge resources (verify that knowledge really exists)</a:t>
            </a:r>
          </a:p>
          <a:p>
            <a:pPr lvl="1">
              <a:lnSpc>
                <a:spcPct val="80000"/>
              </a:lnSpc>
            </a:pPr>
            <a:r>
              <a:rPr lang="en-GB" sz="2000"/>
              <a:t>Experts, Technical Authorities</a:t>
            </a:r>
          </a:p>
          <a:p>
            <a:pPr lvl="1">
              <a:lnSpc>
                <a:spcPct val="80000"/>
              </a:lnSpc>
            </a:pPr>
            <a:r>
              <a:rPr lang="en-GB" sz="2000"/>
              <a:t>Text Books, Training Material</a:t>
            </a:r>
          </a:p>
          <a:p>
            <a:pPr lvl="1">
              <a:lnSpc>
                <a:spcPct val="80000"/>
              </a:lnSpc>
            </a:pPr>
            <a:r>
              <a:rPr lang="en-GB" sz="2000"/>
              <a:t>Web Resources</a:t>
            </a:r>
          </a:p>
          <a:p>
            <a:pPr lvl="1">
              <a:lnSpc>
                <a:spcPct val="80000"/>
              </a:lnSpc>
            </a:pPr>
            <a:r>
              <a:rPr lang="en-GB" sz="2000"/>
              <a:t>Manuals and Procedures</a:t>
            </a:r>
          </a:p>
          <a:p>
            <a:pPr lvl="1">
              <a:lnSpc>
                <a:spcPct val="80000"/>
              </a:lnSpc>
            </a:pPr>
            <a:r>
              <a:rPr lang="en-GB" sz="2000"/>
              <a:t>Databases and Case Histories </a:t>
            </a:r>
          </a:p>
          <a:p>
            <a:pPr>
              <a:lnSpc>
                <a:spcPct val="90000"/>
              </a:lnSpc>
            </a:pPr>
            <a:r>
              <a:rPr lang="en-GB" sz="2000"/>
              <a:t>Produce domain glossary &amp; “yellow pages”</a:t>
            </a:r>
          </a:p>
          <a:p>
            <a:pPr>
              <a:lnSpc>
                <a:spcPct val="90000"/>
              </a:lnSpc>
            </a:pPr>
            <a:r>
              <a:rPr lang="en-GB" sz="2000"/>
              <a:t>Establish performance metrics</a:t>
            </a:r>
          </a:p>
          <a:p>
            <a:pPr>
              <a:lnSpc>
                <a:spcPct val="90000"/>
              </a:lnSpc>
            </a:pPr>
            <a:r>
              <a:rPr lang="en-GB" sz="2000"/>
              <a:t>Initial task environment analysis</a:t>
            </a:r>
          </a:p>
          <a:p>
            <a:pPr>
              <a:lnSpc>
                <a:spcPct val="90000"/>
              </a:lnSpc>
            </a:pPr>
            <a:endParaRPr lang="en-GB" sz="2000"/>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GB" sz="3900"/>
              <a:t>Document and Text Analysis</a:t>
            </a:r>
          </a:p>
        </p:txBody>
      </p:sp>
      <p:sp>
        <p:nvSpPr>
          <p:cNvPr id="56323" name="Rectangle 3"/>
          <p:cNvSpPr>
            <a:spLocks noGrp="1" noChangeArrowheads="1"/>
          </p:cNvSpPr>
          <p:nvPr>
            <p:ph type="body" idx="1"/>
          </p:nvPr>
        </p:nvSpPr>
        <p:spPr>
          <a:xfrm>
            <a:off x="685800" y="1828800"/>
            <a:ext cx="7772400" cy="4267200"/>
          </a:xfrm>
        </p:spPr>
        <p:txBody>
          <a:bodyPr/>
          <a:lstStyle/>
          <a:p>
            <a:pPr>
              <a:lnSpc>
                <a:spcPct val="90000"/>
              </a:lnSpc>
              <a:spcBef>
                <a:spcPts val="500"/>
              </a:spcBef>
              <a:spcAft>
                <a:spcPts val="500"/>
              </a:spcAft>
              <a:buFont typeface="Symbol" charset="0"/>
              <a:buChar char="·"/>
            </a:pPr>
            <a:r>
              <a:rPr lang="en-GB" sz="1800"/>
              <a:t>Look at the structure</a:t>
            </a:r>
          </a:p>
          <a:p>
            <a:pPr lvl="1">
              <a:lnSpc>
                <a:spcPct val="80000"/>
              </a:lnSpc>
              <a:spcBef>
                <a:spcPts val="500"/>
              </a:spcBef>
              <a:spcAft>
                <a:spcPts val="500"/>
              </a:spcAft>
              <a:buFont typeface="Symbol" charset="0"/>
              <a:buChar char="-"/>
            </a:pPr>
            <a:r>
              <a:rPr lang="en-GB" sz="2000"/>
              <a:t>how material is organised into topics and sub-topics </a:t>
            </a:r>
          </a:p>
          <a:p>
            <a:pPr>
              <a:lnSpc>
                <a:spcPct val="90000"/>
              </a:lnSpc>
              <a:spcBef>
                <a:spcPts val="500"/>
              </a:spcBef>
              <a:spcAft>
                <a:spcPts val="500"/>
              </a:spcAft>
              <a:buFont typeface="Symbol" charset="0"/>
              <a:buChar char="·"/>
            </a:pPr>
            <a:r>
              <a:rPr lang="en-GB" sz="1800"/>
              <a:t>Content analysis</a:t>
            </a:r>
          </a:p>
          <a:p>
            <a:pPr lvl="1">
              <a:lnSpc>
                <a:spcPct val="80000"/>
              </a:lnSpc>
              <a:spcBef>
                <a:spcPts val="500"/>
              </a:spcBef>
              <a:spcAft>
                <a:spcPts val="500"/>
              </a:spcAft>
              <a:buFont typeface="Symbol" charset="0"/>
              <a:buChar char="-"/>
            </a:pPr>
            <a:r>
              <a:rPr lang="en-GB" sz="2000"/>
              <a:t>Extract major linguistic categories</a:t>
            </a:r>
          </a:p>
          <a:p>
            <a:pPr lvl="2">
              <a:lnSpc>
                <a:spcPct val="60000"/>
              </a:lnSpc>
              <a:spcBef>
                <a:spcPts val="500"/>
              </a:spcBef>
              <a:spcAft>
                <a:spcPts val="500"/>
              </a:spcAft>
              <a:buFont typeface="Symbol" charset="0"/>
              <a:buChar char="à"/>
            </a:pPr>
            <a:r>
              <a:rPr lang="en-GB" sz="2000"/>
              <a:t>nouns - objects and concepts</a:t>
            </a:r>
          </a:p>
          <a:p>
            <a:pPr lvl="2">
              <a:lnSpc>
                <a:spcPct val="60000"/>
              </a:lnSpc>
              <a:spcBef>
                <a:spcPts val="500"/>
              </a:spcBef>
              <a:spcAft>
                <a:spcPts val="500"/>
              </a:spcAft>
              <a:buFont typeface="Symbol" charset="0"/>
              <a:buChar char="à"/>
            </a:pPr>
            <a:r>
              <a:rPr lang="en-GB" sz="2000"/>
              <a:t>verbs - relations</a:t>
            </a:r>
          </a:p>
          <a:p>
            <a:pPr lvl="2">
              <a:lnSpc>
                <a:spcPct val="60000"/>
              </a:lnSpc>
              <a:spcBef>
                <a:spcPts val="500"/>
              </a:spcBef>
              <a:spcAft>
                <a:spcPts val="500"/>
              </a:spcAft>
              <a:buFont typeface="Symbol" charset="0"/>
              <a:buChar char="à"/>
            </a:pPr>
            <a:r>
              <a:rPr lang="en-GB" sz="2000"/>
              <a:t>modifiers - properties and values</a:t>
            </a:r>
          </a:p>
          <a:p>
            <a:pPr lvl="2">
              <a:lnSpc>
                <a:spcPct val="60000"/>
              </a:lnSpc>
              <a:spcBef>
                <a:spcPts val="500"/>
              </a:spcBef>
              <a:spcAft>
                <a:spcPts val="500"/>
              </a:spcAft>
              <a:buFont typeface="Symbol" charset="0"/>
              <a:buChar char="à"/>
            </a:pPr>
            <a:r>
              <a:rPr lang="en-GB" sz="2000"/>
              <a:t>connectives - rules and links</a:t>
            </a:r>
            <a:r>
              <a:rPr lang="en-GB"/>
              <a:t> </a:t>
            </a:r>
          </a:p>
          <a:p>
            <a:pPr>
              <a:lnSpc>
                <a:spcPct val="90000"/>
              </a:lnSpc>
              <a:spcBef>
                <a:spcPts val="500"/>
              </a:spcBef>
              <a:spcAft>
                <a:spcPts val="500"/>
              </a:spcAft>
              <a:buFont typeface="Symbol" charset="0"/>
              <a:buChar char="·"/>
            </a:pPr>
            <a:r>
              <a:rPr lang="en-GB" sz="1800"/>
              <a:t>Use Intermediate representations</a:t>
            </a:r>
          </a:p>
          <a:p>
            <a:pPr lvl="1">
              <a:lnSpc>
                <a:spcPct val="60000"/>
              </a:lnSpc>
              <a:spcBef>
                <a:spcPts val="500"/>
              </a:spcBef>
              <a:spcAft>
                <a:spcPts val="500"/>
              </a:spcAft>
              <a:buFont typeface="Symbol" charset="0"/>
              <a:buChar char="-"/>
            </a:pPr>
            <a:r>
              <a:rPr lang="en-GB" sz="2000"/>
              <a:t>Pseudo production rules</a:t>
            </a:r>
          </a:p>
          <a:p>
            <a:pPr lvl="1">
              <a:lnSpc>
                <a:spcPct val="60000"/>
              </a:lnSpc>
              <a:spcBef>
                <a:spcPts val="500"/>
              </a:spcBef>
              <a:spcAft>
                <a:spcPts val="500"/>
              </a:spcAft>
              <a:buFont typeface="Symbol" charset="0"/>
              <a:buChar char="-"/>
            </a:pPr>
            <a:r>
              <a:rPr lang="en-GB" sz="2000"/>
              <a:t>Small concept networks and hierarchies</a:t>
            </a:r>
            <a:r>
              <a:rPr lang="en-GB"/>
              <a:t> </a:t>
            </a:r>
          </a:p>
          <a:p>
            <a:pPr>
              <a:lnSpc>
                <a:spcPct val="90000"/>
              </a:lnSpc>
            </a:pPr>
            <a:endParaRPr lang="en-GB"/>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GB"/>
              <a:t>Problems of Document and</a:t>
            </a:r>
            <a:br>
              <a:rPr lang="en-GB"/>
            </a:br>
            <a:r>
              <a:rPr lang="en-GB"/>
              <a:t>Text Analysis</a:t>
            </a:r>
            <a:endParaRPr lang="en-GB" b="1"/>
          </a:p>
        </p:txBody>
      </p:sp>
      <p:sp>
        <p:nvSpPr>
          <p:cNvPr id="57347" name="Rectangle 3"/>
          <p:cNvSpPr>
            <a:spLocks noGrp="1" noChangeArrowheads="1"/>
          </p:cNvSpPr>
          <p:nvPr>
            <p:ph type="body" idx="1"/>
          </p:nvPr>
        </p:nvSpPr>
        <p:spPr/>
        <p:txBody>
          <a:bodyPr/>
          <a:lstStyle/>
          <a:p>
            <a:pPr>
              <a:spcBef>
                <a:spcPts val="500"/>
              </a:spcBef>
              <a:spcAft>
                <a:spcPts val="500"/>
              </a:spcAft>
            </a:pPr>
            <a:r>
              <a:rPr lang="en-GB"/>
              <a:t>Documents and texts are written for specific purposes that may not reveal real knowledge</a:t>
            </a:r>
          </a:p>
          <a:p>
            <a:pPr lvl="1">
              <a:spcBef>
                <a:spcPts val="500"/>
              </a:spcBef>
              <a:spcAft>
                <a:spcPts val="500"/>
              </a:spcAft>
              <a:buFont typeface="Symbol" charset="0"/>
              <a:buChar char="·"/>
            </a:pPr>
            <a:r>
              <a:rPr lang="en-GB"/>
              <a:t>Duty logs and rostas</a:t>
            </a:r>
          </a:p>
          <a:p>
            <a:pPr lvl="1">
              <a:spcBef>
                <a:spcPts val="500"/>
              </a:spcBef>
              <a:spcAft>
                <a:spcPts val="500"/>
              </a:spcAft>
              <a:buFont typeface="Symbol" charset="0"/>
              <a:buChar char="·"/>
            </a:pPr>
            <a:r>
              <a:rPr lang="en-GB"/>
              <a:t>Teaching texts </a:t>
            </a:r>
          </a:p>
          <a:p>
            <a:pPr>
              <a:spcBef>
                <a:spcPts val="500"/>
              </a:spcBef>
              <a:spcAft>
                <a:spcPts val="500"/>
              </a:spcAft>
              <a:buFont typeface="Symbol" charset="0"/>
              <a:buChar char="·"/>
            </a:pPr>
            <a:r>
              <a:rPr lang="en-GB"/>
              <a:t>All textual analysis is a form of content analysis - the interpreter may or may not be imputing the correct explanation</a:t>
            </a:r>
          </a:p>
          <a:p>
            <a:pPr>
              <a:spcBef>
                <a:spcPts val="500"/>
              </a:spcBef>
              <a:spcAft>
                <a:spcPts val="500"/>
              </a:spcAft>
              <a:buFont typeface="Symbol" charset="0"/>
              <a:buChar char="·"/>
            </a:pPr>
            <a:r>
              <a:rPr lang="en-GB"/>
              <a:t>Difficult to reconstruct the context</a:t>
            </a:r>
            <a:endParaRPr lang="en-GB" sz="2800"/>
          </a:p>
          <a:p>
            <a:endParaRPr lang="en-GB" sz="28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a:xfrm>
            <a:off x="663575" y="919163"/>
            <a:ext cx="4905375" cy="587375"/>
          </a:xfrm>
          <a:noFill/>
          <a:ln/>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65684" tIns="26274" rIns="65684" bIns="26274" anchor="t">
            <a:spAutoFit/>
          </a:bodyPr>
          <a:lstStyle/>
          <a:p>
            <a:r>
              <a:rPr lang="en-GB"/>
              <a:t>Challenges of Elicitation</a:t>
            </a:r>
          </a:p>
        </p:txBody>
      </p:sp>
      <p:sp>
        <p:nvSpPr>
          <p:cNvPr id="156675" name="Rectangle 3"/>
          <p:cNvSpPr>
            <a:spLocks noGrp="1" noChangeArrowheads="1"/>
          </p:cNvSpPr>
          <p:nvPr>
            <p:ph type="body" idx="1"/>
          </p:nvPr>
        </p:nvSpPr>
        <p:spPr>
          <a:xfrm>
            <a:off x="1063625" y="1497013"/>
            <a:ext cx="7121525" cy="5207000"/>
          </a:xfrm>
          <a:noFill/>
          <a:ln/>
          <a:extLs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65684" tIns="26274" rIns="65684" bIns="26274">
            <a:spAutoFit/>
          </a:bodyPr>
          <a:lstStyle/>
          <a:p>
            <a:pPr marL="236538" indent="-236538" defTabSz="946150">
              <a:lnSpc>
                <a:spcPct val="89000"/>
              </a:lnSpc>
              <a:spcBef>
                <a:spcPct val="43000"/>
              </a:spcBef>
              <a:buFontTx/>
              <a:buNone/>
            </a:pPr>
            <a:endParaRPr lang="en-GB" sz="1800"/>
          </a:p>
          <a:p>
            <a:pPr marL="236538" indent="-236538" defTabSz="946150">
              <a:lnSpc>
                <a:spcPct val="89000"/>
              </a:lnSpc>
              <a:spcBef>
                <a:spcPct val="43000"/>
              </a:spcBef>
            </a:pPr>
            <a:r>
              <a:rPr lang="en-GB" sz="1800"/>
              <a:t>Experts</a:t>
            </a:r>
          </a:p>
          <a:p>
            <a:pPr marL="709613" lvl="1" indent="-236538" defTabSz="946150">
              <a:lnSpc>
                <a:spcPct val="80000"/>
              </a:lnSpc>
            </a:pPr>
            <a:r>
              <a:rPr lang="en-GB" sz="1800"/>
              <a:t>poor appreciation of different types</a:t>
            </a:r>
          </a:p>
          <a:p>
            <a:pPr marL="709613" lvl="1" indent="-236538" defTabSz="946150">
              <a:lnSpc>
                <a:spcPct val="80000"/>
              </a:lnSpc>
            </a:pPr>
            <a:r>
              <a:rPr lang="en-GB" sz="1800"/>
              <a:t>Ignorance</a:t>
            </a:r>
          </a:p>
          <a:p>
            <a:pPr marL="236538" indent="-236538" defTabSz="946150">
              <a:lnSpc>
                <a:spcPct val="89000"/>
              </a:lnSpc>
              <a:spcBef>
                <a:spcPct val="43000"/>
              </a:spcBef>
            </a:pPr>
            <a:r>
              <a:rPr lang="en-GB" sz="1800"/>
              <a:t>Techniques</a:t>
            </a:r>
          </a:p>
          <a:p>
            <a:pPr marL="709613" lvl="1" indent="-236538" defTabSz="946150">
              <a:lnSpc>
                <a:spcPct val="80000"/>
              </a:lnSpc>
            </a:pPr>
            <a:r>
              <a:rPr lang="en-GB" sz="1800"/>
              <a:t>Limited range</a:t>
            </a:r>
          </a:p>
          <a:p>
            <a:pPr marL="709613" lvl="1" indent="-236538" defTabSz="946150">
              <a:lnSpc>
                <a:spcPct val="80000"/>
              </a:lnSpc>
            </a:pPr>
            <a:r>
              <a:rPr lang="en-GB" sz="1800"/>
              <a:t>Ignorance</a:t>
            </a:r>
          </a:p>
          <a:p>
            <a:pPr marL="236538" indent="-236538" defTabSz="946150">
              <a:lnSpc>
                <a:spcPct val="89000"/>
              </a:lnSpc>
              <a:spcBef>
                <a:spcPct val="43000"/>
              </a:spcBef>
            </a:pPr>
            <a:r>
              <a:rPr lang="en-GB" sz="1800"/>
              <a:t>Modelling Expertise</a:t>
            </a:r>
          </a:p>
          <a:p>
            <a:pPr marL="709613" lvl="1" indent="-236538" defTabSz="946150">
              <a:lnSpc>
                <a:spcPct val="80000"/>
              </a:lnSpc>
            </a:pPr>
            <a:r>
              <a:rPr lang="en-GB" sz="1800"/>
              <a:t>poor appreciation of different types</a:t>
            </a:r>
          </a:p>
          <a:p>
            <a:pPr marL="709613" lvl="1" indent="-236538" defTabSz="946150">
              <a:lnSpc>
                <a:spcPct val="80000"/>
              </a:lnSpc>
            </a:pPr>
            <a:r>
              <a:rPr lang="en-GB" sz="1800"/>
              <a:t>ignorance</a:t>
            </a:r>
          </a:p>
          <a:p>
            <a:pPr marL="709613" lvl="1" indent="-236538" defTabSz="946150">
              <a:lnSpc>
                <a:spcPct val="80000"/>
              </a:lnSpc>
            </a:pPr>
            <a:r>
              <a:rPr lang="en-GB" sz="1800"/>
              <a:t>need to organise knowledge into higher level units</a:t>
            </a:r>
            <a:endParaRPr lang="en-GB"/>
          </a:p>
          <a:p>
            <a:pPr marL="236538" indent="-236538" defTabSz="946150">
              <a:lnSpc>
                <a:spcPct val="89000"/>
              </a:lnSpc>
              <a:spcBef>
                <a:spcPct val="43000"/>
              </a:spcBef>
              <a:buFontTx/>
              <a:buNone/>
            </a:pPr>
            <a:r>
              <a:rPr lang="en-GB" sz="1800"/>
              <a:t>	</a:t>
            </a:r>
          </a:p>
        </p:txBody>
      </p:sp>
    </p:spTree>
  </p:cSld>
  <p:clrMapOvr>
    <a:masterClrMapping/>
  </p:clrMapOvr>
  <p:transition xmlns:p14="http://schemas.microsoft.com/office/powerpoint/2010/mai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a:xfrm>
            <a:off x="1143000" y="919163"/>
            <a:ext cx="6858000" cy="533400"/>
          </a:xfrm>
          <a:noFill/>
          <a:ln/>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488" tIns="44450" rIns="90488" bIns="44450" anchor="ctr"/>
          <a:lstStyle/>
          <a:p>
            <a:r>
              <a:rPr lang="en-GB"/>
              <a:t>Features of Expertise</a:t>
            </a:r>
          </a:p>
        </p:txBody>
      </p:sp>
      <p:sp>
        <p:nvSpPr>
          <p:cNvPr id="153603" name="Rectangle 3"/>
          <p:cNvSpPr>
            <a:spLocks noGrp="1" noChangeArrowheads="1"/>
          </p:cNvSpPr>
          <p:nvPr>
            <p:ph type="body" idx="1"/>
          </p:nvPr>
        </p:nvSpPr>
        <p:spPr>
          <a:xfrm>
            <a:off x="685800" y="1752600"/>
            <a:ext cx="7772400" cy="4114800"/>
          </a:xfrm>
          <a:noFill/>
          <a:ln/>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488" tIns="44450" rIns="90488" bIns="44450"/>
          <a:lstStyle/>
          <a:p>
            <a:r>
              <a:rPr lang="en-GB" sz="2000"/>
              <a:t>Experts excel mainly in their own domains</a:t>
            </a:r>
          </a:p>
          <a:p>
            <a:r>
              <a:rPr lang="en-GB" sz="2000"/>
              <a:t>Experts perceive large meaningful patterns in their domains</a:t>
            </a:r>
          </a:p>
          <a:p>
            <a:r>
              <a:rPr lang="en-GB" sz="2000"/>
              <a:t>Experts are fast</a:t>
            </a:r>
          </a:p>
          <a:p>
            <a:r>
              <a:rPr lang="en-GB" sz="2000"/>
              <a:t>Experts have superior LTM and STM for expert domains</a:t>
            </a:r>
          </a:p>
          <a:p>
            <a:r>
              <a:rPr lang="en-GB" sz="2000"/>
              <a:t>Experts represent and encode at differently to non-experts </a:t>
            </a:r>
          </a:p>
          <a:p>
            <a:r>
              <a:rPr lang="en-GB" sz="2000"/>
              <a:t>Experts spend time analysing problems qualitatively</a:t>
            </a:r>
          </a:p>
          <a:p>
            <a:r>
              <a:rPr lang="en-GB" sz="2000"/>
              <a:t>Experts have strong self monitoring skills - use of the “meta-level” </a:t>
            </a:r>
          </a:p>
        </p:txBody>
      </p:sp>
    </p:spTree>
  </p:cSld>
  <p:clrMapOvr>
    <a:masterClrMapping/>
  </p:clrMapOvr>
  <p:transition xmlns:p14="http://schemas.microsoft.com/office/powerpoint/2010/main"/>
</p:sld>
</file>

<file path=ppt/theme/theme1.xml><?xml version="1.0" encoding="utf-8"?>
<a:theme xmlns:a="http://schemas.openxmlformats.org/drawingml/2006/main" name="New Soton Brand">
  <a:themeElements>
    <a:clrScheme name="New Soton Brand 1">
      <a:dk1>
        <a:srgbClr val="323D43"/>
      </a:dk1>
      <a:lt1>
        <a:srgbClr val="FFFFFF"/>
      </a:lt1>
      <a:dk2>
        <a:srgbClr val="014359"/>
      </a:dk2>
      <a:lt2>
        <a:srgbClr val="77ADD3"/>
      </a:lt2>
      <a:accent1>
        <a:srgbClr val="979E45"/>
      </a:accent1>
      <a:accent2>
        <a:srgbClr val="4F5A20"/>
      </a:accent2>
      <a:accent3>
        <a:srgbClr val="FFFFFF"/>
      </a:accent3>
      <a:accent4>
        <a:srgbClr val="293338"/>
      </a:accent4>
      <a:accent5>
        <a:srgbClr val="C9CCB0"/>
      </a:accent5>
      <a:accent6>
        <a:srgbClr val="47511C"/>
      </a:accent6>
      <a:hlink>
        <a:srgbClr val="A67891"/>
      </a:hlink>
      <a:folHlink>
        <a:srgbClr val="8F9E94"/>
      </a:folHlink>
    </a:clrScheme>
    <a:fontScheme name="New Soton Brand">
      <a:majorFont>
        <a:latin typeface="Georgia"/>
        <a:ea typeface="ＭＳ Ｐゴシック"/>
        <a:cs typeface="ＭＳ Ｐゴシック"/>
      </a:majorFont>
      <a:minorFont>
        <a:latin typeface="Georgi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ＭＳ Ｐゴシック" charset="0"/>
          </a:defRPr>
        </a:defPPr>
      </a:lstStyle>
    </a:lnDef>
  </a:objectDefaults>
  <a:extraClrSchemeLst>
    <a:extraClrScheme>
      <a:clrScheme name="New Soton Brand 1">
        <a:dk1>
          <a:srgbClr val="323D43"/>
        </a:dk1>
        <a:lt1>
          <a:srgbClr val="FFFFFF"/>
        </a:lt1>
        <a:dk2>
          <a:srgbClr val="014359"/>
        </a:dk2>
        <a:lt2>
          <a:srgbClr val="77ADD3"/>
        </a:lt2>
        <a:accent1>
          <a:srgbClr val="979E45"/>
        </a:accent1>
        <a:accent2>
          <a:srgbClr val="4F5A20"/>
        </a:accent2>
        <a:accent3>
          <a:srgbClr val="FFFFFF"/>
        </a:accent3>
        <a:accent4>
          <a:srgbClr val="293338"/>
        </a:accent4>
        <a:accent5>
          <a:srgbClr val="C9CCB0"/>
        </a:accent5>
        <a:accent6>
          <a:srgbClr val="47511C"/>
        </a:accent6>
        <a:hlink>
          <a:srgbClr val="A67891"/>
        </a:hlink>
        <a:folHlink>
          <a:srgbClr val="8F9E94"/>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Macintosh HD:Applications:Microsoft Office 2004:Templates:My Templates:New Soton Brand</Template>
  <TotalTime>713</TotalTime>
  <Words>1928</Words>
  <Application>Microsoft Macintosh PowerPoint</Application>
  <PresentationFormat>On-screen Show (4:3)</PresentationFormat>
  <Paragraphs>362</Paragraphs>
  <Slides>39</Slides>
  <Notes>39</Notes>
  <HiddenSlides>0</HiddenSlides>
  <MMClips>0</MMClips>
  <ScaleCrop>false</ScaleCrop>
  <HeadingPairs>
    <vt:vector size="6" baseType="variant">
      <vt:variant>
        <vt:lpstr>Fonts Used</vt:lpstr>
      </vt:variant>
      <vt:variant>
        <vt:i4>105</vt:i4>
      </vt:variant>
      <vt:variant>
        <vt:lpstr>Theme</vt:lpstr>
      </vt:variant>
      <vt:variant>
        <vt:i4>1</vt:i4>
      </vt:variant>
      <vt:variant>
        <vt:lpstr>Slide Titles</vt:lpstr>
      </vt:variant>
      <vt:variant>
        <vt:i4>39</vt:i4>
      </vt:variant>
    </vt:vector>
  </HeadingPairs>
  <TitlesOfParts>
    <vt:vector size="145" baseType="lpstr">
      <vt:lpstr>Times New Roman</vt:lpstr>
      <vt:lpstr>Georgia</vt:lpstr>
      <vt:lpstr>ＭＳ Ｐゴシック</vt:lpstr>
      <vt:lpstr>Arial</vt:lpstr>
      <vt:lpstr>Symbol</vt:lpstr>
      <vt:lpstr>Arial</vt:lpstr>
      <vt:lpstr>Arial</vt:lpstr>
      <vt:lpstr>Arial</vt:lpstr>
      <vt:lpstr>Arial</vt:lpstr>
      <vt:lpstr>Arial</vt:lpstr>
      <vt:lpstr>Arial</vt:lpstr>
      <vt:lpstr>Arial</vt:lpstr>
      <vt:lpstr>Arial</vt:lpstr>
      <vt:lpstr>Arial</vt:lpstr>
      <vt:lpstr>Arial</vt:lpstr>
      <vt:lpstr>Arial</vt:lpstr>
      <vt:lpstr>Arial</vt:lpstr>
      <vt:lpstr>Arial</vt:lpstr>
      <vt:lpstr>Arial</vt:lpstr>
      <vt:lpstr>Arial</vt:lpstr>
      <vt:lpstr>Arial</vt:lpstr>
      <vt:lpstr>Arial</vt:lpstr>
      <vt:lpstr>Arial</vt:lpstr>
      <vt:lpstr>Arial</vt:lpstr>
      <vt:lpstr>Arial</vt:lpstr>
      <vt:lpstr>Arial</vt:lpstr>
      <vt:lpstr>Arial</vt:lpstr>
      <vt:lpstr>Arial</vt:lpstr>
      <vt:lpstr>Arial</vt:lpstr>
      <vt:lpstr>Arial</vt:lpstr>
      <vt:lpstr>Arial</vt:lpstr>
      <vt:lpstr>Arial</vt:lpstr>
      <vt:lpstr>Arial</vt:lpstr>
      <vt:lpstr>Arial</vt:lpstr>
      <vt:lpstr>Arial</vt:lpstr>
      <vt:lpstr>Arial</vt:lpstr>
      <vt:lpstr>Arial</vt:lpstr>
      <vt:lpstr>Arial</vt:lpstr>
      <vt:lpstr>Arial</vt:lpstr>
      <vt:lpstr>Arial</vt:lpstr>
      <vt:lpstr>Arial</vt:lpstr>
      <vt:lpstr>Arial</vt:lpstr>
      <vt:lpstr>Arial</vt:lpstr>
      <vt:lpstr>Arial</vt:lpstr>
      <vt:lpstr>Arial</vt:lpstr>
      <vt:lpstr>Arial</vt:lpstr>
      <vt:lpstr>Arial</vt:lpstr>
      <vt:lpstr>Arial</vt:lpstr>
      <vt:lpstr>Arial</vt:lpstr>
      <vt:lpstr>Arial</vt:lpstr>
      <vt:lpstr>Arial</vt:lpstr>
      <vt:lpstr>Arial</vt:lpstr>
      <vt:lpstr>Arial</vt:lpstr>
      <vt:lpstr>Arial</vt:lpstr>
      <vt:lpstr>Arial</vt:lpstr>
      <vt:lpstr>Arial</vt:lpstr>
      <vt:lpstr>Arial</vt:lpstr>
      <vt:lpstr>Arial</vt:lpstr>
      <vt:lpstr>Arial</vt:lpstr>
      <vt:lpstr>Arial</vt:lpstr>
      <vt:lpstr>Arial</vt:lpstr>
      <vt:lpstr>Arial</vt:lpstr>
      <vt:lpstr>Arial</vt:lpstr>
      <vt:lpstr>Arial</vt:lpstr>
      <vt:lpstr>Arial</vt:lpstr>
      <vt:lpstr>Arial</vt:lpstr>
      <vt:lpstr>Arial</vt:lpstr>
      <vt:lpstr>Arial</vt:lpstr>
      <vt:lpstr>Arial</vt:lpstr>
      <vt:lpstr>Arial</vt:lpstr>
      <vt:lpstr>Arial</vt:lpstr>
      <vt:lpstr>Arial</vt:lpstr>
      <vt:lpstr>Arial</vt:lpstr>
      <vt:lpstr>Arial</vt:lpstr>
      <vt:lpstr>Arial</vt:lpstr>
      <vt:lpstr>Arial</vt:lpstr>
      <vt:lpstr>Arial</vt:lpstr>
      <vt:lpstr>Arial</vt:lpstr>
      <vt:lpstr>Arial</vt:lpstr>
      <vt:lpstr>Arial</vt:lpstr>
      <vt:lpstr>Arial</vt:lpstr>
      <vt:lpstr>Arial</vt:lpstr>
      <vt:lpstr>Arial</vt:lpstr>
      <vt:lpstr>Arial</vt:lpstr>
      <vt:lpstr>Arial</vt:lpstr>
      <vt:lpstr>Arial</vt:lpstr>
      <vt:lpstr>Arial</vt:lpstr>
      <vt:lpstr>Arial</vt:lpstr>
      <vt:lpstr>Arial</vt:lpstr>
      <vt:lpstr>Arial</vt:lpstr>
      <vt:lpstr>Arial</vt:lpstr>
      <vt:lpstr>Arial</vt:lpstr>
      <vt:lpstr>Arial</vt:lpstr>
      <vt:lpstr>Arial</vt:lpstr>
      <vt:lpstr>Arial</vt:lpstr>
      <vt:lpstr>Arial</vt:lpstr>
      <vt:lpstr>Arial</vt:lpstr>
      <vt:lpstr>Arial</vt:lpstr>
      <vt:lpstr>Arial</vt:lpstr>
      <vt:lpstr>Arial</vt:lpstr>
      <vt:lpstr>Arial</vt:lpstr>
      <vt:lpstr>Arial</vt:lpstr>
      <vt:lpstr>Arial</vt:lpstr>
      <vt:lpstr>Arial</vt:lpstr>
      <vt:lpstr>Arial</vt:lpstr>
      <vt:lpstr>New Soton Brand</vt:lpstr>
      <vt:lpstr>Knowledge Acquisition</vt:lpstr>
      <vt:lpstr>Learning Objectives</vt:lpstr>
      <vt:lpstr>Knowledge Acquisition</vt:lpstr>
      <vt:lpstr>Phases in KBS Construction</vt:lpstr>
      <vt:lpstr>First Steps - Initial Understanding of the Domain</vt:lpstr>
      <vt:lpstr>Document and Text Analysis</vt:lpstr>
      <vt:lpstr>Problems of Document and Text Analysis</vt:lpstr>
      <vt:lpstr>Challenges of Elicitation</vt:lpstr>
      <vt:lpstr>Features of Expertise</vt:lpstr>
      <vt:lpstr>Experts Perceive Meaningful Structure in Complexity</vt:lpstr>
      <vt:lpstr>Effects of Expert Encoding</vt:lpstr>
      <vt:lpstr>Profiling</vt:lpstr>
      <vt:lpstr>Types of Expert</vt:lpstr>
      <vt:lpstr>Knowledge Elicitation Methods</vt:lpstr>
      <vt:lpstr>Some “Natural” Techniques</vt:lpstr>
      <vt:lpstr>Interviews</vt:lpstr>
      <vt:lpstr>The Unstructured Interview</vt:lpstr>
      <vt:lpstr>Semi-Structured Interviews</vt:lpstr>
      <vt:lpstr>The Structured Interview</vt:lpstr>
      <vt:lpstr>The Structured Interview</vt:lpstr>
      <vt:lpstr>Doing the Task</vt:lpstr>
      <vt:lpstr>Think aloud verbal protocol</vt:lpstr>
      <vt:lpstr>Doing the Task</vt:lpstr>
      <vt:lpstr>Some “Contrived” Techniques</vt:lpstr>
      <vt:lpstr>  Concept sorting</vt:lpstr>
      <vt:lpstr>Card Sort</vt:lpstr>
      <vt:lpstr>Card Sort</vt:lpstr>
      <vt:lpstr>  Repertory Grids</vt:lpstr>
      <vt:lpstr>Grid Example - Eliciting Constructs</vt:lpstr>
      <vt:lpstr> A Repertory Grid Example - A Matrix</vt:lpstr>
      <vt:lpstr>Repertory Grid - Cluster Analysis</vt:lpstr>
      <vt:lpstr>Laddering</vt:lpstr>
      <vt:lpstr>Laddering Prompts</vt:lpstr>
      <vt:lpstr>Laddered Grid Interview e.g.</vt:lpstr>
      <vt:lpstr>Laddering</vt:lpstr>
      <vt:lpstr>Limited Information Task</vt:lpstr>
      <vt:lpstr>Limited Information Task e.g.</vt:lpstr>
      <vt:lpstr>Machine Learning and Induction</vt:lpstr>
      <vt:lpstr>No single KA technique is sufficient</vt:lpstr>
    </vt:vector>
  </TitlesOfParts>
  <Manager/>
  <Company>University of Southampton</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Knowledge Acquisition</dc:title>
  <dc:subject/>
  <dc:creator>Nigel Shadbolt</dc:creator>
  <cp:keywords/>
  <dc:description/>
  <cp:lastModifiedBy>Nick Gibbins</cp:lastModifiedBy>
  <cp:revision>31</cp:revision>
  <cp:lastPrinted>2008-02-25T23:20:19Z</cp:lastPrinted>
  <dcterms:created xsi:type="dcterms:W3CDTF">1999-01-12T23:00:18Z</dcterms:created>
  <dcterms:modified xsi:type="dcterms:W3CDTF">2010-11-11T21:44:04Z</dcterms:modified>
  <cp:category/>
</cp:coreProperties>
</file>