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23" r:id="rId45"/>
    <p:sldId id="324" r:id="rId46"/>
    <p:sldId id="306" r:id="rId47"/>
    <p:sldId id="325" r:id="rId48"/>
    <p:sldId id="307" r:id="rId49"/>
    <p:sldId id="308" r:id="rId50"/>
    <p:sldId id="309" r:id="rId5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46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21C8E6-CDE8-8D4D-8CB8-D1661EC72F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89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90A4545-3D74-CC46-889C-04C0210F269B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149B0A4-A806-F84F-B2B4-A89234A0A088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CDT used by scripts</a:t>
            </a:r>
          </a:p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Frames effectively a type of network KR - constraints on type of nodes</a:t>
            </a:r>
          </a:p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RDF triple model as links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4FA370-94B4-184F-B509-6684749D33CD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206CEAB-E067-5E44-8BF2-ACDF85F1F2FC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34BE21-6C6A-2248-9DC1-96023E4C8B72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FFB0C99-85FF-CC42-B78E-AC1EA4A405FA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Demons - procedures that are attached to slots and which run whenever the slot is read from or written to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EEB8AC-5DB9-AB45-83E3-3844F3B602D2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36D2B8-DEE6-5149-BB1D-7FFFC5A59098}" type="slidenum">
              <a:rPr lang="en-US" sz="1200"/>
              <a:pPr/>
              <a:t>17</a:t>
            </a:fld>
            <a:endParaRPr lang="en-US" sz="120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Inheritance and defaults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0C4A86-4148-FA41-8458-AB3431467F54}" type="slidenum">
              <a:rPr lang="en-US" sz="1200"/>
              <a:pPr/>
              <a:t>18</a:t>
            </a:fld>
            <a:endParaRPr lang="en-US" sz="120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Instance-level data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95187A-3E4D-0F4D-BC72-4E79FBD5A2D1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3E8CDC5-655F-EF46-9F28-FE578C56960D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552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Overriding of defaults in instances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7F0FD7F-9D4A-A344-9F4F-DBA5A5F7D556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Timed questions like:</a:t>
            </a:r>
          </a:p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“can a bird fly”</a:t>
            </a:r>
          </a:p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“can a canary fly”</a:t>
            </a:r>
          </a:p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“can a penguin fly”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3182688-B418-524D-9879-6325777DC39B}" type="slidenum">
              <a:rPr lang="en-US" sz="1200"/>
              <a:pPr/>
              <a:t>21</a:t>
            </a:fld>
            <a:endParaRPr lang="en-US" sz="1200"/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65E8FEC-D510-F044-96BD-C3A787ED82A4}" type="slidenum">
              <a:rPr lang="en-US" sz="1200"/>
              <a:pPr/>
              <a:t>22</a:t>
            </a:fld>
            <a:endParaRPr lang="en-US" sz="1200"/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9FC6BA8-A73D-8A42-AC4C-345EE8FFBBC1}" type="slidenum">
              <a:rPr lang="en-US" sz="1200"/>
              <a:pPr/>
              <a:t>23</a:t>
            </a:fld>
            <a:endParaRPr lang="en-US" sz="1200"/>
          </a:p>
        </p:txBody>
      </p:sp>
      <p:sp>
        <p:nvSpPr>
          <p:cNvPr id="61443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D3086DD-2B92-A94A-8533-C21425AF18D3}" type="slidenum">
              <a:rPr lang="en-US" sz="1200"/>
              <a:pPr/>
              <a:t>24</a:t>
            </a:fld>
            <a:endParaRPr lang="en-US" sz="1200"/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9D9BF9D-1A2B-1048-85C9-4DEDFADA311E}" type="slidenum">
              <a:rPr lang="en-US" sz="1200"/>
              <a:pPr/>
              <a:t>25</a:t>
            </a:fld>
            <a:endParaRPr lang="en-US" sz="1200"/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0C57B43-5430-9E41-B2D3-AC8FD3DA0E0F}" type="slidenum">
              <a:rPr lang="en-US" sz="1200"/>
              <a:pPr/>
              <a:t>26</a:t>
            </a:fld>
            <a:endParaRPr lang="en-US" sz="1200"/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B54FF38-5645-A543-A478-0EF40FF8062F}" type="slidenum">
              <a:rPr lang="en-US" sz="1200"/>
              <a:pPr/>
              <a:t>27</a:t>
            </a:fld>
            <a:endParaRPr lang="en-US" sz="1200"/>
          </a:p>
        </p:txBody>
      </p:sp>
      <p:sp>
        <p:nvSpPr>
          <p:cNvPr id="69635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7F89EBF-567F-AE40-A972-E9CCB8B354CE}" type="slidenum">
              <a:rPr lang="en-US" sz="1200"/>
              <a:pPr/>
              <a:t>28</a:t>
            </a:fld>
            <a:endParaRPr lang="en-US" sz="1200"/>
          </a:p>
        </p:txBody>
      </p:sp>
      <p:sp>
        <p:nvSpPr>
          <p:cNvPr id="7168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6D5C207-872D-9742-AE9E-4442504B4006}" type="slidenum">
              <a:rPr lang="en-US" sz="1200"/>
              <a:pPr/>
              <a:t>29</a:t>
            </a:fld>
            <a:endParaRPr lang="en-US" sz="1200"/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0B62B7F-6A62-8E43-9500-E3A2B6ED70BC}" type="slidenum">
              <a:rPr lang="en-US" sz="1200"/>
              <a:pPr/>
              <a:t>30</a:t>
            </a:fld>
            <a:endParaRPr lang="en-US" sz="1200"/>
          </a:p>
        </p:txBody>
      </p:sp>
      <p:sp>
        <p:nvSpPr>
          <p:cNvPr id="7577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578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16E4FFE-E373-4349-8F61-2141C81BE939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33F1020-6A63-574F-B315-C6AE803001DF}" type="slidenum">
              <a:rPr lang="en-US" sz="1200"/>
              <a:pPr/>
              <a:t>31</a:t>
            </a:fld>
            <a:endParaRPr lang="en-US" sz="1200"/>
          </a:p>
        </p:txBody>
      </p:sp>
      <p:sp>
        <p:nvSpPr>
          <p:cNvPr id="7782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782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998B769-77C3-024A-95BF-84422FB04E30}" type="slidenum">
              <a:rPr lang="en-US" sz="1200"/>
              <a:pPr/>
              <a:t>32</a:t>
            </a:fld>
            <a:endParaRPr lang="en-US" sz="1200"/>
          </a:p>
        </p:txBody>
      </p:sp>
      <p:sp>
        <p:nvSpPr>
          <p:cNvPr id="7987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D918C67-36D6-9742-8CDD-6A33C0F0F0E8}" type="slidenum">
              <a:rPr lang="en-US" sz="1200"/>
              <a:pPr/>
              <a:t>33</a:t>
            </a:fld>
            <a:endParaRPr lang="en-US" sz="1200"/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2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9F45B46-66DB-914E-88B1-8D25CD65965A}" type="slidenum">
              <a:rPr lang="en-US" sz="1200"/>
              <a:pPr/>
              <a:t>34</a:t>
            </a:fld>
            <a:endParaRPr lang="en-US" sz="1200"/>
          </a:p>
        </p:txBody>
      </p:sp>
      <p:sp>
        <p:nvSpPr>
          <p:cNvPr id="83971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>
                <a:ea typeface="ＭＳ Ｐゴシック" charset="0"/>
                <a:cs typeface="ＭＳ Ｐゴシック" charset="0"/>
              </a:rPr>
              <a:t>Limited domains = e.g. news wire stories about natural disasters, etc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0172DE-C9E1-E642-9B5E-8CA01E03BD0D}" type="slidenum">
              <a:rPr lang="en-US" sz="1200"/>
              <a:pPr/>
              <a:t>35</a:t>
            </a:fld>
            <a:endParaRPr lang="en-US" sz="1200"/>
          </a:p>
        </p:txBody>
      </p:sp>
      <p:sp>
        <p:nvSpPr>
          <p:cNvPr id="983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830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044E60-B593-C842-9E12-122EED0807FE}" type="slidenum">
              <a:rPr lang="en-US" sz="1200"/>
              <a:pPr/>
              <a:t>36</a:t>
            </a:fld>
            <a:endParaRPr lang="en-US" sz="1200"/>
          </a:p>
        </p:txBody>
      </p:sp>
      <p:sp>
        <p:nvSpPr>
          <p:cNvPr id="1003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35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C985E6F-7732-CA4F-9113-519E7DF5E6EC}" type="slidenum">
              <a:rPr lang="en-US" sz="1200"/>
              <a:pPr/>
              <a:t>37</a:t>
            </a:fld>
            <a:endParaRPr lang="en-US" sz="1200"/>
          </a:p>
        </p:txBody>
      </p:sp>
      <p:sp>
        <p:nvSpPr>
          <p:cNvPr id="1024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0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361D1B3-0C61-8844-B0FF-389612B85A28}" type="slidenum">
              <a:rPr lang="en-US" sz="1200"/>
              <a:pPr/>
              <a:t>38</a:t>
            </a:fld>
            <a:endParaRPr lang="en-US" sz="1200"/>
          </a:p>
        </p:txBody>
      </p:sp>
      <p:sp>
        <p:nvSpPr>
          <p:cNvPr id="10445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445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D4FD42-369C-1144-AD43-6B26D19E5170}" type="slidenum">
              <a:rPr lang="en-US" sz="1200"/>
              <a:pPr/>
              <a:t>39</a:t>
            </a:fld>
            <a:endParaRPr lang="en-US" sz="1200"/>
          </a:p>
        </p:txBody>
      </p:sp>
      <p:sp>
        <p:nvSpPr>
          <p:cNvPr id="1064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650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D2F31DD-C4CD-E147-B62E-1A4EE5A54801}" type="slidenum">
              <a:rPr lang="en-US" sz="1200"/>
              <a:pPr/>
              <a:t>40</a:t>
            </a:fld>
            <a:endParaRPr lang="en-US" sz="1200"/>
          </a:p>
        </p:txBody>
      </p:sp>
      <p:sp>
        <p:nvSpPr>
          <p:cNvPr id="1085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854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B274765-12E8-654A-9ADD-703891E89B2A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944E42C-859C-914A-ABE5-C7D71315E3E8}" type="slidenum">
              <a:rPr lang="en-US" sz="1200"/>
              <a:pPr/>
              <a:t>41</a:t>
            </a:fld>
            <a:endParaRPr lang="en-US" sz="1200"/>
          </a:p>
        </p:txBody>
      </p:sp>
      <p:sp>
        <p:nvSpPr>
          <p:cNvPr id="11059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E212704-0C38-C947-95B2-BCCD4F35D2E2}" type="slidenum">
              <a:rPr lang="en-US" sz="1200"/>
              <a:pPr/>
              <a:t>42</a:t>
            </a:fld>
            <a:endParaRPr lang="en-US" sz="1200"/>
          </a:p>
        </p:txBody>
      </p:sp>
      <p:sp>
        <p:nvSpPr>
          <p:cNvPr id="11264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4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3C7F22C-37FE-2A4F-9884-3BBFB1A28F6B}" type="slidenum">
              <a:rPr lang="en-US" sz="1200"/>
              <a:pPr/>
              <a:t>43</a:t>
            </a:fld>
            <a:endParaRPr lang="en-US" sz="1200"/>
          </a:p>
        </p:txBody>
      </p:sp>
      <p:sp>
        <p:nvSpPr>
          <p:cNvPr id="11469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469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3505FCE-6300-1940-BDBC-764214A809E4}" type="slidenum">
              <a:rPr lang="en-US" sz="1200"/>
              <a:pPr/>
              <a:t>46</a:t>
            </a:fld>
            <a:endParaRPr lang="en-US" sz="1200"/>
          </a:p>
        </p:txBody>
      </p:sp>
      <p:sp>
        <p:nvSpPr>
          <p:cNvPr id="11878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878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D7E47AF-D480-1745-97DD-6DA335EFC7B7}" type="slidenum">
              <a:rPr lang="en-US" sz="1200"/>
              <a:pPr/>
              <a:t>48</a:t>
            </a:fld>
            <a:endParaRPr lang="en-US" sz="1200"/>
          </a:p>
        </p:txBody>
      </p:sp>
      <p:sp>
        <p:nvSpPr>
          <p:cNvPr id="1218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186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51714D6-2D86-9845-A7AB-2DAF50194915}" type="slidenum">
              <a:rPr lang="en-US" sz="1200"/>
              <a:pPr/>
              <a:t>49</a:t>
            </a:fld>
            <a:endParaRPr lang="en-US" sz="1200"/>
          </a:p>
        </p:txBody>
      </p:sp>
      <p:sp>
        <p:nvSpPr>
          <p:cNvPr id="1239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390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65E903-201E-8F46-ADD5-AC94BA3E2EE0}" type="slidenum">
              <a:rPr lang="en-US" sz="1200"/>
              <a:pPr/>
              <a:t>50</a:t>
            </a:fld>
            <a:endParaRPr lang="en-US" sz="1200"/>
          </a:p>
        </p:txBody>
      </p:sp>
      <p:sp>
        <p:nvSpPr>
          <p:cNvPr id="1259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595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865D8EA-FA39-544C-8954-A55473F4E514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411BC0A-72FD-1E46-98B1-8ACC5059CAE5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5162662-92E5-734C-8C7B-2012B98BD8DE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91AD97E-81C5-DB4E-93D1-53BE069F0FFF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Semantics of links - some links are special, and are transitive (is-a, for example). Some links are propagated across other links. Overriding of default values, etc</a:t>
            </a:r>
          </a:p>
          <a:p>
            <a:pPr eaLnBrk="1" hangingPunct="1"/>
            <a:endParaRPr lang="en-GB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Quantification - segues into default reasoning (All X have Y, Z is an X, Z has Y)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45562C-FFC5-674A-B2DE-F24E3B22CF25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ea typeface="ＭＳ Ｐゴシック" charset="0"/>
                <a:cs typeface="ＭＳ Ｐゴシック" charset="0"/>
              </a:rPr>
              <a:t>Examples of links that may or may not be transitive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lectron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4119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17596E-7D62-BE45-8305-57DB034341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8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914400"/>
            <a:ext cx="21336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2484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92890C-BC6B-7B49-8E95-DBBB2785BE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85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962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24EDE-047A-524C-99EC-97324D3292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03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76400"/>
            <a:ext cx="8534400" cy="44196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85105F-B84C-8243-8026-28D1535507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5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0226E9-A974-E44F-9E07-D7429C9B29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1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7482E1-EAC7-E54E-9BE6-7579410537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8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90044F-083B-9F40-8101-AF4065943D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9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EEDDCD-B77A-0B41-986B-17688C052F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6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790A7-DA4E-B24F-A830-6ED2A62917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7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4E02A-3C42-9040-AA35-B962793770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1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AD0EFF-B46D-1144-AF20-018C498EAB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62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66FA35-5CB9-424A-92E8-2803E6C460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4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9144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Georgi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248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Georgi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eorgia" charset="0"/>
              </a:defRPr>
            </a:lvl1pPr>
          </a:lstStyle>
          <a:p>
            <a:fld id="{41C05622-C6CF-054C-B525-C4BB44FCC81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electronic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562100" indent="-228600" algn="l" rtl="0" eaLnBrk="0" fontAlgn="base" hangingPunct="0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1981200" indent="-228600" algn="l" rtl="0" eaLnBrk="0" fontAlgn="base" hangingPunct="0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4384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8956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3528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100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Semantic Networks, Frames, Scripts and Rules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latin typeface="Georgia" charset="0"/>
                <a:ea typeface="ＭＳ Ｐゴシック" charset="0"/>
                <a:cs typeface="ＭＳ Ｐゴシック" charset="0"/>
              </a:rPr>
              <a:t>Dr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 Nicholas Gibbins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32/4037</a:t>
            </a:r>
            <a:b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dirty="0" err="1">
                <a:latin typeface="Georgia" charset="0"/>
                <a:ea typeface="ＭＳ Ｐゴシック" charset="0"/>
                <a:cs typeface="ＭＳ Ｐゴシック" charset="0"/>
              </a:rPr>
              <a:t>nmg@ecs.soton.ac.uk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Transitive inference, but…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Clyde is an elephant, an elephant is a mammal: Clyde is a mammal.</a:t>
            </a:r>
          </a:p>
          <a:p>
            <a:pPr eaLnBrk="1" hangingPunct="1"/>
            <a:endParaRPr lang="en-GB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The US President is elected every 4 years, Bush is US President: Bush is elected every 4 years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My car is a Ford, Ford is a car company: my car is a car company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Network knowledge representation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Many types of network KR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Conceptual Graphs (Sowa)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Semantic Networks (Quillian)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Conceptual Dependency Theory (Schank)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(and the Semantic Web…)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Close correspondence with other KR techniques (logic, frames, scripts, etc)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A different way of viewing knowledge</a:t>
            </a:r>
            <a:endParaRPr lang="en-US" sz="200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Frames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Frames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A </a:t>
            </a:r>
            <a:r>
              <a:rPr lang="en-GB" sz="2000" i="1">
                <a:latin typeface="Georgia" charset="0"/>
                <a:ea typeface="ＭＳ Ｐゴシック" charset="0"/>
                <a:cs typeface="ＭＳ Ｐゴシック" charset="0"/>
              </a:rPr>
              <a:t>frame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 is a knowledge representation formalism based on the idea of a frame of reference.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A frame is a data structure that includes all the knowledge about a particular object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Frames organised in a hierarchy Form of object-oriented programming for AI and ES.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Each frame describes one object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Special terminology</a:t>
            </a:r>
          </a:p>
          <a:p>
            <a:pPr eaLnBrk="1" hangingPunct="1">
              <a:lnSpc>
                <a:spcPct val="80000"/>
              </a:lnSpc>
            </a:pPr>
            <a:endParaRPr lang="en-GB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	</a:t>
            </a:r>
            <a:r>
              <a:rPr lang="en-GB" sz="1700">
                <a:latin typeface="Georgia" charset="0"/>
                <a:ea typeface="ＭＳ Ｐゴシック" charset="0"/>
                <a:cs typeface="ＭＳ Ｐゴシック" charset="0"/>
              </a:rPr>
              <a:t>M. Minsky (1974) A Framework for Representing Knowledge, </a:t>
            </a:r>
            <a:br>
              <a:rPr lang="en-GB" sz="17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 sz="1700" i="1">
                <a:latin typeface="Georgia" charset="0"/>
                <a:ea typeface="ＭＳ Ｐゴシック" charset="0"/>
                <a:cs typeface="ＭＳ Ｐゴシック" charset="0"/>
              </a:rPr>
              <a:t>MIT-AI Laboratory Memo 306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Frames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There are two types of frame: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Class Frame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Individual or Instance Frame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A frame carries with it a set of </a:t>
            </a:r>
            <a:r>
              <a:rPr lang="en-GB" sz="2000" i="1">
                <a:latin typeface="Georgia" charset="0"/>
                <a:ea typeface="ＭＳ Ｐゴシック" charset="0"/>
                <a:cs typeface="ＭＳ Ｐゴシック" charset="0"/>
              </a:rPr>
              <a:t>slots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 that can represent objects that are normally associated with a subject of the frame.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Frames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The slots can then point to other slots or frames. That gives frame systems the ability to carry out inheritance and simple kinds of data manipulation.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The use of procedures - also called </a:t>
            </a:r>
            <a:r>
              <a:rPr lang="en-GB" sz="2000" i="1">
                <a:latin typeface="Georgia" charset="0"/>
                <a:ea typeface="ＭＳ Ｐゴシック" charset="0"/>
                <a:cs typeface="ＭＳ Ｐゴシック" charset="0"/>
              </a:rPr>
              <a:t>demons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 in the literature - helps in the incorporation of substantial amounts of procedural knowledge into a particular frame-oriented knowledge base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Frame-based model of semantic memory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Knowledge is </a:t>
            </a:r>
            <a:r>
              <a:rPr lang="en-GB" sz="2000" b="1">
                <a:latin typeface="Georgia" charset="0"/>
                <a:ea typeface="ＭＳ Ｐゴシック" charset="0"/>
                <a:cs typeface="ＭＳ Ｐゴシック" charset="0"/>
              </a:rPr>
              <a:t>organised 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in a data structure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Slots in structure are instantiated with particular values for a given instance of data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...translation to OO terminology: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frames == classes or objects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slots == variables/methods</a:t>
            </a:r>
          </a:p>
          <a:p>
            <a:pPr eaLnBrk="1" hangingPunct="1"/>
            <a:endParaRPr lang="en-GB" sz="20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General Knowledge as Frames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971550" y="2133600"/>
            <a:ext cx="2735263" cy="3457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363538"/>
            <a:r>
              <a:rPr lang="en-GB" sz="2000">
                <a:latin typeface="Georgia" charset="0"/>
                <a:cs typeface="Georgia" charset="0"/>
              </a:rPr>
              <a:t>			DOG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Fixed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legs: 4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Default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diet: carnivorous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sound: bark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Variable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size: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colour: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148263" y="2133600"/>
            <a:ext cx="2735262" cy="3457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363538"/>
            <a:r>
              <a:rPr lang="en-GB" sz="2000">
                <a:latin typeface="Georgia" charset="0"/>
                <a:cs typeface="Georgia" charset="0"/>
              </a:rPr>
              <a:t>		COLLIE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Fixed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breed of: DOG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type: sheepdog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Default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size: 65cm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Variable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colour: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2627313" y="1268413"/>
            <a:ext cx="3600450" cy="4321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363538"/>
            <a:r>
              <a:rPr lang="en-GB" sz="2000">
                <a:latin typeface="Georgia" charset="0"/>
                <a:cs typeface="Georgia" charset="0"/>
              </a:rPr>
              <a:t>MAMMAL: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subclass: 	ANIMAL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has_part: 	head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ELEPHANT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subclass: 	MAMMAL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colour: 		grey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size: 			large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Nellie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instance:	ELEPHANT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likes: 		apples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Logic underlies Frames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ヒラギノ角ゴ Pro W3" charset="0"/>
                <a:cs typeface="ヒラギノ角ゴ Pro W3" charset="0"/>
              </a:rPr>
              <a:t>∀x 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mammal(x) </a:t>
            </a:r>
            <a:r>
              <a:rPr lang="en-GB" sz="2000">
                <a:latin typeface="Georgia" charset="0"/>
                <a:ea typeface="ヒラギノ角ゴ Pro W3" charset="0"/>
                <a:cs typeface="ヒラギノ角ゴ Pro W3" charset="0"/>
              </a:rPr>
              <a:t>⇒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 has_part(x, head) </a:t>
            </a:r>
          </a:p>
          <a:p>
            <a:pPr eaLnBrk="1" hangingPunct="1"/>
            <a:r>
              <a:rPr lang="en-GB" sz="2000">
                <a:latin typeface="Georgia" charset="0"/>
                <a:ea typeface="ヒラギノ角ゴ Pro W3" charset="0"/>
                <a:cs typeface="ヒラギノ角ゴ Pro W3" charset="0"/>
              </a:rPr>
              <a:t>∀x 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elephant(x) </a:t>
            </a:r>
            <a:r>
              <a:rPr lang="en-GB" sz="2000">
                <a:latin typeface="Georgia" charset="0"/>
                <a:ea typeface="ヒラギノ角ゴ Pro W3" charset="0"/>
                <a:cs typeface="ヒラギノ角ゴ Pro W3" charset="0"/>
              </a:rPr>
              <a:t>⇒</a:t>
            </a: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 mammal(x)</a:t>
            </a:r>
          </a:p>
          <a:p>
            <a:pPr eaLnBrk="1" hangingPunct="1"/>
            <a:endParaRPr lang="en-GB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elephant(clyde)</a:t>
            </a:r>
            <a:b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 sz="2000">
                <a:latin typeface="Georgia" charset="0"/>
                <a:ea typeface="ヒラギノ角ゴ Pro W3" charset="0"/>
                <a:cs typeface="ヒラギノ角ゴ Pro W3" charset="0"/>
              </a:rPr>
              <a:t>∴</a:t>
            </a:r>
            <a:br>
              <a:rPr lang="en-GB" sz="2000">
                <a:latin typeface="Georgia" charset="0"/>
                <a:ea typeface="ヒラギノ角ゴ Pro W3" charset="0"/>
                <a:cs typeface="ヒラギノ角ゴ Pro W3" charset="0"/>
              </a:rPr>
            </a:b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mammal(clyde)</a:t>
            </a:r>
            <a:b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has_part(clyde, head)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Semantic Networks</a:t>
            </a: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627313" y="333375"/>
            <a:ext cx="3600450" cy="6335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363538"/>
            <a:r>
              <a:rPr lang="en-GB" sz="2000">
                <a:latin typeface="Georgia" charset="0"/>
                <a:cs typeface="Georgia" charset="0"/>
              </a:rPr>
              <a:t>MAMMAL: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subclass: 	ANIMAL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has_part: 	head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*furry:			yes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ELEPHANT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subclass: 	MAMMAL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has_trunk:	yes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*colour: 	grey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*size: 		large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*furry:		no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Clyde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instance:	ELEPHANT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colour:		pink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owner:		Fred</a:t>
            </a:r>
          </a:p>
          <a:p>
            <a:pPr defTabSz="363538"/>
            <a:endParaRPr lang="en-GB" sz="2000">
              <a:latin typeface="Georgia" charset="0"/>
              <a:cs typeface="Georgia" charset="0"/>
            </a:endParaRP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Nellie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instance:	ELEPHANT</a:t>
            </a:r>
          </a:p>
          <a:p>
            <a:pPr defTabSz="363538"/>
            <a:r>
              <a:rPr lang="en-GB" sz="2000">
                <a:latin typeface="Georgia" charset="0"/>
                <a:cs typeface="Georgia" charset="0"/>
              </a:rPr>
              <a:t>	size: 			small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Can represent subclass and instance relationships (both sometimes called ISA or “is a”)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Properties (e.g. colour and size) can be referred to as slots and slot values (e.g. grey, large) as slot fillers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Objects can inherit all properties of parent class (therefore Nellie is grey and large)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But can inherit properties which are only typical (usually called default, here starred), and can be overridden</a:t>
            </a:r>
          </a:p>
          <a:p>
            <a:pPr eaLnBrk="1" hangingPunct="1">
              <a:lnSpc>
                <a:spcPct val="8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For example, mammal is typically furry, but this is not so for an elephant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Multiple Inheritance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Situation can be complicated by multiple inheritance, where object or class may have more than one parent class. 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May result in some conflict: for example if Nellie is both an elephant and a circus animal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From elephant we would expect Nellie’s habitat to be the jungle, but from circus animal we would expect it to be a tent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Could set further precedence order to resolve this – or might need further class for Circus-elephant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Nixon Diamond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All Quakers are pacifists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All Republicans are not pacifists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Nixon is a Republican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Nixon is a Quaker</a:t>
            </a:r>
          </a:p>
          <a:p>
            <a:pPr eaLnBrk="1" hangingPunct="1">
              <a:buFontTx/>
              <a:buNone/>
            </a:pPr>
            <a:endParaRPr lang="en-US" sz="17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en-US" sz="17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en-US" sz="17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1700">
                <a:latin typeface="Georgia" charset="0"/>
                <a:ea typeface="ＭＳ Ｐゴシック" charset="0"/>
                <a:cs typeface="ＭＳ Ｐゴシック" charset="0"/>
              </a:rPr>
              <a:t>	R. Reiter and G. Criscuolo (1981). On interacting defaults. In Proceedings of the Seventh International Joint Conference on Artificial Intelligence (IJCAI'81), pages 94-100.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Prototypical Situations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Many situations are prototypical</a:t>
            </a:r>
          </a:p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Prototypical situations share a common set of attributes</a:t>
            </a:r>
          </a:p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We can use the powerful inheritance capabilities of the frames representation to help represent these situations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Provide a concise, structural representation of knowledge in a natural manner</a:t>
            </a:r>
          </a:p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Frame encompasses complex objects, entire situations or a management problem as a single entity</a:t>
            </a:r>
          </a:p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Frame knowledge is partitioned into slots</a:t>
            </a:r>
          </a:p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Slot can describe declarative knowledge or procedural knowledge</a:t>
            </a:r>
          </a:p>
          <a:p>
            <a:pPr eaLnBrk="1" hangingPunct="1"/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Hierarchy of Frames: Inheritance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Capabilities of Frames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Ability to clearly document information about a domain model; for example, a plant's machines and their associated attributes</a:t>
            </a:r>
          </a:p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Related ability to constrain allowable values of an attribute</a:t>
            </a:r>
          </a:p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Modularity of information, permitting ease of system expansion and maintenance</a:t>
            </a:r>
          </a:p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More readable and consistent syntax for referencing domain objects in the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Capabilities of Frames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Platform for building graphic interface with object graphics</a:t>
            </a:r>
          </a:p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Mechanism to restrict the scope of facts considered during forward or backward chaining</a:t>
            </a:r>
          </a:p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Access to a mechanism that supports the inheritance of information down a class hierarchy</a:t>
            </a:r>
          </a:p>
          <a:p>
            <a:pPr eaLnBrk="1" hangingPunct="1">
              <a:lnSpc>
                <a:spcPct val="90000"/>
              </a:lnSpc>
            </a:pPr>
            <a:r>
              <a:rPr lang="en-GB" sz="2200">
                <a:latin typeface="Georgia" charset="0"/>
                <a:ea typeface="ＭＳ Ｐゴシック" charset="0"/>
                <a:cs typeface="ＭＳ Ｐゴシック" charset="0"/>
              </a:rPr>
              <a:t>Used as underlying model in standards for accessing KBs (Open Knowledge Base Connectivity - OKBC)</a:t>
            </a:r>
            <a:endParaRPr lang="en-US" sz="22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Frames have been used in conjunction with other, less well-grounded, representation formalisms, like production systems, when used to build to pre-operational or operational expert systems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Frames cannot be used efficiently to organise ‘a whole computation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Scripts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Network Knowledge Representation</a:t>
            </a:r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229600" cy="4733925"/>
          </a:xfrm>
        </p:spPr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“Traditional” knowledge representation is formal logic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Network knowledge representation originated in 1960s with psychologists and linguists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Observations of recall time for concepts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Closely related concepts were recalled faster than more distantly related</a:t>
            </a:r>
          </a:p>
          <a:p>
            <a:pPr eaLnBrk="1" hangingPunct="1">
              <a:buFontTx/>
              <a:buNone/>
            </a:pPr>
            <a:endParaRPr lang="en-US" sz="17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en-US" sz="17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en-US" sz="17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1700">
                <a:latin typeface="Georgia" charset="0"/>
                <a:ea typeface="ＭＳ Ｐゴシック" charset="0"/>
                <a:cs typeface="ＭＳ Ｐゴシック" charset="0"/>
              </a:rPr>
              <a:t>	A. Collins and M.R. Quillian (1969) Retrieval time from semantic memory, </a:t>
            </a:r>
            <a:r>
              <a:rPr lang="en-US" sz="1700" i="1">
                <a:latin typeface="Georgia" charset="0"/>
                <a:ea typeface="ＭＳ Ｐゴシック" charset="0"/>
                <a:cs typeface="ＭＳ Ｐゴシック" charset="0"/>
              </a:rPr>
              <a:t>Journal of Verbal Learning and Verbal Behaviour</a:t>
            </a:r>
            <a:r>
              <a:rPr lang="en-US" sz="1700">
                <a:latin typeface="Georgia" charset="0"/>
                <a:ea typeface="ＭＳ Ｐゴシック" charset="0"/>
                <a:cs typeface="ＭＳ Ｐゴシック" charset="0"/>
              </a:rPr>
              <a:t> *:240-247</a:t>
            </a:r>
            <a:endParaRPr lang="en-US" sz="18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Scripts</a:t>
            </a:r>
          </a:p>
        </p:txBody>
      </p:sp>
      <p:sp>
        <p:nvSpPr>
          <p:cNvPr id="7475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Knowledge representation scheme describing a stereotypical sequence of events, and goals and plans of actors concerned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Expectation-driven programming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Allows inference about implicit cause and effect relationships when interpreting situations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Builds on Conceptual Dependency Theory</a:t>
            </a:r>
          </a:p>
          <a:p>
            <a:pPr eaLnBrk="1" hangingPunct="1"/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	R.C. Schank and R. Abelson (1977) Scripts, Plans, Goals and Understanding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Script Elements</a:t>
            </a:r>
          </a:p>
        </p:txBody>
      </p:sp>
      <p:sp>
        <p:nvSpPr>
          <p:cNvPr id="7680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Entry Conditions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What are the descriptors of the world that must be true for the script to be called?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Props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What objects make up the content of the script?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Roles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</a:rPr>
              <a:t>What actions are performed by the participants in the script?</a:t>
            </a:r>
          </a:p>
          <a:p>
            <a:pPr eaLnBrk="1" hangingPunct="1">
              <a:lnSpc>
                <a:spcPct val="90000"/>
              </a:lnSpc>
            </a:pP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Scenes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>
                <a:latin typeface="Georgia" charset="0"/>
                <a:ea typeface="ＭＳ Ｐゴシック" charset="0"/>
              </a:rPr>
              <a:t>Temporal decomposition of script into meaningful episodes</a:t>
            </a:r>
          </a:p>
          <a:p>
            <a:pPr eaLnBrk="1" hangingPunct="1">
              <a:lnSpc>
                <a:spcPct val="90000"/>
              </a:lnSpc>
            </a:pPr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>
                <a:latin typeface="Georgia" charset="0"/>
                <a:ea typeface="ＭＳ Ｐゴシック" charset="0"/>
              </a:rPr>
              <a:t>What are the outcomes following termination of the script?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4187825" cy="4419600"/>
          </a:xfrm>
        </p:spPr>
        <p:txBody>
          <a:bodyPr/>
          <a:lstStyle/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Script:	RESTAURANT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Props:	Tables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Menu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F = Food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Bill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Money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Roles:	S = Customer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W = Waiter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C = Chef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M = Cashier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O = Owner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endParaRPr lang="en-GB" sz="1300">
              <a:latin typeface="Georgia" charset="0"/>
              <a:ea typeface="ＭＳ Ｐゴシック" charset="0"/>
              <a:cs typeface="ＭＳ Ｐゴシック" charset="0"/>
            </a:endParaRP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Entry conditions: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S is hungry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S has money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676400"/>
            <a:ext cx="4187825" cy="4419600"/>
          </a:xfrm>
        </p:spPr>
        <p:txBody>
          <a:bodyPr/>
          <a:lstStyle/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Results: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S has less money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O has more money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S is not hungry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S is pleased (optional)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endParaRPr lang="en-GB" sz="1300">
              <a:latin typeface="Georgia" charset="0"/>
              <a:ea typeface="ＭＳ Ｐゴシック" charset="0"/>
              <a:cs typeface="ＭＳ Ｐゴシック" charset="0"/>
            </a:endParaRP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Scenes: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Entering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Ordering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Eating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Exiting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</a:t>
            </a:r>
          </a:p>
          <a:p>
            <a:pPr defTabSz="1077913" eaLnBrk="1" hangingPunct="1">
              <a:lnSpc>
                <a:spcPct val="80000"/>
              </a:lnSpc>
              <a:buFontTx/>
              <a:buNone/>
            </a:pPr>
            <a:r>
              <a:rPr lang="en-GB" sz="1200">
                <a:latin typeface="Georgia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102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Scene 1: Entering		S PTRANS S into restaurant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A ATTEND eyes to tables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MBUILD where to sit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PTRANS S to table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MOVE S to sitting position</a:t>
            </a:r>
          </a:p>
          <a:p>
            <a:pPr eaLnBrk="1" hangingPunct="1">
              <a:buFontTx/>
              <a:buNone/>
            </a:pPr>
            <a:endParaRPr lang="en-GB" sz="13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Scene 2: Ordering	(Menu on table)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PTRANS menu to S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MTRANS food list to CP(S)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MBUILD choice of F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MTRANS signal to W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W PTRANS W to table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S MTRANS ‘I want F’ to W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W PTRANS W to C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W MTRANS (ATRANS F) to C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C DO (prepare F script)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			…</a:t>
            </a:r>
          </a:p>
          <a:p>
            <a:pPr eaLnBrk="1" hangingPunct="1">
              <a:buFontTx/>
              <a:buNone/>
            </a:pPr>
            <a:r>
              <a:rPr lang="en-GB" sz="1300">
                <a:latin typeface="Georgia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Scripts and Natural Language Understanding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Scripts are used to organise a knowledge base in terms of the situations that are to be understood</a:t>
            </a:r>
          </a:p>
          <a:p>
            <a:pPr eaLnBrk="1" hangingPunct="1"/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Jack went to a restaurant. He decided to order steak. He sat there and waited for a long time. Finally, he got angry and left</a:t>
            </a:r>
            <a:r>
              <a:rPr lang="ja-JP" altLang="en-US" sz="200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endParaRPr lang="en-US" sz="2000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692150" lvl="1" indent="-347663" eaLnBrk="1" hangingPunct="1"/>
            <a:r>
              <a:rPr lang="en-US" sz="2000">
                <a:latin typeface="Georgia" charset="0"/>
                <a:ea typeface="ＭＳ Ｐゴシック" charset="0"/>
              </a:rPr>
              <a:t>What was Jack waiting for?</a:t>
            </a:r>
          </a:p>
          <a:p>
            <a:pPr marL="692150" lvl="1" indent="-347663" eaLnBrk="1" hangingPunct="1"/>
            <a:r>
              <a:rPr lang="en-US" sz="2000">
                <a:latin typeface="Georgia" charset="0"/>
                <a:ea typeface="ＭＳ Ｐゴシック" charset="0"/>
              </a:rPr>
              <a:t>Why did he get angry?</a:t>
            </a:r>
          </a:p>
          <a:p>
            <a:pPr eaLnBrk="1" hangingPunct="1"/>
            <a:r>
              <a:rPr lang="en-US" sz="2000">
                <a:latin typeface="Georgia" charset="0"/>
                <a:ea typeface="ＭＳ Ｐゴシック" charset="0"/>
                <a:cs typeface="ＭＳ Ｐゴシック" charset="0"/>
              </a:rPr>
              <a:t>Effective in limited domains, can be inflexible in more general domains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Rules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Rules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Condition-Action Pairs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IF this condition (or premise or antecedent) occurs,</a:t>
            </a:r>
            <a:br>
              <a:rPr lang="en-GB">
                <a:latin typeface="Georgia" charset="0"/>
                <a:ea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</a:rPr>
              <a:t>THEN some action (or result, or conclusion, or consequence) will (or should) occur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IF the traffic light is red AND you have stopped, THEN a right turn is OK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Rules</a:t>
            </a:r>
          </a:p>
        </p:txBody>
      </p:sp>
      <p:sp>
        <p:nvSpPr>
          <p:cNvPr id="10137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Each production rule in a knowledge base represents an autonomous chunk of expertise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When combined and fed to the inference engine, the set of rules behaves synergistically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Rules can be viewed as a simulation of the cognitive behaviour of human experts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Rules represent a model of actual human behaviour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Predominant technique used in expert systems, often in conjunction with frames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Forms of Rules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IF premise, THEN conclusion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IF your income is high, THEN your chance of being audited by the Inland Revenue is high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Conclusion, IF premise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Your chance of being audited is high, IF your income is high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Forms of Rules</a:t>
            </a:r>
          </a:p>
        </p:txBody>
      </p:sp>
      <p:sp>
        <p:nvSpPr>
          <p:cNvPr id="1054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Inclusion of ELSE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IF your income is high, OR your deductions are unusual, THEN your chance of being audited is high, OR ELSE your chance of being audited is low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More complex rules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IF credit rating is high AND salary is more than £30,000, OR assets are more than £75,000, AND pay history is not "poor," </a:t>
            </a:r>
            <a:br>
              <a:rPr lang="en-GB">
                <a:latin typeface="Georgia" charset="0"/>
                <a:ea typeface="ＭＳ Ｐゴシック" charset="0"/>
              </a:rPr>
            </a:br>
            <a:r>
              <a:rPr lang="en-GB">
                <a:latin typeface="Georgia" charset="0"/>
                <a:ea typeface="ＭＳ Ｐゴシック" charset="0"/>
              </a:rPr>
              <a:t>THEN approve a loan up to £10,000, and list the loan in category "B.”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Action part may have more information: THEN "approve the loan" and "refer to an agent"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Semantic Networks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A semantic network is a structure for representing knowledge as a pattern of interconnected nodes and arcs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Nodes in the net represent concepts of entities, attributes, events, values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Arcs in the network represent relationships that hold between the concepts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Characteristics of Rules</a:t>
            </a:r>
          </a:p>
        </p:txBody>
      </p:sp>
      <p:graphicFrame>
        <p:nvGraphicFramePr>
          <p:cNvPr id="97317" name="Group 37"/>
          <p:cNvGraphicFramePr>
            <a:graphicFrameLocks noGrp="1"/>
          </p:cNvGraphicFramePr>
          <p:nvPr>
            <p:ph type="tbl" idx="1"/>
          </p:nvPr>
        </p:nvGraphicFramePr>
        <p:xfrm>
          <a:off x="304800" y="1676400"/>
          <a:ext cx="8534400" cy="4038600"/>
        </p:xfrm>
        <a:graphic>
          <a:graphicData uri="http://schemas.openxmlformats.org/drawingml/2006/table">
            <a:tbl>
              <a:tblPr/>
              <a:tblGrid>
                <a:gridCol w="1643063"/>
                <a:gridCol w="3290887"/>
                <a:gridCol w="3600450"/>
              </a:tblGrid>
              <a:tr h="403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First Part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Second Part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9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Names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Premise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Antecedent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Situation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IF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Conclusion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Consequence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Action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THEN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9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Nature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Conditions, similar to declarative knowledge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Resolutions, similar to procedural knowledge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Size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Can have many IFs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Usually only one conclusion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655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Statement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AND statements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All conditions must be true for a conclusion to be true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30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OR statements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If any condition is true, the conclusion is true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Rule-based Inference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rules are typically used as part of a </a:t>
            </a:r>
            <a:r>
              <a:rPr lang="en-GB" i="1">
                <a:latin typeface="Georgia" charset="0"/>
                <a:ea typeface="ＭＳ Ｐゴシック" charset="0"/>
                <a:cs typeface="ＭＳ Ｐゴシック" charset="0"/>
              </a:rPr>
              <a:t>production system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systems provide pattern-directed control of the reasoning process</a:t>
            </a:r>
          </a:p>
          <a:p>
            <a:pPr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systems have: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Productions: set of production rules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Working Memory (WM): description of current state of the world</a:t>
            </a:r>
          </a:p>
          <a:p>
            <a:pPr lvl="1" eaLnBrk="1" hangingPunct="1">
              <a:lnSpc>
                <a:spcPct val="90000"/>
              </a:lnSpc>
            </a:pPr>
            <a:r>
              <a:rPr lang="en-GB">
                <a:latin typeface="Georgia" charset="0"/>
                <a:ea typeface="ＭＳ Ｐゴシック" charset="0"/>
              </a:rPr>
              <a:t>Recognise-act cycle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Systems</a:t>
            </a: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2700338" y="1844675"/>
            <a:ext cx="1223962" cy="2447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latin typeface="Georgia" charset="0"/>
              </a:rPr>
              <a:t>Production</a:t>
            </a:r>
          </a:p>
          <a:p>
            <a:pPr algn="ctr"/>
            <a:r>
              <a:rPr lang="en-GB" sz="1600">
                <a:latin typeface="Georgia" charset="0"/>
              </a:rPr>
              <a:t>Rules</a:t>
            </a:r>
          </a:p>
          <a:p>
            <a:pPr algn="ctr"/>
            <a:endParaRPr lang="en-GB" sz="1600">
              <a:latin typeface="Georgia" charset="0"/>
            </a:endParaRP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1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1</a:t>
            </a: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2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2</a:t>
            </a: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3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3</a:t>
            </a:r>
          </a:p>
          <a:p>
            <a:pPr algn="ctr"/>
            <a:r>
              <a:rPr lang="en-GB" sz="1600">
                <a:latin typeface="Georgia" charset="0"/>
              </a:rPr>
              <a:t>…</a:t>
            </a: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n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n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219700" y="1844675"/>
            <a:ext cx="1223963" cy="2447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latin typeface="Georgia" charset="0"/>
              </a:rPr>
              <a:t>Working</a:t>
            </a:r>
            <a:br>
              <a:rPr lang="en-GB" sz="1600">
                <a:latin typeface="Georgia" charset="0"/>
              </a:rPr>
            </a:br>
            <a:r>
              <a:rPr lang="en-GB" sz="1600">
                <a:latin typeface="Georgia" charset="0"/>
              </a:rPr>
              <a:t>Memory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5219700" y="4868863"/>
            <a:ext cx="1223963" cy="12223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latin typeface="Georgia" charset="0"/>
              </a:rPr>
              <a:t>Conflict</a:t>
            </a:r>
          </a:p>
          <a:p>
            <a:pPr algn="ctr"/>
            <a:r>
              <a:rPr lang="en-GB" sz="1600">
                <a:latin typeface="Georgia" charset="0"/>
              </a:rPr>
              <a:t>Resolution</a:t>
            </a: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2700338" y="4868863"/>
            <a:ext cx="1223962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latin typeface="Georgia" charset="0"/>
              </a:rPr>
              <a:t>Conflict</a:t>
            </a:r>
          </a:p>
          <a:p>
            <a:pPr algn="ctr"/>
            <a:r>
              <a:rPr lang="en-GB" sz="1600">
                <a:latin typeface="Georgia" charset="0"/>
              </a:rPr>
              <a:t>Set</a:t>
            </a:r>
          </a:p>
        </p:txBody>
      </p:sp>
      <p:cxnSp>
        <p:nvCxnSpPr>
          <p:cNvPr id="111623" name="AutoShape 7"/>
          <p:cNvCxnSpPr>
            <a:cxnSpLocks noChangeShapeType="1"/>
            <a:stCxn id="111620" idx="1"/>
            <a:endCxn id="111619" idx="3"/>
          </p:cNvCxnSpPr>
          <p:nvPr/>
        </p:nvCxnSpPr>
        <p:spPr bwMode="auto">
          <a:xfrm flipH="1">
            <a:off x="3924300" y="3068638"/>
            <a:ext cx="1295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624" name="AutoShape 8"/>
          <p:cNvCxnSpPr>
            <a:cxnSpLocks noChangeShapeType="1"/>
            <a:stCxn id="111619" idx="2"/>
            <a:endCxn id="111622" idx="0"/>
          </p:cNvCxnSpPr>
          <p:nvPr/>
        </p:nvCxnSpPr>
        <p:spPr bwMode="auto">
          <a:xfrm>
            <a:off x="3313113" y="4292600"/>
            <a:ext cx="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625" name="AutoShape 9"/>
          <p:cNvCxnSpPr>
            <a:cxnSpLocks noChangeShapeType="1"/>
            <a:stCxn id="111622" idx="3"/>
            <a:endCxn id="111621" idx="1"/>
          </p:cNvCxnSpPr>
          <p:nvPr/>
        </p:nvCxnSpPr>
        <p:spPr bwMode="auto">
          <a:xfrm flipV="1">
            <a:off x="3924300" y="5480050"/>
            <a:ext cx="12954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626" name="AutoShape 10"/>
          <p:cNvCxnSpPr>
            <a:cxnSpLocks noChangeShapeType="1"/>
            <a:stCxn id="111621" idx="0"/>
            <a:endCxn id="111620" idx="2"/>
          </p:cNvCxnSpPr>
          <p:nvPr/>
        </p:nvCxnSpPr>
        <p:spPr bwMode="auto">
          <a:xfrm flipV="1">
            <a:off x="5832475" y="4292600"/>
            <a:ext cx="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627" name="AutoShape 11"/>
          <p:cNvCxnSpPr>
            <a:cxnSpLocks noChangeShapeType="1"/>
            <a:stCxn id="111628" idx="1"/>
            <a:endCxn id="111620" idx="3"/>
          </p:cNvCxnSpPr>
          <p:nvPr/>
        </p:nvCxnSpPr>
        <p:spPr bwMode="auto">
          <a:xfrm flipH="1">
            <a:off x="6443663" y="3068638"/>
            <a:ext cx="936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628" name="Rectangle 12"/>
          <p:cNvSpPr>
            <a:spLocks noChangeArrowheads="1"/>
          </p:cNvSpPr>
          <p:nvPr/>
        </p:nvSpPr>
        <p:spPr bwMode="auto">
          <a:xfrm>
            <a:off x="7380288" y="2708275"/>
            <a:ext cx="1439862" cy="720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GB" sz="1600">
                <a:latin typeface="Georgia" charset="0"/>
              </a:rPr>
              <a:t>Environment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Recognise-Act Cycle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Patterns in WM matched against production rule conditions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Matching (activated) rules form the </a:t>
            </a:r>
            <a:r>
              <a:rPr lang="en-GB" b="1">
                <a:latin typeface="Georgia" charset="0"/>
                <a:ea typeface="ＭＳ Ｐゴシック" charset="0"/>
                <a:cs typeface="ＭＳ Ｐゴシック" charset="0"/>
              </a:rPr>
              <a:t>conflict set</a:t>
            </a:r>
            <a:endParaRPr lang="en-GB" i="1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One of the matching rules is selected (conflict resolution) and </a:t>
            </a:r>
            <a:r>
              <a:rPr lang="en-GB" b="1">
                <a:latin typeface="Georgia" charset="0"/>
                <a:ea typeface="ＭＳ Ｐゴシック" charset="0"/>
                <a:cs typeface="ＭＳ Ｐゴシック" charset="0"/>
              </a:rPr>
              <a:t>fired</a:t>
            </a:r>
            <a:endParaRPr lang="en-GB" i="1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Action of rule is performed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Contents of WM updated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Cycle repeats with updated WM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Conflict Resolution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Reasoning in a production system can be viewed as a type of search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Selection strategy for rules from the conflict set controls search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Production system maintains the conflict set as an </a:t>
            </a:r>
            <a:r>
              <a:rPr lang="en-GB" b="1">
                <a:latin typeface="Georgia" charset="0"/>
                <a:ea typeface="ＭＳ Ｐゴシック" charset="0"/>
                <a:cs typeface="ＭＳ Ｐゴシック" charset="0"/>
              </a:rPr>
              <a:t>agenda</a:t>
            </a:r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Ordered list of </a:t>
            </a:r>
            <a:r>
              <a:rPr lang="en-GB" b="1">
                <a:latin typeface="Georgia" charset="0"/>
                <a:ea typeface="ＭＳ Ｐゴシック" charset="0"/>
              </a:rPr>
              <a:t>activated rules</a:t>
            </a:r>
            <a:r>
              <a:rPr lang="en-GB">
                <a:latin typeface="Georgia" charset="0"/>
                <a:ea typeface="ＭＳ Ｐゴシック" charset="0"/>
              </a:rPr>
              <a:t> (those with their conditions satisfied) which have not yet been executed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Conflict resolution strategy determines where a newly-activated rule is inserted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Salience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Rules may be given a precedence order by assigning a </a:t>
            </a:r>
            <a:r>
              <a:rPr lang="en-US" b="1">
                <a:latin typeface="Georgia" charset="0"/>
                <a:ea typeface="ＭＳ Ｐゴシック" charset="0"/>
                <a:cs typeface="ＭＳ Ｐゴシック" charset="0"/>
              </a:rPr>
              <a:t>salience value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Newly activated rules are placed in the agenda above all rules of lower salience, and below all rules with higher salience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</a:rPr>
              <a:t>Rule with higher salience are executed first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Conflict resolution strategy applies between rules of the same salience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salience and the conflict resolution strategy can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 determine which rule is to be executed next, a rule is chosen at random from the most highly ranked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Conflict Resolution Strategies</a:t>
            </a:r>
          </a:p>
        </p:txBody>
      </p:sp>
      <p:sp>
        <p:nvSpPr>
          <p:cNvPr id="11776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800600"/>
          </a:xfrm>
        </p:spPr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Depth-first: newly activated rules placed above other rules in the agenda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Breadth-first: newly activated rules placed below other rules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Specificity: rules ordered by the number of conditions in the LHS (simple-first or complex-first)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Least recently fired: fire the rule that was last fired the longest time ago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Refraction: don’t fire a rule unless the WM patterns that match its conditions have been modified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Recency: rules ordered by the timestamps on the facts that match their conditions</a:t>
            </a:r>
          </a:p>
          <a:p>
            <a:pPr eaLnBrk="1" hangingPunct="1"/>
            <a:endParaRPr lang="en-GB" sz="20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Salience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Salience facilitates the modularisation of expert systems in which modules work at different levels of abstraction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Over-use of salience can complicate a system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Explicit ordering to rule execution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Makes behaviour of modified systems less predictable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Rule of thumb: if two rules have the same salience, are in the same module, and are activated concurrently, then the order in which they are executed should not matter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Common Types of Rules</a:t>
            </a:r>
          </a:p>
        </p:txBody>
      </p:sp>
      <p:sp>
        <p:nvSpPr>
          <p:cNvPr id="1208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Knowledge rules, or declarative rules, state all the facts and relationships about a problem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Inference rules, or procedural rules, advise on how to solve a problem, given that certain facts are known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Inference rules contain rules about rules (metarules)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Knowledge rules are stored in the knowledge base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Inference rules become part of the inference engine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Major Advantages of Rules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Easy to understand (natural form of knowledge)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Easy to derive inference and explanations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Easy to modify and maintain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Easy to combine with uncertainty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Rules are frequently independent</a:t>
            </a:r>
          </a:p>
          <a:p>
            <a:pPr eaLnBrk="1" hangingPunct="1"/>
            <a:endParaRPr lang="en-GB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Semantic Networks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Semantic networks can show inheritance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Relationship types – is-a, has-a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Semantic Nets - visual representation of relationships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Can be combined with other representation methods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Major Limitations of Rules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Complex knowledge requires many rules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Builders like rules (hammer syndrome)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Search limitations in systems with many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Semantic Networks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042988" y="3500438"/>
            <a:ext cx="1800225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latin typeface="Georgia" charset="0"/>
              </a:rPr>
              <a:t>Animal</a:t>
            </a:r>
          </a:p>
          <a:p>
            <a:pPr algn="ctr"/>
            <a:r>
              <a:rPr lang="en-GB" sz="1600">
                <a:latin typeface="Georgia" charset="0"/>
              </a:rPr>
              <a:t>Can breathe</a:t>
            </a:r>
          </a:p>
          <a:p>
            <a:pPr algn="ctr"/>
            <a:r>
              <a:rPr lang="en-GB" sz="1600">
                <a:latin typeface="Georgia" charset="0"/>
              </a:rPr>
              <a:t>Can eat</a:t>
            </a:r>
          </a:p>
          <a:p>
            <a:pPr algn="ctr"/>
            <a:r>
              <a:rPr lang="en-GB" sz="1600">
                <a:latin typeface="Georgia" charset="0"/>
              </a:rPr>
              <a:t>Has skin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492500" y="1989138"/>
            <a:ext cx="1800225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latin typeface="Georgia" charset="0"/>
              </a:rPr>
              <a:t>Bird</a:t>
            </a:r>
          </a:p>
          <a:p>
            <a:pPr algn="ctr"/>
            <a:r>
              <a:rPr lang="en-GB" sz="1600">
                <a:latin typeface="Georgia" charset="0"/>
              </a:rPr>
              <a:t>Can fly</a:t>
            </a:r>
          </a:p>
          <a:p>
            <a:pPr algn="ctr"/>
            <a:r>
              <a:rPr lang="en-GB" sz="1600">
                <a:latin typeface="Georgia" charset="0"/>
              </a:rPr>
              <a:t>Has wings</a:t>
            </a:r>
          </a:p>
          <a:p>
            <a:pPr algn="ctr"/>
            <a:r>
              <a:rPr lang="en-GB" sz="1600">
                <a:latin typeface="Georgia" charset="0"/>
              </a:rPr>
              <a:t>Has feathers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516688" y="1989138"/>
            <a:ext cx="1800225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latin typeface="Georgia" charset="0"/>
              </a:rPr>
              <a:t>Canary</a:t>
            </a:r>
          </a:p>
          <a:p>
            <a:pPr algn="ctr"/>
            <a:r>
              <a:rPr lang="en-GB" sz="1600">
                <a:latin typeface="Georgia" charset="0"/>
              </a:rPr>
              <a:t>Can sing</a:t>
            </a:r>
          </a:p>
          <a:p>
            <a:pPr algn="ctr"/>
            <a:r>
              <a:rPr lang="en-GB" sz="1600">
                <a:latin typeface="Georgia" charset="0"/>
              </a:rPr>
              <a:t>Is yellow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516688" y="3500438"/>
            <a:ext cx="1800225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latin typeface="Georgia" charset="0"/>
              </a:rPr>
              <a:t>Ostrich</a:t>
            </a:r>
          </a:p>
          <a:p>
            <a:pPr algn="ctr"/>
            <a:r>
              <a:rPr lang="en-GB" sz="1600">
                <a:latin typeface="Georgia" charset="0"/>
              </a:rPr>
              <a:t>Runs fast</a:t>
            </a:r>
          </a:p>
          <a:p>
            <a:pPr algn="ctr"/>
            <a:r>
              <a:rPr lang="en-GB" sz="1600">
                <a:latin typeface="Georgia" charset="0"/>
              </a:rPr>
              <a:t>Cannot fly</a:t>
            </a:r>
          </a:p>
          <a:p>
            <a:pPr algn="ctr"/>
            <a:r>
              <a:rPr lang="en-GB" sz="1600">
                <a:latin typeface="Georgia" charset="0"/>
              </a:rPr>
              <a:t>Is tall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492500" y="5084763"/>
            <a:ext cx="1800225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latin typeface="Georgia" charset="0"/>
              </a:rPr>
              <a:t>Fish</a:t>
            </a:r>
          </a:p>
          <a:p>
            <a:pPr algn="ctr"/>
            <a:r>
              <a:rPr lang="en-GB" sz="1600">
                <a:latin typeface="Georgia" charset="0"/>
              </a:rPr>
              <a:t>Can swim</a:t>
            </a:r>
          </a:p>
          <a:p>
            <a:pPr algn="ctr"/>
            <a:r>
              <a:rPr lang="en-GB" sz="1600">
                <a:latin typeface="Georgia" charset="0"/>
              </a:rPr>
              <a:t>Has fins</a:t>
            </a:r>
          </a:p>
          <a:p>
            <a:pPr algn="ctr"/>
            <a:r>
              <a:rPr lang="en-GB" sz="1600">
                <a:latin typeface="Georgia" charset="0"/>
              </a:rPr>
              <a:t>Has gills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516688" y="5084763"/>
            <a:ext cx="1800225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latin typeface="Georgia" charset="0"/>
              </a:rPr>
              <a:t>Salmon</a:t>
            </a:r>
          </a:p>
          <a:p>
            <a:pPr algn="ctr"/>
            <a:r>
              <a:rPr lang="en-GB" sz="1600">
                <a:latin typeface="Georgia" charset="0"/>
              </a:rPr>
              <a:t>Swims upstream</a:t>
            </a:r>
          </a:p>
          <a:p>
            <a:pPr algn="ctr"/>
            <a:r>
              <a:rPr lang="en-GB" sz="1600">
                <a:latin typeface="Georgia" charset="0"/>
              </a:rPr>
              <a:t>Is pink</a:t>
            </a:r>
          </a:p>
          <a:p>
            <a:pPr algn="ctr"/>
            <a:r>
              <a:rPr lang="en-GB" sz="1600">
                <a:latin typeface="Georgia" charset="0"/>
              </a:rPr>
              <a:t>Is edible</a:t>
            </a:r>
          </a:p>
        </p:txBody>
      </p:sp>
      <p:cxnSp>
        <p:nvCxnSpPr>
          <p:cNvPr id="25609" name="AutoShape 9"/>
          <p:cNvCxnSpPr>
            <a:cxnSpLocks noChangeShapeType="1"/>
            <a:stCxn id="25605" idx="1"/>
            <a:endCxn id="25604" idx="3"/>
          </p:cNvCxnSpPr>
          <p:nvPr/>
        </p:nvCxnSpPr>
        <p:spPr bwMode="auto">
          <a:xfrm rot="10800000">
            <a:off x="5292725" y="2493963"/>
            <a:ext cx="12239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AutoShape 10"/>
          <p:cNvCxnSpPr>
            <a:cxnSpLocks noChangeShapeType="1"/>
            <a:stCxn id="25606" idx="1"/>
            <a:endCxn id="25604" idx="2"/>
          </p:cNvCxnSpPr>
          <p:nvPr/>
        </p:nvCxnSpPr>
        <p:spPr bwMode="auto">
          <a:xfrm rot="10800000">
            <a:off x="4392613" y="2997200"/>
            <a:ext cx="2124075" cy="10080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AutoShape 11"/>
          <p:cNvCxnSpPr>
            <a:cxnSpLocks noChangeShapeType="1"/>
            <a:stCxn id="25608" idx="1"/>
            <a:endCxn id="25607" idx="3"/>
          </p:cNvCxnSpPr>
          <p:nvPr/>
        </p:nvCxnSpPr>
        <p:spPr bwMode="auto">
          <a:xfrm rot="10800000">
            <a:off x="5292725" y="5589588"/>
            <a:ext cx="12239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AutoShape 12"/>
          <p:cNvCxnSpPr>
            <a:cxnSpLocks noChangeShapeType="1"/>
            <a:stCxn id="25607" idx="1"/>
            <a:endCxn id="25603" idx="2"/>
          </p:cNvCxnSpPr>
          <p:nvPr/>
        </p:nvCxnSpPr>
        <p:spPr bwMode="auto">
          <a:xfrm rot="10800000">
            <a:off x="1943100" y="4508500"/>
            <a:ext cx="1549400" cy="108108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AutoShape 13"/>
          <p:cNvCxnSpPr>
            <a:cxnSpLocks noChangeShapeType="1"/>
            <a:stCxn id="25604" idx="1"/>
            <a:endCxn id="25603" idx="0"/>
          </p:cNvCxnSpPr>
          <p:nvPr/>
        </p:nvCxnSpPr>
        <p:spPr bwMode="auto">
          <a:xfrm rot="10800000" flipV="1">
            <a:off x="1943100" y="2493963"/>
            <a:ext cx="1549400" cy="10064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2411413" y="5226050"/>
            <a:ext cx="509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sz="1600">
                <a:latin typeface="Georgia" charset="0"/>
              </a:rPr>
              <a:t>is-a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5219700" y="3713163"/>
            <a:ext cx="509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sz="1600">
                <a:latin typeface="Georgia" charset="0"/>
              </a:rPr>
              <a:t>is-a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5651500" y="2130425"/>
            <a:ext cx="509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sz="1600">
                <a:latin typeface="Georgia" charset="0"/>
              </a:rPr>
              <a:t>is-a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5651500" y="5226050"/>
            <a:ext cx="509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sz="1600">
                <a:latin typeface="Georgia" charset="0"/>
              </a:rPr>
              <a:t>is-a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2124075" y="2130425"/>
            <a:ext cx="509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sz="1600">
                <a:latin typeface="Georgia" charset="0"/>
              </a:rPr>
              <a:t>is-a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3816350" y="1444625"/>
            <a:ext cx="63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DOG</a:t>
            </a:r>
            <a:endParaRPr lang="en-US">
              <a:latin typeface="Georgia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646238" y="835025"/>
            <a:ext cx="1003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ANIMAL</a:t>
            </a:r>
            <a:endParaRPr lang="en-US">
              <a:latin typeface="Georgia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84325" y="2511425"/>
            <a:ext cx="962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HOUND</a:t>
            </a:r>
            <a:endParaRPr lang="en-US">
              <a:latin typeface="Georgia" charset="0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604963" y="3730625"/>
            <a:ext cx="9890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BEAGLE</a:t>
            </a:r>
            <a:endParaRPr lang="en-US">
              <a:latin typeface="Georgia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463800" y="5254625"/>
            <a:ext cx="1004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SNOOPY</a:t>
            </a:r>
            <a:endParaRPr lang="en-US">
              <a:latin typeface="Georgia" charset="0"/>
            </a:endParaRP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7078663" y="3730625"/>
            <a:ext cx="9223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COLLIE</a:t>
            </a:r>
            <a:endParaRPr lang="en-US">
              <a:latin typeface="Georgia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7169150" y="5407025"/>
            <a:ext cx="882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LASSIE</a:t>
            </a:r>
            <a:endParaRPr lang="en-US">
              <a:latin typeface="Georgia" charset="0"/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6154738" y="1901825"/>
            <a:ext cx="13033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SHEEPDOG</a:t>
            </a:r>
            <a:endParaRPr lang="en-US">
              <a:latin typeface="Georgia" charset="0"/>
            </a:endParaRP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5114925" y="1368425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is a</a:t>
            </a:r>
            <a:endParaRPr lang="en-US">
              <a:latin typeface="Georgia" charset="0"/>
            </a:endParaRP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209925" y="835025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is a</a:t>
            </a:r>
            <a:endParaRPr lang="en-US">
              <a:latin typeface="Georgia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2524125" y="1749425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is a</a:t>
            </a:r>
            <a:endParaRPr lang="en-US">
              <a:latin typeface="Georgia" charset="0"/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143125" y="3044825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is a</a:t>
            </a:r>
            <a:endParaRPr lang="en-US">
              <a:latin typeface="Georgia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370263" y="2663825"/>
            <a:ext cx="6810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barks</a:t>
            </a:r>
            <a:endParaRPr lang="en-US">
              <a:latin typeface="Georgia" charset="0"/>
            </a:endParaRP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7553325" y="2740025"/>
            <a:ext cx="48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is a</a:t>
            </a:r>
            <a:endParaRPr lang="en-US">
              <a:latin typeface="Georgia" charset="0"/>
            </a:endParaRP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212975" y="4187825"/>
            <a:ext cx="9350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instance</a:t>
            </a:r>
            <a:endParaRPr lang="en-US">
              <a:latin typeface="Georgia" charset="0"/>
            </a:endParaRP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2974975" y="4645025"/>
            <a:ext cx="9350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instance</a:t>
            </a:r>
            <a:endParaRPr lang="en-US">
              <a:latin typeface="Georgia" charset="0"/>
            </a:endParaRP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3494088" y="6169025"/>
            <a:ext cx="1924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CHARLIE BROWN</a:t>
            </a:r>
            <a:endParaRPr lang="en-US">
              <a:latin typeface="Georgia" charset="0"/>
            </a:endParaRPr>
          </a:p>
        </p:txBody>
      </p:sp>
      <p:cxnSp>
        <p:nvCxnSpPr>
          <p:cNvPr id="27667" name="AutoShape 19"/>
          <p:cNvCxnSpPr>
            <a:cxnSpLocks noChangeShapeType="1"/>
            <a:stCxn id="27651" idx="3"/>
            <a:endCxn id="27650" idx="0"/>
          </p:cNvCxnSpPr>
          <p:nvPr/>
        </p:nvCxnSpPr>
        <p:spPr bwMode="auto">
          <a:xfrm>
            <a:off x="2649538" y="1003300"/>
            <a:ext cx="1484312" cy="441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8" name="AutoShape 20"/>
          <p:cNvCxnSpPr>
            <a:cxnSpLocks noChangeShapeType="1"/>
            <a:stCxn id="27650" idx="1"/>
            <a:endCxn id="27652" idx="0"/>
          </p:cNvCxnSpPr>
          <p:nvPr/>
        </p:nvCxnSpPr>
        <p:spPr bwMode="auto">
          <a:xfrm flipH="1">
            <a:off x="2065338" y="1612900"/>
            <a:ext cx="1751012" cy="898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9" name="AutoShape 21"/>
          <p:cNvCxnSpPr>
            <a:cxnSpLocks noChangeShapeType="1"/>
            <a:stCxn id="27652" idx="2"/>
            <a:endCxn id="27653" idx="0"/>
          </p:cNvCxnSpPr>
          <p:nvPr/>
        </p:nvCxnSpPr>
        <p:spPr bwMode="auto">
          <a:xfrm>
            <a:off x="2065338" y="2847975"/>
            <a:ext cx="34925" cy="882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0" name="AutoShape 22"/>
          <p:cNvCxnSpPr>
            <a:cxnSpLocks noChangeShapeType="1"/>
            <a:stCxn id="27653" idx="2"/>
            <a:endCxn id="27654" idx="0"/>
          </p:cNvCxnSpPr>
          <p:nvPr/>
        </p:nvCxnSpPr>
        <p:spPr bwMode="auto">
          <a:xfrm>
            <a:off x="2100263" y="4067175"/>
            <a:ext cx="866775" cy="1187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1" name="AutoShape 23"/>
          <p:cNvCxnSpPr>
            <a:cxnSpLocks noChangeShapeType="1"/>
            <a:stCxn id="27654" idx="2"/>
            <a:endCxn id="27666" idx="1"/>
          </p:cNvCxnSpPr>
          <p:nvPr/>
        </p:nvCxnSpPr>
        <p:spPr bwMode="auto">
          <a:xfrm>
            <a:off x="2967038" y="5591175"/>
            <a:ext cx="527050" cy="746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2" name="AutoShape 24"/>
          <p:cNvCxnSpPr>
            <a:cxnSpLocks noChangeShapeType="1"/>
            <a:stCxn id="27650" idx="3"/>
            <a:endCxn id="27657" idx="1"/>
          </p:cNvCxnSpPr>
          <p:nvPr/>
        </p:nvCxnSpPr>
        <p:spPr bwMode="auto">
          <a:xfrm>
            <a:off x="4451350" y="1612900"/>
            <a:ext cx="1703388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3" name="AutoShape 25"/>
          <p:cNvCxnSpPr>
            <a:cxnSpLocks noChangeShapeType="1"/>
            <a:stCxn id="27657" idx="2"/>
            <a:endCxn id="27655" idx="0"/>
          </p:cNvCxnSpPr>
          <p:nvPr/>
        </p:nvCxnSpPr>
        <p:spPr bwMode="auto">
          <a:xfrm>
            <a:off x="6807200" y="2238375"/>
            <a:ext cx="733425" cy="149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4" name="AutoShape 26"/>
          <p:cNvCxnSpPr>
            <a:cxnSpLocks noChangeShapeType="1"/>
            <a:stCxn id="27655" idx="2"/>
            <a:endCxn id="27656" idx="0"/>
          </p:cNvCxnSpPr>
          <p:nvPr/>
        </p:nvCxnSpPr>
        <p:spPr bwMode="auto">
          <a:xfrm>
            <a:off x="7540625" y="4067175"/>
            <a:ext cx="69850" cy="1339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5" name="AutoShape 27"/>
          <p:cNvCxnSpPr>
            <a:cxnSpLocks noChangeShapeType="1"/>
            <a:stCxn id="27679" idx="2"/>
            <a:endCxn id="27666" idx="0"/>
          </p:cNvCxnSpPr>
          <p:nvPr/>
        </p:nvCxnSpPr>
        <p:spPr bwMode="auto">
          <a:xfrm flipH="1">
            <a:off x="4456113" y="4997450"/>
            <a:ext cx="258762" cy="1171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6" name="AutoShape 28"/>
          <p:cNvCxnSpPr>
            <a:cxnSpLocks noChangeShapeType="1"/>
            <a:stCxn id="27650" idx="2"/>
            <a:endCxn id="27688" idx="0"/>
          </p:cNvCxnSpPr>
          <p:nvPr/>
        </p:nvCxnSpPr>
        <p:spPr bwMode="auto">
          <a:xfrm>
            <a:off x="4133850" y="1781175"/>
            <a:ext cx="547688" cy="730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7" name="AutoShape 29"/>
          <p:cNvCxnSpPr>
            <a:cxnSpLocks noChangeShapeType="1"/>
            <a:stCxn id="27679" idx="3"/>
            <a:endCxn id="27656" idx="1"/>
          </p:cNvCxnSpPr>
          <p:nvPr/>
        </p:nvCxnSpPr>
        <p:spPr bwMode="auto">
          <a:xfrm>
            <a:off x="5427663" y="4706938"/>
            <a:ext cx="1741487" cy="868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78" name="AutoShape 30"/>
          <p:cNvCxnSpPr>
            <a:cxnSpLocks noChangeShapeType="1"/>
            <a:stCxn id="27679" idx="1"/>
            <a:endCxn id="27654" idx="0"/>
          </p:cNvCxnSpPr>
          <p:nvPr/>
        </p:nvCxnSpPr>
        <p:spPr bwMode="auto">
          <a:xfrm flipH="1">
            <a:off x="2967038" y="4706938"/>
            <a:ext cx="1033462" cy="5476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4000500" y="4416425"/>
            <a:ext cx="14271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FICTIONAL</a:t>
            </a:r>
            <a:br>
              <a:rPr lang="en-US" sz="1600">
                <a:latin typeface="Georgia" charset="0"/>
              </a:rPr>
            </a:br>
            <a:r>
              <a:rPr lang="en-US" sz="1600">
                <a:latin typeface="Georgia" charset="0"/>
              </a:rPr>
              <a:t>CHARACTER</a:t>
            </a:r>
            <a:endParaRPr lang="en-US">
              <a:latin typeface="Georgia" charset="0"/>
            </a:endParaRP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7699375" y="4568825"/>
            <a:ext cx="9350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instance</a:t>
            </a:r>
            <a:endParaRPr lang="en-US">
              <a:latin typeface="Georgia" charset="0"/>
            </a:endParaRPr>
          </a:p>
        </p:txBody>
      </p:sp>
      <p:sp>
        <p:nvSpPr>
          <p:cNvPr id="27681" name="Text Box 33"/>
          <p:cNvSpPr txBox="1">
            <a:spLocks noChangeArrowheads="1"/>
          </p:cNvSpPr>
          <p:nvPr/>
        </p:nvSpPr>
        <p:spPr bwMode="auto">
          <a:xfrm>
            <a:off x="4575175" y="5254625"/>
            <a:ext cx="9350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instance</a:t>
            </a:r>
            <a:endParaRPr lang="en-US">
              <a:latin typeface="Georgia" charset="0"/>
            </a:endParaRP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5870575" y="4721225"/>
            <a:ext cx="9350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instance</a:t>
            </a:r>
            <a:endParaRPr lang="en-US">
              <a:latin typeface="Georgia" charset="0"/>
            </a:endParaRPr>
          </a:p>
        </p:txBody>
      </p:sp>
      <p:cxnSp>
        <p:nvCxnSpPr>
          <p:cNvPr id="27683" name="AutoShape 35"/>
          <p:cNvCxnSpPr>
            <a:cxnSpLocks noChangeShapeType="1"/>
            <a:stCxn id="27651" idx="1"/>
            <a:endCxn id="27689" idx="3"/>
          </p:cNvCxnSpPr>
          <p:nvPr/>
        </p:nvCxnSpPr>
        <p:spPr bwMode="auto">
          <a:xfrm flipH="1" flipV="1">
            <a:off x="1093788" y="698500"/>
            <a:ext cx="55245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84" name="AutoShape 36"/>
          <p:cNvCxnSpPr>
            <a:cxnSpLocks noChangeShapeType="1"/>
            <a:stCxn id="27651" idx="1"/>
            <a:endCxn id="27690" idx="3"/>
          </p:cNvCxnSpPr>
          <p:nvPr/>
        </p:nvCxnSpPr>
        <p:spPr bwMode="auto">
          <a:xfrm flipH="1">
            <a:off x="1193800" y="1003300"/>
            <a:ext cx="452438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85" name="AutoShape 37"/>
          <p:cNvCxnSpPr>
            <a:cxnSpLocks noChangeShapeType="1"/>
            <a:stCxn id="27650" idx="2"/>
            <a:endCxn id="27662" idx="0"/>
          </p:cNvCxnSpPr>
          <p:nvPr/>
        </p:nvCxnSpPr>
        <p:spPr bwMode="auto">
          <a:xfrm flipH="1">
            <a:off x="3711575" y="1781175"/>
            <a:ext cx="422275" cy="882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86" name="AutoShape 38"/>
          <p:cNvCxnSpPr>
            <a:cxnSpLocks noChangeShapeType="1"/>
            <a:stCxn id="27653" idx="1"/>
            <a:endCxn id="27692" idx="0"/>
          </p:cNvCxnSpPr>
          <p:nvPr/>
        </p:nvCxnSpPr>
        <p:spPr bwMode="auto">
          <a:xfrm flipH="1">
            <a:off x="871538" y="3898900"/>
            <a:ext cx="733425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87" name="AutoShape 39"/>
          <p:cNvCxnSpPr>
            <a:cxnSpLocks noChangeShapeType="1"/>
            <a:stCxn id="27657" idx="0"/>
            <a:endCxn id="27693" idx="2"/>
          </p:cNvCxnSpPr>
          <p:nvPr/>
        </p:nvCxnSpPr>
        <p:spPr bwMode="auto">
          <a:xfrm flipV="1">
            <a:off x="6807200" y="1704975"/>
            <a:ext cx="1400175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4265613" y="2511425"/>
            <a:ext cx="831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has tail</a:t>
            </a:r>
            <a:endParaRPr lang="en-US">
              <a:latin typeface="Georgia" charset="0"/>
            </a:endParaRPr>
          </a:p>
        </p:txBody>
      </p:sp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333375" y="530225"/>
            <a:ext cx="760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moves</a:t>
            </a:r>
            <a:endParaRPr lang="en-US">
              <a:latin typeface="Georgia" charset="0"/>
            </a:endParaRPr>
          </a:p>
        </p:txBody>
      </p:sp>
      <p:sp>
        <p:nvSpPr>
          <p:cNvPr id="27690" name="Text Box 42"/>
          <p:cNvSpPr txBox="1">
            <a:spLocks noChangeArrowheads="1"/>
          </p:cNvSpPr>
          <p:nvPr/>
        </p:nvSpPr>
        <p:spPr bwMode="auto">
          <a:xfrm>
            <a:off x="238125" y="1368425"/>
            <a:ext cx="955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breathes</a:t>
            </a:r>
            <a:endParaRPr lang="en-US">
              <a:latin typeface="Georgia" charset="0"/>
            </a:endParaRPr>
          </a:p>
        </p:txBody>
      </p:sp>
      <p:sp>
        <p:nvSpPr>
          <p:cNvPr id="27691" name="Text Box 43"/>
          <p:cNvSpPr txBox="1">
            <a:spLocks noChangeArrowheads="1"/>
          </p:cNvSpPr>
          <p:nvPr/>
        </p:nvSpPr>
        <p:spPr bwMode="auto">
          <a:xfrm>
            <a:off x="5638800" y="3044825"/>
            <a:ext cx="1381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size: medium</a:t>
            </a:r>
            <a:endParaRPr lang="en-US">
              <a:latin typeface="Georgia" charset="0"/>
            </a:endParaRPr>
          </a:p>
        </p:txBody>
      </p:sp>
      <p:sp>
        <p:nvSpPr>
          <p:cNvPr id="27692" name="Text Box 44"/>
          <p:cNvSpPr txBox="1">
            <a:spLocks noChangeArrowheads="1"/>
          </p:cNvSpPr>
          <p:nvPr/>
        </p:nvSpPr>
        <p:spPr bwMode="auto">
          <a:xfrm>
            <a:off x="312738" y="4416425"/>
            <a:ext cx="1117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size: small</a:t>
            </a:r>
            <a:endParaRPr lang="en-US">
              <a:latin typeface="Georgia" charset="0"/>
            </a:endParaRPr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7561263" y="1368425"/>
            <a:ext cx="1290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works sheep</a:t>
            </a:r>
            <a:endParaRPr lang="en-US">
              <a:latin typeface="Georgia" charset="0"/>
            </a:endParaRPr>
          </a:p>
        </p:txBody>
      </p:sp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379413" y="2511425"/>
            <a:ext cx="7286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tracks</a:t>
            </a:r>
            <a:endParaRPr lang="en-US">
              <a:latin typeface="Georgia" charset="0"/>
            </a:endParaRPr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2290763" y="5864225"/>
            <a:ext cx="952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Georgia" charset="0"/>
              </a:rPr>
              <a:t>friend of</a:t>
            </a:r>
            <a:endParaRPr lang="en-US">
              <a:latin typeface="Georgia" charset="0"/>
            </a:endParaRPr>
          </a:p>
        </p:txBody>
      </p:sp>
      <p:cxnSp>
        <p:nvCxnSpPr>
          <p:cNvPr id="27696" name="AutoShape 48"/>
          <p:cNvCxnSpPr>
            <a:cxnSpLocks noChangeShapeType="1"/>
            <a:stCxn id="27652" idx="1"/>
            <a:endCxn id="27694" idx="3"/>
          </p:cNvCxnSpPr>
          <p:nvPr/>
        </p:nvCxnSpPr>
        <p:spPr bwMode="auto">
          <a:xfrm flipH="1">
            <a:off x="1108075" y="2679700"/>
            <a:ext cx="4762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97" name="AutoShape 49"/>
          <p:cNvCxnSpPr>
            <a:cxnSpLocks noChangeShapeType="1"/>
            <a:stCxn id="27655" idx="1"/>
            <a:endCxn id="27691" idx="2"/>
          </p:cNvCxnSpPr>
          <p:nvPr/>
        </p:nvCxnSpPr>
        <p:spPr bwMode="auto">
          <a:xfrm flipH="1" flipV="1">
            <a:off x="6329363" y="3381375"/>
            <a:ext cx="749300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Semantic Networks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What does or should a node represent?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A class of objects? 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An instance of an class?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The canonical instance of a class?</a:t>
            </a:r>
          </a:p>
          <a:p>
            <a:pPr lvl="1" eaLnBrk="1" hangingPunct="1"/>
            <a:r>
              <a:rPr lang="en-GB" sz="2000">
                <a:latin typeface="Georgia" charset="0"/>
                <a:ea typeface="ＭＳ Ｐゴシック" charset="0"/>
              </a:rPr>
              <a:t>The set of all instances of a class?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Semantic Networks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Semantics of links that define new objects and links that relate existing objects, particularly those dealing with ‘intrinsic’ characteristics of a given object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How does one deal with the problems of comparison between objects (or classes of objects) through their attributes?</a:t>
            </a:r>
          </a:p>
          <a:p>
            <a:pPr marL="692150" lvl="1" indent="-347663" eaLnBrk="1" hangingPunct="1"/>
            <a:r>
              <a:rPr lang="en-GB" sz="2000">
                <a:latin typeface="Georgia" charset="0"/>
                <a:ea typeface="ＭＳ Ｐゴシック" charset="0"/>
              </a:rPr>
              <a:t>Essentially the problem of comparing object instances</a:t>
            </a:r>
          </a:p>
          <a:p>
            <a:pPr eaLnBrk="1" hangingPunct="1"/>
            <a:r>
              <a:rPr lang="en-GB" sz="2000">
                <a:latin typeface="Georgia" charset="0"/>
                <a:ea typeface="ＭＳ Ｐゴシック" charset="0"/>
                <a:cs typeface="ＭＳ Ｐゴシック" charset="0"/>
              </a:rPr>
              <a:t>What mechanisms are there are to handle quantification in semantic network formalisms?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outhampton">
  <a:themeElements>
    <a:clrScheme name="">
      <a:dk1>
        <a:srgbClr val="33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A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Southampton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Southampt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2004:Templates:My Templates:Southampton.pot</Template>
  <TotalTime>1016</TotalTime>
  <Words>2319</Words>
  <Application>Microsoft Macintosh PowerPoint</Application>
  <PresentationFormat>On-screen Show (4:3)</PresentationFormat>
  <Paragraphs>475</Paragraphs>
  <Slides>50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Arial</vt:lpstr>
      <vt:lpstr>ＭＳ Ｐゴシック</vt:lpstr>
      <vt:lpstr>Georgia</vt:lpstr>
      <vt:lpstr>ヒラギノ角ゴ Pro W3</vt:lpstr>
      <vt:lpstr>Helvetica</vt:lpstr>
      <vt:lpstr>Courier Std</vt:lpstr>
      <vt:lpstr>Southampton</vt:lpstr>
      <vt:lpstr>Semantic Networks, Frames, Scripts and Rules</vt:lpstr>
      <vt:lpstr>Semantic Networks</vt:lpstr>
      <vt:lpstr>Network Knowledge Representation</vt:lpstr>
      <vt:lpstr>Semantic Networks</vt:lpstr>
      <vt:lpstr>Semantic Networks</vt:lpstr>
      <vt:lpstr>Semantic Networks</vt:lpstr>
      <vt:lpstr>PowerPoint Presentation</vt:lpstr>
      <vt:lpstr>Semantic Networks</vt:lpstr>
      <vt:lpstr>Semantic Networks</vt:lpstr>
      <vt:lpstr>Transitive inference, but…</vt:lpstr>
      <vt:lpstr>Network knowledge representation</vt:lpstr>
      <vt:lpstr>Frames</vt:lpstr>
      <vt:lpstr>Frames</vt:lpstr>
      <vt:lpstr>Frames</vt:lpstr>
      <vt:lpstr>Frames</vt:lpstr>
      <vt:lpstr>Frame-based model of semantic memory</vt:lpstr>
      <vt:lpstr>General Knowledge as Frames</vt:lpstr>
      <vt:lpstr>PowerPoint Presentation</vt:lpstr>
      <vt:lpstr>Logic underlies Frames</vt:lpstr>
      <vt:lpstr>PowerPoint Presentation</vt:lpstr>
      <vt:lpstr>PowerPoint Presentation</vt:lpstr>
      <vt:lpstr>Multiple Inheritance</vt:lpstr>
      <vt:lpstr>The Nixon Diamond</vt:lpstr>
      <vt:lpstr>Prototypical Situations</vt:lpstr>
      <vt:lpstr>PowerPoint Presentation</vt:lpstr>
      <vt:lpstr>Capabilities of Frames</vt:lpstr>
      <vt:lpstr>Capabilities of Frames</vt:lpstr>
      <vt:lpstr>Summary</vt:lpstr>
      <vt:lpstr>Scripts</vt:lpstr>
      <vt:lpstr>Scripts</vt:lpstr>
      <vt:lpstr>Script Elements</vt:lpstr>
      <vt:lpstr>PowerPoint Presentation</vt:lpstr>
      <vt:lpstr>PowerPoint Presentation</vt:lpstr>
      <vt:lpstr>Scripts and Natural Language Understanding</vt:lpstr>
      <vt:lpstr>Production Rules</vt:lpstr>
      <vt:lpstr>Production Rules</vt:lpstr>
      <vt:lpstr>Production Rules</vt:lpstr>
      <vt:lpstr>Forms of Rules</vt:lpstr>
      <vt:lpstr>Forms of Rules</vt:lpstr>
      <vt:lpstr>Characteristics of Rules</vt:lpstr>
      <vt:lpstr>Rule-based Inference</vt:lpstr>
      <vt:lpstr>Production Systems</vt:lpstr>
      <vt:lpstr>Recognise-Act Cycle</vt:lpstr>
      <vt:lpstr>Conflict Resolution</vt:lpstr>
      <vt:lpstr>Salience</vt:lpstr>
      <vt:lpstr>Conflict Resolution Strategies</vt:lpstr>
      <vt:lpstr>Salience</vt:lpstr>
      <vt:lpstr>Common Types of Rules</vt:lpstr>
      <vt:lpstr>Major Advantages of Rules</vt:lpstr>
      <vt:lpstr>Major Limitations of Rules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</dc:title>
  <dc:creator>Nicholas Gibbins</dc:creator>
  <cp:lastModifiedBy>Nick Gibbins</cp:lastModifiedBy>
  <cp:revision>14</cp:revision>
  <cp:lastPrinted>2008-02-23T15:54:49Z</cp:lastPrinted>
  <dcterms:created xsi:type="dcterms:W3CDTF">2010-10-25T08:04:30Z</dcterms:created>
  <dcterms:modified xsi:type="dcterms:W3CDTF">2010-11-11T21:55:10Z</dcterms:modified>
</cp:coreProperties>
</file>