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33.xml" ContentType="application/vnd.openxmlformats-officedocument.presentationml.slide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3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46.xml" ContentType="application/vnd.openxmlformats-officedocument.presentationml.slide+xml"/>
  <Override PartName="/ppt/notesSlides/notesSlide4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notesSlides/notesSlide40.xml" ContentType="application/vnd.openxmlformats-officedocument.presentationml.notesSlide+xml"/>
  <Default Extension="pdf" ContentType="application/pdf"/>
  <Override PartName="/ppt/notesSlides/notesSlide39.xml" ContentType="application/vnd.openxmlformats-officedocument.presentationml.notesSlide+xml"/>
  <Default Extension="png" ContentType="image/png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55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8" r:id="rId3"/>
    <p:sldId id="259" r:id="rId4"/>
    <p:sldId id="260" r:id="rId5"/>
    <p:sldId id="307" r:id="rId6"/>
    <p:sldId id="261" r:id="rId7"/>
    <p:sldId id="262" r:id="rId8"/>
    <p:sldId id="263" r:id="rId9"/>
    <p:sldId id="264" r:id="rId10"/>
    <p:sldId id="389" r:id="rId11"/>
    <p:sldId id="390" r:id="rId12"/>
    <p:sldId id="391" r:id="rId13"/>
    <p:sldId id="375" r:id="rId14"/>
    <p:sldId id="394" r:id="rId15"/>
    <p:sldId id="392" r:id="rId16"/>
    <p:sldId id="395" r:id="rId17"/>
    <p:sldId id="265" r:id="rId18"/>
    <p:sldId id="376" r:id="rId19"/>
    <p:sldId id="377" r:id="rId20"/>
    <p:sldId id="353" r:id="rId21"/>
    <p:sldId id="387" r:id="rId22"/>
    <p:sldId id="397" r:id="rId23"/>
    <p:sldId id="399" r:id="rId24"/>
    <p:sldId id="354" r:id="rId25"/>
    <p:sldId id="385" r:id="rId26"/>
    <p:sldId id="386" r:id="rId27"/>
    <p:sldId id="398" r:id="rId28"/>
    <p:sldId id="400" r:id="rId29"/>
    <p:sldId id="401" r:id="rId30"/>
    <p:sldId id="388" r:id="rId31"/>
    <p:sldId id="356" r:id="rId32"/>
    <p:sldId id="355" r:id="rId33"/>
    <p:sldId id="358" r:id="rId34"/>
    <p:sldId id="357" r:id="rId35"/>
    <p:sldId id="359" r:id="rId36"/>
    <p:sldId id="379" r:id="rId37"/>
    <p:sldId id="360" r:id="rId38"/>
    <p:sldId id="361" r:id="rId39"/>
    <p:sldId id="380" r:id="rId40"/>
    <p:sldId id="362" r:id="rId41"/>
    <p:sldId id="381" r:id="rId42"/>
    <p:sldId id="363" r:id="rId43"/>
    <p:sldId id="364" r:id="rId44"/>
    <p:sldId id="384" r:id="rId45"/>
    <p:sldId id="365" r:id="rId46"/>
    <p:sldId id="382" r:id="rId47"/>
    <p:sldId id="369" r:id="rId48"/>
    <p:sldId id="383" r:id="rId49"/>
    <p:sldId id="371" r:id="rId50"/>
    <p:sldId id="372" r:id="rId51"/>
    <p:sldId id="368" r:id="rId52"/>
    <p:sldId id="396" r:id="rId53"/>
    <p:sldId id="373" r:id="rId5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74895" autoAdjust="0"/>
  </p:normalViewPr>
  <p:slideViewPr>
    <p:cSldViewPr showGuides="1">
      <p:cViewPr>
        <p:scale>
          <a:sx n="75" d="100"/>
          <a:sy n="75" d="100"/>
        </p:scale>
        <p:origin x="-1744" y="-432"/>
      </p:cViewPr>
      <p:guideLst>
        <p:guide orient="horz" pos="1680"/>
        <p:guide pos="5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016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2016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016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579299-D3CF-9B4F-8627-5B5402E961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523B06-201D-9444-8AF0-4F105531B49D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1" charset="0"/>
        <a:ea typeface="ＭＳ Ｐゴシック" pitchFamily="-11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94947F-C047-CC49-9507-5D612F139C5B}" type="slidenum">
              <a:rPr lang="en-GB"/>
              <a:pPr/>
              <a:t>1</a:t>
            </a:fld>
            <a:endParaRPr lang="en-GB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47C98-92F8-3B4F-8B7C-0A983FD25A49}" type="slidenum">
              <a:rPr lang="en-GB"/>
              <a:pPr/>
              <a:t>13</a:t>
            </a:fld>
            <a:endParaRPr lang="en-GB"/>
          </a:p>
        </p:txBody>
      </p:sp>
      <p:sp>
        <p:nvSpPr>
          <p:cNvPr id="358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(A or not B) and (B or C) and (A implies C)</a:t>
            </a:r>
          </a:p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A truth assignment satisfies a formula if the formula is true for that assignment</a:t>
            </a:r>
          </a:p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P implies Q == (not P) or Q</a:t>
            </a:r>
          </a:p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Tautology: formula that is true under all interpretations</a:t>
            </a:r>
          </a:p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Contradiction: formula that is false under all interpretations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23B06-201D-9444-8AF0-4F105531B49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E65EF4-4C48-314F-99E2-CA13FE01649A}" type="slidenum">
              <a:rPr lang="en-GB"/>
              <a:pPr/>
              <a:t>17</a:t>
            </a:fld>
            <a:endParaRPr lang="en-GB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B29CD3-44F8-3646-83C6-A9F867D6A453}" type="slidenum">
              <a:rPr lang="en-GB"/>
              <a:pPr/>
              <a:t>18</a:t>
            </a:fld>
            <a:endParaRPr lang="en-GB"/>
          </a:p>
        </p:txBody>
      </p:sp>
      <p:sp>
        <p:nvSpPr>
          <p:cNvPr id="3993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The father of Socrates is Sophraniscus</a:t>
            </a:r>
          </a:p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>
                <a:latin typeface="Arial" charset="0"/>
                <a:ea typeface="ＭＳ Ｐゴシック" charset="-128"/>
                <a:cs typeface="ＭＳ Ｐゴシック" charset="-128"/>
              </a:rPr>
              <a:t>Constants as 0-ary predicates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ED53C5-6257-384C-A174-DD419E6386E3}" type="slidenum">
              <a:rPr lang="en-GB"/>
              <a:pPr/>
              <a:t>19</a:t>
            </a:fld>
            <a:endParaRPr lang="en-GB"/>
          </a:p>
        </p:txBody>
      </p:sp>
      <p:sp>
        <p:nvSpPr>
          <p:cNvPr id="419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3F2646-0FAE-8F47-B78E-9C0477E17C09}" type="slidenum">
              <a:rPr lang="en-GB"/>
              <a:pPr/>
              <a:t>20</a:t>
            </a:fld>
            <a:endParaRPr lang="en-GB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P,F are weak tense operators</a:t>
            </a:r>
          </a:p>
          <a:p>
            <a:r>
              <a:rPr lang="en-US" dirty="0" smtClean="0"/>
              <a:t>G,H</a:t>
            </a:r>
            <a:r>
              <a:rPr lang="en-US" baseline="0" dirty="0" smtClean="0"/>
              <a:t> are strong tense operators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23B06-201D-9444-8AF0-4F105531B49D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54E02-5B9D-684C-AD02-5339ACE66736}" type="slidenum">
              <a:rPr lang="en-GB"/>
              <a:pPr/>
              <a:t>24</a:t>
            </a:fld>
            <a:endParaRPr lang="en-GB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=</a:t>
            </a:r>
            <a:r>
              <a:rPr lang="en-US" baseline="0" dirty="0" smtClean="0"/>
              <a:t> permissible</a:t>
            </a:r>
          </a:p>
          <a:p>
            <a:r>
              <a:rPr lang="en-US" baseline="0" dirty="0" smtClean="0"/>
              <a:t>OB = obligatory</a:t>
            </a:r>
          </a:p>
          <a:p>
            <a:r>
              <a:rPr lang="en-US" baseline="0" dirty="0" smtClean="0"/>
              <a:t>IM = impermissible</a:t>
            </a:r>
          </a:p>
          <a:p>
            <a:r>
              <a:rPr lang="en-US" baseline="0" dirty="0" smtClean="0"/>
              <a:t>OM = omissible</a:t>
            </a:r>
          </a:p>
          <a:p>
            <a:r>
              <a:rPr lang="en-US" baseline="0" dirty="0" smtClean="0"/>
              <a:t>OP = optional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23B06-201D-9444-8AF0-4F105531B49D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OB-K</a:t>
            </a:r>
          </a:p>
          <a:p>
            <a:r>
              <a:rPr lang="en-US" dirty="0" smtClean="0"/>
              <a:t>OB-D</a:t>
            </a:r>
          </a:p>
          <a:p>
            <a:r>
              <a:rPr lang="en-US" dirty="0" smtClean="0"/>
              <a:t>MP</a:t>
            </a:r>
          </a:p>
          <a:p>
            <a:r>
              <a:rPr lang="en-US" dirty="0" smtClean="0"/>
              <a:t>OB-NEC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23B06-201D-9444-8AF0-4F105531B49D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8215E7-C5C7-224A-949B-4D4A61F8C43B}" type="slidenum">
              <a:rPr lang="en-GB"/>
              <a:pPr/>
              <a:t>2</a:t>
            </a:fld>
            <a:endParaRPr lang="en-GB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90E33A-E898-0148-8F43-966F3C270BA0}" type="slidenum">
              <a:rPr lang="en-GB"/>
              <a:pPr/>
              <a:t>31</a:t>
            </a:fld>
            <a:endParaRPr lang="en-GB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F350AC-99E3-3249-9C1E-AC24E3CC0B97}" type="slidenum">
              <a:rPr lang="en-GB"/>
              <a:pPr/>
              <a:t>32</a:t>
            </a:fld>
            <a:endParaRPr lang="en-GB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D0F871-7568-6B43-9D5F-6C98C12B8831}" type="slidenum">
              <a:rPr lang="en-GB"/>
              <a:pPr/>
              <a:t>33</a:t>
            </a:fld>
            <a:endParaRPr lang="en-GB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B6970C-A841-E446-9A17-B0BE19BDB499}" type="slidenum">
              <a:rPr lang="en-GB"/>
              <a:pPr/>
              <a:t>34</a:t>
            </a:fld>
            <a:endParaRPr lang="en-GB"/>
          </a:p>
        </p:txBody>
      </p:sp>
      <p:sp>
        <p:nvSpPr>
          <p:cNvPr id="604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191F86-FAEC-0B44-9576-744EC7C08BAB}" type="slidenum">
              <a:rPr lang="en-GB"/>
              <a:pPr/>
              <a:t>35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A1FE61-90AE-EE49-8D7E-77CD633C265A}" type="slidenum">
              <a:rPr lang="en-GB"/>
              <a:pPr/>
              <a:t>36</a:t>
            </a:fld>
            <a:endParaRPr lang="en-GB"/>
          </a:p>
        </p:txBody>
      </p:sp>
      <p:sp>
        <p:nvSpPr>
          <p:cNvPr id="6451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E8BD44-E0DA-D84A-B8AE-1940AC9063EE}" type="slidenum">
              <a:rPr lang="en-GB"/>
              <a:pPr/>
              <a:t>37</a:t>
            </a:fld>
            <a:endParaRPr lang="en-GB"/>
          </a:p>
        </p:txBody>
      </p:sp>
      <p:sp>
        <p:nvSpPr>
          <p:cNvPr id="665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AD4422-B085-B543-BCEF-30386E3526CB}" type="slidenum">
              <a:rPr lang="en-GB"/>
              <a:pPr/>
              <a:t>38</a:t>
            </a:fld>
            <a:endParaRPr lang="en-GB"/>
          </a:p>
        </p:txBody>
      </p:sp>
      <p:sp>
        <p:nvSpPr>
          <p:cNvPr id="686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44FB8A-070C-E547-A217-E72EF280EE15}" type="slidenum">
              <a:rPr lang="en-GB"/>
              <a:pPr/>
              <a:t>39</a:t>
            </a:fld>
            <a:endParaRPr lang="en-GB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B4C6A1-A53C-124F-A08C-0ADC39A6FC5B}" type="slidenum">
              <a:rPr lang="en-GB"/>
              <a:pPr/>
              <a:t>40</a:t>
            </a:fld>
            <a:endParaRPr lang="en-GB"/>
          </a:p>
        </p:txBody>
      </p:sp>
      <p:sp>
        <p:nvSpPr>
          <p:cNvPr id="72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10F0F4-E537-8B48-9E7D-2758948AE784}" type="slidenum">
              <a:rPr lang="en-GB"/>
              <a:pPr/>
              <a:t>3</a:t>
            </a:fld>
            <a:endParaRPr lang="en-GB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59A5BA-3C4E-0347-9CBE-298A236ACF31}" type="slidenum">
              <a:rPr lang="en-GB"/>
              <a:pPr/>
              <a:t>41</a:t>
            </a:fld>
            <a:endParaRPr lang="en-GB"/>
          </a:p>
        </p:txBody>
      </p:sp>
      <p:sp>
        <p:nvSpPr>
          <p:cNvPr id="7475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B04F45-B892-F44D-B95B-007293D23E37}" type="slidenum">
              <a:rPr lang="en-GB"/>
              <a:pPr/>
              <a:t>42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4F94FC-38CF-9B4D-B30B-A82105D7D35B}" type="slidenum">
              <a:rPr lang="en-GB"/>
              <a:pPr/>
              <a:t>43</a:t>
            </a:fld>
            <a:endParaRPr lang="en-GB"/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56918F-0451-DA4E-8191-DED5153DA865}" type="slidenum">
              <a:rPr lang="en-GB"/>
              <a:pPr/>
              <a:t>44</a:t>
            </a:fld>
            <a:endParaRPr lang="en-GB"/>
          </a:p>
        </p:txBody>
      </p:sp>
      <p:sp>
        <p:nvSpPr>
          <p:cNvPr id="808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9E7A1A-7D70-5542-BE9A-C6C9343DBBBA}" type="slidenum">
              <a:rPr lang="en-GB"/>
              <a:pPr/>
              <a:t>45</a:t>
            </a:fld>
            <a:endParaRPr lang="en-GB"/>
          </a:p>
        </p:txBody>
      </p:sp>
      <p:sp>
        <p:nvSpPr>
          <p:cNvPr id="829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EB15FB-97A1-1446-AC50-2012AC12A189}" type="slidenum">
              <a:rPr lang="en-GB"/>
              <a:pPr/>
              <a:t>46</a:t>
            </a:fld>
            <a:endParaRPr lang="en-GB"/>
          </a:p>
        </p:txBody>
      </p:sp>
      <p:sp>
        <p:nvSpPr>
          <p:cNvPr id="849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BFE33A-8B0D-6B4C-9914-CFBFAB7D252C}" type="slidenum">
              <a:rPr lang="en-GB"/>
              <a:pPr/>
              <a:t>47</a:t>
            </a:fld>
            <a:endParaRPr lang="en-GB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76C99F-7760-6948-ADD3-FA26D784F896}" type="slidenum">
              <a:rPr lang="en-GB"/>
              <a:pPr/>
              <a:t>48</a:t>
            </a:fld>
            <a:endParaRPr lang="en-GB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70334A-A53A-EC47-9413-85F7A39E6A64}" type="slidenum">
              <a:rPr lang="en-GB"/>
              <a:pPr/>
              <a:t>49</a:t>
            </a:fld>
            <a:endParaRPr lang="en-GB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EACAB-C4D2-7B45-883F-0AA9B56D8508}" type="slidenum">
              <a:rPr lang="en-GB"/>
              <a:pPr/>
              <a:t>50</a:t>
            </a:fld>
            <a:endParaRPr lang="en-GB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21364F-576A-C24D-92DB-37C8C809A5FE}" type="slidenum">
              <a:rPr lang="en-GB"/>
              <a:pPr/>
              <a:t>4</a:t>
            </a:fld>
            <a:endParaRPr lang="en-GB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44BB93-B22A-764C-89DE-D216EAB74AB9}" type="slidenum">
              <a:rPr lang="en-GB"/>
              <a:pPr/>
              <a:t>51</a:t>
            </a:fld>
            <a:endParaRPr lang="en-GB"/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A12B37-4467-D649-9EF5-D44324675247}" type="slidenum">
              <a:rPr lang="en-GB"/>
              <a:pPr/>
              <a:t>53</a:t>
            </a:fld>
            <a:endParaRPr lang="en-GB"/>
          </a:p>
        </p:txBody>
      </p:sp>
      <p:sp>
        <p:nvSpPr>
          <p:cNvPr id="972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50199-9D07-5F4B-865D-AA58067A8868}" type="slidenum">
              <a:rPr lang="en-GB"/>
              <a:pPr/>
              <a:t>5</a:t>
            </a:fld>
            <a:endParaRPr lang="en-GB"/>
          </a:p>
        </p:txBody>
      </p:sp>
      <p:sp>
        <p:nvSpPr>
          <p:cNvPr id="2560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35282D-D6BC-1E4E-BD94-D89514F00606}" type="slidenum">
              <a:rPr lang="en-GB"/>
              <a:pPr/>
              <a:t>6</a:t>
            </a:fld>
            <a:endParaRPr lang="en-GB"/>
          </a:p>
        </p:txBody>
      </p:sp>
      <p:sp>
        <p:nvSpPr>
          <p:cNvPr id="2765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8855B-9C43-714F-A832-375F86707AB3}" type="slidenum">
              <a:rPr lang="en-GB"/>
              <a:pPr/>
              <a:t>7</a:t>
            </a:fld>
            <a:endParaRPr lang="en-GB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EAB621-B8B9-EB40-8E7F-E24BC527F639}" type="slidenum">
              <a:rPr lang="en-GB"/>
              <a:pPr/>
              <a:t>8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DA8B60-B8C8-6B48-9F68-6C767A864F3D}" type="slidenum">
              <a:rPr lang="en-GB"/>
              <a:pPr/>
              <a:t>9</a:t>
            </a:fld>
            <a:endParaRPr lang="en-GB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0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E3C583-F11A-C840-A327-F841B1DB15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DE605A-14A9-3A43-BD40-41DE9E2DAF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676400"/>
            <a:ext cx="85344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DF259B-ECA6-BA4B-BBC0-7FE04AE795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E067F1-05D1-E14E-916B-63ACE7600E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08865-C64B-DF43-BF6C-61F902DF1C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3FB72A-AF6E-514F-9605-5951897199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251D6E-A50C-1B41-84C1-537AA87D97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6DED37-2176-1F40-9D5D-61DFDB56BF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5199A-09D1-B74B-9256-02046FC450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05A83B-5C53-C044-AC94-FD1E070498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EB2D27-C193-9644-A7A9-B2E5578168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9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Georgia" charset="0"/>
              </a:defRPr>
            </a:lvl1pPr>
          </a:lstStyle>
          <a:p>
            <a:endParaRPr lang="en-US"/>
          </a:p>
        </p:txBody>
      </p:sp>
      <p:sp>
        <p:nvSpPr>
          <p:cNvPr id="319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Georgia" charset="0"/>
              </a:defRPr>
            </a:lvl1pPr>
          </a:lstStyle>
          <a:p>
            <a:endParaRPr lang="en-US"/>
          </a:p>
        </p:txBody>
      </p:sp>
      <p:sp>
        <p:nvSpPr>
          <p:cNvPr id="319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eorgia" charset="0"/>
              </a:defRPr>
            </a:lvl1pPr>
          </a:lstStyle>
          <a:p>
            <a:fld id="{13043B86-D639-D04E-8382-E796BB91ECD7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7" descr="electronics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11" charset="0"/>
          <a:ea typeface="ＭＳ Ｐゴシック" pitchFamily="-111" charset="-128"/>
          <a:cs typeface="ＭＳ Ｐゴシック" pitchFamily="-111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eaLnBrk="0" fontAlgn="base" hangingPunct="0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eaLnBrk="0" fontAlgn="base" hangingPunct="0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df"/><Relationship Id="rId4" Type="http://schemas.openxmlformats.org/officeDocument/2006/relationships/image" Target="../media/image5.png"/><Relationship Id="rId5" Type="http://schemas.openxmlformats.org/officeDocument/2006/relationships/image" Target="../media/image5.pdf"/><Relationship Id="rId6" Type="http://schemas.openxmlformats.org/officeDocument/2006/relationships/image" Target="../media/image7.png"/><Relationship Id="rId7" Type="http://schemas.openxmlformats.org/officeDocument/2006/relationships/image" Target="../media/image6.pdf"/><Relationship Id="rId8" Type="http://schemas.openxmlformats.org/officeDocument/2006/relationships/image" Target="../media/image9.png"/><Relationship Id="rId9" Type="http://schemas.openxmlformats.org/officeDocument/2006/relationships/image" Target="../media/image7.pdf"/><Relationship Id="rId10" Type="http://schemas.openxmlformats.org/officeDocument/2006/relationships/image" Target="../media/image11.png"/><Relationship Id="rId11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5.pdf"/><Relationship Id="rId5" Type="http://schemas.openxmlformats.org/officeDocument/2006/relationships/image" Target="../media/image7.png"/><Relationship Id="rId6" Type="http://schemas.openxmlformats.org/officeDocument/2006/relationships/image" Target="../media/image6.pdf"/><Relationship Id="rId7" Type="http://schemas.openxmlformats.org/officeDocument/2006/relationships/image" Target="../media/image9.png"/><Relationship Id="rId8" Type="http://schemas.openxmlformats.org/officeDocument/2006/relationships/image" Target="../media/image7.pdf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d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df"/><Relationship Id="rId5" Type="http://schemas.openxmlformats.org/officeDocument/2006/relationships/image" Target="../media/image12.png"/><Relationship Id="rId6" Type="http://schemas.openxmlformats.org/officeDocument/2006/relationships/image" Target="../media/image13.pdf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d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df"/><Relationship Id="rId4" Type="http://schemas.openxmlformats.org/officeDocument/2006/relationships/image" Target="../media/image33.png"/><Relationship Id="rId5" Type="http://schemas.openxmlformats.org/officeDocument/2006/relationships/image" Target="../media/image34.pdf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df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d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df"/><Relationship Id="rId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df"/><Relationship Id="rId4" Type="http://schemas.openxmlformats.org/officeDocument/2006/relationships/image" Target="../media/image50.png"/><Relationship Id="rId5" Type="http://schemas.openxmlformats.org/officeDocument/2006/relationships/image" Target="../media/image51.pdf"/><Relationship Id="rId6" Type="http://schemas.openxmlformats.org/officeDocument/2006/relationships/image" Target="../media/image52.png"/><Relationship Id="rId7" Type="http://schemas.openxmlformats.org/officeDocument/2006/relationships/image" Target="../media/image53.pdf"/><Relationship Id="rId8" Type="http://schemas.openxmlformats.org/officeDocument/2006/relationships/image" Target="../media/image54.png"/><Relationship Id="rId9" Type="http://schemas.openxmlformats.org/officeDocument/2006/relationships/image" Target="../media/image55.pdf"/><Relationship Id="rId1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df"/><Relationship Id="rId4" Type="http://schemas.openxmlformats.org/officeDocument/2006/relationships/image" Target="../media/image58.png"/><Relationship Id="rId5" Type="http://schemas.openxmlformats.org/officeDocument/2006/relationships/image" Target="../media/image59.pdf"/><Relationship Id="rId6" Type="http://schemas.openxmlformats.org/officeDocument/2006/relationships/image" Target="../media/image60.png"/><Relationship Id="rId7" Type="http://schemas.openxmlformats.org/officeDocument/2006/relationships/image" Target="../media/image61.pdf"/><Relationship Id="rId8" Type="http://schemas.openxmlformats.org/officeDocument/2006/relationships/image" Target="../media/image62.png"/><Relationship Id="rId9" Type="http://schemas.openxmlformats.org/officeDocument/2006/relationships/image" Target="../media/image63.pdf"/><Relationship Id="rId1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Relationship Id="rId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83.png"/><Relationship Id="rId8" Type="http://schemas.openxmlformats.org/officeDocument/2006/relationships/image" Target="../media/image107.png"/><Relationship Id="rId9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9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/>
              <a:t>Knowledge Representation </a:t>
            </a:r>
            <a:br>
              <a:rPr lang="en-US"/>
            </a:br>
            <a:r>
              <a:rPr lang="en-US"/>
              <a:t>and Inference</a:t>
            </a:r>
            <a:endParaRPr lang="en-US" sz="32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Dr Nicholas </a:t>
            </a:r>
            <a:r>
              <a:rPr lang="en-US" sz="2800" dirty="0" err="1"/>
              <a:t>Gibbins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err="1"/>
              <a:t>nmg@ecs.soton.ac.uk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32</a:t>
            </a:r>
            <a:r>
              <a:rPr lang="en-US" sz="2800" dirty="0" smtClean="0"/>
              <a:t>/3019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Propositional Logic: Connectives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 set of logical connectives: </a:t>
            </a:r>
          </a:p>
          <a:p>
            <a:pPr lvl="1"/>
            <a:r>
              <a:rPr lang="en-US" dirty="0" smtClean="0"/>
              <a:t>AND</a:t>
            </a:r>
          </a:p>
          <a:p>
            <a:pPr lvl="1"/>
            <a:r>
              <a:rPr lang="en-US" dirty="0" smtClean="0"/>
              <a:t>OR</a:t>
            </a:r>
          </a:p>
          <a:p>
            <a:pPr lvl="1"/>
            <a:r>
              <a:rPr lang="en-US" dirty="0" smtClean="0"/>
              <a:t>IMPLIES</a:t>
            </a:r>
          </a:p>
          <a:p>
            <a:pPr lvl="1"/>
            <a:r>
              <a:rPr lang="en-US" dirty="0" smtClean="0"/>
              <a:t>NOT</a:t>
            </a:r>
          </a:p>
          <a:p>
            <a:r>
              <a:rPr lang="en-US" dirty="0" smtClean="0"/>
              <a:t>Symbols and connectives composed into formulae, e.g.</a:t>
            </a:r>
            <a:endParaRPr lang="en-US" dirty="0"/>
          </a:p>
        </p:txBody>
      </p:sp>
      <p:pic>
        <p:nvPicPr>
          <p:cNvPr id="4" name="Picture 6" descr="latex-imag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752600"/>
            <a:ext cx="22225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882900" y="2286000"/>
            <a:ext cx="317500" cy="330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5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2895600" y="2895600"/>
            <a:ext cx="292100" cy="3302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7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2870200" y="3398838"/>
            <a:ext cx="457200" cy="2794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9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2908300" y="4011613"/>
            <a:ext cx="292100" cy="139700"/>
          </a:xfrm>
          <a:prstGeom prst="rect">
            <a:avLst/>
          </a:prstGeom>
        </p:spPr>
      </p:pic>
      <p:pic>
        <p:nvPicPr>
          <p:cNvPr id="12" name="Picture 9" descr="latex-image-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85800" y="5029200"/>
            <a:ext cx="2222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Propositional Logic: </a:t>
            </a:r>
            <a:br>
              <a:rPr lang="en-US" dirty="0" smtClean="0"/>
            </a:br>
            <a:r>
              <a:rPr lang="en-US" dirty="0" smtClean="0"/>
              <a:t>	Well-Formed Formulae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&lt;symbol&gt; ::= A | B | … | Z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&lt;</a:t>
            </a:r>
            <a:r>
              <a:rPr lang="en-US" dirty="0" err="1" smtClean="0"/>
              <a:t>wff</a:t>
            </a:r>
            <a:r>
              <a:rPr lang="en-US" dirty="0" smtClean="0"/>
              <a:t>&gt; ::= 	&lt;symbol&gt;		|</a:t>
            </a:r>
            <a:br>
              <a:rPr lang="en-US" dirty="0" smtClean="0"/>
            </a:br>
            <a:r>
              <a:rPr lang="en-US" dirty="0" smtClean="0"/>
              <a:t>		        &lt;</a:t>
            </a:r>
            <a:r>
              <a:rPr lang="en-US" dirty="0" err="1" smtClean="0"/>
              <a:t>wff</a:t>
            </a:r>
            <a:r>
              <a:rPr lang="en-US" dirty="0" smtClean="0"/>
              <a:t>&gt;		|</a:t>
            </a:r>
            <a:br>
              <a:rPr lang="en-US" dirty="0" smtClean="0"/>
            </a:br>
            <a:r>
              <a:rPr lang="en-US" dirty="0" smtClean="0"/>
              <a:t>		&lt;</a:t>
            </a:r>
            <a:r>
              <a:rPr lang="en-US" dirty="0" err="1" smtClean="0"/>
              <a:t>wff</a:t>
            </a:r>
            <a:r>
              <a:rPr lang="en-US" dirty="0" smtClean="0"/>
              <a:t>&gt; 		&lt;</a:t>
            </a:r>
            <a:r>
              <a:rPr lang="en-US" dirty="0" err="1" smtClean="0"/>
              <a:t>wff</a:t>
            </a:r>
            <a:r>
              <a:rPr lang="en-US" dirty="0" smtClean="0"/>
              <a:t>&gt;	|</a:t>
            </a:r>
            <a:br>
              <a:rPr lang="en-US" dirty="0" smtClean="0"/>
            </a:br>
            <a:r>
              <a:rPr lang="en-US" dirty="0" smtClean="0"/>
              <a:t>		&lt;</a:t>
            </a:r>
            <a:r>
              <a:rPr lang="en-US" dirty="0" err="1" smtClean="0"/>
              <a:t>wff</a:t>
            </a:r>
            <a:r>
              <a:rPr lang="en-US" dirty="0" smtClean="0"/>
              <a:t>&gt; 		&lt;</a:t>
            </a:r>
            <a:r>
              <a:rPr lang="en-US" dirty="0" err="1" smtClean="0"/>
              <a:t>wff</a:t>
            </a:r>
            <a:r>
              <a:rPr lang="en-US" dirty="0" smtClean="0"/>
              <a:t>&gt;	|</a:t>
            </a:r>
            <a:br>
              <a:rPr lang="en-US" dirty="0" smtClean="0"/>
            </a:br>
            <a:r>
              <a:rPr lang="en-US" dirty="0" smtClean="0"/>
              <a:t>		&lt;</a:t>
            </a:r>
            <a:r>
              <a:rPr lang="en-US" dirty="0" err="1" smtClean="0"/>
              <a:t>wff</a:t>
            </a:r>
            <a:r>
              <a:rPr lang="en-US" dirty="0" smtClean="0"/>
              <a:t>&gt; 		&lt;</a:t>
            </a:r>
            <a:r>
              <a:rPr lang="en-US" dirty="0" err="1" smtClean="0"/>
              <a:t>wff</a:t>
            </a:r>
            <a:r>
              <a:rPr lang="en-US" dirty="0" smtClean="0"/>
              <a:t>&gt;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352800" y="3581400"/>
            <a:ext cx="317500" cy="3302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4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352800" y="3962400"/>
            <a:ext cx="292100" cy="3302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276600" y="4343400"/>
            <a:ext cx="457200" cy="2794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2286000" y="3352800"/>
            <a:ext cx="292100" cy="139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Truth 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assign a truth value (true or false) to each symbol in a formula, we can determine the truth or falsehood of the formula</a:t>
            </a:r>
          </a:p>
          <a:p>
            <a:r>
              <a:rPr lang="en-US" dirty="0" smtClean="0"/>
              <a:t>A truth table is an exhaustive enumeration of the possible truth values for the symbols in a formula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685800" y="4445000"/>
            <a:ext cx="2425700" cy="18796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352800" y="4445000"/>
            <a:ext cx="2425700" cy="18796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6019800" y="4445000"/>
            <a:ext cx="2552700" cy="187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Interpretation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An interpretation in propositional logic consists of a domain D (set of</a:t>
            </a:r>
            <a:r>
              <a:rPr lang="en-US" dirty="0" smtClean="0"/>
              <a:t> symbols or atomic </a:t>
            </a:r>
            <a:r>
              <a:rPr lang="en-US" dirty="0"/>
              <a:t>formulae) and a mapping from the domain to the values true and false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An interpretation corresponds to a row in a truth table (a truth assignment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3482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3017838"/>
            <a:ext cx="36576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Syntactic rules used to derive valid formulae from other formulae</a:t>
            </a:r>
          </a:p>
          <a:p>
            <a:r>
              <a:rPr lang="en-US" dirty="0" smtClean="0"/>
              <a:t>Notation for inference rules has two parts:</a:t>
            </a:r>
          </a:p>
          <a:p>
            <a:pPr lvl="1"/>
            <a:r>
              <a:rPr lang="en-US" dirty="0" smtClean="0"/>
              <a:t>The premises above the line</a:t>
            </a:r>
          </a:p>
          <a:p>
            <a:pPr lvl="1"/>
            <a:r>
              <a:rPr lang="en-US" dirty="0" smtClean="0"/>
              <a:t>The conclusion below the line</a:t>
            </a:r>
          </a:p>
          <a:p>
            <a:r>
              <a:rPr lang="en-US" dirty="0" smtClean="0"/>
              <a:t>If all of the premise formulae are true, we can infer the conclusion formula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Inference: Modus Ponens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Modus ponens (the way by affirming) is as follows: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Modus ponens is valid</a:t>
            </a:r>
          </a:p>
          <a:p>
            <a:pPr lvl="1"/>
            <a:r>
              <a:rPr lang="en-US" dirty="0" smtClean="0"/>
              <a:t>The truth of its premises entails the truth of the conclusion</a:t>
            </a:r>
            <a:endParaRPr lang="en-US" dirty="0"/>
          </a:p>
        </p:txBody>
      </p:sp>
      <p:pic>
        <p:nvPicPr>
          <p:cNvPr id="4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2209800"/>
            <a:ext cx="1416050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Inference: Modus </a:t>
            </a:r>
            <a:r>
              <a:rPr lang="en-US" dirty="0" err="1" smtClean="0"/>
              <a:t>Tollens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Modus </a:t>
            </a:r>
            <a:r>
              <a:rPr lang="en-US" dirty="0" err="1" smtClean="0"/>
              <a:t>tollens</a:t>
            </a:r>
            <a:r>
              <a:rPr lang="en-US" dirty="0" smtClean="0"/>
              <a:t> (the way by denying) is as follows: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Modus </a:t>
            </a:r>
            <a:r>
              <a:rPr lang="en-US" dirty="0" err="1" smtClean="0"/>
              <a:t>tollens</a:t>
            </a:r>
            <a:r>
              <a:rPr lang="en-US" dirty="0" smtClean="0"/>
              <a:t> is also valid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251200" y="2362200"/>
            <a:ext cx="1473200" cy="1206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Predicate Logic</a:t>
            </a:r>
          </a:p>
        </p:txBody>
      </p:sp>
      <p:sp>
        <p:nvSpPr>
          <p:cNvPr id="3686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Also referred to as First-order logic (FOL) or First-order Predicate Logic (FOPL)</a:t>
            </a:r>
          </a:p>
          <a:p>
            <a:pPr eaLnBrk="1" hangingPunct="1"/>
            <a:r>
              <a:rPr lang="en-US"/>
              <a:t>Predicate logic breaks a statement down into component parts, an object, object characteristic or some object assertion</a:t>
            </a:r>
          </a:p>
          <a:p>
            <a:pPr eaLnBrk="1" hangingPunct="1"/>
            <a:r>
              <a:rPr lang="en-US"/>
              <a:t>Predicate calculus uses variables and functions of variables in a symbolic logic statement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Predicate Logic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A set of truth-valued functions (predicates):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A set of functions:</a:t>
            </a:r>
          </a:p>
          <a:p>
            <a:pPr eaLnBrk="1" hangingPunct="1"/>
            <a:r>
              <a:rPr lang="en-US" dirty="0"/>
              <a:t>A set of constants:</a:t>
            </a:r>
          </a:p>
          <a:p>
            <a:pPr eaLnBrk="1" hangingPunct="1"/>
            <a:r>
              <a:rPr lang="en-US" dirty="0"/>
              <a:t>The logical connectives:</a:t>
            </a:r>
          </a:p>
          <a:p>
            <a:pPr eaLnBrk="1" hangingPunct="1"/>
            <a:r>
              <a:rPr lang="en-US" dirty="0"/>
              <a:t>The quantifiers</a:t>
            </a:r>
            <a:r>
              <a:rPr lang="en-US" dirty="0" smtClean="0"/>
              <a:t>:		(</a:t>
            </a:r>
            <a:r>
              <a:rPr lang="en-US" dirty="0" err="1" smtClean="0"/>
              <a:t>forall</a:t>
            </a:r>
            <a:r>
              <a:rPr lang="en-US" dirty="0" smtClean="0"/>
              <a:t> and exists)</a:t>
            </a:r>
          </a:p>
          <a:p>
            <a:pPr eaLnBrk="1" hangingPunct="1"/>
            <a:r>
              <a:rPr lang="en-US" dirty="0"/>
              <a:t>An infinite set of variables:   </a:t>
            </a:r>
          </a:p>
        </p:txBody>
      </p:sp>
      <p:pic>
        <p:nvPicPr>
          <p:cNvPr id="38916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4495800"/>
            <a:ext cx="6096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8125" y="3962400"/>
            <a:ext cx="1666875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0875" y="5141913"/>
            <a:ext cx="94932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2255838"/>
            <a:ext cx="2833688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9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2789238"/>
            <a:ext cx="2833688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1" name="Picture 10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2800" y="3429000"/>
            <a:ext cx="1398588" cy="26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Interpretation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An interpretation of first order logic consists of a domain D, and mappings for function and predicate symbols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Truth tables are defined as follows:</a:t>
            </a:r>
          </a:p>
          <a:p>
            <a:pPr lvl="1" eaLnBrk="1" hangingPunct="1"/>
            <a:r>
              <a:rPr lang="en-US"/>
              <a:t>Propositional connectives apply as before</a:t>
            </a:r>
          </a:p>
          <a:p>
            <a:pPr lvl="1" eaLnBrk="1" hangingPunct="1"/>
            <a:r>
              <a:rPr lang="en-US"/>
              <a:t>                is true if        is true for </a:t>
            </a:r>
            <a:r>
              <a:rPr lang="en-US" b="1"/>
              <a:t>all</a:t>
            </a:r>
            <a:r>
              <a:rPr lang="en-US"/>
              <a:t> </a:t>
            </a:r>
          </a:p>
          <a:p>
            <a:pPr lvl="1" eaLnBrk="1" hangingPunct="1"/>
            <a:r>
              <a:rPr lang="en-US"/>
              <a:t>                is true if        is true for </a:t>
            </a:r>
            <a:r>
              <a:rPr lang="en-US" b="1"/>
              <a:t>some</a:t>
            </a:r>
            <a:endParaRPr lang="en-US"/>
          </a:p>
        </p:txBody>
      </p:sp>
      <p:pic>
        <p:nvPicPr>
          <p:cNvPr id="40964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590800"/>
            <a:ext cx="439261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124200"/>
            <a:ext cx="261778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4800600"/>
            <a:ext cx="841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8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0" y="4800600"/>
            <a:ext cx="1020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9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4800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11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5410200"/>
            <a:ext cx="8413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15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0638" y="5410200"/>
            <a:ext cx="1020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1" name="Picture 16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5410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Knowledge Representation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To be effective, acquired knowledge must be organised for later use</a:t>
            </a:r>
          </a:p>
          <a:p>
            <a:pPr eaLnBrk="1" hangingPunct="1"/>
            <a:r>
              <a:rPr lang="en-US"/>
              <a:t>A good knowledge representation ‘naturally’ represents the problem domain</a:t>
            </a:r>
          </a:p>
          <a:p>
            <a:pPr eaLnBrk="1" hangingPunct="1"/>
            <a:r>
              <a:rPr lang="en-US"/>
              <a:t>An unintelligible knowledge representation is wrong</a:t>
            </a:r>
          </a:p>
          <a:p>
            <a:pPr eaLnBrk="1" hangingPunct="1"/>
            <a:r>
              <a:rPr lang="en-US"/>
              <a:t>Most AI systems consist of</a:t>
            </a:r>
          </a:p>
          <a:p>
            <a:pPr lvl="1" eaLnBrk="1" hangingPunct="1"/>
            <a:r>
              <a:rPr lang="en-US"/>
              <a:t>Knowledge Base</a:t>
            </a:r>
          </a:p>
          <a:p>
            <a:pPr lvl="1" eaLnBrk="1" hangingPunct="1"/>
            <a:r>
              <a:rPr lang="en-US"/>
              <a:t>Inference Mechanism (Engine)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Other Logics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Variants of predicate logic</a:t>
            </a:r>
          </a:p>
          <a:p>
            <a:pPr eaLnBrk="1" hangingPunct="1"/>
            <a:r>
              <a:rPr lang="en-GB" dirty="0"/>
              <a:t>Modal logics introduce operators to represent necessity and possibility (</a:t>
            </a:r>
            <a:r>
              <a:rPr lang="en-GB" dirty="0">
                <a:ea typeface="Lucida Grande" charset="-52"/>
                <a:cs typeface="Lucida Grande" charset="-52"/>
              </a:rPr>
              <a:t>□</a:t>
            </a:r>
            <a:r>
              <a:rPr lang="en-GB" dirty="0"/>
              <a:t> and ◊ respectively)</a:t>
            </a:r>
          </a:p>
          <a:p>
            <a:pPr eaLnBrk="1" hangingPunct="1"/>
            <a:r>
              <a:rPr lang="en-GB" dirty="0"/>
              <a:t>Definition: </a:t>
            </a:r>
          </a:p>
          <a:p>
            <a:pPr lvl="1" eaLnBrk="1" hangingPunct="1"/>
            <a:r>
              <a:rPr lang="en-GB" dirty="0"/>
              <a:t>Read as: “A is possible </a:t>
            </a:r>
            <a:r>
              <a:rPr lang="en-GB" dirty="0" err="1"/>
              <a:t>iff</a:t>
            </a:r>
            <a:r>
              <a:rPr lang="en-GB" dirty="0"/>
              <a:t> not-A is not necessary”</a:t>
            </a:r>
            <a:endParaRPr lang="en-GB" dirty="0" smtClean="0"/>
          </a:p>
          <a:p>
            <a:pPr eaLnBrk="1" hangingPunct="1">
              <a:buFontTx/>
              <a:buNone/>
            </a:pPr>
            <a:endParaRPr lang="en-GB" dirty="0"/>
          </a:p>
        </p:txBody>
      </p:sp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228975"/>
            <a:ext cx="1955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6172200"/>
            <a:ext cx="617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GB" dirty="0" smtClean="0"/>
              <a:t>http://</a:t>
            </a:r>
            <a:r>
              <a:rPr lang="en-GB" dirty="0" err="1" smtClean="0"/>
              <a:t>plato.stanford.edu</a:t>
            </a:r>
            <a:r>
              <a:rPr lang="en-GB" dirty="0" smtClean="0"/>
              <a:t>/entries/logic-modal/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Modal Logics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Many variants of modal logic</a:t>
            </a:r>
          </a:p>
          <a:p>
            <a:pPr eaLnBrk="1" hangingPunct="1"/>
            <a:r>
              <a:rPr lang="en-GB" dirty="0" smtClean="0"/>
              <a:t>Variants assign different meanings to the modal operators</a:t>
            </a:r>
          </a:p>
          <a:p>
            <a:pPr lvl="1" eaLnBrk="1" hangingPunct="1"/>
            <a:r>
              <a:rPr lang="en-GB" dirty="0" smtClean="0"/>
              <a:t>Temporal (always and eventually)</a:t>
            </a:r>
          </a:p>
          <a:p>
            <a:pPr lvl="1" eaLnBrk="1" hangingPunct="1"/>
            <a:r>
              <a:rPr lang="en-GB" dirty="0" smtClean="0"/>
              <a:t>Epistemic (knowledge and belief)</a:t>
            </a:r>
          </a:p>
          <a:p>
            <a:pPr lvl="1" eaLnBrk="1" hangingPunct="1"/>
            <a:r>
              <a:rPr lang="en-GB" dirty="0" err="1" smtClean="0"/>
              <a:t>Deontic</a:t>
            </a:r>
            <a:r>
              <a:rPr lang="en-GB" dirty="0" smtClean="0"/>
              <a:t> (obligation and permission)</a:t>
            </a:r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Prior’s Tense Logic</a:t>
            </a:r>
          </a:p>
          <a:p>
            <a:r>
              <a:rPr lang="en-US" dirty="0" smtClean="0"/>
              <a:t>Four modal operators:</a:t>
            </a:r>
          </a:p>
          <a:p>
            <a:pPr lvl="1"/>
            <a:r>
              <a:rPr lang="en-US" dirty="0" smtClean="0"/>
              <a:t>P “it has at some time been the case that…”</a:t>
            </a:r>
          </a:p>
          <a:p>
            <a:pPr lvl="1"/>
            <a:r>
              <a:rPr lang="en-US" dirty="0" smtClean="0"/>
              <a:t>F “it will at some time be the case that…”</a:t>
            </a:r>
          </a:p>
          <a:p>
            <a:pPr lvl="1"/>
            <a:r>
              <a:rPr lang="en-US" dirty="0" smtClean="0"/>
              <a:t>H “it has always been the case that…”</a:t>
            </a:r>
          </a:p>
          <a:p>
            <a:pPr lvl="1"/>
            <a:r>
              <a:rPr lang="en-US" dirty="0" smtClean="0"/>
              <a:t>G “it will always be the case that…”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066800" y="5073650"/>
            <a:ext cx="2011783" cy="354407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1090612" y="5575300"/>
            <a:ext cx="1970088" cy="3648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“what will always be, will be”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“if </a:t>
            </a:r>
            <a:r>
              <a:rPr lang="en-US" dirty="0" err="1" smtClean="0"/>
              <a:t>p</a:t>
            </a:r>
            <a:r>
              <a:rPr lang="en-US" dirty="0" smtClean="0"/>
              <a:t> will always imply </a:t>
            </a:r>
            <a:r>
              <a:rPr lang="en-US" dirty="0" err="1" smtClean="0"/>
              <a:t>q</a:t>
            </a:r>
            <a:r>
              <a:rPr lang="en-US" dirty="0" smtClean="0"/>
              <a:t>, then if </a:t>
            </a:r>
            <a:r>
              <a:rPr lang="en-US" dirty="0" err="1" smtClean="0"/>
              <a:t>p</a:t>
            </a:r>
            <a:r>
              <a:rPr lang="en-US" dirty="0" smtClean="0"/>
              <a:t> will always be the case, so will </a:t>
            </a:r>
            <a:r>
              <a:rPr lang="en-US" dirty="0" err="1" smtClean="0"/>
              <a:t>q</a:t>
            </a:r>
            <a:r>
              <a:rPr lang="en-US" i="1" dirty="0" smtClean="0"/>
              <a:t>”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81000" y="1752600"/>
            <a:ext cx="2425700" cy="4445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381000" y="2794000"/>
            <a:ext cx="6362701" cy="4826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Epistemic Logic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K</a:t>
            </a:r>
            <a:r>
              <a:rPr lang="en-GB" baseline="-25000" smtClean="0"/>
              <a:t>a</a:t>
            </a:r>
            <a:r>
              <a:rPr lang="en-GB" smtClean="0"/>
              <a:t>P – Agent a knows P (necessity)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B</a:t>
            </a:r>
            <a:r>
              <a:rPr lang="en-GB" baseline="-25000" smtClean="0"/>
              <a:t>a</a:t>
            </a:r>
            <a:r>
              <a:rPr lang="en-GB" smtClean="0"/>
              <a:t>P – Agent a believes P (possibility)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If an agent knows P, it does not believe not-P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Widely used in multi-agent 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Reasoning about own knowledge and knowledge of others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Many systems of modal logic, depending on choice of axioms</a:t>
            </a:r>
          </a:p>
          <a:p>
            <a:pPr lvl="1" eaLnBrk="1" hangingPunct="1">
              <a:lnSpc>
                <a:spcPct val="90000"/>
              </a:lnSpc>
            </a:pPr>
            <a:r>
              <a:rPr lang="en-GB" smtClean="0"/>
              <a:t>More axioms = more expressive = more complex</a:t>
            </a:r>
          </a:p>
        </p:txBody>
      </p:sp>
      <p:pic>
        <p:nvPicPr>
          <p:cNvPr id="48132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743200"/>
            <a:ext cx="297021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Epistemic Axioms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 </a:t>
            </a:r>
          </a:p>
          <a:p>
            <a:pPr lvl="1" eaLnBrk="1" hangingPunct="1"/>
            <a:r>
              <a:rPr lang="en-GB" dirty="0" smtClean="0"/>
              <a:t>Necessitation rule</a:t>
            </a:r>
            <a:endParaRPr lang="en-GB" dirty="0" smtClean="0"/>
          </a:p>
          <a:p>
            <a:pPr eaLnBrk="1" hangingPunct="1"/>
            <a:r>
              <a:rPr lang="en-GB" dirty="0" smtClean="0"/>
              <a:t>	</a:t>
            </a:r>
            <a:r>
              <a:rPr lang="en-GB" dirty="0" smtClean="0"/>
              <a:t>							(K)</a:t>
            </a:r>
          </a:p>
          <a:p>
            <a:pPr lvl="1" eaLnBrk="1" hangingPunct="1"/>
            <a:r>
              <a:rPr lang="en-GB" dirty="0" smtClean="0"/>
              <a:t>Distribution axiom</a:t>
            </a:r>
            <a:br>
              <a:rPr lang="en-GB" dirty="0" smtClean="0"/>
            </a:br>
            <a:r>
              <a:rPr lang="en-GB" dirty="0" smtClean="0"/>
              <a:t>(modus ponens over the modal operator)</a:t>
            </a:r>
          </a:p>
          <a:p>
            <a:pPr eaLnBrk="1" hangingPunct="1"/>
            <a:r>
              <a:rPr lang="en-GB" dirty="0" smtClean="0"/>
              <a:t> 								(D)</a:t>
            </a:r>
          </a:p>
          <a:p>
            <a:pPr eaLnBrk="1" hangingPunct="1"/>
            <a:endParaRPr lang="en-GB" dirty="0" smtClean="0"/>
          </a:p>
          <a:p>
            <a:pPr lvl="1" eaLnBrk="1" hangingPunct="1"/>
            <a:r>
              <a:rPr lang="en-GB" dirty="0" smtClean="0"/>
              <a:t>Non-contradiction axiom</a:t>
            </a:r>
            <a:br>
              <a:rPr lang="en-GB" dirty="0" smtClean="0"/>
            </a:br>
            <a:r>
              <a:rPr lang="en-GB" dirty="0" smtClean="0"/>
              <a:t>(agents do not believe inconsistencies)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895600"/>
            <a:ext cx="543401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316413"/>
            <a:ext cx="3198813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876800"/>
            <a:ext cx="25908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800100" y="1752600"/>
            <a:ext cx="38481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Epistemic Axioms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								(4)</a:t>
            </a:r>
          </a:p>
          <a:p>
            <a:pPr lvl="1" eaLnBrk="1" hangingPunct="1"/>
            <a:r>
              <a:rPr lang="en-GB" smtClean="0"/>
              <a:t>Positive introspection axiom</a:t>
            </a:r>
            <a:br>
              <a:rPr lang="en-GB" smtClean="0"/>
            </a:br>
            <a:r>
              <a:rPr lang="en-GB" smtClean="0"/>
              <a:t>(an agent always knows what it knows)</a:t>
            </a:r>
          </a:p>
          <a:p>
            <a:pPr eaLnBrk="1" hangingPunct="1"/>
            <a:r>
              <a:rPr lang="en-GB" smtClean="0"/>
              <a:t> 								(5)</a:t>
            </a:r>
          </a:p>
          <a:p>
            <a:pPr lvl="1" eaLnBrk="1" hangingPunct="1"/>
            <a:r>
              <a:rPr lang="en-GB" smtClean="0"/>
              <a:t>Negative introspection axiom</a:t>
            </a:r>
            <a:br>
              <a:rPr lang="en-GB" smtClean="0"/>
            </a:br>
            <a:r>
              <a:rPr lang="en-GB" smtClean="0"/>
              <a:t>(an agent always knows what it doesn’t know)</a:t>
            </a:r>
          </a:p>
          <a:p>
            <a:pPr eaLnBrk="1" hangingPunct="1"/>
            <a:r>
              <a:rPr lang="en-GB" smtClean="0"/>
              <a:t> 								(T)</a:t>
            </a:r>
          </a:p>
          <a:p>
            <a:pPr lvl="1" eaLnBrk="1" hangingPunct="1"/>
            <a:r>
              <a:rPr lang="en-GB" smtClean="0"/>
              <a:t>Axiom of truth</a:t>
            </a:r>
            <a:br>
              <a:rPr lang="en-GB" smtClean="0"/>
            </a:br>
            <a:r>
              <a:rPr lang="en-GB" smtClean="0"/>
              <a:t>(everything an agent knows is true)</a:t>
            </a:r>
          </a:p>
          <a:p>
            <a:pPr eaLnBrk="1" hangingPunct="1"/>
            <a:endParaRPr lang="en-GB" smtClean="0"/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190875"/>
            <a:ext cx="35814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803400"/>
            <a:ext cx="31242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724400"/>
            <a:ext cx="2009775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Deontic</a:t>
            </a:r>
            <a:r>
              <a:rPr lang="en-US" dirty="0" smtClean="0"/>
              <a:t>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Traditional Scheme:</a:t>
            </a:r>
          </a:p>
          <a:p>
            <a:pPr lvl="1"/>
            <a:r>
              <a:rPr lang="en-US" dirty="0" smtClean="0"/>
              <a:t>it is obligatory that (</a:t>
            </a:r>
            <a:r>
              <a:rPr lang="en-US" b="1" dirty="0" smtClean="0"/>
              <a:t>OB</a:t>
            </a:r>
            <a:r>
              <a:rPr lang="en-US" b="1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permissible that (</a:t>
            </a:r>
            <a:r>
              <a:rPr lang="en-US" b="1" dirty="0" smtClean="0"/>
              <a:t>PE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impermissible that (</a:t>
            </a:r>
            <a:r>
              <a:rPr lang="en-US" b="1" dirty="0" smtClean="0"/>
              <a:t>IM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omissible that (</a:t>
            </a:r>
            <a:r>
              <a:rPr lang="en-US" b="1" dirty="0" smtClean="0"/>
              <a:t>OM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it </a:t>
            </a:r>
            <a:r>
              <a:rPr lang="en-US" dirty="0" smtClean="0"/>
              <a:t>is optional that (</a:t>
            </a:r>
            <a:r>
              <a:rPr lang="en-US" b="1" dirty="0" smtClean="0"/>
              <a:t>OP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Deontic</a:t>
            </a:r>
            <a:r>
              <a:rPr lang="en-US" dirty="0" smtClean="0"/>
              <a:t> Logic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81000" y="1752600"/>
            <a:ext cx="3019344" cy="347622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81000" y="2349500"/>
            <a:ext cx="2800838" cy="347622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381000" y="3022600"/>
            <a:ext cx="2880295" cy="347622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381000" y="3632200"/>
            <a:ext cx="4648200" cy="37741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</a:t>
            </a:r>
            <a:r>
              <a:rPr lang="en-US" dirty="0" err="1" smtClean="0"/>
              <a:t>Deontic</a:t>
            </a:r>
            <a:r>
              <a:rPr lang="en-US" dirty="0" smtClean="0"/>
              <a:t> Logic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81000" y="1676400"/>
            <a:ext cx="5974028" cy="385421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381000" y="2464407"/>
            <a:ext cx="3012371" cy="354993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381000" y="3200400"/>
            <a:ext cx="4848192" cy="354993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381000" y="4038600"/>
            <a:ext cx="2971800" cy="3549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Knowledge Representation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Knowledge Base (KB)</a:t>
            </a:r>
          </a:p>
          <a:p>
            <a:pPr lvl="1" eaLnBrk="1" hangingPunct="1"/>
            <a:r>
              <a:rPr lang="en-US"/>
              <a:t>Forms the system's intelligence source</a:t>
            </a:r>
          </a:p>
          <a:p>
            <a:pPr lvl="1" eaLnBrk="1" hangingPunct="1"/>
            <a:r>
              <a:rPr lang="en-US"/>
              <a:t>Inference mechanism uses contents of KB to reason and draw conclusions</a:t>
            </a:r>
          </a:p>
          <a:p>
            <a:pPr eaLnBrk="1" hangingPunct="1"/>
            <a:r>
              <a:rPr lang="en-US"/>
              <a:t>Inference mechanism</a:t>
            </a:r>
          </a:p>
          <a:p>
            <a:pPr lvl="1" eaLnBrk="1" hangingPunct="1"/>
            <a:r>
              <a:rPr lang="en-US"/>
              <a:t>Set of procedures that are used to examine the knowledge base to answer questions, solve problems or make decisions within the domain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Description Logics</a:t>
            </a:r>
            <a:endParaRPr lang="en-GB" dirty="0" smtClean="0"/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First order predicate logic is highly expressive</a:t>
            </a:r>
          </a:p>
          <a:p>
            <a:pPr lvl="1" eaLnBrk="1" hangingPunct="1"/>
            <a:r>
              <a:rPr lang="en-GB" smtClean="0"/>
              <a:t>General theorem proving in FOPL is expensive</a:t>
            </a:r>
          </a:p>
          <a:p>
            <a:pPr eaLnBrk="1" hangingPunct="1"/>
            <a:r>
              <a:rPr lang="en-GB" smtClean="0"/>
              <a:t>How can the complexity of FOPL be managed?</a:t>
            </a:r>
          </a:p>
          <a:p>
            <a:pPr lvl="1" eaLnBrk="1" hangingPunct="1"/>
            <a:r>
              <a:rPr lang="en-GB" smtClean="0"/>
              <a:t>Subset of FOPL with limited expressivity</a:t>
            </a:r>
          </a:p>
          <a:p>
            <a:pPr lvl="1" eaLnBrk="1" hangingPunct="1"/>
            <a:r>
              <a:rPr lang="en-GB" smtClean="0"/>
              <a:t>Restriction of theorem proving to certain tasks</a:t>
            </a:r>
          </a:p>
          <a:p>
            <a:pPr eaLnBrk="1" hangingPunct="1"/>
            <a:endParaRPr lang="en-GB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Family of knowledge representation formalisms</a:t>
            </a:r>
          </a:p>
          <a:p>
            <a:pPr eaLnBrk="1" hangingPunct="1"/>
            <a:r>
              <a:rPr lang="en-GB" dirty="0"/>
              <a:t>Decidable subset of first order logic (FOL)</a:t>
            </a:r>
          </a:p>
          <a:p>
            <a:pPr lvl="1" eaLnBrk="1" hangingPunct="1"/>
            <a:r>
              <a:rPr lang="en-GB" dirty="0"/>
              <a:t>Unary predicates denote class membership</a:t>
            </a:r>
            <a:br>
              <a:rPr lang="en-GB" dirty="0"/>
            </a:br>
            <a:endParaRPr lang="en-GB" dirty="0"/>
          </a:p>
          <a:p>
            <a:pPr lvl="1" eaLnBrk="1" hangingPunct="1"/>
            <a:r>
              <a:rPr lang="en-GB" dirty="0"/>
              <a:t>Binary predicates denote relations (roles) between instances</a:t>
            </a:r>
            <a:br>
              <a:rPr lang="en-GB" dirty="0"/>
            </a:br>
            <a:endParaRPr lang="en-GB" dirty="0"/>
          </a:p>
          <a:p>
            <a:pPr eaLnBrk="1" hangingPunct="1"/>
            <a:r>
              <a:rPr lang="en-GB" dirty="0"/>
              <a:t>Model-theoretic formal </a:t>
            </a:r>
            <a:r>
              <a:rPr lang="en-GB" dirty="0" smtClean="0"/>
              <a:t>semantics</a:t>
            </a:r>
          </a:p>
          <a:p>
            <a:pPr eaLnBrk="1" hangingPunct="1"/>
            <a:r>
              <a:rPr lang="en-GB" dirty="0" smtClean="0"/>
              <a:t>Reasoning similar to that in modal logics</a:t>
            </a:r>
            <a:endParaRPr lang="en-GB" dirty="0"/>
          </a:p>
        </p:txBody>
      </p:sp>
      <p:pic>
        <p:nvPicPr>
          <p:cNvPr id="55300" name="Picture 7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322638"/>
            <a:ext cx="166687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8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3475" y="4541838"/>
            <a:ext cx="22955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/>
              <a:t>A Description Logic Primer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 Reasoning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Designed for three reasoning tasks:</a:t>
            </a:r>
          </a:p>
          <a:p>
            <a:pPr lvl="1" eaLnBrk="1" hangingPunct="1"/>
            <a:r>
              <a:rPr lang="en-GB"/>
              <a:t>Satisfaction</a:t>
            </a:r>
            <a:br>
              <a:rPr lang="en-GB"/>
            </a:br>
            <a:r>
              <a:rPr lang="en-GB"/>
              <a:t>“Can this class have any instances?"</a:t>
            </a:r>
          </a:p>
          <a:p>
            <a:pPr lvl="1" eaLnBrk="1" hangingPunct="1"/>
            <a:r>
              <a:rPr lang="en-GB"/>
              <a:t>Subsumption</a:t>
            </a:r>
            <a:br>
              <a:rPr lang="en-GB"/>
            </a:br>
            <a:r>
              <a:rPr lang="en-GB"/>
              <a:t>"Is every instance of class A necessarily an instance of class B?"</a:t>
            </a:r>
          </a:p>
          <a:p>
            <a:pPr lvl="1" eaLnBrk="1" hangingPunct="1"/>
            <a:r>
              <a:rPr lang="en-GB"/>
              <a:t>Classification</a:t>
            </a:r>
            <a:br>
              <a:rPr lang="en-GB"/>
            </a:br>
            <a:r>
              <a:rPr lang="en-GB"/>
              <a:t>"What classes is this object an instance of?"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Defining ontologies with </a:t>
            </a:r>
            <a:br>
              <a:rPr lang="en-US"/>
            </a:br>
            <a:r>
              <a:rPr lang="en-US"/>
              <a:t>   Description Logics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Describe classes (concepts) in terms of their necessary and sufficient attributes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Consider an attribute A of a class C:</a:t>
            </a:r>
          </a:p>
          <a:p>
            <a:pPr eaLnBrk="1" hangingPunct="1"/>
            <a:r>
              <a:rPr lang="en-GB"/>
              <a:t>A is a necessary attribute of C</a:t>
            </a:r>
          </a:p>
          <a:p>
            <a:pPr lvl="1" eaLnBrk="1" hangingPunct="1"/>
            <a:r>
              <a:rPr lang="en-GB"/>
              <a:t>If an object is an instance of C, then it has A</a:t>
            </a:r>
          </a:p>
          <a:p>
            <a:pPr eaLnBrk="1" hangingPunct="1"/>
            <a:r>
              <a:rPr lang="en-GB"/>
              <a:t>A is a sufficient attribute of C</a:t>
            </a:r>
          </a:p>
          <a:p>
            <a:pPr lvl="1" eaLnBrk="1" hangingPunct="1"/>
            <a:r>
              <a:rPr lang="en-US"/>
              <a:t>If an object has A, then it is an instance of 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Concept Constructors</a:t>
            </a:r>
            <a:endParaRPr lang="en-US"/>
          </a:p>
        </p:txBody>
      </p:sp>
      <p:sp>
        <p:nvSpPr>
          <p:cNvPr id="6144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Boolean class constructors</a:t>
            </a:r>
          </a:p>
          <a:p>
            <a:pPr eaLnBrk="1" hangingPunct="1"/>
            <a:r>
              <a:rPr lang="en-GB"/>
              <a:t>Restrictions on role successors</a:t>
            </a:r>
          </a:p>
          <a:p>
            <a:pPr eaLnBrk="1" hangingPunct="1"/>
            <a:r>
              <a:rPr lang="en-GB"/>
              <a:t>Number restrictions (cardinality constraints) on roles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Nominals (singleton concepts)</a:t>
            </a:r>
          </a:p>
          <a:p>
            <a:pPr eaLnBrk="1" hangingPunct="1"/>
            <a:r>
              <a:rPr lang="en-US"/>
              <a:t>Universal class, top</a:t>
            </a:r>
          </a:p>
          <a:p>
            <a:pPr eaLnBrk="1" hangingPunct="1"/>
            <a:r>
              <a:rPr lang="en-US"/>
              <a:t>Contradiction, bottom</a:t>
            </a:r>
          </a:p>
        </p:txBody>
      </p:sp>
      <p:pic>
        <p:nvPicPr>
          <p:cNvPr id="61444" name="Picture 6" descr="}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4008438"/>
            <a:ext cx="6096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7" descr="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429000"/>
            <a:ext cx="349726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8" descr="ex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286000"/>
            <a:ext cx="19716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9" descr="sqcu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57838" y="1676400"/>
            <a:ext cx="297656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10" descr="to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4572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9" name="Picture 11" descr="bo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7200" y="5181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Role Constructors</a:t>
            </a:r>
          </a:p>
        </p:txBody>
      </p:sp>
      <p:sp>
        <p:nvSpPr>
          <p:cNvPr id="6349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Concrete domains (datatypes)</a:t>
            </a:r>
          </a:p>
          <a:p>
            <a:pPr eaLnBrk="1" hangingPunct="1"/>
            <a:r>
              <a:rPr lang="en-GB"/>
              <a:t>Inverse roles</a:t>
            </a:r>
          </a:p>
          <a:p>
            <a:pPr eaLnBrk="1" hangingPunct="1"/>
            <a:r>
              <a:rPr lang="en-GB"/>
              <a:t>Transitive roles </a:t>
            </a:r>
          </a:p>
          <a:p>
            <a:pPr eaLnBrk="1" hangingPunct="1"/>
            <a:r>
              <a:rPr lang="en-GB"/>
              <a:t>Role composition</a:t>
            </a:r>
            <a:endParaRPr lang="en-US"/>
          </a:p>
        </p:txBody>
      </p:sp>
      <p:pic>
        <p:nvPicPr>
          <p:cNvPr id="63492" name="Picture 6" descr="R^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9088" y="2209800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7" descr="R^+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9088" y="2819400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8" descr="circ 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3463925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Boolean Class Operations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/>
              <a:t>The class of things which are both children and happy</a:t>
            </a:r>
          </a:p>
          <a:p>
            <a:pPr eaLnBrk="1" hangingPunct="1">
              <a:lnSpc>
                <a:spcPct val="90000"/>
              </a:lnSpc>
            </a:pPr>
            <a:r>
              <a:rPr lang="en-GB" sz="26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/>
              <a:t>The class of things which are rich or famous (or both)</a:t>
            </a:r>
          </a:p>
          <a:p>
            <a:pPr eaLnBrk="1" hangingPunct="1">
              <a:lnSpc>
                <a:spcPct val="90000"/>
              </a:lnSpc>
            </a:pPr>
            <a:r>
              <a:rPr lang="en-US" sz="260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/>
              <a:t>The class of things which are not happy</a:t>
            </a:r>
          </a:p>
        </p:txBody>
      </p:sp>
      <p:pic>
        <p:nvPicPr>
          <p:cNvPr id="6554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752600"/>
            <a:ext cx="24209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200400"/>
            <a:ext cx="2455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2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4648200"/>
            <a:ext cx="134461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52600"/>
            <a:ext cx="2043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Universal Restriction</a:t>
            </a:r>
          </a:p>
        </p:txBody>
      </p:sp>
      <p:sp>
        <p:nvSpPr>
          <p:cNvPr id="67588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r>
              <a:rPr lang="en-US"/>
              <a:t>The class of things all of whose pets are cats </a:t>
            </a:r>
          </a:p>
          <a:p>
            <a:pPr eaLnBrk="1" hangingPunct="1"/>
            <a:r>
              <a:rPr lang="en-US"/>
              <a:t>Or, which only have pets that are cats</a:t>
            </a:r>
          </a:p>
          <a:p>
            <a:pPr eaLnBrk="1" hangingPunct="1"/>
            <a:r>
              <a:rPr lang="en-US"/>
              <a:t>Note: includes those things which have no pets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Existential Restriction</a:t>
            </a:r>
          </a:p>
        </p:txBody>
      </p:sp>
      <p:sp>
        <p:nvSpPr>
          <p:cNvPr id="6963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/>
          </a:p>
          <a:p>
            <a:pPr eaLnBrk="1" hangingPunct="1"/>
            <a:r>
              <a:rPr lang="en-US"/>
              <a:t>The class of things which have some pet that is a cat</a:t>
            </a:r>
          </a:p>
          <a:p>
            <a:pPr eaLnBrk="1" hangingPunct="1"/>
            <a:r>
              <a:rPr lang="en-US"/>
              <a:t>Note: must have at least one pet</a:t>
            </a:r>
          </a:p>
          <a:p>
            <a:pPr eaLnBrk="1" hangingPunct="1"/>
            <a:endParaRPr lang="en-US"/>
          </a:p>
        </p:txBody>
      </p:sp>
      <p:pic>
        <p:nvPicPr>
          <p:cNvPr id="69636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52600"/>
            <a:ext cx="2043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Common Knowledge </a:t>
            </a:r>
            <a:br>
              <a:rPr lang="en-US" dirty="0" smtClean="0"/>
            </a:br>
            <a:r>
              <a:rPr lang="en-US" dirty="0" smtClean="0"/>
              <a:t>	Representation Schemes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Logic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Production rules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Semantic Networks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Frames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Scripts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Cardinality Restrictions</a:t>
            </a:r>
          </a:p>
        </p:txBody>
      </p:sp>
      <p:sp>
        <p:nvSpPr>
          <p:cNvPr id="7168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r>
              <a:rPr lang="en-US"/>
              <a:t>The class of things with more than one country of origin </a:t>
            </a:r>
          </a:p>
          <a:p>
            <a:pPr lvl="1"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The class of quadrapeds</a:t>
            </a:r>
          </a:p>
        </p:txBody>
      </p:sp>
      <p:pic>
        <p:nvPicPr>
          <p:cNvPr id="71684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752600"/>
            <a:ext cx="30305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7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075" y="3505200"/>
            <a:ext cx="18637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Translating Description Logic</a:t>
            </a:r>
            <a:br>
              <a:rPr lang="en-US"/>
            </a:br>
            <a:r>
              <a:rPr lang="en-US"/>
              <a:t>   to Predicate logic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pPr eaLnBrk="1" hangingPunct="1"/>
            <a:r>
              <a:rPr lang="en-US"/>
              <a:t>Every concept       is translated into a predicate logic formula </a:t>
            </a:r>
          </a:p>
          <a:p>
            <a:pPr eaLnBrk="1" hangingPunct="1"/>
            <a:r>
              <a:rPr lang="en-US"/>
              <a:t>Boolean class constructors: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Property restrictions: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pic>
        <p:nvPicPr>
          <p:cNvPr id="73732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676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6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057400"/>
            <a:ext cx="9683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90800" y="362743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5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0800" y="416083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6" name="Picture 12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19400" y="3094038"/>
            <a:ext cx="28686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7" name="Picture 13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08263" y="5913438"/>
            <a:ext cx="5164137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8" name="Picture 14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35250" y="5303838"/>
            <a:ext cx="498475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Knowledge Bases</a:t>
            </a:r>
            <a:endParaRPr lang="en-US"/>
          </a:p>
        </p:txBody>
      </p:sp>
      <p:sp>
        <p:nvSpPr>
          <p:cNvPr id="7577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A description logic knowledge base (KB) has two parts:</a:t>
            </a:r>
          </a:p>
          <a:p>
            <a:pPr eaLnBrk="1" hangingPunct="1"/>
            <a:r>
              <a:rPr lang="en-GB"/>
              <a:t>TBox: terminology</a:t>
            </a:r>
          </a:p>
          <a:p>
            <a:pPr lvl="1" eaLnBrk="1" hangingPunct="1"/>
            <a:r>
              <a:rPr lang="en-GB"/>
              <a:t>A set of axioms describing the structure of the domain (i.e., a conceptual schema)</a:t>
            </a:r>
          </a:p>
          <a:p>
            <a:pPr lvl="1" eaLnBrk="1" hangingPunct="1"/>
            <a:r>
              <a:rPr lang="en-GB"/>
              <a:t>Concepts, roles</a:t>
            </a:r>
          </a:p>
          <a:p>
            <a:pPr eaLnBrk="1" hangingPunct="1"/>
            <a:r>
              <a:rPr lang="en-GB">
                <a:sym typeface="Zed" pitchFamily="2" charset="2"/>
              </a:rPr>
              <a:t>ABox: assertions</a:t>
            </a:r>
          </a:p>
          <a:p>
            <a:pPr lvl="1" eaLnBrk="1" hangingPunct="1"/>
            <a:r>
              <a:rPr lang="en-GB">
                <a:sym typeface="Zed" pitchFamily="2" charset="2"/>
              </a:rPr>
              <a:t>A set of axioms describing a concrete situation (data)</a:t>
            </a:r>
          </a:p>
          <a:p>
            <a:pPr lvl="1" eaLnBrk="1" hangingPunct="1"/>
            <a:r>
              <a:rPr lang="en-GB">
                <a:sym typeface="Zed" pitchFamily="2" charset="2"/>
              </a:rPr>
              <a:t>Instances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TBox Axioms</a:t>
            </a:r>
          </a:p>
        </p:txBody>
      </p:sp>
      <p:sp>
        <p:nvSpPr>
          <p:cNvPr id="7782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pPr eaLnBrk="1" hangingPunct="1"/>
            <a:r>
              <a:rPr lang="en-GB" sz="2000"/>
              <a:t>Concept inclusion</a:t>
            </a:r>
          </a:p>
          <a:p>
            <a:pPr lvl="1" eaLnBrk="1" hangingPunct="1"/>
            <a:r>
              <a:rPr lang="en-GB" sz="2000"/>
              <a:t> 			(C is a subclass of D)</a:t>
            </a:r>
          </a:p>
          <a:p>
            <a:pPr eaLnBrk="1" hangingPunct="1"/>
            <a:r>
              <a:rPr lang="en-GB" sz="2000"/>
              <a:t>Concept equivalence</a:t>
            </a:r>
          </a:p>
          <a:p>
            <a:pPr lvl="1" eaLnBrk="1" hangingPunct="1"/>
            <a:r>
              <a:rPr lang="en-GB" sz="2000"/>
              <a:t> 			(C is equivalent to D)</a:t>
            </a:r>
          </a:p>
          <a:p>
            <a:pPr eaLnBrk="1" hangingPunct="1"/>
            <a:r>
              <a:rPr lang="en-GB" sz="2000"/>
              <a:t>Role inclusion</a:t>
            </a:r>
          </a:p>
          <a:p>
            <a:pPr lvl="1" eaLnBrk="1" hangingPunct="1"/>
            <a:r>
              <a:rPr lang="en-GB" sz="2000"/>
              <a:t> 			(R is a subproperty of S)</a:t>
            </a:r>
          </a:p>
          <a:p>
            <a:pPr eaLnBrk="1" hangingPunct="1"/>
            <a:r>
              <a:rPr lang="en-GB" sz="2000"/>
              <a:t>Role equivalence</a:t>
            </a:r>
          </a:p>
          <a:p>
            <a:pPr lvl="1" eaLnBrk="1" hangingPunct="1"/>
            <a:r>
              <a:rPr lang="en-GB" sz="2000"/>
              <a:t> 			(R is equivalent to S)</a:t>
            </a:r>
          </a:p>
          <a:p>
            <a:pPr eaLnBrk="1" hangingPunct="1"/>
            <a:r>
              <a:rPr lang="en-GB" sz="2000"/>
              <a:t>Role transitivity</a:t>
            </a:r>
          </a:p>
          <a:p>
            <a:pPr lvl="1" eaLnBrk="1" hangingPunct="1"/>
            <a:r>
              <a:rPr lang="en-GB" sz="2000"/>
              <a:t> 			(R composed with itself is a subproperty of R)</a:t>
            </a:r>
          </a:p>
        </p:txBody>
      </p:sp>
      <p:pic>
        <p:nvPicPr>
          <p:cNvPr id="77828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209800"/>
            <a:ext cx="11477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7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3124200"/>
            <a:ext cx="1147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8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4003675"/>
            <a:ext cx="1057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9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4876800"/>
            <a:ext cx="1057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2" name="Picture 10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9200" y="5791200"/>
            <a:ext cx="13271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Translating Description Logic</a:t>
            </a:r>
            <a:br>
              <a:rPr lang="en-US"/>
            </a:br>
            <a:r>
              <a:rPr lang="en-US"/>
              <a:t>   to Predicate logic</a:t>
            </a:r>
          </a:p>
        </p:txBody>
      </p:sp>
      <p:sp>
        <p:nvSpPr>
          <p:cNvPr id="79875" name="Rectangle 1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Concept inclusion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Concept equivalence</a:t>
            </a:r>
          </a:p>
          <a:p>
            <a:pPr eaLnBrk="1" hangingPunct="1"/>
            <a:endParaRPr lang="en-US"/>
          </a:p>
        </p:txBody>
      </p:sp>
      <p:pic>
        <p:nvPicPr>
          <p:cNvPr id="79876" name="Picture 13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1438" y="1752600"/>
            <a:ext cx="11477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1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255838"/>
            <a:ext cx="30845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15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3505200"/>
            <a:ext cx="308451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9" name="Picture 16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1438" y="2971800"/>
            <a:ext cx="1147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ABox Axioms</a:t>
            </a:r>
          </a:p>
        </p:txBody>
      </p:sp>
      <p:sp>
        <p:nvSpPr>
          <p:cNvPr id="819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/>
              <a:t>Concept instantiation</a:t>
            </a:r>
          </a:p>
          <a:p>
            <a:pPr lvl="1" eaLnBrk="1" hangingPunct="1"/>
            <a:r>
              <a:rPr lang="en-GB"/>
              <a:t>x</a:t>
            </a:r>
            <a:r>
              <a:rPr lang="en-US"/>
              <a:t>:</a:t>
            </a:r>
            <a:r>
              <a:rPr lang="en-GB"/>
              <a:t>D</a:t>
            </a:r>
          </a:p>
          <a:p>
            <a:pPr lvl="1" eaLnBrk="1" hangingPunct="1"/>
            <a:r>
              <a:rPr lang="en-GB"/>
              <a:t>x is of type D</a:t>
            </a:r>
          </a:p>
          <a:p>
            <a:pPr eaLnBrk="1" hangingPunct="1"/>
            <a:r>
              <a:rPr lang="en-US"/>
              <a:t>Role instantiation</a:t>
            </a:r>
          </a:p>
          <a:p>
            <a:pPr lvl="1" eaLnBrk="1" hangingPunct="1"/>
            <a:r>
              <a:rPr lang="en-US"/>
              <a:t>&lt;</a:t>
            </a:r>
            <a:r>
              <a:rPr lang="en-GB"/>
              <a:t>x,y</a:t>
            </a:r>
            <a:r>
              <a:rPr lang="en-US"/>
              <a:t>&gt;:</a:t>
            </a:r>
            <a:r>
              <a:rPr lang="en-GB"/>
              <a:t>R</a:t>
            </a:r>
          </a:p>
          <a:p>
            <a:pPr lvl="1" eaLnBrk="1" hangingPunct="1"/>
            <a:r>
              <a:rPr lang="en-GB"/>
              <a:t>x has R of 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Axiom Exercises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191000" cy="5029200"/>
          </a:xfrm>
        </p:spPr>
        <p:txBody>
          <a:bodyPr/>
          <a:lstStyle/>
          <a:p>
            <a:pPr eaLnBrk="1" hangingPunct="1"/>
            <a:r>
              <a:rPr lang="en-US" sz="2000"/>
              <a:t>Every person is either living or dead</a:t>
            </a:r>
          </a:p>
          <a:p>
            <a:pPr eaLnBrk="1" hangingPunct="1"/>
            <a:r>
              <a:rPr lang="en-US" sz="2000"/>
              <a:t>Every successful man has a beautiful wife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No elephants can fly</a:t>
            </a:r>
          </a:p>
          <a:p>
            <a:pPr eaLnBrk="1" hangingPunct="1"/>
            <a:r>
              <a:rPr lang="en-US" sz="2000"/>
              <a:t>A curry is an Indian stew with a spicy ingredient</a:t>
            </a:r>
          </a:p>
          <a:p>
            <a:pPr eaLnBrk="1" hangingPunct="1"/>
            <a:endParaRPr lang="en-US" sz="2000"/>
          </a:p>
          <a:p>
            <a:pPr eaLnBrk="1" hangingPunct="1"/>
            <a:r>
              <a:rPr lang="en-US" sz="2000"/>
              <a:t>All Englishmen are mad</a:t>
            </a:r>
          </a:p>
        </p:txBody>
      </p:sp>
      <p:pic>
        <p:nvPicPr>
          <p:cNvPr id="31130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752600"/>
            <a:ext cx="263525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514600"/>
            <a:ext cx="43402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2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0038" y="2895600"/>
            <a:ext cx="480536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3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3733800"/>
            <a:ext cx="31908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4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13338" y="5486400"/>
            <a:ext cx="3802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5" name="Picture 9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8438" y="4178300"/>
            <a:ext cx="23669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534400" cy="4953000"/>
          </a:xfrm>
        </p:spPr>
        <p:txBody>
          <a:bodyPr/>
          <a:lstStyle/>
          <a:p>
            <a:pPr eaLnBrk="1" hangingPunct="1"/>
            <a:r>
              <a:rPr lang="en-US"/>
              <a:t>       is the domain (non-empty set of individuals)</a:t>
            </a:r>
            <a:endParaRPr lang="en-GB"/>
          </a:p>
          <a:p>
            <a:pPr eaLnBrk="1" hangingPunct="1"/>
            <a:r>
              <a:rPr lang="en-GB"/>
              <a:t>Interpretation function         maps:</a:t>
            </a:r>
          </a:p>
          <a:p>
            <a:pPr lvl="1" eaLnBrk="1" hangingPunct="1"/>
            <a:r>
              <a:rPr lang="en-GB"/>
              <a:t>Concept expressions to their extensions </a:t>
            </a:r>
            <a:br>
              <a:rPr lang="en-GB"/>
            </a:br>
            <a:r>
              <a:rPr lang="en-GB"/>
              <a:t>(set of instances of that concept, subset of       )</a:t>
            </a:r>
          </a:p>
          <a:p>
            <a:pPr lvl="1" eaLnBrk="1" hangingPunct="1"/>
            <a:r>
              <a:rPr lang="en-GB"/>
              <a:t>Roles to subset of </a:t>
            </a:r>
          </a:p>
          <a:p>
            <a:pPr lvl="1" eaLnBrk="1" hangingPunct="1"/>
            <a:r>
              <a:rPr lang="en-GB"/>
              <a:t>Individuals to elements of </a:t>
            </a:r>
          </a:p>
          <a:p>
            <a:pPr eaLnBrk="1" hangingPunct="1"/>
            <a:r>
              <a:rPr lang="en-GB"/>
              <a:t>Examples:</a:t>
            </a:r>
          </a:p>
          <a:p>
            <a:pPr lvl="1" eaLnBrk="1" hangingPunct="1"/>
            <a:r>
              <a:rPr lang="en-GB"/>
              <a:t>          is the set of instances of</a:t>
            </a:r>
          </a:p>
          <a:p>
            <a:pPr lvl="1" eaLnBrk="1" hangingPunct="1"/>
            <a:r>
              <a:rPr lang="en-US"/>
              <a:t>                       is the set of instances of either        or</a:t>
            </a:r>
            <a:endParaRPr lang="en-GB"/>
          </a:p>
        </p:txBody>
      </p:sp>
      <p:pic>
        <p:nvPicPr>
          <p:cNvPr id="88067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7526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362200"/>
            <a:ext cx="3048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6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2766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 Semantics</a:t>
            </a:r>
          </a:p>
        </p:txBody>
      </p:sp>
      <p:pic>
        <p:nvPicPr>
          <p:cNvPr id="88071" name="Picture 9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3792538"/>
            <a:ext cx="111125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2" name="Picture 10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3138" y="4343400"/>
            <a:ext cx="3222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3" name="Picture 11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92213" y="5357813"/>
            <a:ext cx="484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4" name="Picture 12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57800" y="5410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5" name="Picture 13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5867400"/>
            <a:ext cx="15414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6" name="Picture 14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848600" y="594360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7" name="Picture 15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10400" y="5943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Description Logic Semantics</a:t>
            </a:r>
          </a:p>
        </p:txBody>
      </p:sp>
      <p:pic>
        <p:nvPicPr>
          <p:cNvPr id="90115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1752600"/>
            <a:ext cx="8501062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Interpretation Example</a:t>
            </a: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700" smtClean="0">
                <a:latin typeface="Symbol" charset="2"/>
                <a:sym typeface="Symbol" charset="2"/>
              </a:rPr>
              <a:t>Δ</a:t>
            </a:r>
            <a:r>
              <a:rPr lang="pl-PL" sz="1700" smtClean="0">
                <a:latin typeface="Symbol" charset="2"/>
              </a:rPr>
              <a:t> </a:t>
            </a:r>
            <a:r>
              <a:rPr lang="pl-PL" sz="1700" smtClean="0"/>
              <a:t>= {v, w, x, y, z}</a:t>
            </a:r>
            <a:endParaRPr lang="en-GB" sz="1700" smtClean="0"/>
          </a:p>
          <a:p>
            <a:pPr eaLnBrk="1" hangingPunct="1">
              <a:buFontTx/>
              <a:buNone/>
            </a:pPr>
            <a:r>
              <a:rPr lang="en-US" sz="1700" smtClean="0"/>
              <a:t>A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{v, w, x}</a:t>
            </a:r>
          </a:p>
          <a:p>
            <a:pPr eaLnBrk="1" hangingPunct="1">
              <a:buFontTx/>
              <a:buNone/>
            </a:pPr>
            <a:r>
              <a:rPr lang="en-US" sz="1700" smtClean="0"/>
              <a:t>B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{x, y}</a:t>
            </a:r>
          </a:p>
          <a:p>
            <a:pPr eaLnBrk="1" hangingPunct="1">
              <a:buFontTx/>
              <a:buNone/>
            </a:pPr>
            <a:r>
              <a:rPr lang="en-US" sz="1700" smtClean="0"/>
              <a:t>R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{(v, w), (v, x), (y, x), (x, z)}</a:t>
            </a:r>
          </a:p>
          <a:p>
            <a:pPr eaLnBrk="1" hangingPunct="1">
              <a:buFontTx/>
              <a:buNone/>
            </a:pPr>
            <a:endParaRPr lang="en-GB" sz="1700" smtClean="0"/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/>
              <a:t>¬B)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</a:t>
            </a:r>
          </a:p>
          <a:p>
            <a:pPr eaLnBrk="1" hangingPunct="1">
              <a:buFontTx/>
              <a:buNone/>
            </a:pPr>
            <a:r>
              <a:rPr lang="en-GB" sz="1700" smtClean="0"/>
              <a:t>(A </a:t>
            </a:r>
            <a:r>
              <a:rPr lang="en-US" sz="1700" smtClean="0">
                <a:ea typeface="Apple Symbols" charset="2"/>
                <a:cs typeface="Apple Symbols" charset="2"/>
              </a:rPr>
              <a:t>⊔</a:t>
            </a:r>
            <a:r>
              <a:rPr lang="en-US" sz="1700" smtClean="0"/>
              <a:t> </a:t>
            </a:r>
            <a:r>
              <a:rPr lang="en-GB" sz="1700" smtClean="0"/>
              <a:t>B)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GB" sz="1700" smtClean="0"/>
              <a:t> =</a:t>
            </a:r>
            <a:endParaRPr lang="en-US" sz="1700" smtClean="0"/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/>
              <a:t>¬A </a:t>
            </a:r>
            <a:r>
              <a:rPr lang="en-US" sz="1700" smtClean="0">
                <a:ea typeface="Apple Symbols" charset="2"/>
                <a:cs typeface="Apple Symbols" charset="2"/>
              </a:rPr>
              <a:t>⊓</a:t>
            </a:r>
            <a:r>
              <a:rPr lang="en-US" sz="1700" smtClean="0"/>
              <a:t> B) 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/>
              <a:t>R.B)</a:t>
            </a:r>
            <a:r>
              <a:rPr lang="en-US" sz="1700" baseline="30000" smtClean="0">
                <a:latin typeface="cmsy10" charset="0"/>
              </a:rPr>
              <a:t>I </a:t>
            </a:r>
            <a:r>
              <a:rPr lang="en-US" sz="1700" smtClean="0"/>
              <a:t>=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∀</a:t>
            </a:r>
            <a:r>
              <a:rPr lang="en-US" sz="1700" smtClean="0">
                <a:latin typeface="Arial Narrow" charset="0"/>
              </a:rPr>
              <a:t> </a:t>
            </a:r>
            <a:r>
              <a:rPr lang="en-US" sz="1700" smtClean="0"/>
              <a:t>R.B)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US" sz="1700" smtClean="0"/>
              <a:t>=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>
                <a:latin typeface="Arial Narrow" charset="0"/>
              </a:rPr>
              <a:t> </a:t>
            </a:r>
            <a:r>
              <a:rPr lang="en-US" sz="1700" smtClean="0"/>
              <a:t>R. 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/>
              <a:t> R.A))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US" sz="1700" smtClean="0"/>
              <a:t>= </a:t>
            </a:r>
          </a:p>
          <a:p>
            <a:pPr eaLnBrk="1" hangingPunct="1">
              <a:buFontTx/>
              <a:buNone/>
            </a:pPr>
            <a:r>
              <a:rPr lang="en-GB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GB" sz="1700" smtClean="0">
                <a:latin typeface="Arial Narrow" charset="0"/>
              </a:rPr>
              <a:t> </a:t>
            </a:r>
            <a:r>
              <a:rPr lang="en-GB" sz="1700" smtClean="0"/>
              <a:t>R.</a:t>
            </a:r>
            <a:r>
              <a:rPr lang="en-US" sz="1700" smtClean="0">
                <a:latin typeface="cmsy10" charset="0"/>
              </a:rPr>
              <a:t> </a:t>
            </a:r>
            <a:r>
              <a:rPr lang="en-US" sz="1700" smtClean="0"/>
              <a:t>¬</a:t>
            </a:r>
            <a:r>
              <a:rPr lang="en-GB" sz="1700" smtClean="0"/>
              <a:t>(A </a:t>
            </a:r>
            <a:r>
              <a:rPr lang="en-US" sz="1700" smtClean="0">
                <a:ea typeface="Apple Symbols" charset="2"/>
                <a:cs typeface="Apple Symbols" charset="2"/>
              </a:rPr>
              <a:t>⊓</a:t>
            </a:r>
            <a:r>
              <a:rPr lang="en-GB" sz="1700" smtClean="0"/>
              <a:t> B))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GB" sz="1700" smtClean="0"/>
              <a:t>=</a:t>
            </a:r>
            <a:endParaRPr lang="en-US" sz="1700" smtClean="0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A</a:t>
            </a:r>
            <a:r>
              <a:rPr lang="en-US" sz="2000" baseline="30000">
                <a:latin typeface="cmsy10" charset="0"/>
                <a:ea typeface="Arial" charset="0"/>
                <a:cs typeface="Arial" charset="0"/>
              </a:rPr>
              <a:t>I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2166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67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68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69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70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v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x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2173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y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z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w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2176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77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2178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B</a:t>
            </a:r>
            <a:r>
              <a:rPr lang="en-US" sz="2000" baseline="30000">
                <a:latin typeface="cmsy10" charset="0"/>
                <a:ea typeface="Arial" charset="0"/>
                <a:cs typeface="Arial" charset="0"/>
              </a:rPr>
              <a:t>I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2179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0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1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2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3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4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185" name="Text Box 25"/>
          <p:cNvSpPr txBox="1">
            <a:spLocks noChangeArrowheads="1"/>
          </p:cNvSpPr>
          <p:nvPr/>
        </p:nvSpPr>
        <p:spPr bwMode="auto">
          <a:xfrm>
            <a:off x="6640513" y="1044575"/>
            <a:ext cx="350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ru-RU" sz="2000">
                <a:solidFill>
                  <a:schemeClr val="tx2"/>
                </a:solidFill>
                <a:ea typeface="Arial" charset="0"/>
                <a:cs typeface="Arial" charset="0"/>
                <a:sym typeface="Symbol" charset="2"/>
              </a:rPr>
              <a:t>Δ</a:t>
            </a:r>
            <a:endParaRPr lang="en-GB" sz="200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2186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/>
              <a:t>Logic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Answers</a:t>
            </a:r>
            <a:endParaRPr lang="en-US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700" smtClean="0">
                <a:latin typeface="Symbol" charset="2"/>
                <a:sym typeface="Symbol" charset="2"/>
              </a:rPr>
              <a:t>Δ</a:t>
            </a:r>
            <a:r>
              <a:rPr lang="pl-PL" sz="1700" smtClean="0"/>
              <a:t>= {v, w, x, y, z}</a:t>
            </a:r>
            <a:endParaRPr lang="en-GB" sz="1700" smtClean="0"/>
          </a:p>
          <a:p>
            <a:pPr eaLnBrk="1" hangingPunct="1">
              <a:buFontTx/>
              <a:buNone/>
            </a:pPr>
            <a:r>
              <a:rPr lang="en-US" sz="1700" smtClean="0"/>
              <a:t>A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{v, w, x}</a:t>
            </a:r>
          </a:p>
          <a:p>
            <a:pPr eaLnBrk="1" hangingPunct="1">
              <a:buFontTx/>
              <a:buNone/>
            </a:pPr>
            <a:r>
              <a:rPr lang="en-US" sz="1700" smtClean="0"/>
              <a:t>B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{x, y}</a:t>
            </a:r>
          </a:p>
          <a:p>
            <a:pPr eaLnBrk="1" hangingPunct="1">
              <a:buFontTx/>
              <a:buNone/>
            </a:pPr>
            <a:r>
              <a:rPr lang="en-US" sz="1700" smtClean="0"/>
              <a:t>R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{(v, w), (v, x), (y, x), (x, z)}</a:t>
            </a:r>
          </a:p>
          <a:p>
            <a:pPr eaLnBrk="1" hangingPunct="1">
              <a:buFontTx/>
              <a:buNone/>
            </a:pPr>
            <a:endParaRPr lang="en-GB" sz="1700" smtClean="0"/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/>
              <a:t>¬B)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{v, w, z}</a:t>
            </a:r>
          </a:p>
          <a:p>
            <a:pPr eaLnBrk="1" hangingPunct="1">
              <a:buFontTx/>
              <a:buNone/>
            </a:pPr>
            <a:r>
              <a:rPr lang="en-GB" sz="1700" smtClean="0"/>
              <a:t>(A </a:t>
            </a:r>
            <a:r>
              <a:rPr lang="en-US" sz="1700" smtClean="0">
                <a:ea typeface="Apple Symbols" charset="2"/>
                <a:cs typeface="Apple Symbols" charset="2"/>
              </a:rPr>
              <a:t>⊔</a:t>
            </a:r>
            <a:r>
              <a:rPr lang="en-US" sz="1700" smtClean="0"/>
              <a:t> </a:t>
            </a:r>
            <a:r>
              <a:rPr lang="en-GB" sz="1700" smtClean="0"/>
              <a:t>B)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GB" sz="1700" smtClean="0"/>
              <a:t> = {v, w, x, y}</a:t>
            </a:r>
            <a:endParaRPr lang="en-US" sz="1700" smtClean="0"/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/>
              <a:t>¬A </a:t>
            </a:r>
            <a:r>
              <a:rPr lang="en-US" sz="1700" smtClean="0">
                <a:ea typeface="Apple Symbols" charset="2"/>
                <a:cs typeface="Apple Symbols" charset="2"/>
              </a:rPr>
              <a:t>⊓</a:t>
            </a:r>
            <a:r>
              <a:rPr lang="en-US" sz="1700" smtClean="0"/>
              <a:t> B) </a:t>
            </a:r>
            <a:r>
              <a:rPr lang="en-US" sz="1700" baseline="30000" smtClean="0">
                <a:latin typeface="cmsy10" charset="0"/>
              </a:rPr>
              <a:t>I</a:t>
            </a:r>
            <a:r>
              <a:rPr lang="en-US" sz="1700" smtClean="0"/>
              <a:t> = {y}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/>
              <a:t>R.B)</a:t>
            </a:r>
            <a:r>
              <a:rPr lang="en-US" sz="1700" baseline="30000" smtClean="0">
                <a:latin typeface="cmsy10" charset="0"/>
              </a:rPr>
              <a:t>I </a:t>
            </a:r>
            <a:r>
              <a:rPr lang="en-US" sz="1700" smtClean="0"/>
              <a:t>= {v, y}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∀</a:t>
            </a:r>
            <a:r>
              <a:rPr lang="en-US" sz="1700" smtClean="0">
                <a:latin typeface="Arial Narrow" charset="0"/>
              </a:rPr>
              <a:t> </a:t>
            </a:r>
            <a:r>
              <a:rPr lang="en-US" sz="1700" smtClean="0"/>
              <a:t>R.B)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US" sz="1700" smtClean="0"/>
              <a:t>= {y, w, z}</a:t>
            </a:r>
          </a:p>
          <a:p>
            <a:pPr eaLnBrk="1" hangingPunct="1">
              <a:buFontTx/>
              <a:buNone/>
            </a:pPr>
            <a:r>
              <a:rPr lang="en-US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>
                <a:latin typeface="Arial Narrow" charset="0"/>
              </a:rPr>
              <a:t> </a:t>
            </a:r>
            <a:r>
              <a:rPr lang="en-US" sz="1700" smtClean="0"/>
              <a:t>R. 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US" sz="1700" smtClean="0"/>
              <a:t> R.A))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US" sz="1700" smtClean="0"/>
              <a:t>= {}</a:t>
            </a:r>
          </a:p>
          <a:p>
            <a:pPr eaLnBrk="1" hangingPunct="1">
              <a:buFontTx/>
              <a:buNone/>
            </a:pPr>
            <a:r>
              <a:rPr lang="en-GB" sz="1700" smtClean="0">
                <a:latin typeface="Arial Narrow" charset="0"/>
              </a:rPr>
              <a:t>(</a:t>
            </a:r>
            <a:r>
              <a:rPr lang="en-US" sz="1700" smtClean="0">
                <a:ea typeface="Apple Symbols" charset="2"/>
                <a:cs typeface="Apple Symbols" charset="2"/>
              </a:rPr>
              <a:t>∃</a:t>
            </a:r>
            <a:r>
              <a:rPr lang="en-GB" sz="1700" smtClean="0">
                <a:latin typeface="Arial Narrow" charset="0"/>
              </a:rPr>
              <a:t> </a:t>
            </a:r>
            <a:r>
              <a:rPr lang="en-GB" sz="1700" smtClean="0"/>
              <a:t>R.</a:t>
            </a:r>
            <a:r>
              <a:rPr lang="en-US" sz="1700" smtClean="0">
                <a:latin typeface="cmsy10" charset="0"/>
              </a:rPr>
              <a:t> </a:t>
            </a:r>
            <a:r>
              <a:rPr lang="en-US" sz="1700" smtClean="0"/>
              <a:t>¬</a:t>
            </a:r>
            <a:r>
              <a:rPr lang="en-GB" sz="1700" smtClean="0"/>
              <a:t>(A </a:t>
            </a:r>
            <a:r>
              <a:rPr lang="en-US" sz="1700" smtClean="0">
                <a:ea typeface="Apple Symbols" charset="2"/>
                <a:cs typeface="Apple Symbols" charset="2"/>
              </a:rPr>
              <a:t>⊓</a:t>
            </a:r>
            <a:r>
              <a:rPr lang="en-GB" sz="1700" smtClean="0"/>
              <a:t> B))</a:t>
            </a:r>
            <a:r>
              <a:rPr lang="en-US" sz="1700" baseline="30000" smtClean="0">
                <a:latin typeface="cmsy10" charset="0"/>
              </a:rPr>
              <a:t>I  </a:t>
            </a:r>
            <a:r>
              <a:rPr lang="en-GB" sz="1700" smtClean="0"/>
              <a:t>= {v, x}</a:t>
            </a:r>
            <a:endParaRPr lang="en-US" sz="1700" smtClean="0"/>
          </a:p>
        </p:txBody>
      </p:sp>
      <p:sp>
        <p:nvSpPr>
          <p:cNvPr id="94212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A</a:t>
            </a:r>
            <a:r>
              <a:rPr lang="en-US" sz="2000" baseline="30000">
                <a:latin typeface="cmsy10" charset="0"/>
                <a:ea typeface="Arial" charset="0"/>
                <a:cs typeface="Arial" charset="0"/>
              </a:rPr>
              <a:t>I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4214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5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6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7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8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v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4220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x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y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4222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z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4223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w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94224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25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B</a:t>
            </a:r>
            <a:r>
              <a:rPr lang="en-US" sz="2000" baseline="30000">
                <a:latin typeface="cmsy10" charset="0"/>
                <a:ea typeface="Arial" charset="0"/>
                <a:cs typeface="Arial" charset="0"/>
              </a:rPr>
              <a:t>I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4227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28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29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30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31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32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33" name="Text Box 25"/>
          <p:cNvSpPr txBox="1">
            <a:spLocks noChangeArrowheads="1"/>
          </p:cNvSpPr>
          <p:nvPr/>
        </p:nvSpPr>
        <p:spPr bwMode="auto">
          <a:xfrm>
            <a:off x="6640513" y="1044575"/>
            <a:ext cx="350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ru-RU" sz="2000">
                <a:solidFill>
                  <a:schemeClr val="tx2"/>
                </a:solidFill>
                <a:ea typeface="Arial" charset="0"/>
                <a:cs typeface="Arial" charset="0"/>
                <a:sym typeface="Symbol" charset="2"/>
              </a:rPr>
              <a:t>Δ</a:t>
            </a:r>
            <a:endParaRPr lang="en-GB" sz="200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94234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Tips for Creating Class Expressions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1800"/>
              <a:t>Don’t Panic!</a:t>
            </a:r>
          </a:p>
          <a:p>
            <a:pPr eaLnBrk="1" hangingPunct="1"/>
            <a:r>
              <a:rPr lang="en-US" sz="1800"/>
              <a:t>No single ‘correct’ answer - different modelling choices possible</a:t>
            </a:r>
          </a:p>
          <a:p>
            <a:pPr eaLnBrk="1" hangingPunct="1"/>
            <a:r>
              <a:rPr lang="en-US" sz="1800"/>
              <a:t>Break sentence down into pieces</a:t>
            </a:r>
          </a:p>
          <a:p>
            <a:pPr lvl="1" eaLnBrk="1" hangingPunct="1"/>
            <a:r>
              <a:rPr lang="en-US" sz="1800"/>
              <a:t>e.g. “successful man”, “spicy ingredient” etc</a:t>
            </a:r>
          </a:p>
          <a:p>
            <a:pPr eaLnBrk="1" hangingPunct="1"/>
            <a:r>
              <a:rPr lang="en-US" sz="1800"/>
              <a:t>Look for indicators of axiom type:</a:t>
            </a:r>
          </a:p>
          <a:p>
            <a:pPr lvl="1" eaLnBrk="1" hangingPunct="1"/>
            <a:r>
              <a:rPr lang="en-US" sz="1800"/>
              <a:t>“Every X is Y” - inclusion axiom</a:t>
            </a:r>
          </a:p>
          <a:p>
            <a:pPr lvl="1" eaLnBrk="1" hangingPunct="1"/>
            <a:r>
              <a:rPr lang="en-US" sz="1800"/>
              <a:t>“X is Y” - equivalence axiom</a:t>
            </a:r>
          </a:p>
          <a:p>
            <a:pPr eaLnBrk="1" hangingPunct="1"/>
            <a:r>
              <a:rPr lang="en-US" sz="1800"/>
              <a:t>Remember that </a:t>
            </a:r>
            <a:r>
              <a:rPr lang="en-US" sz="1800">
                <a:ea typeface="Apple Symbols" charset="2"/>
                <a:cs typeface="Apple Symbols" charset="2"/>
              </a:rPr>
              <a:t>∀</a:t>
            </a:r>
            <a:r>
              <a:rPr lang="en-US" sz="1800"/>
              <a:t>R.C is satisfied by instances which have no value for 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Axiom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human is either a man or a woman</a:t>
            </a:r>
          </a:p>
          <a:p>
            <a:r>
              <a:rPr lang="en-US" dirty="0" smtClean="0"/>
              <a:t>A mother is a woman with at least one child</a:t>
            </a:r>
          </a:p>
          <a:p>
            <a:r>
              <a:rPr lang="en-US" dirty="0" smtClean="0"/>
              <a:t>A happy mother is a mother all of whose children are happy</a:t>
            </a:r>
          </a:p>
          <a:p>
            <a:r>
              <a:rPr lang="en-US" dirty="0" smtClean="0"/>
              <a:t>Every happy child eats cake</a:t>
            </a:r>
          </a:p>
          <a:p>
            <a:r>
              <a:rPr lang="en-US" dirty="0" smtClean="0"/>
              <a:t>Every child who eats only cake is an unhealthy child</a:t>
            </a:r>
          </a:p>
          <a:p>
            <a:r>
              <a:rPr lang="en-US" dirty="0" smtClean="0"/>
              <a:t>No unhealthy child is happy</a:t>
            </a:r>
            <a:endParaRPr lang="en-US" dirty="0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DL Reasoning Revisited</a:t>
            </a: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1800"/>
              <a:t>Satisfaction (can this class have any instances)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1800"/>
              <a:t>C is </a:t>
            </a:r>
            <a:r>
              <a:rPr lang="en-GB" sz="1800" b="1"/>
              <a:t>satisfiable</a:t>
            </a:r>
            <a:r>
              <a:rPr lang="en-GB" sz="1800"/>
              <a:t> w.r.t.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 iff </a:t>
            </a:r>
            <a:br>
              <a:rPr lang="en-GB" sz="1800"/>
            </a:br>
            <a:r>
              <a:rPr lang="en-GB" sz="1800"/>
              <a:t>there exists </a:t>
            </a:r>
            <a:r>
              <a:rPr lang="en-GB" sz="1800" i="1"/>
              <a:t>some</a:t>
            </a:r>
            <a:r>
              <a:rPr lang="en-GB" sz="1800"/>
              <a:t> model </a:t>
            </a:r>
            <a:r>
              <a:rPr lang="en-GB" sz="1800">
                <a:latin typeface="cmsy10" charset="0"/>
              </a:rPr>
              <a:t>I</a:t>
            </a:r>
            <a:r>
              <a:rPr lang="en-GB" sz="1800"/>
              <a:t> of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, </a:t>
            </a:r>
            <a:r>
              <a:rPr lang="en-GB" sz="1800">
                <a:latin typeface="cmr10" charset="0"/>
              </a:rPr>
              <a:t>C</a:t>
            </a:r>
            <a:r>
              <a:rPr lang="en-GB" sz="1800" b="1" baseline="30000">
                <a:latin typeface="cmsy10" charset="0"/>
              </a:rPr>
              <a:t>I</a:t>
            </a:r>
            <a:r>
              <a:rPr lang="en-GB" sz="1800"/>
              <a:t> </a:t>
            </a:r>
            <a:r>
              <a:rPr lang="ru-RU" sz="1800">
                <a:sym typeface="Symbol" charset="2"/>
              </a:rPr>
              <a:t>≠</a:t>
            </a:r>
            <a:r>
              <a:rPr lang="en-GB" sz="1800"/>
              <a:t> </a:t>
            </a:r>
            <a:r>
              <a:rPr lang="en-US" sz="1800">
                <a:ea typeface="Apple Symbols" charset="2"/>
                <a:cs typeface="Apple Symbols" charset="2"/>
              </a:rPr>
              <a:t>{}</a:t>
            </a:r>
            <a:endParaRPr lang="en-GB" sz="1800"/>
          </a:p>
          <a:p>
            <a:pPr eaLnBrk="1" hangingPunct="1">
              <a:lnSpc>
                <a:spcPct val="90000"/>
              </a:lnSpc>
            </a:pPr>
            <a:r>
              <a:rPr lang="en-GB" sz="1800"/>
              <a:t>Subsumption 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1800"/>
              <a:t>C </a:t>
            </a:r>
            <a:r>
              <a:rPr lang="en-GB" sz="1800" b="1"/>
              <a:t>subsumes</a:t>
            </a:r>
            <a:r>
              <a:rPr lang="en-GB" sz="1800"/>
              <a:t> D w.r.t.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 iff </a:t>
            </a:r>
            <a:br>
              <a:rPr lang="en-GB" sz="1800"/>
            </a:br>
            <a:r>
              <a:rPr lang="en-GB" sz="1800"/>
              <a:t>for </a:t>
            </a:r>
            <a:r>
              <a:rPr lang="en-GB" sz="1800" i="1"/>
              <a:t>every</a:t>
            </a:r>
            <a:r>
              <a:rPr lang="en-GB" sz="1800"/>
              <a:t> model </a:t>
            </a:r>
            <a:r>
              <a:rPr lang="en-GB" sz="1800">
                <a:latin typeface="cmsy10" charset="0"/>
              </a:rPr>
              <a:t>I</a:t>
            </a:r>
            <a:r>
              <a:rPr lang="en-GB" sz="1800"/>
              <a:t> of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, </a:t>
            </a:r>
            <a:r>
              <a:rPr lang="en-GB" sz="1800">
                <a:latin typeface="cmr10" charset="0"/>
              </a:rPr>
              <a:t>C</a:t>
            </a:r>
            <a:r>
              <a:rPr lang="en-GB" sz="1800" b="1" baseline="30000">
                <a:latin typeface="cmsy10" charset="0"/>
              </a:rPr>
              <a:t>I</a:t>
            </a:r>
            <a:r>
              <a:rPr lang="en-GB" sz="1800"/>
              <a:t> </a:t>
            </a:r>
            <a:r>
              <a:rPr lang="en-US" sz="2000"/>
              <a:t>⊇ </a:t>
            </a:r>
            <a:r>
              <a:rPr lang="en-GB" sz="1800">
                <a:latin typeface="cmr10" charset="0"/>
              </a:rPr>
              <a:t>D</a:t>
            </a:r>
            <a:r>
              <a:rPr lang="en-GB" sz="1800" b="1" baseline="30000">
                <a:latin typeface="cmsy10" charset="0"/>
              </a:rPr>
              <a:t>I</a:t>
            </a:r>
            <a:endParaRPr lang="en-GB" sz="1800"/>
          </a:p>
          <a:p>
            <a:pPr eaLnBrk="1" hangingPunct="1">
              <a:lnSpc>
                <a:spcPct val="90000"/>
              </a:lnSpc>
            </a:pPr>
            <a:r>
              <a:rPr lang="en-GB" sz="1800"/>
              <a:t>Equivalence (mutual subsumption)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1800"/>
              <a:t>C is </a:t>
            </a:r>
            <a:r>
              <a:rPr lang="en-GB" sz="1800" b="1"/>
              <a:t>equivalent</a:t>
            </a:r>
            <a:r>
              <a:rPr lang="en-GB" sz="1800"/>
              <a:t> to D w.r.t.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 iff </a:t>
            </a:r>
            <a:br>
              <a:rPr lang="en-GB" sz="1800"/>
            </a:br>
            <a:r>
              <a:rPr lang="en-GB" sz="1800"/>
              <a:t>for </a:t>
            </a:r>
            <a:r>
              <a:rPr lang="en-GB" sz="1800" i="1"/>
              <a:t>every</a:t>
            </a:r>
            <a:r>
              <a:rPr lang="en-GB" sz="1800"/>
              <a:t> model </a:t>
            </a:r>
            <a:r>
              <a:rPr lang="en-GB" sz="1800">
                <a:latin typeface="cmsy10" charset="0"/>
              </a:rPr>
              <a:t>I</a:t>
            </a:r>
            <a:r>
              <a:rPr lang="en-GB" sz="1800"/>
              <a:t> of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, </a:t>
            </a:r>
            <a:r>
              <a:rPr lang="en-GB" sz="1800">
                <a:latin typeface="cmr10" charset="0"/>
              </a:rPr>
              <a:t>C</a:t>
            </a:r>
            <a:r>
              <a:rPr lang="en-GB" sz="1800" b="1" baseline="30000">
                <a:latin typeface="cmsy10" charset="0"/>
              </a:rPr>
              <a:t>I</a:t>
            </a:r>
            <a:r>
              <a:rPr lang="en-GB" sz="1800"/>
              <a:t> = </a:t>
            </a:r>
            <a:r>
              <a:rPr lang="en-GB" sz="1800">
                <a:latin typeface="cmr10" charset="0"/>
              </a:rPr>
              <a:t>D</a:t>
            </a:r>
            <a:r>
              <a:rPr lang="en-GB" sz="1800" b="1" baseline="30000">
                <a:latin typeface="cmsy10" charset="0"/>
              </a:rPr>
              <a:t>I</a:t>
            </a:r>
            <a:endParaRPr lang="en-GB" sz="1800"/>
          </a:p>
          <a:p>
            <a:pPr eaLnBrk="1" hangingPunct="1">
              <a:lnSpc>
                <a:spcPct val="90000"/>
              </a:lnSpc>
            </a:pPr>
            <a:r>
              <a:rPr lang="en-GB" sz="1800"/>
              <a:t>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1800">
                <a:latin typeface="cmr10" charset="0"/>
              </a:rPr>
              <a:t>x</a:t>
            </a:r>
            <a:r>
              <a:rPr lang="en-GB" sz="1800"/>
              <a:t> is an </a:t>
            </a:r>
            <a:r>
              <a:rPr lang="en-GB" sz="1800" b="1"/>
              <a:t>instance</a:t>
            </a:r>
            <a:r>
              <a:rPr lang="en-GB" sz="1800"/>
              <a:t> of </a:t>
            </a:r>
            <a:r>
              <a:rPr lang="en-GB" sz="1800">
                <a:latin typeface="cmr10" charset="0"/>
              </a:rPr>
              <a:t>C</a:t>
            </a:r>
            <a:r>
              <a:rPr lang="en-GB" sz="1800"/>
              <a:t> w.r.t.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 iff </a:t>
            </a:r>
            <a:br>
              <a:rPr lang="en-GB" sz="1800"/>
            </a:br>
            <a:r>
              <a:rPr lang="en-GB" sz="1800"/>
              <a:t>for </a:t>
            </a:r>
            <a:r>
              <a:rPr lang="en-GB" sz="1800" i="1"/>
              <a:t>every</a:t>
            </a:r>
            <a:r>
              <a:rPr lang="en-GB" sz="1800"/>
              <a:t> model </a:t>
            </a:r>
            <a:r>
              <a:rPr lang="en-GB" sz="1800">
                <a:latin typeface="cmsy10" charset="0"/>
              </a:rPr>
              <a:t>I</a:t>
            </a:r>
            <a:r>
              <a:rPr lang="en-GB" sz="1800"/>
              <a:t> of </a:t>
            </a:r>
            <a:r>
              <a:rPr lang="en-GB" sz="1800">
                <a:latin typeface="cmsy10" charset="0"/>
              </a:rPr>
              <a:t>K</a:t>
            </a:r>
            <a:r>
              <a:rPr lang="en-GB" sz="1800"/>
              <a:t>, </a:t>
            </a:r>
            <a:r>
              <a:rPr lang="en-GB" sz="1800">
                <a:latin typeface="cmr10" charset="0"/>
              </a:rPr>
              <a:t>x</a:t>
            </a:r>
            <a:r>
              <a:rPr lang="en-GB" sz="1800" b="1" baseline="30000">
                <a:latin typeface="cmsy10" charset="0"/>
              </a:rPr>
              <a:t>I</a:t>
            </a:r>
            <a:r>
              <a:rPr lang="en-GB" sz="1800"/>
              <a:t> </a:t>
            </a:r>
            <a:r>
              <a:rPr lang="en-US" sz="1800">
                <a:ea typeface="Apple Symbols" charset="2"/>
                <a:cs typeface="Apple Symbols" charset="2"/>
              </a:rPr>
              <a:t>∈</a:t>
            </a:r>
            <a:r>
              <a:rPr lang="en-GB" sz="1800"/>
              <a:t> </a:t>
            </a:r>
            <a:r>
              <a:rPr lang="en-GB" sz="1800">
                <a:latin typeface="cmr10" charset="0"/>
              </a:rPr>
              <a:t>C</a:t>
            </a:r>
            <a:r>
              <a:rPr lang="en-GB" sz="1800" b="1" baseline="30000">
                <a:latin typeface="cmsy10" charset="0"/>
              </a:rPr>
              <a:t>I</a:t>
            </a:r>
          </a:p>
          <a:p>
            <a:pPr lvl="1" eaLnBrk="1" hangingPunct="1">
              <a:lnSpc>
                <a:spcPct val="90000"/>
              </a:lnSpc>
            </a:pPr>
            <a:endParaRPr lang="en-GB" sz="1800" b="1" baseline="30000">
              <a:latin typeface="cmsy10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700"/>
              <a:t>(where K is a knowledge base, I is an interpretation of 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Logic and Other Schemas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General form of any logical process</a:t>
            </a:r>
          </a:p>
          <a:p>
            <a:pPr eaLnBrk="1" hangingPunct="1"/>
            <a:r>
              <a:rPr lang="en-US"/>
              <a:t>Inputs (Premises)</a:t>
            </a:r>
          </a:p>
          <a:p>
            <a:pPr eaLnBrk="1" hangingPunct="1"/>
            <a:r>
              <a:rPr lang="en-US"/>
              <a:t>Premises used by the logical process to create the output, consisting of conclusions (inferences)</a:t>
            </a:r>
          </a:p>
          <a:p>
            <a:pPr eaLnBrk="1" hangingPunct="1"/>
            <a:r>
              <a:rPr lang="en-US"/>
              <a:t>Facts known true can be used to derive new facts that also must be true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Logic and Other Schemas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Symbolic logic: System of rules and procedures that permit the drawing of inferences from various premises</a:t>
            </a:r>
          </a:p>
          <a:p>
            <a:pPr eaLnBrk="1" hangingPunct="1"/>
            <a:r>
              <a:rPr lang="en-US"/>
              <a:t>Two basic forms of Computational Logic</a:t>
            </a:r>
          </a:p>
          <a:p>
            <a:pPr lvl="1" eaLnBrk="1" hangingPunct="1"/>
            <a:r>
              <a:rPr lang="en-GB"/>
              <a:t>P</a:t>
            </a:r>
            <a:r>
              <a:rPr lang="en-US"/>
              <a:t>ropositional logic (or propositional calculus)</a:t>
            </a:r>
          </a:p>
          <a:p>
            <a:pPr lvl="1" eaLnBrk="1" hangingPunct="1"/>
            <a:r>
              <a:rPr lang="en-GB"/>
              <a:t>P</a:t>
            </a:r>
            <a:r>
              <a:rPr lang="en-US"/>
              <a:t>redicate logic (or predicate calculus)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Propositional Logic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A proposition is a statement that is either true or false </a:t>
            </a:r>
          </a:p>
          <a:p>
            <a:pPr eaLnBrk="1" hangingPunct="1"/>
            <a:r>
              <a:rPr lang="en-US"/>
              <a:t>Once known, it becomes a premise that can be used to derive new propositions or inferences</a:t>
            </a:r>
          </a:p>
          <a:p>
            <a:pPr eaLnBrk="1" hangingPunct="1"/>
            <a:r>
              <a:rPr lang="en-US"/>
              <a:t>Rules are used to determine the truth (T) or falsity (F) of the new proposition </a:t>
            </a:r>
          </a:p>
          <a:p>
            <a:pPr eaLnBrk="1" hangingPunct="1"/>
            <a:r>
              <a:rPr lang="en-US"/>
              <a:t>Limited in representing real-world knowledge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Propositional </a:t>
            </a:r>
            <a:r>
              <a:rPr lang="en-US" dirty="0" smtClean="0"/>
              <a:t>Logic: Symbols</a:t>
            </a:r>
            <a:endParaRPr lang="en-US" dirty="0"/>
          </a:p>
        </p:txBody>
      </p:sp>
      <p:sp>
        <p:nvSpPr>
          <p:cNvPr id="3277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Symbols represent propositions, premises or conclusions (atomic formulae)</a:t>
            </a:r>
          </a:p>
          <a:p>
            <a:pPr lvl="1" eaLnBrk="1" hangingPunct="1"/>
            <a:r>
              <a:rPr lang="en-US" dirty="0"/>
              <a:t>A = The sun is shining</a:t>
            </a:r>
          </a:p>
          <a:p>
            <a:pPr lvl="1" eaLnBrk="1" hangingPunct="1"/>
            <a:r>
              <a:rPr lang="en-US" dirty="0"/>
              <a:t>B = The weather is </a:t>
            </a:r>
            <a:r>
              <a:rPr lang="en-US" dirty="0" smtClean="0"/>
              <a:t>raining</a:t>
            </a:r>
          </a:p>
          <a:p>
            <a:pPr lvl="1" eaLnBrk="1" hangingPunct="1"/>
            <a:r>
              <a:rPr lang="en-US" dirty="0"/>
              <a:t>C = You are carrying an umbrella</a:t>
            </a:r>
          </a:p>
          <a:p>
            <a:pPr lvl="1" eaLnBrk="1" hangingPunct="1"/>
            <a:r>
              <a:rPr lang="en-US" dirty="0"/>
              <a:t>D = You are getting </a:t>
            </a:r>
            <a:r>
              <a:rPr lang="en-US" dirty="0" smtClean="0"/>
              <a:t>wet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1" charset="0"/>
            <a:ea typeface="ＭＳ Ｐゴシック" pitchFamily="-111" charset="-128"/>
            <a:cs typeface="ＭＳ Ｐゴシック" pitchFamily="-111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5546</TotalTime>
  <Words>2474</Words>
  <Application>Microsoft Macintosh PowerPoint</Application>
  <PresentationFormat>On-screen Show (4:3)</PresentationFormat>
  <Paragraphs>407</Paragraphs>
  <Slides>53</Slides>
  <Notes>41</Notes>
  <HiddenSlides>22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Southampton</vt:lpstr>
      <vt:lpstr>Knowledge Representation  and Inference</vt:lpstr>
      <vt:lpstr>Knowledge Representation</vt:lpstr>
      <vt:lpstr>Knowledge Representation</vt:lpstr>
      <vt:lpstr>Common Knowledge   Representation Schemes</vt:lpstr>
      <vt:lpstr>Logic</vt:lpstr>
      <vt:lpstr>Logic and Other Schemas</vt:lpstr>
      <vt:lpstr>Logic and Other Schemas</vt:lpstr>
      <vt:lpstr>Propositional Logic</vt:lpstr>
      <vt:lpstr>Propositional Logic: Symbols</vt:lpstr>
      <vt:lpstr>Propositional Logic: Connectives</vt:lpstr>
      <vt:lpstr>Propositional Logic:   Well-Formed Formulae</vt:lpstr>
      <vt:lpstr>Truth Tables</vt:lpstr>
      <vt:lpstr>Interpretation</vt:lpstr>
      <vt:lpstr>Inference Rules</vt:lpstr>
      <vt:lpstr>Inference: Modus Ponens</vt:lpstr>
      <vt:lpstr>Inference: Modus Tollens</vt:lpstr>
      <vt:lpstr>Predicate Logic</vt:lpstr>
      <vt:lpstr>Predicate Logic</vt:lpstr>
      <vt:lpstr>Interpretation</vt:lpstr>
      <vt:lpstr>Other Logics</vt:lpstr>
      <vt:lpstr>Modal Logics</vt:lpstr>
      <vt:lpstr>Temporal Logic</vt:lpstr>
      <vt:lpstr>Temporal Logic</vt:lpstr>
      <vt:lpstr>Epistemic Logic</vt:lpstr>
      <vt:lpstr>Epistemic Axioms</vt:lpstr>
      <vt:lpstr>Epistemic Axioms</vt:lpstr>
      <vt:lpstr>Deontic Logic</vt:lpstr>
      <vt:lpstr>Deontic Logic</vt:lpstr>
      <vt:lpstr>Standard Deontic Logic</vt:lpstr>
      <vt:lpstr>Description Logics</vt:lpstr>
      <vt:lpstr>Description Logics</vt:lpstr>
      <vt:lpstr>A Description Logic Primer</vt:lpstr>
      <vt:lpstr>Description Logic Reasoning</vt:lpstr>
      <vt:lpstr>Defining ontologies with     Description Logics</vt:lpstr>
      <vt:lpstr>Concept Constructors</vt:lpstr>
      <vt:lpstr>Role Constructors</vt:lpstr>
      <vt:lpstr>Boolean Class Operations</vt:lpstr>
      <vt:lpstr>Universal Restriction</vt:lpstr>
      <vt:lpstr>Existential Restriction</vt:lpstr>
      <vt:lpstr>Cardinality Restrictions</vt:lpstr>
      <vt:lpstr>Translating Description Logic    to Predicate logic</vt:lpstr>
      <vt:lpstr>Knowledge Bases</vt:lpstr>
      <vt:lpstr>TBox Axioms</vt:lpstr>
      <vt:lpstr>Translating Description Logic    to Predicate logic</vt:lpstr>
      <vt:lpstr>ABox Axioms</vt:lpstr>
      <vt:lpstr>Axiom Exercises</vt:lpstr>
      <vt:lpstr>Description Logic Semantics</vt:lpstr>
      <vt:lpstr>Description Logic Semantics</vt:lpstr>
      <vt:lpstr>Interpretation Example</vt:lpstr>
      <vt:lpstr>Answers</vt:lpstr>
      <vt:lpstr>Tips for Creating Class Expressions</vt:lpstr>
      <vt:lpstr>More Axiom Exercises</vt:lpstr>
      <vt:lpstr>DL Reasoning Revisited</vt:lpstr>
    </vt:vector>
  </TitlesOfParts>
  <Company>Nicholas Gibbins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 and Inference</dc:title>
  <dc:creator>Nicholas Gibbins</dc:creator>
  <cp:lastModifiedBy>Nick Gibbins</cp:lastModifiedBy>
  <cp:revision>42</cp:revision>
  <cp:lastPrinted>2008-10-17T15:33:49Z</cp:lastPrinted>
  <dcterms:created xsi:type="dcterms:W3CDTF">2010-10-12T12:42:51Z</dcterms:created>
  <dcterms:modified xsi:type="dcterms:W3CDTF">2010-10-12T13:31:40Z</dcterms:modified>
</cp:coreProperties>
</file>