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61" r:id="rId1"/>
  </p:sldMasterIdLst>
  <p:notesMasterIdLst>
    <p:notesMasterId r:id="rId54"/>
  </p:notesMasterIdLst>
  <p:handoutMasterIdLst>
    <p:handoutMasterId r:id="rId55"/>
  </p:handoutMasterIdLst>
  <p:sldIdLst>
    <p:sldId id="256" r:id="rId2"/>
    <p:sldId id="287" r:id="rId3"/>
    <p:sldId id="257" r:id="rId4"/>
    <p:sldId id="258" r:id="rId5"/>
    <p:sldId id="284" r:id="rId6"/>
    <p:sldId id="288" r:id="rId7"/>
    <p:sldId id="269" r:id="rId8"/>
    <p:sldId id="297" r:id="rId9"/>
    <p:sldId id="270" r:id="rId10"/>
    <p:sldId id="291" r:id="rId11"/>
    <p:sldId id="272" r:id="rId12"/>
    <p:sldId id="298" r:id="rId13"/>
    <p:sldId id="273" r:id="rId14"/>
    <p:sldId id="274" r:id="rId15"/>
    <p:sldId id="295" r:id="rId16"/>
    <p:sldId id="275" r:id="rId17"/>
    <p:sldId id="276" r:id="rId18"/>
    <p:sldId id="329" r:id="rId19"/>
    <p:sldId id="318" r:id="rId20"/>
    <p:sldId id="319" r:id="rId21"/>
    <p:sldId id="320" r:id="rId22"/>
    <p:sldId id="321" r:id="rId23"/>
    <p:sldId id="322" r:id="rId24"/>
    <p:sldId id="296" r:id="rId25"/>
    <p:sldId id="325" r:id="rId26"/>
    <p:sldId id="326" r:id="rId27"/>
    <p:sldId id="277" r:id="rId28"/>
    <p:sldId id="327" r:id="rId29"/>
    <p:sldId id="299" r:id="rId30"/>
    <p:sldId id="278" r:id="rId31"/>
    <p:sldId id="300" r:id="rId32"/>
    <p:sldId id="279" r:id="rId33"/>
    <p:sldId id="280" r:id="rId34"/>
    <p:sldId id="301" r:id="rId35"/>
    <p:sldId id="330" r:id="rId36"/>
    <p:sldId id="331" r:id="rId37"/>
    <p:sldId id="302" r:id="rId38"/>
    <p:sldId id="303" r:id="rId39"/>
    <p:sldId id="304" r:id="rId40"/>
    <p:sldId id="305" r:id="rId41"/>
    <p:sldId id="306" r:id="rId42"/>
    <p:sldId id="307" r:id="rId43"/>
    <p:sldId id="308" r:id="rId44"/>
    <p:sldId id="309" r:id="rId45"/>
    <p:sldId id="310" r:id="rId46"/>
    <p:sldId id="311" r:id="rId47"/>
    <p:sldId id="312" r:id="rId48"/>
    <p:sldId id="313" r:id="rId49"/>
    <p:sldId id="314" r:id="rId50"/>
    <p:sldId id="315" r:id="rId51"/>
    <p:sldId id="316" r:id="rId52"/>
    <p:sldId id="317" r:id="rId5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416" y="-112"/>
      </p:cViewPr>
      <p:guideLst>
        <p:guide orient="horz" pos="1392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9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notesMaster" Target="notesMasters/notesMaster1.xml"/><Relationship Id="rId55" Type="http://schemas.openxmlformats.org/officeDocument/2006/relationships/handoutMaster" Target="handoutMasters/handoutMaster1.xml"/><Relationship Id="rId56" Type="http://schemas.openxmlformats.org/officeDocument/2006/relationships/printerSettings" Target="printerSettings/printerSettings1.bin"/><Relationship Id="rId57" Type="http://schemas.openxmlformats.org/officeDocument/2006/relationships/presProps" Target="presProps.xml"/><Relationship Id="rId58" Type="http://schemas.openxmlformats.org/officeDocument/2006/relationships/viewProps" Target="viewProps.xml"/><Relationship Id="rId59" Type="http://schemas.openxmlformats.org/officeDocument/2006/relationships/theme" Target="theme/theme1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75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75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CBEDC54-16A5-2C4B-9F29-B339424E131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8599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FD30367-00DC-904F-BF84-2EF49EBE6B6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66939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 pitchFamily="-111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C131BAF-6B11-3341-AAEF-1499F3E3F7FA}" type="slidenum">
              <a:rPr lang="en-GB" sz="1200"/>
              <a:pPr/>
              <a:t>1</a:t>
            </a:fld>
            <a:endParaRPr lang="en-GB" sz="1200"/>
          </a:p>
        </p:txBody>
      </p:sp>
      <p:sp>
        <p:nvSpPr>
          <p:cNvPr id="174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867B9CB-6898-EB4A-8E4D-AD9622F9ADB9}" type="slidenum">
              <a:rPr lang="en-GB" sz="1200"/>
              <a:pPr/>
              <a:t>10</a:t>
            </a:fld>
            <a:endParaRPr lang="en-GB" sz="1200"/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Assumption is that a hypothesis that can be successfully tested is correct</a:t>
            </a:r>
          </a:p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(but are the tests sufficient?)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502C45A-55E5-1347-9C8F-F2ED5A618E33}" type="slidenum">
              <a:rPr lang="en-GB" sz="1200"/>
              <a:pPr/>
              <a:t>11</a:t>
            </a:fld>
            <a:endParaRPr lang="en-GB" sz="1200"/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84E42B9-A099-D44A-92F0-3E66BAAE0D85}" type="slidenum">
              <a:rPr lang="en-GB" sz="1200"/>
              <a:pPr/>
              <a:t>12</a:t>
            </a:fld>
            <a:endParaRPr lang="en-GB" sz="1200"/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No matter how many positive observation you make, a single negative observation will disprove your new law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60B00C7-44F0-0249-9F01-D1DA13F6D10F}" type="slidenum">
              <a:rPr lang="en-GB" sz="1200"/>
              <a:pPr/>
              <a:t>13</a:t>
            </a:fld>
            <a:endParaRPr lang="en-GB" sz="1200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Uniformity of nature – are the laws of nature the same everywhere?</a:t>
            </a:r>
          </a:p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(if you’re constructing an inductive argument, you can’t be sure that the same laws hold elsewhere)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945C78B-0BF3-D941-9E5E-300DA8911112}" type="slidenum">
              <a:rPr lang="en-GB" sz="1200"/>
              <a:pPr/>
              <a:t>14</a:t>
            </a:fld>
            <a:endParaRPr lang="en-GB" sz="1200"/>
          </a:p>
        </p:txBody>
      </p:sp>
      <p:sp>
        <p:nvSpPr>
          <p:cNvPr id="46083" name="Rectangle 1026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“Hume and others” - Bertrand Russell was a particular influence, due to his Principia Mathematica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3018A64-6F7F-824E-B3AC-23AE11A2C151}" type="slidenum">
              <a:rPr lang="en-GB" sz="1200"/>
              <a:pPr/>
              <a:t>15</a:t>
            </a:fld>
            <a:endParaRPr lang="en-GB" sz="1200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563C36A-3423-9C42-9A6F-B6A79799E250}" type="slidenum">
              <a:rPr lang="en-GB" sz="1200"/>
              <a:pPr/>
              <a:t>16</a:t>
            </a:fld>
            <a:endParaRPr lang="en-GB" sz="1200"/>
          </a:p>
        </p:txBody>
      </p:sp>
      <p:sp>
        <p:nvSpPr>
          <p:cNvPr id="50179" name="Rectangle 1026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Modus tollens:</a:t>
            </a:r>
          </a:p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IF P THEN Q</a:t>
            </a:r>
          </a:p>
          <a:p>
            <a:pPr eaLnBrk="1" hangingPunct="1"/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NOT Q</a:t>
            </a:r>
          </a:p>
          <a:p>
            <a:pPr eaLnBrk="1" hangingPunct="1"/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THEREFORE NOT P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A49217A-B991-4549-BC49-05C771FDB910}" type="slidenum">
              <a:rPr lang="en-GB" sz="1200"/>
              <a:pPr/>
              <a:t>17</a:t>
            </a:fld>
            <a:endParaRPr lang="en-GB" sz="1200"/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77B7048-C885-024D-8C70-DF90B930C9BF}" type="slidenum">
              <a:rPr lang="en-GB" sz="1200"/>
              <a:pPr/>
              <a:t>19</a:t>
            </a:fld>
            <a:endParaRPr lang="en-GB" sz="1200"/>
          </a:p>
        </p:txBody>
      </p:sp>
      <p:sp>
        <p:nvSpPr>
          <p:cNvPr id="55299" name="Rectangle 1026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CYC – Douglas Lenat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E1542AC-D2C8-FB47-BFBD-29D4236093A8}" type="slidenum">
              <a:rPr lang="en-GB" sz="1200"/>
              <a:pPr/>
              <a:t>20</a:t>
            </a:fld>
            <a:endParaRPr lang="en-GB" sz="1200"/>
          </a:p>
        </p:txBody>
      </p:sp>
      <p:sp>
        <p:nvSpPr>
          <p:cNvPr id="57347" name="Rectangle 1026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798B4F2-D6F4-1648-8823-16AA852B3F14}" type="slidenum">
              <a:rPr lang="en-GB" sz="1200"/>
              <a:pPr/>
              <a:t>2</a:t>
            </a:fld>
            <a:endParaRPr lang="en-GB" sz="1200"/>
          </a:p>
        </p:txBody>
      </p:sp>
      <p:sp>
        <p:nvSpPr>
          <p:cNvPr id="194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6B8E64F-A6D2-7441-B1BD-8AFD459DF68C}" type="slidenum">
              <a:rPr lang="en-GB" sz="1200"/>
              <a:pPr/>
              <a:t>21</a:t>
            </a:fld>
            <a:endParaRPr lang="en-GB" sz="1200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59BC78C-62CE-5A43-AD1C-719C6ABD8A1E}" type="slidenum">
              <a:rPr lang="en-GB" sz="1200"/>
              <a:pPr/>
              <a:t>22</a:t>
            </a:fld>
            <a:endParaRPr lang="en-GB" sz="1200"/>
          </a:p>
        </p:txBody>
      </p:sp>
      <p:sp>
        <p:nvSpPr>
          <p:cNvPr id="61443" name="Rectangle 1026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1A33E6D-E104-8044-96F5-DE609CA44BA8}" type="slidenum">
              <a:rPr lang="en-GB" sz="1200"/>
              <a:pPr/>
              <a:t>23</a:t>
            </a:fld>
            <a:endParaRPr lang="en-GB" sz="1200"/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E2F1B69-F8F2-9340-BAAC-867DD1927DD3}" type="slidenum">
              <a:rPr lang="en-GB" sz="1200"/>
              <a:pPr/>
              <a:t>24</a:t>
            </a:fld>
            <a:endParaRPr lang="en-GB" sz="1200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DE7AFE1-E06F-1A44-A1F2-720B1D9C82A8}" type="slidenum">
              <a:rPr lang="en-GB" sz="1200"/>
              <a:pPr/>
              <a:t>25</a:t>
            </a:fld>
            <a:endParaRPr lang="en-GB" sz="1200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A81FD82-3CFD-6C42-A6FA-66492A0A206C}" type="slidenum">
              <a:rPr lang="en-GB" sz="1200"/>
              <a:pPr/>
              <a:t>26</a:t>
            </a:fld>
            <a:endParaRPr lang="en-GB" sz="1200"/>
          </a:p>
        </p:txBody>
      </p:sp>
      <p:sp>
        <p:nvSpPr>
          <p:cNvPr id="69635" name="Rectangle 1026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74AB19E-D044-B049-A7F8-522E334876FA}" type="slidenum">
              <a:rPr lang="en-GB" sz="1200"/>
              <a:pPr/>
              <a:t>27</a:t>
            </a:fld>
            <a:endParaRPr lang="en-GB" sz="1200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123826A-77B8-DF44-9296-191107AC08AC}" type="slidenum">
              <a:rPr lang="en-GB" sz="1200"/>
              <a:pPr/>
              <a:t>28</a:t>
            </a:fld>
            <a:endParaRPr lang="en-GB" sz="1200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Inductive reasoning – problem of induction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B1E9952-8F73-6D48-A5E0-4795983DC4A6}" type="slidenum">
              <a:rPr lang="en-GB" sz="1200"/>
              <a:pPr/>
              <a:t>29</a:t>
            </a:fld>
            <a:endParaRPr lang="en-GB" sz="1200"/>
          </a:p>
        </p:txBody>
      </p:sp>
      <p:sp>
        <p:nvSpPr>
          <p:cNvPr id="75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D177907-E87E-274B-8158-D6556F629E58}" type="slidenum">
              <a:rPr lang="en-GB" sz="1200"/>
              <a:pPr/>
              <a:t>30</a:t>
            </a:fld>
            <a:endParaRPr lang="en-GB" sz="1200"/>
          </a:p>
        </p:txBody>
      </p:sp>
      <p:sp>
        <p:nvSpPr>
          <p:cNvPr id="778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154B5FD-6076-3641-B731-6E13F86C765E}" type="slidenum">
              <a:rPr lang="en-GB" sz="1200"/>
              <a:pPr/>
              <a:t>3</a:t>
            </a:fld>
            <a:endParaRPr lang="en-GB" sz="1200"/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A1B13D5-930B-1A48-88DB-6D69CF650648}" type="slidenum">
              <a:rPr lang="en-GB" sz="1200"/>
              <a:pPr/>
              <a:t>31</a:t>
            </a:fld>
            <a:endParaRPr lang="en-GB" sz="1200"/>
          </a:p>
        </p:txBody>
      </p:sp>
      <p:sp>
        <p:nvSpPr>
          <p:cNvPr id="798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2529EA7-8797-1F47-9062-623719191712}" type="slidenum">
              <a:rPr lang="en-GB" sz="1200"/>
              <a:pPr/>
              <a:t>32</a:t>
            </a:fld>
            <a:endParaRPr lang="en-GB" sz="1200"/>
          </a:p>
        </p:txBody>
      </p:sp>
      <p:sp>
        <p:nvSpPr>
          <p:cNvPr id="819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856225C-833A-824D-9B69-B78B6CA96A33}" type="slidenum">
              <a:rPr lang="en-GB" sz="1200"/>
              <a:pPr/>
              <a:t>33</a:t>
            </a:fld>
            <a:endParaRPr lang="en-GB" sz="1200"/>
          </a:p>
        </p:txBody>
      </p:sp>
      <p:sp>
        <p:nvSpPr>
          <p:cNvPr id="839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79192D7-79FB-E544-AA64-2B47DACF530B}" type="slidenum">
              <a:rPr lang="en-GB" sz="1200"/>
              <a:pPr/>
              <a:t>34</a:t>
            </a:fld>
            <a:endParaRPr lang="en-GB" sz="1200"/>
          </a:p>
        </p:txBody>
      </p:sp>
      <p:sp>
        <p:nvSpPr>
          <p:cNvPr id="901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00F75AF-46B5-C644-A65C-C5807BA92F33}" type="slidenum">
              <a:rPr lang="en-GB" sz="1200"/>
              <a:pPr/>
              <a:t>37</a:t>
            </a:fld>
            <a:endParaRPr lang="en-GB" sz="1200"/>
          </a:p>
        </p:txBody>
      </p:sp>
      <p:sp>
        <p:nvSpPr>
          <p:cNvPr id="942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267693E-B3A8-1F41-ACCB-94F360E99E29}" type="slidenum">
              <a:rPr lang="en-GB" sz="1200"/>
              <a:pPr/>
              <a:t>38</a:t>
            </a:fld>
            <a:endParaRPr lang="en-GB" sz="1200"/>
          </a:p>
        </p:txBody>
      </p:sp>
      <p:sp>
        <p:nvSpPr>
          <p:cNvPr id="962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F30D034-B59E-8E47-AE48-7FE4A8D0776C}" type="slidenum">
              <a:rPr lang="en-GB" sz="1200"/>
              <a:pPr/>
              <a:t>39</a:t>
            </a:fld>
            <a:endParaRPr lang="en-GB" sz="1200"/>
          </a:p>
        </p:txBody>
      </p:sp>
      <p:sp>
        <p:nvSpPr>
          <p:cNvPr id="983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5B41962-0D32-9949-A8F7-DF51BAA56F8C}" type="slidenum">
              <a:rPr lang="en-GB" sz="1200"/>
              <a:pPr/>
              <a:t>40</a:t>
            </a:fld>
            <a:endParaRPr lang="en-GB" sz="1200"/>
          </a:p>
        </p:txBody>
      </p:sp>
      <p:sp>
        <p:nvSpPr>
          <p:cNvPr id="1003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F2D0246-335D-9443-911B-936713237920}" type="slidenum">
              <a:rPr lang="en-GB" sz="1200"/>
              <a:pPr/>
              <a:t>41</a:t>
            </a:fld>
            <a:endParaRPr lang="en-GB" sz="1200"/>
          </a:p>
        </p:txBody>
      </p:sp>
      <p:sp>
        <p:nvSpPr>
          <p:cNvPr id="1024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7F7BA17-1EF0-E348-8D93-3E1CDFD0347A}" type="slidenum">
              <a:rPr lang="en-GB" sz="1200"/>
              <a:pPr/>
              <a:t>42</a:t>
            </a:fld>
            <a:endParaRPr lang="en-GB" sz="1200"/>
          </a:p>
        </p:txBody>
      </p:sp>
      <p:sp>
        <p:nvSpPr>
          <p:cNvPr id="1044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8A1539D-5B3F-4049-9FCC-B91500809BA8}" type="slidenum">
              <a:rPr lang="en-GB" sz="1200"/>
              <a:pPr/>
              <a:t>4</a:t>
            </a:fld>
            <a:endParaRPr lang="en-GB" sz="1200"/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CB6C0C1-53CC-4645-BFD8-48E5327E6B3D}" type="slidenum">
              <a:rPr lang="en-GB" sz="1200"/>
              <a:pPr/>
              <a:t>43</a:t>
            </a:fld>
            <a:endParaRPr lang="en-GB" sz="1200"/>
          </a:p>
        </p:txBody>
      </p:sp>
      <p:sp>
        <p:nvSpPr>
          <p:cNvPr id="1064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2F0BA5D-6956-F741-80EE-C3823B623ECC}" type="slidenum">
              <a:rPr lang="en-GB" sz="1200"/>
              <a:pPr/>
              <a:t>5</a:t>
            </a:fld>
            <a:endParaRPr lang="en-GB" sz="1200"/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83B0D82-34D5-0B47-96D7-09813252B477}" type="slidenum">
              <a:rPr lang="en-GB" sz="1200"/>
              <a:pPr/>
              <a:t>6</a:t>
            </a:fld>
            <a:endParaRPr lang="en-GB" sz="1200"/>
          </a:p>
        </p:txBody>
      </p:sp>
      <p:sp>
        <p:nvSpPr>
          <p:cNvPr id="29699" name="Rectangle 1026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1D9E80B-EE2F-CD4D-82E3-AEFCDB050385}" type="slidenum">
              <a:rPr lang="en-GB" sz="1200"/>
              <a:pPr/>
              <a:t>7</a:t>
            </a:fld>
            <a:endParaRPr lang="en-GB" sz="1200"/>
          </a:p>
        </p:txBody>
      </p:sp>
      <p:sp>
        <p:nvSpPr>
          <p:cNvPr id="31747" name="Rectangle 1026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39A97FC-4683-B541-A8C2-192904CB19D9}" type="slidenum">
              <a:rPr lang="en-GB" sz="1200"/>
              <a:pPr/>
              <a:t>8</a:t>
            </a:fld>
            <a:endParaRPr lang="en-GB" sz="1200"/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DDA82ED-FF6E-2241-8FFC-7347E6AD9E77}" type="slidenum">
              <a:rPr lang="en-GB" sz="1200"/>
              <a:pPr/>
              <a:t>9</a:t>
            </a:fld>
            <a:endParaRPr lang="en-GB" sz="1200"/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rgbClr val="014359"/>
            </a:gs>
            <a:gs pos="100000">
              <a:srgbClr val="00727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5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676400"/>
            <a:ext cx="8534400" cy="21336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962400"/>
            <a:ext cx="8534400" cy="1752600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80464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807EBC-B5B7-6743-A13A-DE97D0B885D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743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914400"/>
            <a:ext cx="2133600" cy="51816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914400"/>
            <a:ext cx="6248400" cy="51816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86FA6D-B040-9540-B157-E8111CEBBD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89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534400" cy="6096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676400"/>
            <a:ext cx="4191000" cy="4419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76400"/>
            <a:ext cx="4191000" cy="44196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54F5DA-E8F9-5D4E-A4DD-7E66C3B919F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090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28A8E3-9487-CF46-9FB6-A9DEF92FAFD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226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2BD6D7-F9CC-0441-A648-78522A69331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900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76400"/>
            <a:ext cx="4191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1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A67B42-05D7-E24B-94B3-F9A3B8F66D5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586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BDC929-0778-114A-8265-E9098BDA956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644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CBD5AA-56D7-2742-A240-5EEF6F658F3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571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F288CE-0DA0-4441-B9B7-0F52714743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693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C469B7-1A84-8B4A-8B6C-5702EC3303A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060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32E0B5-0C10-F041-B42C-C03DAE39985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95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914400"/>
            <a:ext cx="8534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676400"/>
            <a:ext cx="8534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45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>
                <a:latin typeface="Georgi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38400" y="6248400"/>
            <a:ext cx="426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600">
                <a:latin typeface="Georgi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eorgia" charset="0"/>
              </a:defRPr>
            </a:lvl1pPr>
          </a:lstStyle>
          <a:p>
            <a:fld id="{1D06D5C2-78A3-7F4D-8BB1-99AE411374BD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31" name="Picture 7" descr="electronics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1" charset="0"/>
          <a:ea typeface="ＭＳ Ｐゴシック" pitchFamily="-111" charset="-128"/>
          <a:cs typeface="ＭＳ Ｐゴシック" pitchFamily="-11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1" charset="0"/>
          <a:ea typeface="ＭＳ Ｐゴシック" pitchFamily="-111" charset="-128"/>
          <a:cs typeface="ＭＳ Ｐゴシック" pitchFamily="-11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1" charset="0"/>
          <a:ea typeface="ＭＳ Ｐゴシック" pitchFamily="-111" charset="-128"/>
          <a:cs typeface="ＭＳ Ｐゴシック" pitchFamily="-11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1" charset="0"/>
          <a:ea typeface="ＭＳ Ｐゴシック" pitchFamily="-111" charset="-128"/>
          <a:cs typeface="ＭＳ Ｐゴシック" pitchFamily="-111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1" charset="0"/>
          <a:ea typeface="ＭＳ Ｐゴシック" pitchFamily="-111" charset="-128"/>
          <a:cs typeface="ＭＳ Ｐゴシック" pitchFamily="-11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1" charset="0"/>
          <a:ea typeface="ＭＳ Ｐゴシック" pitchFamily="-111" charset="-128"/>
          <a:cs typeface="ＭＳ Ｐゴシック" pitchFamily="-11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1" charset="0"/>
          <a:ea typeface="ＭＳ Ｐゴシック" pitchFamily="-111" charset="-128"/>
          <a:cs typeface="ＭＳ Ｐゴシック" pitchFamily="-11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1" charset="0"/>
          <a:ea typeface="ＭＳ Ｐゴシック" pitchFamily="-111" charset="-128"/>
          <a:cs typeface="ＭＳ Ｐゴシック" pitchFamily="-111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562100" indent="-228600" algn="l" rtl="0" eaLnBrk="0" fontAlgn="base" hangingPunct="0"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981200" indent="-228600" algn="l" rtl="0" eaLnBrk="0" fontAlgn="base" hangingPunct="0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438400" indent="-228600" algn="l" rtl="0" fontAlgn="base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895600" indent="-228600" algn="l" rtl="0" fontAlgn="base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352800" indent="-228600" algn="l" rtl="0" fontAlgn="base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10000" indent="-228600" algn="l" rtl="0" fontAlgn="base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GB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COMP3028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   Knowledge Technologies</a:t>
            </a:r>
          </a:p>
        </p:txBody>
      </p:sp>
      <p:sp>
        <p:nvSpPr>
          <p:cNvPr id="16387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Dr Nicholas Gibbins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nmg@ecs.soton.ac.uk</a:t>
            </a:r>
          </a:p>
          <a:p>
            <a:pPr eaLnBrk="1" hangingPunct="1"/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Bacon</a:t>
            </a:r>
            <a:r>
              <a:rPr lang="ja-JP" altLang="en-US">
                <a:latin typeface="Georgia" charset="0"/>
                <a:ea typeface="ＭＳ Ｐゴシック" charset="0"/>
                <a:cs typeface="ＭＳ Ｐゴシック" charset="0"/>
              </a:rPr>
              <a:t>’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s Methodology</a:t>
            </a:r>
          </a:p>
        </p:txBody>
      </p:sp>
      <p:sp>
        <p:nvSpPr>
          <p:cNvPr id="36867" name="Rectangle 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Formulate hypotheses, test consequences against new data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Leads to the elimination of incorrect hypotheses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Eventually leads to the true explanation of the effect</a:t>
            </a:r>
          </a:p>
          <a:p>
            <a:pPr eaLnBrk="1" hangingPunct="1"/>
            <a:endParaRPr lang="en-GB" sz="20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Depends on a wide base of empirical information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Precursor of the more modern hypothetico-deductivism</a:t>
            </a:r>
            <a:endParaRPr lang="en-US" sz="2000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6868" name="Picture 9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57763" y="1676400"/>
            <a:ext cx="3570287" cy="4419600"/>
          </a:xfr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Isaac Newton</a:t>
            </a:r>
          </a:p>
        </p:txBody>
      </p:sp>
      <p:sp>
        <p:nvSpPr>
          <p:cNvPr id="38915" name="Rectangle 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1800">
                <a:latin typeface="Georgia" charset="0"/>
                <a:ea typeface="ＭＳ Ｐゴシック" charset="0"/>
                <a:cs typeface="ＭＳ Ｐゴシック" charset="0"/>
              </a:rPr>
              <a:t>Certainty can be achieved by reasoning inductively from experiments and observations alone</a:t>
            </a:r>
          </a:p>
          <a:p>
            <a:pPr eaLnBrk="1" hangingPunct="1">
              <a:lnSpc>
                <a:spcPct val="90000"/>
              </a:lnSpc>
            </a:pPr>
            <a:r>
              <a:rPr lang="en-GB" sz="1800">
                <a:latin typeface="Georgia" charset="0"/>
                <a:ea typeface="ＭＳ Ｐゴシック" charset="0"/>
                <a:cs typeface="ＭＳ Ｐゴシック" charset="0"/>
              </a:rPr>
              <a:t>Belief in uniformity of nature allows use of experimental ‘proofs’ and the deducibility of general conclusions from these observations</a:t>
            </a:r>
          </a:p>
          <a:p>
            <a:pPr eaLnBrk="1" hangingPunct="1">
              <a:lnSpc>
                <a:spcPct val="90000"/>
              </a:lnSpc>
            </a:pPr>
            <a:r>
              <a:rPr lang="en-GB" sz="1800">
                <a:latin typeface="Georgia" charset="0"/>
                <a:ea typeface="ＭＳ Ｐゴシック" charset="0"/>
                <a:cs typeface="ＭＳ Ｐゴシック" charset="0"/>
              </a:rPr>
              <a:t>Hypotheses are neither necessary nor desirable for inductive reasoning</a:t>
            </a:r>
          </a:p>
          <a:p>
            <a:pPr eaLnBrk="1" hangingPunct="1">
              <a:lnSpc>
                <a:spcPct val="90000"/>
              </a:lnSpc>
            </a:pPr>
            <a:r>
              <a:rPr lang="en-GB" sz="1800">
                <a:latin typeface="Georgia" charset="0"/>
                <a:ea typeface="ＭＳ Ｐゴシック" charset="0"/>
                <a:cs typeface="ＭＳ Ｐゴシック" charset="0"/>
              </a:rPr>
              <a:t>His claim of direct inference of general laws from specific observations became part of the problem of induction</a:t>
            </a:r>
          </a:p>
        </p:txBody>
      </p:sp>
      <p:pic>
        <p:nvPicPr>
          <p:cNvPr id="38916" name="Picture 9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35563" y="1676400"/>
            <a:ext cx="3216275" cy="4419600"/>
          </a:xfr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The Problem of Induction</a:t>
            </a:r>
          </a:p>
        </p:txBody>
      </p:sp>
      <p:sp>
        <p:nvSpPr>
          <p:cNvPr id="40963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That is, does inductive reasoning work?</a:t>
            </a:r>
          </a:p>
          <a:p>
            <a:pPr eaLnBrk="1" hangingPunct="1"/>
            <a:endParaRPr lang="en-US" sz="20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Can we generalise about the properties of a class of objects based on a finite number of observations of instances of that class?</a:t>
            </a:r>
          </a:p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Can we suppose that a sequence of events will continue in the future as it always has in the past?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David Hume</a:t>
            </a:r>
          </a:p>
        </p:txBody>
      </p:sp>
      <p:sp>
        <p:nvSpPr>
          <p:cNvPr id="43011" name="Rectangle 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1800">
                <a:latin typeface="Georgia" charset="0"/>
                <a:ea typeface="ＭＳ Ｐゴシック" charset="0"/>
                <a:cs typeface="ＭＳ Ｐゴシック" charset="0"/>
              </a:rPr>
              <a:t>Is it reasonable to believe in the uniformity of nature, or are there ever grounds for believing that exact conclusions can be attained by an inductive argument?</a:t>
            </a:r>
          </a:p>
          <a:p>
            <a:pPr eaLnBrk="1" hangingPunct="1">
              <a:lnSpc>
                <a:spcPct val="90000"/>
              </a:lnSpc>
            </a:pPr>
            <a:r>
              <a:rPr lang="en-GB" sz="1800">
                <a:latin typeface="Georgia" charset="0"/>
                <a:ea typeface="ＭＳ Ｐゴシック" charset="0"/>
                <a:cs typeface="ＭＳ Ｐゴシック" charset="0"/>
              </a:rPr>
              <a:t>Denied the principle of the uniformity of nature, giving a psychological account of our belief in it</a:t>
            </a:r>
          </a:p>
          <a:p>
            <a:pPr eaLnBrk="1" hangingPunct="1">
              <a:lnSpc>
                <a:spcPct val="90000"/>
              </a:lnSpc>
            </a:pPr>
            <a:r>
              <a:rPr lang="en-GB" sz="1800">
                <a:latin typeface="Georgia" charset="0"/>
                <a:ea typeface="ＭＳ Ｐゴシック" charset="0"/>
                <a:cs typeface="ＭＳ Ｐゴシック" charset="0"/>
              </a:rPr>
              <a:t>Inductive generalisations are never justified</a:t>
            </a:r>
          </a:p>
          <a:p>
            <a:pPr eaLnBrk="1" hangingPunct="1">
              <a:lnSpc>
                <a:spcPct val="90000"/>
              </a:lnSpc>
            </a:pPr>
            <a:r>
              <a:rPr lang="en-GB" sz="1800">
                <a:latin typeface="Georgia" charset="0"/>
                <a:ea typeface="ＭＳ Ｐゴシック" charset="0"/>
                <a:cs typeface="ＭＳ Ｐゴシック" charset="0"/>
              </a:rPr>
              <a:t>Yet Hume provided a set of rules for scientific inquiry, a methodology - some pragmatism</a:t>
            </a:r>
          </a:p>
        </p:txBody>
      </p:sp>
      <p:pic>
        <p:nvPicPr>
          <p:cNvPr id="43012" name="Picture 9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18075" y="1676400"/>
            <a:ext cx="3648075" cy="4419600"/>
          </a:xfr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Logical Positivism</a:t>
            </a:r>
          </a:p>
        </p:txBody>
      </p:sp>
      <p:sp>
        <p:nvSpPr>
          <p:cNvPr id="4505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Empiricism of Hume and others provided a foundation for the influential school of logical positivism (or logical empiricism) which was established in the first half of 20th century</a:t>
            </a:r>
          </a:p>
          <a:p>
            <a:pPr eaLnBrk="1" hangingPunct="1">
              <a:lnSpc>
                <a:spcPct val="90000"/>
              </a:lnSpc>
            </a:pPr>
            <a:endParaRPr lang="en-GB" sz="20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Empirical component maintained that all knowledge must be grounded on experience</a:t>
            </a:r>
          </a:p>
          <a:p>
            <a:pPr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Logical aspect was intended to systematize science through the manipulation of empirical propositions using symbolic logic in an attempt to provide a formal rendering of its structure</a:t>
            </a:r>
          </a:p>
          <a:p>
            <a:pPr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Any proposition that is not observable (i.e. theoretical) must thus be indirectly determined via observational propositions and the use of logic to specify relationship between the two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Logical Positivism</a:t>
            </a:r>
          </a:p>
        </p:txBody>
      </p:sp>
      <p:sp>
        <p:nvSpPr>
          <p:cNvPr id="4710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Logical Positivists made two important contributions:</a:t>
            </a:r>
          </a:p>
          <a:p>
            <a:pPr eaLnBrk="1" hangingPunct="1"/>
            <a:endParaRPr lang="en-GB" sz="20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Distinguished between the context of discovery in which hypotheses were developed, and the context of justification in which they were assessed</a:t>
            </a:r>
          </a:p>
          <a:p>
            <a:pPr lvl="1" eaLnBrk="1" hangingPunct="1"/>
            <a:endParaRPr lang="en-GB" sz="2000">
              <a:latin typeface="Georgia" charset="0"/>
              <a:ea typeface="ＭＳ Ｐゴシック" charset="0"/>
            </a:endParaRP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Emphasis on verification led to the development of the notion of confirmation. They maintained that collecting positive evidence confirming a hypothesis should increase the confidence in its truth</a:t>
            </a:r>
          </a:p>
          <a:p>
            <a:pPr eaLnBrk="1" hangingPunct="1"/>
            <a:endParaRPr lang="en-US" sz="2000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Against Verification</a:t>
            </a:r>
          </a:p>
        </p:txBody>
      </p:sp>
      <p:sp>
        <p:nvSpPr>
          <p:cNvPr id="49155" name="Rectangle 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1800">
                <a:latin typeface="Georgia" charset="0"/>
                <a:ea typeface="ＭＳ Ｐゴシック" charset="0"/>
                <a:cs typeface="ＭＳ Ｐゴシック" charset="0"/>
              </a:rPr>
              <a:t>Logical Positivism has a serious flaw</a:t>
            </a:r>
          </a:p>
          <a:p>
            <a:pPr eaLnBrk="1" hangingPunct="1">
              <a:lnSpc>
                <a:spcPct val="90000"/>
              </a:lnSpc>
            </a:pPr>
            <a:r>
              <a:rPr lang="en-GB" sz="1800">
                <a:latin typeface="Georgia" charset="0"/>
                <a:ea typeface="ＭＳ Ｐゴシック" charset="0"/>
                <a:cs typeface="ＭＳ Ｐゴシック" charset="0"/>
              </a:rPr>
              <a:t>General empirical statements cannot be verified because of the problem of induction - a major concern</a:t>
            </a:r>
          </a:p>
          <a:p>
            <a:pPr eaLnBrk="1" hangingPunct="1">
              <a:lnSpc>
                <a:spcPct val="90000"/>
              </a:lnSpc>
            </a:pPr>
            <a:r>
              <a:rPr lang="en-GB" sz="1800">
                <a:latin typeface="Georgia" charset="0"/>
                <a:ea typeface="ＭＳ Ｐゴシック" charset="0"/>
                <a:cs typeface="ＭＳ Ｐゴシック" charset="0"/>
              </a:rPr>
              <a:t>Most effectively exposed by Karl Popper (among others), who proposed an alternative methodology for science</a:t>
            </a:r>
          </a:p>
          <a:p>
            <a:pPr eaLnBrk="1" hangingPunct="1">
              <a:lnSpc>
                <a:spcPct val="90000"/>
              </a:lnSpc>
            </a:pPr>
            <a:r>
              <a:rPr lang="en-GB" sz="1800">
                <a:latin typeface="Georgia" charset="0"/>
                <a:ea typeface="ＭＳ Ｐゴシック" charset="0"/>
                <a:cs typeface="ＭＳ Ｐゴシック" charset="0"/>
              </a:rPr>
              <a:t>Popper attempted to replace the traditional concept of confirmation with falsification</a:t>
            </a:r>
            <a:br>
              <a:rPr lang="en-GB" sz="18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 sz="1800">
                <a:latin typeface="Georgia" charset="0"/>
                <a:ea typeface="ＭＳ Ｐゴシック" charset="0"/>
                <a:cs typeface="ＭＳ Ｐゴシック" charset="0"/>
              </a:rPr>
              <a:t>(effectively modus tollens)</a:t>
            </a:r>
          </a:p>
        </p:txBody>
      </p:sp>
      <p:pic>
        <p:nvPicPr>
          <p:cNvPr id="49156" name="Picture 9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83163" y="1676400"/>
            <a:ext cx="3517900" cy="4419600"/>
          </a:xfr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Falsificationism</a:t>
            </a:r>
          </a:p>
        </p:txBody>
      </p:sp>
      <p:sp>
        <p:nvSpPr>
          <p:cNvPr id="5120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Based on the fact that logic permits the establishment of the falsity but not the truth of theories in the light of observations</a:t>
            </a:r>
          </a:p>
          <a:p>
            <a:pPr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Science thus begins with problems for which falsifiable hypotheses are formulated as solutions</a:t>
            </a:r>
          </a:p>
          <a:p>
            <a:pPr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Hypotheses are then subjected to experimentation and criticism so that some will be deductively refuted while others may remain</a:t>
            </a:r>
          </a:p>
          <a:p>
            <a:pPr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In testing hypotheses, data collected may lead to new problems that need to be accommodated</a:t>
            </a:r>
          </a:p>
          <a:p>
            <a:pPr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Introduces new hypotheses that must, in turn, be tested</a:t>
            </a:r>
          </a:p>
          <a:p>
            <a:pPr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Popper argues that continual application of conjectures and refutations is basis for progress of science</a:t>
            </a:r>
          </a:p>
          <a:p>
            <a:pPr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A hypothesis is not regarded as true even if it has passed a wide variety of tests, but may be considered superior to predecessors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Knowledge Engineering</a:t>
            </a:r>
          </a:p>
        </p:txBody>
      </p:sp>
      <p:sp>
        <p:nvSpPr>
          <p:cNvPr id="53251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The Role of Knowledge</a:t>
            </a:r>
          </a:p>
        </p:txBody>
      </p:sp>
      <p:sp>
        <p:nvSpPr>
          <p:cNvPr id="5427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Knowledge is vital to intelligence</a:t>
            </a: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Without knowledge (or with little or poor knowledge), capability for intelligence is seriously curtailed</a:t>
            </a: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Several research efforts are directed at encoding large amounts of knowledge to enable the construction of intelligent machines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Expert systems demonstrate capabilities of knowledge based systems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Though limited to small domains, the knowledge encoded within an expert system is useful and effective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Course Aims</a:t>
            </a:r>
          </a:p>
        </p:txBody>
      </p:sp>
      <p:sp>
        <p:nvSpPr>
          <p:cNvPr id="1843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Introduce a range of methods and techniques that are currently used and researched in systems and applications that are based on domain-specific knowledge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Provide practical experience of the implementation of knowledge-based systems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Problems with Knowledge </a:t>
            </a:r>
          </a:p>
        </p:txBody>
      </p:sp>
      <p:sp>
        <p:nvSpPr>
          <p:cNvPr id="5632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Many problems with maintenance and acquisition of knowledge when humans are involved</a:t>
            </a:r>
          </a:p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The knowledge acquisition bottleneck</a:t>
            </a:r>
          </a:p>
          <a:p>
            <a:pPr lvl="1" eaLnBrk="1" hangingPunct="1"/>
            <a:r>
              <a:rPr lang="en-US" sz="2000">
                <a:latin typeface="Georgia" charset="0"/>
                <a:ea typeface="ＭＳ Ｐゴシック" charset="0"/>
              </a:rPr>
              <a:t>Edward Feigenbaum refers to difficulties of expertise elicitation and knowledge transfer</a:t>
            </a:r>
          </a:p>
          <a:p>
            <a:pPr lvl="1" eaLnBrk="1" hangingPunct="1"/>
            <a:r>
              <a:rPr lang="en-US" sz="2000">
                <a:latin typeface="Georgia" charset="0"/>
                <a:ea typeface="ＭＳ Ｐゴシック" charset="0"/>
              </a:rPr>
              <a:t>Typically 2-5 units of knowledge per day are acquired through the process of interviews between the computer specialist and the domain expert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Knowledge acquisition bottleneck</a:t>
            </a:r>
          </a:p>
        </p:txBody>
      </p:sp>
      <p:sp>
        <p:nvSpPr>
          <p:cNvPr id="5837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Associating jargon with concepts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Expert may not be able to articulate expertise</a:t>
            </a: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Expertise expressed may be incorrect - explicit statements may not correspond with behaviour</a:t>
            </a: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Expertise expressed may be incomplete - implicit dependencies and/or background knowledge may be missing</a:t>
            </a: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Expertise may be irrelevant - knowing which information is relevant to which problems, reliability of information sources, etc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More Problems</a:t>
            </a:r>
          </a:p>
        </p:txBody>
      </p:sp>
      <p:sp>
        <p:nvSpPr>
          <p:cNvPr id="6041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Knowledge is not static</a:t>
            </a:r>
          </a:p>
          <a:p>
            <a:pPr lvl="1" eaLnBrk="1" hangingPunct="1"/>
            <a:r>
              <a:rPr lang="en-US" sz="2000">
                <a:latin typeface="Georgia" charset="0"/>
                <a:ea typeface="ＭＳ Ｐゴシック" charset="0"/>
              </a:rPr>
              <a:t>Some kinds of knowledge are dependent on the environment over time. </a:t>
            </a:r>
          </a:p>
          <a:p>
            <a:pPr lvl="1" eaLnBrk="1" hangingPunct="1"/>
            <a:r>
              <a:rPr lang="en-US" sz="2000">
                <a:latin typeface="Georgia" charset="0"/>
                <a:ea typeface="ＭＳ Ｐゴシック" charset="0"/>
              </a:rPr>
              <a:t>What might be correct and consistent at one point may not be so at another </a:t>
            </a:r>
          </a:p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For example, we might encode the knowledge that Gordon Brown is PM in our knowledge base, only to discover later that David Cameron is PM instead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More Problems</a:t>
            </a:r>
          </a:p>
        </p:txBody>
      </p:sp>
      <p:sp>
        <p:nvSpPr>
          <p:cNvPr id="62467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534400" cy="4724400"/>
          </a:xfrm>
        </p:spPr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Knowledge is not complete</a:t>
            </a:r>
          </a:p>
          <a:p>
            <a:pPr lvl="1" eaLnBrk="1" hangingPunct="1"/>
            <a:r>
              <a:rPr lang="en-US" sz="2000">
                <a:latin typeface="Georgia" charset="0"/>
                <a:ea typeface="ＭＳ Ｐゴシック" charset="0"/>
              </a:rPr>
              <a:t>We continually discover new knowledge</a:t>
            </a:r>
          </a:p>
          <a:p>
            <a:pPr lvl="1" eaLnBrk="1" hangingPunct="1"/>
            <a:r>
              <a:rPr lang="en-US" sz="2000">
                <a:latin typeface="Georgia" charset="0"/>
                <a:ea typeface="ＭＳ Ｐゴシック" charset="0"/>
              </a:rPr>
              <a:t>Applies equally to scientific research or communal knowledge and to an individual</a:t>
            </a:r>
            <a:r>
              <a:rPr lang="ja-JP" altLang="en-US" sz="2000">
                <a:latin typeface="Georgia" charset="0"/>
                <a:ea typeface="ＭＳ Ｐゴシック" charset="0"/>
              </a:rPr>
              <a:t>’</a:t>
            </a:r>
            <a:r>
              <a:rPr lang="en-US" sz="2000">
                <a:latin typeface="Georgia" charset="0"/>
                <a:ea typeface="ＭＳ Ｐゴシック" charset="0"/>
              </a:rPr>
              <a:t>s knowledge about their environment</a:t>
            </a:r>
          </a:p>
          <a:p>
            <a:pPr lvl="1" eaLnBrk="1" hangingPunct="1"/>
            <a:r>
              <a:rPr lang="en-US" sz="2000">
                <a:latin typeface="Georgia" charset="0"/>
                <a:ea typeface="ＭＳ Ｐゴシック" charset="0"/>
              </a:rPr>
              <a:t>For example, advances in medicine (communal, scientific knowledge) have led to a greatly decreased infant mortality rate</a:t>
            </a:r>
          </a:p>
          <a:p>
            <a:pPr lvl="1" eaLnBrk="1" hangingPunct="1"/>
            <a:r>
              <a:rPr lang="en-US" sz="2000">
                <a:latin typeface="Georgia" charset="0"/>
                <a:ea typeface="ＭＳ Ｐゴシック" charset="0"/>
              </a:rPr>
              <a:t>At individual level, can </a:t>
            </a:r>
            <a:r>
              <a:rPr lang="ja-JP" altLang="en-US" sz="2000">
                <a:latin typeface="Georgia" charset="0"/>
                <a:ea typeface="ＭＳ Ｐゴシック" charset="0"/>
              </a:rPr>
              <a:t>‘</a:t>
            </a:r>
            <a:r>
              <a:rPr lang="en-US" sz="2000">
                <a:latin typeface="Georgia" charset="0"/>
                <a:ea typeface="ＭＳ Ｐゴシック" charset="0"/>
              </a:rPr>
              <a:t>discover</a:t>
            </a:r>
            <a:r>
              <a:rPr lang="en-GB" sz="2000">
                <a:latin typeface="Georgia" charset="0"/>
                <a:ea typeface="ＭＳ Ｐゴシック" charset="0"/>
              </a:rPr>
              <a:t>’ </a:t>
            </a:r>
            <a:r>
              <a:rPr lang="en-US" sz="2000">
                <a:latin typeface="Georgia" charset="0"/>
                <a:ea typeface="ＭＳ Ｐゴシック" charset="0"/>
              </a:rPr>
              <a:t>that a tube of toothpaste is empty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Always potential to add to knowledge - must allow for addition of new knowledge to KBs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Reasoning Paradigms</a:t>
            </a:r>
          </a:p>
        </p:txBody>
      </p:sp>
      <p:sp>
        <p:nvSpPr>
          <p:cNvPr id="6451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Types of Logical Reasoning</a:t>
            </a:r>
          </a:p>
        </p:txBody>
      </p:sp>
      <p:sp>
        <p:nvSpPr>
          <p:cNvPr id="6656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We have two statements, a and b, and a rule a</a:t>
            </a:r>
            <a:r>
              <a:rPr lang="en-US">
                <a:latin typeface="Georgia" charset="0"/>
                <a:ea typeface="ヒラギノ角ゴ ProN W3" charset="0"/>
                <a:cs typeface="ヒラギノ角ゴ ProN W3" charset="0"/>
              </a:rPr>
              <a:t>⇒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b 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(read a</a:t>
            </a:r>
            <a:r>
              <a:rPr lang="en-US">
                <a:latin typeface="Georgia" charset="0"/>
                <a:ea typeface="ヒラギノ角ゴ ProN W3" charset="0"/>
                <a:cs typeface="ヒラギノ角ゴ ProN W3" charset="0"/>
              </a:rPr>
              <a:t>⇒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b as </a:t>
            </a:r>
            <a:r>
              <a:rPr lang="ja-JP" altLang="en-US">
                <a:latin typeface="Georgia" charset="0"/>
                <a:ea typeface="ＭＳ Ｐゴシック" charset="0"/>
                <a:cs typeface="ＭＳ Ｐゴシック" charset="0"/>
              </a:rPr>
              <a:t>‘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a implies b</a:t>
            </a:r>
            <a:r>
              <a:rPr lang="ja-JP" altLang="en-US">
                <a:latin typeface="Georgia" charset="0"/>
                <a:ea typeface="ＭＳ Ｐゴシック" charset="0"/>
                <a:cs typeface="ＭＳ Ｐゴシック" charset="0"/>
              </a:rPr>
              <a:t>’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)</a:t>
            </a:r>
          </a:p>
          <a:p>
            <a:pPr eaLnBrk="1" hangingPunct="1"/>
            <a:r>
              <a:rPr lang="en-US" b="1">
                <a:latin typeface="Georgia" charset="0"/>
                <a:ea typeface="ＭＳ Ｐゴシック" charset="0"/>
                <a:cs typeface="ＭＳ Ｐゴシック" charset="0"/>
              </a:rPr>
              <a:t>Deduction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/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Given a and a</a:t>
            </a:r>
            <a:r>
              <a:rPr lang="en-US">
                <a:latin typeface="Georgia" charset="0"/>
                <a:ea typeface="ヒラギノ角ゴ ProN W3" charset="0"/>
                <a:cs typeface="ヒラギノ角ゴ ProN W3" charset="0"/>
              </a:rPr>
              <a:t>⇒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b, infer b (modus ponens)</a:t>
            </a:r>
          </a:p>
          <a:p>
            <a:pPr eaLnBrk="1" hangingPunct="1"/>
            <a:r>
              <a:rPr lang="en-US" b="1">
                <a:latin typeface="Georgia" charset="0"/>
                <a:ea typeface="ＭＳ Ｐゴシック" charset="0"/>
                <a:cs typeface="ＭＳ Ｐゴシック" charset="0"/>
              </a:rPr>
              <a:t>Induction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/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Given a and b, infer a</a:t>
            </a:r>
            <a:r>
              <a:rPr lang="en-US">
                <a:latin typeface="Georgia" charset="0"/>
                <a:ea typeface="ヒラギノ角ゴ ProN W3" charset="0"/>
                <a:cs typeface="ヒラギノ角ゴ ProN W3" charset="0"/>
              </a:rPr>
              <a:t>⇒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b</a:t>
            </a:r>
          </a:p>
          <a:p>
            <a:pPr eaLnBrk="1" hangingPunct="1"/>
            <a:r>
              <a:rPr lang="en-US" b="1">
                <a:latin typeface="Georgia" charset="0"/>
                <a:ea typeface="ＭＳ Ｐゴシック" charset="0"/>
                <a:cs typeface="ＭＳ Ｐゴシック" charset="0"/>
              </a:rPr>
              <a:t>Abduction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/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Given b and a</a:t>
            </a:r>
            <a:r>
              <a:rPr lang="en-US">
                <a:latin typeface="Georgia" charset="0"/>
                <a:ea typeface="ヒラギノ角ゴ ProN W3" charset="0"/>
                <a:cs typeface="ヒラギノ角ゴ ProN W3" charset="0"/>
              </a:rPr>
              <a:t>⇒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b, infer 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Validity</a:t>
            </a:r>
          </a:p>
        </p:txBody>
      </p:sp>
      <p:sp>
        <p:nvSpPr>
          <p:cNvPr id="6861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The form of an argument is logically valid if it cannot lead from true premises to a false conclusion</a:t>
            </a:r>
          </a:p>
          <a:p>
            <a:pPr eaLnBrk="1" hangingPunct="1"/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Induction and abduction are not logically valid, but both have roles to play in artificial intelligence</a:t>
            </a:r>
          </a:p>
          <a:p>
            <a:pPr lvl="1" eaLnBrk="1" hangingPunct="1"/>
            <a:r>
              <a:rPr lang="en-US">
                <a:latin typeface="Georgia" charset="0"/>
                <a:ea typeface="ＭＳ Ｐゴシック" charset="0"/>
              </a:rPr>
              <a:t>Induction permits the learning of new rules from observations</a:t>
            </a:r>
          </a:p>
          <a:p>
            <a:pPr lvl="1" eaLnBrk="1" hangingPunct="1"/>
            <a:r>
              <a:rPr lang="en-US">
                <a:latin typeface="Georgia" charset="0"/>
                <a:ea typeface="ＭＳ Ｐゴシック" charset="0"/>
              </a:rPr>
              <a:t>Abduction gives a way to explain probable causes for observations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Inductive Paradigm</a:t>
            </a:r>
          </a:p>
        </p:txBody>
      </p:sp>
      <p:sp>
        <p:nvSpPr>
          <p:cNvPr id="7065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Induce a general concept description from a sequence of instances of the concept and known counter-examples of the concept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Task is to build a concept description from which all previous positive instances can be rederived, but none of the negative instances by the same process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Induction vs Deduction</a:t>
            </a:r>
          </a:p>
        </p:txBody>
      </p:sp>
      <p:sp>
        <p:nvSpPr>
          <p:cNvPr id="7270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Deduction has a definite role to play in artificial intelligence but is unsuitable in many cases precisely because of its rigour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Deductive inferences reveal the relationships in existing knowledge</a:t>
            </a:r>
          </a:p>
          <a:p>
            <a:pPr eaLnBrk="1" hangingPunct="1">
              <a:lnSpc>
                <a:spcPct val="90000"/>
              </a:lnSpc>
            </a:pPr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Inductive reasoning aims to create new knowledge or extend existing knowledge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Complementary to formal logic, but is not guaranteed to be correct or even to draw an inference at all</a:t>
            </a:r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Inductive Paradigm</a:t>
            </a:r>
          </a:p>
        </p:txBody>
      </p:sp>
      <p:sp>
        <p:nvSpPr>
          <p:cNvPr id="7475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Description Language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Language in which instances and concepts are represented may vary in representational power (e.g. propositional calculus, 1st order logic, etc)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Typically, systems use a fixed vocabulary in that all relevant descriptors must be present at the outset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Some work, however, addresses growth of languages during the learning cycle, labelling the process </a:t>
            </a:r>
            <a:r>
              <a:rPr lang="en-GB" b="1">
                <a:latin typeface="Georgia" charset="0"/>
                <a:ea typeface="ＭＳ Ｐゴシック" charset="0"/>
              </a:rPr>
              <a:t>representational shift</a:t>
            </a:r>
            <a:endParaRPr lang="en-US" b="1">
              <a:latin typeface="Georgia" charset="0"/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Teaching Schedule</a:t>
            </a:r>
          </a:p>
        </p:txBody>
      </p:sp>
      <p:sp>
        <p:nvSpPr>
          <p:cNvPr id="22531" name="Rectangle 4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Week 1: 	Overview</a:t>
            </a:r>
            <a:b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			Knowledge and Science</a:t>
            </a:r>
            <a:b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			Ontologies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Week 2:		Knowledge Representation: Logic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Week 3: 	Knowledge Representation: </a:t>
            </a:r>
            <a:b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			Networks, Frames, Scripts and Rules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Week 4:		Knowledge Representation: Uncertainty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Week 5:		Knowledge Acquisition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Week 6:		CLIPS</a:t>
            </a:r>
            <a:b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</a:br>
            <a:endParaRPr lang="en-GB" sz="2000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Inductive Paradigm</a:t>
            </a:r>
          </a:p>
        </p:txBody>
      </p:sp>
      <p:sp>
        <p:nvSpPr>
          <p:cNvPr id="7680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Noise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Early systems assumed noise-free data - examples assumed to be correctly classified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This is too restrictive for the real world!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Various kinds of error were addressed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Inductive Paradigm</a:t>
            </a:r>
          </a:p>
        </p:txBody>
      </p:sp>
      <p:sp>
        <p:nvSpPr>
          <p:cNvPr id="7885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Concept type</a:t>
            </a:r>
          </a:p>
          <a:p>
            <a:pPr lvl="1"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</a:rPr>
              <a:t>Discriminant concepts - the concept description is a set of tests that separate all instances of the concept from all instances of other known concepts</a:t>
            </a:r>
          </a:p>
          <a:p>
            <a:pPr lvl="1"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</a:rPr>
              <a:t>Characteristic concepts - systems strive for elegance and compactness in concept descriptions. Makes them easier for humans and other parts of a system, but may sacrifice accuracy</a:t>
            </a:r>
          </a:p>
          <a:p>
            <a:pPr lvl="1"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</a:rPr>
              <a:t>Inductive bias is often expressed as preferences in the type of concept to be acquired</a:t>
            </a:r>
            <a:endParaRPr lang="en-US">
              <a:latin typeface="Georgia" charset="0"/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Inductive Paradigm</a:t>
            </a:r>
          </a:p>
        </p:txBody>
      </p:sp>
      <p:sp>
        <p:nvSpPr>
          <p:cNvPr id="8089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Source of instances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</a:rPr>
              <a:t>Early work used an external teacher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</a:rPr>
              <a:t>More recent work uses an external world. Here the learner must seek examples, cope with multiple concepts and seek its own classification by an oracle, experiments, or clustering</a:t>
            </a:r>
          </a:p>
          <a:p>
            <a:pPr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Incremental vs. One-shot induction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</a:rPr>
              <a:t>One shot induction considers all positive and negative instances at one time and produces a concept description not open to further modification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</a:rPr>
              <a:t>Incremental induction produces a best-guess concept or range of concepts consistent with the data so far</a:t>
            </a:r>
          </a:p>
          <a:p>
            <a:pPr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Allows interleaving of learning and performance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Analytic Paradigm</a:t>
            </a:r>
          </a:p>
        </p:txBody>
      </p:sp>
      <p:sp>
        <p:nvSpPr>
          <p:cNvPr id="8294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Analytic learning from a few exemplars plus a rich underlying domain theory.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Deductive rather than inductive, using past experience (exemplars) to guide which deductive chains to perform when solving new problems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Enables more efficient application of domain knowledge.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Improves efficiency rather than extends the library of concept descriptions.</a:t>
            </a:r>
          </a:p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6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Knowledge Representation and Ontologies</a:t>
            </a:r>
          </a:p>
        </p:txBody>
      </p:sp>
      <p:sp>
        <p:nvSpPr>
          <p:cNvPr id="89091" name="Rectangle 7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Knowledge Representation</a:t>
            </a:r>
          </a:p>
        </p:txBody>
      </p:sp>
      <p:sp>
        <p:nvSpPr>
          <p:cNvPr id="911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Covered so far (in brief)</a:t>
            </a:r>
          </a:p>
          <a:p>
            <a:pPr lvl="1"/>
            <a:r>
              <a:rPr lang="en-US">
                <a:latin typeface="Georgia" charset="0"/>
                <a:ea typeface="ＭＳ Ｐゴシック" charset="0"/>
              </a:rPr>
              <a:t>The nature of knowledge</a:t>
            </a:r>
          </a:p>
          <a:p>
            <a:pPr lvl="1"/>
            <a:r>
              <a:rPr lang="en-US">
                <a:latin typeface="Georgia" charset="0"/>
                <a:ea typeface="ＭＳ Ｐゴシック" charset="0"/>
              </a:rPr>
              <a:t>The knowledge acquisition process</a:t>
            </a:r>
          </a:p>
          <a:p>
            <a:pPr lvl="1"/>
            <a:r>
              <a:rPr lang="en-US">
                <a:latin typeface="Georgia" charset="0"/>
                <a:ea typeface="ＭＳ Ｐゴシック" charset="0"/>
              </a:rPr>
              <a:t>Reasoning with knowledge</a:t>
            </a:r>
          </a:p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How do we structure knowledge in a form that we can effectively acquire and reason with it?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Knowledge Representation</a:t>
            </a:r>
          </a:p>
        </p:txBody>
      </p:sp>
      <p:sp>
        <p:nvSpPr>
          <p:cNvPr id="921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Many types of knowledge representation</a:t>
            </a:r>
          </a:p>
          <a:p>
            <a:pPr lvl="1"/>
            <a:r>
              <a:rPr lang="en-US">
                <a:latin typeface="Georgia" charset="0"/>
                <a:ea typeface="ＭＳ Ｐゴシック" charset="0"/>
              </a:rPr>
              <a:t>Logical, procedural, network, structured/frames, etc</a:t>
            </a:r>
          </a:p>
          <a:p>
            <a:pPr lvl="1"/>
            <a:r>
              <a:rPr lang="en-US">
                <a:latin typeface="Georgia" charset="0"/>
                <a:ea typeface="ＭＳ Ｐゴシック" charset="0"/>
              </a:rPr>
              <a:t>Close relationship between representation and reasoning</a:t>
            </a:r>
          </a:p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One term used often in discussions of KR: </a:t>
            </a:r>
            <a:r>
              <a:rPr lang="en-US" b="1">
                <a:latin typeface="Georgia" charset="0"/>
                <a:ea typeface="ＭＳ Ｐゴシック" charset="0"/>
                <a:cs typeface="ＭＳ Ｐゴシック" charset="0"/>
              </a:rPr>
              <a:t>ontology</a:t>
            </a:r>
          </a:p>
          <a:p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Defining the </a:t>
            </a:r>
            <a:r>
              <a:rPr lang="ja-JP" altLang="en-US">
                <a:latin typeface="Georgia" charset="0"/>
                <a:ea typeface="ＭＳ Ｐゴシック" charset="0"/>
                <a:cs typeface="ＭＳ Ｐゴシック" charset="0"/>
              </a:rPr>
              <a:t>‘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O</a:t>
            </a:r>
            <a:r>
              <a:rPr lang="ja-JP" altLang="en-US">
                <a:latin typeface="Georgia" charset="0"/>
                <a:ea typeface="ＭＳ Ｐゴシック" charset="0"/>
                <a:cs typeface="ＭＳ Ｐゴシック" charset="0"/>
              </a:rPr>
              <a:t>’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 word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Ontology, </a:t>
            </a:r>
            <a:r>
              <a:rPr lang="en-US" sz="2000" i="1">
                <a:latin typeface="Georgia" charset="0"/>
                <a:ea typeface="ＭＳ Ｐゴシック" charset="0"/>
                <a:cs typeface="ＭＳ Ｐゴシック" charset="0"/>
              </a:rPr>
              <a:t>n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.</a:t>
            </a:r>
          </a:p>
          <a:p>
            <a:pPr marL="0" indent="0" eaLnBrk="1" hangingPunct="1">
              <a:buFontTx/>
              <a:buNone/>
            </a:pPr>
            <a:r>
              <a:rPr lang="en-US" sz="2000" b="1">
                <a:latin typeface="Georgia" charset="0"/>
                <a:ea typeface="ＭＳ Ｐゴシック" charset="0"/>
                <a:cs typeface="ＭＳ Ｐゴシック" charset="0"/>
              </a:rPr>
              <a:t>1. a.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000" i="1">
                <a:latin typeface="Georgia" charset="0"/>
                <a:ea typeface="ＭＳ Ｐゴシック" charset="0"/>
                <a:cs typeface="ＭＳ Ｐゴシック" charset="0"/>
              </a:rPr>
              <a:t>Philos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. The science or study of being; that branch of metaphysics concerned with the nature or essence of being or existence.</a:t>
            </a:r>
            <a:b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</a:br>
            <a:endParaRPr lang="en-US" sz="2000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457200" y="4797425"/>
            <a:ext cx="31226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>
                <a:latin typeface="Georgia" charset="0"/>
              </a:rPr>
              <a:t>Oxford English Dictionary, 2004</a:t>
            </a:r>
          </a:p>
        </p:txBody>
      </p:sp>
      <p:pic>
        <p:nvPicPr>
          <p:cNvPr id="93189" name="Picture 7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87938" y="1676400"/>
            <a:ext cx="3309937" cy="4419600"/>
          </a:xfr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5"/>
          <p:cNvSpPr>
            <a:spLocks noChangeArrowheads="1"/>
          </p:cNvSpPr>
          <p:nvPr/>
        </p:nvSpPr>
        <p:spPr bwMode="auto">
          <a:xfrm>
            <a:off x="457200" y="1719263"/>
            <a:ext cx="82296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1900">
                <a:latin typeface="Georgia" charset="0"/>
              </a:rPr>
              <a:t>On those remote pages it is written that animals are divided into:</a:t>
            </a:r>
            <a:br>
              <a:rPr lang="en-GB" sz="1900">
                <a:latin typeface="Georgia" charset="0"/>
              </a:rPr>
            </a:br>
            <a:endParaRPr lang="en-US" sz="1900">
              <a:latin typeface="Georgia" charset="0"/>
            </a:endParaRPr>
          </a:p>
        </p:txBody>
      </p:sp>
      <p:sp>
        <p:nvSpPr>
          <p:cNvPr id="95235" name="Rectangle 6"/>
          <p:cNvSpPr>
            <a:spLocks noChangeArrowheads="1"/>
          </p:cNvSpPr>
          <p:nvPr/>
        </p:nvSpPr>
        <p:spPr bwMode="auto">
          <a:xfrm>
            <a:off x="457200" y="6365875"/>
            <a:ext cx="54594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>
                <a:latin typeface="Georgia" charset="0"/>
              </a:rPr>
              <a:t>J-L Borges, The Analytical Language of John Wilkins, 1952</a:t>
            </a:r>
          </a:p>
        </p:txBody>
      </p:sp>
      <p:sp>
        <p:nvSpPr>
          <p:cNvPr id="95236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The Celestial Empire 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   of Benevolent Knowledge</a:t>
            </a:r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5237" name="Rectangle 11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4191000" cy="4419600"/>
          </a:xfrm>
        </p:spPr>
        <p:txBody>
          <a:bodyPr/>
          <a:lstStyle/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those that belong to the Emperor 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embalmed ones 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those that are trained 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suckling pigs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mermaids 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fabulous ones 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stray dogs 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those that are included in this classification</a:t>
            </a:r>
            <a:endParaRPr lang="en-US" sz="2000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5238" name="Rectangle 12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133600"/>
            <a:ext cx="4191000" cy="4419600"/>
          </a:xfrm>
        </p:spPr>
        <p:txBody>
          <a:bodyPr/>
          <a:lstStyle/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those that tremble as if they were mad 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innumerable ones 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those drawn with a very fine camel's hair brush 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others 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those that have just broken a flower vase 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those that resemble flies from a distance</a:t>
            </a:r>
            <a:endParaRPr lang="en-US" sz="2000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Defining the </a:t>
            </a:r>
            <a:r>
              <a:rPr lang="ja-JP" altLang="en-US">
                <a:latin typeface="Georgia" charset="0"/>
                <a:ea typeface="ＭＳ Ｐゴシック" charset="0"/>
                <a:cs typeface="ＭＳ Ｐゴシック" charset="0"/>
              </a:rPr>
              <a:t>‘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O</a:t>
            </a:r>
            <a:r>
              <a:rPr lang="ja-JP" altLang="en-US">
                <a:latin typeface="Georgia" charset="0"/>
                <a:ea typeface="ＭＳ Ｐゴシック" charset="0"/>
                <a:cs typeface="ＭＳ Ｐゴシック" charset="0"/>
              </a:rPr>
              <a:t>’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 word</a:t>
            </a:r>
          </a:p>
        </p:txBody>
      </p:sp>
      <p:sp>
        <p:nvSpPr>
          <p:cNvPr id="9728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An ontology is a specification of a conceptualisation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Specification: A formal description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Conceptualisation: The objects, concepts, and other entities that are assumed to exist in some area of interest and the relationships that hold among them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Referred to in the philosophical literature as Formal Ontology</a:t>
            </a:r>
          </a:p>
          <a:p>
            <a:pPr eaLnBrk="1" hangingPunct="1">
              <a:buFontTx/>
              <a:buNone/>
            </a:pPr>
            <a:r>
              <a:rPr lang="en-US" sz="1600">
                <a:latin typeface="Georgia" charset="0"/>
                <a:ea typeface="ＭＳ Ｐゴシック" charset="0"/>
                <a:cs typeface="ＭＳ Ｐゴシック" charset="0"/>
              </a:rPr>
              <a:t>T. R. Gruber. A translation approach to portable ontologies. Knowledge Acquisition, 5(2):199-220, 1993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Teaching Schedule</a:t>
            </a:r>
          </a:p>
        </p:txBody>
      </p:sp>
      <p:sp>
        <p:nvSpPr>
          <p:cNvPr id="2457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Week 7:		Automated Reasoning: Resolution and Analytic Tableaux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Week 8:	Automated Reasoning: </a:t>
            </a:r>
            <a:b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			Unification, Clause Form, and Skolemisation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Week 9:		Automated Reasoning: </a:t>
            </a:r>
            <a:b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			Explanation and Truth Maintenance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Week 10:	Information Retrieval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Week 11:	Implementing Information Retrieval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Christmas Vacation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Week 15:	Review</a:t>
            </a:r>
            <a:b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</a:br>
            <a:endParaRPr lang="en-GB" sz="2000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Ontology in Computer Science</a:t>
            </a:r>
          </a:p>
        </p:txBody>
      </p:sp>
      <p:sp>
        <p:nvSpPr>
          <p:cNvPr id="16077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Ontologies as engineered artifacts:</a:t>
            </a:r>
          </a:p>
          <a:p>
            <a:pPr lvl="1" eaLnBrk="1" hangingPunct="1"/>
            <a:r>
              <a:rPr lang="de-DE" sz="2000">
                <a:latin typeface="Georgia" charset="0"/>
                <a:ea typeface="ＭＳ Ｐゴシック" charset="0"/>
              </a:rPr>
              <a:t>constituted by a specific vocabulary used to describe a certain reality, plus </a:t>
            </a:r>
          </a:p>
          <a:p>
            <a:pPr lvl="1" eaLnBrk="1" hangingPunct="1"/>
            <a:r>
              <a:rPr lang="de-DE" sz="2000">
                <a:latin typeface="Georgia" charset="0"/>
                <a:ea typeface="ＭＳ Ｐゴシック" charset="0"/>
              </a:rPr>
              <a:t>a set of explicit assumptions regarding the intended meaning of the vocabulary</a:t>
            </a:r>
            <a:endParaRPr lang="en-GB" sz="2000">
              <a:latin typeface="Georgia" charset="0"/>
              <a:ea typeface="ＭＳ Ｐゴシック" charset="0"/>
            </a:endParaRP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Shared understanding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Facilitate communication</a:t>
            </a:r>
          </a:p>
          <a:p>
            <a:pPr lvl="1" eaLnBrk="1" hangingPunct="1"/>
            <a:r>
              <a:rPr lang="en-GB" sz="2000">
                <a:latin typeface="Georgia" charset="0"/>
                <a:ea typeface="ＭＳ Ｐゴシック" charset="0"/>
              </a:rPr>
              <a:t>Establish a joint terminology for a community of interest</a:t>
            </a:r>
          </a:p>
          <a:p>
            <a:pPr lvl="1" eaLnBrk="1" hangingPunct="1"/>
            <a:r>
              <a:rPr lang="en-GB" sz="2000">
                <a:latin typeface="Georgia" charset="0"/>
                <a:ea typeface="ＭＳ Ｐゴシック" charset="0"/>
              </a:rPr>
              <a:t>Normative models…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Inter-operability: sharing and reuse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Ontology Structure</a:t>
            </a:r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179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Ontologies typically have two distinct components:</a:t>
            </a:r>
          </a:p>
          <a:p>
            <a:pPr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Names for important concepts in the domain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</a:rPr>
              <a:t>Elephant is a concept whose members are a kind of animal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</a:rPr>
              <a:t>Herbivore is a concept whose members are exactly those animals who eat only plants or parts of plants 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</a:rPr>
              <a:t>Adult_Elephant is a concept whose members are exactly those elephants whose age is greater than 20 years</a:t>
            </a:r>
          </a:p>
          <a:p>
            <a:pPr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Background knowledge/constraints on the domain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</a:rPr>
              <a:t>Adult_Elephants weigh at least 2,000 kg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</a:rPr>
              <a:t>All Elephants are either African_Elephants or Indian_Elephants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</a:rPr>
              <a:t>No individual can be both a Herbivore and a Carnivore</a:t>
            </a:r>
            <a:endParaRPr lang="en-US" sz="2000">
              <a:latin typeface="Georgia" charset="0"/>
              <a:ea typeface="ＭＳ Ｐゴシック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7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Informal Usage</a:t>
            </a:r>
          </a:p>
        </p:txBody>
      </p:sp>
      <p:sp>
        <p:nvSpPr>
          <p:cNvPr id="10342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Informally, </a:t>
            </a:r>
            <a:r>
              <a:rPr lang="ja-JP" altLang="en-US">
                <a:latin typeface="Georgia" charset="0"/>
                <a:ea typeface="ＭＳ Ｐゴシック" charset="0"/>
                <a:cs typeface="ＭＳ Ｐゴシック" charset="0"/>
              </a:rPr>
              <a:t>‘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ontology</a:t>
            </a:r>
            <a:r>
              <a:rPr lang="ja-JP" altLang="en-US">
                <a:latin typeface="Georgia" charset="0"/>
                <a:ea typeface="ＭＳ Ｐゴシック" charset="0"/>
                <a:cs typeface="ＭＳ Ｐゴシック" charset="0"/>
              </a:rPr>
              <a:t>’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 may also be used to describe a number of other types of conceptual specification:</a:t>
            </a:r>
          </a:p>
          <a:p>
            <a:pPr lvl="1" eaLnBrk="1" hangingPunct="1"/>
            <a:r>
              <a:rPr lang="en-US">
                <a:latin typeface="Georgia" charset="0"/>
                <a:ea typeface="ＭＳ Ｐゴシック" charset="0"/>
              </a:rPr>
              <a:t>Controlled vocabulary</a:t>
            </a:r>
          </a:p>
          <a:p>
            <a:pPr lvl="1" eaLnBrk="1" hangingPunct="1"/>
            <a:r>
              <a:rPr lang="en-US">
                <a:latin typeface="Georgia" charset="0"/>
                <a:ea typeface="ＭＳ Ｐゴシック" charset="0"/>
              </a:rPr>
              <a:t>Taxonomy</a:t>
            </a:r>
          </a:p>
          <a:p>
            <a:pPr lvl="1" eaLnBrk="1" hangingPunct="1"/>
            <a:r>
              <a:rPr lang="en-US">
                <a:latin typeface="Georgia" charset="0"/>
                <a:ea typeface="ＭＳ Ｐゴシック" charset="0"/>
              </a:rPr>
              <a:t>Thesaurus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Study of ontology is not limited to computer scientists and philosophers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Rich tradition of knowledge representation and ontology in library and information science…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…but they talk about classification and metadata schema instead of ontologies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Controlled Vocabularies</a:t>
            </a:r>
          </a:p>
        </p:txBody>
      </p:sp>
      <p:sp>
        <p:nvSpPr>
          <p:cNvPr id="10752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An explicitly enumerated list of terms, each with an unambiguous, non-redundant definition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No structure exists between terms - a controlled vocabulary is a flat list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Examples: </a:t>
            </a:r>
          </a:p>
          <a:p>
            <a:pPr lvl="1" eaLnBrk="1" hangingPunct="1"/>
            <a:r>
              <a:rPr lang="en-US">
                <a:latin typeface="Georgia" charset="0"/>
                <a:ea typeface="ＭＳ Ｐゴシック" charset="0"/>
              </a:rPr>
              <a:t>Library of Congress Subject Headings (LCSH)</a:t>
            </a:r>
          </a:p>
          <a:p>
            <a:pPr lvl="1" eaLnBrk="1" hangingPunct="1"/>
            <a:r>
              <a:rPr lang="en-US">
                <a:latin typeface="Georgia" charset="0"/>
                <a:ea typeface="ＭＳ Ｐゴシック" charset="0"/>
              </a:rPr>
              <a:t>Medical Subject Headings (MeSH)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Taxonomies</a:t>
            </a:r>
          </a:p>
        </p:txBody>
      </p:sp>
      <p:sp>
        <p:nvSpPr>
          <p:cNvPr id="10854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A collection of controlled vocabulary terms organised into a hierarchical structure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Each term is in one or more parent-child relationships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May be several different types of parent-child relationship:</a:t>
            </a:r>
          </a:p>
          <a:p>
            <a:pPr lvl="1" eaLnBrk="1" hangingPunct="1"/>
            <a:r>
              <a:rPr lang="en-US">
                <a:latin typeface="Georgia" charset="0"/>
                <a:ea typeface="ＭＳ Ｐゴシック" charset="0"/>
              </a:rPr>
              <a:t>Type-instance</a:t>
            </a:r>
          </a:p>
          <a:p>
            <a:pPr lvl="1" eaLnBrk="1" hangingPunct="1"/>
            <a:r>
              <a:rPr lang="en-US">
                <a:latin typeface="Georgia" charset="0"/>
                <a:ea typeface="ＭＳ Ｐゴシック" charset="0"/>
              </a:rPr>
              <a:t>Genus-species</a:t>
            </a:r>
          </a:p>
          <a:p>
            <a:pPr lvl="1" eaLnBrk="1" hangingPunct="1"/>
            <a:r>
              <a:rPr lang="en-US">
                <a:latin typeface="Georgia" charset="0"/>
                <a:ea typeface="ＭＳ Ｐゴシック" charset="0"/>
              </a:rPr>
              <a:t>Part-whole (referred to as meronymy)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Taxonomy Examples</a:t>
            </a:r>
          </a:p>
        </p:txBody>
      </p:sp>
      <p:sp>
        <p:nvSpPr>
          <p:cNvPr id="10957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Library classification schemes</a:t>
            </a:r>
          </a:p>
          <a:p>
            <a:pPr lvl="1" eaLnBrk="1" hangingPunct="1"/>
            <a:r>
              <a:rPr lang="en-US">
                <a:latin typeface="Georgia" charset="0"/>
                <a:ea typeface="ＭＳ Ｐゴシック" charset="0"/>
              </a:rPr>
              <a:t>Library of Congress</a:t>
            </a:r>
          </a:p>
          <a:p>
            <a:pPr lvl="1" eaLnBrk="1" hangingPunct="1"/>
            <a:r>
              <a:rPr lang="en-US">
                <a:latin typeface="Georgia" charset="0"/>
                <a:ea typeface="ＭＳ Ｐゴシック" charset="0"/>
              </a:rPr>
              <a:t>Dewey Decimal</a:t>
            </a:r>
          </a:p>
          <a:p>
            <a:pPr lvl="1" eaLnBrk="1" hangingPunct="1"/>
            <a:r>
              <a:rPr lang="en-US">
                <a:latin typeface="Georgia" charset="0"/>
                <a:ea typeface="ＭＳ Ｐゴシック" charset="0"/>
              </a:rPr>
              <a:t>UDC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Linnean Classification</a:t>
            </a:r>
          </a:p>
          <a:p>
            <a:pPr lvl="1" eaLnBrk="1" hangingPunct="1"/>
            <a:r>
              <a:rPr lang="en-US">
                <a:latin typeface="Georgia" charset="0"/>
                <a:ea typeface="ＭＳ Ｐゴシック" charset="0"/>
              </a:rPr>
              <a:t>Kingdom, Phylum, Class, Order, Family, Genus, Species, Subspecies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MeSH Tree Structures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Taxonomy Examples</a:t>
            </a:r>
          </a:p>
        </p:txBody>
      </p:sp>
      <p:sp>
        <p:nvSpPr>
          <p:cNvPr id="11059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Dewey Decimal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500s - Natural Sciences and Mathematics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530s - Physics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537 - Electricity and Electronics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Library of Congress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Q - Science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QA - Mathematics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QA71-90 - Instruments and machines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QA75-76.95 - Calculating machines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QA75.5-76.95 - Electronic computers and computer science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QA76-76.765 - Computer software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Polyhierarchical Taxonomies</a:t>
            </a:r>
          </a:p>
        </p:txBody>
      </p:sp>
      <p:sp>
        <p:nvSpPr>
          <p:cNvPr id="11161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Also known as faceted taxonomies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Define several orthogonal hierarchies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Objects may be classified under multiple hierarchies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Example: Universal Decimal Classification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Facets for language, relation to other subjects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007 - activity and organizing, information, communication and control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007.52 - artificial intelligence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616 - clinical medicine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007.52=20 - artificial intelligence in English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007.52:616 - artificial intelligence and clinical medicine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007.52:616=20 - AI and clinical medicine in English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Thesauri</a:t>
            </a:r>
          </a:p>
        </p:txBody>
      </p:sp>
      <p:sp>
        <p:nvSpPr>
          <p:cNvPr id="11264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A thesaurus is a taxonomy with additional relations showing lateral connections</a:t>
            </a:r>
          </a:p>
          <a:p>
            <a:pPr lvl="1" eaLnBrk="1" hangingPunct="1"/>
            <a:r>
              <a:rPr lang="en-US">
                <a:latin typeface="Georgia" charset="0"/>
                <a:ea typeface="ＭＳ Ｐゴシック" charset="0"/>
              </a:rPr>
              <a:t>Related Term (RT)</a:t>
            </a:r>
          </a:p>
          <a:p>
            <a:pPr lvl="1" eaLnBrk="1" hangingPunct="1"/>
            <a:r>
              <a:rPr lang="en-US">
                <a:latin typeface="Georgia" charset="0"/>
                <a:ea typeface="ＭＳ Ｐゴシック" charset="0"/>
              </a:rPr>
              <a:t>See Also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Parent-child relation usually described in terms of Broader Terms (BT) and Narrower Terms (NT)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Thesauri also typically contain scope notes which define the meaning of a term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Assessment</a:t>
            </a:r>
          </a:p>
        </p:txBody>
      </p:sp>
      <p:sp>
        <p:nvSpPr>
          <p:cNvPr id="2662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Examination: 80%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Expert system design coursework: 20%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Implemented using CLIPS expert system shell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Specification published in week 4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Submission due week 9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Feedback due week 15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Thesaurus Example</a:t>
            </a:r>
          </a:p>
        </p:txBody>
      </p:sp>
      <p:sp>
        <p:nvSpPr>
          <p:cNvPr id="11366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Apples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	Scope notes:		The fruit of any member of the </a:t>
            </a:r>
            <a:b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			species Malus pumila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	Broader term: 	Foodstuffs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	Related terms: 	Cooking Ingredients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				Taxable Foodstuffs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				Horticulture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	Narrower terms: 	Granny Smiths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	See also: 		Apple Trees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	Use: 			For Apple computers use Personal</a:t>
            </a:r>
            <a:b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			Computers (Apple)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Ontology</a:t>
            </a:r>
          </a:p>
        </p:txBody>
      </p:sp>
      <p:sp>
        <p:nvSpPr>
          <p:cNvPr id="11469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An ontology further specialises types of relationships (particularly related term)</a:t>
            </a:r>
          </a:p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A ontology typically includes:</a:t>
            </a:r>
          </a:p>
          <a:p>
            <a:pPr lvl="1" eaLnBrk="1" hangingPunct="1"/>
            <a:r>
              <a:rPr lang="en-US" sz="2000">
                <a:latin typeface="Georgia" charset="0"/>
                <a:ea typeface="ＭＳ Ｐゴシック" charset="0"/>
              </a:rPr>
              <a:t>Class definitions and hierarchy</a:t>
            </a:r>
          </a:p>
          <a:p>
            <a:pPr lvl="1" eaLnBrk="1" hangingPunct="1"/>
            <a:r>
              <a:rPr lang="en-US" sz="2000">
                <a:latin typeface="Georgia" charset="0"/>
                <a:ea typeface="ＭＳ Ｐゴシック" charset="0"/>
              </a:rPr>
              <a:t>Relation definitions and hierarchy</a:t>
            </a:r>
          </a:p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An ontology may also include the following:</a:t>
            </a:r>
          </a:p>
          <a:p>
            <a:pPr lvl="1" eaLnBrk="1" hangingPunct="1"/>
            <a:r>
              <a:rPr lang="en-US" sz="2000">
                <a:latin typeface="Georgia" charset="0"/>
                <a:ea typeface="ＭＳ Ｐゴシック" charset="0"/>
              </a:rPr>
              <a:t>Constraints</a:t>
            </a:r>
          </a:p>
          <a:p>
            <a:pPr lvl="1" eaLnBrk="1" hangingPunct="1"/>
            <a:r>
              <a:rPr lang="en-US" sz="2000">
                <a:latin typeface="Georgia" charset="0"/>
                <a:ea typeface="ＭＳ Ｐゴシック" charset="0"/>
              </a:rPr>
              <a:t>Axioms</a:t>
            </a:r>
          </a:p>
          <a:p>
            <a:pPr lvl="1" eaLnBrk="1" hangingPunct="1"/>
            <a:r>
              <a:rPr lang="en-US" sz="2000">
                <a:latin typeface="Georgia" charset="0"/>
                <a:ea typeface="ＭＳ Ｐゴシック" charset="0"/>
              </a:rPr>
              <a:t>Rule-based knowledge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Summary</a:t>
            </a:r>
          </a:p>
        </p:txBody>
      </p:sp>
      <p:sp>
        <p:nvSpPr>
          <p:cNvPr id="11571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Controlled Vocabulary + Hierarchy = Taxonomy</a:t>
            </a:r>
          </a:p>
          <a:p>
            <a:pPr eaLnBrk="1" hangingPunct="1"/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Taxonomy + lateral relations = Thesaurus</a:t>
            </a:r>
          </a:p>
          <a:p>
            <a:pPr eaLnBrk="1" hangingPunct="1"/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Thesaurus + typed relations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	+ constraints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	+ rules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	+ axioms = Ontology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6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Knowledge and Science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History of Science</a:t>
            </a:r>
          </a:p>
        </p:txBody>
      </p:sp>
      <p:sp>
        <p:nvSpPr>
          <p:cNvPr id="30723" name="Rectangle 8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GB" sz="1800">
                <a:latin typeface="Georgia" charset="0"/>
                <a:ea typeface="ＭＳ Ｐゴシック" charset="0"/>
                <a:cs typeface="ＭＳ Ｐゴシック" charset="0"/>
              </a:rPr>
              <a:t>Learning has roots in history and philosophy of science</a:t>
            </a:r>
          </a:p>
          <a:p>
            <a:pPr eaLnBrk="1" hangingPunct="1"/>
            <a:r>
              <a:rPr lang="en-GB" sz="1800">
                <a:latin typeface="Georgia" charset="0"/>
                <a:ea typeface="ＭＳ Ｐゴシック" charset="0"/>
                <a:cs typeface="ＭＳ Ｐゴシック" charset="0"/>
              </a:rPr>
              <a:t>Aim of science can be thought of as acquisition of knowledge through experimentation and observation of the world</a:t>
            </a:r>
          </a:p>
          <a:p>
            <a:pPr eaLnBrk="1" hangingPunct="1"/>
            <a:r>
              <a:rPr lang="en-GB" sz="1800">
                <a:latin typeface="Georgia" charset="0"/>
                <a:ea typeface="ＭＳ Ｐゴシック" charset="0"/>
                <a:cs typeface="ＭＳ Ｐゴシック" charset="0"/>
              </a:rPr>
              <a:t>The discussion and investigation of knowledge, and what is now known as science and the philosophy of science can be traced back to Plato and Aristotle</a:t>
            </a:r>
          </a:p>
          <a:p>
            <a:pPr eaLnBrk="1" hangingPunct="1"/>
            <a:r>
              <a:rPr lang="en-GB" sz="1800">
                <a:latin typeface="Georgia" charset="0"/>
                <a:ea typeface="ＭＳ Ｐゴシック" charset="0"/>
                <a:cs typeface="ＭＳ Ｐゴシック" charset="0"/>
              </a:rPr>
              <a:t>Knowledge as justified true belief (Plato)</a:t>
            </a:r>
          </a:p>
        </p:txBody>
      </p:sp>
      <p:pic>
        <p:nvPicPr>
          <p:cNvPr id="30724" name="Picture 10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68900" y="1676400"/>
            <a:ext cx="3148013" cy="4419600"/>
          </a:xfr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The Age of Reason</a:t>
            </a:r>
          </a:p>
        </p:txBody>
      </p:sp>
      <p:sp>
        <p:nvSpPr>
          <p:cNvPr id="3277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In the Seventeenth Century, all this changed…</a:t>
            </a:r>
          </a:p>
          <a:p>
            <a:pPr eaLnBrk="1" hangingPunct="1">
              <a:lnSpc>
                <a:spcPct val="90000"/>
              </a:lnSpc>
            </a:pPr>
            <a:endParaRPr lang="en-GB" sz="20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Philosophers and scientists believed that their work was entirely different from what went before</a:t>
            </a:r>
          </a:p>
          <a:p>
            <a:pPr eaLnBrk="1" hangingPunct="1">
              <a:lnSpc>
                <a:spcPct val="90000"/>
              </a:lnSpc>
            </a:pPr>
            <a:endParaRPr lang="en-GB" sz="20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Sudden and rapid advance of science provided a new impetus to investigating the question of how knowledge, scientific or otherwise, was acquired.</a:t>
            </a:r>
          </a:p>
          <a:p>
            <a:pPr eaLnBrk="1" hangingPunct="1">
              <a:lnSpc>
                <a:spcPct val="90000"/>
              </a:lnSpc>
            </a:pPr>
            <a:endParaRPr lang="en-GB" sz="20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Scientists such as Galileo and Newton produced remarkable and significant results</a:t>
            </a:r>
          </a:p>
          <a:p>
            <a:pPr eaLnBrk="1" hangingPunct="1">
              <a:lnSpc>
                <a:spcPct val="90000"/>
              </a:lnSpc>
            </a:pPr>
            <a:endParaRPr lang="en-US" sz="2000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Early Empiricism 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   and Naïve Inductivism</a:t>
            </a:r>
          </a:p>
        </p:txBody>
      </p:sp>
      <p:sp>
        <p:nvSpPr>
          <p:cNvPr id="34819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Definition: Empiricism is “the thesis that all knowledge of matter of fact as distinct from that of purely logical relations, is based on experience”</a:t>
            </a:r>
          </a:p>
          <a:p>
            <a:pPr eaLnBrk="1" hangingPunct="1">
              <a:lnSpc>
                <a:spcPct val="90000"/>
              </a:lnSpc>
            </a:pPr>
            <a:endParaRPr lang="en-GB" sz="20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Francis Bacon was the first significant contributor to the methodology of science though he made no real contribution to science itself</a:t>
            </a:r>
          </a:p>
          <a:p>
            <a:pPr eaLnBrk="1" hangingPunct="1">
              <a:lnSpc>
                <a:spcPct val="90000"/>
              </a:lnSpc>
            </a:pPr>
            <a:endParaRPr lang="en-GB" sz="20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Bacon’s new methodology was intended to search for the causes of observed effects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outhampton">
  <a:themeElements>
    <a:clrScheme name="">
      <a:dk1>
        <a:srgbClr val="33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A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Southampton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1" charset="0"/>
            <a:ea typeface="ＭＳ Ｐゴシック" pitchFamily="-111" charset="-128"/>
            <a:cs typeface="ＭＳ Ｐゴシック" pitchFamily="-11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1" charset="0"/>
            <a:ea typeface="ＭＳ Ｐゴシック" pitchFamily="-111" charset="-128"/>
            <a:cs typeface="ＭＳ Ｐゴシック" pitchFamily="-111" charset="-128"/>
          </a:defRPr>
        </a:defPPr>
      </a:lstStyle>
    </a:lnDef>
  </a:objectDefaults>
  <a:extraClrSchemeLst>
    <a:extraClrScheme>
      <a:clrScheme name="Southampt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Templates:Southampton.pot</Template>
  <TotalTime>7182</TotalTime>
  <Words>2711</Words>
  <Application>Microsoft Macintosh PowerPoint</Application>
  <PresentationFormat>On-screen Show (4:3)</PresentationFormat>
  <Paragraphs>370</Paragraphs>
  <Slides>52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7" baseType="lpstr">
      <vt:lpstr>Arial</vt:lpstr>
      <vt:lpstr>ＭＳ Ｐゴシック</vt:lpstr>
      <vt:lpstr>Georgia</vt:lpstr>
      <vt:lpstr>ヒラギノ角ゴ ProN W3</vt:lpstr>
      <vt:lpstr>Southampton</vt:lpstr>
      <vt:lpstr>COMP3028    Knowledge Technologies</vt:lpstr>
      <vt:lpstr>Course Aims</vt:lpstr>
      <vt:lpstr>Teaching Schedule</vt:lpstr>
      <vt:lpstr>Teaching Schedule</vt:lpstr>
      <vt:lpstr>Assessment</vt:lpstr>
      <vt:lpstr>Knowledge and Science</vt:lpstr>
      <vt:lpstr>History of Science</vt:lpstr>
      <vt:lpstr>The Age of Reason</vt:lpstr>
      <vt:lpstr>Early Empiricism     and Naïve Inductivism</vt:lpstr>
      <vt:lpstr>Bacon’s Methodology</vt:lpstr>
      <vt:lpstr>Isaac Newton</vt:lpstr>
      <vt:lpstr>The Problem of Induction</vt:lpstr>
      <vt:lpstr>David Hume</vt:lpstr>
      <vt:lpstr>Logical Positivism</vt:lpstr>
      <vt:lpstr>Logical Positivism</vt:lpstr>
      <vt:lpstr>Against Verification</vt:lpstr>
      <vt:lpstr>Falsificationism</vt:lpstr>
      <vt:lpstr>Knowledge Engineering</vt:lpstr>
      <vt:lpstr>The Role of Knowledge</vt:lpstr>
      <vt:lpstr>Problems with Knowledge </vt:lpstr>
      <vt:lpstr>Knowledge acquisition bottleneck</vt:lpstr>
      <vt:lpstr>More Problems</vt:lpstr>
      <vt:lpstr>More Problems</vt:lpstr>
      <vt:lpstr>Reasoning Paradigms</vt:lpstr>
      <vt:lpstr>Types of Logical Reasoning</vt:lpstr>
      <vt:lpstr>Validity</vt:lpstr>
      <vt:lpstr>Inductive Paradigm</vt:lpstr>
      <vt:lpstr>Induction vs Deduction</vt:lpstr>
      <vt:lpstr>Inductive Paradigm</vt:lpstr>
      <vt:lpstr>Inductive Paradigm</vt:lpstr>
      <vt:lpstr>Inductive Paradigm</vt:lpstr>
      <vt:lpstr>Inductive Paradigm</vt:lpstr>
      <vt:lpstr>Analytic Paradigm</vt:lpstr>
      <vt:lpstr>Knowledge Representation and Ontologies</vt:lpstr>
      <vt:lpstr>Knowledge Representation</vt:lpstr>
      <vt:lpstr>Knowledge Representation</vt:lpstr>
      <vt:lpstr>Defining the ‘O’ word</vt:lpstr>
      <vt:lpstr>The Celestial Empire     of Benevolent Knowledge</vt:lpstr>
      <vt:lpstr>Defining the ‘O’ word</vt:lpstr>
      <vt:lpstr>Ontology in Computer Science</vt:lpstr>
      <vt:lpstr>Ontology Structure</vt:lpstr>
      <vt:lpstr>Informal Usage</vt:lpstr>
      <vt:lpstr>PowerPoint Presentation</vt:lpstr>
      <vt:lpstr>Controlled Vocabularies</vt:lpstr>
      <vt:lpstr>Taxonomies</vt:lpstr>
      <vt:lpstr>Taxonomy Examples</vt:lpstr>
      <vt:lpstr>Taxonomy Examples</vt:lpstr>
      <vt:lpstr>Polyhierarchical Taxonomies</vt:lpstr>
      <vt:lpstr>Thesauri</vt:lpstr>
      <vt:lpstr>Thesaurus Example</vt:lpstr>
      <vt:lpstr>Ontology</vt:lpstr>
      <vt:lpstr>Summary</vt:lpstr>
    </vt:vector>
  </TitlesOfParts>
  <Company>Office 2004 Test Drive 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Knowledge Technologies COMP3028 Semantic Web Technologies COMP6028</dc:title>
  <dc:creator>Office 2004 Test Drive User</dc:creator>
  <cp:lastModifiedBy>Nick Gibbins</cp:lastModifiedBy>
  <cp:revision>34</cp:revision>
  <cp:lastPrinted>2007-02-09T09:18:00Z</cp:lastPrinted>
  <dcterms:created xsi:type="dcterms:W3CDTF">2010-10-03T19:18:06Z</dcterms:created>
  <dcterms:modified xsi:type="dcterms:W3CDTF">2010-11-11T21:38:39Z</dcterms:modified>
</cp:coreProperties>
</file>