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vml" ContentType="application/vnd.openxmlformats-officedocument.vmlDrawi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embeddings/oleObject1.bin" ContentType="application/vnd.openxmlformats-officedocument.oleObject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1" r:id="rId1"/>
  </p:sldMasterIdLst>
  <p:notesMasterIdLst>
    <p:notesMasterId r:id="rId55"/>
  </p:notesMasterIdLst>
  <p:handoutMasterIdLst>
    <p:handoutMasterId r:id="rId56"/>
  </p:handoutMasterIdLst>
  <p:sldIdLst>
    <p:sldId id="260" r:id="rId2"/>
    <p:sldId id="317" r:id="rId3"/>
    <p:sldId id="287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8" r:id="rId31"/>
    <p:sldId id="289" r:id="rId32"/>
    <p:sldId id="290" r:id="rId33"/>
    <p:sldId id="313" r:id="rId34"/>
    <p:sldId id="314" r:id="rId35"/>
    <p:sldId id="315" r:id="rId36"/>
    <p:sldId id="292" r:id="rId37"/>
    <p:sldId id="318" r:id="rId38"/>
    <p:sldId id="319" r:id="rId39"/>
    <p:sldId id="320" r:id="rId40"/>
    <p:sldId id="321" r:id="rId41"/>
    <p:sldId id="298" r:id="rId42"/>
    <p:sldId id="299" r:id="rId43"/>
    <p:sldId id="308" r:id="rId44"/>
    <p:sldId id="300" r:id="rId45"/>
    <p:sldId id="301" r:id="rId46"/>
    <p:sldId id="311" r:id="rId47"/>
    <p:sldId id="302" r:id="rId48"/>
    <p:sldId id="303" r:id="rId49"/>
    <p:sldId id="304" r:id="rId50"/>
    <p:sldId id="305" r:id="rId51"/>
    <p:sldId id="322" r:id="rId52"/>
    <p:sldId id="306" r:id="rId53"/>
    <p:sldId id="307" r:id="rId5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0000"/>
    <a:srgbClr val="99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 autoAdjust="0"/>
    <p:restoredTop sz="71043" autoAdjust="0"/>
  </p:normalViewPr>
  <p:slideViewPr>
    <p:cSldViewPr>
      <p:cViewPr varScale="1">
        <p:scale>
          <a:sx n="72" d="100"/>
          <a:sy n="72" d="100"/>
        </p:scale>
        <p:origin x="-177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notesMaster" Target="notesMasters/notesMaster1.xml"/><Relationship Id="rId56" Type="http://schemas.openxmlformats.org/officeDocument/2006/relationships/handoutMaster" Target="handoutMasters/handoutMaster1.xml"/><Relationship Id="rId57" Type="http://schemas.openxmlformats.org/officeDocument/2006/relationships/printerSettings" Target="printerSettings/printerSettings1.bin"/><Relationship Id="rId58" Type="http://schemas.openxmlformats.org/officeDocument/2006/relationships/presProps" Target="presProps.xml"/><Relationship Id="rId59" Type="http://schemas.openxmlformats.org/officeDocument/2006/relationships/viewProps" Target="view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heme" Target="theme/theme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5.xml"/><Relationship Id="rId2" Type="http://schemas.openxmlformats.org/officeDocument/2006/relationships/slide" Target="slides/slide4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97CC8-DE70-9140-9F52-EF081617E37B}" type="datetimeFigureOut">
              <a:rPr lang="en-US" smtClean="0"/>
              <a:pPr/>
              <a:t>11/11/2010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D2D0D-191E-E44C-996B-AC3310359F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2144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036CE36-0872-2F4D-B362-E22EB214A3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0687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2C5C38-6D5D-DB4D-BEC8-00292445BAFF}" type="slidenum">
              <a:rPr lang="en-GB"/>
              <a:pPr/>
              <a:t>1</a:t>
            </a:fld>
            <a:endParaRPr lang="en-GB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9FBB07-34CD-5947-98B0-7AAF95F10A7E}" type="slidenum">
              <a:rPr lang="en-GB"/>
              <a:pPr/>
              <a:t>11</a:t>
            </a:fld>
            <a:endParaRPr lang="en-GB"/>
          </a:p>
        </p:txBody>
      </p:sp>
      <p:sp>
        <p:nvSpPr>
          <p:cNvPr id="207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27FA4C-5047-9745-87F3-12D60BC093B1}" type="slidenum">
              <a:rPr lang="en-GB"/>
              <a:pPr/>
              <a:t>12</a:t>
            </a:fld>
            <a:endParaRPr lang="en-GB"/>
          </a:p>
        </p:txBody>
      </p:sp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4FEC6B-FE9E-CE4A-828E-6D8E21A746ED}" type="slidenum">
              <a:rPr lang="en-GB"/>
              <a:pPr/>
              <a:t>13</a:t>
            </a:fld>
            <a:endParaRPr lang="en-GB"/>
          </a:p>
        </p:txBody>
      </p:sp>
      <p:sp>
        <p:nvSpPr>
          <p:cNvPr id="209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F9B53B-AAD9-B547-AD74-702A6A878AD9}" type="slidenum">
              <a:rPr lang="en-GB"/>
              <a:pPr/>
              <a:t>14</a:t>
            </a:fld>
            <a:endParaRPr lang="en-GB"/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FA0DF4-A966-A442-B30D-D9C82C828AB5}" type="slidenum">
              <a:rPr lang="en-GB"/>
              <a:pPr/>
              <a:t>15</a:t>
            </a:fld>
            <a:endParaRPr lang="en-GB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7A3F7B-B117-2944-8778-0D63E9981C07}" type="slidenum">
              <a:rPr lang="en-GB"/>
              <a:pPr/>
              <a:t>16</a:t>
            </a:fld>
            <a:endParaRPr lang="en-GB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Salt ‘n’ Pepper</a:t>
            </a:r>
            <a:r>
              <a:rPr lang="en-GB" baseline="0" dirty="0" smtClean="0"/>
              <a:t> </a:t>
            </a:r>
            <a:r>
              <a:rPr lang="en-US" baseline="0" dirty="0" smtClean="0"/>
              <a:t>–</a:t>
            </a:r>
            <a:r>
              <a:rPr lang="en-GB" baseline="0" dirty="0" smtClean="0"/>
              <a:t> Patrick Sinclair</a:t>
            </a:r>
            <a:endParaRPr lang="en-GB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CBC57D-FCF9-F84B-868F-5B1744ADC54C}" type="slidenum">
              <a:rPr lang="en-GB"/>
              <a:pPr/>
              <a:t>17</a:t>
            </a:fld>
            <a:endParaRPr lang="en-GB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635763-459A-C84E-9962-7E1382AE7197}" type="slidenum">
              <a:rPr lang="en-GB"/>
              <a:pPr/>
              <a:t>18</a:t>
            </a:fld>
            <a:endParaRPr lang="en-GB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BD382D-5489-264B-AED4-FA6A5E013F62}" type="slidenum">
              <a:rPr lang="en-GB"/>
              <a:pPr/>
              <a:t>19</a:t>
            </a:fld>
            <a:endParaRPr lang="en-GB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D5DB95-83C8-AE4A-B0A1-D4CB2334C4E6}" type="slidenum">
              <a:rPr lang="en-GB"/>
              <a:pPr/>
              <a:t>20</a:t>
            </a:fld>
            <a:endParaRPr lang="en-GB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So far, we’ve concentrated on hypermedia systems where the dominant paradigm is one of </a:t>
            </a:r>
            <a:r>
              <a:rPr lang="en-US" i="1" dirty="0" smtClean="0"/>
              <a:t>navigation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Links are to be </a:t>
            </a:r>
            <a:r>
              <a:rPr lang="en-US" i="1" dirty="0" smtClean="0"/>
              <a:t>followed</a:t>
            </a:r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r>
              <a:rPr lang="en-US" dirty="0" smtClean="0"/>
              <a:t>In this lecture, we’ll consider hypermedia systems where linking structures are not primarily used for navigation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342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87D5AC-76F8-FE48-A227-534C2E151AA4}" type="slidenum">
              <a:rPr lang="en-GB"/>
              <a:pPr/>
              <a:t>21</a:t>
            </a:fld>
            <a:endParaRPr lang="en-GB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8B9AE5-AA0F-4647-8731-627242894149}" type="slidenum">
              <a:rPr lang="en-GB"/>
              <a:pPr/>
              <a:t>22</a:t>
            </a:fld>
            <a:endParaRPr lang="en-GB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6FB2AB-D0C4-5041-80BD-423D179590C0}" type="slidenum">
              <a:rPr lang="en-GB"/>
              <a:pPr/>
              <a:t>23</a:t>
            </a:fld>
            <a:endParaRPr lang="en-GB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479850-D305-5241-AC15-ACA955FE9C84}" type="slidenum">
              <a:rPr lang="en-GB"/>
              <a:pPr/>
              <a:t>24</a:t>
            </a:fld>
            <a:endParaRPr lang="en-GB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F94DE9-618C-E143-8787-93C8BEEBD918}" type="slidenum">
              <a:rPr lang="en-GB"/>
              <a:pPr/>
              <a:t>25</a:t>
            </a:fld>
            <a:endParaRPr lang="en-GB"/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FC93C8-22AE-C145-A881-9F67BC7C19EC}" type="slidenum">
              <a:rPr lang="en-GB"/>
              <a:pPr/>
              <a:t>26</a:t>
            </a:fld>
            <a:endParaRPr lang="en-GB"/>
          </a:p>
        </p:txBody>
      </p:sp>
      <p:sp>
        <p:nvSpPr>
          <p:cNvPr id="233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BC8814-8B2D-7044-A867-E9B082D3E86D}" type="slidenum">
              <a:rPr lang="en-GB"/>
              <a:pPr/>
              <a:t>27</a:t>
            </a:fld>
            <a:endParaRPr lang="en-GB"/>
          </a:p>
        </p:txBody>
      </p:sp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E19A66-DCCA-5D4C-B276-99B620B848F1}" type="slidenum">
              <a:rPr lang="en-GB"/>
              <a:pPr/>
              <a:t>28</a:t>
            </a:fld>
            <a:endParaRPr lang="en-GB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9D953A-EA1D-D44F-A582-C7CE8A8F4AFA}" type="slidenum">
              <a:rPr lang="en-GB"/>
              <a:pPr/>
              <a:t>29</a:t>
            </a:fld>
            <a:endParaRPr lang="en-GB"/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Randy Trigg’s PhD</a:t>
            </a:r>
          </a:p>
          <a:p>
            <a:endParaRPr lang="en-US" dirty="0" smtClean="0"/>
          </a:p>
          <a:p>
            <a:r>
              <a:rPr lang="en-US" dirty="0" smtClean="0"/>
              <a:t>Argumentation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286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187B5E-C14D-3C4C-BDEE-616587F764A8}" type="slidenum">
              <a:rPr lang="en-GB"/>
              <a:pPr/>
              <a:t>4</a:t>
            </a:fld>
            <a:endParaRPr lang="en-GB"/>
          </a:p>
        </p:txBody>
      </p:sp>
      <p:sp>
        <p:nvSpPr>
          <p:cNvPr id="200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FA3930D-62BB-D746-A32D-63ED208B0516}" type="slidenum">
              <a:rPr lang="en-GB" sz="1200"/>
              <a:pPr eaLnBrk="1" hangingPunct="1"/>
              <a:t>32</a:t>
            </a:fld>
            <a:endParaRPr lang="en-GB" sz="120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20800" y="879475"/>
            <a:ext cx="4217988" cy="3163888"/>
          </a:xfrm>
          <a:solidFill>
            <a:srgbClr val="FFFFFF"/>
          </a:solidFill>
          <a:ln/>
        </p:spPr>
      </p:sp>
      <p:sp>
        <p:nvSpPr>
          <p:cNvPr id="18436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FB113B9-DEF9-A345-966E-E9DD3DB8FBCD}" type="slidenum">
              <a:rPr lang="en-US" sz="1200"/>
              <a:pPr/>
              <a:t>33</a:t>
            </a:fld>
            <a:endParaRPr lang="en-US" sz="120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E428836-F3EA-5B46-8099-0A8BD730D647}" type="slidenum">
              <a:rPr lang="en-US" sz="1200"/>
              <a:pPr/>
              <a:t>34</a:t>
            </a:fld>
            <a:endParaRPr lang="en-US" sz="120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FC2A6D0-6047-364D-8E6F-00990499A494}" type="slidenum">
              <a:rPr lang="en-US" sz="1200"/>
              <a:pPr/>
              <a:t>35</a:t>
            </a:fld>
            <a:endParaRPr lang="en-US" sz="120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E276C56-4C66-2D4C-B076-52E480BA9453}" type="slidenum">
              <a:rPr lang="en-GB" sz="1200"/>
              <a:pPr eaLnBrk="1" hangingPunct="1"/>
              <a:t>36</a:t>
            </a:fld>
            <a:endParaRPr lang="en-GB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20800" y="879475"/>
            <a:ext cx="4217988" cy="3163888"/>
          </a:xfrm>
          <a:solidFill>
            <a:srgbClr val="FFFFFF"/>
          </a:solidFill>
          <a:ln/>
        </p:spPr>
      </p:sp>
      <p:sp>
        <p:nvSpPr>
          <p:cNvPr id="22532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A3FAD80-BBD1-C54A-8ACD-66DE497E737B}" type="slidenum">
              <a:rPr lang="en-GB" sz="1200"/>
              <a:pPr eaLnBrk="1" hangingPunct="1"/>
              <a:t>41</a:t>
            </a:fld>
            <a:endParaRPr lang="en-GB" sz="120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20800" y="879475"/>
            <a:ext cx="4217988" cy="3163888"/>
          </a:xfrm>
          <a:solidFill>
            <a:srgbClr val="FFFFFF"/>
          </a:solidFill>
          <a:ln/>
        </p:spPr>
      </p:sp>
      <p:sp>
        <p:nvSpPr>
          <p:cNvPr id="34820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19DC4E4-EEE0-C04E-B735-BA5A76A86380}" type="slidenum">
              <a:rPr lang="en-GB" sz="1200"/>
              <a:pPr eaLnBrk="1" hangingPunct="1"/>
              <a:t>42</a:t>
            </a:fld>
            <a:endParaRPr lang="en-GB" sz="120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Tim Berners-Lee, WWW Keynote, 1999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39A81C-47F1-F345-AF39-E638576E22AA}" type="slidenum">
              <a:rPr lang="en-GB"/>
              <a:pPr/>
              <a:t>43</a:t>
            </a:fld>
            <a:endParaRPr lang="en-GB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80B9DF1-3135-1740-8A9B-97880F9A7494}" type="slidenum">
              <a:rPr lang="en-GB" sz="1200"/>
              <a:pPr eaLnBrk="1" hangingPunct="1"/>
              <a:t>44</a:t>
            </a:fld>
            <a:endParaRPr lang="en-GB" sz="12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A10730A-C10A-FF4A-8BD6-0AFF2EDAFEDB}" type="slidenum">
              <a:rPr lang="en-GB" sz="1200"/>
              <a:pPr eaLnBrk="1" hangingPunct="1"/>
              <a:t>45</a:t>
            </a:fld>
            <a:endParaRPr lang="en-GB" sz="120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1EBC7E-5BDB-B844-BFF1-550BB6ACA8F6}" type="slidenum">
              <a:rPr lang="en-GB"/>
              <a:pPr/>
              <a:t>5</a:t>
            </a:fld>
            <a:endParaRPr lang="en-GB"/>
          </a:p>
        </p:txBody>
      </p:sp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E82FEE-7BA4-AD4B-BB67-B2502CDA529B}" type="slidenum">
              <a:rPr lang="en-GB"/>
              <a:pPr/>
              <a:t>46</a:t>
            </a:fld>
            <a:endParaRPr lang="en-GB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D5D9A06-2D71-4844-814D-D16E0BB9C8ED}" type="slidenum">
              <a:rPr lang="en-GB" sz="1200"/>
              <a:pPr eaLnBrk="1" hangingPunct="1"/>
              <a:t>47</a:t>
            </a:fld>
            <a:endParaRPr lang="en-GB" sz="120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543257A-91BD-E640-875F-CA23C7FB4ADA}" type="slidenum">
              <a:rPr lang="en-GB" sz="1200"/>
              <a:pPr eaLnBrk="1" hangingPunct="1"/>
              <a:t>48</a:t>
            </a:fld>
            <a:endParaRPr lang="en-GB" sz="120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9C77947-88FC-3548-A1E7-0CB3EF7AFD49}" type="slidenum">
              <a:rPr lang="en-GB" sz="1200"/>
              <a:pPr eaLnBrk="1" hangingPunct="1"/>
              <a:t>49</a:t>
            </a:fld>
            <a:endParaRPr lang="en-GB" sz="120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93F57C7-4DEB-E649-A952-66A0D4B94E7B}" type="slidenum">
              <a:rPr lang="en-GB" sz="1200"/>
              <a:pPr eaLnBrk="1" hangingPunct="1"/>
              <a:t>50</a:t>
            </a:fld>
            <a:endParaRPr lang="en-GB" sz="120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5915D23-76CC-BA45-8CF9-0CEEBD3E002F}" type="slidenum">
              <a:rPr lang="en-GB" sz="1200"/>
              <a:pPr eaLnBrk="1" hangingPunct="1"/>
              <a:t>53</a:t>
            </a:fld>
            <a:endParaRPr lang="en-GB" sz="120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05BAC5-7BFE-5C45-9447-381E52CC1FC5}" type="slidenum">
              <a:rPr lang="en-GB"/>
              <a:pPr/>
              <a:t>6</a:t>
            </a:fld>
            <a:endParaRPr lang="en-GB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Example 2</a:t>
            </a:r>
            <a:r>
              <a:rPr lang="en-GB" baseline="30000" dirty="0" smtClean="0"/>
              <a:t>nd</a:t>
            </a:r>
            <a:r>
              <a:rPr lang="en-GB" dirty="0" smtClean="0"/>
              <a:t> Gen spatial hypertext system (2000-)</a:t>
            </a:r>
          </a:p>
          <a:p>
            <a:endParaRPr lang="en-GB" dirty="0" smtClean="0"/>
          </a:p>
          <a:p>
            <a:r>
              <a:rPr lang="en-GB" dirty="0" smtClean="0"/>
              <a:t>Based on experiences with VIKI (Shipman and Marshall)</a:t>
            </a:r>
          </a:p>
          <a:p>
            <a:endParaRPr lang="en-GB" dirty="0" smtClean="0"/>
          </a:p>
          <a:p>
            <a:r>
              <a:rPr lang="en-GB" dirty="0" smtClean="0"/>
              <a:t>Frank Shipman, Texas A&amp;M</a:t>
            </a:r>
            <a:endParaRPr lang="en-GB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D4A12F-9577-664C-B640-8EE3D745C388}" type="slidenum">
              <a:rPr lang="en-GB"/>
              <a:pPr/>
              <a:t>7</a:t>
            </a:fld>
            <a:endParaRPr lang="en-GB"/>
          </a:p>
        </p:txBody>
      </p:sp>
      <p:sp>
        <p:nvSpPr>
          <p:cNvPr id="20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7BF538-22AD-0245-A5F1-F7E9DDCB6109}" type="slidenum">
              <a:rPr lang="en-GB"/>
              <a:pPr/>
              <a:t>8</a:t>
            </a:fld>
            <a:endParaRPr lang="en-GB"/>
          </a:p>
        </p:txBody>
      </p:sp>
      <p:sp>
        <p:nvSpPr>
          <p:cNvPr id="204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8F6687-AB1E-F54C-8FFB-1E7DFE7576A3}" type="slidenum">
              <a:rPr lang="en-GB"/>
              <a:pPr/>
              <a:t>9</a:t>
            </a:fld>
            <a:endParaRPr lang="en-GB"/>
          </a:p>
        </p:txBody>
      </p:sp>
      <p:sp>
        <p:nvSpPr>
          <p:cNvPr id="205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1D2F3-33EB-174F-993E-E22A820625D9}" type="slidenum">
              <a:rPr lang="en-GB"/>
              <a:pPr/>
              <a:t>10</a:t>
            </a:fld>
            <a:endParaRPr lang="en-GB"/>
          </a:p>
        </p:txBody>
      </p:sp>
      <p:sp>
        <p:nvSpPr>
          <p:cNvPr id="206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08050"/>
            <a:ext cx="8534400" cy="61595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676400"/>
            <a:ext cx="4191000" cy="4419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1000" cy="4419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B5C4AC-9921-B44B-9B01-FB3FBEB4673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7036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08050"/>
            <a:ext cx="8534400" cy="61595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676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962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CA64AC-15F0-B448-853C-A0A1216AC7B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70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46ECAC-3B7D-7B47-BB51-FA59818F34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www.cybergeography.org/atlas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6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image" Target="../media/image20.png"/><Relationship Id="rId1" Type="http://schemas.microsoft.com/office/2007/relationships/media" Target="file://localhost/Users/nmg/Documents/Work/Presentations/2004-08-09%20ht2004/cohse-ms.avi" TargetMode="External"/><Relationship Id="rId2" Type="http://schemas.openxmlformats.org/officeDocument/2006/relationships/video" Target="file://localhost/Users/nmg/Documents/Work/Presentations/2004-08-09%20ht2004/cohse-ms.avi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1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6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000" dirty="0" smtClean="0"/>
              <a:t>COMP3016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4000" dirty="0" smtClean="0"/>
              <a:t>Spatial, Temporal and Conceptual Hypermedia</a:t>
            </a:r>
            <a:endParaRPr lang="en-GB" sz="40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Dr Nicholas Gibbins</a:t>
            </a:r>
          </a:p>
          <a:p>
            <a:r>
              <a:rPr lang="en-GB" dirty="0" smtClean="0"/>
              <a:t>32/3019</a:t>
            </a:r>
          </a:p>
          <a:p>
            <a:r>
              <a:rPr lang="en-GB" dirty="0" err="1" smtClean="0"/>
              <a:t>nmg@ecs.soton.ac.uk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Recognised Structures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691680" y="1412776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691680" y="2132856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691680" y="2852936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83568" y="4941168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691680" y="4941168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699792" y="4941168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156176" y="2132856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444208" y="2420888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732240" y="2708920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372200" y="4797152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876256" y="4581128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660232" y="5013176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75656" y="3645024"/>
            <a:ext cx="1347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Vertical list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31640" y="5805264"/>
            <a:ext cx="1653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Horizontal list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32240" y="3645024"/>
            <a:ext cx="761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Stack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04248" y="5805264"/>
            <a:ext cx="569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Pile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Much of the literature is based around systems that have arisen from a particular line of SHS</a:t>
            </a:r>
          </a:p>
          <a:p>
            <a:pPr lvl="1"/>
            <a:r>
              <a:rPr lang="en-GB" dirty="0" smtClean="0"/>
              <a:t>Notecards</a:t>
            </a:r>
          </a:p>
          <a:p>
            <a:pPr lvl="1"/>
            <a:r>
              <a:rPr lang="en-GB" dirty="0" err="1" smtClean="0"/>
              <a:t>gIBIS</a:t>
            </a:r>
            <a:endParaRPr lang="en-GB" dirty="0" smtClean="0"/>
          </a:p>
          <a:p>
            <a:pPr lvl="1"/>
            <a:r>
              <a:rPr lang="en-GB" dirty="0" smtClean="0"/>
              <a:t>VNS</a:t>
            </a:r>
          </a:p>
          <a:p>
            <a:pPr lvl="1"/>
            <a:r>
              <a:rPr lang="en-GB" dirty="0" err="1" smtClean="0"/>
              <a:t>Aquanet</a:t>
            </a:r>
            <a:endParaRPr lang="en-GB" dirty="0" smtClean="0"/>
          </a:p>
          <a:p>
            <a:pPr lvl="1"/>
            <a:r>
              <a:rPr lang="en-GB" dirty="0" smtClean="0"/>
              <a:t>VIKI</a:t>
            </a:r>
          </a:p>
          <a:p>
            <a:pPr lvl="1"/>
            <a:r>
              <a:rPr lang="en-GB" dirty="0" smtClean="0"/>
              <a:t>VKB</a:t>
            </a:r>
          </a:p>
          <a:p>
            <a:endParaRPr lang="en-GB" dirty="0" smtClean="0"/>
          </a:p>
          <a:p>
            <a:r>
              <a:rPr lang="en-GB" dirty="0" smtClean="0"/>
              <a:t>This work emerged almost exclusively from Xerox PARC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Spatial Hypertext Systems</a:t>
            </a:r>
            <a:endParaRPr lang="en-GB"/>
          </a:p>
        </p:txBody>
      </p:sp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4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Storyspace</a:t>
            </a:r>
            <a:r>
              <a:rPr lang="en-GB" dirty="0" smtClean="0"/>
              <a:t> is a hypertext writing tool..</a:t>
            </a:r>
          </a:p>
          <a:p>
            <a:r>
              <a:rPr lang="en-GB" dirty="0"/>
              <a:t>P</a:t>
            </a:r>
            <a:r>
              <a:rPr lang="en-GB" dirty="0" smtClean="0"/>
              <a:t>rovides a variety of maps and views to help writers create, organize, and revise dynamically. </a:t>
            </a:r>
            <a:endParaRPr lang="en-GB" dirty="0"/>
          </a:p>
        </p:txBody>
      </p:sp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Storyspace (www.eastgate.com)</a:t>
            </a:r>
            <a:endParaRPr lang="en-GB"/>
          </a:p>
        </p:txBody>
      </p:sp>
      <p:pic>
        <p:nvPicPr>
          <p:cNvPr id="19456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3048000"/>
            <a:ext cx="5791200" cy="333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Spatial URL shortcut/ bookmark organizer</a:t>
            </a:r>
          </a:p>
          <a:p>
            <a:endParaRPr lang="en-GB"/>
          </a:p>
        </p:txBody>
      </p:sp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Websquirrel (www.eastgate.com)</a:t>
            </a:r>
            <a:endParaRPr lang="en-GB"/>
          </a:p>
        </p:txBody>
      </p:sp>
      <p:pic>
        <p:nvPicPr>
          <p:cNvPr id="19558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2209800"/>
            <a:ext cx="4695825" cy="3381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A personal content management assistant</a:t>
            </a:r>
          </a:p>
          <a:p>
            <a:r>
              <a:rPr lang="en-GB" smtClean="0"/>
              <a:t>Agents that help to build structure from content</a:t>
            </a:r>
            <a:endParaRPr lang="en-GB"/>
          </a:p>
        </p:txBody>
      </p:sp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Tinderbox (www.eastgate.com)</a:t>
            </a:r>
            <a:endParaRPr lang="en-GB"/>
          </a:p>
        </p:txBody>
      </p:sp>
      <p:pic>
        <p:nvPicPr>
          <p:cNvPr id="1966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672" y="2348880"/>
            <a:ext cx="6295256" cy="4340069"/>
          </a:xfrm>
          <a:prstGeom prst="rect">
            <a:avLst/>
          </a:prstGeom>
          <a:ln>
            <a:noFill/>
          </a:ln>
          <a:effectLst/>
        </p:spPr>
      </p:pic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See </a:t>
            </a:r>
            <a:r>
              <a:rPr lang="en-GB" dirty="0" smtClean="0">
                <a:hlinkClick r:id="rId3"/>
              </a:rPr>
              <a:t>http://www.cybergeography.org/atlas/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Lots of research using visual tools to map </a:t>
            </a:r>
          </a:p>
          <a:p>
            <a:pPr lvl="1"/>
            <a:r>
              <a:rPr lang="en-GB" dirty="0" smtClean="0"/>
              <a:t>The topology of hyperspace </a:t>
            </a:r>
          </a:p>
          <a:p>
            <a:pPr lvl="1"/>
            <a:r>
              <a:rPr lang="en-GB" dirty="0" smtClean="0"/>
              <a:t>People’s browsing through hyperspace</a:t>
            </a:r>
          </a:p>
          <a:p>
            <a:pPr lvl="1"/>
            <a:r>
              <a:rPr lang="en-GB" dirty="0" smtClean="0"/>
              <a:t>The social structures of hyperspace</a:t>
            </a:r>
          </a:p>
          <a:p>
            <a:pPr lvl="1"/>
            <a:r>
              <a:rPr lang="en-GB" dirty="0" smtClean="0"/>
              <a:t>Individual web site maps</a:t>
            </a:r>
          </a:p>
          <a:p>
            <a:endParaRPr lang="en-GB" dirty="0" smtClean="0"/>
          </a:p>
          <a:p>
            <a:r>
              <a:rPr lang="en-GB" dirty="0" smtClean="0"/>
              <a:t>Important hypertext research in this area </a:t>
            </a:r>
          </a:p>
          <a:p>
            <a:pPr lvl="1"/>
            <a:r>
              <a:rPr lang="en-GB" dirty="0" smtClean="0"/>
              <a:t>Visualising hypertext link clusters by presenting nodes in 3D space</a:t>
            </a:r>
          </a:p>
          <a:p>
            <a:pPr lvl="1"/>
            <a:r>
              <a:rPr lang="en-GB" dirty="0" smtClean="0"/>
              <a:t>Better search engines (identifying hubs and authorities)</a:t>
            </a:r>
            <a:endParaRPr lang="en-GB" dirty="0"/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Cybergeography</a:t>
            </a:r>
            <a:endParaRPr lang="en-GB"/>
          </a:p>
        </p:txBody>
      </p:sp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335016" cy="791418"/>
          </a:xfrm>
        </p:spPr>
        <p:txBody>
          <a:bodyPr/>
          <a:lstStyle/>
          <a:p>
            <a:r>
              <a:rPr lang="en-GB" dirty="0" smtClean="0"/>
              <a:t>Annotate live video with links and computer-generated imagery</a:t>
            </a:r>
          </a:p>
        </p:txBody>
      </p:sp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Augmented Reality</a:t>
            </a:r>
            <a:endParaRPr lang="en-GB" dirty="0"/>
          </a:p>
        </p:txBody>
      </p:sp>
      <p:pic>
        <p:nvPicPr>
          <p:cNvPr id="19866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67225" y="3324225"/>
            <a:ext cx="209550" cy="2095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864" y="2348880"/>
            <a:ext cx="5328592" cy="3996444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8"/>
          <a:stretch/>
        </p:blipFill>
        <p:spPr>
          <a:xfrm>
            <a:off x="0" y="0"/>
            <a:ext cx="9144000" cy="7029400"/>
          </a:xfrm>
          <a:prstGeom prst="rect">
            <a:avLst/>
          </a:prstGeom>
        </p:spPr>
      </p:pic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GB" dirty="0" smtClean="0"/>
              <a:t>Temporal Hypermedia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51520" y="6381328"/>
            <a:ext cx="6671772" cy="276999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de-DE" sz="1200" b="1" dirty="0">
                <a:solidFill>
                  <a:schemeClr val="bg1"/>
                </a:solidFill>
                <a:latin typeface="Georgia"/>
                <a:cs typeface="Georgia"/>
              </a:rPr>
              <a:t>http://</a:t>
            </a:r>
            <a:r>
              <a:rPr lang="de-DE" sz="1200" b="1" dirty="0" err="1">
                <a:solidFill>
                  <a:schemeClr val="bg1"/>
                </a:solidFill>
                <a:latin typeface="Georgia"/>
                <a:cs typeface="Georgia"/>
              </a:rPr>
              <a:t>www.flickr.com</a:t>
            </a:r>
            <a:r>
              <a:rPr lang="de-DE" sz="1200" b="1" dirty="0">
                <a:solidFill>
                  <a:schemeClr val="bg1"/>
                </a:solidFill>
                <a:latin typeface="Georgia"/>
                <a:cs typeface="Georgia"/>
              </a:rPr>
              <a:t>/</a:t>
            </a:r>
            <a:r>
              <a:rPr lang="de-DE" sz="1200" b="1" dirty="0" err="1">
                <a:solidFill>
                  <a:schemeClr val="bg1"/>
                </a:solidFill>
                <a:latin typeface="Georgia"/>
                <a:cs typeface="Georgia"/>
              </a:rPr>
              <a:t>photos</a:t>
            </a:r>
            <a:r>
              <a:rPr lang="de-DE" sz="1200" b="1" dirty="0">
                <a:solidFill>
                  <a:schemeClr val="bg1"/>
                </a:solidFill>
                <a:latin typeface="Georgia"/>
                <a:cs typeface="Georgia"/>
              </a:rPr>
              <a:t>/</a:t>
            </a:r>
            <a:r>
              <a:rPr lang="de-DE" sz="1200" b="1" dirty="0" err="1">
                <a:solidFill>
                  <a:schemeClr val="bg1"/>
                </a:solidFill>
                <a:latin typeface="Georgia"/>
                <a:cs typeface="Georgia"/>
              </a:rPr>
              <a:t>rachelpasch</a:t>
            </a:r>
            <a:r>
              <a:rPr lang="de-DE" sz="1200" b="1" dirty="0">
                <a:solidFill>
                  <a:schemeClr val="bg1"/>
                </a:solidFill>
                <a:latin typeface="Georgia"/>
                <a:cs typeface="Georgia"/>
              </a:rPr>
              <a:t>/2405915548/</a:t>
            </a:r>
            <a:endParaRPr lang="en-US" sz="1200" b="1" dirty="0">
              <a:solidFill>
                <a:schemeClr val="bg1"/>
              </a:solidFill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The business of inserting links into temporal and continuous media (sound, animations and video)</a:t>
            </a:r>
            <a:endParaRPr lang="en-GB" smtClean="0"/>
          </a:p>
          <a:p>
            <a:endParaRPr lang="en-US" smtClean="0"/>
          </a:p>
          <a:p>
            <a:r>
              <a:rPr lang="en-US" smtClean="0"/>
              <a:t>Links can be for </a:t>
            </a:r>
            <a:endParaRPr lang="en-GB" smtClean="0"/>
          </a:p>
          <a:p>
            <a:pPr lvl="1"/>
            <a:r>
              <a:rPr lang="en-US" smtClean="0"/>
              <a:t>	Providing hypertext jumps to other contexts</a:t>
            </a:r>
            <a:endParaRPr lang="en-GB" smtClean="0"/>
          </a:p>
          <a:p>
            <a:pPr lvl="1"/>
            <a:r>
              <a:rPr lang="en-US" smtClean="0"/>
              <a:t>	Annotation of the current item playing</a:t>
            </a:r>
            <a:endParaRPr lang="en-GB" smtClean="0"/>
          </a:p>
          <a:p>
            <a:pPr lvl="1"/>
            <a:r>
              <a:rPr lang="en-US" smtClean="0"/>
              <a:t>	Synchronization of multiple media</a:t>
            </a:r>
            <a:r>
              <a:rPr lang="en-GB" smtClean="0"/>
              <a:t> </a:t>
            </a:r>
            <a:endParaRPr lang="en-GB"/>
          </a:p>
        </p:txBody>
      </p:sp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Time Based Hypertext </a:t>
            </a:r>
            <a:endParaRPr lang="en-GB"/>
          </a:p>
        </p:txBody>
      </p:sp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Embed the links or point from outside?</a:t>
            </a:r>
            <a:endParaRPr lang="en-GB" dirty="0" smtClean="0"/>
          </a:p>
          <a:p>
            <a:endParaRPr lang="en-US" dirty="0" smtClean="0"/>
          </a:p>
          <a:p>
            <a:r>
              <a:rPr lang="en-US" dirty="0" smtClean="0"/>
              <a:t>Standards</a:t>
            </a:r>
            <a:endParaRPr lang="en-GB" dirty="0" smtClean="0"/>
          </a:p>
          <a:p>
            <a:pPr lvl="1"/>
            <a:r>
              <a:rPr lang="en-US" dirty="0" smtClean="0"/>
              <a:t>If embedded – what format media does this?</a:t>
            </a:r>
            <a:endParaRPr lang="en-GB" dirty="0" smtClean="0"/>
          </a:p>
          <a:p>
            <a:pPr lvl="1"/>
            <a:r>
              <a:rPr lang="en-US" dirty="0" smtClean="0"/>
              <a:t>If linking by reference, how to describe the place the link is?</a:t>
            </a:r>
            <a:endParaRPr lang="en-GB" dirty="0" smtClean="0"/>
          </a:p>
          <a:p>
            <a:endParaRPr lang="en-US" dirty="0" smtClean="0"/>
          </a:p>
          <a:p>
            <a:r>
              <a:rPr lang="en-US" dirty="0" smtClean="0"/>
              <a:t>Quality of </a:t>
            </a:r>
            <a:r>
              <a:rPr lang="en-US" dirty="0"/>
              <a:t>S</a:t>
            </a:r>
            <a:r>
              <a:rPr lang="en-US" dirty="0" smtClean="0"/>
              <a:t>ervice (will things happen when they should?)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/>
              <a:t>Beyond Navigation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51520" y="6381328"/>
            <a:ext cx="6671772" cy="276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  <a:latin typeface="Georgia"/>
                <a:cs typeface="Georgia"/>
              </a:rPr>
              <a:t>http://</a:t>
            </a:r>
            <a:r>
              <a:rPr lang="pl-PL" sz="1200" b="1" dirty="0" err="1">
                <a:solidFill>
                  <a:schemeClr val="bg1"/>
                </a:solidFill>
                <a:latin typeface="Georgia"/>
                <a:cs typeface="Georgia"/>
              </a:rPr>
              <a:t>www.flickr.com</a:t>
            </a:r>
            <a:r>
              <a:rPr lang="pl-PL" sz="1200" b="1" dirty="0">
                <a:solidFill>
                  <a:schemeClr val="bg1"/>
                </a:solidFill>
                <a:latin typeface="Georgia"/>
                <a:cs typeface="Georgia"/>
              </a:rPr>
              <a:t>/</a:t>
            </a:r>
            <a:r>
              <a:rPr lang="pl-PL" sz="1200" b="1" dirty="0" err="1">
                <a:solidFill>
                  <a:schemeClr val="bg1"/>
                </a:solidFill>
                <a:latin typeface="Georgia"/>
                <a:cs typeface="Georgia"/>
              </a:rPr>
              <a:t>photos</a:t>
            </a:r>
            <a:r>
              <a:rPr lang="pl-PL" sz="1200" b="1" dirty="0">
                <a:solidFill>
                  <a:schemeClr val="bg1"/>
                </a:solidFill>
                <a:latin typeface="Georgia"/>
                <a:cs typeface="Georgia"/>
              </a:rPr>
              <a:t>/</a:t>
            </a:r>
            <a:r>
              <a:rPr lang="pl-PL" sz="1200" b="1" dirty="0" err="1">
                <a:solidFill>
                  <a:schemeClr val="bg1"/>
                </a:solidFill>
                <a:latin typeface="Georgia"/>
                <a:cs typeface="Georgia"/>
              </a:rPr>
              <a:t>calsidyrose</a:t>
            </a:r>
            <a:r>
              <a:rPr lang="pl-PL" sz="1200" b="1" dirty="0">
                <a:solidFill>
                  <a:schemeClr val="bg1"/>
                </a:solidFill>
                <a:latin typeface="Georgia"/>
                <a:cs typeface="Georgia"/>
              </a:rPr>
              <a:t>/4925267732/</a:t>
            </a:r>
            <a:endParaRPr lang="en-US" sz="1200" b="1" dirty="0">
              <a:solidFill>
                <a:schemeClr val="bg1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037459532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Microcosm Sound Viewer </a:t>
            </a:r>
            <a:br>
              <a:rPr lang="en-US" smtClean="0"/>
            </a:br>
            <a:r>
              <a:rPr lang="en-US" smtClean="0"/>
              <a:t>(c. 1993)</a:t>
            </a:r>
            <a:r>
              <a:rPr lang="en-GB" smtClean="0"/>
              <a:t> </a:t>
            </a:r>
            <a:endParaRPr lang="en-GB"/>
          </a:p>
        </p:txBody>
      </p:sp>
      <p:sp>
        <p:nvSpPr>
          <p:cNvPr id="220163" name="Rectangle 3"/>
          <p:cNvSpPr>
            <a:spLocks noChangeArrowheads="1"/>
          </p:cNvSpPr>
          <p:nvPr/>
        </p:nvSpPr>
        <p:spPr bwMode="auto">
          <a:xfrm>
            <a:off x="2638425" y="2266950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201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676400"/>
            <a:ext cx="7315200" cy="4395788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Early innovative work on putting jump links into sound files</a:t>
            </a:r>
            <a:endParaRPr lang="en-GB" smtClean="0"/>
          </a:p>
          <a:p>
            <a:r>
              <a:rPr lang="en-US" smtClean="0"/>
              <a:t>Top window shows clickable links and bar is the “now point”</a:t>
            </a:r>
            <a:endParaRPr lang="en-GB" smtClean="0"/>
          </a:p>
          <a:p>
            <a:r>
              <a:rPr lang="en-US" smtClean="0"/>
              <a:t>Bottom window shows top window in context of whole file</a:t>
            </a:r>
            <a:endParaRPr lang="en-GB" smtClean="0"/>
          </a:p>
          <a:p>
            <a:r>
              <a:rPr lang="en-US" smtClean="0"/>
              <a:t>Links can be user activated or automatically invoked (decided by author)</a:t>
            </a:r>
            <a:endParaRPr lang="en-GB" smtClean="0"/>
          </a:p>
          <a:p>
            <a:r>
              <a:rPr lang="en-US" smtClean="0"/>
              <a:t>Link anchors described as start and finish times in seconds through file </a:t>
            </a:r>
            <a:endParaRPr lang="en-GB" smtClean="0"/>
          </a:p>
          <a:p>
            <a:endParaRPr lang="en-GB" smtClean="0"/>
          </a:p>
          <a:p>
            <a:endParaRPr lang="en-GB" dirty="0"/>
          </a:p>
        </p:txBody>
      </p:sp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Sound Viewer</a:t>
            </a:r>
            <a:endParaRPr lang="en-GB"/>
          </a:p>
        </p:txBody>
      </p:sp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Microcosm also supported links in Video using principally the same idea, visible links appeared as polygons within the picture, and could be authored so that they moved with an object.  </a:t>
            </a:r>
          </a:p>
          <a:p>
            <a:endParaRPr lang="en-US" dirty="0" smtClean="0"/>
          </a:p>
          <a:p>
            <a:r>
              <a:rPr lang="en-US" dirty="0"/>
              <a:t>I</a:t>
            </a:r>
            <a:r>
              <a:rPr lang="en-US" dirty="0" smtClean="0"/>
              <a:t>mprovements in Windows component technology made it possible to develop a version of this framing the Windows Media Player.</a:t>
            </a:r>
            <a:endParaRPr lang="en-GB" dirty="0" smtClean="0"/>
          </a:p>
          <a:p>
            <a:endParaRPr lang="en-US" dirty="0" smtClean="0"/>
          </a:p>
          <a:p>
            <a:r>
              <a:rPr lang="en-US" dirty="0" smtClean="0"/>
              <a:t>Later work at Southampton has implemented combining streamed mm data (RTP / RTCP) with streamed metadata. </a:t>
            </a:r>
          </a:p>
        </p:txBody>
      </p:sp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Southampton Work on links in Video</a:t>
            </a:r>
            <a:endParaRPr lang="en-GB"/>
          </a:p>
        </p:txBody>
      </p:sp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</a:t>
            </a:r>
            <a:r>
              <a:rPr lang="en-GB" dirty="0" smtClean="0"/>
              <a:t>oncerned with provision of systems to author multimedia presentations and synchronise multiple data streams</a:t>
            </a:r>
          </a:p>
          <a:p>
            <a:endParaRPr lang="en-GB" dirty="0"/>
          </a:p>
        </p:txBody>
      </p:sp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Amsterdam Hypermedia Model c. 1994 </a:t>
            </a:r>
            <a:endParaRPr lang="en-GB" dirty="0"/>
          </a:p>
        </p:txBody>
      </p:sp>
      <p:sp>
        <p:nvSpPr>
          <p:cNvPr id="226308" name="Rectangle 4"/>
          <p:cNvSpPr>
            <a:spLocks noChangeArrowheads="1"/>
          </p:cNvSpPr>
          <p:nvPr/>
        </p:nvSpPr>
        <p:spPr bwMode="auto">
          <a:xfrm>
            <a:off x="1909763" y="1633538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2630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2438400"/>
            <a:ext cx="5638800" cy="3803426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sz="half" idx="1"/>
          </p:nvPr>
        </p:nvSpPr>
        <p:spPr>
          <a:xfrm>
            <a:off x="381000" y="1341438"/>
            <a:ext cx="3470920" cy="4830762"/>
          </a:xfrm>
        </p:spPr>
        <p:txBody>
          <a:bodyPr/>
          <a:lstStyle/>
          <a:p>
            <a:r>
              <a:rPr lang="en-GB" sz="2400" dirty="0">
                <a:ea typeface="Times New Roman" charset="0"/>
                <a:cs typeface="Times New Roman" charset="0"/>
              </a:rPr>
              <a:t>The model had an idea of parallel “channels”</a:t>
            </a:r>
          </a:p>
          <a:p>
            <a:endParaRPr lang="en-GB" sz="2400" dirty="0" smtClean="0">
              <a:ea typeface="Times New Roman" charset="0"/>
              <a:cs typeface="Times New Roman" charset="0"/>
            </a:endParaRPr>
          </a:p>
          <a:p>
            <a:r>
              <a:rPr lang="en-GB" sz="2400" dirty="0" smtClean="0">
                <a:ea typeface="Times New Roman" charset="0"/>
                <a:cs typeface="Times New Roman" charset="0"/>
              </a:rPr>
              <a:t>Links </a:t>
            </a:r>
            <a:r>
              <a:rPr lang="en-GB" sz="2400" dirty="0">
                <a:ea typeface="Times New Roman" charset="0"/>
                <a:cs typeface="Times New Roman" charset="0"/>
              </a:rPr>
              <a:t>into temporal media could be “offset” by some time.</a:t>
            </a:r>
          </a:p>
          <a:p>
            <a:endParaRPr lang="en-GB" sz="2400" dirty="0" smtClean="0">
              <a:ea typeface="Times New Roman" charset="0"/>
              <a:cs typeface="Times New Roman" charset="0"/>
            </a:endParaRPr>
          </a:p>
          <a:p>
            <a:r>
              <a:rPr lang="en-GB" sz="2400" dirty="0" smtClean="0">
                <a:ea typeface="Times New Roman" charset="0"/>
                <a:cs typeface="Times New Roman" charset="0"/>
              </a:rPr>
              <a:t>But </a:t>
            </a:r>
            <a:r>
              <a:rPr lang="en-GB" sz="2400" dirty="0">
                <a:ea typeface="Times New Roman" charset="0"/>
                <a:cs typeface="Times New Roman" charset="0"/>
              </a:rPr>
              <a:t>clickable links were limited to stationary hotspots</a:t>
            </a:r>
          </a:p>
          <a:p>
            <a:endParaRPr lang="en-GB" sz="2400" dirty="0" smtClean="0">
              <a:ea typeface="Times New Roman" charset="0"/>
              <a:cs typeface="Times New Roman" charset="0"/>
            </a:endParaRPr>
          </a:p>
          <a:p>
            <a:r>
              <a:rPr lang="en-GB" sz="2400" dirty="0" smtClean="0">
                <a:ea typeface="Times New Roman" charset="0"/>
                <a:cs typeface="Times New Roman" charset="0"/>
              </a:rPr>
              <a:t>This </a:t>
            </a:r>
            <a:r>
              <a:rPr lang="en-GB" sz="2400" dirty="0">
                <a:ea typeface="Times New Roman" charset="0"/>
                <a:cs typeface="Times New Roman" charset="0"/>
              </a:rPr>
              <a:t>work developed into SMIL</a:t>
            </a:r>
            <a:r>
              <a:rPr lang="en-GB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Amsterdam Hypermedia </a:t>
            </a:r>
            <a:r>
              <a:rPr lang="en-GB" dirty="0" smtClean="0"/>
              <a:t>Model</a:t>
            </a:r>
            <a:endParaRPr lang="en-US" dirty="0"/>
          </a:p>
        </p:txBody>
      </p:sp>
      <p:sp>
        <p:nvSpPr>
          <p:cNvPr id="228355" name="Rectangle 3"/>
          <p:cNvSpPr>
            <a:spLocks noChangeArrowheads="1"/>
          </p:cNvSpPr>
          <p:nvPr/>
        </p:nvSpPr>
        <p:spPr bwMode="auto">
          <a:xfrm>
            <a:off x="1828800" y="1681163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283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45579" y="2132856"/>
            <a:ext cx="4882185" cy="3110359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Hypermedia/Time-based Structuring Language ISO/IEC 10744:1992 (and version 2 1997)</a:t>
            </a:r>
          </a:p>
          <a:p>
            <a:r>
              <a:rPr lang="en-GB" dirty="0" smtClean="0"/>
              <a:t>Added sophisticated cross document links to SGML – the predecessor to XML</a:t>
            </a:r>
          </a:p>
          <a:p>
            <a:r>
              <a:rPr lang="en-GB" dirty="0" smtClean="0"/>
              <a:t>The link mechanism is the basis of </a:t>
            </a:r>
            <a:r>
              <a:rPr lang="en-GB" dirty="0" err="1" smtClean="0"/>
              <a:t>Xlink</a:t>
            </a:r>
            <a:r>
              <a:rPr lang="en-GB" dirty="0" smtClean="0"/>
              <a:t>/ </a:t>
            </a:r>
            <a:r>
              <a:rPr lang="en-GB" dirty="0" err="1" smtClean="0"/>
              <a:t>XPointer</a:t>
            </a:r>
            <a:endParaRPr lang="en-GB" dirty="0" smtClean="0"/>
          </a:p>
          <a:p>
            <a:r>
              <a:rPr lang="en-GB" dirty="0" smtClean="0"/>
              <a:t>Hub Document for </a:t>
            </a:r>
            <a:r>
              <a:rPr lang="en-GB" dirty="0" err="1" smtClean="0"/>
              <a:t>linkbases</a:t>
            </a:r>
            <a:endParaRPr lang="en-GB" dirty="0" smtClean="0"/>
          </a:p>
          <a:p>
            <a:r>
              <a:rPr lang="en-GB" dirty="0" smtClean="0"/>
              <a:t>Multiple ways of doing links with sophisticated location addressing by</a:t>
            </a:r>
          </a:p>
          <a:p>
            <a:pPr lvl="1"/>
            <a:r>
              <a:rPr lang="en-GB" dirty="0" smtClean="0"/>
              <a:t>Name (inserted in the SGML)</a:t>
            </a:r>
          </a:p>
          <a:p>
            <a:pPr lvl="1"/>
            <a:r>
              <a:rPr lang="en-GB" dirty="0" smtClean="0"/>
              <a:t>Counting (including Document trees and reverse counts)</a:t>
            </a:r>
            <a:br>
              <a:rPr lang="en-GB" dirty="0" smtClean="0"/>
            </a:br>
            <a:r>
              <a:rPr lang="en-GB" dirty="0" smtClean="0"/>
              <a:t>(</a:t>
            </a:r>
            <a:r>
              <a:rPr lang="en-GB" dirty="0" err="1" smtClean="0"/>
              <a:t>HyTime</a:t>
            </a:r>
            <a:r>
              <a:rPr lang="en-GB" dirty="0" smtClean="0"/>
              <a:t> allowed counting in non SGML docs too)</a:t>
            </a:r>
          </a:p>
          <a:p>
            <a:pPr lvl="1"/>
            <a:r>
              <a:rPr lang="en-GB" dirty="0" smtClean="0"/>
              <a:t>Query (find the bit that matches this </a:t>
            </a:r>
            <a:r>
              <a:rPr lang="en-GB" dirty="0" err="1" smtClean="0"/>
              <a:t>HyQ</a:t>
            </a:r>
            <a:r>
              <a:rPr lang="en-GB" dirty="0" smtClean="0"/>
              <a:t> query)</a:t>
            </a:r>
          </a:p>
        </p:txBody>
      </p:sp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HyTime </a:t>
            </a:r>
            <a:endParaRPr lang="en-GB"/>
          </a:p>
        </p:txBody>
      </p:sp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An Opaque HyTime Link</a:t>
            </a:r>
            <a:endParaRPr lang="en-GB"/>
          </a:p>
        </p:txBody>
      </p:sp>
      <p:sp>
        <p:nvSpPr>
          <p:cNvPr id="232451" name="Rectangle 3"/>
          <p:cNvSpPr>
            <a:spLocks noChangeArrowheads="1"/>
          </p:cNvSpPr>
          <p:nvPr/>
        </p:nvSpPr>
        <p:spPr bwMode="auto">
          <a:xfrm>
            <a:off x="1952625" y="2005013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232452" name="Object 4"/>
          <p:cNvGraphicFramePr>
            <a:graphicFrameLocks noChangeAspect="1"/>
          </p:cNvGraphicFramePr>
          <p:nvPr/>
        </p:nvGraphicFramePr>
        <p:xfrm>
          <a:off x="304800" y="1676400"/>
          <a:ext cx="8610600" cy="468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21" r:id="rId4" imgW="5238095" imgH="2847619" progId="MSPhotoEd.3">
                  <p:embed/>
                </p:oleObj>
              </mc:Choice>
              <mc:Fallback>
                <p:oleObj r:id="rId4" imgW="5238095" imgH="2847619" progId="MSPhotoEd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676400"/>
                        <a:ext cx="8610600" cy="4681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MPEG-7 is a standard for describing features of multimedia content.</a:t>
            </a:r>
            <a:endParaRPr lang="en-GB" smtClean="0"/>
          </a:p>
          <a:p>
            <a:r>
              <a:rPr lang="en-US" smtClean="0"/>
              <a:t>formally named “Multimedia Content Description Inter-face</a:t>
            </a:r>
          </a:p>
          <a:p>
            <a:r>
              <a:rPr lang="en-US" smtClean="0"/>
              <a:t>describes multimedia content so users can search, browse, and retrieve that content (search engines for Multimedia)</a:t>
            </a:r>
          </a:p>
          <a:p>
            <a:r>
              <a:rPr lang="en-US" smtClean="0"/>
              <a:t>MPEG-7 uses XML Schema for content description and is interoperable with other content description langauges (Dublin Core etc)</a:t>
            </a:r>
            <a:endParaRPr lang="en-GB"/>
          </a:p>
        </p:txBody>
      </p:sp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MPEG-7 </a:t>
            </a:r>
            <a:endParaRPr lang="en-GB"/>
          </a:p>
        </p:txBody>
      </p:sp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</a:t>
            </a:r>
            <a:r>
              <a:rPr lang="en-US" dirty="0" smtClean="0"/>
              <a:t>escriptions are based on </a:t>
            </a:r>
          </a:p>
          <a:p>
            <a:pPr lvl="1"/>
            <a:r>
              <a:rPr lang="en-US" dirty="0" smtClean="0"/>
              <a:t>catalogue (e.g., title, creator, rights)</a:t>
            </a:r>
          </a:p>
          <a:p>
            <a:pPr lvl="1"/>
            <a:r>
              <a:rPr lang="en-US" dirty="0" smtClean="0"/>
              <a:t>semantic (e.g., the who, what, when, where information about objects and events) </a:t>
            </a:r>
          </a:p>
          <a:p>
            <a:pPr lvl="1"/>
            <a:r>
              <a:rPr lang="en-US" dirty="0" smtClean="0"/>
              <a:t>structural (e.g., the </a:t>
            </a:r>
            <a:r>
              <a:rPr lang="en-US" dirty="0" err="1" smtClean="0"/>
              <a:t>colour</a:t>
            </a:r>
            <a:r>
              <a:rPr lang="en-US" dirty="0" smtClean="0"/>
              <a:t> histogram - measurement of the amount of </a:t>
            </a:r>
            <a:r>
              <a:rPr lang="en-US" dirty="0" err="1" smtClean="0"/>
              <a:t>colour</a:t>
            </a:r>
            <a:r>
              <a:rPr lang="en-US" dirty="0" smtClean="0"/>
              <a:t> associated with an image or the timbre of an recorded instrument) </a:t>
            </a:r>
            <a:r>
              <a:rPr lang="en-GB" dirty="0" smtClean="0"/>
              <a:t> </a:t>
            </a:r>
          </a:p>
          <a:p>
            <a:r>
              <a:rPr lang="en-GB" dirty="0" smtClean="0"/>
              <a:t>The ability to describe objects within media means that we can also link to them</a:t>
            </a:r>
          </a:p>
          <a:p>
            <a:r>
              <a:rPr lang="en-GB" dirty="0" smtClean="0"/>
              <a:t>We can create semantically generated dynamic links – and semantic search engines </a:t>
            </a:r>
            <a:endParaRPr lang="en-GB" dirty="0"/>
          </a:p>
        </p:txBody>
      </p:sp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MPEG-7</a:t>
            </a:r>
            <a:endParaRPr lang="en-GB"/>
          </a:p>
        </p:txBody>
      </p:sp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Synchronized Multimedia Integration Language, the W3C format for multimedia on the Web</a:t>
            </a:r>
          </a:p>
          <a:p>
            <a:r>
              <a:rPr lang="en-GB" dirty="0" smtClean="0"/>
              <a:t>XML syntax </a:t>
            </a:r>
            <a:r>
              <a:rPr lang="en-GB" dirty="0" smtClean="0"/>
              <a:t>encodes: timing, screen layout, interaction, </a:t>
            </a:r>
            <a:r>
              <a:rPr lang="en-GB" dirty="0" err="1" smtClean="0"/>
              <a:t>adaptivity</a:t>
            </a:r>
            <a:endParaRPr lang="en-GB" dirty="0" smtClean="0"/>
          </a:p>
          <a:p>
            <a:r>
              <a:rPr lang="en-GB" dirty="0" smtClean="0"/>
              <a:t>Uses </a:t>
            </a:r>
            <a:r>
              <a:rPr lang="en-GB" dirty="0" smtClean="0"/>
              <a:t>CSS, </a:t>
            </a:r>
            <a:r>
              <a:rPr lang="en-GB" dirty="0" err="1" smtClean="0"/>
              <a:t>XPointer</a:t>
            </a:r>
            <a:r>
              <a:rPr lang="en-GB" dirty="0" smtClean="0"/>
              <a:t>, </a:t>
            </a:r>
            <a:r>
              <a:rPr lang="en-GB" dirty="0" err="1" smtClean="0"/>
              <a:t>XLink</a:t>
            </a:r>
            <a:r>
              <a:rPr lang="en-GB" dirty="0" smtClean="0"/>
              <a:t> and namespaces</a:t>
            </a:r>
          </a:p>
          <a:p>
            <a:r>
              <a:rPr lang="en-GB" dirty="0" smtClean="0"/>
              <a:t>Nested par (parallel) and </a:t>
            </a:r>
            <a:r>
              <a:rPr lang="en-GB" dirty="0" err="1" smtClean="0"/>
              <a:t>seq</a:t>
            </a:r>
            <a:r>
              <a:rPr lang="en-GB" dirty="0" smtClean="0"/>
              <a:t> (sequence) elements</a:t>
            </a:r>
          </a:p>
          <a:p>
            <a:r>
              <a:rPr lang="en-GB" dirty="0" smtClean="0"/>
              <a:t>Switch element, which establishes alternative means of presenting the same information (e.g. for different users or different displays)</a:t>
            </a:r>
          </a:p>
          <a:p>
            <a:r>
              <a:rPr lang="en-GB" dirty="0" smtClean="0"/>
              <a:t>Originally link start points were pretty simple </a:t>
            </a:r>
          </a:p>
          <a:p>
            <a:r>
              <a:rPr lang="en-GB" dirty="0" smtClean="0"/>
              <a:t>Latest versions look more and more like </a:t>
            </a:r>
            <a:r>
              <a:rPr lang="en-GB" dirty="0" err="1" smtClean="0"/>
              <a:t>HyTime</a:t>
            </a:r>
            <a:r>
              <a:rPr lang="en-GB" dirty="0" smtClean="0"/>
              <a:t> and include animation in XML </a:t>
            </a:r>
            <a:endParaRPr lang="en-GB" dirty="0"/>
          </a:p>
        </p:txBody>
      </p:sp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SMIL</a:t>
            </a:r>
            <a:endParaRPr lang="en-GB"/>
          </a:p>
        </p:txBody>
      </p:sp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02" y="-1"/>
            <a:ext cx="9148202" cy="68643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/>
              <a:t>Spatial Hypermedia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51520" y="6381328"/>
            <a:ext cx="6671772" cy="276999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  <a:latin typeface="Georgia"/>
                <a:cs typeface="Georgia"/>
              </a:rPr>
              <a:t>http://</a:t>
            </a:r>
            <a:r>
              <a:rPr lang="pl-PL" sz="1200" b="1" dirty="0" err="1">
                <a:solidFill>
                  <a:schemeClr val="bg1"/>
                </a:solidFill>
                <a:latin typeface="Georgia"/>
                <a:cs typeface="Georgia"/>
              </a:rPr>
              <a:t>www.flickr.com</a:t>
            </a:r>
            <a:r>
              <a:rPr lang="pl-PL" sz="1200" b="1" dirty="0">
                <a:solidFill>
                  <a:schemeClr val="bg1"/>
                </a:solidFill>
                <a:latin typeface="Georgia"/>
                <a:cs typeface="Georgia"/>
              </a:rPr>
              <a:t>/</a:t>
            </a:r>
            <a:r>
              <a:rPr lang="pl-PL" sz="1200" b="1" dirty="0" err="1">
                <a:solidFill>
                  <a:schemeClr val="bg1"/>
                </a:solidFill>
                <a:latin typeface="Georgia"/>
                <a:cs typeface="Georgia"/>
              </a:rPr>
              <a:t>photos</a:t>
            </a:r>
            <a:r>
              <a:rPr lang="pl-PL" sz="1200" b="1" dirty="0">
                <a:solidFill>
                  <a:schemeClr val="bg1"/>
                </a:solidFill>
                <a:latin typeface="Georgia"/>
                <a:cs typeface="Georgia"/>
              </a:rPr>
              <a:t>/</a:t>
            </a:r>
            <a:r>
              <a:rPr lang="pl-PL" sz="1200" b="1" dirty="0" err="1">
                <a:solidFill>
                  <a:schemeClr val="bg1"/>
                </a:solidFill>
                <a:latin typeface="Georgia"/>
                <a:cs typeface="Georgia"/>
              </a:rPr>
              <a:t>auntycookie</a:t>
            </a:r>
            <a:r>
              <a:rPr lang="pl-PL" sz="1200" b="1" dirty="0">
                <a:solidFill>
                  <a:schemeClr val="bg1"/>
                </a:solidFill>
                <a:latin typeface="Georgia"/>
                <a:cs typeface="Georgia"/>
              </a:rPr>
              <a:t>/2668980959/</a:t>
            </a:r>
            <a:endParaRPr lang="en-US" sz="1200" b="1" dirty="0">
              <a:solidFill>
                <a:schemeClr val="bg1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59369076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Conceptual Hypermedia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51520" y="6381328"/>
            <a:ext cx="6671772" cy="276999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  <a:latin typeface="Georgia"/>
                <a:cs typeface="Georgia"/>
              </a:rPr>
              <a:t>http://</a:t>
            </a:r>
            <a:r>
              <a:rPr lang="pl-PL" sz="1200" b="1" dirty="0" err="1">
                <a:solidFill>
                  <a:schemeClr val="bg1"/>
                </a:solidFill>
                <a:latin typeface="Georgia"/>
                <a:cs typeface="Georgia"/>
              </a:rPr>
              <a:t>www.flickr.com</a:t>
            </a:r>
            <a:r>
              <a:rPr lang="pl-PL" sz="1200" b="1" dirty="0">
                <a:solidFill>
                  <a:schemeClr val="bg1"/>
                </a:solidFill>
                <a:latin typeface="Georgia"/>
                <a:cs typeface="Georgia"/>
              </a:rPr>
              <a:t>/</a:t>
            </a:r>
            <a:r>
              <a:rPr lang="pl-PL" sz="1200" b="1" dirty="0" err="1">
                <a:solidFill>
                  <a:schemeClr val="bg1"/>
                </a:solidFill>
                <a:latin typeface="Georgia"/>
                <a:cs typeface="Georgia"/>
              </a:rPr>
              <a:t>photos</a:t>
            </a:r>
            <a:r>
              <a:rPr lang="pl-PL" sz="1200" b="1" dirty="0">
                <a:solidFill>
                  <a:schemeClr val="bg1"/>
                </a:solidFill>
                <a:latin typeface="Georgia"/>
                <a:cs typeface="Georgia"/>
              </a:rPr>
              <a:t>/</a:t>
            </a:r>
            <a:r>
              <a:rPr lang="pl-PL" sz="1200" b="1" dirty="0" err="1">
                <a:solidFill>
                  <a:schemeClr val="bg1"/>
                </a:solidFill>
                <a:latin typeface="Georgia"/>
                <a:cs typeface="Georgia"/>
              </a:rPr>
              <a:t>binary_koala</a:t>
            </a:r>
            <a:r>
              <a:rPr lang="pl-PL" sz="1200" b="1" dirty="0">
                <a:solidFill>
                  <a:schemeClr val="bg1"/>
                </a:solidFill>
                <a:latin typeface="Georgia"/>
                <a:cs typeface="Georgia"/>
              </a:rPr>
              <a:t>/2069692015/</a:t>
            </a:r>
            <a:endParaRPr lang="en-US" sz="1200" b="1" dirty="0">
              <a:solidFill>
                <a:schemeClr val="bg1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596469421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Early Hypertext systems allowed links to be </a:t>
            </a:r>
            <a:r>
              <a:rPr lang="ja-JP" altLang="en-GB" dirty="0" smtClean="0"/>
              <a:t>“</a:t>
            </a:r>
            <a:r>
              <a:rPr lang="en-GB" dirty="0" smtClean="0"/>
              <a:t>typed</a:t>
            </a:r>
            <a:r>
              <a:rPr lang="ja-JP" altLang="en-GB" dirty="0" smtClean="0"/>
              <a:t>”</a:t>
            </a:r>
            <a:endParaRPr lang="en-GB" dirty="0" smtClean="0"/>
          </a:p>
          <a:p>
            <a:r>
              <a:rPr lang="en-GB" dirty="0"/>
              <a:t>L</a:t>
            </a:r>
            <a:r>
              <a:rPr lang="en-GB" dirty="0" smtClean="0"/>
              <a:t>inks have some </a:t>
            </a:r>
            <a:r>
              <a:rPr lang="en-GB" altLang="ja-JP" i="1" dirty="0" smtClean="0"/>
              <a:t>semantics</a:t>
            </a:r>
            <a:r>
              <a:rPr lang="en-GB" altLang="ja-JP" dirty="0" smtClean="0"/>
              <a:t>, or meaning</a:t>
            </a:r>
            <a:endParaRPr lang="en-GB" dirty="0" smtClean="0"/>
          </a:p>
          <a:p>
            <a:r>
              <a:rPr lang="en-GB" dirty="0" smtClean="0"/>
              <a:t>We have some understanding of what we will get by following a link</a:t>
            </a:r>
          </a:p>
          <a:p>
            <a:r>
              <a:rPr lang="en-GB" dirty="0"/>
              <a:t>W</a:t>
            </a:r>
            <a:r>
              <a:rPr lang="en-GB" dirty="0" smtClean="0"/>
              <a:t>e may be able to infer further information</a:t>
            </a:r>
          </a:p>
          <a:p>
            <a:r>
              <a:rPr lang="en-GB" dirty="0" smtClean="0"/>
              <a:t>If the semantics are well </a:t>
            </a:r>
            <a:r>
              <a:rPr lang="en-GB" dirty="0" smtClean="0"/>
              <a:t>defined, </a:t>
            </a:r>
            <a:r>
              <a:rPr lang="en-GB" dirty="0" smtClean="0"/>
              <a:t>then maybe a machine can </a:t>
            </a:r>
            <a:r>
              <a:rPr lang="en-GB" dirty="0" smtClean="0"/>
              <a:t>infer information </a:t>
            </a:r>
            <a:r>
              <a:rPr lang="en-GB" dirty="0" smtClean="0"/>
              <a:t>too</a:t>
            </a:r>
          </a:p>
          <a:p>
            <a:endParaRPr lang="en-GB" dirty="0"/>
          </a:p>
        </p:txBody>
      </p:sp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Origins: Typed </a:t>
            </a:r>
            <a:r>
              <a:rPr lang="en-GB" dirty="0" smtClean="0"/>
              <a:t>links</a:t>
            </a:r>
            <a:endParaRPr lang="en-GB" dirty="0"/>
          </a:p>
        </p:txBody>
      </p:sp>
      <p:pic>
        <p:nvPicPr>
          <p:cNvPr id="1638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2137" y="2348880"/>
            <a:ext cx="4741863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1438540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sz="2800" dirty="0" smtClean="0"/>
              <a:t>Conceptual Hypermedia </a:t>
            </a:r>
            <a:r>
              <a:rPr lang="en-GB" sz="2800" dirty="0" smtClean="0"/>
              <a:t>= </a:t>
            </a:r>
            <a:r>
              <a:rPr lang="en-GB" sz="2800" dirty="0" smtClean="0"/>
              <a:t>Hypermedia </a:t>
            </a:r>
            <a:r>
              <a:rPr lang="en-GB" sz="2800" dirty="0" smtClean="0"/>
              <a:t>+ Ontologies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Conceptual </a:t>
            </a:r>
            <a:r>
              <a:rPr lang="en-GB" dirty="0" smtClean="0"/>
              <a:t>Hypermedia?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3213574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5926138" cy="4419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Ontology, </a:t>
            </a:r>
            <a:r>
              <a:rPr lang="en-US" i="1">
                <a:latin typeface="Georgia" charset="0"/>
                <a:ea typeface="ＭＳ Ｐゴシック" charset="0"/>
                <a:cs typeface="ＭＳ Ｐゴシック" charset="0"/>
              </a:rPr>
              <a:t>n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.</a:t>
            </a:r>
          </a:p>
          <a:p>
            <a:pPr marL="0" indent="0" eaLnBrk="1" hangingPunct="1">
              <a:buFontTx/>
              <a:buNone/>
            </a:pPr>
            <a:r>
              <a:rPr lang="en-US" b="1">
                <a:latin typeface="Georgia" charset="0"/>
                <a:ea typeface="ＭＳ Ｐゴシック" charset="0"/>
                <a:cs typeface="ＭＳ Ｐゴシック" charset="0"/>
              </a:rPr>
              <a:t>1. a.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</a:t>
            </a:r>
            <a:r>
              <a:rPr lang="en-US" i="1">
                <a:latin typeface="Georgia" charset="0"/>
                <a:ea typeface="ＭＳ Ｐゴシック" charset="0"/>
                <a:cs typeface="ＭＳ Ｐゴシック" charset="0"/>
              </a:rPr>
              <a:t>Philos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. The science or study of being; that branch of metaphysics concerned with the nature or essence of being or existence.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Defining the </a:t>
            </a:r>
            <a:r>
              <a:rPr lang="ja-JP" altLang="en-US">
                <a:latin typeface="Georgia" charset="0"/>
                <a:ea typeface="ＭＳ Ｐゴシック" charset="0"/>
                <a:cs typeface="ＭＳ Ｐゴシック" charset="0"/>
              </a:rPr>
              <a:t>‘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O</a:t>
            </a:r>
            <a:r>
              <a:rPr lang="ja-JP" altLang="en-US">
                <a:latin typeface="Georgia" charset="0"/>
                <a:ea typeface="ＭＳ Ｐゴシック" charset="0"/>
                <a:cs typeface="ＭＳ Ｐゴシック" charset="0"/>
              </a:rPr>
              <a:t>’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word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457200" y="4800600"/>
            <a:ext cx="315122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>
                <a:latin typeface="Georgia"/>
                <a:cs typeface="Georgia"/>
              </a:rPr>
              <a:t>Oxford English Dictionary, 2004</a:t>
            </a:r>
          </a:p>
        </p:txBody>
      </p:sp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4600" y="2057400"/>
            <a:ext cx="25685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385612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9263"/>
            <a:ext cx="8229600" cy="4833937"/>
          </a:xfrm>
        </p:spPr>
        <p:txBody>
          <a:bodyPr/>
          <a:lstStyle/>
          <a:p>
            <a:pPr marL="269875" indent="-269875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An ontology is a </a:t>
            </a:r>
            <a:r>
              <a:rPr lang="en-US" b="1">
                <a:latin typeface="Georgia" charset="0"/>
                <a:ea typeface="ＭＳ Ｐゴシック" charset="0"/>
                <a:cs typeface="ＭＳ Ｐゴシック" charset="0"/>
              </a:rPr>
              <a:t>specification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of a </a:t>
            </a:r>
            <a:r>
              <a:rPr lang="en-US" b="1">
                <a:latin typeface="Georgia" charset="0"/>
                <a:ea typeface="ＭＳ Ｐゴシック" charset="0"/>
                <a:cs typeface="ＭＳ Ｐゴシック" charset="0"/>
              </a:rPr>
              <a:t>conceptualisation</a:t>
            </a:r>
          </a:p>
          <a:p>
            <a:pPr marL="269875" indent="-269875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 b="1">
                <a:latin typeface="Georgia" charset="0"/>
                <a:ea typeface="ＭＳ Ｐゴシック" charset="0"/>
                <a:cs typeface="ＭＳ Ｐゴシック" charset="0"/>
              </a:rPr>
              <a:t>Specification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: A formal description</a:t>
            </a:r>
          </a:p>
          <a:p>
            <a:pPr marL="269875" indent="-269875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 b="1">
                <a:latin typeface="Georgia" charset="0"/>
                <a:ea typeface="ＭＳ Ｐゴシック" charset="0"/>
                <a:cs typeface="ＭＳ Ｐゴシック" charset="0"/>
              </a:rPr>
              <a:t>Conceptualisation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: The objects, concepts, and other entities that are assumed to exist in some area of interest and the relationships that hold among them</a:t>
            </a:r>
          </a:p>
          <a:p>
            <a:pPr marL="269875" indent="-269875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Referred to in the philosophical literature as </a:t>
            </a:r>
            <a:r>
              <a:rPr lang="en-US" b="1">
                <a:latin typeface="Georgia" charset="0"/>
                <a:ea typeface="ＭＳ Ｐゴシック" charset="0"/>
                <a:cs typeface="ＭＳ Ｐゴシック" charset="0"/>
              </a:rPr>
              <a:t>Formal Ontology</a:t>
            </a:r>
          </a:p>
          <a:p>
            <a:pPr marL="269875" indent="-269875" eaLnBrk="1" hangingPunct="1">
              <a:lnSpc>
                <a:spcPct val="90000"/>
              </a:lnSpc>
              <a:buFontTx/>
              <a:buNone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	</a:t>
            </a:r>
            <a:r>
              <a:rPr lang="en-US" sz="1300">
                <a:latin typeface="Georgia" charset="0"/>
                <a:ea typeface="ＭＳ Ｐゴシック" charset="0"/>
                <a:cs typeface="ＭＳ Ｐゴシック" charset="0"/>
              </a:rPr>
              <a:t>T. R. Gruber. A translation approach to portable ontologies. Knowledge Acquisition, 5(2):199-220, 1993</a:t>
            </a: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Defining the </a:t>
            </a:r>
            <a:r>
              <a:rPr lang="ja-JP" altLang="en-US">
                <a:latin typeface="Georgia" charset="0"/>
                <a:ea typeface="ＭＳ Ｐゴシック" charset="0"/>
                <a:cs typeface="ＭＳ Ｐゴシック" charset="0"/>
              </a:rPr>
              <a:t>‘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O</a:t>
            </a:r>
            <a:r>
              <a:rPr lang="ja-JP" altLang="en-US">
                <a:latin typeface="Georgia" charset="0"/>
                <a:ea typeface="ＭＳ Ｐゴシック" charset="0"/>
                <a:cs typeface="ＭＳ Ｐゴシック" charset="0"/>
              </a:rPr>
              <a:t>’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word</a:t>
            </a:r>
          </a:p>
        </p:txBody>
      </p:sp>
    </p:spTree>
    <p:extLst>
      <p:ext uri="{BB962C8B-B14F-4D97-AF65-F5344CB8AC3E}">
        <p14:creationId xmlns:p14="http://schemas.microsoft.com/office/powerpoint/2010/main" val="836531336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 eaLnBrk="1" hangingPunct="1">
              <a:buFont typeface="Arial" charset="0"/>
              <a:buChar char="•"/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Ontologies as engineered artifacts: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de-DE">
                <a:latin typeface="Georgia" charset="0"/>
                <a:ea typeface="ＭＳ Ｐゴシック" charset="0"/>
              </a:rPr>
              <a:t>constituted by a specific vocabulary used to describe a certain reality, plus 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de-DE">
                <a:latin typeface="Georgia" charset="0"/>
                <a:ea typeface="ＭＳ Ｐゴシック" charset="0"/>
              </a:rPr>
              <a:t>a set of explicit assumptions regarding the intended meaning of the vocabulary</a:t>
            </a:r>
            <a:endParaRPr lang="en-GB">
              <a:latin typeface="Georgia" charset="0"/>
              <a:ea typeface="ＭＳ Ｐゴシック" charset="0"/>
            </a:endParaRPr>
          </a:p>
          <a:p>
            <a:pPr marL="269875" indent="-269875" eaLnBrk="1" hangingPunct="1">
              <a:buFont typeface="Arial" charset="0"/>
              <a:buChar char="•"/>
            </a:pPr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  <a:p>
            <a:pPr marL="269875" indent="-269875" eaLnBrk="1" hangingPunct="1">
              <a:buFont typeface="Arial" charset="0"/>
              <a:buChar char="•"/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Shared understanding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Facilitate communication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GB">
                <a:latin typeface="Georgia" charset="0"/>
                <a:ea typeface="ＭＳ Ｐゴシック" charset="0"/>
              </a:rPr>
              <a:t>Establish a joint terminology for a community of interest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GB">
                <a:latin typeface="Georgia" charset="0"/>
                <a:ea typeface="ＭＳ Ｐゴシック" charset="0"/>
              </a:rPr>
              <a:t>Normative models…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Inter-operability: sharing and reuse</a:t>
            </a: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Ontology in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110664176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</a:t>
            </a:r>
            <a:r>
              <a:rPr lang="en-GB" dirty="0" smtClean="0"/>
              <a:t>ypertext </a:t>
            </a:r>
            <a:r>
              <a:rPr lang="en-GB" dirty="0"/>
              <a:t>is the study of what can be said using computer media, databases and links</a:t>
            </a:r>
          </a:p>
          <a:p>
            <a:pPr lvl="1"/>
            <a:r>
              <a:rPr lang="en-GB" dirty="0"/>
              <a:t>Computer-mediated extensions to familiar textual communication</a:t>
            </a:r>
          </a:p>
          <a:p>
            <a:endParaRPr lang="en-GB" dirty="0" smtClean="0"/>
          </a:p>
          <a:p>
            <a:r>
              <a:rPr lang="en-GB" dirty="0" smtClean="0"/>
              <a:t>Things </a:t>
            </a:r>
            <a:r>
              <a:rPr lang="en-GB" dirty="0" smtClean="0"/>
              <a:t>that exist have complex relationships with each other</a:t>
            </a:r>
          </a:p>
          <a:p>
            <a:pPr lvl="1"/>
            <a:r>
              <a:rPr lang="en-GB" dirty="0"/>
              <a:t>C</a:t>
            </a:r>
            <a:r>
              <a:rPr lang="en-GB" dirty="0" smtClean="0"/>
              <a:t>omplex </a:t>
            </a:r>
            <a:r>
              <a:rPr lang="en-GB" dirty="0" smtClean="0"/>
              <a:t>structures are required for expressing and exploring these relationships </a:t>
            </a:r>
          </a:p>
          <a:p>
            <a:pPr lvl="1"/>
            <a:r>
              <a:rPr lang="en-GB" dirty="0" smtClean="0"/>
              <a:t>Ontologies formalise these complex structures</a:t>
            </a:r>
          </a:p>
          <a:p>
            <a:endParaRPr lang="en-GB" dirty="0" smtClean="0"/>
          </a:p>
          <a:p>
            <a:r>
              <a:rPr lang="en-GB" dirty="0" smtClean="0"/>
              <a:t>Conceptual Hypermedia </a:t>
            </a:r>
            <a:r>
              <a:rPr lang="en-GB" dirty="0" smtClean="0"/>
              <a:t>is the kind of hypertext whose structure and links are derived from the relationships between objects in the real world</a:t>
            </a:r>
          </a:p>
          <a:p>
            <a:pPr lvl="1"/>
            <a:r>
              <a:rPr lang="en-GB" dirty="0" smtClean="0"/>
              <a:t>Hypertext with an underlying ontological model</a:t>
            </a:r>
          </a:p>
          <a:p>
            <a:pPr lvl="1"/>
            <a:endParaRPr lang="en-GB" dirty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Ontological </a:t>
            </a:r>
            <a:r>
              <a:rPr lang="en-GB" dirty="0" smtClean="0"/>
              <a:t>Hypermedia?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740650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Conceptual Open Hypermedia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Hypermedia links can be viewed as navigable ontology relationships</a:t>
            </a:r>
          </a:p>
          <a:p>
            <a:r>
              <a:rPr lang="en-GB"/>
              <a:t>Ontology used to improve linking</a:t>
            </a:r>
          </a:p>
          <a:p>
            <a:pPr lvl="1"/>
            <a:r>
              <a:rPr lang="en-GB"/>
              <a:t>Concepts used to disambiguate word sense of candidate link endpoints</a:t>
            </a:r>
          </a:p>
          <a:p>
            <a:pPr lvl="1"/>
            <a:r>
              <a:rPr lang="en-GB"/>
              <a:t>Links derived from ontology relations</a:t>
            </a:r>
          </a:p>
          <a:p>
            <a:pPr lvl="1">
              <a:buFont typeface="Wingdings" charset="0"/>
              <a:buNone/>
            </a:pPr>
            <a:endParaRPr lang="en-GB"/>
          </a:p>
          <a:p>
            <a:pPr lvl="1">
              <a:buFont typeface="Wingdings" charset="0"/>
              <a:buNone/>
            </a:pPr>
            <a:endParaRPr lang="en-GB"/>
          </a:p>
          <a:p>
            <a:pPr lvl="1">
              <a:buFont typeface="Wingdings" charset="0"/>
              <a:buNone/>
            </a:pPr>
            <a:endParaRPr lang="en-GB"/>
          </a:p>
          <a:p>
            <a:pPr>
              <a:buFont typeface="Wingdings" charset="0"/>
              <a:buNone/>
            </a:pPr>
            <a:endParaRPr lang="en-GB"/>
          </a:p>
          <a:p>
            <a:pPr>
              <a:buFont typeface="Wingdings" charset="0"/>
              <a:buNone/>
            </a:pPr>
            <a:r>
              <a:rPr lang="en-GB"/>
              <a:t>http://cohse.semanticweb.org/</a:t>
            </a:r>
          </a:p>
        </p:txBody>
      </p:sp>
    </p:spTree>
    <p:extLst>
      <p:ext uri="{BB962C8B-B14F-4D97-AF65-F5344CB8AC3E}">
        <p14:creationId xmlns:p14="http://schemas.microsoft.com/office/powerpoint/2010/main" val="250691949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COHSE</a:t>
            </a:r>
          </a:p>
        </p:txBody>
      </p:sp>
      <p:sp>
        <p:nvSpPr>
          <p:cNvPr id="223235" name="Rectangle 3"/>
          <p:cNvSpPr>
            <a:spLocks noChangeArrowheads="1"/>
          </p:cNvSpPr>
          <p:nvPr/>
        </p:nvSpPr>
        <p:spPr bwMode="auto">
          <a:xfrm>
            <a:off x="872976" y="3765029"/>
            <a:ext cx="7435850" cy="1855787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3236" name="Rectangle 4"/>
          <p:cNvSpPr>
            <a:spLocks noChangeArrowheads="1"/>
          </p:cNvSpPr>
          <p:nvPr/>
        </p:nvSpPr>
        <p:spPr bwMode="auto">
          <a:xfrm>
            <a:off x="4655989" y="1855266"/>
            <a:ext cx="3652837" cy="1746250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3237" name="Rectangle 5"/>
          <p:cNvSpPr>
            <a:spLocks noChangeArrowheads="1"/>
          </p:cNvSpPr>
          <p:nvPr/>
        </p:nvSpPr>
        <p:spPr bwMode="auto">
          <a:xfrm>
            <a:off x="872976" y="1855266"/>
            <a:ext cx="3652838" cy="1746250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3238" name="AutoShape 6"/>
          <p:cNvSpPr>
            <a:spLocks noChangeArrowheads="1"/>
          </p:cNvSpPr>
          <p:nvPr/>
        </p:nvSpPr>
        <p:spPr bwMode="auto">
          <a:xfrm flipV="1">
            <a:off x="6873726" y="4857229"/>
            <a:ext cx="522288" cy="654050"/>
          </a:xfrm>
          <a:prstGeom prst="foldedCorner">
            <a:avLst>
              <a:gd name="adj" fmla="val 2265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3239" name="AutoShape 7"/>
          <p:cNvSpPr>
            <a:spLocks noChangeArrowheads="1"/>
          </p:cNvSpPr>
          <p:nvPr/>
        </p:nvSpPr>
        <p:spPr bwMode="auto">
          <a:xfrm flipV="1">
            <a:off x="6156176" y="4365104"/>
            <a:ext cx="522288" cy="655637"/>
          </a:xfrm>
          <a:prstGeom prst="foldedCorner">
            <a:avLst>
              <a:gd name="adj" fmla="val 2265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3240" name="AutoShape 8"/>
          <p:cNvSpPr>
            <a:spLocks noChangeArrowheads="1"/>
          </p:cNvSpPr>
          <p:nvPr/>
        </p:nvSpPr>
        <p:spPr bwMode="auto">
          <a:xfrm flipV="1">
            <a:off x="5438626" y="3874566"/>
            <a:ext cx="522288" cy="654050"/>
          </a:xfrm>
          <a:prstGeom prst="foldedCorner">
            <a:avLst>
              <a:gd name="adj" fmla="val 2265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3241" name="Group 9"/>
          <p:cNvGrpSpPr>
            <a:grpSpLocks/>
          </p:cNvGrpSpPr>
          <p:nvPr/>
        </p:nvGrpSpPr>
        <p:grpSpPr bwMode="auto">
          <a:xfrm>
            <a:off x="1785789" y="4311129"/>
            <a:ext cx="522287" cy="654050"/>
            <a:chOff x="768" y="2544"/>
            <a:chExt cx="384" cy="576"/>
          </a:xfrm>
        </p:grpSpPr>
        <p:sp>
          <p:nvSpPr>
            <p:cNvPr id="223242" name="AutoShape 10"/>
            <p:cNvSpPr>
              <a:spLocks noChangeArrowheads="1"/>
            </p:cNvSpPr>
            <p:nvPr/>
          </p:nvSpPr>
          <p:spPr bwMode="auto">
            <a:xfrm flipV="1">
              <a:off x="768" y="2544"/>
              <a:ext cx="384" cy="576"/>
            </a:xfrm>
            <a:prstGeom prst="foldedCorner">
              <a:avLst>
                <a:gd name="adj" fmla="val 22657"/>
              </a:avLst>
            </a:pr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243" name="Rectangle 11"/>
            <p:cNvSpPr>
              <a:spLocks noChangeArrowheads="1"/>
            </p:cNvSpPr>
            <p:nvPr/>
          </p:nvSpPr>
          <p:spPr bwMode="auto">
            <a:xfrm>
              <a:off x="912" y="2880"/>
              <a:ext cx="192" cy="4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244" name="Line 12"/>
            <p:cNvSpPr>
              <a:spLocks noChangeShapeType="1"/>
            </p:cNvSpPr>
            <p:nvPr/>
          </p:nvSpPr>
          <p:spPr bwMode="auto">
            <a:xfrm>
              <a:off x="816" y="273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3245" name="Line 13"/>
            <p:cNvSpPr>
              <a:spLocks noChangeShapeType="1"/>
            </p:cNvSpPr>
            <p:nvPr/>
          </p:nvSpPr>
          <p:spPr bwMode="auto">
            <a:xfrm>
              <a:off x="816" y="283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3246" name="Line 14"/>
            <p:cNvSpPr>
              <a:spLocks noChangeShapeType="1"/>
            </p:cNvSpPr>
            <p:nvPr/>
          </p:nvSpPr>
          <p:spPr bwMode="auto">
            <a:xfrm>
              <a:off x="816" y="29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3247" name="Line 15"/>
            <p:cNvSpPr>
              <a:spLocks noChangeShapeType="1"/>
            </p:cNvSpPr>
            <p:nvPr/>
          </p:nvSpPr>
          <p:spPr bwMode="auto">
            <a:xfrm>
              <a:off x="816" y="30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3248" name="Line 16"/>
            <p:cNvSpPr>
              <a:spLocks noChangeShapeType="1"/>
            </p:cNvSpPr>
            <p:nvPr/>
          </p:nvSpPr>
          <p:spPr bwMode="auto">
            <a:xfrm>
              <a:off x="816" y="2640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23249" name="Text Box 17"/>
          <p:cNvSpPr txBox="1">
            <a:spLocks noChangeArrowheads="1"/>
          </p:cNvSpPr>
          <p:nvPr/>
        </p:nvSpPr>
        <p:spPr bwMode="auto">
          <a:xfrm>
            <a:off x="1161901" y="2575991"/>
            <a:ext cx="1223963" cy="34607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1600"/>
              <a:t>John Smith</a:t>
            </a:r>
          </a:p>
        </p:txBody>
      </p:sp>
      <p:sp>
        <p:nvSpPr>
          <p:cNvPr id="223250" name="Oval 18"/>
          <p:cNvSpPr>
            <a:spLocks noChangeArrowheads="1"/>
          </p:cNvSpPr>
          <p:nvPr/>
        </p:nvSpPr>
        <p:spPr bwMode="auto">
          <a:xfrm>
            <a:off x="2830364" y="2618854"/>
            <a:ext cx="1173162" cy="328612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3251" name="Text Box 19"/>
          <p:cNvSpPr txBox="1">
            <a:spLocks noChangeArrowheads="1"/>
          </p:cNvSpPr>
          <p:nvPr/>
        </p:nvSpPr>
        <p:spPr bwMode="auto">
          <a:xfrm>
            <a:off x="2958951" y="2575991"/>
            <a:ext cx="9636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1600" b="1"/>
              <a:t>genid:js</a:t>
            </a:r>
          </a:p>
        </p:txBody>
      </p:sp>
      <p:sp>
        <p:nvSpPr>
          <p:cNvPr id="223252" name="Oval 20"/>
          <p:cNvSpPr>
            <a:spLocks noChangeArrowheads="1"/>
          </p:cNvSpPr>
          <p:nvPr/>
        </p:nvSpPr>
        <p:spPr bwMode="auto">
          <a:xfrm>
            <a:off x="5830739" y="2564879"/>
            <a:ext cx="1173162" cy="382587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3253" name="Oval 21"/>
          <p:cNvSpPr>
            <a:spLocks noChangeArrowheads="1"/>
          </p:cNvSpPr>
          <p:nvPr/>
        </p:nvSpPr>
        <p:spPr bwMode="auto">
          <a:xfrm>
            <a:off x="5113189" y="2128316"/>
            <a:ext cx="1173162" cy="382588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3254" name="Oval 22"/>
          <p:cNvSpPr>
            <a:spLocks noChangeArrowheads="1"/>
          </p:cNvSpPr>
          <p:nvPr/>
        </p:nvSpPr>
        <p:spPr bwMode="auto">
          <a:xfrm>
            <a:off x="6548289" y="3001441"/>
            <a:ext cx="1173162" cy="382588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3255" name="Line 23"/>
          <p:cNvSpPr>
            <a:spLocks noChangeShapeType="1"/>
          </p:cNvSpPr>
          <p:nvPr/>
        </p:nvSpPr>
        <p:spPr bwMode="auto">
          <a:xfrm>
            <a:off x="5698976" y="2510904"/>
            <a:ext cx="0" cy="13636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3256" name="Line 24"/>
          <p:cNvSpPr>
            <a:spLocks noChangeShapeType="1"/>
          </p:cNvSpPr>
          <p:nvPr/>
        </p:nvSpPr>
        <p:spPr bwMode="auto">
          <a:xfrm>
            <a:off x="6416526" y="2947466"/>
            <a:ext cx="0" cy="14176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3257" name="Line 25"/>
          <p:cNvSpPr>
            <a:spLocks noChangeShapeType="1"/>
          </p:cNvSpPr>
          <p:nvPr/>
        </p:nvSpPr>
        <p:spPr bwMode="auto">
          <a:xfrm>
            <a:off x="7134076" y="3384029"/>
            <a:ext cx="0" cy="141763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3258" name="Line 26"/>
          <p:cNvSpPr>
            <a:spLocks noChangeShapeType="1"/>
          </p:cNvSpPr>
          <p:nvPr/>
        </p:nvSpPr>
        <p:spPr bwMode="auto">
          <a:xfrm flipH="1">
            <a:off x="2373164" y="2782366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3259" name="Line 27"/>
          <p:cNvSpPr>
            <a:spLocks noChangeShapeType="1"/>
          </p:cNvSpPr>
          <p:nvPr/>
        </p:nvSpPr>
        <p:spPr bwMode="auto">
          <a:xfrm flipH="1" flipV="1">
            <a:off x="1161901" y="2934766"/>
            <a:ext cx="819150" cy="1812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3260" name="Line 28"/>
          <p:cNvSpPr>
            <a:spLocks noChangeShapeType="1"/>
          </p:cNvSpPr>
          <p:nvPr/>
        </p:nvSpPr>
        <p:spPr bwMode="auto">
          <a:xfrm flipV="1">
            <a:off x="2242989" y="2934766"/>
            <a:ext cx="142875" cy="1812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3261" name="Line 29"/>
          <p:cNvSpPr>
            <a:spLocks noChangeShapeType="1"/>
          </p:cNvSpPr>
          <p:nvPr/>
        </p:nvSpPr>
        <p:spPr bwMode="auto">
          <a:xfrm flipV="1">
            <a:off x="4003526" y="2345804"/>
            <a:ext cx="1109663" cy="4365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3262" name="Line 30"/>
          <p:cNvSpPr>
            <a:spLocks noChangeShapeType="1"/>
          </p:cNvSpPr>
          <p:nvPr/>
        </p:nvSpPr>
        <p:spPr bwMode="auto">
          <a:xfrm>
            <a:off x="4003526" y="2782366"/>
            <a:ext cx="18272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3263" name="Line 31"/>
          <p:cNvSpPr>
            <a:spLocks noChangeShapeType="1"/>
          </p:cNvSpPr>
          <p:nvPr/>
        </p:nvSpPr>
        <p:spPr bwMode="auto">
          <a:xfrm>
            <a:off x="4003526" y="2782366"/>
            <a:ext cx="2544763" cy="436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3264" name="Line 32"/>
          <p:cNvSpPr>
            <a:spLocks noChangeShapeType="1"/>
          </p:cNvSpPr>
          <p:nvPr/>
        </p:nvSpPr>
        <p:spPr bwMode="auto">
          <a:xfrm>
            <a:off x="2242989" y="4747691"/>
            <a:ext cx="182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3265" name="Line 33"/>
          <p:cNvSpPr>
            <a:spLocks noChangeShapeType="1"/>
          </p:cNvSpPr>
          <p:nvPr/>
        </p:nvSpPr>
        <p:spPr bwMode="auto">
          <a:xfrm flipV="1">
            <a:off x="4068614" y="4201591"/>
            <a:ext cx="1370012" cy="546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3266" name="Line 34"/>
          <p:cNvSpPr>
            <a:spLocks noChangeShapeType="1"/>
          </p:cNvSpPr>
          <p:nvPr/>
        </p:nvSpPr>
        <p:spPr bwMode="auto">
          <a:xfrm>
            <a:off x="4068614" y="4747691"/>
            <a:ext cx="20875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3267" name="Line 35"/>
          <p:cNvSpPr>
            <a:spLocks noChangeShapeType="1"/>
          </p:cNvSpPr>
          <p:nvPr/>
        </p:nvSpPr>
        <p:spPr bwMode="auto">
          <a:xfrm>
            <a:off x="4068614" y="4747691"/>
            <a:ext cx="2805112" cy="490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3268" name="Text Box 36"/>
          <p:cNvSpPr txBox="1">
            <a:spLocks noChangeArrowheads="1"/>
          </p:cNvSpPr>
          <p:nvPr/>
        </p:nvSpPr>
        <p:spPr bwMode="auto">
          <a:xfrm>
            <a:off x="2373164" y="2456929"/>
            <a:ext cx="4889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/>
              <a:t>term</a:t>
            </a:r>
          </a:p>
        </p:txBody>
      </p:sp>
      <p:sp>
        <p:nvSpPr>
          <p:cNvPr id="223269" name="Text Box 37"/>
          <p:cNvSpPr txBox="1">
            <a:spLocks noChangeArrowheads="1"/>
          </p:cNvSpPr>
          <p:nvPr/>
        </p:nvSpPr>
        <p:spPr bwMode="auto">
          <a:xfrm>
            <a:off x="4617889" y="2502966"/>
            <a:ext cx="7540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1200"/>
              <a:t>related</a:t>
            </a:r>
          </a:p>
        </p:txBody>
      </p:sp>
      <p:sp>
        <p:nvSpPr>
          <p:cNvPr id="223270" name="Text Box 38"/>
          <p:cNvSpPr txBox="1">
            <a:spLocks noChangeArrowheads="1"/>
          </p:cNvSpPr>
          <p:nvPr/>
        </p:nvSpPr>
        <p:spPr bwMode="auto">
          <a:xfrm>
            <a:off x="872976" y="5239816"/>
            <a:ext cx="1081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1600"/>
              <a:t>hypertext</a:t>
            </a:r>
          </a:p>
        </p:txBody>
      </p:sp>
      <p:sp>
        <p:nvSpPr>
          <p:cNvPr id="223271" name="Text Box 39"/>
          <p:cNvSpPr txBox="1">
            <a:spLocks noChangeArrowheads="1"/>
          </p:cNvSpPr>
          <p:nvPr/>
        </p:nvSpPr>
        <p:spPr bwMode="auto">
          <a:xfrm>
            <a:off x="938064" y="1909241"/>
            <a:ext cx="15732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1600"/>
              <a:t>ontology server</a:t>
            </a:r>
          </a:p>
        </p:txBody>
      </p:sp>
      <p:sp>
        <p:nvSpPr>
          <p:cNvPr id="223272" name="Text Box 40"/>
          <p:cNvSpPr txBox="1">
            <a:spLocks noChangeArrowheads="1"/>
          </p:cNvSpPr>
          <p:nvPr/>
        </p:nvSpPr>
        <p:spPr bwMode="auto">
          <a:xfrm>
            <a:off x="6681639" y="1909241"/>
            <a:ext cx="15398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GB" sz="1600"/>
              <a:t>resource finder</a:t>
            </a:r>
          </a:p>
        </p:txBody>
      </p:sp>
    </p:spTree>
    <p:extLst>
      <p:ext uri="{BB962C8B-B14F-4D97-AF65-F5344CB8AC3E}">
        <p14:creationId xmlns:p14="http://schemas.microsoft.com/office/powerpoint/2010/main" val="1507997724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3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3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3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3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23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3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2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23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8" grpId="0" animBg="1"/>
      <p:bldP spid="223239" grpId="0" animBg="1"/>
      <p:bldP spid="223240" grpId="0" animBg="1"/>
      <p:bldP spid="223249" grpId="0" animBg="1"/>
      <p:bldP spid="223250" grpId="0" animBg="1"/>
      <p:bldP spid="223251" grpId="0"/>
      <p:bldP spid="223252" grpId="0" animBg="1"/>
      <p:bldP spid="223253" grpId="0" animBg="1"/>
      <p:bldP spid="223254" grpId="0" animBg="1"/>
      <p:bldP spid="223255" grpId="0" animBg="1"/>
      <p:bldP spid="223256" grpId="0" animBg="1"/>
      <p:bldP spid="223257" grpId="0" animBg="1"/>
      <p:bldP spid="223258" grpId="0" animBg="1"/>
      <p:bldP spid="223259" grpId="0" animBg="1"/>
      <p:bldP spid="223260" grpId="0" animBg="1"/>
      <p:bldP spid="223261" grpId="0" animBg="1"/>
      <p:bldP spid="223262" grpId="0" animBg="1"/>
      <p:bldP spid="223263" grpId="0" animBg="1"/>
      <p:bldP spid="223264" grpId="0" animBg="1"/>
      <p:bldP spid="223265" grpId="0" animBg="1"/>
      <p:bldP spid="223266" grpId="0" animBg="1"/>
      <p:bldP spid="223267" grpId="0" animBg="1"/>
      <p:bldP spid="223268" grpId="0"/>
      <p:bldP spid="22326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Ontology-derived Links</a:t>
            </a:r>
          </a:p>
        </p:txBody>
      </p:sp>
      <p:sp>
        <p:nvSpPr>
          <p:cNvPr id="224259" name="Text Box 3"/>
          <p:cNvSpPr txBox="1">
            <a:spLocks noChangeArrowheads="1"/>
          </p:cNvSpPr>
          <p:nvPr/>
        </p:nvSpPr>
        <p:spPr bwMode="auto">
          <a:xfrm>
            <a:off x="3351064" y="4594399"/>
            <a:ext cx="1503362" cy="99536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/>
          <a:p>
            <a:r>
              <a:rPr lang="en-GB" sz="1200"/>
              <a:t>Links for John Smith:</a:t>
            </a:r>
          </a:p>
          <a:p>
            <a:pPr>
              <a:buFontTx/>
              <a:buChar char="•"/>
            </a:pPr>
            <a:r>
              <a:rPr lang="en-GB" sz="1200"/>
              <a:t>Homepage</a:t>
            </a:r>
          </a:p>
          <a:p>
            <a:pPr>
              <a:buFontTx/>
              <a:buChar char="•"/>
            </a:pPr>
            <a:r>
              <a:rPr lang="en-GB" sz="1200"/>
              <a:t>Acme Inc.</a:t>
            </a:r>
          </a:p>
          <a:p>
            <a:pPr>
              <a:buFontTx/>
              <a:buChar char="•"/>
            </a:pPr>
            <a:r>
              <a:rPr lang="en-GB" sz="1200"/>
              <a:t>Publications</a:t>
            </a:r>
          </a:p>
          <a:p>
            <a:pPr lvl="1">
              <a:buFontTx/>
              <a:buChar char="•"/>
            </a:pPr>
            <a:r>
              <a:rPr lang="en-GB" sz="1200"/>
              <a:t>101 Widgets</a:t>
            </a:r>
          </a:p>
        </p:txBody>
      </p:sp>
      <p:sp>
        <p:nvSpPr>
          <p:cNvPr id="224260" name="Rectangle 4"/>
          <p:cNvSpPr>
            <a:spLocks noChangeArrowheads="1"/>
          </p:cNvSpPr>
          <p:nvPr/>
        </p:nvSpPr>
        <p:spPr bwMode="auto">
          <a:xfrm>
            <a:off x="872976" y="3973686"/>
            <a:ext cx="7435850" cy="2101850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4261" name="Rectangle 5"/>
          <p:cNvSpPr>
            <a:spLocks noChangeArrowheads="1"/>
          </p:cNvSpPr>
          <p:nvPr/>
        </p:nvSpPr>
        <p:spPr bwMode="auto">
          <a:xfrm>
            <a:off x="2673201" y="1808336"/>
            <a:ext cx="5635625" cy="1979613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4262" name="AutoShape 6"/>
          <p:cNvSpPr>
            <a:spLocks noChangeArrowheads="1"/>
          </p:cNvSpPr>
          <p:nvPr/>
        </p:nvSpPr>
        <p:spPr bwMode="auto">
          <a:xfrm flipV="1">
            <a:off x="6873726" y="5210349"/>
            <a:ext cx="522288" cy="741362"/>
          </a:xfrm>
          <a:prstGeom prst="foldedCorner">
            <a:avLst>
              <a:gd name="adj" fmla="val 2265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4263" name="AutoShape 7"/>
          <p:cNvSpPr>
            <a:spLocks noChangeArrowheads="1"/>
          </p:cNvSpPr>
          <p:nvPr/>
        </p:nvSpPr>
        <p:spPr bwMode="auto">
          <a:xfrm flipV="1">
            <a:off x="6156176" y="4653136"/>
            <a:ext cx="522288" cy="742950"/>
          </a:xfrm>
          <a:prstGeom prst="foldedCorner">
            <a:avLst>
              <a:gd name="adj" fmla="val 2265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4264" name="AutoShape 8"/>
          <p:cNvSpPr>
            <a:spLocks noChangeArrowheads="1"/>
          </p:cNvSpPr>
          <p:nvPr/>
        </p:nvSpPr>
        <p:spPr bwMode="auto">
          <a:xfrm flipV="1">
            <a:off x="5438626" y="4097511"/>
            <a:ext cx="522288" cy="741363"/>
          </a:xfrm>
          <a:prstGeom prst="foldedCorner">
            <a:avLst>
              <a:gd name="adj" fmla="val 2265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4265" name="Group 9"/>
          <p:cNvGrpSpPr>
            <a:grpSpLocks/>
          </p:cNvGrpSpPr>
          <p:nvPr/>
        </p:nvGrpSpPr>
        <p:grpSpPr bwMode="auto">
          <a:xfrm>
            <a:off x="1785789" y="4591224"/>
            <a:ext cx="522287" cy="742950"/>
            <a:chOff x="768" y="2544"/>
            <a:chExt cx="384" cy="576"/>
          </a:xfrm>
        </p:grpSpPr>
        <p:sp>
          <p:nvSpPr>
            <p:cNvPr id="224266" name="AutoShape 10"/>
            <p:cNvSpPr>
              <a:spLocks noChangeArrowheads="1"/>
            </p:cNvSpPr>
            <p:nvPr/>
          </p:nvSpPr>
          <p:spPr bwMode="auto">
            <a:xfrm flipV="1">
              <a:off x="768" y="2544"/>
              <a:ext cx="384" cy="576"/>
            </a:xfrm>
            <a:prstGeom prst="foldedCorner">
              <a:avLst>
                <a:gd name="adj" fmla="val 22657"/>
              </a:avLst>
            </a:pr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267" name="Rectangle 11"/>
            <p:cNvSpPr>
              <a:spLocks noChangeArrowheads="1"/>
            </p:cNvSpPr>
            <p:nvPr/>
          </p:nvSpPr>
          <p:spPr bwMode="auto">
            <a:xfrm>
              <a:off x="912" y="2880"/>
              <a:ext cx="192" cy="4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268" name="Line 12"/>
            <p:cNvSpPr>
              <a:spLocks noChangeShapeType="1"/>
            </p:cNvSpPr>
            <p:nvPr/>
          </p:nvSpPr>
          <p:spPr bwMode="auto">
            <a:xfrm>
              <a:off x="816" y="273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4269" name="Line 13"/>
            <p:cNvSpPr>
              <a:spLocks noChangeShapeType="1"/>
            </p:cNvSpPr>
            <p:nvPr/>
          </p:nvSpPr>
          <p:spPr bwMode="auto">
            <a:xfrm>
              <a:off x="816" y="283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4270" name="Line 14"/>
            <p:cNvSpPr>
              <a:spLocks noChangeShapeType="1"/>
            </p:cNvSpPr>
            <p:nvPr/>
          </p:nvSpPr>
          <p:spPr bwMode="auto">
            <a:xfrm>
              <a:off x="816" y="29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4271" name="Line 15"/>
            <p:cNvSpPr>
              <a:spLocks noChangeShapeType="1"/>
            </p:cNvSpPr>
            <p:nvPr/>
          </p:nvSpPr>
          <p:spPr bwMode="auto">
            <a:xfrm>
              <a:off x="816" y="30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4272" name="Line 16"/>
            <p:cNvSpPr>
              <a:spLocks noChangeShapeType="1"/>
            </p:cNvSpPr>
            <p:nvPr/>
          </p:nvSpPr>
          <p:spPr bwMode="auto">
            <a:xfrm>
              <a:off x="816" y="2640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24273" name="Text Box 17"/>
          <p:cNvSpPr txBox="1">
            <a:spLocks noChangeArrowheads="1"/>
          </p:cNvSpPr>
          <p:nvPr/>
        </p:nvSpPr>
        <p:spPr bwMode="auto">
          <a:xfrm>
            <a:off x="1017439" y="2313161"/>
            <a:ext cx="1295400" cy="34607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1600"/>
              <a:t>John Smith</a:t>
            </a:r>
          </a:p>
        </p:txBody>
      </p:sp>
      <p:grpSp>
        <p:nvGrpSpPr>
          <p:cNvPr id="224274" name="Group 18"/>
          <p:cNvGrpSpPr>
            <a:grpSpLocks/>
          </p:cNvGrpSpPr>
          <p:nvPr/>
        </p:nvGrpSpPr>
        <p:grpSpPr bwMode="auto">
          <a:xfrm>
            <a:off x="2889101" y="2313161"/>
            <a:ext cx="1174750" cy="371475"/>
            <a:chOff x="2018" y="1525"/>
            <a:chExt cx="740" cy="234"/>
          </a:xfrm>
        </p:grpSpPr>
        <p:sp>
          <p:nvSpPr>
            <p:cNvPr id="224275" name="Oval 19"/>
            <p:cNvSpPr>
              <a:spLocks noChangeArrowheads="1"/>
            </p:cNvSpPr>
            <p:nvPr/>
          </p:nvSpPr>
          <p:spPr bwMode="auto">
            <a:xfrm>
              <a:off x="2018" y="1525"/>
              <a:ext cx="740" cy="234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276" name="Text Box 20"/>
            <p:cNvSpPr txBox="1">
              <a:spLocks noChangeArrowheads="1"/>
            </p:cNvSpPr>
            <p:nvPr/>
          </p:nvSpPr>
          <p:spPr bwMode="auto">
            <a:xfrm>
              <a:off x="2064" y="1525"/>
              <a:ext cx="607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600" b="1"/>
                <a:t>genid:js</a:t>
              </a:r>
            </a:p>
          </p:txBody>
        </p:sp>
      </p:grpSp>
      <p:sp>
        <p:nvSpPr>
          <p:cNvPr id="224277" name="Line 21"/>
          <p:cNvSpPr>
            <a:spLocks noChangeShapeType="1"/>
          </p:cNvSpPr>
          <p:nvPr/>
        </p:nvSpPr>
        <p:spPr bwMode="auto">
          <a:xfrm flipV="1">
            <a:off x="4265464" y="4467399"/>
            <a:ext cx="1173162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4278" name="Line 22"/>
          <p:cNvSpPr>
            <a:spLocks noChangeShapeType="1"/>
          </p:cNvSpPr>
          <p:nvPr/>
        </p:nvSpPr>
        <p:spPr bwMode="auto">
          <a:xfrm>
            <a:off x="4395639" y="5024611"/>
            <a:ext cx="1760537" cy="61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4279" name="Line 23"/>
          <p:cNvSpPr>
            <a:spLocks noChangeShapeType="1"/>
          </p:cNvSpPr>
          <p:nvPr/>
        </p:nvSpPr>
        <p:spPr bwMode="auto">
          <a:xfrm>
            <a:off x="4655989" y="5272261"/>
            <a:ext cx="2217737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4280" name="Text Box 24"/>
          <p:cNvSpPr txBox="1">
            <a:spLocks noChangeArrowheads="1"/>
          </p:cNvSpPr>
          <p:nvPr/>
        </p:nvSpPr>
        <p:spPr bwMode="auto">
          <a:xfrm>
            <a:off x="872976" y="5697711"/>
            <a:ext cx="10207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/>
              <a:t>hypertext</a:t>
            </a:r>
          </a:p>
        </p:txBody>
      </p:sp>
      <p:sp>
        <p:nvSpPr>
          <p:cNvPr id="224281" name="Text Box 25"/>
          <p:cNvSpPr txBox="1">
            <a:spLocks noChangeArrowheads="1"/>
          </p:cNvSpPr>
          <p:nvPr/>
        </p:nvSpPr>
        <p:spPr bwMode="auto">
          <a:xfrm>
            <a:off x="2673201" y="1808336"/>
            <a:ext cx="9509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/>
              <a:t>ontology</a:t>
            </a:r>
          </a:p>
        </p:txBody>
      </p:sp>
      <p:sp>
        <p:nvSpPr>
          <p:cNvPr id="224282" name="Line 26"/>
          <p:cNvSpPr>
            <a:spLocks noChangeShapeType="1"/>
          </p:cNvSpPr>
          <p:nvPr/>
        </p:nvSpPr>
        <p:spPr bwMode="auto">
          <a:xfrm>
            <a:off x="2242989" y="5086524"/>
            <a:ext cx="1108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4283" name="Text Box 27"/>
          <p:cNvSpPr txBox="1">
            <a:spLocks noChangeArrowheads="1"/>
          </p:cNvSpPr>
          <p:nvPr/>
        </p:nvSpPr>
        <p:spPr bwMode="auto">
          <a:xfrm>
            <a:off x="5337026" y="2240136"/>
            <a:ext cx="1327150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1600"/>
              <a:t>Acme Inc.</a:t>
            </a:r>
          </a:p>
        </p:txBody>
      </p:sp>
      <p:sp>
        <p:nvSpPr>
          <p:cNvPr id="224284" name="Text Box 28"/>
          <p:cNvSpPr txBox="1">
            <a:spLocks noChangeArrowheads="1"/>
          </p:cNvSpPr>
          <p:nvPr/>
        </p:nvSpPr>
        <p:spPr bwMode="auto">
          <a:xfrm>
            <a:off x="6849914" y="2240136"/>
            <a:ext cx="1322387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/>
              <a:t>101 Widgets</a:t>
            </a:r>
          </a:p>
        </p:txBody>
      </p:sp>
      <p:sp>
        <p:nvSpPr>
          <p:cNvPr id="224285" name="Text Box 29"/>
          <p:cNvSpPr txBox="1">
            <a:spLocks noChangeArrowheads="1"/>
          </p:cNvSpPr>
          <p:nvPr/>
        </p:nvSpPr>
        <p:spPr bwMode="auto">
          <a:xfrm>
            <a:off x="3465364" y="2816399"/>
            <a:ext cx="90011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/>
              <a:t>homepage</a:t>
            </a:r>
          </a:p>
        </p:txBody>
      </p:sp>
      <p:sp>
        <p:nvSpPr>
          <p:cNvPr id="224286" name="Text Box 30"/>
          <p:cNvSpPr txBox="1">
            <a:spLocks noChangeArrowheads="1"/>
          </p:cNvSpPr>
          <p:nvPr/>
        </p:nvSpPr>
        <p:spPr bwMode="auto">
          <a:xfrm>
            <a:off x="5986314" y="2744961"/>
            <a:ext cx="5635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/>
              <a:t>name</a:t>
            </a:r>
          </a:p>
        </p:txBody>
      </p:sp>
      <p:sp>
        <p:nvSpPr>
          <p:cNvPr id="224287" name="Text Box 31"/>
          <p:cNvSpPr txBox="1">
            <a:spLocks noChangeArrowheads="1"/>
          </p:cNvSpPr>
          <p:nvPr/>
        </p:nvSpPr>
        <p:spPr bwMode="auto">
          <a:xfrm>
            <a:off x="7570639" y="2744961"/>
            <a:ext cx="42068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/>
              <a:t>title</a:t>
            </a:r>
          </a:p>
        </p:txBody>
      </p:sp>
      <p:sp>
        <p:nvSpPr>
          <p:cNvPr id="224288" name="Text Box 32"/>
          <p:cNvSpPr txBox="1">
            <a:spLocks noChangeArrowheads="1"/>
          </p:cNvSpPr>
          <p:nvPr/>
        </p:nvSpPr>
        <p:spPr bwMode="auto">
          <a:xfrm>
            <a:off x="4833789" y="1808336"/>
            <a:ext cx="6143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/>
              <a:t>author</a:t>
            </a:r>
          </a:p>
        </p:txBody>
      </p:sp>
      <p:sp>
        <p:nvSpPr>
          <p:cNvPr id="224289" name="Text Box 33"/>
          <p:cNvSpPr txBox="1">
            <a:spLocks noChangeArrowheads="1"/>
          </p:cNvSpPr>
          <p:nvPr/>
        </p:nvSpPr>
        <p:spPr bwMode="auto">
          <a:xfrm>
            <a:off x="4186089" y="2240136"/>
            <a:ext cx="10191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/>
              <a:t>employee-of</a:t>
            </a:r>
          </a:p>
        </p:txBody>
      </p:sp>
      <p:sp>
        <p:nvSpPr>
          <p:cNvPr id="224290" name="Rectangle 34"/>
          <p:cNvSpPr>
            <a:spLocks noChangeArrowheads="1"/>
          </p:cNvSpPr>
          <p:nvPr/>
        </p:nvSpPr>
        <p:spPr bwMode="auto">
          <a:xfrm>
            <a:off x="872976" y="1808336"/>
            <a:ext cx="1584325" cy="1979613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4291" name="Group 35"/>
          <p:cNvGrpSpPr>
            <a:grpSpLocks/>
          </p:cNvGrpSpPr>
          <p:nvPr/>
        </p:nvGrpSpPr>
        <p:grpSpPr bwMode="auto">
          <a:xfrm>
            <a:off x="3825726" y="3176761"/>
            <a:ext cx="1174750" cy="371475"/>
            <a:chOff x="2018" y="1525"/>
            <a:chExt cx="740" cy="234"/>
          </a:xfrm>
        </p:grpSpPr>
        <p:sp>
          <p:nvSpPr>
            <p:cNvPr id="224292" name="Oval 36"/>
            <p:cNvSpPr>
              <a:spLocks noChangeArrowheads="1"/>
            </p:cNvSpPr>
            <p:nvPr/>
          </p:nvSpPr>
          <p:spPr bwMode="auto">
            <a:xfrm>
              <a:off x="2018" y="1525"/>
              <a:ext cx="740" cy="234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293" name="Text Box 37"/>
            <p:cNvSpPr txBox="1">
              <a:spLocks noChangeArrowheads="1"/>
            </p:cNvSpPr>
            <p:nvPr/>
          </p:nvSpPr>
          <p:spPr bwMode="auto">
            <a:xfrm>
              <a:off x="2227" y="1525"/>
              <a:ext cx="2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600" b="1" i="1"/>
                <a:t>url</a:t>
              </a:r>
            </a:p>
          </p:txBody>
        </p:sp>
      </p:grpSp>
      <p:grpSp>
        <p:nvGrpSpPr>
          <p:cNvPr id="224294" name="Group 38"/>
          <p:cNvGrpSpPr>
            <a:grpSpLocks/>
          </p:cNvGrpSpPr>
          <p:nvPr/>
        </p:nvGrpSpPr>
        <p:grpSpPr bwMode="auto">
          <a:xfrm>
            <a:off x="5410051" y="3176761"/>
            <a:ext cx="1174750" cy="371475"/>
            <a:chOff x="2018" y="1525"/>
            <a:chExt cx="740" cy="234"/>
          </a:xfrm>
        </p:grpSpPr>
        <p:sp>
          <p:nvSpPr>
            <p:cNvPr id="224295" name="Oval 39"/>
            <p:cNvSpPr>
              <a:spLocks noChangeArrowheads="1"/>
            </p:cNvSpPr>
            <p:nvPr/>
          </p:nvSpPr>
          <p:spPr bwMode="auto">
            <a:xfrm>
              <a:off x="2018" y="1525"/>
              <a:ext cx="740" cy="234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296" name="Text Box 40"/>
            <p:cNvSpPr txBox="1">
              <a:spLocks noChangeArrowheads="1"/>
            </p:cNvSpPr>
            <p:nvPr/>
          </p:nvSpPr>
          <p:spPr bwMode="auto">
            <a:xfrm>
              <a:off x="2227" y="1525"/>
              <a:ext cx="2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600" b="1" i="1"/>
                <a:t>url</a:t>
              </a:r>
            </a:p>
          </p:txBody>
        </p:sp>
      </p:grpSp>
      <p:grpSp>
        <p:nvGrpSpPr>
          <p:cNvPr id="224297" name="Group 41"/>
          <p:cNvGrpSpPr>
            <a:grpSpLocks/>
          </p:cNvGrpSpPr>
          <p:nvPr/>
        </p:nvGrpSpPr>
        <p:grpSpPr bwMode="auto">
          <a:xfrm>
            <a:off x="6921351" y="3176761"/>
            <a:ext cx="1174750" cy="371475"/>
            <a:chOff x="2018" y="1525"/>
            <a:chExt cx="740" cy="234"/>
          </a:xfrm>
        </p:grpSpPr>
        <p:sp>
          <p:nvSpPr>
            <p:cNvPr id="224298" name="Oval 42"/>
            <p:cNvSpPr>
              <a:spLocks noChangeArrowheads="1"/>
            </p:cNvSpPr>
            <p:nvPr/>
          </p:nvSpPr>
          <p:spPr bwMode="auto">
            <a:xfrm>
              <a:off x="2018" y="1525"/>
              <a:ext cx="740" cy="234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299" name="Text Box 43"/>
            <p:cNvSpPr txBox="1">
              <a:spLocks noChangeArrowheads="1"/>
            </p:cNvSpPr>
            <p:nvPr/>
          </p:nvSpPr>
          <p:spPr bwMode="auto">
            <a:xfrm>
              <a:off x="2227" y="1525"/>
              <a:ext cx="2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600" b="1" i="1"/>
                <a:t>url</a:t>
              </a:r>
            </a:p>
          </p:txBody>
        </p:sp>
      </p:grpSp>
      <p:cxnSp>
        <p:nvCxnSpPr>
          <p:cNvPr id="224300" name="AutoShape 44"/>
          <p:cNvCxnSpPr>
            <a:cxnSpLocks noChangeShapeType="1"/>
            <a:stCxn id="224298" idx="0"/>
            <a:endCxn id="224284" idx="2"/>
          </p:cNvCxnSpPr>
          <p:nvPr/>
        </p:nvCxnSpPr>
        <p:spPr bwMode="auto">
          <a:xfrm flipV="1">
            <a:off x="7508726" y="2586211"/>
            <a:ext cx="3175" cy="5905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1" name="AutoShape 45"/>
          <p:cNvCxnSpPr>
            <a:cxnSpLocks noChangeShapeType="1"/>
            <a:stCxn id="224275" idx="6"/>
            <a:endCxn id="224292" idx="0"/>
          </p:cNvCxnSpPr>
          <p:nvPr/>
        </p:nvCxnSpPr>
        <p:spPr bwMode="auto">
          <a:xfrm>
            <a:off x="4063851" y="2498899"/>
            <a:ext cx="349250" cy="677862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2" name="AutoShape 46"/>
          <p:cNvCxnSpPr>
            <a:cxnSpLocks noChangeShapeType="1"/>
            <a:stCxn id="224275" idx="6"/>
            <a:endCxn id="224295" idx="1"/>
          </p:cNvCxnSpPr>
          <p:nvPr/>
        </p:nvCxnSpPr>
        <p:spPr bwMode="auto">
          <a:xfrm>
            <a:off x="4063851" y="2498899"/>
            <a:ext cx="1517650" cy="731837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3" name="AutoShape 47"/>
          <p:cNvCxnSpPr>
            <a:cxnSpLocks noChangeShapeType="1"/>
            <a:stCxn id="224295" idx="0"/>
            <a:endCxn id="224283" idx="2"/>
          </p:cNvCxnSpPr>
          <p:nvPr/>
        </p:nvCxnSpPr>
        <p:spPr bwMode="auto">
          <a:xfrm flipV="1">
            <a:off x="5997426" y="2586211"/>
            <a:ext cx="3175" cy="5905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4" name="AutoShape 48"/>
          <p:cNvCxnSpPr>
            <a:cxnSpLocks noChangeShapeType="1"/>
            <a:stCxn id="224298" idx="2"/>
            <a:endCxn id="224275" idx="7"/>
          </p:cNvCxnSpPr>
          <p:nvPr/>
        </p:nvCxnSpPr>
        <p:spPr bwMode="auto">
          <a:xfrm rot="10800000">
            <a:off x="3892401" y="2367136"/>
            <a:ext cx="3028950" cy="995363"/>
          </a:xfrm>
          <a:prstGeom prst="bentConnector4">
            <a:avLst>
              <a:gd name="adj1" fmla="val 5449"/>
              <a:gd name="adj2" fmla="val 1283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5" name="AutoShape 49"/>
          <p:cNvCxnSpPr>
            <a:cxnSpLocks noChangeShapeType="1"/>
            <a:stCxn id="224292" idx="5"/>
            <a:endCxn id="224264" idx="2"/>
          </p:cNvCxnSpPr>
          <p:nvPr/>
        </p:nvCxnSpPr>
        <p:spPr bwMode="auto">
          <a:xfrm>
            <a:off x="4829026" y="3494261"/>
            <a:ext cx="869950" cy="604838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6" name="AutoShape 50"/>
          <p:cNvCxnSpPr>
            <a:cxnSpLocks noChangeShapeType="1"/>
            <a:stCxn id="224295" idx="4"/>
            <a:endCxn id="224263" idx="2"/>
          </p:cNvCxnSpPr>
          <p:nvPr/>
        </p:nvCxnSpPr>
        <p:spPr bwMode="auto">
          <a:xfrm>
            <a:off x="5997426" y="3548236"/>
            <a:ext cx="419100" cy="11049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7" name="AutoShape 51"/>
          <p:cNvCxnSpPr>
            <a:cxnSpLocks noChangeShapeType="1"/>
            <a:stCxn id="224298" idx="4"/>
            <a:endCxn id="224262" idx="2"/>
          </p:cNvCxnSpPr>
          <p:nvPr/>
        </p:nvCxnSpPr>
        <p:spPr bwMode="auto">
          <a:xfrm flipH="1">
            <a:off x="7134076" y="3548236"/>
            <a:ext cx="374650" cy="16637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8" name="AutoShape 52"/>
          <p:cNvCxnSpPr>
            <a:cxnSpLocks noChangeShapeType="1"/>
            <a:stCxn id="224275" idx="2"/>
            <a:endCxn id="224273" idx="3"/>
          </p:cNvCxnSpPr>
          <p:nvPr/>
        </p:nvCxnSpPr>
        <p:spPr bwMode="auto">
          <a:xfrm flipH="1" flipV="1">
            <a:off x="2312839" y="2486199"/>
            <a:ext cx="576262" cy="127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9" name="AutoShape 53"/>
          <p:cNvCxnSpPr>
            <a:cxnSpLocks noChangeShapeType="1"/>
            <a:stCxn id="224273" idx="3"/>
            <a:endCxn id="224270" idx="1"/>
          </p:cNvCxnSpPr>
          <p:nvPr/>
        </p:nvCxnSpPr>
        <p:spPr bwMode="auto">
          <a:xfrm flipH="1">
            <a:off x="2242989" y="2486199"/>
            <a:ext cx="69850" cy="2600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4310" name="Text Box 54"/>
          <p:cNvSpPr txBox="1">
            <a:spLocks noChangeArrowheads="1"/>
          </p:cNvSpPr>
          <p:nvPr/>
        </p:nvSpPr>
        <p:spPr bwMode="auto">
          <a:xfrm>
            <a:off x="872976" y="1808336"/>
            <a:ext cx="8143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/>
              <a:t>lexicon</a:t>
            </a:r>
          </a:p>
        </p:txBody>
      </p:sp>
      <p:sp>
        <p:nvSpPr>
          <p:cNvPr id="224311" name="Text Box 55"/>
          <p:cNvSpPr txBox="1">
            <a:spLocks noChangeArrowheads="1"/>
          </p:cNvSpPr>
          <p:nvPr/>
        </p:nvSpPr>
        <p:spPr bwMode="auto">
          <a:xfrm>
            <a:off x="2385864" y="2168699"/>
            <a:ext cx="503237" cy="2746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1200"/>
              <a:t>term</a:t>
            </a:r>
          </a:p>
        </p:txBody>
      </p:sp>
      <p:sp>
        <p:nvSpPr>
          <p:cNvPr id="224312" name="Line 56"/>
          <p:cNvSpPr>
            <a:spLocks noChangeShapeType="1"/>
          </p:cNvSpPr>
          <p:nvPr/>
        </p:nvSpPr>
        <p:spPr bwMode="auto">
          <a:xfrm flipH="1" flipV="1">
            <a:off x="1017439" y="2671936"/>
            <a:ext cx="936625" cy="2376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07976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4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4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4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4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4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4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4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4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2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2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4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4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24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24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24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24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24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24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24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24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2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24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2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2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2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59" grpId="0" animBg="1"/>
      <p:bldP spid="224262" grpId="0" animBg="1"/>
      <p:bldP spid="224263" grpId="0" animBg="1"/>
      <p:bldP spid="224264" grpId="0" animBg="1"/>
      <p:bldP spid="224273" grpId="0" animBg="1"/>
      <p:bldP spid="224277" grpId="0" animBg="1"/>
      <p:bldP spid="224278" grpId="0" animBg="1"/>
      <p:bldP spid="224279" grpId="0" animBg="1"/>
      <p:bldP spid="224282" grpId="0" animBg="1"/>
      <p:bldP spid="224283" grpId="0" animBg="1"/>
      <p:bldP spid="224284" grpId="0" animBg="1"/>
      <p:bldP spid="224285" grpId="0"/>
      <p:bldP spid="224286" grpId="0"/>
      <p:bldP spid="224287" grpId="0"/>
      <p:bldP spid="224288" grpId="0"/>
      <p:bldP spid="224289" grpId="0"/>
      <p:bldP spid="224311" grpId="0" animBg="1"/>
      <p:bldP spid="2243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Tools for supporting emergent structure</a:t>
            </a:r>
          </a:p>
          <a:p>
            <a:endParaRPr lang="en-GB" dirty="0" smtClean="0"/>
          </a:p>
          <a:p>
            <a:r>
              <a:rPr lang="en-GB" dirty="0" smtClean="0"/>
              <a:t>Tools to visualise implicit or explicit relationships</a:t>
            </a:r>
            <a:endParaRPr lang="en-GB" dirty="0"/>
          </a:p>
        </p:txBody>
      </p:sp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Spatial Hypermedia?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285" name="cohse-ms.avi">
            <a:hlinkClick r:id="" action="ppaction://media"/>
          </p:cNvPr>
          <p:cNvPicPr>
            <a:picLocks noGrp="1" noRot="1" noChangeAspect="1" noChangeArrowheads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67525"/>
          </a:xfrm>
        </p:spPr>
      </p:pic>
    </p:spTree>
    <p:extLst>
      <p:ext uri="{BB962C8B-B14F-4D97-AF65-F5344CB8AC3E}">
        <p14:creationId xmlns:p14="http://schemas.microsoft.com/office/powerpoint/2010/main" val="2494280079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52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252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28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5285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What about the Semantic Web?</a:t>
            </a:r>
            <a:endParaRPr lang="en-GB"/>
          </a:p>
        </p:txBody>
      </p:sp>
      <p:pic>
        <p:nvPicPr>
          <p:cNvPr id="3379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2060848"/>
            <a:ext cx="5122863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1512279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0397" y="0"/>
            <a:ext cx="4440115" cy="6885384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 bwMode="auto">
          <a:xfrm>
            <a:off x="395536" y="476672"/>
            <a:ext cx="3888432" cy="5976664"/>
          </a:xfrm>
          <a:prstGeom prst="wedgeRoundRectCallout">
            <a:avLst>
              <a:gd name="adj1" fmla="val 75813"/>
              <a:gd name="adj2" fmla="val 18126"/>
              <a:gd name="adj3" fmla="val 16667"/>
            </a:avLst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I have a dream for the Web [in which computers] become capable of analyzing all the data on the Web – the content, links, and transactions between people and computers. A ‘Semantic Web’, which should make this possible, has yet to emerge, but when it does, the day-to-day mechanisms of trade, bureaucracy and our daily lives will be handled by machines talking to machines. The ‘intelligent agents’ people have touted for ages will finally materialize. 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567180827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381000" y="1341438"/>
            <a:ext cx="5343128" cy="4830762"/>
          </a:xfrm>
        </p:spPr>
        <p:txBody>
          <a:bodyPr/>
          <a:lstStyle/>
          <a:p>
            <a:pPr marL="90000" indent="0">
              <a:buNone/>
            </a:pPr>
            <a:r>
              <a:rPr lang="en-GB" dirty="0" smtClean="0"/>
              <a:t>The Semantic Web is an extension of the current Web in which </a:t>
            </a:r>
            <a:r>
              <a:rPr lang="en-GB" b="1" dirty="0" smtClean="0"/>
              <a:t>information is given a well-defined meaning</a:t>
            </a:r>
            <a:r>
              <a:rPr lang="en-GB" dirty="0" smtClean="0"/>
              <a:t>, better enabling computers and people to work in cooperation.</a:t>
            </a:r>
          </a:p>
          <a:p>
            <a:pPr marL="90000" indent="0">
              <a:buNone/>
            </a:pPr>
            <a:r>
              <a:rPr lang="en-GB" dirty="0" smtClean="0"/>
              <a:t>  </a:t>
            </a:r>
          </a:p>
          <a:p>
            <a:pPr marL="90000" indent="0">
              <a:buNone/>
            </a:pPr>
            <a:r>
              <a:rPr lang="en-GB" dirty="0" smtClean="0"/>
              <a:t>It is the idea of having data on the Web </a:t>
            </a:r>
            <a:r>
              <a:rPr lang="en-GB" b="1" dirty="0" smtClean="0"/>
              <a:t>defined and linked </a:t>
            </a:r>
            <a:r>
              <a:rPr lang="en-GB" dirty="0" smtClean="0"/>
              <a:t>in a way that it can be used for more effective discovery, automation, integration and reuse across various applications.  </a:t>
            </a:r>
          </a:p>
          <a:p>
            <a:pPr marL="90000" indent="0">
              <a:buNone/>
            </a:pPr>
            <a:endParaRPr lang="en-GB" dirty="0" smtClean="0"/>
          </a:p>
          <a:p>
            <a:pPr marL="90000" indent="0">
              <a:buNone/>
            </a:pPr>
            <a:r>
              <a:rPr lang="en-GB" dirty="0" smtClean="0"/>
              <a:t>The Web can reach its full potential if it becomes a place where </a:t>
            </a:r>
            <a:r>
              <a:rPr lang="en-GB" b="1" dirty="0" smtClean="0"/>
              <a:t>data can be processed by automated tools as well as people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584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What is the Semantic Web?</a:t>
            </a:r>
            <a:endParaRPr lang="en-GB"/>
          </a:p>
        </p:txBody>
      </p:sp>
      <p:sp>
        <p:nvSpPr>
          <p:cNvPr id="35844" name="Text Box 7"/>
          <p:cNvSpPr txBox="1">
            <a:spLocks noChangeArrowheads="1"/>
          </p:cNvSpPr>
          <p:nvPr/>
        </p:nvSpPr>
        <p:spPr bwMode="auto">
          <a:xfrm>
            <a:off x="6227763" y="6373813"/>
            <a:ext cx="2903359" cy="271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 eaLnBrk="1" hangingPunct="1">
              <a:lnSpc>
                <a:spcPct val="50000"/>
              </a:lnSpc>
              <a:spcBef>
                <a:spcPct val="20000"/>
              </a:spcBef>
              <a:buClr>
                <a:schemeClr val="tx1"/>
              </a:buClr>
              <a:buFont typeface="Optima" charset="0"/>
              <a:buNone/>
            </a:pPr>
            <a:r>
              <a:rPr lang="en-GB" sz="2000" b="0" dirty="0">
                <a:solidFill>
                  <a:schemeClr val="tx2"/>
                </a:solidFill>
                <a:latin typeface="Georgia"/>
                <a:cs typeface="Georgia"/>
              </a:rPr>
              <a:t>W3C Activity Statement</a:t>
            </a:r>
            <a:endParaRPr lang="en-GB" sz="2000" b="0" dirty="0">
              <a:latin typeface="Georgia"/>
              <a:cs typeface="Georgia"/>
            </a:endParaRPr>
          </a:p>
        </p:txBody>
      </p:sp>
      <p:grpSp>
        <p:nvGrpSpPr>
          <p:cNvPr id="35845" name="Group 9"/>
          <p:cNvGrpSpPr>
            <a:grpSpLocks/>
          </p:cNvGrpSpPr>
          <p:nvPr/>
        </p:nvGrpSpPr>
        <p:grpSpPr bwMode="auto">
          <a:xfrm>
            <a:off x="5821560" y="1628800"/>
            <a:ext cx="2782888" cy="3352800"/>
            <a:chOff x="2880" y="960"/>
            <a:chExt cx="2880" cy="3360"/>
          </a:xfrm>
        </p:grpSpPr>
        <p:pic>
          <p:nvPicPr>
            <p:cNvPr id="35846" name="Picture 10" descr="computer_understand_en"/>
            <p:cNvPicPr>
              <a:picLocks noChangeAspect="1" noChangeArrowheads="1"/>
            </p:cNvPicPr>
            <p:nvPr/>
          </p:nvPicPr>
          <p:blipFill>
            <a:blip r:embed="rId3">
              <a:lum bright="24000"/>
            </a:blip>
            <a:srcRect/>
            <a:stretch>
              <a:fillRect/>
            </a:stretch>
          </p:blipFill>
          <p:spPr bwMode="auto">
            <a:xfrm>
              <a:off x="3890" y="960"/>
              <a:ext cx="1870" cy="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47" name="Picture 1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2832"/>
              <a:ext cx="2880" cy="1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15931843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Find me some teaching materials to help 12 year olds understand basic programming concepts</a:t>
            </a:r>
          </a:p>
          <a:p>
            <a:endParaRPr lang="en-GB" smtClean="0"/>
          </a:p>
          <a:p>
            <a:r>
              <a:rPr lang="en-GB" smtClean="0"/>
              <a:t>How many days was it above 14 deg C in Western Australia in 2005?</a:t>
            </a:r>
          </a:p>
          <a:p>
            <a:endParaRPr lang="en-GB" smtClean="0"/>
          </a:p>
          <a:p>
            <a:r>
              <a:rPr lang="en-GB" smtClean="0"/>
              <a:t>Did anyone from the TOIA project also work on FREMA?</a:t>
            </a:r>
          </a:p>
          <a:p>
            <a:endParaRPr lang="en-GB" smtClean="0"/>
          </a:p>
          <a:p>
            <a:r>
              <a:rPr lang="en-GB" smtClean="0"/>
              <a:t>I want to go somewhere to do some windsurfing this Christmas. What</a:t>
            </a:r>
            <a:r>
              <a:rPr lang="ja-JP" altLang="en-GB" smtClean="0"/>
              <a:t>’</a:t>
            </a:r>
            <a:r>
              <a:rPr lang="en-GB" smtClean="0"/>
              <a:t>s the cheapest available way of doing this? </a:t>
            </a:r>
            <a:endParaRPr lang="en-GB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</a:t>
            </a:r>
            <a:r>
              <a:rPr lang="en-GB" dirty="0" smtClean="0"/>
              <a:t>’</a:t>
            </a:r>
            <a:r>
              <a:rPr lang="en-GB" dirty="0" smtClean="0"/>
              <a:t>s </a:t>
            </a:r>
            <a:r>
              <a:rPr lang="en-GB" dirty="0" smtClean="0"/>
              <a:t>Wrong with Google?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2557256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XML  - for the structured data</a:t>
            </a:r>
          </a:p>
          <a:p>
            <a:r>
              <a:rPr lang="en-GB" smtClean="0"/>
              <a:t>+ RDF  - for the relationships</a:t>
            </a:r>
          </a:p>
          <a:p>
            <a:r>
              <a:rPr lang="en-GB" smtClean="0"/>
              <a:t>+ OWL – to represent the ontology and inference rules</a:t>
            </a:r>
            <a:endParaRPr lang="en-GB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Principle Formats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903039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Resource Description Framework</a:t>
            </a:r>
            <a:endParaRPr lang="en-GB" dirty="0"/>
          </a:p>
        </p:txBody>
      </p:sp>
      <p:sp>
        <p:nvSpPr>
          <p:cNvPr id="93188" name="Oval 4"/>
          <p:cNvSpPr>
            <a:spLocks noChangeArrowheads="1"/>
          </p:cNvSpPr>
          <p:nvPr/>
        </p:nvSpPr>
        <p:spPr bwMode="auto">
          <a:xfrm>
            <a:off x="1764134" y="4178796"/>
            <a:ext cx="576262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93189" name="Oval 5"/>
          <p:cNvSpPr>
            <a:spLocks noChangeArrowheads="1"/>
          </p:cNvSpPr>
          <p:nvPr/>
        </p:nvSpPr>
        <p:spPr bwMode="auto">
          <a:xfrm>
            <a:off x="4643859" y="2737346"/>
            <a:ext cx="576262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93190" name="Oval 6"/>
          <p:cNvSpPr>
            <a:spLocks noChangeArrowheads="1"/>
          </p:cNvSpPr>
          <p:nvPr/>
        </p:nvSpPr>
        <p:spPr bwMode="auto">
          <a:xfrm>
            <a:off x="4643859" y="3458071"/>
            <a:ext cx="576262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93191" name="Oval 7"/>
          <p:cNvSpPr>
            <a:spLocks noChangeArrowheads="1"/>
          </p:cNvSpPr>
          <p:nvPr/>
        </p:nvSpPr>
        <p:spPr bwMode="auto">
          <a:xfrm>
            <a:off x="4643859" y="4177209"/>
            <a:ext cx="576262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93192" name="Oval 8"/>
          <p:cNvSpPr>
            <a:spLocks noChangeArrowheads="1"/>
          </p:cNvSpPr>
          <p:nvPr/>
        </p:nvSpPr>
        <p:spPr bwMode="auto">
          <a:xfrm>
            <a:off x="2772196" y="3458071"/>
            <a:ext cx="576263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93193" name="Text Box 9"/>
          <p:cNvSpPr txBox="1">
            <a:spLocks noChangeArrowheads="1"/>
          </p:cNvSpPr>
          <p:nvPr/>
        </p:nvSpPr>
        <p:spPr bwMode="auto">
          <a:xfrm>
            <a:off x="6198021" y="2845296"/>
            <a:ext cx="1943100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b="0">
                <a:solidFill>
                  <a:schemeClr val="tx2"/>
                </a:solidFill>
                <a:latin typeface="Georgia"/>
                <a:cs typeface="Georgia"/>
              </a:rPr>
              <a:t>Tim Berners-Lee</a:t>
            </a:r>
            <a:endParaRPr lang="en-US" b="0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93194" name="Text Box 10"/>
          <p:cNvSpPr txBox="1">
            <a:spLocks noChangeArrowheads="1"/>
          </p:cNvSpPr>
          <p:nvPr/>
        </p:nvSpPr>
        <p:spPr bwMode="auto">
          <a:xfrm>
            <a:off x="6228184" y="3572371"/>
            <a:ext cx="1943100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b="0">
                <a:solidFill>
                  <a:schemeClr val="tx2"/>
                </a:solidFill>
                <a:latin typeface="Georgia"/>
                <a:cs typeface="Georgia"/>
              </a:rPr>
              <a:t>James Hendler</a:t>
            </a:r>
            <a:endParaRPr lang="en-US" b="0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93195" name="Text Box 11"/>
          <p:cNvSpPr txBox="1">
            <a:spLocks noChangeArrowheads="1"/>
          </p:cNvSpPr>
          <p:nvPr/>
        </p:nvSpPr>
        <p:spPr bwMode="auto">
          <a:xfrm>
            <a:off x="6228184" y="4293096"/>
            <a:ext cx="1943100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b="0">
                <a:solidFill>
                  <a:schemeClr val="tx2"/>
                </a:solidFill>
                <a:latin typeface="Georgia"/>
                <a:cs typeface="Georgia"/>
              </a:rPr>
              <a:t>Ora Lassila</a:t>
            </a:r>
            <a:endParaRPr lang="en-US" b="0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93196" name="Text Box 12"/>
          <p:cNvSpPr txBox="1">
            <a:spLocks noChangeArrowheads="1"/>
          </p:cNvSpPr>
          <p:nvPr/>
        </p:nvSpPr>
        <p:spPr bwMode="auto">
          <a:xfrm>
            <a:off x="941809" y="2305546"/>
            <a:ext cx="2159000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b="0">
                <a:solidFill>
                  <a:schemeClr val="tx2"/>
                </a:solidFill>
                <a:latin typeface="Georgia"/>
                <a:cs typeface="Georgia"/>
              </a:rPr>
              <a:t>The Semantic Web</a:t>
            </a:r>
            <a:endParaRPr lang="en-US" b="0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93197" name="Text Box 13"/>
          <p:cNvSpPr txBox="1">
            <a:spLocks noChangeArrowheads="1"/>
          </p:cNvSpPr>
          <p:nvPr/>
        </p:nvSpPr>
        <p:spPr bwMode="auto">
          <a:xfrm>
            <a:off x="1548234" y="5474196"/>
            <a:ext cx="2232025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b="0">
                <a:solidFill>
                  <a:schemeClr val="tx2"/>
                </a:solidFill>
                <a:latin typeface="Georgia"/>
                <a:cs typeface="Georgia"/>
              </a:rPr>
              <a:t>Scientific American</a:t>
            </a:r>
            <a:endParaRPr lang="en-US" b="0">
              <a:solidFill>
                <a:schemeClr val="tx2"/>
              </a:solidFill>
              <a:latin typeface="Georgia"/>
              <a:cs typeface="Georgia"/>
            </a:endParaRPr>
          </a:p>
        </p:txBody>
      </p:sp>
      <p:cxnSp>
        <p:nvCxnSpPr>
          <p:cNvPr id="93198" name="AutoShape 14"/>
          <p:cNvCxnSpPr>
            <a:cxnSpLocks noChangeShapeType="1"/>
            <a:stCxn id="93192" idx="2"/>
            <a:endCxn id="93196" idx="2"/>
          </p:cNvCxnSpPr>
          <p:nvPr/>
        </p:nvCxnSpPr>
        <p:spPr bwMode="auto">
          <a:xfrm rot="10800000">
            <a:off x="2021310" y="2674879"/>
            <a:ext cx="750887" cy="1071325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93199" name="AutoShape 15"/>
          <p:cNvCxnSpPr>
            <a:cxnSpLocks noChangeShapeType="1"/>
            <a:stCxn id="93192" idx="7"/>
            <a:endCxn id="93189" idx="2"/>
          </p:cNvCxnSpPr>
          <p:nvPr/>
        </p:nvCxnSpPr>
        <p:spPr bwMode="auto">
          <a:xfrm rot="-5400000">
            <a:off x="3696121" y="2594471"/>
            <a:ext cx="515938" cy="1379538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93200" name="AutoShape 16"/>
          <p:cNvCxnSpPr>
            <a:cxnSpLocks noChangeShapeType="1"/>
            <a:stCxn id="93192" idx="5"/>
            <a:endCxn id="93191" idx="2"/>
          </p:cNvCxnSpPr>
          <p:nvPr/>
        </p:nvCxnSpPr>
        <p:spPr bwMode="auto">
          <a:xfrm rot="16200000" flipH="1">
            <a:off x="3696121" y="3518396"/>
            <a:ext cx="515938" cy="1379538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93201" name="AutoShape 17"/>
          <p:cNvCxnSpPr>
            <a:cxnSpLocks noChangeShapeType="1"/>
            <a:stCxn id="93192" idx="6"/>
            <a:endCxn id="93190" idx="2"/>
          </p:cNvCxnSpPr>
          <p:nvPr/>
        </p:nvCxnSpPr>
        <p:spPr bwMode="auto">
          <a:xfrm>
            <a:off x="3348459" y="3746996"/>
            <a:ext cx="1295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93202" name="AutoShape 18"/>
          <p:cNvCxnSpPr>
            <a:cxnSpLocks noChangeShapeType="1"/>
            <a:stCxn id="93189" idx="6"/>
            <a:endCxn id="93193" idx="1"/>
          </p:cNvCxnSpPr>
          <p:nvPr/>
        </p:nvCxnSpPr>
        <p:spPr bwMode="auto">
          <a:xfrm>
            <a:off x="5220121" y="3025478"/>
            <a:ext cx="977900" cy="448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93203" name="AutoShape 19"/>
          <p:cNvCxnSpPr>
            <a:cxnSpLocks noChangeShapeType="1"/>
            <a:stCxn id="93190" idx="6"/>
            <a:endCxn id="93194" idx="1"/>
          </p:cNvCxnSpPr>
          <p:nvPr/>
        </p:nvCxnSpPr>
        <p:spPr bwMode="auto">
          <a:xfrm>
            <a:off x="5220121" y="3746203"/>
            <a:ext cx="1008063" cy="1083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93204" name="AutoShape 20"/>
          <p:cNvCxnSpPr>
            <a:cxnSpLocks noChangeShapeType="1"/>
            <a:stCxn id="93191" idx="6"/>
            <a:endCxn id="93195" idx="1"/>
          </p:cNvCxnSpPr>
          <p:nvPr/>
        </p:nvCxnSpPr>
        <p:spPr bwMode="auto">
          <a:xfrm>
            <a:off x="5220121" y="4465340"/>
            <a:ext cx="1008063" cy="1242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93205" name="AutoShape 21"/>
          <p:cNvCxnSpPr>
            <a:cxnSpLocks noChangeShapeType="1"/>
            <a:stCxn id="93192" idx="2"/>
            <a:endCxn id="93188" idx="0"/>
          </p:cNvCxnSpPr>
          <p:nvPr/>
        </p:nvCxnSpPr>
        <p:spPr bwMode="auto">
          <a:xfrm rot="10800000" flipV="1">
            <a:off x="2053059" y="3746996"/>
            <a:ext cx="719137" cy="431800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93206" name="AutoShape 22"/>
          <p:cNvCxnSpPr>
            <a:cxnSpLocks noChangeShapeType="1"/>
            <a:stCxn id="93188" idx="4"/>
            <a:endCxn id="93197" idx="0"/>
          </p:cNvCxnSpPr>
          <p:nvPr/>
        </p:nvCxnSpPr>
        <p:spPr bwMode="auto">
          <a:xfrm rot="16200000" flipH="1">
            <a:off x="1998688" y="4808636"/>
            <a:ext cx="719137" cy="611982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93207" name="Text Box 23"/>
          <p:cNvSpPr txBox="1">
            <a:spLocks noChangeArrowheads="1"/>
          </p:cNvSpPr>
          <p:nvPr/>
        </p:nvSpPr>
        <p:spPr bwMode="auto">
          <a:xfrm>
            <a:off x="5362996" y="2948484"/>
            <a:ext cx="7522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b="0">
                <a:latin typeface="Georgia"/>
                <a:cs typeface="Georgia"/>
              </a:rPr>
              <a:t>name</a:t>
            </a:r>
            <a:endParaRPr lang="en-US" b="0">
              <a:latin typeface="Georgia"/>
              <a:cs typeface="Georgia"/>
            </a:endParaRPr>
          </a:p>
        </p:txBody>
      </p:sp>
      <p:sp>
        <p:nvSpPr>
          <p:cNvPr id="93208" name="Text Box 24"/>
          <p:cNvSpPr txBox="1">
            <a:spLocks noChangeArrowheads="1"/>
          </p:cNvSpPr>
          <p:nvPr/>
        </p:nvSpPr>
        <p:spPr bwMode="auto">
          <a:xfrm>
            <a:off x="5362996" y="4388346"/>
            <a:ext cx="7522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b="0">
                <a:latin typeface="Georgia"/>
                <a:cs typeface="Georgia"/>
              </a:rPr>
              <a:t>name</a:t>
            </a:r>
            <a:endParaRPr lang="en-US" b="0">
              <a:latin typeface="Georgia"/>
              <a:cs typeface="Georgia"/>
            </a:endParaRPr>
          </a:p>
        </p:txBody>
      </p:sp>
      <p:sp>
        <p:nvSpPr>
          <p:cNvPr id="93209" name="Text Box 25"/>
          <p:cNvSpPr txBox="1">
            <a:spLocks noChangeArrowheads="1"/>
          </p:cNvSpPr>
          <p:nvPr/>
        </p:nvSpPr>
        <p:spPr bwMode="auto">
          <a:xfrm>
            <a:off x="5362996" y="3667621"/>
            <a:ext cx="7522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b="0">
                <a:latin typeface="Georgia"/>
                <a:cs typeface="Georgia"/>
              </a:rPr>
              <a:t>name</a:t>
            </a:r>
            <a:endParaRPr lang="en-US" b="0">
              <a:latin typeface="Georgia"/>
              <a:cs typeface="Georgia"/>
            </a:endParaRPr>
          </a:p>
        </p:txBody>
      </p:sp>
      <p:sp>
        <p:nvSpPr>
          <p:cNvPr id="93210" name="Text Box 26"/>
          <p:cNvSpPr txBox="1">
            <a:spLocks noChangeArrowheads="1"/>
          </p:cNvSpPr>
          <p:nvPr/>
        </p:nvSpPr>
        <p:spPr bwMode="auto">
          <a:xfrm>
            <a:off x="2195934" y="2948484"/>
            <a:ext cx="5892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b="0">
                <a:latin typeface="Georgia"/>
                <a:cs typeface="Georgia"/>
              </a:rPr>
              <a:t>title</a:t>
            </a:r>
            <a:endParaRPr lang="en-US" b="0">
              <a:latin typeface="Georgia"/>
              <a:cs typeface="Georgia"/>
            </a:endParaRPr>
          </a:p>
        </p:txBody>
      </p:sp>
      <p:sp>
        <p:nvSpPr>
          <p:cNvPr id="93211" name="Text Box 27"/>
          <p:cNvSpPr txBox="1">
            <a:spLocks noChangeArrowheads="1"/>
          </p:cNvSpPr>
          <p:nvPr/>
        </p:nvSpPr>
        <p:spPr bwMode="auto">
          <a:xfrm>
            <a:off x="1619671" y="4964609"/>
            <a:ext cx="5892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b="0">
                <a:latin typeface="Georgia"/>
                <a:cs typeface="Georgia"/>
              </a:rPr>
              <a:t>title</a:t>
            </a:r>
            <a:endParaRPr lang="en-US" b="0">
              <a:latin typeface="Georgia"/>
              <a:cs typeface="Georgia"/>
            </a:endParaRPr>
          </a:p>
        </p:txBody>
      </p:sp>
      <p:sp>
        <p:nvSpPr>
          <p:cNvPr id="93212" name="Text Box 28"/>
          <p:cNvSpPr txBox="1">
            <a:spLocks noChangeArrowheads="1"/>
          </p:cNvSpPr>
          <p:nvPr/>
        </p:nvSpPr>
        <p:spPr bwMode="auto">
          <a:xfrm>
            <a:off x="3708821" y="4388346"/>
            <a:ext cx="9106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b="0">
                <a:latin typeface="Georgia"/>
                <a:cs typeface="Georgia"/>
              </a:rPr>
              <a:t>creator</a:t>
            </a:r>
            <a:endParaRPr lang="en-US" b="0">
              <a:latin typeface="Georgia"/>
              <a:cs typeface="Georgia"/>
            </a:endParaRPr>
          </a:p>
        </p:txBody>
      </p:sp>
      <p:sp>
        <p:nvSpPr>
          <p:cNvPr id="93213" name="Text Box 29"/>
          <p:cNvSpPr txBox="1">
            <a:spLocks noChangeArrowheads="1"/>
          </p:cNvSpPr>
          <p:nvPr/>
        </p:nvSpPr>
        <p:spPr bwMode="auto">
          <a:xfrm>
            <a:off x="1016421" y="3669209"/>
            <a:ext cx="14168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b="0">
                <a:latin typeface="Georgia"/>
                <a:cs typeface="Georgia"/>
              </a:rPr>
              <a:t>publishedIn</a:t>
            </a:r>
            <a:endParaRPr lang="en-US" b="0">
              <a:latin typeface="Georgia"/>
              <a:cs typeface="Georgia"/>
            </a:endParaRPr>
          </a:p>
        </p:txBody>
      </p:sp>
      <p:sp>
        <p:nvSpPr>
          <p:cNvPr id="93214" name="Text Box 30"/>
          <p:cNvSpPr txBox="1">
            <a:spLocks noChangeArrowheads="1"/>
          </p:cNvSpPr>
          <p:nvPr/>
        </p:nvSpPr>
        <p:spPr bwMode="auto">
          <a:xfrm>
            <a:off x="3708821" y="3669209"/>
            <a:ext cx="9106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b="0">
                <a:latin typeface="Georgia"/>
                <a:cs typeface="Georgia"/>
              </a:rPr>
              <a:t>creator</a:t>
            </a:r>
            <a:endParaRPr lang="en-US" b="0">
              <a:latin typeface="Georgia"/>
              <a:cs typeface="Georgia"/>
            </a:endParaRPr>
          </a:p>
        </p:txBody>
      </p:sp>
      <p:sp>
        <p:nvSpPr>
          <p:cNvPr id="93215" name="Text Box 31"/>
          <p:cNvSpPr txBox="1">
            <a:spLocks noChangeArrowheads="1"/>
          </p:cNvSpPr>
          <p:nvPr/>
        </p:nvSpPr>
        <p:spPr bwMode="auto">
          <a:xfrm>
            <a:off x="3708821" y="3092946"/>
            <a:ext cx="9106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b="0">
                <a:latin typeface="Georgia"/>
                <a:cs typeface="Georgia"/>
              </a:rPr>
              <a:t>creator</a:t>
            </a:r>
            <a:endParaRPr lang="en-US" b="0">
              <a:latin typeface="Georgia"/>
              <a:cs typeface="Georgia"/>
            </a:endParaRPr>
          </a:p>
        </p:txBody>
      </p:sp>
      <p:sp>
        <p:nvSpPr>
          <p:cNvPr id="93216" name="Text Box 32"/>
          <p:cNvSpPr txBox="1">
            <a:spLocks noChangeArrowheads="1"/>
          </p:cNvSpPr>
          <p:nvPr/>
        </p:nvSpPr>
        <p:spPr bwMode="auto">
          <a:xfrm>
            <a:off x="5004221" y="2018209"/>
            <a:ext cx="1152525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b="0">
                <a:solidFill>
                  <a:schemeClr val="tx2"/>
                </a:solidFill>
                <a:latin typeface="Georgia"/>
                <a:cs typeface="Georgia"/>
              </a:rPr>
              <a:t>2001-05</a:t>
            </a:r>
            <a:endParaRPr lang="en-US" b="0">
              <a:solidFill>
                <a:schemeClr val="tx2"/>
              </a:solidFill>
              <a:latin typeface="Georgia"/>
              <a:cs typeface="Georgia"/>
            </a:endParaRPr>
          </a:p>
        </p:txBody>
      </p:sp>
      <p:cxnSp>
        <p:nvCxnSpPr>
          <p:cNvPr id="93217" name="AutoShape 33"/>
          <p:cNvCxnSpPr>
            <a:cxnSpLocks noChangeShapeType="1"/>
            <a:stCxn id="93192" idx="0"/>
            <a:endCxn id="93216" idx="1"/>
          </p:cNvCxnSpPr>
          <p:nvPr/>
        </p:nvCxnSpPr>
        <p:spPr bwMode="auto">
          <a:xfrm rot="5400000" flipH="1" flipV="1">
            <a:off x="3404676" y="1858527"/>
            <a:ext cx="1255196" cy="1943893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93218" name="Text Box 34"/>
          <p:cNvSpPr txBox="1">
            <a:spLocks noChangeArrowheads="1"/>
          </p:cNvSpPr>
          <p:nvPr/>
        </p:nvSpPr>
        <p:spPr bwMode="auto">
          <a:xfrm>
            <a:off x="3924721" y="2372221"/>
            <a:ext cx="6248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b="0">
                <a:latin typeface="Georgia"/>
                <a:cs typeface="Georgia"/>
              </a:rPr>
              <a:t>date</a:t>
            </a:r>
            <a:endParaRPr lang="en-US" b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778712868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 tool for exploring activity within the </a:t>
            </a:r>
            <a:r>
              <a:rPr lang="en-US" dirty="0" smtClean="0"/>
              <a:t>UK Computer Science Research domain </a:t>
            </a:r>
          </a:p>
          <a:p>
            <a:pPr lvl="1"/>
            <a:r>
              <a:rPr lang="en-US" dirty="0" smtClean="0"/>
              <a:t>across multiple dimensions </a:t>
            </a:r>
          </a:p>
          <a:p>
            <a:pPr lvl="1"/>
            <a:r>
              <a:rPr lang="en-US" dirty="0" smtClean="0"/>
              <a:t>for multiple stakeholders (from funding agencies to individual researchers.) 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Where would you get this data from?</a:t>
            </a:r>
          </a:p>
          <a:p>
            <a:endParaRPr lang="en-US" dirty="0" smtClean="0"/>
          </a:p>
          <a:p>
            <a:r>
              <a:rPr lang="en-US" dirty="0" smtClean="0"/>
              <a:t>Would </a:t>
            </a:r>
            <a:r>
              <a:rPr lang="en-US" dirty="0" smtClean="0"/>
              <a:t>it be machine </a:t>
            </a:r>
            <a:r>
              <a:rPr lang="en-US" dirty="0" err="1" smtClean="0"/>
              <a:t>processable</a:t>
            </a:r>
            <a:r>
              <a:rPr lang="en-US" dirty="0" smtClean="0"/>
              <a:t>? </a:t>
            </a:r>
          </a:p>
          <a:p>
            <a:endParaRPr lang="en-GB" dirty="0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Case Study </a:t>
            </a:r>
            <a:r>
              <a:rPr lang="en-GB" dirty="0" smtClean="0"/>
              <a:t>CS </a:t>
            </a:r>
            <a:r>
              <a:rPr lang="en-GB" dirty="0" err="1" smtClean="0"/>
              <a:t>AKTive</a:t>
            </a:r>
            <a:r>
              <a:rPr lang="en-GB" dirty="0" smtClean="0"/>
              <a:t> </a:t>
            </a:r>
            <a:r>
              <a:rPr lang="en-GB" dirty="0" smtClean="0"/>
              <a:t>Space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8181239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requires harvesting data from heterogeneous sources e.g.</a:t>
            </a:r>
          </a:p>
          <a:p>
            <a:pPr lvl="1"/>
            <a:r>
              <a:rPr lang="en-GB" dirty="0" smtClean="0"/>
              <a:t>Funding councils</a:t>
            </a:r>
            <a:r>
              <a:rPr lang="ja-JP" altLang="en-GB" dirty="0" smtClean="0"/>
              <a:t>’</a:t>
            </a:r>
            <a:r>
              <a:rPr lang="en-GB" dirty="0" smtClean="0"/>
              <a:t> databases</a:t>
            </a:r>
          </a:p>
          <a:p>
            <a:pPr lvl="1"/>
            <a:r>
              <a:rPr lang="en-GB" dirty="0" smtClean="0"/>
              <a:t>University sites</a:t>
            </a:r>
          </a:p>
          <a:p>
            <a:pPr lvl="1"/>
            <a:r>
              <a:rPr lang="en-GB" dirty="0" smtClean="0"/>
              <a:t>Bibliographical Sources (</a:t>
            </a:r>
            <a:r>
              <a:rPr lang="en-GB" dirty="0" err="1" smtClean="0"/>
              <a:t>inc</a:t>
            </a:r>
            <a:r>
              <a:rPr lang="en-GB" dirty="0" smtClean="0"/>
              <a:t> Abstracts and </a:t>
            </a:r>
            <a:r>
              <a:rPr lang="en-GB" dirty="0" err="1" smtClean="0"/>
              <a:t>ePrints</a:t>
            </a:r>
            <a:r>
              <a:rPr lang="en-GB" dirty="0" smtClean="0"/>
              <a:t>)</a:t>
            </a:r>
          </a:p>
          <a:p>
            <a:pPr lvl="1"/>
            <a:r>
              <a:rPr lang="en-US" dirty="0" smtClean="0"/>
              <a:t>Geographical gazetteers</a:t>
            </a:r>
          </a:p>
          <a:p>
            <a:pPr lvl="1"/>
            <a:r>
              <a:rPr lang="en-US" dirty="0" smtClean="0"/>
              <a:t>UK Research Assessment Exercise submissions </a:t>
            </a:r>
          </a:p>
          <a:p>
            <a:pPr lvl="1"/>
            <a:r>
              <a:rPr lang="en-GB" dirty="0" smtClean="0"/>
              <a:t>Direct submissions by Partners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 smtClean="0"/>
              <a:t>fitting the information located to the domain ontology</a:t>
            </a:r>
            <a:endParaRPr lang="en-US" dirty="0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CS </a:t>
            </a:r>
            <a:r>
              <a:rPr lang="en-GB" dirty="0" err="1" smtClean="0"/>
              <a:t>AKTive</a:t>
            </a:r>
            <a:r>
              <a:rPr lang="en-GB" dirty="0" smtClean="0"/>
              <a:t> </a:t>
            </a:r>
            <a:r>
              <a:rPr lang="en-GB" dirty="0" smtClean="0"/>
              <a:t>Space Data 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760953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476672"/>
            <a:ext cx="7200800" cy="5755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0562575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</a:t>
            </a:r>
            <a:r>
              <a:rPr lang="en-GB" dirty="0" smtClean="0"/>
              <a:t> visual/spatial metaphor allows people to express the nuances of structure, especially ambiguous or partial</a:t>
            </a:r>
          </a:p>
          <a:p>
            <a:r>
              <a:rPr lang="en-GB" dirty="0" smtClean="0"/>
              <a:t>Focus on creation of structure</a:t>
            </a:r>
          </a:p>
          <a:p>
            <a:r>
              <a:rPr lang="en-GB" dirty="0" smtClean="0"/>
              <a:t>Focus on spatial properties:</a:t>
            </a:r>
          </a:p>
          <a:p>
            <a:pPr lvl="1"/>
            <a:r>
              <a:rPr lang="en-GB" dirty="0" smtClean="0"/>
              <a:t>Colour</a:t>
            </a:r>
          </a:p>
          <a:p>
            <a:pPr lvl="1"/>
            <a:r>
              <a:rPr lang="en-GB" dirty="0" smtClean="0"/>
              <a:t>Border</a:t>
            </a:r>
          </a:p>
          <a:p>
            <a:pPr lvl="1"/>
            <a:r>
              <a:rPr lang="en-GB" dirty="0" smtClean="0"/>
              <a:t>Shape</a:t>
            </a:r>
          </a:p>
          <a:p>
            <a:pPr lvl="1"/>
            <a:r>
              <a:rPr lang="en-GB" dirty="0"/>
              <a:t>F</a:t>
            </a:r>
            <a:r>
              <a:rPr lang="en-GB" dirty="0" smtClean="0"/>
              <a:t>ont</a:t>
            </a:r>
          </a:p>
          <a:p>
            <a:r>
              <a:rPr lang="en-GB" dirty="0" smtClean="0"/>
              <a:t>These tools support common understanding</a:t>
            </a:r>
          </a:p>
          <a:p>
            <a:r>
              <a:rPr lang="en-GB" dirty="0" smtClean="0"/>
              <a:t>Less confusing than networks</a:t>
            </a:r>
          </a:p>
          <a:p>
            <a:r>
              <a:rPr lang="en-GB" dirty="0" smtClean="0"/>
              <a:t>Represent implicit structure and explicit structure</a:t>
            </a:r>
          </a:p>
          <a:p>
            <a:endParaRPr lang="en-GB" dirty="0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Spatial Hypermedia?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Sustainable </a:t>
            </a:r>
            <a:r>
              <a:rPr lang="en-US" dirty="0" smtClean="0"/>
              <a:t>acquisition </a:t>
            </a:r>
            <a:r>
              <a:rPr lang="en-US" dirty="0" smtClean="0"/>
              <a:t>and harvesting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Co-reference resolution</a:t>
            </a:r>
          </a:p>
          <a:p>
            <a:endParaRPr lang="en-US" dirty="0" smtClean="0"/>
          </a:p>
          <a:p>
            <a:r>
              <a:rPr lang="en-US" dirty="0" smtClean="0"/>
              <a:t>Scalable query and inference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Visualisation</a:t>
            </a:r>
            <a:r>
              <a:rPr lang="en-US" dirty="0" smtClean="0"/>
              <a:t> of complex data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Trust and Provenance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Sustainable maintenance as social activity</a:t>
            </a:r>
            <a:endParaRPr lang="en-US" dirty="0"/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CS </a:t>
            </a:r>
            <a:r>
              <a:rPr lang="en-GB" dirty="0" err="1" smtClean="0"/>
              <a:t>AKTive</a:t>
            </a:r>
            <a:r>
              <a:rPr lang="en-GB" dirty="0" smtClean="0"/>
              <a:t> </a:t>
            </a:r>
            <a:r>
              <a:rPr lang="en-GB" dirty="0" smtClean="0"/>
              <a:t>Space Research Issues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491191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 r="11073"/>
          <a:stretch>
            <a:fillRect/>
          </a:stretch>
        </p:blipFill>
        <p:spPr>
          <a:xfrm>
            <a:off x="5" y="0"/>
            <a:ext cx="9156897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Linked Data</a:t>
            </a:r>
            <a:endParaRPr lang="en-US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562" y="6375975"/>
            <a:ext cx="6671772" cy="276999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http://www.flickr.com/photos/reedsturtevant/4288406152/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93696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Web of </a:t>
            </a:r>
            <a:r>
              <a:rPr lang="en-US" dirty="0" smtClean="0"/>
              <a:t>Data</a:t>
            </a:r>
          </a:p>
          <a:p>
            <a:endParaRPr lang="en-US" dirty="0" smtClean="0"/>
          </a:p>
          <a:p>
            <a:r>
              <a:rPr lang="en-US" dirty="0" smtClean="0"/>
              <a:t>Tim Berners-Lee outlined four principles:</a:t>
            </a:r>
          </a:p>
          <a:p>
            <a:pPr lvl="1"/>
            <a:r>
              <a:rPr lang="en-US" dirty="0" smtClean="0"/>
              <a:t>Use URIs to identify things.</a:t>
            </a:r>
          </a:p>
          <a:p>
            <a:pPr lvl="1"/>
            <a:r>
              <a:rPr lang="en-US" dirty="0" smtClean="0"/>
              <a:t>Use HTTP URIs so that these things can be referred to and looked up ("dereference") by people and user agents.</a:t>
            </a:r>
          </a:p>
          <a:p>
            <a:pPr lvl="1"/>
            <a:r>
              <a:rPr lang="en-US" dirty="0" smtClean="0"/>
              <a:t>Provide useful information (i.e., a structured description — metadata) about the thing when its URI is dereferenced.</a:t>
            </a:r>
          </a:p>
          <a:p>
            <a:pPr lvl="1"/>
            <a:r>
              <a:rPr lang="en-US" dirty="0" smtClean="0"/>
              <a:t>Include links to other, related URIs in the exposed data to improve discovery of other related information on the Web.</a:t>
            </a:r>
          </a:p>
          <a:p>
            <a:endParaRPr lang="en-GB" dirty="0" smtClean="0"/>
          </a:p>
          <a:p>
            <a:r>
              <a:rPr lang="en-GB" dirty="0" err="1" smtClean="0"/>
              <a:t>e.G</a:t>
            </a:r>
            <a:r>
              <a:rPr lang="en-GB" dirty="0" smtClean="0"/>
              <a:t> </a:t>
            </a:r>
            <a:r>
              <a:rPr lang="en-GB" dirty="0" err="1" smtClean="0"/>
              <a:t>DBPedia</a:t>
            </a:r>
            <a:endParaRPr lang="en-GB" dirty="0"/>
          </a:p>
        </p:txBody>
      </p:sp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Linked Data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15429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Linked Data starting to take off in some domains </a:t>
            </a:r>
            <a:r>
              <a:rPr lang="en-US" dirty="0" smtClean="0"/>
              <a:t>–</a:t>
            </a:r>
            <a:r>
              <a:rPr lang="en-GB" dirty="0" smtClean="0"/>
              <a:t> </a:t>
            </a:r>
            <a:r>
              <a:rPr lang="en-GB" dirty="0" err="1" smtClean="0"/>
              <a:t>data.gov.uk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Link </a:t>
            </a:r>
            <a:r>
              <a:rPr lang="en-GB" dirty="0" smtClean="0"/>
              <a:t>and Data. We really need to be able to get semantic data from textual data -&gt; </a:t>
            </a:r>
            <a:r>
              <a:rPr lang="en-GB" dirty="0" err="1" smtClean="0"/>
              <a:t>RDFa</a:t>
            </a:r>
            <a:r>
              <a:rPr lang="en-GB" dirty="0" smtClean="0"/>
              <a:t> and GRDDL.</a:t>
            </a:r>
          </a:p>
          <a:p>
            <a:endParaRPr lang="en-GB" dirty="0" smtClean="0"/>
          </a:p>
          <a:p>
            <a:r>
              <a:rPr lang="en-GB" dirty="0" smtClean="0"/>
              <a:t>The </a:t>
            </a:r>
            <a:r>
              <a:rPr lang="en-GB" dirty="0" smtClean="0"/>
              <a:t>Semantic Gap – whose ontology?</a:t>
            </a:r>
          </a:p>
          <a:p>
            <a:endParaRPr lang="en-GB" dirty="0" smtClean="0"/>
          </a:p>
          <a:p>
            <a:r>
              <a:rPr lang="en-GB" dirty="0" smtClean="0"/>
              <a:t>If </a:t>
            </a:r>
            <a:r>
              <a:rPr lang="en-GB" dirty="0" smtClean="0"/>
              <a:t>it did work would we be happy – or in control of the data – c.f. the Facebook API</a:t>
            </a:r>
          </a:p>
          <a:p>
            <a:endParaRPr lang="en-GB" dirty="0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Some Issues for the Semantic Web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761425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Visual Knowledge Builder</a:t>
            </a:r>
            <a:endParaRPr lang="en-GB" dirty="0"/>
          </a:p>
        </p:txBody>
      </p:sp>
      <p:pic>
        <p:nvPicPr>
          <p:cNvPr id="1863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8416" y="1331566"/>
            <a:ext cx="7041976" cy="533779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Aggregates arranged by</a:t>
            </a:r>
          </a:p>
          <a:p>
            <a:pPr lvl="1"/>
            <a:r>
              <a:rPr lang="en-GB" dirty="0" smtClean="0"/>
              <a:t>Spatial arrangement</a:t>
            </a:r>
          </a:p>
          <a:p>
            <a:pPr lvl="1"/>
            <a:r>
              <a:rPr lang="en-GB" dirty="0" smtClean="0"/>
              <a:t>Object type</a:t>
            </a:r>
          </a:p>
          <a:p>
            <a:pPr lvl="1"/>
            <a:r>
              <a:rPr lang="en-GB" dirty="0" smtClean="0"/>
              <a:t>Collection (user selects)</a:t>
            </a:r>
          </a:p>
          <a:p>
            <a:pPr lvl="1"/>
            <a:r>
              <a:rPr lang="en-GB" dirty="0" smtClean="0"/>
              <a:t>Composite (defined by template)</a:t>
            </a:r>
          </a:p>
          <a:p>
            <a:pPr lvl="1"/>
            <a:endParaRPr lang="en-GB" dirty="0"/>
          </a:p>
        </p:txBody>
      </p:sp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Structure and Spatial Hypertext</a:t>
            </a:r>
            <a:endParaRPr lang="en-GB" dirty="0"/>
          </a:p>
        </p:txBody>
      </p:sp>
      <p:pic>
        <p:nvPicPr>
          <p:cNvPr id="1884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3352800"/>
            <a:ext cx="7848600" cy="30273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</a:t>
            </a:r>
            <a:r>
              <a:rPr lang="en-GB" dirty="0" smtClean="0"/>
              <a:t>roduce explicit structure by interpreting the implicit structure in a space</a:t>
            </a:r>
          </a:p>
          <a:p>
            <a:endParaRPr lang="en-GB" dirty="0" smtClean="0"/>
          </a:p>
          <a:p>
            <a:r>
              <a:rPr lang="en-GB" dirty="0" smtClean="0"/>
              <a:t>The problem is for the parser to understand what structure is deliberate and what is not intended</a:t>
            </a:r>
          </a:p>
          <a:p>
            <a:endParaRPr lang="en-GB" dirty="0" smtClean="0"/>
          </a:p>
          <a:p>
            <a:r>
              <a:rPr lang="en-GB" dirty="0" smtClean="0"/>
              <a:t>Rely heavily on heuristics determined for the user</a:t>
            </a:r>
          </a:p>
          <a:p>
            <a:endParaRPr lang="en-GB" dirty="0"/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Spatial Parsers</a:t>
            </a:r>
            <a:endParaRPr lang="en-GB"/>
          </a:p>
        </p:txBody>
      </p:sp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VIKI performs a bottom-up hierarchical parse using empirically-determined heuristics</a:t>
            </a:r>
          </a:p>
          <a:p>
            <a:r>
              <a:rPr lang="en-GB" dirty="0" smtClean="0"/>
              <a:t>Recognition is based on three attributes of visual symbols:</a:t>
            </a:r>
          </a:p>
          <a:p>
            <a:pPr lvl="1"/>
            <a:r>
              <a:rPr lang="en-GB" dirty="0" smtClean="0"/>
              <a:t>position</a:t>
            </a:r>
          </a:p>
          <a:p>
            <a:pPr lvl="1"/>
            <a:r>
              <a:rPr lang="en-GB" dirty="0" smtClean="0"/>
              <a:t>extent </a:t>
            </a:r>
          </a:p>
          <a:p>
            <a:pPr lvl="1"/>
            <a:r>
              <a:rPr lang="en-GB" dirty="0" smtClean="0"/>
              <a:t>object type</a:t>
            </a:r>
          </a:p>
          <a:p>
            <a:endParaRPr lang="en-GB" dirty="0"/>
          </a:p>
          <a:p>
            <a:r>
              <a:rPr lang="en-GB" dirty="0" smtClean="0"/>
              <a:t>The order of structure recognition is: </a:t>
            </a:r>
          </a:p>
          <a:p>
            <a:pPr lvl="1"/>
            <a:r>
              <a:rPr lang="en-GB" dirty="0" smtClean="0"/>
              <a:t>Aggregates based on overlaps</a:t>
            </a:r>
          </a:p>
          <a:p>
            <a:pPr lvl="1"/>
            <a:r>
              <a:rPr lang="en-GB" dirty="0" smtClean="0"/>
              <a:t>Sets based on homogeneity and alignment are found</a:t>
            </a:r>
          </a:p>
          <a:p>
            <a:pPr lvl="1"/>
            <a:r>
              <a:rPr lang="en-GB" dirty="0" smtClean="0"/>
              <a:t>Then composites are located</a:t>
            </a:r>
          </a:p>
          <a:p>
            <a:endParaRPr lang="en-GB" dirty="0" smtClean="0"/>
          </a:p>
          <a:p>
            <a:r>
              <a:rPr lang="en-GB" dirty="0" smtClean="0"/>
              <a:t>Found structures are re-parsed according to the same rules to find higher level structures  </a:t>
            </a:r>
            <a:endParaRPr lang="en-GB" dirty="0"/>
          </a:p>
        </p:txBody>
      </p:sp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Structure Parsing in VIKI</a:t>
            </a:r>
            <a:endParaRPr lang="en-GB"/>
          </a:p>
        </p:txBody>
      </p:sp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982</TotalTime>
  <Words>2104</Words>
  <Application>Microsoft Macintosh PowerPoint</Application>
  <PresentationFormat>On-screen Show (4:3)</PresentationFormat>
  <Paragraphs>389</Paragraphs>
  <Slides>53</Slides>
  <Notes>45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5" baseType="lpstr">
      <vt:lpstr>ECS</vt:lpstr>
      <vt:lpstr>MSPhotoEd.3</vt:lpstr>
      <vt:lpstr>COMP3016 Spatial, Temporal and Conceptual Hypermedia</vt:lpstr>
      <vt:lpstr>Beyond Navigation</vt:lpstr>
      <vt:lpstr>Spatial Hypermedia</vt:lpstr>
      <vt:lpstr>What is Spatial Hypermedia?</vt:lpstr>
      <vt:lpstr>What is Spatial Hypermedia?</vt:lpstr>
      <vt:lpstr>Visual Knowledge Builder</vt:lpstr>
      <vt:lpstr>Structure and Spatial Hypertext</vt:lpstr>
      <vt:lpstr>Spatial Parsers</vt:lpstr>
      <vt:lpstr>Structure Parsing in VIKI</vt:lpstr>
      <vt:lpstr>Recognised Structures</vt:lpstr>
      <vt:lpstr>Spatial Hypertext Systems</vt:lpstr>
      <vt:lpstr>Storyspace (www.eastgate.com)</vt:lpstr>
      <vt:lpstr>Websquirrel (www.eastgate.com)</vt:lpstr>
      <vt:lpstr>Tinderbox (www.eastgate.com)</vt:lpstr>
      <vt:lpstr>Cybergeography</vt:lpstr>
      <vt:lpstr>Augmented Reality</vt:lpstr>
      <vt:lpstr>Temporal Hypermedia</vt:lpstr>
      <vt:lpstr>Time Based Hypertext </vt:lpstr>
      <vt:lpstr>Issues</vt:lpstr>
      <vt:lpstr>Microcosm Sound Viewer  (c. 1993) </vt:lpstr>
      <vt:lpstr>Sound Viewer</vt:lpstr>
      <vt:lpstr>Southampton Work on links in Video</vt:lpstr>
      <vt:lpstr>The Amsterdam Hypermedia Model c. 1994 </vt:lpstr>
      <vt:lpstr>The Amsterdam Hypermedia Model</vt:lpstr>
      <vt:lpstr>HyTime </vt:lpstr>
      <vt:lpstr>An Opaque HyTime Link</vt:lpstr>
      <vt:lpstr>MPEG-7 </vt:lpstr>
      <vt:lpstr>MPEG-7</vt:lpstr>
      <vt:lpstr>SMIL</vt:lpstr>
      <vt:lpstr>Conceptual Hypermedia</vt:lpstr>
      <vt:lpstr>Origins: Typed links</vt:lpstr>
      <vt:lpstr>What is Conceptual Hypermedia?</vt:lpstr>
      <vt:lpstr>Defining the ‘O’ word</vt:lpstr>
      <vt:lpstr>Defining the ‘O’ word</vt:lpstr>
      <vt:lpstr>Ontology in Computer Science</vt:lpstr>
      <vt:lpstr>What is Ontological Hypermedia?</vt:lpstr>
      <vt:lpstr>Conceptual Open Hypermedia</vt:lpstr>
      <vt:lpstr>COHSE</vt:lpstr>
      <vt:lpstr>Ontology-derived Links</vt:lpstr>
      <vt:lpstr>PowerPoint Presentation</vt:lpstr>
      <vt:lpstr>What about the Semantic Web?</vt:lpstr>
      <vt:lpstr>PowerPoint Presentation</vt:lpstr>
      <vt:lpstr>What is the Semantic Web?</vt:lpstr>
      <vt:lpstr>What’s Wrong with Google?</vt:lpstr>
      <vt:lpstr>Principle Formats</vt:lpstr>
      <vt:lpstr>Resource Description Framework</vt:lpstr>
      <vt:lpstr>Case Study CS AKTive Space</vt:lpstr>
      <vt:lpstr>CS AKTive Space Data Sources</vt:lpstr>
      <vt:lpstr>PowerPoint Presentation</vt:lpstr>
      <vt:lpstr>CS AKTive Space Research Issues</vt:lpstr>
      <vt:lpstr>Linked Data</vt:lpstr>
      <vt:lpstr>Linked Data</vt:lpstr>
      <vt:lpstr>Some Issues for the Semantic Web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Spatial Hypertext Model and Temporal Hypertext</dc:title>
  <dc:creator>Hugh Davis</dc:creator>
  <cp:lastModifiedBy>Nick Gibbins</cp:lastModifiedBy>
  <cp:revision>16</cp:revision>
  <dcterms:created xsi:type="dcterms:W3CDTF">2009-11-19T17:09:48Z</dcterms:created>
  <dcterms:modified xsi:type="dcterms:W3CDTF">2010-11-11T18:49:31Z</dcterms:modified>
</cp:coreProperties>
</file>