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74" r:id="rId2"/>
    <p:sldMasterId id="2147483687" r:id="rId3"/>
  </p:sldMasterIdLst>
  <p:notesMasterIdLst>
    <p:notesMasterId r:id="rId52"/>
  </p:notesMasterIdLst>
  <p:handoutMasterIdLst>
    <p:handoutMasterId r:id="rId53"/>
  </p:handoutMasterIdLst>
  <p:sldIdLst>
    <p:sldId id="256" r:id="rId4"/>
    <p:sldId id="257" r:id="rId5"/>
    <p:sldId id="295" r:id="rId6"/>
    <p:sldId id="258" r:id="rId7"/>
    <p:sldId id="308" r:id="rId8"/>
    <p:sldId id="297" r:id="rId9"/>
    <p:sldId id="304" r:id="rId10"/>
    <p:sldId id="314" r:id="rId11"/>
    <p:sldId id="296" r:id="rId12"/>
    <p:sldId id="315" r:id="rId13"/>
    <p:sldId id="305" r:id="rId14"/>
    <p:sldId id="260" r:id="rId15"/>
    <p:sldId id="302" r:id="rId16"/>
    <p:sldId id="306" r:id="rId17"/>
    <p:sldId id="298" r:id="rId18"/>
    <p:sldId id="299" r:id="rId19"/>
    <p:sldId id="262" r:id="rId20"/>
    <p:sldId id="263" r:id="rId21"/>
    <p:sldId id="300" r:id="rId22"/>
    <p:sldId id="301" r:id="rId23"/>
    <p:sldId id="317" r:id="rId24"/>
    <p:sldId id="310" r:id="rId25"/>
    <p:sldId id="312" r:id="rId26"/>
    <p:sldId id="309" r:id="rId27"/>
    <p:sldId id="265" r:id="rId28"/>
    <p:sldId id="266" r:id="rId29"/>
    <p:sldId id="313" r:id="rId30"/>
    <p:sldId id="311" r:id="rId31"/>
    <p:sldId id="318" r:id="rId32"/>
    <p:sldId id="269" r:id="rId33"/>
    <p:sldId id="270" r:id="rId34"/>
    <p:sldId id="274" r:id="rId35"/>
    <p:sldId id="275" r:id="rId36"/>
    <p:sldId id="276" r:id="rId37"/>
    <p:sldId id="277" r:id="rId38"/>
    <p:sldId id="278" r:id="rId39"/>
    <p:sldId id="316" r:id="rId40"/>
    <p:sldId id="279" r:id="rId41"/>
    <p:sldId id="280" r:id="rId42"/>
    <p:sldId id="282" r:id="rId43"/>
    <p:sldId id="285" r:id="rId44"/>
    <p:sldId id="286" r:id="rId45"/>
    <p:sldId id="287" r:id="rId46"/>
    <p:sldId id="288" r:id="rId47"/>
    <p:sldId id="289" r:id="rId48"/>
    <p:sldId id="290" r:id="rId49"/>
    <p:sldId id="293" r:id="rId50"/>
    <p:sldId id="294" r:id="rId51"/>
  </p:sldIdLst>
  <p:sldSz cx="9144000" cy="6858000" type="screen4x3"/>
  <p:notesSz cx="6669088" cy="9926638"/>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ECFF"/>
    <a:srgbClr val="CCFF6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0"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GB"/>
          </a:p>
        </p:txBody>
      </p:sp>
      <p:sp>
        <p:nvSpPr>
          <p:cNvPr id="125955" name="Rectangle 3"/>
          <p:cNvSpPr>
            <a:spLocks noGrp="1" noChangeArrowheads="1"/>
          </p:cNvSpPr>
          <p:nvPr>
            <p:ph type="dt" sz="quarter" idx="1"/>
          </p:nvPr>
        </p:nvSpPr>
        <p:spPr bwMode="auto">
          <a:xfrm>
            <a:off x="3810000" y="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GB"/>
          </a:p>
        </p:txBody>
      </p:sp>
      <p:sp>
        <p:nvSpPr>
          <p:cNvPr id="125956" name="Rectangle 4"/>
          <p:cNvSpPr>
            <a:spLocks noGrp="1" noChangeArrowheads="1"/>
          </p:cNvSpPr>
          <p:nvPr>
            <p:ph type="ftr" sz="quarter" idx="2"/>
          </p:nvPr>
        </p:nvSpPr>
        <p:spPr bwMode="auto">
          <a:xfrm>
            <a:off x="0" y="9448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GB"/>
          </a:p>
        </p:txBody>
      </p:sp>
      <p:sp>
        <p:nvSpPr>
          <p:cNvPr id="125957" name="Rectangle 5"/>
          <p:cNvSpPr>
            <a:spLocks noGrp="1" noChangeArrowheads="1"/>
          </p:cNvSpPr>
          <p:nvPr>
            <p:ph type="sldNum" sz="quarter" idx="3"/>
          </p:nvPr>
        </p:nvSpPr>
        <p:spPr bwMode="auto">
          <a:xfrm>
            <a:off x="3810000" y="9448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B2AA3164-F3AD-314B-AB22-5D72B2FA4664}" type="slidenum">
              <a:rPr lang="en-GB"/>
              <a:pPr>
                <a:defRPr/>
              </a:pPr>
              <a:t>‹#›</a:t>
            </a:fld>
            <a:endParaRPr lang="en-GB"/>
          </a:p>
        </p:txBody>
      </p:sp>
    </p:spTree>
    <p:extLst>
      <p:ext uri="{BB962C8B-B14F-4D97-AF65-F5344CB8AC3E}">
        <p14:creationId xmlns:p14="http://schemas.microsoft.com/office/powerpoint/2010/main" val="3931231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GB"/>
          </a:p>
        </p:txBody>
      </p:sp>
      <p:sp>
        <p:nvSpPr>
          <p:cNvPr id="9219" name="Rectangle 3"/>
          <p:cNvSpPr>
            <a:spLocks noGrp="1" noChangeArrowheads="1"/>
          </p:cNvSpPr>
          <p:nvPr>
            <p:ph type="dt" idx="1"/>
          </p:nvPr>
        </p:nvSpPr>
        <p:spPr bwMode="auto">
          <a:xfrm>
            <a:off x="3779838"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GB"/>
          </a:p>
        </p:txBody>
      </p:sp>
      <p:sp>
        <p:nvSpPr>
          <p:cNvPr id="9220"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889000" y="4714875"/>
            <a:ext cx="48910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9222" name="Rectangle 6"/>
          <p:cNvSpPr>
            <a:spLocks noGrp="1" noChangeArrowheads="1"/>
          </p:cNvSpPr>
          <p:nvPr>
            <p:ph type="ftr" sz="quarter" idx="4"/>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GB"/>
          </a:p>
        </p:txBody>
      </p:sp>
      <p:sp>
        <p:nvSpPr>
          <p:cNvPr id="9223" name="Rectangle 7"/>
          <p:cNvSpPr>
            <a:spLocks noGrp="1" noChangeArrowheads="1"/>
          </p:cNvSpPr>
          <p:nvPr>
            <p:ph type="sldNum" sz="quarter" idx="5"/>
          </p:nvPr>
        </p:nvSpPr>
        <p:spPr bwMode="auto">
          <a:xfrm>
            <a:off x="3779838"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88ACF46B-F5AC-2145-8060-0F32BDF7886E}" type="slidenum">
              <a:rPr lang="en-GB"/>
              <a:pPr>
                <a:defRPr/>
              </a:pPr>
              <a:t>‹#›</a:t>
            </a:fld>
            <a:endParaRPr lang="en-GB"/>
          </a:p>
        </p:txBody>
      </p:sp>
    </p:spTree>
    <p:extLst>
      <p:ext uri="{BB962C8B-B14F-4D97-AF65-F5344CB8AC3E}">
        <p14:creationId xmlns:p14="http://schemas.microsoft.com/office/powerpoint/2010/main" val="1160651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7BCF41-7DE0-9242-A2B4-FCBF466D9A92}" type="slidenum">
              <a:rPr lang="en-GB"/>
              <a:pPr>
                <a:defRPr/>
              </a:pPr>
              <a:t>1</a:t>
            </a:fld>
            <a:endParaRPr lang="en-GB"/>
          </a:p>
        </p:txBody>
      </p:sp>
      <p:sp>
        <p:nvSpPr>
          <p:cNvPr id="20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78D1BC-258B-0E47-91C7-EE2600FE05B0}" type="slidenum">
              <a:rPr lang="en-GB"/>
              <a:pPr>
                <a:defRPr/>
              </a:pPr>
              <a:t>17</a:t>
            </a:fld>
            <a:endParaRPr lang="en-GB"/>
          </a:p>
        </p:txBody>
      </p:sp>
      <p:sp>
        <p:nvSpPr>
          <p:cNvPr id="21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16273C-4063-1941-B457-CC84A4C9779C}" type="slidenum">
              <a:rPr lang="en-GB"/>
              <a:pPr>
                <a:defRPr/>
              </a:pPr>
              <a:t>18</a:t>
            </a:fld>
            <a:endParaRPr lang="en-GB"/>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Son of Ralph Nelson and Celeste Holm</a:t>
            </a:r>
          </a:p>
        </p:txBody>
      </p:sp>
      <p:sp>
        <p:nvSpPr>
          <p:cNvPr id="4" name="Slide Number Placeholder 3"/>
          <p:cNvSpPr>
            <a:spLocks noGrp="1"/>
          </p:cNvSpPr>
          <p:nvPr>
            <p:ph type="sldNum" sz="quarter" idx="5"/>
          </p:nvPr>
        </p:nvSpPr>
        <p:spPr/>
        <p:txBody>
          <a:bodyPr/>
          <a:lstStyle/>
          <a:p>
            <a:pPr>
              <a:defRPr/>
            </a:pPr>
            <a:fld id="{16352D43-E3D4-2841-A9C4-B50AF41B51B7}" type="slidenum">
              <a:rPr lang="en-GB"/>
              <a:pPr>
                <a:defRPr/>
              </a:pPr>
              <a:t>20</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A File Structure for the Complex, the Changing and the Indeterminate." </a:t>
            </a:r>
          </a:p>
          <a:p>
            <a:pPr>
              <a:defRPr/>
            </a:pPr>
            <a:r>
              <a:rPr lang="en-US" dirty="0" smtClean="0">
                <a:cs typeface="+mn-cs"/>
              </a:rPr>
              <a:t>Proceedings of the ACM 20th National Conference (1965), pp. 84-100</a:t>
            </a:r>
          </a:p>
        </p:txBody>
      </p:sp>
      <p:sp>
        <p:nvSpPr>
          <p:cNvPr id="4" name="Slide Number Placeholder 3"/>
          <p:cNvSpPr>
            <a:spLocks noGrp="1"/>
          </p:cNvSpPr>
          <p:nvPr>
            <p:ph type="sldNum" sz="quarter" idx="5"/>
          </p:nvPr>
        </p:nvSpPr>
        <p:spPr/>
        <p:txBody>
          <a:bodyPr/>
          <a:lstStyle/>
          <a:p>
            <a:pPr>
              <a:defRPr/>
            </a:pPr>
            <a:fld id="{65755536-073B-B644-B16C-2BDCCC702A2B}" type="slidenum">
              <a:rPr lang="en-GB"/>
              <a:pPr>
                <a:defRPr/>
              </a:pPr>
              <a:t>21</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"Down with </a:t>
            </a:r>
            <a:r>
              <a:rPr lang="en-US" dirty="0" err="1" smtClean="0">
                <a:cs typeface="+mn-cs"/>
              </a:rPr>
              <a:t>Cybercrud</a:t>
            </a:r>
            <a:r>
              <a:rPr lang="en-US" dirty="0" smtClean="0">
                <a:cs typeface="+mn-cs"/>
              </a:rPr>
              <a:t>" </a:t>
            </a:r>
          </a:p>
          <a:p>
            <a:pPr>
              <a:defRPr/>
            </a:pPr>
            <a:r>
              <a:rPr lang="en-US" dirty="0" smtClean="0">
                <a:cs typeface="+mn-cs"/>
              </a:rPr>
              <a:t>anti </a:t>
            </a:r>
            <a:r>
              <a:rPr lang="en-US" dirty="0" err="1" smtClean="0">
                <a:cs typeface="+mn-cs"/>
              </a:rPr>
              <a:t>centralisation</a:t>
            </a:r>
            <a:endParaRPr lang="en-US" dirty="0" smtClean="0">
              <a:cs typeface="+mn-cs"/>
            </a:endParaRPr>
          </a:p>
          <a:p>
            <a:pPr>
              <a:defRPr/>
            </a:pPr>
            <a:r>
              <a:rPr lang="en-US" dirty="0" err="1" smtClean="0">
                <a:cs typeface="+mn-cs"/>
              </a:rPr>
              <a:t>democratisation</a:t>
            </a:r>
            <a:r>
              <a:rPr lang="en-US" dirty="0" smtClean="0">
                <a:cs typeface="+mn-cs"/>
              </a:rPr>
              <a:t> of computing – computer experts intentionally obscure</a:t>
            </a:r>
          </a:p>
        </p:txBody>
      </p:sp>
      <p:sp>
        <p:nvSpPr>
          <p:cNvPr id="4" name="Slide Number Placeholder 3"/>
          <p:cNvSpPr>
            <a:spLocks noGrp="1"/>
          </p:cNvSpPr>
          <p:nvPr>
            <p:ph type="sldNum" sz="quarter" idx="5"/>
          </p:nvPr>
        </p:nvSpPr>
        <p:spPr/>
        <p:txBody>
          <a:bodyPr/>
          <a:lstStyle/>
          <a:p>
            <a:pPr>
              <a:defRPr/>
            </a:pPr>
            <a:fld id="{B9A4A5FF-F702-7B47-BF35-DA422EE731AA}" type="slidenum">
              <a:rPr lang="en-GB"/>
              <a:pPr>
                <a:defRPr/>
              </a:pPr>
              <a:t>22</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"longest-running vaporware story in the history of the computer industry” – Gary Wolf in </a:t>
            </a:r>
            <a:r>
              <a:rPr lang="en-US" dirty="0" err="1" smtClean="0">
                <a:cs typeface="+mn-cs"/>
              </a:rPr>
              <a:t>WiReD</a:t>
            </a:r>
            <a:endParaRPr lang="en-US" dirty="0" smtClean="0">
              <a:cs typeface="+mn-cs"/>
            </a:endParaRPr>
          </a:p>
          <a:p>
            <a:pPr>
              <a:defRPr/>
            </a:pPr>
            <a:r>
              <a:rPr lang="en-US" dirty="0" smtClean="0">
                <a:cs typeface="+mn-cs"/>
              </a:rPr>
              <a:t>First demo version in 1972</a:t>
            </a:r>
          </a:p>
          <a:p>
            <a:pPr>
              <a:defRPr/>
            </a:pPr>
            <a:r>
              <a:rPr lang="en-US" dirty="0" smtClean="0">
                <a:cs typeface="+mn-cs"/>
              </a:rPr>
              <a:t>With Roger Gregory, Mark Miller, Stuart Greene in 1979</a:t>
            </a:r>
          </a:p>
          <a:p>
            <a:pPr>
              <a:defRPr/>
            </a:pPr>
            <a:r>
              <a:rPr lang="en-US" dirty="0" smtClean="0">
                <a:cs typeface="+mn-cs"/>
              </a:rPr>
              <a:t>1983-1992 – With Autodesk</a:t>
            </a:r>
          </a:p>
          <a:p>
            <a:pPr>
              <a:defRPr/>
            </a:pPr>
            <a:r>
              <a:rPr lang="en-US" dirty="0" smtClean="0">
                <a:cs typeface="+mn-cs"/>
              </a:rPr>
              <a:t>1992- </a:t>
            </a:r>
            <a:r>
              <a:rPr lang="en-US" dirty="0" err="1" smtClean="0">
                <a:cs typeface="+mn-cs"/>
              </a:rPr>
              <a:t>Xanadu</a:t>
            </a:r>
            <a:r>
              <a:rPr lang="en-US" dirty="0" smtClean="0">
                <a:cs typeface="+mn-cs"/>
              </a:rPr>
              <a:t> Operating Company</a:t>
            </a:r>
          </a:p>
          <a:p>
            <a:pPr>
              <a:defRPr/>
            </a:pPr>
            <a:r>
              <a:rPr lang="en-US" dirty="0" smtClean="0">
                <a:cs typeface="+mn-cs"/>
              </a:rPr>
              <a:t>Open-sourced in 1998</a:t>
            </a:r>
          </a:p>
          <a:p>
            <a:pPr>
              <a:defRPr/>
            </a:pPr>
            <a:r>
              <a:rPr lang="en-US" dirty="0" smtClean="0">
                <a:cs typeface="+mn-cs"/>
              </a:rPr>
              <a:t>2007 - </a:t>
            </a:r>
            <a:r>
              <a:rPr lang="en-US" dirty="0" err="1" smtClean="0">
                <a:cs typeface="+mn-cs"/>
              </a:rPr>
              <a:t>XanaduSpace</a:t>
            </a:r>
            <a:endParaRPr lang="en-US" dirty="0" smtClean="0">
              <a:cs typeface="+mn-cs"/>
            </a:endParaRPr>
          </a:p>
          <a:p>
            <a:pPr>
              <a:defRPr/>
            </a:pP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E0658C19-B728-3F49-A055-C06F811ECE9A}" type="slidenum">
              <a:rPr lang="en-GB"/>
              <a:pPr>
                <a:defRPr/>
              </a:pPr>
              <a:t>24</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526A99-5B0B-F643-A1EF-A0C9E45620F0}" type="slidenum">
              <a:rPr lang="en-GB"/>
              <a:pPr>
                <a:defRPr/>
              </a:pPr>
              <a:t>25</a:t>
            </a:fld>
            <a:endParaRPr lang="en-GB"/>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E81D9-098A-2941-A1ED-CB54ED5D9E21}" type="slidenum">
              <a:rPr lang="en-GB"/>
              <a:pPr>
                <a:defRPr/>
              </a:pPr>
              <a:t>26</a:t>
            </a:fld>
            <a:endParaRPr lang="en-GB"/>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1FA93-FCB4-5A4E-A63B-84ABBA014C98}" type="slidenum">
              <a:rPr lang="en-GB"/>
              <a:pPr>
                <a:defRPr/>
              </a:pPr>
              <a:t>30</a:t>
            </a:fld>
            <a:endParaRPr lang="en-GB"/>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1976E4-E562-3949-988E-79E8927FEDA1}" type="slidenum">
              <a:rPr lang="en-GB"/>
              <a:pPr>
                <a:defRPr/>
              </a:pPr>
              <a:t>31</a:t>
            </a:fld>
            <a:endParaRPr lang="en-GB"/>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2A8A8C-1A0C-5F4A-AF7D-C0C0021A8677}" type="slidenum">
              <a:rPr lang="en-GB"/>
              <a:pPr>
                <a:defRPr/>
              </a:pPr>
              <a:t>2</a:t>
            </a:fld>
            <a:endParaRPr lang="en-GB"/>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92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4AE99C-1E72-474F-9AC8-0537A6ACE060}" type="slidenum">
              <a:rPr lang="en-GB"/>
              <a:pPr>
                <a:defRPr/>
              </a:pPr>
              <a:t>32</a:t>
            </a:fld>
            <a:endParaRPr lang="en-GB"/>
          </a:p>
        </p:txBody>
      </p:sp>
      <p:sp>
        <p:nvSpPr>
          <p:cNvPr id="221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F26A58-99AB-0140-A8C6-2260B514B0C6}" type="slidenum">
              <a:rPr lang="en-GB"/>
              <a:pPr>
                <a:defRPr/>
              </a:pPr>
              <a:t>33</a:t>
            </a:fld>
            <a:endParaRPr lang="en-GB"/>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7E87D4-83C5-5B43-9F6F-DD0AEF13315E}" type="slidenum">
              <a:rPr lang="en-GB"/>
              <a:pPr>
                <a:defRPr/>
              </a:pPr>
              <a:t>34</a:t>
            </a:fld>
            <a:endParaRPr lang="en-GB"/>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79D142-1F38-C540-8152-77CF75B623B2}" type="slidenum">
              <a:rPr lang="en-GB"/>
              <a:pPr>
                <a:defRPr/>
              </a:pPr>
              <a:t>35</a:t>
            </a:fld>
            <a:endParaRPr lang="en-GB"/>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134C33-86C3-764B-83DA-4D144EBF83DE}" type="slidenum">
              <a:rPr lang="en-GB"/>
              <a:pPr>
                <a:defRPr/>
              </a:pPr>
              <a:t>36</a:t>
            </a:fld>
            <a:endParaRPr lang="en-GB"/>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E0A8CF-E626-B84D-A0C7-C6C48828CC48}" type="slidenum">
              <a:rPr lang="en-GB"/>
              <a:pPr>
                <a:defRPr/>
              </a:pPr>
              <a:t>38</a:t>
            </a:fld>
            <a:endParaRPr lang="en-GB"/>
          </a:p>
        </p:txBody>
      </p:sp>
      <p:sp>
        <p:nvSpPr>
          <p:cNvPr id="22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6307"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60B65F-E1B7-FF4C-A515-CA685022AF3B}" type="slidenum">
              <a:rPr lang="en-GB"/>
              <a:pPr>
                <a:defRPr/>
              </a:pPr>
              <a:t>39</a:t>
            </a:fld>
            <a:endParaRPr lang="en-GB"/>
          </a:p>
        </p:txBody>
      </p:sp>
      <p:sp>
        <p:nvSpPr>
          <p:cNvPr id="22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733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C8D25F-C20C-724B-8DE2-59AF165200B6}" type="slidenum">
              <a:rPr lang="en-GB"/>
              <a:pPr>
                <a:defRPr/>
              </a:pPr>
              <a:t>40</a:t>
            </a:fld>
            <a:endParaRPr lang="en-GB"/>
          </a:p>
        </p:txBody>
      </p:sp>
      <p:sp>
        <p:nvSpPr>
          <p:cNvPr id="22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355"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F4F9FA-3250-B547-9450-1CF67D749694}" type="slidenum">
              <a:rPr lang="en-GB"/>
              <a:pPr>
                <a:defRPr/>
              </a:pPr>
              <a:t>41</a:t>
            </a:fld>
            <a:endParaRPr lang="en-GB"/>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040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E81FE0-CE99-6647-99FA-3C2203BDD7A8}" type="slidenum">
              <a:rPr lang="en-GB"/>
              <a:pPr>
                <a:defRPr/>
              </a:pPr>
              <a:t>42</a:t>
            </a:fld>
            <a:endParaRPr lang="en-GB"/>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225288-0D0B-9F4F-BB60-0FE1FDE72692}" type="slidenum">
              <a:rPr lang="en-GB"/>
              <a:pPr>
                <a:defRPr/>
              </a:pPr>
              <a:t>3</a:t>
            </a:fld>
            <a:endParaRPr lang="en-GB"/>
          </a:p>
        </p:txBody>
      </p:sp>
      <p:sp>
        <p:nvSpPr>
          <p:cNvPr id="283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365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0E895A-55AA-7944-9B4F-28A15FB2B5D6}" type="slidenum">
              <a:rPr lang="en-GB"/>
              <a:pPr>
                <a:defRPr/>
              </a:pPr>
              <a:t>43</a:t>
            </a:fld>
            <a:endParaRPr lang="en-GB"/>
          </a:p>
        </p:txBody>
      </p:sp>
      <p:sp>
        <p:nvSpPr>
          <p:cNvPr id="23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4499"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C89A1A-130E-4C46-B0C6-EB056C7F20BF}" type="slidenum">
              <a:rPr lang="en-GB"/>
              <a:pPr>
                <a:defRPr/>
              </a:pPr>
              <a:t>44</a:t>
            </a:fld>
            <a:endParaRPr lang="en-GB"/>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6547"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A42061-E5B0-1E4A-96B2-D56E4E57CEE6}" type="slidenum">
              <a:rPr lang="en-GB"/>
              <a:pPr>
                <a:defRPr/>
              </a:pPr>
              <a:t>45</a:t>
            </a:fld>
            <a:endParaRPr lang="en-GB"/>
          </a:p>
        </p:txBody>
      </p:sp>
      <p:sp>
        <p:nvSpPr>
          <p:cNvPr id="238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8595"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94318D-B3C9-2146-9176-0CF998A5805E}" type="slidenum">
              <a:rPr lang="en-GB"/>
              <a:pPr>
                <a:defRPr/>
              </a:pPr>
              <a:t>46</a:t>
            </a:fld>
            <a:endParaRPr lang="en-GB"/>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64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782CC8-98DF-E148-8F58-586A8C59D7B2}" type="slidenum">
              <a:rPr lang="en-GB"/>
              <a:pPr>
                <a:defRPr/>
              </a:pPr>
              <a:t>47</a:t>
            </a:fld>
            <a:endParaRPr lang="en-GB"/>
          </a:p>
        </p:txBody>
      </p:sp>
      <p:sp>
        <p:nvSpPr>
          <p:cNvPr id="246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6787"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33E328-2E20-8C4C-BE2D-1BCC67C58946}" type="slidenum">
              <a:rPr lang="en-GB"/>
              <a:pPr>
                <a:defRPr/>
              </a:pPr>
              <a:t>48</a:t>
            </a:fld>
            <a:endParaRPr lang="en-GB"/>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8835"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E436E4-A0F0-5540-A2B5-253F0A0F69A9}" type="slidenum">
              <a:rPr lang="en-GB"/>
              <a:pPr>
                <a:defRPr/>
              </a:pPr>
              <a:t>4</a:t>
            </a:fld>
            <a:endParaRPr lang="en-GB"/>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85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UDC is Dewey based – Melville Dewey agreed to modifications, as long as UDC was not translated into English</a:t>
            </a:r>
          </a:p>
          <a:p>
            <a:pPr>
              <a:defRPr/>
            </a:pPr>
            <a:endParaRPr lang="en-US" dirty="0" smtClean="0">
              <a:cs typeface="+mn-cs"/>
            </a:endParaRPr>
          </a:p>
          <a:p>
            <a:pPr>
              <a:defRPr/>
            </a:pPr>
            <a:r>
              <a:rPr lang="en-US" dirty="0" smtClean="0">
                <a:cs typeface="+mn-cs"/>
              </a:rPr>
              <a:t>RBU – fee-based service</a:t>
            </a:r>
          </a:p>
          <a:p>
            <a:pPr>
              <a:defRPr/>
            </a:pPr>
            <a:r>
              <a:rPr lang="en-US" dirty="0" smtClean="0">
                <a:cs typeface="+mn-cs"/>
              </a:rPr>
              <a:t>15 million 3x5 index cards</a:t>
            </a:r>
          </a:p>
        </p:txBody>
      </p:sp>
      <p:sp>
        <p:nvSpPr>
          <p:cNvPr id="4" name="Slide Number Placeholder 3"/>
          <p:cNvSpPr>
            <a:spLocks noGrp="1"/>
          </p:cNvSpPr>
          <p:nvPr>
            <p:ph type="sldNum" sz="quarter" idx="5"/>
          </p:nvPr>
        </p:nvSpPr>
        <p:spPr/>
        <p:txBody>
          <a:bodyPr/>
          <a:lstStyle/>
          <a:p>
            <a:pPr>
              <a:defRPr/>
            </a:pPr>
            <a:fld id="{3B7F1C8D-5064-1C4A-B9B6-D52649EF3DA2}" type="slidenum">
              <a:rPr lang="en-GB"/>
              <a:pPr>
                <a:defRPr/>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Indexed using UDC</a:t>
            </a:r>
          </a:p>
          <a:p>
            <a:pPr>
              <a:defRPr/>
            </a:pPr>
            <a:endParaRPr lang="en-US" dirty="0" smtClean="0">
              <a:cs typeface="+mn-cs"/>
            </a:endParaRPr>
          </a:p>
          <a:p>
            <a:pPr>
              <a:defRPr/>
            </a:pPr>
            <a:r>
              <a:rPr lang="en-US" dirty="0" smtClean="0">
                <a:cs typeface="+mn-cs"/>
              </a:rPr>
              <a:t>100,000s of files, 1,000,000s of images</a:t>
            </a:r>
          </a:p>
        </p:txBody>
      </p:sp>
      <p:sp>
        <p:nvSpPr>
          <p:cNvPr id="4" name="Slide Number Placeholder 3"/>
          <p:cNvSpPr>
            <a:spLocks noGrp="1"/>
          </p:cNvSpPr>
          <p:nvPr>
            <p:ph type="sldNum" sz="quarter" idx="5"/>
          </p:nvPr>
        </p:nvSpPr>
        <p:spPr/>
        <p:txBody>
          <a:bodyPr/>
          <a:lstStyle/>
          <a:p>
            <a:pPr>
              <a:defRPr/>
            </a:pPr>
            <a:fld id="{DCCBCDEA-CB6F-634E-97EF-4A13F71BA335}" type="slidenum">
              <a:rPr lang="en-GB"/>
              <a:pPr>
                <a:defRPr/>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While a professor at MIT, had Claude Shannon as a PhD student (information theory)</a:t>
            </a:r>
          </a:p>
          <a:p>
            <a:pPr>
              <a:defRPr/>
            </a:pPr>
            <a:endParaRPr lang="en-US" dirty="0" smtClean="0">
              <a:cs typeface="+mn-cs"/>
            </a:endParaRPr>
          </a:p>
          <a:p>
            <a:pPr>
              <a:defRPr/>
            </a:pPr>
            <a:r>
              <a:rPr lang="en-US" dirty="0" smtClean="0">
                <a:cs typeface="+mn-cs"/>
              </a:rPr>
              <a:t>Work on the Differential </a:t>
            </a:r>
            <a:r>
              <a:rPr lang="en-US" dirty="0" err="1" smtClean="0">
                <a:cs typeface="+mn-cs"/>
              </a:rPr>
              <a:t>Analyser</a:t>
            </a:r>
            <a:r>
              <a:rPr lang="en-US" dirty="0" smtClean="0">
                <a:cs typeface="+mn-cs"/>
              </a:rPr>
              <a:t> informed developments in military fire control.</a:t>
            </a:r>
          </a:p>
        </p:txBody>
      </p:sp>
      <p:sp>
        <p:nvSpPr>
          <p:cNvPr id="4" name="Slide Number Placeholder 3"/>
          <p:cNvSpPr>
            <a:spLocks noGrp="1"/>
          </p:cNvSpPr>
          <p:nvPr>
            <p:ph type="sldNum" sz="quarter" idx="5"/>
          </p:nvPr>
        </p:nvSpPr>
        <p:spPr/>
        <p:txBody>
          <a:bodyPr/>
          <a:lstStyle/>
          <a:p>
            <a:pPr>
              <a:defRPr/>
            </a:pPr>
            <a:fld id="{12784B1A-C89B-6A40-9AED-AE4756106695}" type="slidenum">
              <a:rPr lang="en-GB"/>
              <a:pPr>
                <a:defRPr/>
              </a:pPr>
              <a:t>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32882E-BC23-4840-B2E4-2B05352C6EFF}" type="slidenum">
              <a:rPr lang="en-GB"/>
              <a:pPr>
                <a:defRPr/>
              </a:pPr>
              <a:t>12</a:t>
            </a:fld>
            <a:endParaRPr lang="en-GB"/>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When ARC folded in the 70s, many researchers went to Xerox PARC</a:t>
            </a:r>
          </a:p>
        </p:txBody>
      </p:sp>
      <p:sp>
        <p:nvSpPr>
          <p:cNvPr id="4" name="Slide Number Placeholder 3"/>
          <p:cNvSpPr>
            <a:spLocks noGrp="1"/>
          </p:cNvSpPr>
          <p:nvPr>
            <p:ph type="sldNum" sz="quarter" idx="5"/>
          </p:nvPr>
        </p:nvSpPr>
        <p:spPr/>
        <p:txBody>
          <a:bodyPr/>
          <a:lstStyle/>
          <a:p>
            <a:pPr>
              <a:defRPr/>
            </a:pPr>
            <a:fld id="{28171D8B-6E9B-F249-B430-0C00B8264A13}" type="slidenum">
              <a:rPr lang="en-GB"/>
              <a:pPr>
                <a:defRPr/>
              </a:pPr>
              <a:t>15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228600" y="1700213"/>
            <a:ext cx="8686800" cy="2160587"/>
          </a:xfrm>
        </p:spPr>
        <p:txBody>
          <a:bodyPr lIns="91440"/>
          <a:lstStyle>
            <a:lvl1pPr>
              <a:defRPr sz="48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228600" y="3933825"/>
            <a:ext cx="8686800" cy="1752600"/>
          </a:xfrm>
        </p:spPr>
        <p:txBody>
          <a:bodyPr lIns="91440"/>
          <a:lstStyle>
            <a:lvl1pPr marL="0" indent="0">
              <a:buFontTx/>
              <a:buNone/>
              <a:defRPr sz="2400">
                <a:solidFill>
                  <a:schemeClr val="accent1"/>
                </a:solidFill>
              </a:defRPr>
            </a:lvl1pPr>
          </a:lstStyle>
          <a:p>
            <a:r>
              <a:rPr lang="en-GB" smtClean="0"/>
              <a:t>Click to edit Master subtitle style</a:t>
            </a:r>
            <a:endParaRPr lang="en-GB" dirty="0"/>
          </a:p>
        </p:txBody>
      </p:sp>
      <p:sp>
        <p:nvSpPr>
          <p:cNvPr id="5" name="Rectangle 1030"/>
          <p:cNvSpPr>
            <a:spLocks noGrp="1" noChangeArrowheads="1"/>
          </p:cNvSpPr>
          <p:nvPr>
            <p:ph type="sldNum" sz="quarter" idx="10"/>
          </p:nvPr>
        </p:nvSpPr>
        <p:spPr>
          <a:xfrm>
            <a:off x="6781800" y="6324600"/>
            <a:ext cx="2133600" cy="304800"/>
          </a:xfrm>
        </p:spPr>
        <p:txBody>
          <a:bodyPr rIns="91440"/>
          <a:lstStyle>
            <a:lvl1pPr>
              <a:defRPr smtClean="0">
                <a:solidFill>
                  <a:schemeClr val="bg1"/>
                </a:solidFill>
                <a:latin typeface="Georgia"/>
                <a:cs typeface="Georgia"/>
              </a:defRPr>
            </a:lvl1pPr>
          </a:lstStyle>
          <a:p>
            <a:pPr>
              <a:defRPr/>
            </a:pPr>
            <a:fld id="{11FBFCAE-5D88-4644-B6F9-A00D529E1C07}" type="slidenum">
              <a:rPr lang="en-GB"/>
              <a:pPr>
                <a:defRPr/>
              </a:pPr>
              <a:t>‹#›</a:t>
            </a:fld>
            <a:endParaRPr lang="en-GB"/>
          </a:p>
        </p:txBody>
      </p:sp>
    </p:spTree>
    <p:extLst>
      <p:ext uri="{BB962C8B-B14F-4D97-AF65-F5344CB8AC3E}">
        <p14:creationId xmlns:p14="http://schemas.microsoft.com/office/powerpoint/2010/main" val="47410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fld id="{DDFF16E7-DDCB-7741-AA9C-C0717BE5C464}" type="datetimeFigureOut">
              <a:rPr lang="en-US"/>
              <a:pPr>
                <a:defRPr/>
              </a:pPr>
              <a:t>11/11/2010</a:t>
            </a:fld>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67A8848C-CF82-C940-81B1-2A976AEB7FB7}" type="slidenum">
              <a:rPr lang="en-GB"/>
              <a:pPr>
                <a:defRPr/>
              </a:pPr>
              <a:t>‹#›</a:t>
            </a:fld>
            <a:endParaRPr lang="en-GB"/>
          </a:p>
        </p:txBody>
      </p:sp>
    </p:spTree>
    <p:extLst>
      <p:ext uri="{BB962C8B-B14F-4D97-AF65-F5344CB8AC3E}">
        <p14:creationId xmlns:p14="http://schemas.microsoft.com/office/powerpoint/2010/main" val="378382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115888"/>
            <a:ext cx="2178050" cy="53403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07950" y="115888"/>
            <a:ext cx="6381750" cy="53403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fld id="{10F365B8-E5DF-B348-BB5B-D106440E281D}" type="datetimeFigureOut">
              <a:rPr lang="en-US"/>
              <a:pPr>
                <a:defRPr/>
              </a:pPr>
              <a:t>11/11/2010</a:t>
            </a:fld>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3497D608-3583-C048-A86F-5E839D13D43C}" type="slidenum">
              <a:rPr lang="en-GB"/>
              <a:pPr>
                <a:defRPr/>
              </a:pPr>
              <a:t>‹#›</a:t>
            </a:fld>
            <a:endParaRPr lang="en-GB"/>
          </a:p>
        </p:txBody>
      </p:sp>
    </p:spTree>
    <p:extLst>
      <p:ext uri="{BB962C8B-B14F-4D97-AF65-F5344CB8AC3E}">
        <p14:creationId xmlns:p14="http://schemas.microsoft.com/office/powerpoint/2010/main" val="318812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le Placeholder 2"/>
          <p:cNvSpPr>
            <a:spLocks noGrp="1"/>
          </p:cNvSpPr>
          <p:nvPr>
            <p:ph type="tbl" idx="1"/>
          </p:nvPr>
        </p:nvSpPr>
        <p:spPr>
          <a:xfrm>
            <a:off x="381000" y="1341438"/>
            <a:ext cx="8382000" cy="4830762"/>
          </a:xfrm>
        </p:spPr>
        <p:txBody>
          <a:bodyPr/>
          <a:lstStyle/>
          <a:p>
            <a:pPr lvl="0"/>
            <a:r>
              <a:rPr lang="en-GB" noProof="0" smtClean="0"/>
              <a:t>Click icon to add table</a:t>
            </a:r>
            <a:endParaRPr lang="en-US" noProof="0" smtClean="0"/>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fld id="{3031B65F-D99F-A04B-A70E-5AA236138B89}"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8" name="Rectangle 6"/>
          <p:cNvSpPr>
            <a:spLocks noGrp="1" noChangeArrowheads="1"/>
          </p:cNvSpPr>
          <p:nvPr>
            <p:ph type="sldNum" sz="quarter" idx="12"/>
          </p:nvPr>
        </p:nvSpPr>
        <p:spPr/>
        <p:txBody>
          <a:bodyPr/>
          <a:lstStyle>
            <a:lvl1pPr>
              <a:defRPr smtClean="0"/>
            </a:lvl1pPr>
          </a:lstStyle>
          <a:p>
            <a:pPr>
              <a:defRPr/>
            </a:pPr>
            <a:fld id="{19C0DF9D-F57A-BE4B-95EF-E8828EED6B92}" type="slidenum">
              <a:rPr lang="en-GB"/>
              <a:pPr>
                <a:defRPr/>
              </a:pPr>
              <a:t>‹#›</a:t>
            </a:fld>
            <a:endParaRPr lang="en-GB"/>
          </a:p>
        </p:txBody>
      </p:sp>
    </p:spTree>
    <p:extLst>
      <p:ext uri="{BB962C8B-B14F-4D97-AF65-F5344CB8AC3E}">
        <p14:creationId xmlns:p14="http://schemas.microsoft.com/office/powerpoint/2010/main" val="177802842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228600" y="1700213"/>
            <a:ext cx="8686800" cy="2160587"/>
          </a:xfrm>
        </p:spPr>
        <p:txBody>
          <a:bodyPr lIns="91440"/>
          <a:lstStyle>
            <a:lvl1pPr>
              <a:defRPr sz="48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228600" y="3933825"/>
            <a:ext cx="8686800" cy="1752600"/>
          </a:xfrm>
        </p:spPr>
        <p:txBody>
          <a:bodyPr lIns="91440"/>
          <a:lstStyle>
            <a:lvl1pPr marL="0" indent="0">
              <a:buFontTx/>
              <a:buNone/>
              <a:defRPr sz="2400">
                <a:solidFill>
                  <a:schemeClr val="accent1"/>
                </a:solidFill>
              </a:defRPr>
            </a:lvl1pPr>
          </a:lstStyle>
          <a:p>
            <a:r>
              <a:rPr lang="en-GB" smtClean="0"/>
              <a:t>Click to edit Master subtitle style</a:t>
            </a:r>
            <a:endParaRPr lang="en-GB" dirty="0"/>
          </a:p>
        </p:txBody>
      </p:sp>
      <p:sp>
        <p:nvSpPr>
          <p:cNvPr id="5" name="Rectangle 1030"/>
          <p:cNvSpPr>
            <a:spLocks noGrp="1" noChangeArrowheads="1"/>
          </p:cNvSpPr>
          <p:nvPr>
            <p:ph type="sldNum" sz="quarter" idx="10"/>
          </p:nvPr>
        </p:nvSpPr>
        <p:spPr>
          <a:xfrm>
            <a:off x="6781800" y="6324600"/>
            <a:ext cx="2133600" cy="304800"/>
          </a:xfrm>
        </p:spPr>
        <p:txBody>
          <a:bodyPr rIns="91440"/>
          <a:lstStyle>
            <a:lvl1pPr>
              <a:defRPr smtClean="0">
                <a:solidFill>
                  <a:schemeClr val="bg1"/>
                </a:solidFill>
                <a:latin typeface="Georgia"/>
                <a:cs typeface="Georgia"/>
              </a:defRPr>
            </a:lvl1pPr>
          </a:lstStyle>
          <a:p>
            <a:pPr>
              <a:defRPr/>
            </a:pPr>
            <a:fld id="{572FD127-E764-9648-8236-902BD2EAA231}" type="slidenum">
              <a:rPr lang="en-GB"/>
              <a:pPr>
                <a:defRPr/>
              </a:pPr>
              <a:t>‹#›</a:t>
            </a:fld>
            <a:endParaRPr lang="en-GB"/>
          </a:p>
        </p:txBody>
      </p:sp>
    </p:spTree>
    <p:extLst>
      <p:ext uri="{BB962C8B-B14F-4D97-AF65-F5344CB8AC3E}">
        <p14:creationId xmlns:p14="http://schemas.microsoft.com/office/powerpoint/2010/main" val="135273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270000" indent="-270000">
              <a:buFont typeface="Arial"/>
              <a:buChar char="•"/>
              <a:defRPr/>
            </a:lvl1pPr>
            <a:lvl2pPr marL="540000" indent="-270000">
              <a:buFont typeface="Arial"/>
              <a:buChar char="•"/>
              <a:defRPr sz="2000"/>
            </a:lvl2pPr>
            <a:lvl3pPr marL="810000" indent="-270000">
              <a:buFont typeface="Arial"/>
              <a:buChar char="•"/>
              <a:defRPr sz="2000"/>
            </a:lvl3pPr>
            <a:lvl4pPr marL="1080000" indent="-270000">
              <a:buFont typeface="Arial"/>
              <a:buChar char="•"/>
              <a:defRPr sz="2000"/>
            </a:lvl4pPr>
            <a:lvl5pPr marL="1350000" indent="-270000">
              <a:buFont typeface="Arial"/>
              <a:buChar char="•"/>
              <a:defRPr sz="2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fld id="{18B384A9-21AB-424A-8E5A-7C1A35DA11ED}"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9B2698EA-EC7A-E54F-B293-92A5D3C1FAF8}" type="slidenum">
              <a:rPr lang="en-GB"/>
              <a:pPr>
                <a:defRPr/>
              </a:pPr>
              <a:t>‹#›</a:t>
            </a:fld>
            <a:endParaRPr lang="en-GB"/>
          </a:p>
        </p:txBody>
      </p:sp>
    </p:spTree>
    <p:extLst>
      <p:ext uri="{BB962C8B-B14F-4D97-AF65-F5344CB8AC3E}">
        <p14:creationId xmlns:p14="http://schemas.microsoft.com/office/powerpoint/2010/main" val="377533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rotWithShape="1">
          <a:gsLst>
            <a:gs pos="0">
              <a:srgbClr val="007275"/>
            </a:gs>
            <a:gs pos="50000">
              <a:srgbClr val="007275"/>
            </a:gs>
            <a:gs pos="100000">
              <a:srgbClr val="008CAC"/>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4406900"/>
            <a:ext cx="8686799" cy="1362075"/>
          </a:xfrm>
        </p:spPr>
        <p:txBody>
          <a:bodyPr/>
          <a:lstStyle>
            <a:lvl1pPr algn="l">
              <a:defRPr sz="4800" b="0" i="0" cap="none">
                <a:solidFill>
                  <a:schemeClr val="bg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28600" y="2906713"/>
            <a:ext cx="86867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solidFill>
                  <a:schemeClr val="bg1"/>
                </a:solidFill>
              </a:defRPr>
            </a:lvl1pPr>
          </a:lstStyle>
          <a:p>
            <a:pPr>
              <a:defRPr/>
            </a:pPr>
            <a:fld id="{713FB295-9E5D-BA4E-AE79-B1D74B18DF01}"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solidFill>
                  <a:schemeClr val="bg1"/>
                </a:solidFill>
              </a:defRPr>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solidFill>
                  <a:schemeClr val="bg1"/>
                </a:solidFill>
              </a:defRPr>
            </a:lvl1pPr>
          </a:lstStyle>
          <a:p>
            <a:pPr>
              <a:defRPr/>
            </a:pPr>
            <a:fld id="{FBE22B93-CFBA-6841-832C-9123CC974BA7}" type="slidenum">
              <a:rPr lang="en-GB"/>
              <a:pPr>
                <a:defRPr/>
              </a:pPr>
              <a:t>‹#›</a:t>
            </a:fld>
            <a:endParaRPr lang="en-GB"/>
          </a:p>
        </p:txBody>
      </p:sp>
    </p:spTree>
    <p:extLst>
      <p:ext uri="{BB962C8B-B14F-4D97-AF65-F5344CB8AC3E}">
        <p14:creationId xmlns:p14="http://schemas.microsoft.com/office/powerpoint/2010/main" val="2207875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810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6" name="Rectangle 5"/>
          <p:cNvSpPr>
            <a:spLocks noGrp="1" noChangeArrowheads="1"/>
          </p:cNvSpPr>
          <p:nvPr>
            <p:ph type="dt" sz="half" idx="10"/>
          </p:nvPr>
        </p:nvSpPr>
        <p:spPr/>
        <p:txBody>
          <a:bodyPr/>
          <a:lstStyle>
            <a:lvl1pPr>
              <a:defRPr smtClean="0"/>
            </a:lvl1pPr>
          </a:lstStyle>
          <a:p>
            <a:pPr>
              <a:defRPr/>
            </a:pPr>
            <a:fld id="{D8277CEA-A394-E440-9A91-87EF943DE719}" type="datetimeFigureOut">
              <a:rPr lang="en-US"/>
              <a:pPr>
                <a:defRPr/>
              </a:pPr>
              <a:t>11/11/2010</a:t>
            </a:fld>
            <a:endParaRPr lang="en-US"/>
          </a:p>
        </p:txBody>
      </p:sp>
      <p:sp>
        <p:nvSpPr>
          <p:cNvPr id="7" name="Rectangle 6"/>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8" name="Rectangle 7"/>
          <p:cNvSpPr>
            <a:spLocks noGrp="1" noChangeArrowheads="1"/>
          </p:cNvSpPr>
          <p:nvPr>
            <p:ph type="sldNum" sz="quarter" idx="12"/>
          </p:nvPr>
        </p:nvSpPr>
        <p:spPr/>
        <p:txBody>
          <a:bodyPr/>
          <a:lstStyle>
            <a:lvl1pPr>
              <a:defRPr smtClean="0"/>
            </a:lvl1pPr>
          </a:lstStyle>
          <a:p>
            <a:pPr>
              <a:defRPr/>
            </a:pPr>
            <a:fld id="{25F8899E-E85B-C542-BC38-A5E66AB0A3CB}" type="slidenum">
              <a:rPr lang="en-GB"/>
              <a:pPr>
                <a:defRPr/>
              </a:pPr>
              <a:t>‹#›</a:t>
            </a:fld>
            <a:endParaRPr lang="en-GB"/>
          </a:p>
        </p:txBody>
      </p:sp>
    </p:spTree>
    <p:extLst>
      <p:ext uri="{BB962C8B-B14F-4D97-AF65-F5344CB8AC3E}">
        <p14:creationId xmlns:p14="http://schemas.microsoft.com/office/powerpoint/2010/main" val="3975071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7"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81000" y="1341438"/>
            <a:ext cx="4038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81000" y="1981201"/>
            <a:ext cx="4038600"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341438"/>
            <a:ext cx="4038601"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1981201"/>
            <a:ext cx="4038601"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8" name="Rectangle 4"/>
          <p:cNvSpPr>
            <a:spLocks noGrp="1" noChangeArrowheads="1"/>
          </p:cNvSpPr>
          <p:nvPr>
            <p:ph type="dt" sz="half" idx="10"/>
          </p:nvPr>
        </p:nvSpPr>
        <p:spPr/>
        <p:txBody>
          <a:bodyPr/>
          <a:lstStyle>
            <a:lvl1pPr>
              <a:defRPr smtClean="0"/>
            </a:lvl1pPr>
          </a:lstStyle>
          <a:p>
            <a:pPr>
              <a:defRPr/>
            </a:pPr>
            <a:fld id="{1DEB2602-5A23-2E49-9FAB-72F6190258E9}" type="datetimeFigureOut">
              <a:rPr lang="en-US"/>
              <a:pPr>
                <a:defRPr/>
              </a:pPr>
              <a:t>11/11/2010</a:t>
            </a:fld>
            <a:endParaRPr lang="en-US"/>
          </a:p>
        </p:txBody>
      </p:sp>
      <p:sp>
        <p:nvSpPr>
          <p:cNvPr id="9"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10" name="Rectangle 6"/>
          <p:cNvSpPr>
            <a:spLocks noGrp="1" noChangeArrowheads="1"/>
          </p:cNvSpPr>
          <p:nvPr>
            <p:ph type="sldNum" sz="quarter" idx="12"/>
          </p:nvPr>
        </p:nvSpPr>
        <p:spPr/>
        <p:txBody>
          <a:bodyPr/>
          <a:lstStyle>
            <a:lvl1pPr>
              <a:defRPr smtClean="0"/>
            </a:lvl1pPr>
          </a:lstStyle>
          <a:p>
            <a:pPr>
              <a:defRPr/>
            </a:pPr>
            <a:fld id="{D22FB1A6-C517-FF4F-B54D-96B665C460D6}" type="slidenum">
              <a:rPr lang="en-GB"/>
              <a:pPr>
                <a:defRPr/>
              </a:pPr>
              <a:t>‹#›</a:t>
            </a:fld>
            <a:endParaRPr lang="en-GB"/>
          </a:p>
        </p:txBody>
      </p:sp>
    </p:spTree>
    <p:extLst>
      <p:ext uri="{BB962C8B-B14F-4D97-AF65-F5344CB8AC3E}">
        <p14:creationId xmlns:p14="http://schemas.microsoft.com/office/powerpoint/2010/main" val="1295987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fld id="{B4508B1B-5AA4-8448-9E99-5129FEC495E6}" type="datetimeFigureOut">
              <a:rPr lang="en-US"/>
              <a:pPr>
                <a:defRPr/>
              </a:pPr>
              <a:t>11/11/2010</a:t>
            </a:fld>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B724C046-DF1B-CA4E-B095-502EC2B09811}" type="slidenum">
              <a:rPr lang="en-GB"/>
              <a:pPr>
                <a:defRPr/>
              </a:pPr>
              <a:t>‹#›</a:t>
            </a:fld>
            <a:endParaRPr lang="en-GB"/>
          </a:p>
        </p:txBody>
      </p:sp>
    </p:spTree>
    <p:extLst>
      <p:ext uri="{BB962C8B-B14F-4D97-AF65-F5344CB8AC3E}">
        <p14:creationId xmlns:p14="http://schemas.microsoft.com/office/powerpoint/2010/main" val="257132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fld id="{03172536-4882-9447-9963-86F601078013}" type="datetimeFigureOut">
              <a:rPr lang="en-US"/>
              <a:pPr>
                <a:defRPr/>
              </a:pPr>
              <a:t>11/11/2010</a:t>
            </a:fld>
            <a:endParaRPr lang="en-US"/>
          </a:p>
        </p:txBody>
      </p:sp>
      <p:sp>
        <p:nvSpPr>
          <p:cNvPr id="3"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4" name="Rectangle 6"/>
          <p:cNvSpPr>
            <a:spLocks noGrp="1" noChangeArrowheads="1"/>
          </p:cNvSpPr>
          <p:nvPr>
            <p:ph type="sldNum" sz="quarter" idx="12"/>
          </p:nvPr>
        </p:nvSpPr>
        <p:spPr/>
        <p:txBody>
          <a:bodyPr/>
          <a:lstStyle>
            <a:lvl1pPr>
              <a:defRPr smtClean="0"/>
            </a:lvl1pPr>
          </a:lstStyle>
          <a:p>
            <a:pPr>
              <a:defRPr/>
            </a:pPr>
            <a:fld id="{E5E0410A-0DEE-FF42-9269-7689D8C10B0A}" type="slidenum">
              <a:rPr lang="en-GB"/>
              <a:pPr>
                <a:defRPr/>
              </a:pPr>
              <a:t>‹#›</a:t>
            </a:fld>
            <a:endParaRPr lang="en-GB"/>
          </a:p>
        </p:txBody>
      </p:sp>
    </p:spTree>
    <p:extLst>
      <p:ext uri="{BB962C8B-B14F-4D97-AF65-F5344CB8AC3E}">
        <p14:creationId xmlns:p14="http://schemas.microsoft.com/office/powerpoint/2010/main" val="426582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270000" indent="-270000">
              <a:buFont typeface="Arial"/>
              <a:buChar char="•"/>
              <a:defRPr/>
            </a:lvl1pPr>
            <a:lvl2pPr marL="540000" indent="-270000">
              <a:buFont typeface="Arial"/>
              <a:buChar char="•"/>
              <a:defRPr sz="2000"/>
            </a:lvl2pPr>
            <a:lvl3pPr marL="810000" indent="-270000">
              <a:buFont typeface="Arial"/>
              <a:buChar char="•"/>
              <a:defRPr sz="2000"/>
            </a:lvl3pPr>
            <a:lvl4pPr marL="1080000" indent="-270000">
              <a:buFont typeface="Arial"/>
              <a:buChar char="•"/>
              <a:defRPr sz="2000"/>
            </a:lvl4pPr>
            <a:lvl5pPr marL="1350000" indent="-270000">
              <a:buFont typeface="Arial"/>
              <a:buChar char="•"/>
              <a:defRPr sz="2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fld id="{36A6048C-1A13-7F4B-893D-4F5907C0CCF7}"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ECB36F85-6CDB-9A40-9F5D-1C19C988DA21}" type="slidenum">
              <a:rPr lang="en-GB"/>
              <a:pPr>
                <a:defRPr/>
              </a:pPr>
              <a:t>‹#›</a:t>
            </a:fld>
            <a:endParaRPr lang="en-GB"/>
          </a:p>
        </p:txBody>
      </p:sp>
    </p:spTree>
    <p:extLst>
      <p:ext uri="{BB962C8B-B14F-4D97-AF65-F5344CB8AC3E}">
        <p14:creationId xmlns:p14="http://schemas.microsoft.com/office/powerpoint/2010/main" val="2226717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fld id="{E9FE3581-6EF3-A24C-8AC1-EA8925213311}"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7806CF5A-6AC5-794E-99EE-12AD9AFE39ED}" type="slidenum">
              <a:rPr lang="en-GB"/>
              <a:pPr>
                <a:defRPr/>
              </a:pPr>
              <a:t>‹#›</a:t>
            </a:fld>
            <a:endParaRPr lang="en-GB"/>
          </a:p>
        </p:txBody>
      </p:sp>
    </p:spTree>
    <p:extLst>
      <p:ext uri="{BB962C8B-B14F-4D97-AF65-F5344CB8AC3E}">
        <p14:creationId xmlns:p14="http://schemas.microsoft.com/office/powerpoint/2010/main" val="665502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fld id="{61DDA727-D485-1342-9F07-325BFA2E6946}"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30635E7F-05E2-CE42-BCEF-1018405CFD1B}" type="slidenum">
              <a:rPr lang="en-GB"/>
              <a:pPr>
                <a:defRPr/>
              </a:pPr>
              <a:t>‹#›</a:t>
            </a:fld>
            <a:endParaRPr lang="en-GB"/>
          </a:p>
        </p:txBody>
      </p:sp>
    </p:spTree>
    <p:extLst>
      <p:ext uri="{BB962C8B-B14F-4D97-AF65-F5344CB8AC3E}">
        <p14:creationId xmlns:p14="http://schemas.microsoft.com/office/powerpoint/2010/main" val="1994126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fld id="{0129062D-CAF1-4940-9AB6-C5E6A11AEC5C}" type="datetimeFigureOut">
              <a:rPr lang="en-US"/>
              <a:pPr>
                <a:defRPr/>
              </a:pPr>
              <a:t>11/11/2010</a:t>
            </a:fld>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85FACC0A-CE1D-C64A-BCA6-747C9E35C159}" type="slidenum">
              <a:rPr lang="en-GB"/>
              <a:pPr>
                <a:defRPr/>
              </a:pPr>
              <a:t>‹#›</a:t>
            </a:fld>
            <a:endParaRPr lang="en-GB"/>
          </a:p>
        </p:txBody>
      </p:sp>
    </p:spTree>
    <p:extLst>
      <p:ext uri="{BB962C8B-B14F-4D97-AF65-F5344CB8AC3E}">
        <p14:creationId xmlns:p14="http://schemas.microsoft.com/office/powerpoint/2010/main" val="2050794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115888"/>
            <a:ext cx="2178050" cy="53403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07950" y="115888"/>
            <a:ext cx="6381750" cy="53403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fld id="{553AAED0-8435-854C-8594-F865E639B61E}" type="datetimeFigureOut">
              <a:rPr lang="en-US"/>
              <a:pPr>
                <a:defRPr/>
              </a:pPr>
              <a:t>11/11/2010</a:t>
            </a:fld>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C6AF1B50-A118-3642-854B-AF84F7DA5693}" type="slidenum">
              <a:rPr lang="en-GB"/>
              <a:pPr>
                <a:defRPr/>
              </a:pPr>
              <a:t>‹#›</a:t>
            </a:fld>
            <a:endParaRPr lang="en-GB"/>
          </a:p>
        </p:txBody>
      </p:sp>
    </p:spTree>
    <p:extLst>
      <p:ext uri="{BB962C8B-B14F-4D97-AF65-F5344CB8AC3E}">
        <p14:creationId xmlns:p14="http://schemas.microsoft.com/office/powerpoint/2010/main" val="1565160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le Placeholder 2"/>
          <p:cNvSpPr>
            <a:spLocks noGrp="1"/>
          </p:cNvSpPr>
          <p:nvPr>
            <p:ph type="tbl" idx="1"/>
          </p:nvPr>
        </p:nvSpPr>
        <p:spPr>
          <a:xfrm>
            <a:off x="381000" y="1341438"/>
            <a:ext cx="8382000" cy="4830762"/>
          </a:xfrm>
        </p:spPr>
        <p:txBody>
          <a:bodyPr/>
          <a:lstStyle/>
          <a:p>
            <a:pPr lvl="0"/>
            <a:r>
              <a:rPr lang="en-GB" noProof="0" smtClean="0"/>
              <a:t>Click icon to add table</a:t>
            </a:r>
            <a:endParaRPr lang="en-US" noProof="0" smtClean="0"/>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fld id="{AA77E62D-FC5B-BD4B-B5CF-C8E2A6FEC19B}"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8" name="Rectangle 6"/>
          <p:cNvSpPr>
            <a:spLocks noGrp="1" noChangeArrowheads="1"/>
          </p:cNvSpPr>
          <p:nvPr>
            <p:ph type="sldNum" sz="quarter" idx="12"/>
          </p:nvPr>
        </p:nvSpPr>
        <p:spPr/>
        <p:txBody>
          <a:bodyPr/>
          <a:lstStyle>
            <a:lvl1pPr>
              <a:defRPr smtClean="0"/>
            </a:lvl1pPr>
          </a:lstStyle>
          <a:p>
            <a:pPr>
              <a:defRPr/>
            </a:pPr>
            <a:fld id="{E0391CF5-C63C-8A47-AE8C-A78E6952A134}" type="slidenum">
              <a:rPr lang="en-GB"/>
              <a:pPr>
                <a:defRPr/>
              </a:pPr>
              <a:t>‹#›</a:t>
            </a:fld>
            <a:endParaRPr lang="en-GB"/>
          </a:p>
        </p:txBody>
      </p:sp>
    </p:spTree>
    <p:extLst>
      <p:ext uri="{BB962C8B-B14F-4D97-AF65-F5344CB8AC3E}">
        <p14:creationId xmlns:p14="http://schemas.microsoft.com/office/powerpoint/2010/main" val="3967404128"/>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228600" y="1700213"/>
            <a:ext cx="8686800" cy="2160587"/>
          </a:xfrm>
        </p:spPr>
        <p:txBody>
          <a:bodyPr lIns="91440"/>
          <a:lstStyle>
            <a:lvl1pPr>
              <a:defRPr sz="48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228600" y="3933825"/>
            <a:ext cx="8686800" cy="1752600"/>
          </a:xfrm>
        </p:spPr>
        <p:txBody>
          <a:bodyPr lIns="91440"/>
          <a:lstStyle>
            <a:lvl1pPr marL="0" indent="0">
              <a:buFontTx/>
              <a:buNone/>
              <a:defRPr sz="2400">
                <a:solidFill>
                  <a:schemeClr val="accent1"/>
                </a:solidFill>
              </a:defRPr>
            </a:lvl1pPr>
          </a:lstStyle>
          <a:p>
            <a:r>
              <a:rPr lang="en-GB" smtClean="0"/>
              <a:t>Click to edit Master subtitle style</a:t>
            </a:r>
            <a:endParaRPr lang="en-GB" dirty="0"/>
          </a:p>
        </p:txBody>
      </p:sp>
      <p:sp>
        <p:nvSpPr>
          <p:cNvPr id="5" name="Rectangle 1030"/>
          <p:cNvSpPr>
            <a:spLocks noGrp="1" noChangeArrowheads="1"/>
          </p:cNvSpPr>
          <p:nvPr>
            <p:ph type="sldNum" sz="quarter" idx="10"/>
          </p:nvPr>
        </p:nvSpPr>
        <p:spPr>
          <a:xfrm>
            <a:off x="6781800" y="6324600"/>
            <a:ext cx="2133600" cy="304800"/>
          </a:xfrm>
        </p:spPr>
        <p:txBody>
          <a:bodyPr rIns="91440"/>
          <a:lstStyle>
            <a:lvl1pPr>
              <a:defRPr smtClean="0">
                <a:solidFill>
                  <a:schemeClr val="bg1"/>
                </a:solidFill>
                <a:latin typeface="Georgia"/>
                <a:cs typeface="Georgia"/>
              </a:defRPr>
            </a:lvl1pPr>
          </a:lstStyle>
          <a:p>
            <a:pPr>
              <a:defRPr/>
            </a:pPr>
            <a:fld id="{4D24BB3A-EFCF-4A4A-B0D6-45AE7F229AF3}" type="slidenum">
              <a:rPr lang="en-GB"/>
              <a:pPr>
                <a:defRPr/>
              </a:pPr>
              <a:t>‹#›</a:t>
            </a:fld>
            <a:endParaRPr lang="en-GB"/>
          </a:p>
        </p:txBody>
      </p:sp>
    </p:spTree>
    <p:extLst>
      <p:ext uri="{BB962C8B-B14F-4D97-AF65-F5344CB8AC3E}">
        <p14:creationId xmlns:p14="http://schemas.microsoft.com/office/powerpoint/2010/main" val="2783013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270000" indent="-270000">
              <a:buFont typeface="Arial"/>
              <a:buChar char="•"/>
              <a:defRPr/>
            </a:lvl1pPr>
            <a:lvl2pPr marL="540000" indent="-270000">
              <a:buFont typeface="Arial"/>
              <a:buChar char="•"/>
              <a:defRPr sz="2000"/>
            </a:lvl2pPr>
            <a:lvl3pPr marL="810000" indent="-270000">
              <a:buFont typeface="Arial"/>
              <a:buChar char="•"/>
              <a:defRPr sz="2000"/>
            </a:lvl3pPr>
            <a:lvl4pPr marL="1080000" indent="-270000">
              <a:buFont typeface="Arial"/>
              <a:buChar char="•"/>
              <a:defRPr sz="2000"/>
            </a:lvl4pPr>
            <a:lvl5pPr marL="1350000" indent="-270000">
              <a:buFont typeface="Arial"/>
              <a:buChar char="•"/>
              <a:defRPr sz="2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fld id="{6471B650-C8AA-C94F-9FB3-E13946B94600}"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D269FE7A-6033-0847-AFFB-14EC5F6D363E}" type="slidenum">
              <a:rPr lang="en-GB"/>
              <a:pPr>
                <a:defRPr/>
              </a:pPr>
              <a:t>‹#›</a:t>
            </a:fld>
            <a:endParaRPr lang="en-GB"/>
          </a:p>
        </p:txBody>
      </p:sp>
    </p:spTree>
    <p:extLst>
      <p:ext uri="{BB962C8B-B14F-4D97-AF65-F5344CB8AC3E}">
        <p14:creationId xmlns:p14="http://schemas.microsoft.com/office/powerpoint/2010/main" val="1208649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rotWithShape="1">
          <a:gsLst>
            <a:gs pos="0">
              <a:srgbClr val="007275"/>
            </a:gs>
            <a:gs pos="50000">
              <a:srgbClr val="007275"/>
            </a:gs>
            <a:gs pos="100000">
              <a:srgbClr val="008CAC"/>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4406900"/>
            <a:ext cx="8686799" cy="1362075"/>
          </a:xfrm>
        </p:spPr>
        <p:txBody>
          <a:bodyPr/>
          <a:lstStyle>
            <a:lvl1pPr algn="l">
              <a:defRPr sz="4800" b="0" i="0" cap="none">
                <a:solidFill>
                  <a:schemeClr val="bg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28600" y="2906713"/>
            <a:ext cx="86867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solidFill>
                  <a:schemeClr val="bg1"/>
                </a:solidFill>
              </a:defRPr>
            </a:lvl1pPr>
          </a:lstStyle>
          <a:p>
            <a:pPr>
              <a:defRPr/>
            </a:pPr>
            <a:fld id="{885576BC-7278-B340-97EC-DB710B9703DC}"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solidFill>
                  <a:schemeClr val="bg1"/>
                </a:solidFill>
              </a:defRPr>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solidFill>
                  <a:schemeClr val="bg1"/>
                </a:solidFill>
              </a:defRPr>
            </a:lvl1pPr>
          </a:lstStyle>
          <a:p>
            <a:pPr>
              <a:defRPr/>
            </a:pPr>
            <a:fld id="{A0CCF07D-5A52-2E45-BD16-C04AC6894CDE}" type="slidenum">
              <a:rPr lang="en-GB"/>
              <a:pPr>
                <a:defRPr/>
              </a:pPr>
              <a:t>‹#›</a:t>
            </a:fld>
            <a:endParaRPr lang="en-GB"/>
          </a:p>
        </p:txBody>
      </p:sp>
    </p:spTree>
    <p:extLst>
      <p:ext uri="{BB962C8B-B14F-4D97-AF65-F5344CB8AC3E}">
        <p14:creationId xmlns:p14="http://schemas.microsoft.com/office/powerpoint/2010/main" val="487794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810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6" name="Rectangle 5"/>
          <p:cNvSpPr>
            <a:spLocks noGrp="1" noChangeArrowheads="1"/>
          </p:cNvSpPr>
          <p:nvPr>
            <p:ph type="dt" sz="half" idx="10"/>
          </p:nvPr>
        </p:nvSpPr>
        <p:spPr/>
        <p:txBody>
          <a:bodyPr/>
          <a:lstStyle>
            <a:lvl1pPr>
              <a:defRPr smtClean="0"/>
            </a:lvl1pPr>
          </a:lstStyle>
          <a:p>
            <a:pPr>
              <a:defRPr/>
            </a:pPr>
            <a:fld id="{E1ED65FB-1748-1E42-997F-AECA04653364}" type="datetimeFigureOut">
              <a:rPr lang="en-US"/>
              <a:pPr>
                <a:defRPr/>
              </a:pPr>
              <a:t>11/11/2010</a:t>
            </a:fld>
            <a:endParaRPr lang="en-US"/>
          </a:p>
        </p:txBody>
      </p:sp>
      <p:sp>
        <p:nvSpPr>
          <p:cNvPr id="7" name="Rectangle 6"/>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8" name="Rectangle 7"/>
          <p:cNvSpPr>
            <a:spLocks noGrp="1" noChangeArrowheads="1"/>
          </p:cNvSpPr>
          <p:nvPr>
            <p:ph type="sldNum" sz="quarter" idx="12"/>
          </p:nvPr>
        </p:nvSpPr>
        <p:spPr/>
        <p:txBody>
          <a:bodyPr/>
          <a:lstStyle>
            <a:lvl1pPr>
              <a:defRPr smtClean="0"/>
            </a:lvl1pPr>
          </a:lstStyle>
          <a:p>
            <a:pPr>
              <a:defRPr/>
            </a:pPr>
            <a:fld id="{E47AB3FF-6206-4C45-845F-1DAE7CDDF34C}" type="slidenum">
              <a:rPr lang="en-GB"/>
              <a:pPr>
                <a:defRPr/>
              </a:pPr>
              <a:t>‹#›</a:t>
            </a:fld>
            <a:endParaRPr lang="en-GB"/>
          </a:p>
        </p:txBody>
      </p:sp>
    </p:spTree>
    <p:extLst>
      <p:ext uri="{BB962C8B-B14F-4D97-AF65-F5344CB8AC3E}">
        <p14:creationId xmlns:p14="http://schemas.microsoft.com/office/powerpoint/2010/main" val="1553858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7"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81000" y="1341438"/>
            <a:ext cx="4038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81000" y="1981201"/>
            <a:ext cx="4038600"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341438"/>
            <a:ext cx="4038601"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1981201"/>
            <a:ext cx="4038601"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8" name="Rectangle 4"/>
          <p:cNvSpPr>
            <a:spLocks noGrp="1" noChangeArrowheads="1"/>
          </p:cNvSpPr>
          <p:nvPr>
            <p:ph type="dt" sz="half" idx="10"/>
          </p:nvPr>
        </p:nvSpPr>
        <p:spPr/>
        <p:txBody>
          <a:bodyPr/>
          <a:lstStyle>
            <a:lvl1pPr>
              <a:defRPr smtClean="0"/>
            </a:lvl1pPr>
          </a:lstStyle>
          <a:p>
            <a:pPr>
              <a:defRPr/>
            </a:pPr>
            <a:fld id="{DA867905-1E62-8146-AAA9-6D7DA3AEA1AD}" type="datetimeFigureOut">
              <a:rPr lang="en-US"/>
              <a:pPr>
                <a:defRPr/>
              </a:pPr>
              <a:t>11/11/2010</a:t>
            </a:fld>
            <a:endParaRPr lang="en-US"/>
          </a:p>
        </p:txBody>
      </p:sp>
      <p:sp>
        <p:nvSpPr>
          <p:cNvPr id="9"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10" name="Rectangle 6"/>
          <p:cNvSpPr>
            <a:spLocks noGrp="1" noChangeArrowheads="1"/>
          </p:cNvSpPr>
          <p:nvPr>
            <p:ph type="sldNum" sz="quarter" idx="12"/>
          </p:nvPr>
        </p:nvSpPr>
        <p:spPr/>
        <p:txBody>
          <a:bodyPr/>
          <a:lstStyle>
            <a:lvl1pPr>
              <a:defRPr smtClean="0"/>
            </a:lvl1pPr>
          </a:lstStyle>
          <a:p>
            <a:pPr>
              <a:defRPr/>
            </a:pPr>
            <a:fld id="{67650701-4EE6-824E-AC1E-6CAEC6C4FE93}" type="slidenum">
              <a:rPr lang="en-GB"/>
              <a:pPr>
                <a:defRPr/>
              </a:pPr>
              <a:t>‹#›</a:t>
            </a:fld>
            <a:endParaRPr lang="en-GB"/>
          </a:p>
        </p:txBody>
      </p:sp>
    </p:spTree>
    <p:extLst>
      <p:ext uri="{BB962C8B-B14F-4D97-AF65-F5344CB8AC3E}">
        <p14:creationId xmlns:p14="http://schemas.microsoft.com/office/powerpoint/2010/main" val="1426902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rotWithShape="1">
          <a:gsLst>
            <a:gs pos="0">
              <a:srgbClr val="007275"/>
            </a:gs>
            <a:gs pos="50000">
              <a:srgbClr val="007275"/>
            </a:gs>
            <a:gs pos="100000">
              <a:srgbClr val="008CAC"/>
            </a:gs>
          </a:gsLst>
          <a:lin ang="5400000"/>
        </a:gradFill>
        <a:effectLst/>
      </p:bgPr>
    </p:bg>
    <p:spTree>
      <p:nvGrpSpPr>
        <p:cNvPr id="1" name=""/>
        <p:cNvGrpSpPr/>
        <p:nvPr/>
      </p:nvGrpSpPr>
      <p:grpSpPr>
        <a:xfrm>
          <a:off x="0" y="0"/>
          <a:ext cx="0" cy="0"/>
          <a:chOff x="0" y="0"/>
          <a:chExt cx="0" cy="0"/>
        </a:xfrm>
      </p:grpSpPr>
      <p:pic>
        <p:nvPicPr>
          <p:cNvPr id="4" name="Picture 1038"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11863" y="381000"/>
            <a:ext cx="27717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4406900"/>
            <a:ext cx="8686799" cy="1362075"/>
          </a:xfrm>
        </p:spPr>
        <p:txBody>
          <a:bodyPr/>
          <a:lstStyle>
            <a:lvl1pPr algn="l">
              <a:defRPr sz="4800" b="0" i="0" cap="none">
                <a:solidFill>
                  <a:schemeClr val="bg1"/>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28600" y="2906713"/>
            <a:ext cx="86867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solidFill>
                  <a:schemeClr val="bg1"/>
                </a:solidFill>
              </a:defRPr>
            </a:lvl1pPr>
          </a:lstStyle>
          <a:p>
            <a:pPr>
              <a:defRPr/>
            </a:pPr>
            <a:fld id="{A642AAEE-D051-C44F-A431-FAA43583FEC4}"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solidFill>
                  <a:schemeClr val="bg1"/>
                </a:solidFill>
              </a:defRPr>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solidFill>
                  <a:schemeClr val="bg1"/>
                </a:solidFill>
              </a:defRPr>
            </a:lvl1pPr>
          </a:lstStyle>
          <a:p>
            <a:pPr>
              <a:defRPr/>
            </a:pPr>
            <a:fld id="{B1DE0587-B85E-FA4C-A4D0-A9D63DB0A85C}" type="slidenum">
              <a:rPr lang="en-GB"/>
              <a:pPr>
                <a:defRPr/>
              </a:pPr>
              <a:t>‹#›</a:t>
            </a:fld>
            <a:endParaRPr lang="en-GB"/>
          </a:p>
        </p:txBody>
      </p:sp>
    </p:spTree>
    <p:extLst>
      <p:ext uri="{BB962C8B-B14F-4D97-AF65-F5344CB8AC3E}">
        <p14:creationId xmlns:p14="http://schemas.microsoft.com/office/powerpoint/2010/main" val="2222238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fld id="{C13ADA5A-6D5B-044C-BE8C-C4DB3EB90671}" type="datetimeFigureOut">
              <a:rPr lang="en-US"/>
              <a:pPr>
                <a:defRPr/>
              </a:pPr>
              <a:t>11/11/2010</a:t>
            </a:fld>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1A13767A-3A4F-D241-8430-9C4BED2E21F0}" type="slidenum">
              <a:rPr lang="en-GB"/>
              <a:pPr>
                <a:defRPr/>
              </a:pPr>
              <a:t>‹#›</a:t>
            </a:fld>
            <a:endParaRPr lang="en-GB"/>
          </a:p>
        </p:txBody>
      </p:sp>
    </p:spTree>
    <p:extLst>
      <p:ext uri="{BB962C8B-B14F-4D97-AF65-F5344CB8AC3E}">
        <p14:creationId xmlns:p14="http://schemas.microsoft.com/office/powerpoint/2010/main" val="565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fld id="{D7172A45-8AE2-0D4D-B138-C0068F4F112A}" type="datetimeFigureOut">
              <a:rPr lang="en-US"/>
              <a:pPr>
                <a:defRPr/>
              </a:pPr>
              <a:t>11/11/2010</a:t>
            </a:fld>
            <a:endParaRPr lang="en-US"/>
          </a:p>
        </p:txBody>
      </p:sp>
      <p:sp>
        <p:nvSpPr>
          <p:cNvPr id="3"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4" name="Rectangle 6"/>
          <p:cNvSpPr>
            <a:spLocks noGrp="1" noChangeArrowheads="1"/>
          </p:cNvSpPr>
          <p:nvPr>
            <p:ph type="sldNum" sz="quarter" idx="12"/>
          </p:nvPr>
        </p:nvSpPr>
        <p:spPr/>
        <p:txBody>
          <a:bodyPr/>
          <a:lstStyle>
            <a:lvl1pPr>
              <a:defRPr smtClean="0"/>
            </a:lvl1pPr>
          </a:lstStyle>
          <a:p>
            <a:pPr>
              <a:defRPr/>
            </a:pPr>
            <a:fld id="{C6488B34-6A06-7A46-9D05-CBA4BAFD664B}" type="slidenum">
              <a:rPr lang="en-GB"/>
              <a:pPr>
                <a:defRPr/>
              </a:pPr>
              <a:t>‹#›</a:t>
            </a:fld>
            <a:endParaRPr lang="en-GB"/>
          </a:p>
        </p:txBody>
      </p:sp>
    </p:spTree>
    <p:extLst>
      <p:ext uri="{BB962C8B-B14F-4D97-AF65-F5344CB8AC3E}">
        <p14:creationId xmlns:p14="http://schemas.microsoft.com/office/powerpoint/2010/main" val="3696511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fld id="{138F4D17-B509-2F4A-9647-A5CC492F6CC9}"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4FB34DE6-E5E1-2040-83ED-B1E867AACE52}" type="slidenum">
              <a:rPr lang="en-GB"/>
              <a:pPr>
                <a:defRPr/>
              </a:pPr>
              <a:t>‹#›</a:t>
            </a:fld>
            <a:endParaRPr lang="en-GB"/>
          </a:p>
        </p:txBody>
      </p:sp>
    </p:spTree>
    <p:extLst>
      <p:ext uri="{BB962C8B-B14F-4D97-AF65-F5344CB8AC3E}">
        <p14:creationId xmlns:p14="http://schemas.microsoft.com/office/powerpoint/2010/main" val="3165724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fld id="{821680B4-1B4F-5041-8F44-653CE79DDA99}"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6749B117-6BAF-1848-BA5E-22600213DCCD}" type="slidenum">
              <a:rPr lang="en-GB"/>
              <a:pPr>
                <a:defRPr/>
              </a:pPr>
              <a:t>‹#›</a:t>
            </a:fld>
            <a:endParaRPr lang="en-GB"/>
          </a:p>
        </p:txBody>
      </p:sp>
    </p:spTree>
    <p:extLst>
      <p:ext uri="{BB962C8B-B14F-4D97-AF65-F5344CB8AC3E}">
        <p14:creationId xmlns:p14="http://schemas.microsoft.com/office/powerpoint/2010/main" val="2692416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fld id="{A0CB8D3C-E772-0743-9167-8E32E7254698}" type="datetimeFigureOut">
              <a:rPr lang="en-US"/>
              <a:pPr>
                <a:defRPr/>
              </a:pPr>
              <a:t>11/11/2010</a:t>
            </a:fld>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990170E5-FC5C-524B-9F8E-EE7A028210F0}" type="slidenum">
              <a:rPr lang="en-GB"/>
              <a:pPr>
                <a:defRPr/>
              </a:pPr>
              <a:t>‹#›</a:t>
            </a:fld>
            <a:endParaRPr lang="en-GB"/>
          </a:p>
        </p:txBody>
      </p:sp>
    </p:spTree>
    <p:extLst>
      <p:ext uri="{BB962C8B-B14F-4D97-AF65-F5344CB8AC3E}">
        <p14:creationId xmlns:p14="http://schemas.microsoft.com/office/powerpoint/2010/main" val="2355984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115888"/>
            <a:ext cx="2178050" cy="53403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07950" y="115888"/>
            <a:ext cx="6381750" cy="53403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fld id="{CD10800D-A026-364A-9A49-677D433193BC}" type="datetimeFigureOut">
              <a:rPr lang="en-US"/>
              <a:pPr>
                <a:defRPr/>
              </a:pPr>
              <a:t>11/11/2010</a:t>
            </a:fld>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E6823FAD-3055-4642-BA24-DD967AD2155C}" type="slidenum">
              <a:rPr lang="en-GB"/>
              <a:pPr>
                <a:defRPr/>
              </a:pPr>
              <a:t>‹#›</a:t>
            </a:fld>
            <a:endParaRPr lang="en-GB"/>
          </a:p>
        </p:txBody>
      </p:sp>
    </p:spTree>
    <p:extLst>
      <p:ext uri="{BB962C8B-B14F-4D97-AF65-F5344CB8AC3E}">
        <p14:creationId xmlns:p14="http://schemas.microsoft.com/office/powerpoint/2010/main" val="3036387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pic>
        <p:nvPicPr>
          <p:cNvPr id="4"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le Placeholder 2"/>
          <p:cNvSpPr>
            <a:spLocks noGrp="1"/>
          </p:cNvSpPr>
          <p:nvPr>
            <p:ph type="tbl" idx="1"/>
          </p:nvPr>
        </p:nvSpPr>
        <p:spPr>
          <a:xfrm>
            <a:off x="381000" y="1341438"/>
            <a:ext cx="8382000" cy="4830762"/>
          </a:xfrm>
        </p:spPr>
        <p:txBody>
          <a:bodyPr/>
          <a:lstStyle/>
          <a:p>
            <a:pPr lvl="0"/>
            <a:r>
              <a:rPr lang="en-GB" noProof="0" smtClean="0"/>
              <a:t>Click icon to add table</a:t>
            </a:r>
            <a:endParaRPr lang="en-US" noProof="0" smtClean="0"/>
          </a:p>
        </p:txBody>
      </p:sp>
      <p:sp>
        <p:nvSpPr>
          <p:cNvPr id="7"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5" name="Rectangle 4"/>
          <p:cNvSpPr>
            <a:spLocks noGrp="1" noChangeArrowheads="1"/>
          </p:cNvSpPr>
          <p:nvPr>
            <p:ph type="dt" sz="half" idx="10"/>
          </p:nvPr>
        </p:nvSpPr>
        <p:spPr/>
        <p:txBody>
          <a:bodyPr/>
          <a:lstStyle>
            <a:lvl1pPr>
              <a:defRPr smtClean="0"/>
            </a:lvl1pPr>
          </a:lstStyle>
          <a:p>
            <a:pPr>
              <a:defRPr/>
            </a:pPr>
            <a:fld id="{46EC02FE-9729-E04C-8455-E73D3FC3787C}"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8" name="Rectangle 6"/>
          <p:cNvSpPr>
            <a:spLocks noGrp="1" noChangeArrowheads="1"/>
          </p:cNvSpPr>
          <p:nvPr>
            <p:ph type="sldNum" sz="quarter" idx="12"/>
          </p:nvPr>
        </p:nvSpPr>
        <p:spPr/>
        <p:txBody>
          <a:bodyPr/>
          <a:lstStyle>
            <a:lvl1pPr>
              <a:defRPr smtClean="0"/>
            </a:lvl1pPr>
          </a:lstStyle>
          <a:p>
            <a:pPr>
              <a:defRPr/>
            </a:pPr>
            <a:fld id="{7FEF328C-EE68-A642-BBB3-EAD4DBADA048}" type="slidenum">
              <a:rPr lang="en-GB"/>
              <a:pPr>
                <a:defRPr/>
              </a:pPr>
              <a:t>‹#›</a:t>
            </a:fld>
            <a:endParaRPr lang="en-GB"/>
          </a:p>
        </p:txBody>
      </p:sp>
    </p:spTree>
    <p:extLst>
      <p:ext uri="{BB962C8B-B14F-4D97-AF65-F5344CB8AC3E}">
        <p14:creationId xmlns:p14="http://schemas.microsoft.com/office/powerpoint/2010/main" val="3544148237"/>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3810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341438"/>
            <a:ext cx="4038600" cy="483076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6" name="Rectangle 5"/>
          <p:cNvSpPr>
            <a:spLocks noGrp="1" noChangeArrowheads="1"/>
          </p:cNvSpPr>
          <p:nvPr>
            <p:ph type="dt" sz="half" idx="10"/>
          </p:nvPr>
        </p:nvSpPr>
        <p:spPr/>
        <p:txBody>
          <a:bodyPr/>
          <a:lstStyle>
            <a:lvl1pPr>
              <a:defRPr smtClean="0"/>
            </a:lvl1pPr>
          </a:lstStyle>
          <a:p>
            <a:pPr>
              <a:defRPr/>
            </a:pPr>
            <a:fld id="{4B84F314-C9E5-3744-9DFE-AAA995053263}" type="datetimeFigureOut">
              <a:rPr lang="en-US"/>
              <a:pPr>
                <a:defRPr/>
              </a:pPr>
              <a:t>11/11/2010</a:t>
            </a:fld>
            <a:endParaRPr lang="en-US"/>
          </a:p>
        </p:txBody>
      </p:sp>
      <p:sp>
        <p:nvSpPr>
          <p:cNvPr id="7" name="Rectangle 6"/>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8" name="Rectangle 7"/>
          <p:cNvSpPr>
            <a:spLocks noGrp="1" noChangeArrowheads="1"/>
          </p:cNvSpPr>
          <p:nvPr>
            <p:ph type="sldNum" sz="quarter" idx="12"/>
          </p:nvPr>
        </p:nvSpPr>
        <p:spPr/>
        <p:txBody>
          <a:bodyPr/>
          <a:lstStyle>
            <a:lvl1pPr>
              <a:defRPr smtClean="0"/>
            </a:lvl1pPr>
          </a:lstStyle>
          <a:p>
            <a:pPr>
              <a:defRPr/>
            </a:pPr>
            <a:fld id="{F80DF742-AA5B-1A40-9DF5-E96D95D18B1F}" type="slidenum">
              <a:rPr lang="en-GB"/>
              <a:pPr>
                <a:defRPr/>
              </a:pPr>
              <a:t>‹#›</a:t>
            </a:fld>
            <a:endParaRPr lang="en-GB"/>
          </a:p>
        </p:txBody>
      </p:sp>
    </p:spTree>
    <p:extLst>
      <p:ext uri="{BB962C8B-B14F-4D97-AF65-F5344CB8AC3E}">
        <p14:creationId xmlns:p14="http://schemas.microsoft.com/office/powerpoint/2010/main" val="1622720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7"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81000" y="1341438"/>
            <a:ext cx="4038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81000" y="1981201"/>
            <a:ext cx="4038600"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341438"/>
            <a:ext cx="4038601"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1981201"/>
            <a:ext cx="4038601" cy="4191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8" name="Rectangle 4"/>
          <p:cNvSpPr>
            <a:spLocks noGrp="1" noChangeArrowheads="1"/>
          </p:cNvSpPr>
          <p:nvPr>
            <p:ph type="dt" sz="half" idx="10"/>
          </p:nvPr>
        </p:nvSpPr>
        <p:spPr/>
        <p:txBody>
          <a:bodyPr/>
          <a:lstStyle>
            <a:lvl1pPr>
              <a:defRPr smtClean="0"/>
            </a:lvl1pPr>
          </a:lstStyle>
          <a:p>
            <a:pPr>
              <a:defRPr/>
            </a:pPr>
            <a:fld id="{E3A2E36A-C3CB-214F-AA97-5E7E716AEAD9}" type="datetimeFigureOut">
              <a:rPr lang="en-US"/>
              <a:pPr>
                <a:defRPr/>
              </a:pPr>
              <a:t>11/11/2010</a:t>
            </a:fld>
            <a:endParaRPr lang="en-US"/>
          </a:p>
        </p:txBody>
      </p:sp>
      <p:sp>
        <p:nvSpPr>
          <p:cNvPr id="9"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10" name="Rectangle 6"/>
          <p:cNvSpPr>
            <a:spLocks noGrp="1" noChangeArrowheads="1"/>
          </p:cNvSpPr>
          <p:nvPr>
            <p:ph type="sldNum" sz="quarter" idx="12"/>
          </p:nvPr>
        </p:nvSpPr>
        <p:spPr/>
        <p:txBody>
          <a:bodyPr/>
          <a:lstStyle>
            <a:lvl1pPr>
              <a:defRPr smtClean="0"/>
            </a:lvl1pPr>
          </a:lstStyle>
          <a:p>
            <a:pPr>
              <a:defRPr/>
            </a:pPr>
            <a:fld id="{F001E134-1C00-4043-9248-9EC1D5279760}" type="slidenum">
              <a:rPr lang="en-GB"/>
              <a:pPr>
                <a:defRPr/>
              </a:pPr>
              <a:t>‹#›</a:t>
            </a:fld>
            <a:endParaRPr lang="en-GB"/>
          </a:p>
        </p:txBody>
      </p:sp>
    </p:spTree>
    <p:extLst>
      <p:ext uri="{BB962C8B-B14F-4D97-AF65-F5344CB8AC3E}">
        <p14:creationId xmlns:p14="http://schemas.microsoft.com/office/powerpoint/2010/main" val="3042569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11" descr="electronic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48463" y="260350"/>
            <a:ext cx="21669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381000" y="152400"/>
            <a:ext cx="6172200" cy="649288"/>
          </a:xfrm>
          <a:prstGeom prst="rect">
            <a:avLst/>
          </a:prstGeom>
          <a:noFill/>
          <a:ln w="9525">
            <a:noFill/>
            <a:miter lim="800000"/>
            <a:headEnd/>
            <a:tailEnd/>
          </a:ln>
        </p:spPr>
        <p:txBody>
          <a:bodyPr/>
          <a:lstStyle/>
          <a:p>
            <a:pPr lvl="0"/>
            <a:r>
              <a:rPr lang="en-GB" smtClean="0"/>
              <a:t>Click to edit Master title style</a:t>
            </a:r>
            <a:endParaRPr lang="en-GB" dirty="0"/>
          </a:p>
        </p:txBody>
      </p:sp>
      <p:sp>
        <p:nvSpPr>
          <p:cNvPr id="4" name="Rectangle 4"/>
          <p:cNvSpPr>
            <a:spLocks noGrp="1" noChangeArrowheads="1"/>
          </p:cNvSpPr>
          <p:nvPr>
            <p:ph type="dt" sz="half" idx="10"/>
          </p:nvPr>
        </p:nvSpPr>
        <p:spPr/>
        <p:txBody>
          <a:bodyPr/>
          <a:lstStyle>
            <a:lvl1pPr>
              <a:defRPr smtClean="0"/>
            </a:lvl1pPr>
          </a:lstStyle>
          <a:p>
            <a:pPr>
              <a:defRPr/>
            </a:pPr>
            <a:fld id="{5C5B7F7A-BBC8-2347-AA40-3E9128B6679A}" type="datetimeFigureOut">
              <a:rPr lang="en-US"/>
              <a:pPr>
                <a:defRPr/>
              </a:pPr>
              <a:t>11/11/2010</a:t>
            </a:fld>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4C13B8AF-37AF-004B-A1C6-F925204B8105}" type="slidenum">
              <a:rPr lang="en-GB"/>
              <a:pPr>
                <a:defRPr/>
              </a:pPr>
              <a:t>‹#›</a:t>
            </a:fld>
            <a:endParaRPr lang="en-GB"/>
          </a:p>
        </p:txBody>
      </p:sp>
    </p:spTree>
    <p:extLst>
      <p:ext uri="{BB962C8B-B14F-4D97-AF65-F5344CB8AC3E}">
        <p14:creationId xmlns:p14="http://schemas.microsoft.com/office/powerpoint/2010/main" val="4162056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fld id="{C5F07995-C702-3B4D-977E-E1584A60CD78}" type="datetimeFigureOut">
              <a:rPr lang="en-US"/>
              <a:pPr>
                <a:defRPr/>
              </a:pPr>
              <a:t>11/11/2010</a:t>
            </a:fld>
            <a:endParaRPr lang="en-US"/>
          </a:p>
        </p:txBody>
      </p:sp>
      <p:sp>
        <p:nvSpPr>
          <p:cNvPr id="3"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4" name="Rectangle 6"/>
          <p:cNvSpPr>
            <a:spLocks noGrp="1" noChangeArrowheads="1"/>
          </p:cNvSpPr>
          <p:nvPr>
            <p:ph type="sldNum" sz="quarter" idx="12"/>
          </p:nvPr>
        </p:nvSpPr>
        <p:spPr/>
        <p:txBody>
          <a:bodyPr/>
          <a:lstStyle>
            <a:lvl1pPr>
              <a:defRPr smtClean="0"/>
            </a:lvl1pPr>
          </a:lstStyle>
          <a:p>
            <a:pPr>
              <a:defRPr/>
            </a:pPr>
            <a:fld id="{26012D2B-367B-1F43-8AD4-A95BE093BED4}" type="slidenum">
              <a:rPr lang="en-GB"/>
              <a:pPr>
                <a:defRPr/>
              </a:pPr>
              <a:t>‹#›</a:t>
            </a:fld>
            <a:endParaRPr lang="en-GB"/>
          </a:p>
        </p:txBody>
      </p:sp>
    </p:spTree>
    <p:extLst>
      <p:ext uri="{BB962C8B-B14F-4D97-AF65-F5344CB8AC3E}">
        <p14:creationId xmlns:p14="http://schemas.microsoft.com/office/powerpoint/2010/main" val="2437477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fld id="{0938DF36-4C37-8640-9570-2AA89F9BF924}"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60D4AA3B-3B90-1F4D-B595-83D941F6B5DF}" type="slidenum">
              <a:rPr lang="en-GB"/>
              <a:pPr>
                <a:defRPr/>
              </a:pPr>
              <a:t>‹#›</a:t>
            </a:fld>
            <a:endParaRPr lang="en-GB"/>
          </a:p>
        </p:txBody>
      </p:sp>
    </p:spTree>
    <p:extLst>
      <p:ext uri="{BB962C8B-B14F-4D97-AF65-F5344CB8AC3E}">
        <p14:creationId xmlns:p14="http://schemas.microsoft.com/office/powerpoint/2010/main" val="193339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fld id="{9044E9B1-7456-E24C-8D19-1007F06E06A3}" type="datetimeFigureOut">
              <a:rPr lang="en-US"/>
              <a:pPr>
                <a:defRPr/>
              </a:pPr>
              <a:t>11/11/2010</a:t>
            </a:fld>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GB"/>
              <a:t>COMP 3016</a:t>
            </a: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4CB24159-2753-1E41-96BF-0661A52DF092}" type="slidenum">
              <a:rPr lang="en-GB"/>
              <a:pPr>
                <a:defRPr/>
              </a:pPr>
              <a:t>‹#›</a:t>
            </a:fld>
            <a:endParaRPr lang="en-GB"/>
          </a:p>
        </p:txBody>
      </p:sp>
    </p:spTree>
    <p:extLst>
      <p:ext uri="{BB962C8B-B14F-4D97-AF65-F5344CB8AC3E}">
        <p14:creationId xmlns:p14="http://schemas.microsoft.com/office/powerpoint/2010/main" val="28071107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81000" y="152400"/>
            <a:ext cx="61722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title style</a:t>
            </a:r>
          </a:p>
        </p:txBody>
      </p:sp>
      <p:sp>
        <p:nvSpPr>
          <p:cNvPr id="60419" name="Rectangle 3"/>
          <p:cNvSpPr>
            <a:spLocks noGrp="1" noChangeArrowheads="1"/>
          </p:cNvSpPr>
          <p:nvPr>
            <p:ph type="body" idx="1"/>
          </p:nvPr>
        </p:nvSpPr>
        <p:spPr bwMode="auto">
          <a:xfrm>
            <a:off x="381000" y="1341438"/>
            <a:ext cx="8382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4"/>
          <p:cNvSpPr>
            <a:spLocks noGrp="1" noChangeArrowheads="1"/>
          </p:cNvSpPr>
          <p:nvPr>
            <p:ph type="dt" sz="half" idx="2"/>
          </p:nvPr>
        </p:nvSpPr>
        <p:spPr bwMode="auto">
          <a:xfrm>
            <a:off x="381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Georgia"/>
                <a:ea typeface="ＭＳ Ｐゴシック" pitchFamily="-106" charset="-128"/>
                <a:cs typeface="Georgia"/>
              </a:defRPr>
            </a:lvl1pPr>
          </a:lstStyle>
          <a:p>
            <a:pPr>
              <a:defRPr/>
            </a:pPr>
            <a:r>
              <a:rPr lang="en-GB"/>
              <a:t>COMP 3016</a:t>
            </a:r>
            <a:endParaRPr lang="en-GB"/>
          </a:p>
        </p:txBody>
      </p:sp>
      <p:sp>
        <p:nvSpPr>
          <p:cNvPr id="1030" name="Rectangle 6"/>
          <p:cNvSpPr>
            <a:spLocks noGrp="1" noChangeArrowheads="1"/>
          </p:cNvSpPr>
          <p:nvPr>
            <p:ph type="sldNum" sz="quarter" idx="4"/>
          </p:nvPr>
        </p:nvSpPr>
        <p:spPr bwMode="auto">
          <a:xfrm>
            <a:off x="7010400" y="6324600"/>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smtClean="0">
                <a:latin typeface="Georgia"/>
                <a:ea typeface="ＭＳ Ｐゴシック" pitchFamily="-106" charset="-128"/>
                <a:cs typeface="Georgia"/>
              </a:defRPr>
            </a:lvl1pPr>
          </a:lstStyle>
          <a:p>
            <a:pPr>
              <a:defRPr/>
            </a:pPr>
            <a:fld id="{4C1D0403-135F-6F46-8D32-4C1B3D282B8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69875" indent="-179388" algn="l" rtl="0" fontAlgn="base">
        <a:spcBef>
          <a:spcPct val="0"/>
        </a:spcBef>
        <a:spcAft>
          <a:spcPts val="300"/>
        </a:spcAft>
        <a:buFont typeface="Arial" charset="0"/>
        <a:buChar char="•"/>
        <a:defRPr sz="2400">
          <a:solidFill>
            <a:schemeClr val="tx1"/>
          </a:solidFill>
          <a:latin typeface="+mn-lt"/>
          <a:ea typeface="+mn-ea"/>
          <a:cs typeface="+mn-cs"/>
        </a:defRPr>
      </a:lvl1pPr>
      <a:lvl2pPr marL="539750" indent="-179388" algn="l" rtl="0" fontAlgn="base">
        <a:spcBef>
          <a:spcPct val="0"/>
        </a:spcBef>
        <a:spcAft>
          <a:spcPts val="300"/>
        </a:spcAft>
        <a:buFont typeface="Arial" charset="0"/>
        <a:buChar char="•"/>
        <a:defRPr sz="2000">
          <a:solidFill>
            <a:schemeClr val="tx1"/>
          </a:solidFill>
          <a:latin typeface="+mn-lt"/>
          <a:ea typeface="+mn-ea"/>
        </a:defRPr>
      </a:lvl2pPr>
      <a:lvl3pPr marL="809625" indent="-179388" algn="l" rtl="0" fontAlgn="base">
        <a:spcBef>
          <a:spcPct val="0"/>
        </a:spcBef>
        <a:spcAft>
          <a:spcPts val="300"/>
        </a:spcAft>
        <a:buFont typeface="Arial" charset="0"/>
        <a:buChar char="•"/>
        <a:defRPr sz="2000">
          <a:solidFill>
            <a:schemeClr val="tx1"/>
          </a:solidFill>
          <a:latin typeface="+mn-lt"/>
          <a:ea typeface="+mn-ea"/>
        </a:defRPr>
      </a:lvl3pPr>
      <a:lvl4pPr marL="1079500" indent="-179388" algn="l" rtl="0" fontAlgn="base">
        <a:spcBef>
          <a:spcPct val="0"/>
        </a:spcBef>
        <a:spcAft>
          <a:spcPts val="300"/>
        </a:spcAft>
        <a:buFont typeface="Arial" charset="0"/>
        <a:buChar char="•"/>
        <a:defRPr sz="2000">
          <a:solidFill>
            <a:schemeClr val="tx1"/>
          </a:solidFill>
          <a:latin typeface="+mn-lt"/>
          <a:ea typeface="+mn-ea"/>
        </a:defRPr>
      </a:lvl4pPr>
      <a:lvl5pPr marL="1349375" indent="-179388" algn="l" rtl="0" fontAlgn="base">
        <a:spcBef>
          <a:spcPct val="0"/>
        </a:spcBef>
        <a:spcAft>
          <a:spcPts val="300"/>
        </a:spcAft>
        <a:buFont typeface="Arial" charset="0"/>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381000" y="152400"/>
            <a:ext cx="61722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title style</a:t>
            </a:r>
          </a:p>
        </p:txBody>
      </p:sp>
      <p:sp>
        <p:nvSpPr>
          <p:cNvPr id="61443" name="Rectangle 3"/>
          <p:cNvSpPr>
            <a:spLocks noGrp="1" noChangeArrowheads="1"/>
          </p:cNvSpPr>
          <p:nvPr>
            <p:ph type="body" idx="1"/>
          </p:nvPr>
        </p:nvSpPr>
        <p:spPr bwMode="auto">
          <a:xfrm>
            <a:off x="381000" y="1341438"/>
            <a:ext cx="8382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4"/>
          <p:cNvSpPr>
            <a:spLocks noGrp="1" noChangeArrowheads="1"/>
          </p:cNvSpPr>
          <p:nvPr>
            <p:ph type="dt" sz="half" idx="2"/>
          </p:nvPr>
        </p:nvSpPr>
        <p:spPr bwMode="auto">
          <a:xfrm>
            <a:off x="381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Georgia"/>
                <a:ea typeface="ＭＳ Ｐゴシック" pitchFamily="-106" charset="-128"/>
                <a:cs typeface="Georgia"/>
              </a:defRPr>
            </a:lvl1pPr>
          </a:lstStyle>
          <a:p>
            <a:pPr>
              <a:defRPr/>
            </a:pPr>
            <a:r>
              <a:rPr lang="en-GB"/>
              <a:t>COMP 3016</a:t>
            </a:r>
            <a:endParaRPr lang="en-GB"/>
          </a:p>
        </p:txBody>
      </p:sp>
      <p:sp>
        <p:nvSpPr>
          <p:cNvPr id="1030" name="Rectangle 6"/>
          <p:cNvSpPr>
            <a:spLocks noGrp="1" noChangeArrowheads="1"/>
          </p:cNvSpPr>
          <p:nvPr>
            <p:ph type="sldNum" sz="quarter" idx="4"/>
          </p:nvPr>
        </p:nvSpPr>
        <p:spPr bwMode="auto">
          <a:xfrm>
            <a:off x="7010400" y="6324600"/>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smtClean="0">
                <a:latin typeface="Georgia"/>
                <a:ea typeface="ＭＳ Ｐゴシック" pitchFamily="-106" charset="-128"/>
                <a:cs typeface="Georgia"/>
              </a:defRPr>
            </a:lvl1pPr>
          </a:lstStyle>
          <a:p>
            <a:pPr>
              <a:defRPr/>
            </a:pPr>
            <a:fld id="{AB50E5DC-ADE7-CA47-97F7-F591A442499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sldNum="0" hd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69875" indent="-179388" algn="l" rtl="0" fontAlgn="base">
        <a:spcBef>
          <a:spcPct val="0"/>
        </a:spcBef>
        <a:spcAft>
          <a:spcPts val="300"/>
        </a:spcAft>
        <a:buFont typeface="Arial" charset="0"/>
        <a:buChar char="•"/>
        <a:defRPr sz="2400">
          <a:solidFill>
            <a:schemeClr val="tx1"/>
          </a:solidFill>
          <a:latin typeface="+mn-lt"/>
          <a:ea typeface="+mn-ea"/>
          <a:cs typeface="+mn-cs"/>
        </a:defRPr>
      </a:lvl1pPr>
      <a:lvl2pPr marL="539750" indent="-179388" algn="l" rtl="0" fontAlgn="base">
        <a:spcBef>
          <a:spcPct val="0"/>
        </a:spcBef>
        <a:spcAft>
          <a:spcPts val="300"/>
        </a:spcAft>
        <a:buFont typeface="Arial" charset="0"/>
        <a:buChar char="•"/>
        <a:defRPr sz="2000">
          <a:solidFill>
            <a:schemeClr val="tx1"/>
          </a:solidFill>
          <a:latin typeface="+mn-lt"/>
          <a:ea typeface="+mn-ea"/>
        </a:defRPr>
      </a:lvl2pPr>
      <a:lvl3pPr marL="809625" indent="-179388" algn="l" rtl="0" fontAlgn="base">
        <a:spcBef>
          <a:spcPct val="0"/>
        </a:spcBef>
        <a:spcAft>
          <a:spcPts val="300"/>
        </a:spcAft>
        <a:buFont typeface="Arial" charset="0"/>
        <a:buChar char="•"/>
        <a:defRPr sz="2000">
          <a:solidFill>
            <a:schemeClr val="tx1"/>
          </a:solidFill>
          <a:latin typeface="+mn-lt"/>
          <a:ea typeface="+mn-ea"/>
        </a:defRPr>
      </a:lvl3pPr>
      <a:lvl4pPr marL="1079500" indent="-179388" algn="l" rtl="0" fontAlgn="base">
        <a:spcBef>
          <a:spcPct val="0"/>
        </a:spcBef>
        <a:spcAft>
          <a:spcPts val="300"/>
        </a:spcAft>
        <a:buFont typeface="Arial" charset="0"/>
        <a:buChar char="•"/>
        <a:defRPr sz="2000">
          <a:solidFill>
            <a:schemeClr val="tx1"/>
          </a:solidFill>
          <a:latin typeface="+mn-lt"/>
          <a:ea typeface="+mn-ea"/>
        </a:defRPr>
      </a:lvl4pPr>
      <a:lvl5pPr marL="1349375" indent="-179388" algn="l" rtl="0" fontAlgn="base">
        <a:spcBef>
          <a:spcPct val="0"/>
        </a:spcBef>
        <a:spcAft>
          <a:spcPts val="300"/>
        </a:spcAft>
        <a:buFont typeface="Arial" charset="0"/>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0" y="152400"/>
            <a:ext cx="61722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title style</a:t>
            </a:r>
          </a:p>
        </p:txBody>
      </p:sp>
      <p:sp>
        <p:nvSpPr>
          <p:cNvPr id="62467" name="Rectangle 3"/>
          <p:cNvSpPr>
            <a:spLocks noGrp="1" noChangeArrowheads="1"/>
          </p:cNvSpPr>
          <p:nvPr>
            <p:ph type="body" idx="1"/>
          </p:nvPr>
        </p:nvSpPr>
        <p:spPr bwMode="auto">
          <a:xfrm>
            <a:off x="381000" y="1341438"/>
            <a:ext cx="8382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4"/>
          <p:cNvSpPr>
            <a:spLocks noGrp="1" noChangeArrowheads="1"/>
          </p:cNvSpPr>
          <p:nvPr>
            <p:ph type="dt" sz="half" idx="2"/>
          </p:nvPr>
        </p:nvSpPr>
        <p:spPr bwMode="auto">
          <a:xfrm>
            <a:off x="381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pPr>
              <a:defRPr/>
            </a:pPr>
            <a:endParaRPr lang="en-US"/>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Georgia"/>
                <a:ea typeface="ＭＳ Ｐゴシック" pitchFamily="-106" charset="-128"/>
                <a:cs typeface="Georgia"/>
              </a:defRPr>
            </a:lvl1pPr>
          </a:lstStyle>
          <a:p>
            <a:pPr>
              <a:defRPr/>
            </a:pPr>
            <a:r>
              <a:rPr lang="en-GB"/>
              <a:t>COMP 3016</a:t>
            </a:r>
            <a:endParaRPr lang="en-GB"/>
          </a:p>
        </p:txBody>
      </p:sp>
      <p:sp>
        <p:nvSpPr>
          <p:cNvPr id="1030" name="Rectangle 6"/>
          <p:cNvSpPr>
            <a:spLocks noGrp="1" noChangeArrowheads="1"/>
          </p:cNvSpPr>
          <p:nvPr>
            <p:ph type="sldNum" sz="quarter" idx="4"/>
          </p:nvPr>
        </p:nvSpPr>
        <p:spPr bwMode="auto">
          <a:xfrm>
            <a:off x="7010400" y="6324600"/>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smtClean="0">
                <a:latin typeface="Georgia"/>
                <a:ea typeface="ＭＳ Ｐゴシック" pitchFamily="-106" charset="-128"/>
                <a:cs typeface="Georgia"/>
              </a:defRPr>
            </a:lvl1pPr>
          </a:lstStyle>
          <a:p>
            <a:pPr>
              <a:defRPr/>
            </a:pPr>
            <a:fld id="{6F8B31B3-4696-454A-8392-DEBFE0EA0B6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sldNum="0" hd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fontAlgn="base">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69875" indent="-179388" algn="l" rtl="0" fontAlgn="base">
        <a:spcBef>
          <a:spcPct val="0"/>
        </a:spcBef>
        <a:spcAft>
          <a:spcPts val="300"/>
        </a:spcAft>
        <a:buFont typeface="Arial" charset="0"/>
        <a:buChar char="•"/>
        <a:defRPr sz="2400">
          <a:solidFill>
            <a:schemeClr val="tx1"/>
          </a:solidFill>
          <a:latin typeface="+mn-lt"/>
          <a:ea typeface="+mn-ea"/>
          <a:cs typeface="+mn-cs"/>
        </a:defRPr>
      </a:lvl1pPr>
      <a:lvl2pPr marL="539750" indent="-179388" algn="l" rtl="0" fontAlgn="base">
        <a:spcBef>
          <a:spcPct val="0"/>
        </a:spcBef>
        <a:spcAft>
          <a:spcPts val="300"/>
        </a:spcAft>
        <a:buFont typeface="Arial" charset="0"/>
        <a:buChar char="•"/>
        <a:defRPr sz="2000">
          <a:solidFill>
            <a:schemeClr val="tx1"/>
          </a:solidFill>
          <a:latin typeface="+mn-lt"/>
          <a:ea typeface="+mn-ea"/>
        </a:defRPr>
      </a:lvl2pPr>
      <a:lvl3pPr marL="809625" indent="-179388" algn="l" rtl="0" fontAlgn="base">
        <a:spcBef>
          <a:spcPct val="0"/>
        </a:spcBef>
        <a:spcAft>
          <a:spcPts val="300"/>
        </a:spcAft>
        <a:buFont typeface="Arial" charset="0"/>
        <a:buChar char="•"/>
        <a:defRPr sz="2000">
          <a:solidFill>
            <a:schemeClr val="tx1"/>
          </a:solidFill>
          <a:latin typeface="+mn-lt"/>
          <a:ea typeface="+mn-ea"/>
        </a:defRPr>
      </a:lvl3pPr>
      <a:lvl4pPr marL="1079500" indent="-179388" algn="l" rtl="0" fontAlgn="base">
        <a:spcBef>
          <a:spcPct val="0"/>
        </a:spcBef>
        <a:spcAft>
          <a:spcPts val="300"/>
        </a:spcAft>
        <a:buFont typeface="Arial" charset="0"/>
        <a:buChar char="•"/>
        <a:defRPr sz="2000">
          <a:solidFill>
            <a:schemeClr val="tx1"/>
          </a:solidFill>
          <a:latin typeface="+mn-lt"/>
          <a:ea typeface="+mn-ea"/>
        </a:defRPr>
      </a:lvl4pPr>
      <a:lvl5pPr marL="1349375" indent="-179388" algn="l" rtl="0" fontAlgn="base">
        <a:spcBef>
          <a:spcPct val="0"/>
        </a:spcBef>
        <a:spcAft>
          <a:spcPts val="300"/>
        </a:spcAft>
        <a:buFont typeface="Arial" charset="0"/>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ctrTitle"/>
          </p:nvPr>
        </p:nvSpPr>
        <p:spPr/>
        <p:txBody>
          <a:bodyPr/>
          <a:lstStyle/>
          <a:p>
            <a:r>
              <a:rPr lang="en-GB">
                <a:latin typeface="Georgia" charset="0"/>
                <a:ea typeface="ＭＳ Ｐゴシック" charset="0"/>
                <a:cs typeface="ＭＳ Ｐゴシック" charset="0"/>
              </a:rPr>
              <a:t>COMP3016</a:t>
            </a:r>
            <a:br>
              <a:rPr lang="en-GB">
                <a:latin typeface="Georgia" charset="0"/>
                <a:ea typeface="ＭＳ Ｐゴシック" charset="0"/>
                <a:cs typeface="ＭＳ Ｐゴシック" charset="0"/>
              </a:rPr>
            </a:br>
            <a:r>
              <a:rPr lang="en-GB">
                <a:latin typeface="Georgia" charset="0"/>
                <a:ea typeface="ＭＳ Ｐゴシック" charset="0"/>
                <a:cs typeface="ＭＳ Ｐゴシック" charset="0"/>
              </a:rPr>
              <a:t>Hypertext Pioneers</a:t>
            </a:r>
          </a:p>
        </p:txBody>
      </p:sp>
      <p:sp>
        <p:nvSpPr>
          <p:cNvPr id="3074" name="Rectangle 3"/>
          <p:cNvSpPr>
            <a:spLocks noGrp="1" noChangeArrowheads="1"/>
          </p:cNvSpPr>
          <p:nvPr>
            <p:ph type="subTitle" idx="1"/>
          </p:nvPr>
        </p:nvSpPr>
        <p:spPr/>
        <p:txBody>
          <a:bodyPr/>
          <a:lstStyle/>
          <a:p>
            <a:r>
              <a:rPr lang="en-GB" dirty="0">
                <a:latin typeface="Georgia" charset="0"/>
                <a:ea typeface="ＭＳ Ｐゴシック" charset="0"/>
                <a:cs typeface="ＭＳ Ｐゴシック" charset="0"/>
              </a:rPr>
              <a:t>Dr Nicholas </a:t>
            </a:r>
            <a:r>
              <a:rPr lang="en-GB" dirty="0" smtClean="0">
                <a:latin typeface="Georgia" charset="0"/>
                <a:ea typeface="ＭＳ Ｐゴシック" charset="0"/>
                <a:cs typeface="ＭＳ Ｐゴシック" charset="0"/>
              </a:rPr>
              <a:t>Gibbins</a:t>
            </a:r>
          </a:p>
          <a:p>
            <a:r>
              <a:rPr lang="en-GB" dirty="0" smtClean="0">
                <a:latin typeface="Georgia" charset="0"/>
                <a:ea typeface="ＭＳ Ｐゴシック" charset="0"/>
                <a:cs typeface="ＭＳ Ｐゴシック" charset="0"/>
              </a:rPr>
              <a:t>32/3019</a:t>
            </a:r>
            <a:endParaRPr lang="en-GB" dirty="0">
              <a:latin typeface="Georgia" charset="0"/>
              <a:ea typeface="ＭＳ Ｐゴシック" charset="0"/>
              <a:cs typeface="ＭＳ Ｐゴシック" charset="0"/>
            </a:endParaRPr>
          </a:p>
          <a:p>
            <a:r>
              <a:rPr lang="en-GB" dirty="0" err="1">
                <a:latin typeface="Georgia" charset="0"/>
                <a:ea typeface="ＭＳ Ｐゴシック" charset="0"/>
                <a:cs typeface="ＭＳ Ｐゴシック" charset="0"/>
              </a:rPr>
              <a:t>nmg@ecs.soton.ac.uk</a:t>
            </a:r>
            <a:endParaRPr lang="en-GB" dirty="0">
              <a:latin typeface="Georgia" charset="0"/>
              <a:ea typeface="ＭＳ Ｐゴシック" charset="0"/>
              <a:cs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latin typeface="Georgia" charset="0"/>
                <a:cs typeface="Georgia" charset="0"/>
              </a:rPr>
              <a:t>COMP 3016</a:t>
            </a:r>
          </a:p>
        </p:txBody>
      </p:sp>
      <p:pic>
        <p:nvPicPr>
          <p:cNvPr id="10547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0013"/>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Font typeface="Arial"/>
              <a:buNone/>
              <a:defRPr/>
            </a:pPr>
            <a:r>
              <a:rPr lang="en-GB" dirty="0"/>
              <a:t>“The difficulty seems to be, not so much that we publish unduly in view of the extent and variety of present-day interests, but rather that publication has been extended far beyond our present ability to make real use of the record</a:t>
            </a:r>
            <a:r>
              <a:rPr lang="en-GB" dirty="0" smtClean="0"/>
              <a:t>”</a:t>
            </a:r>
          </a:p>
          <a:p>
            <a:pPr marL="270000" indent="-180000">
              <a:buFont typeface="Arial"/>
              <a:buChar char="•"/>
              <a:defRPr/>
            </a:pPr>
            <a:endParaRPr lang="en-GB" dirty="0"/>
          </a:p>
          <a:p>
            <a:pPr marL="90000" indent="0">
              <a:buFont typeface="Arial"/>
              <a:buNone/>
              <a:defRPr/>
            </a:pPr>
            <a:r>
              <a:rPr lang="en-GB" dirty="0" smtClean="0"/>
              <a:t>The Atlantic Monthly, July 1945</a:t>
            </a:r>
            <a:endParaRPr lang="en-GB" dirty="0"/>
          </a:p>
          <a:p>
            <a:pPr marL="270000" indent="-180000">
              <a:buFont typeface="Arial"/>
              <a:buChar char="•"/>
              <a:defRPr/>
            </a:pPr>
            <a:endParaRPr lang="en-US" dirty="0"/>
          </a:p>
        </p:txBody>
      </p:sp>
      <p:sp>
        <p:nvSpPr>
          <p:cNvPr id="11266" name="Title 4"/>
          <p:cNvSpPr>
            <a:spLocks noGrp="1"/>
          </p:cNvSpPr>
          <p:nvPr>
            <p:ph type="title"/>
          </p:nvPr>
        </p:nvSpPr>
        <p:spPr>
          <a:ln/>
        </p:spPr>
        <p:txBody>
          <a:bodyPr/>
          <a:lstStyle/>
          <a:p>
            <a:r>
              <a:rPr lang="en-US">
                <a:latin typeface="Georgia" charset="0"/>
                <a:ea typeface="ＭＳ Ｐゴシック" charset="0"/>
                <a:cs typeface="ＭＳ Ｐゴシック" charset="0"/>
              </a:rPr>
              <a:t>As We May Think</a:t>
            </a:r>
          </a:p>
        </p:txBody>
      </p:sp>
      <p:pic>
        <p:nvPicPr>
          <p:cNvPr id="11267" name="Content Placeholder 4"/>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5" name="Rectangle 3"/>
          <p:cNvSpPr>
            <a:spLocks noGrp="1" noChangeArrowheads="1"/>
          </p:cNvSpPr>
          <p:nvPr>
            <p:ph idx="1"/>
          </p:nvPr>
        </p:nvSpPr>
        <p:spPr/>
        <p:txBody>
          <a:bodyPr/>
          <a:lstStyle/>
          <a:p>
            <a:pPr marL="269875" indent="-269875">
              <a:buFont typeface="Wingdings" charset="0"/>
              <a:buNone/>
            </a:pPr>
            <a:r>
              <a:rPr lang="en-GB" sz="2000">
                <a:latin typeface="Georgia" charset="0"/>
                <a:ea typeface="ＭＳ Ｐゴシック" charset="0"/>
                <a:cs typeface="ＭＳ Ｐゴシック" charset="0"/>
              </a:rPr>
              <a:t>“…</a:t>
            </a:r>
            <a:r>
              <a:rPr lang="en-GB">
                <a:latin typeface="Georgia" charset="0"/>
                <a:ea typeface="ＭＳ Ｐゴシック" charset="0"/>
                <a:cs typeface="ＭＳ Ｐゴシック" charset="0"/>
              </a:rPr>
              <a:t>Our ineptitude in getting at the record is largely caused by the artificiality of systems of indexing. … Having found one item, moreover, one has to emerge from the system and re-enter on a new path. “</a:t>
            </a:r>
          </a:p>
          <a:p>
            <a:pPr marL="269875" indent="-269875">
              <a:buFont typeface="Wingdings" charset="0"/>
              <a:buNone/>
            </a:pPr>
            <a:endParaRPr lang="en-GB">
              <a:latin typeface="Georgia" charset="0"/>
              <a:ea typeface="ＭＳ Ｐゴシック" charset="0"/>
              <a:cs typeface="ＭＳ Ｐゴシック" charset="0"/>
            </a:endParaRPr>
          </a:p>
          <a:p>
            <a:pPr marL="269875" indent="-269875">
              <a:buFont typeface="Wingdings" charset="0"/>
              <a:buNone/>
            </a:pPr>
            <a:r>
              <a:rPr lang="en-GB">
                <a:latin typeface="Georgia" charset="0"/>
                <a:ea typeface="ＭＳ Ｐゴシック" charset="0"/>
                <a:cs typeface="ＭＳ Ｐゴシック" charset="0"/>
              </a:rPr>
              <a:t>“The human mind does not work that way. It operates by association. With one item in its grasp, it snaps instantly to the next that is suggested by the association of thoughts”</a:t>
            </a:r>
          </a:p>
          <a:p>
            <a:pPr marL="269875" indent="-269875">
              <a:buFont typeface="Wingdings" charset="0"/>
              <a:buNone/>
            </a:pPr>
            <a:endParaRPr lang="en-GB">
              <a:latin typeface="Georgia" charset="0"/>
              <a:ea typeface="ＭＳ Ｐゴシック" charset="0"/>
              <a:cs typeface="ＭＳ Ｐゴシック" charset="0"/>
            </a:endParaRPr>
          </a:p>
          <a:p>
            <a:pPr marL="269875" indent="-269875">
              <a:buFont typeface="Wingdings" charset="0"/>
              <a:buNone/>
            </a:pPr>
            <a:r>
              <a:rPr lang="en-GB">
                <a:latin typeface="Georgia" charset="0"/>
                <a:ea typeface="ＭＳ Ｐゴシック" charset="0"/>
                <a:cs typeface="ＭＳ Ｐゴシック" charset="0"/>
              </a:rPr>
              <a:t>“…the speed of action, the intricacy of trails, the detail of mental pictures, is awe-inspiring beyond all else in nature.”</a:t>
            </a:r>
            <a:endParaRPr lang="en-US">
              <a:latin typeface="Georgia" charset="0"/>
              <a:ea typeface="ＭＳ Ｐゴシック" charset="0"/>
              <a:cs typeface="ＭＳ Ｐゴシック" charset="0"/>
            </a:endParaRPr>
          </a:p>
        </p:txBody>
      </p:sp>
      <p:sp>
        <p:nvSpPr>
          <p:cNvPr id="12290"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As We May Think</a:t>
            </a:r>
            <a:endParaRPr lang="en-US">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7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1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1"/>
          <p:cNvSpPr>
            <a:spLocks noGrp="1"/>
          </p:cNvSpPr>
          <p:nvPr>
            <p:ph sz="half" idx="1"/>
          </p:nvPr>
        </p:nvSpPr>
        <p:spPr/>
        <p:txBody>
          <a:bodyPr/>
          <a:lstStyle/>
          <a:p>
            <a:r>
              <a:rPr lang="en-US">
                <a:latin typeface="Georgia" charset="0"/>
                <a:ea typeface="ＭＳ Ｐゴシック" charset="0"/>
                <a:cs typeface="ＭＳ Ｐゴシック" charset="0"/>
              </a:rPr>
              <a:t>An analogue device for organising knowledge: microfilm, photocells and typewriters</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Allowed user to create associative trails – arbitrary sequences of pages</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Skip trails – relevant summaries</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Allowed users to create commentaries on works</a:t>
            </a:r>
          </a:p>
        </p:txBody>
      </p:sp>
      <p:pic>
        <p:nvPicPr>
          <p:cNvPr id="106498" name="Content Placeholder 5"/>
          <p:cNvPicPr>
            <a:picLocks noGrp="1" noChangeAspect="1"/>
          </p:cNvPicPr>
          <p:nvPr>
            <p:ph sz="half" idx="2"/>
          </p:nvPr>
        </p:nvPicPr>
        <p:blipFill>
          <a:blip r:embed="rId2" cstate="print">
            <a:extLst>
              <a:ext uri="{28A0092B-C50C-407E-A947-70E740481C1C}">
                <a14:useLocalDpi xmlns:a14="http://schemas.microsoft.com/office/drawing/2010/main"/>
              </a:ext>
            </a:extLst>
          </a:blip>
          <a:srcRect t="-39920" b="-39920"/>
          <a:stretch>
            <a:fillRect/>
          </a:stretch>
        </p:blipFill>
        <p:spPr/>
      </p:pic>
      <p:sp>
        <p:nvSpPr>
          <p:cNvPr id="106499" name="Title 4"/>
          <p:cNvSpPr>
            <a:spLocks noGrp="1"/>
          </p:cNvSpPr>
          <p:nvPr>
            <p:ph type="title"/>
          </p:nvPr>
        </p:nvSpPr>
        <p:spPr>
          <a:ln/>
        </p:spPr>
        <p:txBody>
          <a:bodyPr/>
          <a:lstStyle/>
          <a:p>
            <a:r>
              <a:rPr lang="en-US">
                <a:latin typeface="Georgia" charset="0"/>
                <a:ea typeface="ＭＳ Ｐゴシック" charset="0"/>
                <a:cs typeface="ＭＳ Ｐゴシック" charset="0"/>
              </a:rPr>
              <a:t>The Memex</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Content Placeholder 1"/>
          <p:cNvSpPr>
            <a:spLocks noGrp="1"/>
          </p:cNvSpPr>
          <p:nvPr>
            <p:ph idx="1"/>
          </p:nvPr>
        </p:nvSpPr>
        <p:spPr/>
        <p:txBody>
          <a:bodyPr/>
          <a:lstStyle/>
          <a:p>
            <a:pPr marL="0" indent="0">
              <a:buFont typeface="Arial" charset="0"/>
              <a:buNone/>
            </a:pPr>
            <a:r>
              <a:rPr lang="en-US">
                <a:latin typeface="Georgia" charset="0"/>
                <a:ea typeface="ＭＳ Ｐゴシック" charset="0"/>
                <a:cs typeface="ＭＳ Ｐゴシック" charset="0"/>
              </a:rPr>
              <a:t>“Wholly new forms of encyclopedias will appear, ready made with a mesh of associative trails running through them, ready to be dropped into the memex and there amplified.”</a:t>
            </a:r>
          </a:p>
        </p:txBody>
      </p:sp>
      <p:sp>
        <p:nvSpPr>
          <p:cNvPr id="107522" name="Title 3"/>
          <p:cNvSpPr>
            <a:spLocks noGrp="1"/>
          </p:cNvSpPr>
          <p:nvPr>
            <p:ph type="title"/>
          </p:nvPr>
        </p:nvSpPr>
        <p:spPr>
          <a:ln/>
        </p:spPr>
        <p:txBody>
          <a:bodyPr/>
          <a:lstStyle/>
          <a:p>
            <a:r>
              <a:rPr lang="en-US">
                <a:latin typeface="Georgia" charset="0"/>
                <a:ea typeface="ＭＳ Ｐゴシック" charset="0"/>
                <a:cs typeface="ＭＳ Ｐゴシック" charset="0"/>
              </a:rPr>
              <a:t>A Salient Prediction</a:t>
            </a:r>
          </a:p>
        </p:txBody>
      </p:sp>
      <p:pic>
        <p:nvPicPr>
          <p:cNvPr id="107523"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11863" y="3716338"/>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Content Placeholder 4"/>
          <p:cNvSpPr>
            <a:spLocks noGrp="1"/>
          </p:cNvSpPr>
          <p:nvPr>
            <p:ph sz="half" idx="1"/>
          </p:nvPr>
        </p:nvSpPr>
        <p:spPr/>
        <p:txBody>
          <a:bodyPr/>
          <a:lstStyle/>
          <a:p>
            <a:r>
              <a:rPr lang="en-US">
                <a:latin typeface="Georgia" charset="0"/>
                <a:ea typeface="ＭＳ Ｐゴシック" charset="0"/>
                <a:cs typeface="ＭＳ Ｐゴシック" charset="0"/>
              </a:rPr>
              <a:t>Member of the Stanford Research Institute</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ARPA funding lead to the Augmentation Research Centre</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Invented the computer mouse</a:t>
            </a:r>
          </a:p>
        </p:txBody>
      </p:sp>
      <p:pic>
        <p:nvPicPr>
          <p:cNvPr id="108546" name="Content Placeholder 6" descr="Engelbartmice-small.jpg"/>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p:pic>
      <p:sp>
        <p:nvSpPr>
          <p:cNvPr id="108547" name="Title 3"/>
          <p:cNvSpPr>
            <a:spLocks noGrp="1"/>
          </p:cNvSpPr>
          <p:nvPr>
            <p:ph type="title"/>
          </p:nvPr>
        </p:nvSpPr>
        <p:spPr>
          <a:ln/>
        </p:spPr>
        <p:txBody>
          <a:bodyPr/>
          <a:lstStyle/>
          <a:p>
            <a:r>
              <a:rPr lang="en-US">
                <a:latin typeface="Georgia" charset="0"/>
                <a:ea typeface="ＭＳ Ｐゴシック" charset="0"/>
                <a:cs typeface="ＭＳ Ｐゴシック" charset="0"/>
              </a:rPr>
              <a:t>Doug Englebart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latin typeface="Georgia" charset="0"/>
                <a:cs typeface="Georgia" charset="0"/>
              </a:rPr>
              <a:t>COMP 3016</a:t>
            </a:r>
          </a:p>
        </p:txBody>
      </p:sp>
      <p:pic>
        <p:nvPicPr>
          <p:cNvPr id="109570" name="Picture 4" descr="3541541_POSITION_POT.png"/>
          <p:cNvPicPr>
            <a:picLocks noChangeAspect="1"/>
          </p:cNvPicPr>
          <p:nvPr/>
        </p:nvPicPr>
        <p:blipFill rotWithShape="1">
          <a:blip r:embed="rId2" cstate="print">
            <a:extLst>
              <a:ext uri="{28A0092B-C50C-407E-A947-70E740481C1C}">
                <a14:useLocalDpi xmlns:a14="http://schemas.microsoft.com/office/drawing/2010/main"/>
              </a:ext>
            </a:extLst>
          </a:blip>
          <a:srcRect b="4403"/>
          <a:stretch/>
        </p:blipFill>
        <p:spPr bwMode="auto">
          <a:xfrm>
            <a:off x="2268538" y="1"/>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
          <p:cNvSpPr>
            <a:spLocks noGrp="1" noChangeArrowheads="1"/>
          </p:cNvSpPr>
          <p:nvPr>
            <p:ph idx="1"/>
          </p:nvPr>
        </p:nvSpPr>
        <p:spPr/>
        <p:txBody>
          <a:bodyPr/>
          <a:lstStyle/>
          <a:p>
            <a:pPr marL="269875" indent="-269875">
              <a:buFont typeface="Arial" charset="0"/>
              <a:buChar char="•"/>
            </a:pPr>
            <a:r>
              <a:rPr lang="en-GB">
                <a:latin typeface="Georgia" charset="0"/>
                <a:ea typeface="ＭＳ Ｐゴシック" charset="0"/>
                <a:cs typeface="ＭＳ Ｐゴシック" charset="0"/>
              </a:rPr>
              <a:t>a new stage of human evolution, characterized by "automated external symbol manipulation”</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NLS </a:t>
            </a:r>
            <a:r>
              <a:rPr lang="en-US">
                <a:latin typeface="Georgia" charset="0"/>
                <a:ea typeface="ＭＳ Ｐゴシック" charset="0"/>
                <a:cs typeface="ＭＳ Ｐゴシック" charset="0"/>
              </a:rPr>
              <a:t>–</a:t>
            </a:r>
            <a:r>
              <a:rPr lang="en-GB">
                <a:latin typeface="Georgia" charset="0"/>
                <a:ea typeface="ＭＳ Ｐゴシック" charset="0"/>
                <a:cs typeface="ＭＳ Ｐゴシック" charset="0"/>
              </a:rPr>
              <a:t> the oNLine System</a:t>
            </a:r>
          </a:p>
          <a:p>
            <a:pPr marL="269875" indent="-269875">
              <a:buFont typeface="Arial" charset="0"/>
              <a:buChar char="•"/>
            </a:pPr>
            <a:endParaRPr lang="en-GB">
              <a:latin typeface="Georgia" charset="0"/>
              <a:ea typeface="ＭＳ Ｐゴシック" charset="0"/>
              <a:cs typeface="ＭＳ Ｐゴシック" charset="0"/>
            </a:endParaRPr>
          </a:p>
          <a:p>
            <a:pPr marL="539750" lvl="1" indent="-269875">
              <a:buFont typeface="Arial" charset="0"/>
              <a:buChar char="•"/>
            </a:pPr>
            <a:r>
              <a:rPr lang="en-GB" i="1">
                <a:latin typeface="Georgia" charset="0"/>
                <a:ea typeface="ＭＳ Ｐゴシック" charset="0"/>
              </a:rPr>
              <a:t>“placing in computer store all of our specifications, plans, designs, programs, documentation, reports, memos, bibliography and reference notes, etc., and doing all of our scratch work, planning, designing, debugging, etc., and a good deal of our intercommunication, via the consoles”.</a:t>
            </a:r>
          </a:p>
        </p:txBody>
      </p:sp>
      <p:sp>
        <p:nvSpPr>
          <p:cNvPr id="14338" name="Rectangle 2"/>
          <p:cNvSpPr>
            <a:spLocks noGrp="1" noChangeArrowheads="1"/>
          </p:cNvSpPr>
          <p:nvPr>
            <p:ph type="title"/>
          </p:nvPr>
        </p:nvSpPr>
        <p:spPr>
          <a:ln/>
        </p:spPr>
        <p:txBody>
          <a:bodyPr/>
          <a:lstStyle/>
          <a:p>
            <a:r>
              <a:rPr lang="is-IS">
                <a:latin typeface="Georgia" charset="0"/>
                <a:ea typeface="ＭＳ Ｐゴシック" charset="0"/>
                <a:cs typeface="ＭＳ Ｐゴシック" charset="0"/>
              </a:rPr>
              <a:t>Augmenting Human Intellect</a:t>
            </a:r>
            <a:endParaRPr lang="en-US">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idx="1"/>
          </p:nvPr>
        </p:nvSpPr>
        <p:spPr/>
        <p:txBody>
          <a:bodyPr/>
          <a:lstStyle/>
          <a:p>
            <a:pPr marL="269875" indent="-269875">
              <a:buFont typeface="Arial" charset="0"/>
              <a:buChar char="•"/>
            </a:pPr>
            <a:r>
              <a:rPr lang="en-GB">
                <a:latin typeface="Georgia" charset="0"/>
                <a:ea typeface="ＭＳ Ｐゴシック" charset="0"/>
                <a:cs typeface="ＭＳ Ｐゴシック" charset="0"/>
              </a:rPr>
              <a:t>Timesharing computer with multiple consoles</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UI features:</a:t>
            </a:r>
          </a:p>
          <a:p>
            <a:pPr marL="539750" lvl="1" indent="-269875">
              <a:buFont typeface="Arial" charset="0"/>
              <a:buChar char="•"/>
            </a:pPr>
            <a:r>
              <a:rPr lang="en-GB">
                <a:latin typeface="Georgia" charset="0"/>
                <a:ea typeface="ＭＳ Ｐゴシック" charset="0"/>
              </a:rPr>
              <a:t>Windowed display</a:t>
            </a:r>
          </a:p>
          <a:p>
            <a:pPr marL="539750" lvl="1" indent="-269875">
              <a:buFont typeface="Arial" charset="0"/>
              <a:buChar char="•"/>
            </a:pPr>
            <a:r>
              <a:rPr lang="en-GB">
                <a:latin typeface="Georgia" charset="0"/>
                <a:ea typeface="ＭＳ Ｐゴシック" charset="0"/>
              </a:rPr>
              <a:t>Mouse</a:t>
            </a:r>
          </a:p>
          <a:p>
            <a:pPr marL="539750" lvl="1" indent="-269875">
              <a:buFont typeface="Arial" charset="0"/>
              <a:buChar char="•"/>
            </a:pPr>
            <a:r>
              <a:rPr lang="en-GB">
                <a:latin typeface="Georgia" charset="0"/>
                <a:ea typeface="ＭＳ Ｐゴシック" charset="0"/>
              </a:rPr>
              <a:t>Chorded keyboard</a:t>
            </a:r>
          </a:p>
          <a:p>
            <a:pPr marL="539750" lvl="1" indent="-269875">
              <a:buFont typeface="Arial" charset="0"/>
              <a:buChar char="•"/>
            </a:pPr>
            <a:r>
              <a:rPr lang="en-GB">
                <a:latin typeface="Georgia" charset="0"/>
                <a:ea typeface="ＭＳ Ｐゴシック" charset="0"/>
              </a:rPr>
              <a:t>Videoconferencing</a:t>
            </a:r>
          </a:p>
          <a:p>
            <a:pPr marL="539750" lvl="1" indent="-269875">
              <a:buFont typeface="Arial" charset="0"/>
              <a:buChar char="•"/>
            </a:pPr>
            <a:r>
              <a:rPr lang="en-GB">
                <a:latin typeface="Georgia" charset="0"/>
                <a:ea typeface="ＭＳ Ｐゴシック" charset="0"/>
              </a:rPr>
              <a:t>Links in content</a:t>
            </a:r>
          </a:p>
          <a:p>
            <a:pPr marL="539750" lvl="1" indent="-269875">
              <a:buFont typeface="Arial" charset="0"/>
              <a:buChar char="•"/>
            </a:pPr>
            <a:endParaRPr lang="en-GB">
              <a:latin typeface="Georgia" charset="0"/>
              <a:ea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First demonstrated in </a:t>
            </a:r>
            <a:r>
              <a:rPr lang="en-US">
                <a:latin typeface="Georgia" charset="0"/>
                <a:ea typeface="ＭＳ Ｐゴシック" charset="0"/>
                <a:cs typeface="ＭＳ Ｐゴシック" charset="0"/>
              </a:rPr>
              <a:t>December 1968 at the Fall Joint Computer Conference in San Francisco</a:t>
            </a:r>
            <a:endParaRPr lang="en-GB">
              <a:latin typeface="Georgia" charset="0"/>
              <a:ea typeface="ＭＳ Ｐゴシック" charset="0"/>
              <a:cs typeface="ＭＳ Ｐゴシック" charset="0"/>
            </a:endParaRPr>
          </a:p>
        </p:txBody>
      </p:sp>
      <p:sp>
        <p:nvSpPr>
          <p:cNvPr id="16386"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NLS </a:t>
            </a:r>
            <a:r>
              <a:rPr lang="en-US">
                <a:latin typeface="Georgia" charset="0"/>
                <a:ea typeface="ＭＳ Ｐゴシック" charset="0"/>
                <a:cs typeface="ＭＳ Ｐゴシック" charset="0"/>
              </a:rPr>
              <a:t>–</a:t>
            </a:r>
            <a:r>
              <a:rPr lang="en-GB">
                <a:latin typeface="Georgia" charset="0"/>
                <a:ea typeface="ＭＳ Ｐゴシック" charset="0"/>
                <a:cs typeface="ＭＳ Ｐゴシック" charset="0"/>
              </a:rPr>
              <a:t> the oN-Line System</a:t>
            </a:r>
            <a:endParaRPr lang="en-US">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Content Placeholder 4"/>
          <p:cNvSpPr>
            <a:spLocks noGrp="1"/>
          </p:cNvSpPr>
          <p:nvPr>
            <p:ph sz="half" idx="1"/>
          </p:nvPr>
        </p:nvSpPr>
        <p:spPr/>
        <p:txBody>
          <a:bodyPr/>
          <a:lstStyle/>
          <a:p>
            <a:endParaRPr lang="en-US">
              <a:latin typeface="Georgia" charset="0"/>
              <a:ea typeface="ＭＳ Ｐゴシック" charset="0"/>
              <a:cs typeface="ＭＳ Ｐゴシック" charset="0"/>
            </a:endParaRPr>
          </a:p>
        </p:txBody>
      </p:sp>
      <p:pic>
        <p:nvPicPr>
          <p:cNvPr id="110594" name="Content Placeholder 6"/>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
        <p:nvSpPr>
          <p:cNvPr id="110595" name="Title 3"/>
          <p:cNvSpPr>
            <a:spLocks noGrp="1"/>
          </p:cNvSpPr>
          <p:nvPr>
            <p:ph type="title"/>
          </p:nvPr>
        </p:nvSpPr>
        <p:spPr>
          <a:ln/>
        </p:spPr>
        <p:txBody>
          <a:bodyPr/>
          <a:lstStyle/>
          <a:p>
            <a:r>
              <a:rPr lang="en-US">
                <a:latin typeface="Georgia" charset="0"/>
                <a:ea typeface="ＭＳ Ｐゴシック" charset="0"/>
                <a:cs typeface="ＭＳ Ｐゴシック" charset="0"/>
              </a:rPr>
              <a:t>The Mother of all Demos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3"/>
          <p:cNvSpPr>
            <a:spLocks noGrp="1" noChangeArrowheads="1"/>
          </p:cNvSpPr>
          <p:nvPr>
            <p:ph idx="1"/>
          </p:nvPr>
        </p:nvSpPr>
        <p:spPr/>
        <p:txBody>
          <a:bodyPr/>
          <a:lstStyle/>
          <a:p>
            <a:pPr marL="269875" indent="-269875">
              <a:buFont typeface="Arial" charset="0"/>
              <a:buChar char="•"/>
            </a:pPr>
            <a:r>
              <a:rPr lang="en-GB">
                <a:latin typeface="Georgia" charset="0"/>
                <a:ea typeface="ＭＳ Ｐゴシック" charset="0"/>
                <a:cs typeface="ＭＳ Ｐゴシック" charset="0"/>
              </a:rPr>
              <a:t>Hypertext history</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Times New Roman" charset="0"/>
              </a:rPr>
              <a:t>Contributions of pre-WWW Research </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Hypertext models</a:t>
            </a:r>
          </a:p>
          <a:p>
            <a:pPr marL="539750" lvl="1" indent="-269875">
              <a:buFont typeface="Arial" charset="0"/>
              <a:buChar char="•"/>
            </a:pPr>
            <a:r>
              <a:rPr lang="en-GB">
                <a:latin typeface="Georgia" charset="0"/>
                <a:ea typeface="ＭＳ Ｐゴシック" charset="0"/>
              </a:rPr>
              <a:t>Spatial</a:t>
            </a:r>
          </a:p>
          <a:p>
            <a:pPr marL="539750" lvl="1" indent="-269875">
              <a:buFont typeface="Arial" charset="0"/>
              <a:buChar char="•"/>
            </a:pPr>
            <a:r>
              <a:rPr lang="en-GB">
                <a:latin typeface="Georgia" charset="0"/>
                <a:ea typeface="ＭＳ Ｐゴシック" charset="0"/>
              </a:rPr>
              <a:t>Temporal</a:t>
            </a:r>
          </a:p>
          <a:p>
            <a:pPr marL="539750" lvl="1" indent="-269875">
              <a:buFont typeface="Arial" charset="0"/>
              <a:buChar char="•"/>
            </a:pPr>
            <a:r>
              <a:rPr lang="en-GB">
                <a:latin typeface="Georgia" charset="0"/>
                <a:ea typeface="ＭＳ Ｐゴシック" charset="0"/>
              </a:rPr>
              <a:t>Conceptual</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Web 2.0 and Social Hypertext</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Hypertext futures</a:t>
            </a:r>
            <a:endParaRPr lang="en-US" sz="2000">
              <a:latin typeface="Georgia" charset="0"/>
              <a:ea typeface="ＭＳ Ｐゴシック" charset="0"/>
              <a:cs typeface="ＭＳ Ｐゴシック" charset="0"/>
            </a:endParaRPr>
          </a:p>
        </p:txBody>
      </p:sp>
      <p:sp>
        <p:nvSpPr>
          <p:cNvPr id="5122"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Overview</a:t>
            </a:r>
            <a:endParaRPr lang="en-US">
              <a:latin typeface="Georgia" charset="0"/>
              <a:ea typeface="ＭＳ Ｐゴシック" charset="0"/>
              <a:cs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pPr marL="270000" indent="-180000">
              <a:buFont typeface="Arial"/>
              <a:buChar char="•"/>
              <a:defRPr/>
            </a:pPr>
            <a:r>
              <a:rPr lang="en-US" dirty="0" smtClean="0"/>
              <a:t>Sociologist, philosopher and film maker</a:t>
            </a:r>
          </a:p>
          <a:p>
            <a:pPr marL="270000" indent="-180000">
              <a:buFont typeface="Arial"/>
              <a:buChar char="•"/>
              <a:defRPr/>
            </a:pPr>
            <a:endParaRPr lang="en-US" dirty="0"/>
          </a:p>
          <a:p>
            <a:pPr marL="90000" indent="0">
              <a:buFont typeface="Arial"/>
              <a:buNone/>
              <a:defRPr/>
            </a:pPr>
            <a:r>
              <a:rPr lang="en-US" dirty="0" smtClean="0"/>
              <a:t>“A </a:t>
            </a:r>
            <a:r>
              <a:rPr lang="en-US" dirty="0"/>
              <a:t>user interface should be so simple that a beginner in an emergency can understand it within ten </a:t>
            </a:r>
            <a:r>
              <a:rPr lang="en-US" dirty="0" smtClean="0"/>
              <a:t>seconds”</a:t>
            </a:r>
          </a:p>
          <a:p>
            <a:pPr marL="270000" indent="-180000">
              <a:buFont typeface="Arial"/>
              <a:buChar char="•"/>
              <a:defRPr/>
            </a:pPr>
            <a:endParaRPr lang="en-US" dirty="0"/>
          </a:p>
          <a:p>
            <a:pPr marL="90000" indent="0">
              <a:buFont typeface="Arial"/>
              <a:buNone/>
              <a:defRPr/>
            </a:pPr>
            <a:r>
              <a:rPr lang="en-US" dirty="0" smtClean="0"/>
              <a:t>“most </a:t>
            </a:r>
            <a:r>
              <a:rPr lang="en-US" dirty="0"/>
              <a:t>people are fools, most authority is malignant, God does not exist, and everything is </a:t>
            </a:r>
            <a:r>
              <a:rPr lang="en-US" dirty="0" smtClean="0"/>
              <a:t>wrong”</a:t>
            </a:r>
          </a:p>
          <a:p>
            <a:pPr marL="90000" indent="0">
              <a:buFont typeface="Arial"/>
              <a:buNone/>
              <a:defRPr/>
            </a:pPr>
            <a:endParaRPr lang="en-US" dirty="0"/>
          </a:p>
          <a:p>
            <a:pPr marL="270000" indent="-180000">
              <a:buFont typeface="Arial"/>
              <a:buChar char="•"/>
              <a:defRPr/>
            </a:pPr>
            <a:r>
              <a:rPr lang="en-US" dirty="0" smtClean="0"/>
              <a:t>Coined the term “hypertext”</a:t>
            </a:r>
            <a:endParaRPr lang="en-US" dirty="0"/>
          </a:p>
        </p:txBody>
      </p:sp>
      <p:sp>
        <p:nvSpPr>
          <p:cNvPr id="111618" name="Title 3"/>
          <p:cNvSpPr>
            <a:spLocks noGrp="1"/>
          </p:cNvSpPr>
          <p:nvPr>
            <p:ph type="title"/>
          </p:nvPr>
        </p:nvSpPr>
        <p:spPr>
          <a:ln/>
        </p:spPr>
        <p:txBody>
          <a:bodyPr/>
          <a:lstStyle/>
          <a:p>
            <a:r>
              <a:rPr lang="en-US">
                <a:latin typeface="Georgia" charset="0"/>
                <a:ea typeface="ＭＳ Ｐゴシック" charset="0"/>
                <a:cs typeface="ＭＳ Ｐゴシック" charset="0"/>
              </a:rPr>
              <a:t>Ted Nelson</a:t>
            </a:r>
          </a:p>
        </p:txBody>
      </p:sp>
      <p:pic>
        <p:nvPicPr>
          <p:cNvPr id="111619" name="Content Placeholder 8"/>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latin typeface="Georgia" charset="0"/>
                <a:cs typeface="Georgia" charset="0"/>
              </a:rPr>
              <a:t>COMP 3016</a:t>
            </a:r>
          </a:p>
        </p:txBody>
      </p:sp>
      <p:pic>
        <p:nvPicPr>
          <p:cNvPr id="11264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2100" y="0"/>
            <a:ext cx="854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Font typeface="Arial"/>
              <a:buNone/>
              <a:defRPr/>
            </a:pPr>
            <a:r>
              <a:rPr lang="en-US" dirty="0" smtClean="0"/>
              <a:t>“No </a:t>
            </a:r>
            <a:r>
              <a:rPr lang="en-US" dirty="0"/>
              <a:t>one's life has yet been simplified by a computer</a:t>
            </a:r>
            <a:r>
              <a:rPr lang="en-US" dirty="0" smtClean="0"/>
              <a:t>.”</a:t>
            </a:r>
          </a:p>
          <a:p>
            <a:pPr marL="90000" indent="0">
              <a:buFont typeface="Arial"/>
              <a:buNone/>
              <a:defRPr/>
            </a:pPr>
            <a:endParaRPr lang="en-US" dirty="0"/>
          </a:p>
          <a:p>
            <a:pPr marL="270000" indent="-180000">
              <a:buFont typeface="Arial"/>
              <a:buChar char="•"/>
              <a:defRPr/>
            </a:pPr>
            <a:r>
              <a:rPr lang="en-US" dirty="0" smtClean="0"/>
              <a:t>Two books in a dos-a-dos binding</a:t>
            </a:r>
          </a:p>
          <a:p>
            <a:pPr marL="270000" indent="-180000">
              <a:buFont typeface="Arial"/>
              <a:buChar char="•"/>
              <a:defRPr/>
            </a:pPr>
            <a:endParaRPr lang="en-US" dirty="0"/>
          </a:p>
          <a:p>
            <a:pPr marL="270000" indent="-180000">
              <a:buFont typeface="Arial"/>
              <a:buChar char="•"/>
              <a:defRPr/>
            </a:pPr>
            <a:r>
              <a:rPr lang="en-US" dirty="0" smtClean="0"/>
              <a:t>Computer Lib is a </a:t>
            </a:r>
            <a:r>
              <a:rPr lang="en-US" dirty="0"/>
              <a:t>clarion call for people to understand computers </a:t>
            </a:r>
            <a:r>
              <a:rPr lang="en-US" dirty="0" smtClean="0"/>
              <a:t>deeply</a:t>
            </a:r>
          </a:p>
          <a:p>
            <a:pPr marL="270000" indent="-180000">
              <a:buFont typeface="Arial"/>
              <a:buChar char="•"/>
              <a:defRPr/>
            </a:pPr>
            <a:endParaRPr lang="en-US" dirty="0"/>
          </a:p>
          <a:p>
            <a:pPr marL="270000" indent="-180000">
              <a:buFont typeface="Arial"/>
              <a:buChar char="•"/>
              <a:defRPr/>
            </a:pPr>
            <a:r>
              <a:rPr lang="en-US" dirty="0" smtClean="0"/>
              <a:t>Dream Machines is a sketch of the flexible media potential of computers</a:t>
            </a:r>
            <a:endParaRPr lang="en-US" dirty="0"/>
          </a:p>
        </p:txBody>
      </p:sp>
      <p:pic>
        <p:nvPicPr>
          <p:cNvPr id="113666" name="Content Placeholder 5"/>
          <p:cNvPicPr>
            <a:picLocks noGrp="1" noChangeAspect="1"/>
          </p:cNvPicPr>
          <p:nvPr>
            <p:ph sz="half" idx="2"/>
          </p:nvPr>
        </p:nvPicPr>
        <p:blipFill>
          <a:blip r:embed="rId3" cstate="print">
            <a:extLst>
              <a:ext uri="{28A0092B-C50C-407E-A947-70E740481C1C}">
                <a14:useLocalDpi xmlns:a14="http://schemas.microsoft.com/office/drawing/2010/main"/>
              </a:ext>
            </a:extLst>
          </a:blip>
          <a:srcRect l="-4671" r="-4671"/>
          <a:stretch>
            <a:fillRect/>
          </a:stretch>
        </p:blipFill>
        <p:spPr/>
      </p:pic>
      <p:sp>
        <p:nvSpPr>
          <p:cNvPr id="113667" name="Title 4"/>
          <p:cNvSpPr>
            <a:spLocks noGrp="1"/>
          </p:cNvSpPr>
          <p:nvPr>
            <p:ph type="title"/>
          </p:nvPr>
        </p:nvSpPr>
        <p:spPr>
          <a:ln/>
        </p:spPr>
        <p:txBody>
          <a:bodyPr/>
          <a:lstStyle/>
          <a:p>
            <a:r>
              <a:rPr lang="en-US">
                <a:latin typeface="Georgia" charset="0"/>
                <a:ea typeface="ＭＳ Ｐゴシック" charset="0"/>
                <a:cs typeface="ＭＳ Ｐゴシック" charset="0"/>
              </a:rPr>
              <a:t>Computer Lib/Dream Machines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Font typeface="Arial"/>
              <a:buNone/>
              <a:defRPr/>
            </a:pPr>
            <a:r>
              <a:rPr lang="en-US" dirty="0" smtClean="0"/>
              <a:t>In 1797, Samuel Taylor Coleridge wrote the poem </a:t>
            </a:r>
            <a:r>
              <a:rPr lang="en-US" dirty="0" err="1" smtClean="0"/>
              <a:t>Kubla</a:t>
            </a:r>
            <a:r>
              <a:rPr lang="en-US" dirty="0" smtClean="0"/>
              <a:t> Khan after awaking from an opium dream:</a:t>
            </a:r>
          </a:p>
          <a:p>
            <a:pPr marL="270000" indent="-180000">
              <a:buFont typeface="Arial"/>
              <a:buChar char="•"/>
              <a:defRPr/>
            </a:pPr>
            <a:endParaRPr lang="en-US" dirty="0"/>
          </a:p>
          <a:p>
            <a:pPr marL="90000" indent="0">
              <a:buFont typeface="Arial"/>
              <a:buNone/>
              <a:defRPr/>
            </a:pPr>
            <a:r>
              <a:rPr lang="en-US" sz="1800" i="1" dirty="0" smtClean="0"/>
              <a:t>In </a:t>
            </a:r>
            <a:r>
              <a:rPr lang="en-US" sz="1800" i="1" dirty="0" err="1"/>
              <a:t>Xanadu</a:t>
            </a:r>
            <a:r>
              <a:rPr lang="en-US" sz="1800" i="1" dirty="0"/>
              <a:t> did </a:t>
            </a:r>
            <a:r>
              <a:rPr lang="en-US" sz="1800" i="1" dirty="0" err="1"/>
              <a:t>Kubla</a:t>
            </a:r>
            <a:r>
              <a:rPr lang="en-US" sz="1800" i="1" dirty="0"/>
              <a:t> </a:t>
            </a:r>
            <a:r>
              <a:rPr lang="en-US" sz="1800" i="1" dirty="0" smtClean="0"/>
              <a:t>Khan</a:t>
            </a:r>
            <a:br>
              <a:rPr lang="en-US" sz="1800" i="1" dirty="0" smtClean="0"/>
            </a:br>
            <a:r>
              <a:rPr lang="en-US" sz="1800" i="1" dirty="0" smtClean="0"/>
              <a:t>A </a:t>
            </a:r>
            <a:r>
              <a:rPr lang="en-US" sz="1800" i="1" dirty="0"/>
              <a:t>stately pleasure-dome decree: Where </a:t>
            </a:r>
            <a:r>
              <a:rPr lang="en-US" sz="1800" i="1" dirty="0" err="1"/>
              <a:t>Alph</a:t>
            </a:r>
            <a:r>
              <a:rPr lang="en-US" sz="1800" i="1" dirty="0"/>
              <a:t>, the sacred river, ran Through caverns measureless to man </a:t>
            </a:r>
            <a:r>
              <a:rPr lang="en-US" sz="1800" i="1" dirty="0" smtClean="0"/>
              <a:t/>
            </a:r>
            <a:br>
              <a:rPr lang="en-US" sz="1800" i="1" dirty="0" smtClean="0"/>
            </a:br>
            <a:r>
              <a:rPr lang="en-US" sz="1800" i="1" dirty="0" smtClean="0"/>
              <a:t>Down </a:t>
            </a:r>
            <a:r>
              <a:rPr lang="en-US" sz="1800" i="1" dirty="0"/>
              <a:t>to a sunless sea</a:t>
            </a:r>
            <a:r>
              <a:rPr lang="en-US" sz="1800" i="1" dirty="0" smtClean="0"/>
              <a:t>.</a:t>
            </a:r>
          </a:p>
          <a:p>
            <a:pPr marL="90000" indent="0">
              <a:buFont typeface="Arial"/>
              <a:buNone/>
              <a:defRPr/>
            </a:pPr>
            <a:endParaRPr lang="en-US" dirty="0" smtClean="0"/>
          </a:p>
          <a:p>
            <a:pPr marL="90000" indent="0">
              <a:buFont typeface="Arial"/>
              <a:buNone/>
              <a:defRPr/>
            </a:pPr>
            <a:r>
              <a:rPr lang="en-US" dirty="0" smtClean="0"/>
              <a:t>He was interrupted by a visitor from </a:t>
            </a:r>
            <a:r>
              <a:rPr lang="en-US" dirty="0" err="1" smtClean="0"/>
              <a:t>Porlock</a:t>
            </a:r>
            <a:r>
              <a:rPr lang="en-US" dirty="0" smtClean="0"/>
              <a:t>, and never completed the poem…</a:t>
            </a:r>
            <a:endParaRPr lang="en-US" dirty="0"/>
          </a:p>
        </p:txBody>
      </p:sp>
      <p:pic>
        <p:nvPicPr>
          <p:cNvPr id="114690" name="Content Placeholder 5"/>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
        <p:nvSpPr>
          <p:cNvPr id="114691" name="Title 4"/>
          <p:cNvSpPr>
            <a:spLocks noGrp="1"/>
          </p:cNvSpPr>
          <p:nvPr>
            <p:ph type="title"/>
          </p:nvPr>
        </p:nvSpPr>
        <p:spPr>
          <a:ln/>
        </p:spPr>
        <p:txBody>
          <a:bodyPr/>
          <a:lstStyle/>
          <a:p>
            <a:r>
              <a:rPr lang="en-US">
                <a:latin typeface="Georgia" charset="0"/>
                <a:ea typeface="ＭＳ Ｐゴシック" charset="0"/>
                <a:cs typeface="ＭＳ Ｐゴシック" charset="0"/>
              </a:rPr>
              <a:t>A Vision in a Dream</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Content Placeholder 7"/>
          <p:cNvSpPr>
            <a:spLocks noGrp="1"/>
          </p:cNvSpPr>
          <p:nvPr>
            <p:ph sz="half" idx="1"/>
          </p:nvPr>
        </p:nvSpPr>
        <p:spPr/>
        <p:txBody>
          <a:bodyPr/>
          <a:lstStyle/>
          <a:p>
            <a:r>
              <a:rPr lang="en-US">
                <a:latin typeface="Georgia" charset="0"/>
                <a:ea typeface="ＭＳ Ｐゴシック" charset="0"/>
                <a:cs typeface="ＭＳ Ｐゴシック" charset="0"/>
              </a:rPr>
              <a:t>Founded in 1960, still ongoing(famously never finished)</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Hugely influential, nonetheless</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Described in </a:t>
            </a:r>
            <a:r>
              <a:rPr lang="en-US" i="1">
                <a:latin typeface="Georgia" charset="0"/>
                <a:ea typeface="ＭＳ Ｐゴシック" charset="0"/>
                <a:cs typeface="ＭＳ Ｐゴシック" charset="0"/>
              </a:rPr>
              <a:t>Dream Machines</a:t>
            </a:r>
            <a:r>
              <a:rPr lang="en-US">
                <a:latin typeface="Georgia" charset="0"/>
                <a:ea typeface="ＭＳ Ｐゴシック" charset="0"/>
                <a:cs typeface="ＭＳ Ｐゴシック" charset="0"/>
              </a:rPr>
              <a:t>, and Nelson’s subsequent book </a:t>
            </a:r>
            <a:r>
              <a:rPr lang="en-US" i="1">
                <a:latin typeface="Georgia" charset="0"/>
                <a:ea typeface="ＭＳ Ｐゴシック" charset="0"/>
                <a:cs typeface="ＭＳ Ｐゴシック" charset="0"/>
              </a:rPr>
              <a:t>Literary Machines</a:t>
            </a:r>
          </a:p>
          <a:p>
            <a:endParaRPr lang="en-US">
              <a:latin typeface="Georgia" charset="0"/>
              <a:ea typeface="ＭＳ Ｐゴシック" charset="0"/>
              <a:cs typeface="ＭＳ Ｐゴシック" charset="0"/>
            </a:endParaRPr>
          </a:p>
          <a:p>
            <a:endParaRPr lang="en-US">
              <a:latin typeface="Georgia" charset="0"/>
              <a:ea typeface="ＭＳ Ｐゴシック" charset="0"/>
              <a:cs typeface="ＭＳ Ｐゴシック" charset="0"/>
            </a:endParaRPr>
          </a:p>
          <a:p>
            <a:endParaRPr lang="en-US">
              <a:latin typeface="Georgia" charset="0"/>
              <a:ea typeface="ＭＳ Ｐゴシック" charset="0"/>
              <a:cs typeface="ＭＳ Ｐゴシック" charset="0"/>
            </a:endParaRPr>
          </a:p>
          <a:p>
            <a:endParaRPr lang="en-US">
              <a:latin typeface="Georgia" charset="0"/>
              <a:ea typeface="ＭＳ Ｐゴシック" charset="0"/>
              <a:cs typeface="ＭＳ Ｐゴシック" charset="0"/>
            </a:endParaRPr>
          </a:p>
        </p:txBody>
      </p:sp>
      <p:pic>
        <p:nvPicPr>
          <p:cNvPr id="115714" name="Content Placeholder 9"/>
          <p:cNvPicPr>
            <a:picLocks noGrp="1" noChangeAspect="1"/>
          </p:cNvPicPr>
          <p:nvPr>
            <p:ph sz="half" idx="2"/>
          </p:nvPr>
        </p:nvPicPr>
        <p:blipFill>
          <a:blip r:embed="rId3" cstate="print">
            <a:extLst>
              <a:ext uri="{28A0092B-C50C-407E-A947-70E740481C1C}">
                <a14:useLocalDpi xmlns:a14="http://schemas.microsoft.com/office/drawing/2010/main"/>
              </a:ext>
            </a:extLst>
          </a:blip>
          <a:srcRect l="-18587" r="-18587"/>
          <a:stretch>
            <a:fillRect/>
          </a:stretch>
        </p:blipFill>
        <p:spPr/>
      </p:pic>
      <p:sp>
        <p:nvSpPr>
          <p:cNvPr id="115715" name="Title 5"/>
          <p:cNvSpPr>
            <a:spLocks noGrp="1"/>
          </p:cNvSpPr>
          <p:nvPr>
            <p:ph type="title"/>
          </p:nvPr>
        </p:nvSpPr>
        <p:spPr>
          <a:ln/>
        </p:spPr>
        <p:txBody>
          <a:bodyPr/>
          <a:lstStyle/>
          <a:p>
            <a:r>
              <a:rPr lang="en-US">
                <a:latin typeface="Georgia" charset="0"/>
                <a:ea typeface="ＭＳ Ｐゴシック" charset="0"/>
                <a:cs typeface="ＭＳ Ｐゴシック" charset="0"/>
              </a:rPr>
              <a:t>Project Xanadu</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3"/>
          <p:cNvSpPr>
            <a:spLocks noGrp="1" noChangeArrowheads="1"/>
          </p:cNvSpPr>
          <p:nvPr>
            <p:ph idx="1"/>
          </p:nvPr>
        </p:nvSpPr>
        <p:spPr/>
        <p:txBody>
          <a:bodyPr/>
          <a:lstStyle/>
          <a:p>
            <a:pPr marL="269875" indent="-269875">
              <a:buFont typeface="Wingdings" charset="0"/>
              <a:buNone/>
            </a:pPr>
            <a:r>
              <a:rPr lang="en-GB" b="1">
                <a:latin typeface="Georgia" charset="0"/>
                <a:ea typeface="ＭＳ Ｐゴシック" charset="0"/>
                <a:cs typeface="ＭＳ Ｐゴシック" charset="0"/>
              </a:rPr>
              <a:t>PROJECT XANADU MISSION STATEMENT:</a:t>
            </a:r>
            <a:r>
              <a:rPr lang="en-GB">
                <a:latin typeface="Georgia" charset="0"/>
                <a:ea typeface="ＭＳ Ｐゴシック" charset="0"/>
                <a:cs typeface="ＭＳ Ｐゴシック" charset="0"/>
              </a:rPr>
              <a:t> </a:t>
            </a:r>
            <a:br>
              <a:rPr lang="en-GB">
                <a:latin typeface="Georgia" charset="0"/>
                <a:ea typeface="ＭＳ Ｐゴシック" charset="0"/>
                <a:cs typeface="ＭＳ Ｐゴシック" charset="0"/>
              </a:rPr>
            </a:br>
            <a:r>
              <a:rPr lang="en-GB" b="1">
                <a:latin typeface="Georgia" charset="0"/>
                <a:ea typeface="ＭＳ Ｐゴシック" charset="0"/>
                <a:cs typeface="ＭＳ Ｐゴシック" charset="0"/>
              </a:rPr>
              <a:t>DEEP INTERCONNECTION</a:t>
            </a:r>
            <a:r>
              <a:rPr lang="en-GB">
                <a:latin typeface="Georgia" charset="0"/>
                <a:ea typeface="ＭＳ Ｐゴシック" charset="0"/>
                <a:cs typeface="ＭＳ Ｐゴシック" charset="0"/>
              </a:rPr>
              <a:t> </a:t>
            </a:r>
            <a:br>
              <a:rPr lang="en-GB">
                <a:latin typeface="Georgia" charset="0"/>
                <a:ea typeface="ＭＳ Ｐゴシック" charset="0"/>
                <a:cs typeface="ＭＳ Ｐゴシック" charset="0"/>
              </a:rPr>
            </a:br>
            <a:r>
              <a:rPr lang="en-GB" b="1">
                <a:latin typeface="Georgia" charset="0"/>
                <a:ea typeface="ＭＳ Ｐゴシック" charset="0"/>
                <a:cs typeface="ＭＳ Ｐゴシック" charset="0"/>
              </a:rPr>
              <a:t>WITH INTERCOMPARISON AND RE-USE</a:t>
            </a:r>
            <a:r>
              <a:rPr lang="en-GB">
                <a:latin typeface="Georgia" charset="0"/>
                <a:ea typeface="ＭＳ Ｐゴシック" charset="0"/>
                <a:cs typeface="ＭＳ Ｐゴシック" charset="0"/>
              </a:rPr>
              <a:t> </a:t>
            </a:r>
          </a:p>
          <a:p>
            <a:pPr marL="539750" lvl="1" indent="-269875">
              <a:spcBef>
                <a:spcPts val="500"/>
              </a:spcBef>
              <a:spcAft>
                <a:spcPts val="500"/>
              </a:spcAft>
              <a:buFontTx/>
              <a:buNone/>
            </a:pPr>
            <a:r>
              <a:rPr lang="en-GB">
                <a:latin typeface="Georgia" charset="0"/>
                <a:ea typeface="ＭＳ Ｐゴシック" charset="0"/>
              </a:rPr>
              <a:t>Since 1960, we have fought for a world of deep electronic documents-- with side-by-side intercomparison and frictionless re-use of copyrighted material. </a:t>
            </a:r>
          </a:p>
          <a:p>
            <a:pPr marL="539750" lvl="1" indent="-269875">
              <a:spcBef>
                <a:spcPts val="500"/>
              </a:spcBef>
              <a:spcAft>
                <a:spcPts val="500"/>
              </a:spcAft>
              <a:buFontTx/>
              <a:buNone/>
            </a:pPr>
            <a:r>
              <a:rPr lang="en-GB">
                <a:latin typeface="Georgia" charset="0"/>
                <a:ea typeface="ＭＳ Ｐゴシック" charset="0"/>
              </a:rPr>
              <a:t>We have an exact and simple structure. Our model handles automatic version management and rights management through deep connection.</a:t>
            </a:r>
          </a:p>
          <a:p>
            <a:pPr marL="539750" lvl="1" indent="-269875">
              <a:spcBef>
                <a:spcPts val="500"/>
              </a:spcBef>
              <a:spcAft>
                <a:spcPts val="500"/>
              </a:spcAft>
              <a:buFontTx/>
              <a:buNone/>
            </a:pPr>
            <a:r>
              <a:rPr lang="en-GB">
                <a:latin typeface="Georgia" charset="0"/>
                <a:ea typeface="ＭＳ Ｐゴシック" charset="0"/>
              </a:rPr>
              <a:t>Today's popular software simulates paper. The World Wide Web (another imitation of paper) trivializes our original hypertext model with one-way ever-breaking links and no management of version or contents.</a:t>
            </a:r>
          </a:p>
          <a:p>
            <a:pPr marL="269875" indent="-269875">
              <a:buFont typeface="Wingdings" charset="0"/>
              <a:buNone/>
            </a:pPr>
            <a:r>
              <a:rPr lang="en-GB" b="1">
                <a:latin typeface="Georgia" charset="0"/>
                <a:ea typeface="ＭＳ Ｐゴシック" charset="0"/>
                <a:cs typeface="ＭＳ Ｐゴシック" charset="0"/>
              </a:rPr>
              <a:t>WE FIGHT ON</a:t>
            </a:r>
            <a:r>
              <a:rPr lang="en-GB" sz="2000" b="1">
                <a:latin typeface="Georgia" charset="0"/>
                <a:ea typeface="ＭＳ Ｐゴシック" charset="0"/>
                <a:cs typeface="ＭＳ Ｐゴシック" charset="0"/>
              </a:rPr>
              <a:t>.</a:t>
            </a:r>
            <a:r>
              <a:rPr lang="en-GB">
                <a:latin typeface="Georgia" charset="0"/>
                <a:ea typeface="ＭＳ Ｐゴシック" charset="0"/>
                <a:cs typeface="ＭＳ Ｐゴシック" charset="0"/>
              </a:rPr>
              <a:t> </a:t>
            </a:r>
            <a:endParaRPr lang="en-US">
              <a:latin typeface="Georgia" charset="0"/>
              <a:ea typeface="ＭＳ Ｐゴシック" charset="0"/>
              <a:cs typeface="ＭＳ Ｐゴシック" charset="0"/>
            </a:endParaRPr>
          </a:p>
        </p:txBody>
      </p:sp>
      <p:sp>
        <p:nvSpPr>
          <p:cNvPr id="18434"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Project Xanadu</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idx="1"/>
          </p:nvPr>
        </p:nvSpPr>
        <p:spPr/>
        <p:txBody>
          <a:bodyPr/>
          <a:lstStyle/>
          <a:p>
            <a:pPr marL="269875" indent="-269875">
              <a:buFont typeface="Arial" charset="0"/>
              <a:buChar char="•"/>
            </a:pPr>
            <a:r>
              <a:rPr lang="en-GB">
                <a:latin typeface="Georgia" charset="0"/>
                <a:ea typeface="ＭＳ Ｐゴシック" charset="0"/>
                <a:cs typeface="ＭＳ Ｐゴシック" charset="0"/>
              </a:rPr>
              <a:t>Intercomparison of parallel documents</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World-wide publishing without barriers</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Links that don't break</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Versioning</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Transclusion </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Transpublishing-- a new copyright zone</a:t>
            </a:r>
            <a:endParaRPr lang="en-US">
              <a:latin typeface="Georgia" charset="0"/>
              <a:ea typeface="ＭＳ Ｐゴシック" charset="0"/>
              <a:cs typeface="ＭＳ Ｐゴシック" charset="0"/>
            </a:endParaRPr>
          </a:p>
        </p:txBody>
      </p:sp>
      <p:sp>
        <p:nvSpPr>
          <p:cNvPr id="20482"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Project Xanadu</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Content Placeholder 5"/>
          <p:cNvSpPr>
            <a:spLocks noGrp="1"/>
          </p:cNvSpPr>
          <p:nvPr>
            <p:ph sz="half" idx="4294967295"/>
          </p:nvPr>
        </p:nvSpPr>
        <p:spPr>
          <a:xfrm>
            <a:off x="461963" y="188913"/>
            <a:ext cx="4038600" cy="4830762"/>
          </a:xfrm>
        </p:spPr>
        <p:txBody>
          <a:bodyPr/>
          <a:lstStyle/>
          <a:p>
            <a:pPr marL="546100" indent="-457200">
              <a:buFont typeface="Georgia" charset="0"/>
              <a:buAutoNum type="arabicPeriod"/>
            </a:pPr>
            <a:r>
              <a:rPr lang="en-US" sz="1500">
                <a:latin typeface="Georgia" charset="0"/>
                <a:ea typeface="ＭＳ Ｐゴシック" charset="0"/>
                <a:cs typeface="ＭＳ Ｐゴシック" charset="0"/>
              </a:rPr>
              <a:t>Every Xanadu server is uniquely and securely identified. </a:t>
            </a:r>
          </a:p>
          <a:p>
            <a:pPr marL="546100" indent="-457200">
              <a:buFont typeface="Georgia" charset="0"/>
              <a:buAutoNum type="arabicPeriod"/>
            </a:pPr>
            <a:r>
              <a:rPr lang="en-US" sz="1500">
                <a:latin typeface="Georgia" charset="0"/>
                <a:ea typeface="ＭＳ Ｐゴシック" charset="0"/>
                <a:cs typeface="ＭＳ Ｐゴシック" charset="0"/>
              </a:rPr>
              <a:t>Every Xanadu server can be operated independently or in a network. </a:t>
            </a:r>
          </a:p>
          <a:p>
            <a:pPr marL="546100" indent="-457200">
              <a:buFont typeface="Georgia" charset="0"/>
              <a:buAutoNum type="arabicPeriod"/>
            </a:pPr>
            <a:r>
              <a:rPr lang="en-US" sz="1500">
                <a:latin typeface="Georgia" charset="0"/>
                <a:ea typeface="ＭＳ Ｐゴシック" charset="0"/>
                <a:cs typeface="ＭＳ Ｐゴシック" charset="0"/>
              </a:rPr>
              <a:t>Every user is uniquely and securely identified. </a:t>
            </a:r>
          </a:p>
          <a:p>
            <a:pPr marL="546100" indent="-457200">
              <a:buFont typeface="Georgia" charset="0"/>
              <a:buAutoNum type="arabicPeriod"/>
            </a:pPr>
            <a:r>
              <a:rPr lang="en-US" sz="1500">
                <a:latin typeface="Georgia" charset="0"/>
                <a:ea typeface="ＭＳ Ｐゴシック" charset="0"/>
                <a:cs typeface="ＭＳ Ｐゴシック" charset="0"/>
              </a:rPr>
              <a:t>Every user can search, retrieve, create and store documents. </a:t>
            </a:r>
          </a:p>
          <a:p>
            <a:pPr marL="546100" indent="-457200">
              <a:buFont typeface="Georgia" charset="0"/>
              <a:buAutoNum type="arabicPeriod"/>
            </a:pPr>
            <a:r>
              <a:rPr lang="en-US" sz="1500">
                <a:latin typeface="Georgia" charset="0"/>
                <a:ea typeface="ＭＳ Ｐゴシック" charset="0"/>
                <a:cs typeface="ＭＳ Ｐゴシック" charset="0"/>
              </a:rPr>
              <a:t>Every document can consist of any number of parts each of which may be of any data type. </a:t>
            </a:r>
          </a:p>
          <a:p>
            <a:pPr marL="546100" indent="-457200">
              <a:buFont typeface="Georgia" charset="0"/>
              <a:buAutoNum type="arabicPeriod"/>
            </a:pPr>
            <a:r>
              <a:rPr lang="en-US" sz="1500">
                <a:latin typeface="Georgia" charset="0"/>
                <a:ea typeface="ＭＳ Ｐゴシック" charset="0"/>
                <a:cs typeface="ＭＳ Ｐゴシック" charset="0"/>
              </a:rPr>
              <a:t>Every document can contain links of any type including virtual copies ("transclusions") to any other document in the system accessible to its owner. </a:t>
            </a:r>
          </a:p>
          <a:p>
            <a:pPr marL="546100" indent="-457200">
              <a:buFont typeface="Georgia" charset="0"/>
              <a:buAutoNum type="arabicPeriod"/>
            </a:pPr>
            <a:r>
              <a:rPr lang="en-US" sz="1500">
                <a:latin typeface="Georgia" charset="0"/>
                <a:ea typeface="ＭＳ Ｐゴシック" charset="0"/>
                <a:cs typeface="ＭＳ Ｐゴシック" charset="0"/>
              </a:rPr>
              <a:t>Links are visible and can be followed from all endpoints. </a:t>
            </a:r>
          </a:p>
          <a:p>
            <a:pPr marL="546100" indent="-457200">
              <a:buFont typeface="Georgia" charset="0"/>
              <a:buAutoNum type="arabicPeriod"/>
            </a:pPr>
            <a:r>
              <a:rPr lang="en-US" sz="1500">
                <a:latin typeface="Georgia" charset="0"/>
                <a:ea typeface="ＭＳ Ｐゴシック" charset="0"/>
                <a:cs typeface="ＭＳ Ｐゴシック" charset="0"/>
              </a:rPr>
              <a:t>Permission to link to a document is explicitly granted by the act of publication. </a:t>
            </a:r>
          </a:p>
          <a:p>
            <a:pPr marL="546100" indent="-457200">
              <a:buFont typeface="Georgia" charset="0"/>
              <a:buAutoNum type="arabicPeriod"/>
            </a:pPr>
            <a:r>
              <a:rPr lang="en-US" sz="1500">
                <a:latin typeface="Georgia" charset="0"/>
                <a:ea typeface="ＭＳ Ｐゴシック" charset="0"/>
                <a:cs typeface="ＭＳ Ｐゴシック" charset="0"/>
              </a:rPr>
              <a:t>Every document can contain a royalty mechanism at any desired degree of granularity to ensure payment on any portion accessed, including virtual copies of all or part of the document. </a:t>
            </a:r>
          </a:p>
        </p:txBody>
      </p:sp>
      <p:sp>
        <p:nvSpPr>
          <p:cNvPr id="7" name="Content Placeholder 6"/>
          <p:cNvSpPr>
            <a:spLocks noGrp="1"/>
          </p:cNvSpPr>
          <p:nvPr>
            <p:ph sz="half" idx="4294967295"/>
          </p:nvPr>
        </p:nvSpPr>
        <p:spPr>
          <a:xfrm>
            <a:off x="4643438" y="188913"/>
            <a:ext cx="4038600" cy="4830762"/>
          </a:xfrm>
        </p:spPr>
        <p:txBody>
          <a:bodyPr/>
          <a:lstStyle/>
          <a:p>
            <a:pPr marL="547200" indent="-457200">
              <a:buFont typeface="+mj-lt"/>
              <a:buAutoNum type="arabicPeriod" startAt="10"/>
              <a:defRPr/>
            </a:pPr>
            <a:r>
              <a:rPr lang="en-US" sz="1500" dirty="0" smtClean="0"/>
              <a:t>Every </a:t>
            </a:r>
            <a:r>
              <a:rPr lang="en-US" sz="1500" dirty="0"/>
              <a:t>document is uniquely and securely identified. </a:t>
            </a:r>
          </a:p>
          <a:p>
            <a:pPr marL="547200" indent="-457200">
              <a:buFont typeface="+mj-lt"/>
              <a:buAutoNum type="arabicPeriod" startAt="10"/>
              <a:defRPr/>
            </a:pPr>
            <a:r>
              <a:rPr lang="en-US" sz="1500" dirty="0"/>
              <a:t>Every document can have secure access controls. </a:t>
            </a:r>
          </a:p>
          <a:p>
            <a:pPr marL="547200" indent="-457200">
              <a:buFont typeface="+mj-lt"/>
              <a:buAutoNum type="arabicPeriod" startAt="10"/>
              <a:defRPr/>
            </a:pPr>
            <a:r>
              <a:rPr lang="en-US" sz="1500" dirty="0"/>
              <a:t>Every document can be rapidly searched, stored and retrieved without user knowledge of where it is physically stored. </a:t>
            </a:r>
          </a:p>
          <a:p>
            <a:pPr marL="547200" indent="-457200">
              <a:buFont typeface="+mj-lt"/>
              <a:buAutoNum type="arabicPeriod" startAt="10"/>
              <a:defRPr/>
            </a:pPr>
            <a:r>
              <a:rPr lang="en-US" sz="1500" dirty="0"/>
              <a:t>Every document is automatically moved to physical storage appropriate to its frequency of access from any given location. </a:t>
            </a:r>
          </a:p>
          <a:p>
            <a:pPr marL="547200" indent="-457200">
              <a:buFont typeface="+mj-lt"/>
              <a:buAutoNum type="arabicPeriod" startAt="10"/>
              <a:defRPr/>
            </a:pPr>
            <a:r>
              <a:rPr lang="en-US" sz="1500" dirty="0"/>
              <a:t>Every document is automatically stored redundantly to maintain availability even in case of a disaster. </a:t>
            </a:r>
          </a:p>
          <a:p>
            <a:pPr marL="547200" indent="-457200">
              <a:buFont typeface="+mj-lt"/>
              <a:buAutoNum type="arabicPeriod" startAt="10"/>
              <a:defRPr/>
            </a:pPr>
            <a:r>
              <a:rPr lang="en-US" sz="1500" dirty="0"/>
              <a:t>Every </a:t>
            </a:r>
            <a:r>
              <a:rPr lang="en-US" sz="1500" dirty="0" err="1"/>
              <a:t>Xanadu</a:t>
            </a:r>
            <a:r>
              <a:rPr lang="en-US" sz="1500" dirty="0"/>
              <a:t> service provider can charge their users at any rate they choose for the storage, retrieval and publishing of documents. </a:t>
            </a:r>
          </a:p>
          <a:p>
            <a:pPr marL="547200" indent="-457200">
              <a:buFont typeface="+mj-lt"/>
              <a:buAutoNum type="arabicPeriod" startAt="10"/>
              <a:defRPr/>
            </a:pPr>
            <a:r>
              <a:rPr lang="en-US" sz="1500" dirty="0"/>
              <a:t>Every transaction is secure and auditable only by the parties to that transaction.</a:t>
            </a:r>
          </a:p>
          <a:p>
            <a:pPr marL="547200" indent="-457200">
              <a:buFont typeface="+mj-lt"/>
              <a:buAutoNum type="arabicPeriod" startAt="10"/>
              <a:defRPr/>
            </a:pPr>
            <a:r>
              <a:rPr lang="en-US" sz="1500" dirty="0"/>
              <a:t>The </a:t>
            </a:r>
            <a:r>
              <a:rPr lang="en-US" sz="1500" dirty="0" err="1"/>
              <a:t>Xanadu</a:t>
            </a:r>
            <a:r>
              <a:rPr lang="en-US" sz="1500" dirty="0"/>
              <a:t> client-server communication protocol is an openly published standard. Third-party software development and integration is encouraged.</a:t>
            </a:r>
          </a:p>
          <a:p>
            <a:pPr marL="270000" indent="-180000">
              <a:buFont typeface="Arial"/>
              <a:buChar char="•"/>
              <a:defRPr/>
            </a:pPr>
            <a:endParaRPr lang="en-US" sz="1500"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Content Placeholder 1"/>
          <p:cNvSpPr>
            <a:spLocks noGrp="1"/>
          </p:cNvSpPr>
          <p:nvPr>
            <p:ph idx="1"/>
          </p:nvPr>
        </p:nvSpPr>
        <p:spPr/>
        <p:txBody>
          <a:bodyPr/>
          <a:lstStyle/>
          <a:p>
            <a:pPr marL="0" indent="0">
              <a:buFont typeface="Arial" charset="0"/>
              <a:buNone/>
            </a:pPr>
            <a:r>
              <a:rPr lang="en-US" dirty="0" smtClean="0">
                <a:latin typeface="Georgia" charset="0"/>
                <a:ea typeface="ＭＳ Ｐゴシック" charset="0"/>
                <a:cs typeface="ＭＳ Ｐゴシック" charset="0"/>
              </a:rPr>
              <a:t>“ The </a:t>
            </a:r>
            <a:r>
              <a:rPr lang="en-US" dirty="0" err="1">
                <a:latin typeface="Georgia" charset="0"/>
                <a:ea typeface="ＭＳ Ｐゴシック" charset="0"/>
                <a:cs typeface="ＭＳ Ｐゴシック" charset="0"/>
              </a:rPr>
              <a:t>Xanadu</a:t>
            </a:r>
            <a:r>
              <a:rPr lang="en-US" dirty="0">
                <a:latin typeface="Georgia" charset="0"/>
                <a:ea typeface="ＭＳ Ｐゴシック" charset="0"/>
                <a:cs typeface="ＭＳ Ｐゴシック" charset="0"/>
              </a:rPr>
              <a:t> project did not ‘fail to invent HTML’.  HTML is precisely what we were trying to PREVENT-- ever-breaking links, links going outward only, quotes you can't follow to their origins, no version management, no rights management</a:t>
            </a:r>
            <a:r>
              <a:rPr lang="en-US" dirty="0" smtClean="0">
                <a:latin typeface="Georgia" charset="0"/>
                <a:ea typeface="ＭＳ Ｐゴシック" charset="0"/>
                <a:cs typeface="ＭＳ Ｐゴシック" charset="0"/>
              </a:rPr>
              <a:t>. ”</a:t>
            </a:r>
            <a:endParaRPr lang="en-US" dirty="0">
              <a:latin typeface="Georgia" charset="0"/>
              <a:ea typeface="ＭＳ Ｐゴシック" charset="0"/>
              <a:cs typeface="ＭＳ Ｐゴシック" charset="0"/>
            </a:endParaRPr>
          </a:p>
        </p:txBody>
      </p:sp>
      <p:sp>
        <p:nvSpPr>
          <p:cNvPr id="117762" name="Title 3"/>
          <p:cNvSpPr>
            <a:spLocks noGrp="1"/>
          </p:cNvSpPr>
          <p:nvPr>
            <p:ph type="title"/>
          </p:nvPr>
        </p:nvSpPr>
        <p:spPr>
          <a:ln/>
        </p:spPr>
        <p:txBody>
          <a:bodyPr/>
          <a:lstStyle/>
          <a:p>
            <a:r>
              <a:rPr lang="en-US">
                <a:latin typeface="Georgia" charset="0"/>
                <a:ea typeface="ＭＳ Ｐゴシック" charset="0"/>
                <a:cs typeface="ＭＳ Ｐゴシック" charset="0"/>
              </a:rPr>
              <a:t>Nelson on the Web</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
        <p:nvSpPr>
          <p:cNvPr id="118786" name="Title 3"/>
          <p:cNvSpPr>
            <a:spLocks noGrp="1"/>
          </p:cNvSpPr>
          <p:nvPr>
            <p:ph type="title"/>
          </p:nvPr>
        </p:nvSpPr>
        <p:spPr>
          <a:ln/>
        </p:spPr>
        <p:txBody>
          <a:bodyPr/>
          <a:lstStyle/>
          <a:p>
            <a:r>
              <a:rPr lang="en-US">
                <a:latin typeface="Georgia" charset="0"/>
                <a:ea typeface="ＭＳ Ｐゴシック" charset="0"/>
                <a:cs typeface="ＭＳ Ｐゴシック" charset="0"/>
              </a:rPr>
              <a:t>XanaduSpace</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3"/>
          <p:cNvSpPr>
            <a:spLocks noGrp="1" noChangeArrowheads="1"/>
          </p:cNvSpPr>
          <p:nvPr>
            <p:ph idx="1"/>
          </p:nvPr>
        </p:nvSpPr>
        <p:spPr/>
        <p:txBody>
          <a:bodyPr/>
          <a:lstStyle/>
          <a:p>
            <a:pPr marL="269875" indent="-269875">
              <a:buFont typeface="Arial" charset="0"/>
              <a:buChar char="•"/>
            </a:pPr>
            <a:r>
              <a:rPr lang="en-GB">
                <a:latin typeface="Georgia" charset="0"/>
                <a:ea typeface="ＭＳ Ｐゴシック" charset="0"/>
                <a:cs typeface="ＭＳ Ｐゴシック" charset="0"/>
              </a:rPr>
              <a:t>You will learn a lot about hypertext, and its best-known embodiment - the World Wide Web</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You will learn to identify future trends from a body of literature</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You will also learn a lot about working with a large body of literature</a:t>
            </a:r>
          </a:p>
          <a:p>
            <a:pPr marL="539750" lvl="1" indent="-269875">
              <a:buFont typeface="Arial" charset="0"/>
              <a:buChar char="•"/>
            </a:pPr>
            <a:r>
              <a:rPr lang="en-GB">
                <a:latin typeface="Georgia" charset="0"/>
                <a:ea typeface="ＭＳ Ｐゴシック" charset="0"/>
              </a:rPr>
              <a:t>Identifying what to read</a:t>
            </a:r>
          </a:p>
          <a:p>
            <a:pPr marL="539750" lvl="1" indent="-269875">
              <a:buFont typeface="Arial" charset="0"/>
              <a:buChar char="•"/>
            </a:pPr>
            <a:r>
              <a:rPr lang="en-GB">
                <a:latin typeface="Georgia" charset="0"/>
                <a:ea typeface="ＭＳ Ｐゴシック" charset="0"/>
              </a:rPr>
              <a:t>Skim reading vs deep reading</a:t>
            </a:r>
          </a:p>
          <a:p>
            <a:pPr marL="539750" lvl="1" indent="-269875">
              <a:buFont typeface="Arial" charset="0"/>
              <a:buChar char="•"/>
            </a:pPr>
            <a:r>
              <a:rPr lang="en-GB">
                <a:latin typeface="Georgia" charset="0"/>
                <a:ea typeface="ＭＳ Ｐゴシック" charset="0"/>
              </a:rPr>
              <a:t>Managing complexity</a:t>
            </a:r>
          </a:p>
          <a:p>
            <a:pPr marL="539750" lvl="1" indent="-269875">
              <a:buFont typeface="Arial" charset="0"/>
              <a:buChar char="•"/>
            </a:pPr>
            <a:r>
              <a:rPr lang="en-GB">
                <a:latin typeface="Georgia" charset="0"/>
                <a:ea typeface="ＭＳ Ｐゴシック" charset="0"/>
              </a:rPr>
              <a:t>Annotation and note-making</a:t>
            </a:r>
          </a:p>
        </p:txBody>
      </p:sp>
      <p:sp>
        <p:nvSpPr>
          <p:cNvPr id="7170"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Learning Outcomes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p:cNvSpPr>
          <p:nvPr>
            <p:ph idx="1"/>
          </p:nvPr>
        </p:nvSpPr>
        <p:spPr/>
        <p:txBody>
          <a:bodyPr/>
          <a:lstStyle/>
          <a:p>
            <a:pPr marL="269875" indent="-269875">
              <a:buFont typeface="Arial" charset="0"/>
              <a:buChar char="•"/>
            </a:pPr>
            <a:r>
              <a:rPr lang="en-US">
                <a:latin typeface="Georgia" charset="0"/>
                <a:ea typeface="ＭＳ Ｐゴシック" charset="0"/>
                <a:cs typeface="ＭＳ Ｐゴシック" charset="0"/>
              </a:rPr>
              <a:t>In 1987 Jeff Conklin produced </a:t>
            </a:r>
            <a:r>
              <a:rPr lang="ja-JP" altLang="en-US">
                <a:latin typeface="Arial" charset="0"/>
                <a:ea typeface="ＭＳ Ｐゴシック" charset="0"/>
                <a:cs typeface="ＭＳ Ｐゴシック" charset="0"/>
              </a:rPr>
              <a:t>“</a:t>
            </a:r>
            <a:r>
              <a:rPr lang="en-US" altLang="ja-JP">
                <a:latin typeface="Georgia" charset="0"/>
                <a:ea typeface="ＭＳ Ｐゴシック" charset="0"/>
                <a:cs typeface="ＭＳ Ｐゴシック" charset="0"/>
              </a:rPr>
              <a:t>A Survey of Hypertext</a:t>
            </a:r>
            <a:r>
              <a:rPr lang="ja-JP" altLang="en-US">
                <a:latin typeface="Arial" charset="0"/>
                <a:ea typeface="ＭＳ Ｐゴシック" charset="0"/>
                <a:cs typeface="ＭＳ Ｐゴシック" charset="0"/>
              </a:rPr>
              <a:t>”</a:t>
            </a:r>
            <a:endParaRPr lang="en-US" altLang="ja-JP">
              <a:latin typeface="Georgia" charset="0"/>
              <a:ea typeface="ＭＳ Ｐゴシック" charset="0"/>
              <a:cs typeface="ＭＳ Ｐゴシック" charset="0"/>
            </a:endParaRP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This article attempted for the first time to define the scope of this area of computing.</a:t>
            </a:r>
            <a:endParaRPr lang="en-US" sz="3200">
              <a:latin typeface="Georgia" charset="0"/>
              <a:ea typeface="ＭＳ Ｐゴシック" charset="0"/>
              <a:cs typeface="ＭＳ Ｐゴシック" charset="0"/>
            </a:endParaRPr>
          </a:p>
          <a:p>
            <a:pPr marL="539750" lvl="1" indent="-269875">
              <a:buFontTx/>
              <a:buNone/>
            </a:pPr>
            <a:r>
              <a:rPr lang="en-GB">
                <a:latin typeface="Palatino" charset="0"/>
                <a:ea typeface="ＭＳ Ｐゴシック" charset="0"/>
              </a:rPr>
              <a:t>	“The concept of hypertext is quite simple: windows on the screen are associated with objects in a data base and links are provided between these objects, both graphically (i.e. as labelled icons) and in the data base (i.e. as pointers). “</a:t>
            </a:r>
            <a:endParaRPr lang="en-US" sz="2800">
              <a:latin typeface="Georgia" charset="0"/>
              <a:ea typeface="ＭＳ Ｐゴシック" charset="0"/>
            </a:endParaRPr>
          </a:p>
        </p:txBody>
      </p:sp>
      <p:sp>
        <p:nvSpPr>
          <p:cNvPr id="22530"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1987 - Conklin</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Grp="1" noChangeArrowheads="1"/>
          </p:cNvSpPr>
          <p:nvPr>
            <p:ph idx="1"/>
          </p:nvPr>
        </p:nvSpPr>
        <p:spPr>
          <a:xfrm>
            <a:off x="228600" y="1219200"/>
            <a:ext cx="8610600" cy="5257800"/>
          </a:xfrm>
        </p:spPr>
        <p:txBody>
          <a:bodyPr/>
          <a:lstStyle/>
          <a:p>
            <a:pPr marL="269875" indent="-269875">
              <a:lnSpc>
                <a:spcPct val="90000"/>
              </a:lnSpc>
              <a:buFont typeface="Arial" charset="0"/>
              <a:buChar char="•"/>
            </a:pPr>
            <a:r>
              <a:rPr lang="en-US">
                <a:latin typeface="Georgia" charset="0"/>
                <a:ea typeface="ＭＳ Ｐゴシック" charset="0"/>
                <a:cs typeface="ＭＳ Ｐゴシック" charset="0"/>
              </a:rPr>
              <a:t>Macro Literary Systems</a:t>
            </a:r>
            <a:endParaRPr lang="en-GB">
              <a:latin typeface="Georgia" charset="0"/>
              <a:ea typeface="ＭＳ Ｐゴシック" charset="0"/>
              <a:cs typeface="ＭＳ Ｐゴシック" charset="0"/>
            </a:endParaRPr>
          </a:p>
          <a:p>
            <a:pPr marL="539750" lvl="1" indent="-269875">
              <a:lnSpc>
                <a:spcPct val="90000"/>
              </a:lnSpc>
              <a:buFont typeface="Arial" charset="0"/>
              <a:buChar char="•"/>
            </a:pPr>
            <a:r>
              <a:rPr lang="en-GB" sz="2200">
                <a:latin typeface="Georgia" charset="0"/>
                <a:ea typeface="ＭＳ Ｐゴシック" charset="0"/>
              </a:rPr>
              <a:t>technologies to support large on-line libraries in which inter-document links are machine supported – all publishing, reading, collaboration, and criticism takes place within the network;</a:t>
            </a:r>
          </a:p>
          <a:p>
            <a:pPr marL="539750" lvl="1" indent="-269875">
              <a:lnSpc>
                <a:spcPct val="90000"/>
              </a:lnSpc>
              <a:buFont typeface="Arial" charset="0"/>
              <a:buChar char="•"/>
            </a:pPr>
            <a:r>
              <a:rPr lang="en-GB" sz="2200" b="1">
                <a:latin typeface="Georgia" charset="0"/>
                <a:ea typeface="ＭＳ Ｐゴシック" charset="0"/>
              </a:rPr>
              <a:t>e</a:t>
            </a:r>
            <a:r>
              <a:rPr lang="en-GB" sz="2200">
                <a:latin typeface="Georgia" charset="0"/>
                <a:ea typeface="ＭＳ Ｐゴシック" charset="0"/>
              </a:rPr>
              <a:t>.g. Memex, NLS/Augment, Nelson's Xanadu</a:t>
            </a:r>
          </a:p>
          <a:p>
            <a:pPr marL="269875" indent="-269875">
              <a:lnSpc>
                <a:spcPct val="90000"/>
              </a:lnSpc>
              <a:buFont typeface="Arial" charset="0"/>
              <a:buChar char="•"/>
            </a:pPr>
            <a:endParaRPr lang="en-GB">
              <a:latin typeface="Georgia" charset="0"/>
              <a:ea typeface="ＭＳ Ｐゴシック" charset="0"/>
              <a:cs typeface="ＭＳ Ｐゴシック" charset="0"/>
            </a:endParaRPr>
          </a:p>
          <a:p>
            <a:pPr marL="269875" indent="-269875">
              <a:lnSpc>
                <a:spcPct val="90000"/>
              </a:lnSpc>
              <a:buFont typeface="Arial" charset="0"/>
              <a:buChar char="•"/>
            </a:pPr>
            <a:r>
              <a:rPr lang="en-GB">
                <a:latin typeface="Georgia" charset="0"/>
                <a:ea typeface="ＭＳ Ｐゴシック" charset="0"/>
                <a:cs typeface="ＭＳ Ｐゴシック" charset="0"/>
              </a:rPr>
              <a:t>Problem exploration tools</a:t>
            </a:r>
          </a:p>
          <a:p>
            <a:pPr marL="539750" lvl="1" indent="-269875">
              <a:lnSpc>
                <a:spcPct val="90000"/>
              </a:lnSpc>
              <a:buFont typeface="Arial" charset="0"/>
              <a:buChar char="•"/>
            </a:pPr>
            <a:r>
              <a:rPr lang="en-GB" sz="2200">
                <a:latin typeface="Georgia" charset="0"/>
                <a:ea typeface="ＭＳ Ｐゴシック" charset="0"/>
              </a:rPr>
              <a:t>tools to support early unstructured thinking on a problem</a:t>
            </a:r>
          </a:p>
          <a:p>
            <a:pPr marL="269875" indent="-269875">
              <a:lnSpc>
                <a:spcPct val="90000"/>
              </a:lnSpc>
              <a:buFont typeface="Arial" charset="0"/>
              <a:buChar char="•"/>
            </a:pPr>
            <a:endParaRPr lang="en-GB">
              <a:latin typeface="Georgia" charset="0"/>
              <a:ea typeface="ＭＳ Ｐゴシック" charset="0"/>
              <a:cs typeface="ＭＳ Ｐゴシック" charset="0"/>
            </a:endParaRPr>
          </a:p>
          <a:p>
            <a:pPr marL="269875" indent="-269875">
              <a:lnSpc>
                <a:spcPct val="90000"/>
              </a:lnSpc>
              <a:buFont typeface="Arial" charset="0"/>
              <a:buChar char="•"/>
            </a:pPr>
            <a:r>
              <a:rPr lang="en-GB">
                <a:latin typeface="Georgia" charset="0"/>
                <a:ea typeface="ＭＳ Ｐゴシック" charset="0"/>
                <a:cs typeface="ＭＳ Ｐゴシック" charset="0"/>
              </a:rPr>
              <a:t>Browsing systems </a:t>
            </a:r>
          </a:p>
          <a:p>
            <a:pPr marL="539750" lvl="1" indent="-269875">
              <a:lnSpc>
                <a:spcPct val="90000"/>
              </a:lnSpc>
              <a:buFont typeface="Arial" charset="0"/>
              <a:buChar char="•"/>
            </a:pPr>
            <a:r>
              <a:rPr lang="en-GB" sz="2200">
                <a:latin typeface="Georgia" charset="0"/>
                <a:ea typeface="ＭＳ Ｐゴシック" charset="0"/>
              </a:rPr>
              <a:t>systems for teaching, reference, and public information, where speed of access and ease of use is crucial</a:t>
            </a:r>
          </a:p>
          <a:p>
            <a:pPr marL="269875" indent="-269875">
              <a:lnSpc>
                <a:spcPct val="90000"/>
              </a:lnSpc>
              <a:buFont typeface="Arial" charset="0"/>
              <a:buChar char="•"/>
            </a:pPr>
            <a:endParaRPr lang="en-GB">
              <a:latin typeface="Georgia" charset="0"/>
              <a:ea typeface="ＭＳ Ｐゴシック" charset="0"/>
              <a:cs typeface="ＭＳ Ｐゴシック" charset="0"/>
            </a:endParaRPr>
          </a:p>
          <a:p>
            <a:pPr marL="269875" indent="-269875">
              <a:lnSpc>
                <a:spcPct val="90000"/>
              </a:lnSpc>
              <a:buFont typeface="Arial" charset="0"/>
              <a:buChar char="•"/>
            </a:pPr>
            <a:r>
              <a:rPr lang="en-GB">
                <a:latin typeface="Georgia" charset="0"/>
                <a:ea typeface="ＭＳ Ｐゴシック" charset="0"/>
                <a:cs typeface="ＭＳ Ｐゴシック" charset="0"/>
              </a:rPr>
              <a:t>General hypertext technology</a:t>
            </a:r>
          </a:p>
          <a:p>
            <a:pPr marL="539750" lvl="1" indent="-269875">
              <a:lnSpc>
                <a:spcPct val="90000"/>
              </a:lnSpc>
              <a:buFont typeface="Arial" charset="0"/>
              <a:buChar char="•"/>
            </a:pPr>
            <a:r>
              <a:rPr lang="en-GB" sz="2200">
                <a:latin typeface="Georgia" charset="0"/>
                <a:ea typeface="ＭＳ Ｐゴシック" charset="0"/>
              </a:rPr>
              <a:t>to allow experimentation with a range of hypertext applications; most commonly applied to reading, writing, collaboration</a:t>
            </a:r>
          </a:p>
        </p:txBody>
      </p:sp>
      <p:sp>
        <p:nvSpPr>
          <p:cNvPr id="24578"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Conklin</a:t>
            </a:r>
            <a:r>
              <a:rPr lang="ja-JP" altLang="en-US">
                <a:latin typeface="Arial" charset="0"/>
                <a:ea typeface="ＭＳ Ｐゴシック" charset="0"/>
                <a:cs typeface="ＭＳ Ｐゴシック" charset="0"/>
              </a:rPr>
              <a:t>’</a:t>
            </a:r>
            <a:r>
              <a:rPr lang="en-US" altLang="ja-JP">
                <a:latin typeface="Georgia" charset="0"/>
                <a:ea typeface="ＭＳ Ｐゴシック" charset="0"/>
                <a:cs typeface="ＭＳ Ｐゴシック" charset="0"/>
              </a:rPr>
              <a:t>s Classifications</a:t>
            </a:r>
            <a:endParaRPr lang="en-US">
              <a:latin typeface="Georgi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noChangeArrowheads="1"/>
          </p:cNvSpPr>
          <p:nvPr>
            <p:ph idx="1"/>
          </p:nvPr>
        </p:nvSpPr>
        <p:spPr/>
        <p:txBody>
          <a:bodyPr/>
          <a:lstStyle/>
          <a:p>
            <a:pPr marL="269875" indent="-269875">
              <a:buFont typeface="Arial" charset="0"/>
              <a:buChar char="•"/>
            </a:pPr>
            <a:r>
              <a:rPr lang="en-US">
                <a:latin typeface="Georgia" charset="0"/>
                <a:ea typeface="ＭＳ Ｐゴシック" charset="0"/>
                <a:cs typeface="ＭＳ Ｐゴシック" charset="0"/>
              </a:rPr>
              <a:t>Nodes</a:t>
            </a:r>
          </a:p>
          <a:p>
            <a:pPr marL="539750" lvl="1" indent="-269875">
              <a:buFont typeface="Arial" charset="0"/>
              <a:buChar char="•"/>
            </a:pPr>
            <a:r>
              <a:rPr lang="en-US">
                <a:latin typeface="Georgia" charset="0"/>
                <a:ea typeface="ＭＳ Ｐゴシック" charset="0"/>
              </a:rPr>
              <a:t>The power to chunk information </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Links</a:t>
            </a:r>
          </a:p>
          <a:p>
            <a:pPr marL="539750" lvl="1" indent="-269875">
              <a:buFont typeface="Arial" charset="0"/>
              <a:buChar char="•"/>
            </a:pPr>
            <a:r>
              <a:rPr lang="en-US">
                <a:latin typeface="Georgia" charset="0"/>
                <a:ea typeface="ＭＳ Ｐゴシック" charset="0"/>
              </a:rPr>
              <a:t>Importance of speed of link resolution</a:t>
            </a:r>
          </a:p>
          <a:p>
            <a:pPr marL="539750" lvl="1" indent="-269875">
              <a:buFont typeface="Arial" charset="0"/>
              <a:buChar char="•"/>
            </a:pPr>
            <a:r>
              <a:rPr lang="en-US">
                <a:latin typeface="Georgia" charset="0"/>
                <a:ea typeface="ＭＳ Ｐゴシック" charset="0"/>
              </a:rPr>
              <a:t>Direction?</a:t>
            </a:r>
          </a:p>
          <a:p>
            <a:pPr marL="539750" lvl="1" indent="-269875">
              <a:buFont typeface="Arial" charset="0"/>
              <a:buChar char="•"/>
            </a:pPr>
            <a:r>
              <a:rPr lang="en-US">
                <a:latin typeface="Georgia" charset="0"/>
                <a:ea typeface="ＭＳ Ｐゴシック" charset="0"/>
              </a:rPr>
              <a:t>Names?</a:t>
            </a:r>
          </a:p>
          <a:p>
            <a:pPr marL="539750" lvl="1" indent="-269875">
              <a:buFont typeface="Arial" charset="0"/>
              <a:buChar char="•"/>
            </a:pPr>
            <a:r>
              <a:rPr lang="en-US">
                <a:latin typeface="Georgia" charset="0"/>
                <a:ea typeface="ＭＳ Ｐゴシック" charset="0"/>
              </a:rPr>
              <a:t>Properties?</a:t>
            </a:r>
          </a:p>
          <a:p>
            <a:pPr marL="539750" lvl="1" indent="-269875">
              <a:buFont typeface="Arial" charset="0"/>
              <a:buChar char="•"/>
            </a:pPr>
            <a:r>
              <a:rPr lang="en-US">
                <a:latin typeface="Georgia" charset="0"/>
                <a:ea typeface="ＭＳ Ｐゴシック" charset="0"/>
              </a:rPr>
              <a:t>How many ends?</a:t>
            </a:r>
          </a:p>
          <a:p>
            <a:pPr marL="539750" lvl="1" indent="-269875">
              <a:buFont typeface="Arial" charset="0"/>
              <a:buChar char="•"/>
            </a:pPr>
            <a:r>
              <a:rPr lang="en-US">
                <a:latin typeface="Georgia" charset="0"/>
                <a:ea typeface="ＭＳ Ｐゴシック" charset="0"/>
              </a:rPr>
              <a:t>End as region or node?</a:t>
            </a:r>
          </a:p>
          <a:p>
            <a:pPr marL="539750" lvl="1" indent="-269875">
              <a:buFont typeface="Arial" charset="0"/>
              <a:buChar char="•"/>
            </a:pPr>
            <a:r>
              <a:rPr lang="en-US">
                <a:latin typeface="Georgia" charset="0"/>
                <a:ea typeface="ＭＳ Ｐゴシック" charset="0"/>
              </a:rPr>
              <a:t>Reference by name or by value</a:t>
            </a:r>
          </a:p>
          <a:p>
            <a:pPr marL="539750" lvl="1" indent="-269875">
              <a:buFont typeface="Arial" charset="0"/>
              <a:buChar char="•"/>
            </a:pPr>
            <a:r>
              <a:rPr lang="en-US">
                <a:latin typeface="Georgia" charset="0"/>
                <a:ea typeface="ＭＳ Ｐゴシック" charset="0"/>
              </a:rPr>
              <a:t>Display characteristics?</a:t>
            </a:r>
          </a:p>
          <a:p>
            <a:pPr marL="269875" indent="-269875">
              <a:buFont typeface="Arial" charset="0"/>
              <a:buChar char="•"/>
            </a:pPr>
            <a:endParaRPr lang="en-US">
              <a:latin typeface="Georgia" charset="0"/>
              <a:ea typeface="ＭＳ Ｐゴシック" charset="0"/>
              <a:cs typeface="ＭＳ Ｐゴシック" charset="0"/>
            </a:endParaRPr>
          </a:p>
        </p:txBody>
      </p:sp>
      <p:sp>
        <p:nvSpPr>
          <p:cNvPr id="26626"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The </a:t>
            </a:r>
            <a:r>
              <a:rPr lang="en-US">
                <a:latin typeface="Georgia" charset="0"/>
                <a:ea typeface="ＭＳ Ｐゴシック" charset="0"/>
                <a:cs typeface="ＭＳ Ｐゴシック" charset="0"/>
              </a:rPr>
              <a:t>Essence of Hypertext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idx="1"/>
          </p:nvPr>
        </p:nvSpPr>
        <p:spPr/>
        <p:txBody>
          <a:bodyPr/>
          <a:lstStyle/>
          <a:p>
            <a:pPr marL="269875" indent="-269875">
              <a:buFont typeface="Arial" charset="0"/>
              <a:buChar char="•"/>
            </a:pPr>
            <a:r>
              <a:rPr lang="en-US">
                <a:latin typeface="Georgia" charset="0"/>
                <a:ea typeface="ＭＳ Ｐゴシック" charset="0"/>
                <a:cs typeface="ＭＳ Ｐゴシック" charset="0"/>
              </a:rPr>
              <a:t>Trees (strict hierarchies) or networks of links</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Clusters of Links (webs/linkbases?)</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Clusters of Nodes (Composites)</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History</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Trails</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Authoring and Annotating!</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Browsers (meaning node level)</a:t>
            </a:r>
          </a:p>
        </p:txBody>
      </p:sp>
      <p:sp>
        <p:nvSpPr>
          <p:cNvPr id="28674"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The Essence of Hypertext</a:t>
            </a:r>
            <a:endParaRPr lang="en-US">
              <a:latin typeface="Georgia" charset="0"/>
              <a:ea typeface="ＭＳ Ｐゴシック" charset="0"/>
              <a:cs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idx="1"/>
          </p:nvPr>
        </p:nvSpPr>
        <p:spPr/>
        <p:txBody>
          <a:bodyPr/>
          <a:lstStyle/>
          <a:p>
            <a:pPr marL="269875" indent="-269875">
              <a:spcBef>
                <a:spcPts val="500"/>
              </a:spcBef>
              <a:spcAft>
                <a:spcPts val="500"/>
              </a:spcAft>
              <a:buFont typeface="Arial" charset="0"/>
              <a:buChar char="•"/>
            </a:pPr>
            <a:r>
              <a:rPr lang="en-US">
                <a:latin typeface="Georgia" charset="0"/>
                <a:ea typeface="ＭＳ Ｐゴシック" charset="0"/>
                <a:cs typeface="ＭＳ Ｐゴシック" charset="0"/>
              </a:rPr>
              <a:t>Disorientation: the tendency to lose one's sense of location and direction in a non-linear document; </a:t>
            </a:r>
            <a:r>
              <a:rPr lang="ja-JP" altLang="en-US">
                <a:latin typeface="Arial" charset="0"/>
                <a:ea typeface="ＭＳ Ｐゴシック" charset="0"/>
                <a:cs typeface="ＭＳ Ｐゴシック" charset="0"/>
              </a:rPr>
              <a:t>“</a:t>
            </a:r>
            <a:r>
              <a:rPr lang="en-US" altLang="ja-JP">
                <a:latin typeface="Georgia" charset="0"/>
                <a:ea typeface="ＭＳ Ｐゴシック" charset="0"/>
                <a:cs typeface="ＭＳ Ｐゴシック" charset="0"/>
              </a:rPr>
              <a:t>Lost in Hyperspace</a:t>
            </a:r>
            <a:r>
              <a:rPr lang="ja-JP" altLang="en-US">
                <a:latin typeface="Arial" charset="0"/>
                <a:ea typeface="ＭＳ Ｐゴシック" charset="0"/>
                <a:cs typeface="ＭＳ Ｐゴシック" charset="0"/>
              </a:rPr>
              <a:t>”</a:t>
            </a:r>
            <a:endParaRPr lang="en-US" altLang="ja-JP">
              <a:latin typeface="Georgia" charset="0"/>
              <a:ea typeface="ＭＳ Ｐゴシック" charset="0"/>
              <a:cs typeface="ＭＳ Ｐゴシック" charset="0"/>
            </a:endParaRPr>
          </a:p>
          <a:p>
            <a:pPr marL="269875" indent="-269875">
              <a:spcBef>
                <a:spcPts val="500"/>
              </a:spcBef>
              <a:spcAft>
                <a:spcPts val="500"/>
              </a:spcAft>
              <a:buFont typeface="Arial" charset="0"/>
              <a:buChar char="•"/>
            </a:pPr>
            <a:endParaRPr lang="en-US">
              <a:latin typeface="Georgia" charset="0"/>
              <a:ea typeface="ＭＳ Ｐゴシック" charset="0"/>
              <a:cs typeface="ＭＳ Ｐゴシック" charset="0"/>
            </a:endParaRPr>
          </a:p>
          <a:p>
            <a:pPr marL="269875" indent="-269875">
              <a:spcBef>
                <a:spcPts val="500"/>
              </a:spcBef>
              <a:spcAft>
                <a:spcPts val="500"/>
              </a:spcAft>
              <a:buFont typeface="Arial" charset="0"/>
              <a:buChar char="•"/>
            </a:pPr>
            <a:r>
              <a:rPr lang="en-US">
                <a:latin typeface="Georgia" charset="0"/>
                <a:ea typeface="ＭＳ Ｐゴシック" charset="0"/>
                <a:cs typeface="ＭＳ Ｐゴシック" charset="0"/>
              </a:rPr>
              <a:t>Cognitive overhead: the additional effort and concentration necessary to maintain several tasks or trails at one time. </a:t>
            </a:r>
          </a:p>
          <a:p>
            <a:pPr marL="269875" indent="-269875">
              <a:spcBef>
                <a:spcPts val="500"/>
              </a:spcBef>
              <a:spcAft>
                <a:spcPts val="500"/>
              </a:spcAft>
              <a:buFont typeface="Arial" charset="0"/>
              <a:buChar char="•"/>
            </a:pPr>
            <a:endParaRPr lang="en-US">
              <a:latin typeface="Georgia" charset="0"/>
              <a:ea typeface="ＭＳ Ｐゴシック" charset="0"/>
              <a:cs typeface="ＭＳ Ｐゴシック" charset="0"/>
            </a:endParaRPr>
          </a:p>
        </p:txBody>
      </p:sp>
      <p:sp>
        <p:nvSpPr>
          <p:cNvPr id="30722"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Disadvantages of Hypertext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noChangeArrowheads="1"/>
          </p:cNvSpPr>
          <p:nvPr>
            <p:ph idx="1"/>
          </p:nvPr>
        </p:nvSpPr>
        <p:spPr/>
        <p:txBody>
          <a:bodyPr/>
          <a:lstStyle/>
          <a:p>
            <a:pPr marL="269875" indent="-269875">
              <a:buFont typeface="Arial" charset="0"/>
              <a:buChar char="•"/>
            </a:pPr>
            <a:r>
              <a:rPr lang="en-GB">
                <a:latin typeface="Georgia" charset="0"/>
                <a:ea typeface="ＭＳ Ｐゴシック" charset="0"/>
                <a:cs typeface="ＭＳ Ｐゴシック" charset="0"/>
              </a:rPr>
              <a:t>1987 Conklin recognised that Hypertext lent itself to working with GUI’s with Windows, Icons, Mouse, Pointer Systems (WIMPs)</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1987 Conklin identified a future for Hypermedia</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1987 release of Windows 2 (overlapping windows) (Windows Help as Hypertext)</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1987 release of Apple Mac SE. Bundled with Hypercard</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From 1987 Hypertext/Hypermedia on a Personal Computer was a realistic option – 2nd Generation</a:t>
            </a:r>
          </a:p>
        </p:txBody>
      </p:sp>
      <p:sp>
        <p:nvSpPr>
          <p:cNvPr id="32770"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Second Generation Hypertext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noChangeArrowheads="1"/>
          </p:cNvSpPr>
          <p:nvPr>
            <p:ph idx="1"/>
          </p:nvPr>
        </p:nvSpPr>
        <p:spPr/>
        <p:txBody>
          <a:bodyPr/>
          <a:lstStyle/>
          <a:p>
            <a:pPr marL="269875" indent="-269875">
              <a:buFont typeface="Arial" charset="0"/>
              <a:buChar char="•"/>
            </a:pPr>
            <a:r>
              <a:rPr lang="en-US">
                <a:latin typeface="Georgia" charset="0"/>
                <a:ea typeface="ＭＳ Ｐゴシック" charset="0"/>
                <a:cs typeface="ＭＳ Ｐゴシック" charset="0"/>
              </a:rPr>
              <a:t>An early second generation system</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Developed at Xerox Parc (Trigg, Moran and Halasz) in 1986</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Designed to support the task of transforming a chaotic collection of unrelated ideas to an integrated, orderly interpretation of the ideas and their interconnections. </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Programmable API</a:t>
            </a:r>
            <a:endParaRPr lang="en-US" sz="3200">
              <a:latin typeface="Georgia" charset="0"/>
              <a:ea typeface="ＭＳ Ｐゴシック" charset="0"/>
              <a:cs typeface="ＭＳ Ｐゴシック" charset="0"/>
            </a:endParaRPr>
          </a:p>
        </p:txBody>
      </p:sp>
      <p:sp>
        <p:nvSpPr>
          <p:cNvPr id="34818"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NoteCards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Content Placeholder 5"/>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
        <p:nvSpPr>
          <p:cNvPr id="36866" name="Title 3"/>
          <p:cNvSpPr>
            <a:spLocks noGrp="1"/>
          </p:cNvSpPr>
          <p:nvPr>
            <p:ph type="title"/>
          </p:nvPr>
        </p:nvSpPr>
        <p:spPr>
          <a:ln/>
        </p:spPr>
        <p:txBody>
          <a:bodyPr/>
          <a:lstStyle/>
          <a:p>
            <a:r>
              <a:rPr lang="en-US">
                <a:latin typeface="Georgia" charset="0"/>
                <a:ea typeface="ＭＳ Ｐゴシック" charset="0"/>
                <a:cs typeface="ＭＳ Ｐゴシック" charset="0"/>
              </a:rPr>
              <a:t>NoteCards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p:cNvSpPr>
            <a:spLocks noGrp="1" noChangeArrowheads="1"/>
          </p:cNvSpPr>
          <p:nvPr>
            <p:ph idx="1"/>
          </p:nvPr>
        </p:nvSpPr>
        <p:spPr>
          <a:xfrm>
            <a:off x="457200" y="1600200"/>
            <a:ext cx="8001000" cy="4572000"/>
          </a:xfrm>
        </p:spPr>
        <p:txBody>
          <a:bodyPr/>
          <a:lstStyle/>
          <a:p>
            <a:pPr marL="269875" indent="-269875">
              <a:buFont typeface="Arial" charset="0"/>
              <a:buChar char="•"/>
            </a:pPr>
            <a:r>
              <a:rPr lang="en-US">
                <a:latin typeface="Georgia" charset="0"/>
                <a:ea typeface="ＭＳ Ｐゴシック" charset="0"/>
                <a:cs typeface="ＭＳ Ｐゴシック" charset="0"/>
              </a:rPr>
              <a:t>A notecard is an electronic generalization of the 3x5 paper notecard. </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Each link is a typed, directional connection between a source card and a destination card</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Links anchored at a particular location in the source card by a link icon but point to their destination card as a whole. </a:t>
            </a:r>
          </a:p>
        </p:txBody>
      </p:sp>
      <p:sp>
        <p:nvSpPr>
          <p:cNvPr id="37890"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NoteCards</a:t>
            </a:r>
            <a:br>
              <a:rPr lang="en-US">
                <a:latin typeface="Georgia" charset="0"/>
                <a:ea typeface="ＭＳ Ｐゴシック" charset="0"/>
                <a:cs typeface="ＭＳ Ｐゴシック" charset="0"/>
              </a:rPr>
            </a:br>
            <a:r>
              <a:rPr lang="en-US" sz="2800">
                <a:latin typeface="Georgia" charset="0"/>
                <a:ea typeface="ＭＳ Ｐゴシック" charset="0"/>
                <a:cs typeface="ＭＳ Ｐゴシック" charset="0"/>
              </a:rPr>
              <a:t>Links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NoteCards</a:t>
            </a:r>
            <a:br>
              <a:rPr lang="en-US">
                <a:latin typeface="Georgia" charset="0"/>
                <a:ea typeface="ＭＳ Ｐゴシック" charset="0"/>
                <a:cs typeface="ＭＳ Ｐゴシック" charset="0"/>
              </a:rPr>
            </a:br>
            <a:r>
              <a:rPr lang="en-US" sz="2800">
                <a:latin typeface="Georgia" charset="0"/>
                <a:ea typeface="ＭＳ Ｐゴシック" charset="0"/>
                <a:cs typeface="ＭＳ Ｐゴシック" charset="0"/>
              </a:rPr>
              <a:t>Showing card with iconic anchors</a:t>
            </a:r>
            <a:r>
              <a:rPr lang="en-US">
                <a:latin typeface="Georgia" charset="0"/>
                <a:ea typeface="ＭＳ Ｐゴシック" charset="0"/>
                <a:cs typeface="ＭＳ Ｐゴシック" charset="0"/>
              </a:rPr>
              <a:t> </a:t>
            </a:r>
          </a:p>
        </p:txBody>
      </p:sp>
      <p:pic>
        <p:nvPicPr>
          <p:cNvPr id="1822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447800"/>
            <a:ext cx="7239000" cy="474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idx="1"/>
          </p:nvPr>
        </p:nvSpPr>
        <p:spPr/>
        <p:txBody>
          <a:bodyPr/>
          <a:lstStyle/>
          <a:p>
            <a:pPr marL="269875" indent="-269875">
              <a:lnSpc>
                <a:spcPct val="90000"/>
              </a:lnSpc>
              <a:buFont typeface="Arial" charset="0"/>
              <a:buChar char="•"/>
            </a:pPr>
            <a:r>
              <a:rPr lang="en-GB" sz="2000">
                <a:latin typeface="Georgia" charset="0"/>
                <a:ea typeface="ＭＳ Ｐゴシック" charset="0"/>
                <a:cs typeface="ＭＳ Ｐゴシック" charset="0"/>
              </a:rPr>
              <a:t>What is hypertext? How are links represented and what do they mean?</a:t>
            </a:r>
          </a:p>
          <a:p>
            <a:pPr marL="269875" indent="-269875">
              <a:lnSpc>
                <a:spcPct val="90000"/>
              </a:lnSpc>
              <a:buFont typeface="Arial" charset="0"/>
              <a:buChar char="•"/>
            </a:pPr>
            <a:endParaRPr lang="en-GB" sz="2000">
              <a:latin typeface="Georgia" charset="0"/>
              <a:ea typeface="ＭＳ Ｐゴシック" charset="0"/>
              <a:cs typeface="ＭＳ Ｐゴシック" charset="0"/>
            </a:endParaRPr>
          </a:p>
          <a:p>
            <a:pPr marL="269875" indent="-269875">
              <a:lnSpc>
                <a:spcPct val="90000"/>
              </a:lnSpc>
              <a:buFont typeface="Arial" charset="0"/>
              <a:buChar char="•"/>
            </a:pPr>
            <a:r>
              <a:rPr lang="en-GB" sz="2000">
                <a:latin typeface="Georgia" charset="0"/>
                <a:ea typeface="ＭＳ Ｐゴシック" charset="0"/>
                <a:cs typeface="ＭＳ Ｐゴシック" charset="0"/>
              </a:rPr>
              <a:t>To what extent has the vision of the original pioneers been realised?</a:t>
            </a:r>
          </a:p>
          <a:p>
            <a:pPr marL="269875" indent="-269875">
              <a:lnSpc>
                <a:spcPct val="90000"/>
              </a:lnSpc>
              <a:buFont typeface="Arial" charset="0"/>
              <a:buChar char="•"/>
            </a:pPr>
            <a:endParaRPr lang="en-GB" sz="2000">
              <a:latin typeface="Georgia" charset="0"/>
              <a:ea typeface="ＭＳ Ｐゴシック" charset="0"/>
              <a:cs typeface="ＭＳ Ｐゴシック" charset="0"/>
            </a:endParaRPr>
          </a:p>
          <a:p>
            <a:pPr marL="269875" indent="-269875">
              <a:lnSpc>
                <a:spcPct val="90000"/>
              </a:lnSpc>
              <a:buFont typeface="Arial" charset="0"/>
              <a:buChar char="•"/>
            </a:pPr>
            <a:r>
              <a:rPr lang="en-GB" sz="2000">
                <a:latin typeface="Georgia" charset="0"/>
                <a:ea typeface="ＭＳ Ｐゴシック" charset="0"/>
                <a:cs typeface="ＭＳ Ｐゴシック" charset="0"/>
              </a:rPr>
              <a:t>Where did the research themes in open hypertext, spatial hypertext and time based hypertext lead us to?</a:t>
            </a:r>
          </a:p>
          <a:p>
            <a:pPr marL="269875" indent="-269875">
              <a:lnSpc>
                <a:spcPct val="90000"/>
              </a:lnSpc>
              <a:buFont typeface="Arial" charset="0"/>
              <a:buChar char="•"/>
            </a:pPr>
            <a:endParaRPr lang="en-GB" sz="2000">
              <a:latin typeface="Georgia" charset="0"/>
              <a:ea typeface="ＭＳ Ｐゴシック" charset="0"/>
              <a:cs typeface="ＭＳ Ｐゴシック" charset="0"/>
            </a:endParaRPr>
          </a:p>
          <a:p>
            <a:pPr marL="269875" indent="-269875">
              <a:lnSpc>
                <a:spcPct val="90000"/>
              </a:lnSpc>
              <a:buFont typeface="Arial" charset="0"/>
              <a:buChar char="•"/>
            </a:pPr>
            <a:r>
              <a:rPr lang="en-GB" sz="2000">
                <a:latin typeface="Georgia" charset="0"/>
                <a:ea typeface="ＭＳ Ｐゴシック" charset="0"/>
                <a:cs typeface="ＭＳ Ｐゴシック" charset="0"/>
              </a:rPr>
              <a:t>What have been the critical success factors for the Web?</a:t>
            </a:r>
          </a:p>
          <a:p>
            <a:pPr marL="269875" indent="-269875">
              <a:lnSpc>
                <a:spcPct val="90000"/>
              </a:lnSpc>
              <a:buFont typeface="Arial" charset="0"/>
              <a:buChar char="•"/>
            </a:pPr>
            <a:endParaRPr lang="en-GB" sz="2000">
              <a:latin typeface="Georgia" charset="0"/>
              <a:ea typeface="ＭＳ Ｐゴシック" charset="0"/>
              <a:cs typeface="ＭＳ Ｐゴシック" charset="0"/>
            </a:endParaRPr>
          </a:p>
          <a:p>
            <a:pPr marL="269875" indent="-269875">
              <a:lnSpc>
                <a:spcPct val="90000"/>
              </a:lnSpc>
              <a:buFont typeface="Arial" charset="0"/>
              <a:buChar char="•"/>
            </a:pPr>
            <a:r>
              <a:rPr lang="en-GB" sz="2000">
                <a:latin typeface="Georgia" charset="0"/>
                <a:ea typeface="ＭＳ Ｐゴシック" charset="0"/>
                <a:cs typeface="ＭＳ Ｐゴシック" charset="0"/>
              </a:rPr>
              <a:t>What can we do with semantics, and how can we get the semantic data?</a:t>
            </a:r>
          </a:p>
          <a:p>
            <a:pPr marL="269875" indent="-269875">
              <a:lnSpc>
                <a:spcPct val="90000"/>
              </a:lnSpc>
              <a:buFont typeface="Arial" charset="0"/>
              <a:buChar char="•"/>
            </a:pPr>
            <a:endParaRPr lang="en-GB" sz="2000">
              <a:latin typeface="Georgia" charset="0"/>
              <a:ea typeface="ＭＳ Ｐゴシック" charset="0"/>
              <a:cs typeface="ＭＳ Ｐゴシック" charset="0"/>
            </a:endParaRPr>
          </a:p>
          <a:p>
            <a:pPr marL="269875" indent="-269875">
              <a:lnSpc>
                <a:spcPct val="90000"/>
              </a:lnSpc>
              <a:buFont typeface="Arial" charset="0"/>
              <a:buChar char="•"/>
            </a:pPr>
            <a:r>
              <a:rPr lang="en-GB" sz="2000">
                <a:latin typeface="Georgia" charset="0"/>
                <a:ea typeface="ＭＳ Ｐゴシック" charset="0"/>
                <a:cs typeface="ＭＳ Ｐゴシック" charset="0"/>
              </a:rPr>
              <a:t>Social Hypertext and Web 2.0: is this anything new?</a:t>
            </a:r>
          </a:p>
          <a:p>
            <a:pPr marL="269875" indent="-269875">
              <a:lnSpc>
                <a:spcPct val="90000"/>
              </a:lnSpc>
              <a:buFont typeface="Arial" charset="0"/>
              <a:buChar char="•"/>
            </a:pPr>
            <a:endParaRPr lang="en-GB" sz="2000">
              <a:latin typeface="Georgia" charset="0"/>
              <a:ea typeface="ＭＳ Ｐゴシック" charset="0"/>
              <a:cs typeface="ＭＳ Ｐゴシック" charset="0"/>
            </a:endParaRPr>
          </a:p>
          <a:p>
            <a:pPr marL="269875" indent="-269875">
              <a:lnSpc>
                <a:spcPct val="90000"/>
              </a:lnSpc>
              <a:buFont typeface="Arial" charset="0"/>
              <a:buChar char="•"/>
            </a:pPr>
            <a:r>
              <a:rPr lang="en-GB" sz="2000">
                <a:latin typeface="Georgia" charset="0"/>
                <a:ea typeface="ＭＳ Ｐゴシック" charset="0"/>
                <a:cs typeface="ＭＳ Ｐゴシック" charset="0"/>
              </a:rPr>
              <a:t>What is the future for hypertext? What are the outstanding research issues? </a:t>
            </a:r>
          </a:p>
          <a:p>
            <a:pPr marL="269875" indent="-269875">
              <a:lnSpc>
                <a:spcPct val="90000"/>
              </a:lnSpc>
              <a:buFont typeface="Arial" charset="0"/>
              <a:buChar char="•"/>
            </a:pPr>
            <a:endParaRPr lang="en-GB" sz="2000">
              <a:latin typeface="Georgia" charset="0"/>
              <a:ea typeface="ＭＳ Ｐゴシック" charset="0"/>
              <a:cs typeface="ＭＳ Ｐゴシック" charset="0"/>
            </a:endParaRPr>
          </a:p>
          <a:p>
            <a:pPr marL="269875" indent="-269875">
              <a:lnSpc>
                <a:spcPct val="90000"/>
              </a:lnSpc>
              <a:buFont typeface="Arial" charset="0"/>
              <a:buChar char="•"/>
            </a:pPr>
            <a:r>
              <a:rPr lang="en-GB" sz="2000">
                <a:latin typeface="Georgia" charset="0"/>
                <a:ea typeface="ＭＳ Ｐゴシック" charset="0"/>
                <a:cs typeface="ＭＳ Ｐゴシック" charset="0"/>
              </a:rPr>
              <a:t>Is Web Science anything new? Is it Science?</a:t>
            </a:r>
          </a:p>
        </p:txBody>
      </p:sp>
      <p:sp>
        <p:nvSpPr>
          <p:cNvPr id="9218"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Eight Key Questions</a:t>
            </a:r>
            <a:endParaRPr lang="en-US">
              <a:latin typeface="Georgia" charset="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NoteCards</a:t>
            </a:r>
            <a:br>
              <a:rPr lang="en-US">
                <a:latin typeface="Georgia" charset="0"/>
                <a:ea typeface="ＭＳ Ｐゴシック" charset="0"/>
                <a:cs typeface="ＭＳ Ｐゴシック" charset="0"/>
              </a:rPr>
            </a:br>
            <a:r>
              <a:rPr lang="en-US" sz="2800">
                <a:latin typeface="Georgia" charset="0"/>
                <a:ea typeface="ＭＳ Ｐゴシック" charset="0"/>
                <a:cs typeface="ＭＳ Ｐゴシック" charset="0"/>
              </a:rPr>
              <a:t>Showing browser</a:t>
            </a:r>
            <a:r>
              <a:rPr lang="en-US">
                <a:latin typeface="Georgia" charset="0"/>
                <a:ea typeface="ＭＳ Ｐゴシック" charset="0"/>
                <a:cs typeface="ＭＳ Ｐゴシック" charset="0"/>
              </a:rPr>
              <a:t> </a:t>
            </a:r>
          </a:p>
        </p:txBody>
      </p:sp>
      <p:pic>
        <p:nvPicPr>
          <p:cNvPr id="1843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371600"/>
            <a:ext cx="5867400"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Grp="1" noChangeArrowheads="1"/>
          </p:cNvSpPr>
          <p:nvPr>
            <p:ph idx="1"/>
          </p:nvPr>
        </p:nvSpPr>
        <p:spPr/>
        <p:txBody>
          <a:bodyPr/>
          <a:lstStyle/>
          <a:p>
            <a:pPr marL="269875" indent="-269875">
              <a:buFont typeface="Arial" charset="0"/>
              <a:buChar char="•"/>
            </a:pPr>
            <a:r>
              <a:rPr lang="en-GB">
                <a:latin typeface="Georgia" charset="0"/>
                <a:ea typeface="ＭＳ Ｐゴシック" charset="0"/>
                <a:cs typeface="ＭＳ Ｐゴシック" charset="0"/>
              </a:rPr>
              <a:t>Frank Halasz was one of the Notecards team</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r>
              <a:rPr lang="en-GB">
                <a:latin typeface="Georgia" charset="0"/>
                <a:ea typeface="ＭＳ Ｐゴシック" charset="0"/>
                <a:cs typeface="ＭＳ Ｐゴシック" charset="0"/>
              </a:rPr>
              <a:t>In 1989 he wrote a paper in CACM summarizing the Notecards project and discussing the issues for the next generation of HT systems</a:t>
            </a:r>
          </a:p>
          <a:p>
            <a:pPr marL="269875" indent="-269875">
              <a:buFont typeface="Arial" charset="0"/>
              <a:buChar char="•"/>
            </a:pPr>
            <a:endParaRPr lang="en-GB">
              <a:latin typeface="Georgia" charset="0"/>
              <a:ea typeface="ＭＳ Ｐゴシック" charset="0"/>
              <a:cs typeface="ＭＳ Ｐゴシック" charset="0"/>
            </a:endParaRPr>
          </a:p>
          <a:p>
            <a:pPr marL="269875" indent="-269875">
              <a:buFont typeface="Arial" charset="0"/>
              <a:buChar char="•"/>
            </a:pPr>
            <a:endParaRPr lang="en-GB">
              <a:latin typeface="Georgia" charset="0"/>
              <a:ea typeface="ＭＳ Ｐゴシック" charset="0"/>
              <a:cs typeface="ＭＳ Ｐゴシック" charset="0"/>
            </a:endParaRPr>
          </a:p>
        </p:txBody>
      </p:sp>
      <p:sp>
        <p:nvSpPr>
          <p:cNvPr id="44034"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Halasz’s 7 Issues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Grp="1" noChangeArrowheads="1"/>
          </p:cNvSpPr>
          <p:nvPr>
            <p:ph idx="1"/>
          </p:nvPr>
        </p:nvSpPr>
        <p:spPr/>
        <p:txBody>
          <a:bodyPr/>
          <a:lstStyle/>
          <a:p>
            <a:pPr marL="269875" indent="-269875">
              <a:buFont typeface="Arial" charset="0"/>
              <a:buChar char="•"/>
            </a:pPr>
            <a:r>
              <a:rPr lang="en-US">
                <a:latin typeface="Georgia" charset="0"/>
                <a:ea typeface="ＭＳ Ｐゴシック" charset="0"/>
                <a:cs typeface="ＭＳ Ｐゴシック" charset="0"/>
              </a:rPr>
              <a:t>Issue 1: Search and query in a hypermedia network</a:t>
            </a:r>
          </a:p>
          <a:p>
            <a:pPr marL="539750" lvl="1" indent="-269875">
              <a:buFont typeface="Arial" charset="0"/>
              <a:buChar char="•"/>
            </a:pPr>
            <a:r>
              <a:rPr lang="en-US">
                <a:latin typeface="Georgia" charset="0"/>
                <a:ea typeface="ＭＳ Ｐゴシック" charset="0"/>
              </a:rPr>
              <a:t>Link Navigation is not always the best way to find things</a:t>
            </a:r>
          </a:p>
          <a:p>
            <a:pPr marL="539750" lvl="1" indent="-269875">
              <a:buFont typeface="Arial" charset="0"/>
              <a:buChar char="•"/>
            </a:pPr>
            <a:r>
              <a:rPr lang="en-US">
                <a:latin typeface="Georgia" charset="0"/>
                <a:ea typeface="ＭＳ Ｐゴシック" charset="0"/>
              </a:rPr>
              <a:t>Better might be Content Based or Structural Search</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Issue 2: Composites - augmenting the basic model</a:t>
            </a:r>
          </a:p>
          <a:p>
            <a:pPr marL="539750" lvl="1" indent="-269875">
              <a:buFont typeface="Arial" charset="0"/>
              <a:buChar char="•"/>
            </a:pPr>
            <a:r>
              <a:rPr lang="en-US">
                <a:latin typeface="Georgia" charset="0"/>
                <a:ea typeface="ＭＳ Ｐゴシック" charset="0"/>
              </a:rPr>
              <a:t>A way of representing and dealing with sets (or sub-networks) of nodes and links as unique entities separate from their components</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Issue 3: Virtual structures</a:t>
            </a:r>
          </a:p>
          <a:p>
            <a:pPr marL="539750" lvl="1" indent="-269875">
              <a:buFont typeface="Arial" charset="0"/>
              <a:buChar char="•"/>
            </a:pPr>
            <a:r>
              <a:rPr lang="en-US">
                <a:latin typeface="Georgia" charset="0"/>
                <a:ea typeface="ＭＳ Ｐゴシック" charset="0"/>
              </a:rPr>
              <a:t>Virtual Structures would be created by a query and would be equivalent to virtual tables in a relational database</a:t>
            </a:r>
          </a:p>
        </p:txBody>
      </p:sp>
      <p:sp>
        <p:nvSpPr>
          <p:cNvPr id="46082"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The seven issues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Grp="1" noChangeArrowheads="1"/>
          </p:cNvSpPr>
          <p:nvPr>
            <p:ph idx="1"/>
          </p:nvPr>
        </p:nvSpPr>
        <p:spPr/>
        <p:txBody>
          <a:bodyPr/>
          <a:lstStyle/>
          <a:p>
            <a:pPr marL="269875" indent="-269875">
              <a:buFont typeface="Arial" charset="0"/>
              <a:buChar char="•"/>
            </a:pPr>
            <a:r>
              <a:rPr lang="en-US">
                <a:latin typeface="Georgia" charset="0"/>
                <a:ea typeface="ＭＳ Ｐゴシック" charset="0"/>
                <a:cs typeface="ＭＳ Ｐゴシック" charset="0"/>
              </a:rPr>
              <a:t>Issue 4: Computation in (over) hypermedia networks</a:t>
            </a:r>
          </a:p>
          <a:p>
            <a:pPr marL="539750" lvl="1" indent="-269875">
              <a:buFont typeface="Arial" charset="0"/>
              <a:buChar char="•"/>
            </a:pPr>
            <a:r>
              <a:rPr lang="en-US">
                <a:latin typeface="Georgia" charset="0"/>
                <a:ea typeface="ＭＳ Ｐゴシック" charset="0"/>
              </a:rPr>
              <a:t>The idea is to provide APIs to allow cards to be orchestrated and scripts to be executed when certain events occur</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Issue 5: Versioning </a:t>
            </a:r>
          </a:p>
          <a:p>
            <a:pPr marL="539750" lvl="1" indent="-269875">
              <a:buFont typeface="Arial" charset="0"/>
              <a:buChar char="•"/>
            </a:pPr>
            <a:r>
              <a:rPr lang="en-US">
                <a:latin typeface="Georgia" charset="0"/>
                <a:ea typeface="ＭＳ Ｐゴシック" charset="0"/>
              </a:rPr>
              <a:t>Halasz argued that versioning was a natural feature of OSs that got lost with DOS. Versioning of HTs is difficult.</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Issue 6: Support for collaborative work</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Issue 7: Extensibility and tailorability</a:t>
            </a:r>
          </a:p>
          <a:p>
            <a:pPr marL="539750" lvl="1" indent="-269875">
              <a:buFont typeface="Arial" charset="0"/>
              <a:buChar char="•"/>
            </a:pPr>
            <a:r>
              <a:rPr lang="en-US">
                <a:latin typeface="Georgia" charset="0"/>
                <a:ea typeface="ＭＳ Ｐゴシック" charset="0"/>
              </a:rPr>
              <a:t>The ability to change the system to extend and change behaviours, have different appearances and use different hypertext models</a:t>
            </a:r>
          </a:p>
          <a:p>
            <a:pPr marL="269875" indent="-269875">
              <a:buFont typeface="Arial" charset="0"/>
              <a:buChar char="•"/>
            </a:pPr>
            <a:endParaRPr lang="en-US">
              <a:latin typeface="Georgia" charset="0"/>
              <a:ea typeface="ＭＳ Ｐゴシック" charset="0"/>
              <a:cs typeface="ＭＳ Ｐゴシック" charset="0"/>
            </a:endParaRPr>
          </a:p>
        </p:txBody>
      </p:sp>
      <p:sp>
        <p:nvSpPr>
          <p:cNvPr id="48130"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The seven issues</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latin typeface="Georgia" charset="0"/>
                <a:cs typeface="Georgia" charset="0"/>
              </a:rPr>
              <a:t>COMP 3016</a:t>
            </a:r>
          </a:p>
        </p:txBody>
      </p:sp>
      <p:pic>
        <p:nvPicPr>
          <p:cNvPr id="2355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latin typeface="Georgia" charset="0"/>
                <a:cs typeface="Georgia" charset="0"/>
              </a:rPr>
              <a:t>COMP 3016</a:t>
            </a:r>
          </a:p>
        </p:txBody>
      </p:sp>
      <p:pic>
        <p:nvPicPr>
          <p:cNvPr id="2375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9" name="Rectangle 3"/>
          <p:cNvSpPr>
            <a:spLocks noGrp="1" noChangeArrowheads="1"/>
          </p:cNvSpPr>
          <p:nvPr>
            <p:ph idx="1"/>
          </p:nvPr>
        </p:nvSpPr>
        <p:spPr/>
        <p:txBody>
          <a:bodyPr/>
          <a:lstStyle/>
          <a:p>
            <a:pPr marL="269875" indent="-269875">
              <a:buFont typeface="Arial" charset="0"/>
              <a:buChar char="•"/>
            </a:pPr>
            <a:r>
              <a:rPr lang="en-US">
                <a:latin typeface="Georgia" charset="0"/>
                <a:ea typeface="ＭＳ Ｐゴシック" charset="0"/>
                <a:cs typeface="ＭＳ Ｐゴシック" charset="0"/>
              </a:rPr>
              <a:t>Three new Hypertext systems made their first appearance</a:t>
            </a:r>
          </a:p>
          <a:p>
            <a:pPr marL="539750" lvl="1" indent="-269875">
              <a:buFont typeface="Arial" charset="0"/>
              <a:buChar char="•"/>
            </a:pPr>
            <a:r>
              <a:rPr lang="en-US">
                <a:latin typeface="Georgia" charset="0"/>
                <a:ea typeface="ＭＳ Ｐゴシック" charset="0"/>
              </a:rPr>
              <a:t>The World Wide Web</a:t>
            </a:r>
          </a:p>
          <a:p>
            <a:pPr marL="539750" lvl="1" indent="-269875">
              <a:buFont typeface="Arial" charset="0"/>
              <a:buChar char="•"/>
            </a:pPr>
            <a:r>
              <a:rPr lang="en-US">
                <a:latin typeface="Georgia" charset="0"/>
                <a:ea typeface="ＭＳ Ｐゴシック" charset="0"/>
              </a:rPr>
              <a:t>Hyper-G</a:t>
            </a:r>
          </a:p>
          <a:p>
            <a:pPr marL="539750" lvl="1" indent="-269875">
              <a:buFont typeface="Arial" charset="0"/>
              <a:buChar char="•"/>
            </a:pPr>
            <a:r>
              <a:rPr lang="en-US">
                <a:latin typeface="Georgia" charset="0"/>
                <a:ea typeface="ＭＳ Ｐゴシック" charset="0"/>
              </a:rPr>
              <a:t>Microcosm</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The above list is in ascending order of their compliance with 7 issues</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And in descending order of their uptake</a:t>
            </a:r>
          </a:p>
        </p:txBody>
      </p:sp>
      <p:sp>
        <p:nvSpPr>
          <p:cNvPr id="54274"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1990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96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96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61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619">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96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latin typeface="Georgia" charset="0"/>
                <a:cs typeface="Georgia" charset="0"/>
              </a:rPr>
              <a:t>COMP 3016</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Grp="1" noChangeArrowheads="1"/>
          </p:cNvSpPr>
          <p:nvPr>
            <p:ph idx="1"/>
          </p:nvPr>
        </p:nvSpPr>
        <p:spPr/>
        <p:txBody>
          <a:bodyPr/>
          <a:lstStyle/>
          <a:p>
            <a:pPr marL="269875" indent="-269875">
              <a:buFont typeface="Arial" charset="0"/>
              <a:buChar char="•"/>
            </a:pPr>
            <a:r>
              <a:rPr lang="en-US">
                <a:latin typeface="Georgia" charset="0"/>
                <a:ea typeface="ＭＳ Ｐゴシック" charset="0"/>
                <a:cs typeface="ＭＳ Ｐゴシック" charset="0"/>
              </a:rPr>
              <a:t>The idea of a boundless information world in which all items have a reference by which they can be retrieved - address system (URIs)</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A network protocol to fetch addressed items - (HTTP)</a:t>
            </a:r>
          </a:p>
          <a:p>
            <a:pPr marL="269875" indent="-269875">
              <a:buFont typeface="Arial" charset="0"/>
              <a:buChar char="•"/>
            </a:pPr>
            <a:endParaRPr lang="en-US">
              <a:latin typeface="Georgia" charset="0"/>
              <a:ea typeface="ＭＳ Ｐゴシック" charset="0"/>
              <a:cs typeface="ＭＳ Ｐゴシック" charset="0"/>
            </a:endParaRPr>
          </a:p>
          <a:p>
            <a:pPr marL="269875" indent="-269875">
              <a:buFont typeface="Arial" charset="0"/>
              <a:buChar char="•"/>
            </a:pPr>
            <a:r>
              <a:rPr lang="en-US">
                <a:latin typeface="Georgia" charset="0"/>
                <a:ea typeface="ＭＳ Ｐゴシック" charset="0"/>
                <a:cs typeface="ＭＳ Ｐゴシック" charset="0"/>
              </a:rPr>
              <a:t>A mark-up language (HTML) which every client must understand how to render - and which can contain hotlinks to given addresses</a:t>
            </a:r>
          </a:p>
        </p:txBody>
      </p:sp>
      <p:sp>
        <p:nvSpPr>
          <p:cNvPr id="58370" name="Rectangle 2"/>
          <p:cNvSpPr>
            <a:spLocks noGrp="1" noChangeArrowheads="1"/>
          </p:cNvSpPr>
          <p:nvPr>
            <p:ph type="title"/>
          </p:nvPr>
        </p:nvSpPr>
        <p:spPr>
          <a:ln/>
        </p:spPr>
        <p:txBody>
          <a:bodyPr/>
          <a:lstStyle/>
          <a:p>
            <a:r>
              <a:rPr lang="en-US">
                <a:latin typeface="Georgia" charset="0"/>
                <a:ea typeface="ＭＳ Ｐゴシック" charset="0"/>
                <a:cs typeface="ＭＳ Ｐゴシック" charset="0"/>
              </a:rPr>
              <a:t>What is (was) the Web?</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5875"/>
            <a:ext cx="917416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28600" y="4406900"/>
            <a:ext cx="8686800" cy="1362075"/>
          </a:xfrm>
        </p:spPr>
        <p:txBody>
          <a:bodyPr/>
          <a:lstStyle/>
          <a:p>
            <a:pPr>
              <a:defRPr/>
            </a:pPr>
            <a:r>
              <a:rPr lang="en-US" dirty="0" smtClean="0">
                <a:effectLst>
                  <a:outerShdw blurRad="50800" dist="38100" dir="2700000">
                    <a:srgbClr val="000000">
                      <a:alpha val="43000"/>
                    </a:srgbClr>
                  </a:outerShdw>
                </a:effectLst>
              </a:rPr>
              <a:t>Hypertext Pioneers</a:t>
            </a:r>
            <a:endParaRPr lang="en-US" dirty="0">
              <a:effectLst>
                <a:outerShdw blurRad="50800" dist="38100" dir="2700000">
                  <a:srgbClr val="000000">
                    <a:alpha val="43000"/>
                  </a:srgbClr>
                </a:outerShdw>
              </a:effectLst>
            </a:endParaRPr>
          </a:p>
        </p:txBody>
      </p:sp>
      <p:sp>
        <p:nvSpPr>
          <p:cNvPr id="8" name="Rectangle 7"/>
          <p:cNvSpPr/>
          <p:nvPr/>
        </p:nvSpPr>
        <p:spPr>
          <a:xfrm>
            <a:off x="33338" y="6375400"/>
            <a:ext cx="6670675" cy="277813"/>
          </a:xfrm>
          <a:prstGeom prst="rect">
            <a:avLst/>
          </a:prstGeom>
          <a:effectLst>
            <a:outerShdw blurRad="50800" dist="38100" dir="2700000">
              <a:srgbClr val="000000">
                <a:alpha val="43000"/>
              </a:srgbClr>
            </a:outerShdw>
          </a:effectLst>
        </p:spPr>
        <p:txBody>
          <a:bodyPr>
            <a:spAutoFit/>
          </a:bodyPr>
          <a:lstStyle/>
          <a:p>
            <a:pPr>
              <a:defRPr/>
            </a:pPr>
            <a:r>
              <a:rPr lang="en-US" sz="1200" b="1" dirty="0">
                <a:solidFill>
                  <a:schemeClr val="bg1"/>
                </a:solidFill>
                <a:cs typeface="+mn-cs"/>
              </a:rPr>
              <a:t>http://www.flickr.com/photos/intherough/3470183543/</a:t>
            </a:r>
            <a:endParaRPr lang="en-US" sz="1200" b="1" dirty="0">
              <a:solidFill>
                <a:schemeClr val="bg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Content Placeholder 4"/>
          <p:cNvSpPr>
            <a:spLocks noGrp="1"/>
          </p:cNvSpPr>
          <p:nvPr>
            <p:ph sz="half" idx="1"/>
          </p:nvPr>
        </p:nvSpPr>
        <p:spPr/>
        <p:txBody>
          <a:bodyPr/>
          <a:lstStyle/>
          <a:p>
            <a:r>
              <a:rPr lang="en-US">
                <a:latin typeface="Georgia" charset="0"/>
                <a:ea typeface="ＭＳ Ｐゴシック" charset="0"/>
                <a:cs typeface="ＭＳ Ｐゴシック" charset="0"/>
              </a:rPr>
              <a:t>Belgian lawyer and internationalist</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The father of Information Science</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Created the Universal Decimal Classification for libraries</a:t>
            </a:r>
            <a:br>
              <a:rPr lang="en-US">
                <a:latin typeface="Georgia" charset="0"/>
                <a:ea typeface="ＭＳ Ｐゴシック" charset="0"/>
                <a:cs typeface="ＭＳ Ｐゴシック" charset="0"/>
              </a:rPr>
            </a:br>
            <a:r>
              <a:rPr lang="en-US">
                <a:latin typeface="Georgia" charset="0"/>
                <a:ea typeface="ＭＳ Ｐゴシック" charset="0"/>
                <a:cs typeface="ＭＳ Ｐゴシック" charset="0"/>
              </a:rPr>
              <a:t>(still in use around the world)</a:t>
            </a:r>
          </a:p>
          <a:p>
            <a:endParaRPr lang="en-US">
              <a:latin typeface="Georgia" charset="0"/>
              <a:ea typeface="ＭＳ Ｐゴシック" charset="0"/>
              <a:cs typeface="ＭＳ Ｐゴシック" charset="0"/>
            </a:endParaRPr>
          </a:p>
          <a:p>
            <a:r>
              <a:rPr lang="fr-FR">
                <a:latin typeface="Georgia" charset="0"/>
                <a:ea typeface="ＭＳ Ｐゴシック" charset="0"/>
                <a:cs typeface="ＭＳ Ｐゴシック" charset="0"/>
              </a:rPr>
              <a:t>With Henri La Fontaine, established the Repertoire Bibliographique Universel in 1895</a:t>
            </a:r>
            <a:endParaRPr lang="en-US">
              <a:latin typeface="Georgia" charset="0"/>
              <a:ea typeface="ＭＳ Ｐゴシック" charset="0"/>
              <a:cs typeface="ＭＳ Ｐゴシック" charset="0"/>
            </a:endParaRPr>
          </a:p>
        </p:txBody>
      </p:sp>
      <p:pic>
        <p:nvPicPr>
          <p:cNvPr id="101378" name="Content Placeholder 6"/>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p:pic>
      <p:sp>
        <p:nvSpPr>
          <p:cNvPr id="101379" name="Title 3"/>
          <p:cNvSpPr>
            <a:spLocks noGrp="1"/>
          </p:cNvSpPr>
          <p:nvPr>
            <p:ph type="title"/>
          </p:nvPr>
        </p:nvSpPr>
        <p:spPr>
          <a:ln/>
        </p:spPr>
        <p:txBody>
          <a:bodyPr/>
          <a:lstStyle/>
          <a:p>
            <a:r>
              <a:rPr lang="en-US">
                <a:latin typeface="Georgia" charset="0"/>
                <a:ea typeface="ＭＳ Ｐゴシック" charset="0"/>
                <a:cs typeface="ＭＳ Ｐゴシック" charset="0"/>
              </a:rPr>
              <a:t>Paul Otlet</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270000" indent="-180000">
              <a:buFont typeface="Arial"/>
              <a:buChar char="•"/>
              <a:defRPr/>
            </a:pPr>
            <a:r>
              <a:rPr lang="en-US" dirty="0" smtClean="0"/>
              <a:t>A central repository for all the world’s knowledge</a:t>
            </a:r>
          </a:p>
          <a:p>
            <a:pPr marL="270000" indent="-180000">
              <a:buFont typeface="Arial"/>
              <a:buChar char="•"/>
              <a:defRPr/>
            </a:pPr>
            <a:endParaRPr lang="en-US" dirty="0" smtClean="0"/>
          </a:p>
          <a:p>
            <a:pPr marL="270000" indent="-180000">
              <a:buFont typeface="Arial"/>
              <a:buChar char="•"/>
              <a:defRPr/>
            </a:pPr>
            <a:r>
              <a:rPr lang="en-US" dirty="0" smtClean="0"/>
              <a:t>Founded in 1919 by </a:t>
            </a:r>
            <a:r>
              <a:rPr lang="en-US" dirty="0" err="1" smtClean="0"/>
              <a:t>Otlet</a:t>
            </a:r>
            <a:r>
              <a:rPr lang="en-US" dirty="0" smtClean="0"/>
              <a:t> and La Fontaine</a:t>
            </a:r>
          </a:p>
          <a:p>
            <a:pPr marL="270000" indent="-180000">
              <a:buFont typeface="Arial"/>
              <a:buChar char="•"/>
              <a:defRPr/>
            </a:pPr>
            <a:endParaRPr lang="en-US" dirty="0"/>
          </a:p>
          <a:p>
            <a:pPr marL="270000" indent="-180000">
              <a:buFont typeface="Arial"/>
              <a:buChar char="•"/>
              <a:defRPr/>
            </a:pPr>
            <a:r>
              <a:rPr lang="en-US" dirty="0" smtClean="0"/>
              <a:t>Built on the earlier </a:t>
            </a:r>
            <a:r>
              <a:rPr lang="fr-FR" dirty="0" err="1"/>
              <a:t>Repertoire</a:t>
            </a:r>
            <a:r>
              <a:rPr lang="fr-FR" dirty="0"/>
              <a:t> Bibliographique </a:t>
            </a:r>
            <a:r>
              <a:rPr lang="fr-FR" dirty="0" smtClean="0"/>
              <a:t>Universel</a:t>
            </a:r>
            <a:endParaRPr lang="en-US" dirty="0" smtClean="0"/>
          </a:p>
          <a:p>
            <a:pPr marL="90000" indent="0">
              <a:buFont typeface="Arial"/>
              <a:buNone/>
              <a:defRPr/>
            </a:pPr>
            <a:endParaRPr lang="en-US" dirty="0"/>
          </a:p>
          <a:p>
            <a:pPr marL="270000" indent="-180000">
              <a:buFont typeface="Arial"/>
              <a:buChar char="•"/>
              <a:defRPr/>
            </a:pPr>
            <a:r>
              <a:rPr lang="en-US" dirty="0" smtClean="0"/>
              <a:t>Closed in 1934, damaged in 1940 under Nazi occupation</a:t>
            </a:r>
            <a:endParaRPr lang="en-US" dirty="0"/>
          </a:p>
        </p:txBody>
      </p:sp>
      <p:pic>
        <p:nvPicPr>
          <p:cNvPr id="102402" name="Content Placeholder 5"/>
          <p:cNvPicPr>
            <a:picLocks noGrp="1" noChangeAspect="1"/>
          </p:cNvPicPr>
          <p:nvPr>
            <p:ph sz="half" idx="2"/>
          </p:nvPr>
        </p:nvPicPr>
        <p:blipFill>
          <a:blip r:embed="rId3" cstate="print">
            <a:extLst>
              <a:ext uri="{28A0092B-C50C-407E-A947-70E740481C1C}">
                <a14:useLocalDpi xmlns:a14="http://schemas.microsoft.com/office/drawing/2010/main"/>
              </a:ext>
            </a:extLst>
          </a:blip>
          <a:srcRect r="-614" b="-267"/>
          <a:stretch>
            <a:fillRect/>
          </a:stretch>
        </p:blipFill>
        <p:spPr/>
      </p:pic>
      <p:sp>
        <p:nvSpPr>
          <p:cNvPr id="102403" name="Title 4"/>
          <p:cNvSpPr>
            <a:spLocks noGrp="1"/>
          </p:cNvSpPr>
          <p:nvPr>
            <p:ph type="title"/>
          </p:nvPr>
        </p:nvSpPr>
        <p:spPr>
          <a:ln/>
        </p:spPr>
        <p:txBody>
          <a:bodyPr/>
          <a:lstStyle/>
          <a:p>
            <a:r>
              <a:rPr lang="en-US">
                <a:latin typeface="Georgia" charset="0"/>
                <a:ea typeface="ＭＳ Ｐゴシック" charset="0"/>
                <a:cs typeface="ＭＳ Ｐゴシック" charset="0"/>
              </a:rPr>
              <a:t>The Mundaneum</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1400">
                <a:latin typeface="Georgia" charset="0"/>
                <a:cs typeface="Georgia" charset="0"/>
              </a:rPr>
              <a:t>COMP 3016</a:t>
            </a:r>
          </a:p>
        </p:txBody>
      </p:sp>
      <p:pic>
        <p:nvPicPr>
          <p:cNvPr id="103426"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39800" y="0"/>
            <a:ext cx="7253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Content Placeholder 4"/>
          <p:cNvSpPr>
            <a:spLocks noGrp="1"/>
          </p:cNvSpPr>
          <p:nvPr>
            <p:ph sz="half" idx="1"/>
          </p:nvPr>
        </p:nvSpPr>
        <p:spPr/>
        <p:txBody>
          <a:bodyPr/>
          <a:lstStyle/>
          <a:p>
            <a:r>
              <a:rPr lang="en-US">
                <a:latin typeface="Georgia" charset="0"/>
                <a:ea typeface="ＭＳ Ｐゴシック" charset="0"/>
                <a:cs typeface="ＭＳ Ｐゴシック" charset="0"/>
              </a:rPr>
              <a:t>Prewar work on analogue computing – the Differential Analyser</a:t>
            </a:r>
          </a:p>
          <a:p>
            <a:endParaRPr lang="en-US">
              <a:latin typeface="Georgia" charset="0"/>
              <a:ea typeface="ＭＳ Ｐゴシック" charset="0"/>
              <a:cs typeface="ＭＳ Ｐゴシック" charset="0"/>
            </a:endParaRPr>
          </a:p>
          <a:p>
            <a:r>
              <a:rPr lang="en-US">
                <a:latin typeface="Georgia" charset="0"/>
                <a:ea typeface="ＭＳ Ｐゴシック" charset="0"/>
                <a:cs typeface="ＭＳ Ｐゴシック" charset="0"/>
              </a:rPr>
              <a:t>Director of the US Office of Scientific Research and Development during WWII</a:t>
            </a:r>
          </a:p>
          <a:p>
            <a:endParaRPr lang="en-US">
              <a:latin typeface="Georgia" charset="0"/>
              <a:ea typeface="ＭＳ Ｐゴシック" charset="0"/>
              <a:cs typeface="ＭＳ Ｐゴシック" charset="0"/>
            </a:endParaRPr>
          </a:p>
          <a:p>
            <a:r>
              <a:rPr lang="en-US" i="1">
                <a:latin typeface="Georgia" charset="0"/>
                <a:ea typeface="ＭＳ Ｐゴシック" charset="0"/>
                <a:cs typeface="ＭＳ Ｐゴシック" charset="0"/>
              </a:rPr>
              <a:t>De facto </a:t>
            </a:r>
            <a:r>
              <a:rPr lang="en-US">
                <a:latin typeface="Georgia" charset="0"/>
                <a:ea typeface="ＭＳ Ｐゴシック" charset="0"/>
                <a:cs typeface="ＭＳ Ｐゴシック" charset="0"/>
              </a:rPr>
              <a:t>director of the Manhattan Project until 1943</a:t>
            </a:r>
          </a:p>
        </p:txBody>
      </p:sp>
      <p:pic>
        <p:nvPicPr>
          <p:cNvPr id="104450" name="Content Placeholder 6"/>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p:pic>
      <p:sp>
        <p:nvSpPr>
          <p:cNvPr id="104451" name="Title 3"/>
          <p:cNvSpPr>
            <a:spLocks noGrp="1"/>
          </p:cNvSpPr>
          <p:nvPr>
            <p:ph type="title"/>
          </p:nvPr>
        </p:nvSpPr>
        <p:spPr>
          <a:ln/>
        </p:spPr>
        <p:txBody>
          <a:bodyPr/>
          <a:lstStyle/>
          <a:p>
            <a:r>
              <a:rPr lang="en-US">
                <a:latin typeface="Georgia" charset="0"/>
                <a:ea typeface="ＭＳ Ｐゴシック" charset="0"/>
                <a:cs typeface="ＭＳ Ｐゴシック" charset="0"/>
              </a:rPr>
              <a:t>Vannevar Bush</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ECS.thmx</Template>
  <TotalTime>1021</TotalTime>
  <Words>2188</Words>
  <Application>Microsoft Macintosh PowerPoint</Application>
  <PresentationFormat>On-screen Show (4:3)</PresentationFormat>
  <Paragraphs>361</Paragraphs>
  <Slides>48</Slides>
  <Notes>35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Times New Roman</vt:lpstr>
      <vt:lpstr>ＭＳ Ｐゴシック</vt:lpstr>
      <vt:lpstr>Arial</vt:lpstr>
      <vt:lpstr>Georgia</vt:lpstr>
      <vt:lpstr>Wingdings</vt:lpstr>
      <vt:lpstr>Palatino</vt:lpstr>
      <vt:lpstr>ECS</vt:lpstr>
      <vt:lpstr>1_ECS</vt:lpstr>
      <vt:lpstr>2_ECS</vt:lpstr>
      <vt:lpstr>COMP3016 Hypertext Pioneers</vt:lpstr>
      <vt:lpstr>Overview</vt:lpstr>
      <vt:lpstr>Learning Outcomes</vt:lpstr>
      <vt:lpstr>Eight Key Questions</vt:lpstr>
      <vt:lpstr>Hypertext Pioneers</vt:lpstr>
      <vt:lpstr>Paul Otlet</vt:lpstr>
      <vt:lpstr>The Mundaneum</vt:lpstr>
      <vt:lpstr>PowerPoint Presentation</vt:lpstr>
      <vt:lpstr>Vannevar Bush</vt:lpstr>
      <vt:lpstr>PowerPoint Presentation</vt:lpstr>
      <vt:lpstr>As We May Think</vt:lpstr>
      <vt:lpstr>As We May Think</vt:lpstr>
      <vt:lpstr>The Memex</vt:lpstr>
      <vt:lpstr>A Salient Prediction</vt:lpstr>
      <vt:lpstr>Doug Englebart</vt:lpstr>
      <vt:lpstr>PowerPoint Presentation</vt:lpstr>
      <vt:lpstr>Augmenting Human Intellect</vt:lpstr>
      <vt:lpstr>NLS – the oN-Line System</vt:lpstr>
      <vt:lpstr>The Mother of all Demos</vt:lpstr>
      <vt:lpstr>Ted Nelson</vt:lpstr>
      <vt:lpstr>PowerPoint Presentation</vt:lpstr>
      <vt:lpstr>Computer Lib/Dream Machines</vt:lpstr>
      <vt:lpstr>A Vision in a Dream</vt:lpstr>
      <vt:lpstr>Project Xanadu</vt:lpstr>
      <vt:lpstr>Project Xanadu</vt:lpstr>
      <vt:lpstr>Project Xanadu</vt:lpstr>
      <vt:lpstr>PowerPoint Presentation</vt:lpstr>
      <vt:lpstr>Nelson on the Web</vt:lpstr>
      <vt:lpstr>XanaduSpace</vt:lpstr>
      <vt:lpstr>1987 - Conklin</vt:lpstr>
      <vt:lpstr>Conklin’s Classifications</vt:lpstr>
      <vt:lpstr>The Essence of Hypertext</vt:lpstr>
      <vt:lpstr>The Essence of Hypertext</vt:lpstr>
      <vt:lpstr>Disadvantages of Hypertext</vt:lpstr>
      <vt:lpstr>Second Generation Hypertext</vt:lpstr>
      <vt:lpstr>NoteCards </vt:lpstr>
      <vt:lpstr>NoteCards</vt:lpstr>
      <vt:lpstr>NoteCards Links</vt:lpstr>
      <vt:lpstr>NoteCards Showing card with iconic anchors </vt:lpstr>
      <vt:lpstr>NoteCards Showing browser </vt:lpstr>
      <vt:lpstr>Halasz’s 7 Issues</vt:lpstr>
      <vt:lpstr>The seven issues</vt:lpstr>
      <vt:lpstr>The seven issues</vt:lpstr>
      <vt:lpstr>PowerPoint Presentation</vt:lpstr>
      <vt:lpstr>PowerPoint Presentation</vt:lpstr>
      <vt:lpstr>1990</vt:lpstr>
      <vt:lpstr>PowerPoint Presentation</vt:lpstr>
      <vt:lpstr>What is (was) the Web?</vt:lpstr>
    </vt:vector>
  </TitlesOfParts>
  <Company>Multicosm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Hypermedia Fundamentals</dc:title>
  <dc:creator>Hugh Davis</dc:creator>
  <cp:lastModifiedBy>Nick Gibbins</cp:lastModifiedBy>
  <cp:revision>38</cp:revision>
  <cp:lastPrinted>2010-11-02T09:27:03Z</cp:lastPrinted>
  <dcterms:created xsi:type="dcterms:W3CDTF">2001-05-01T20:41:33Z</dcterms:created>
  <dcterms:modified xsi:type="dcterms:W3CDTF">2010-11-11T19:34:46Z</dcterms:modified>
</cp:coreProperties>
</file>