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Override PartName="/ppt/notesSlides/notesSlide3.xml" ContentType="application/vnd.openxmlformats-officedocument.presentationml.notes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notesSlides/notesSlide4.xml" ContentType="application/vnd.openxmlformats-officedocument.presentationml.notesSlide+xml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notesSlides/notesSlide2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17.xml" ContentType="application/vnd.openxmlformats-officedocument.presentationml.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69" r:id="rId3"/>
    <p:sldId id="257" r:id="rId4"/>
    <p:sldId id="271" r:id="rId5"/>
    <p:sldId id="275" r:id="rId6"/>
    <p:sldId id="277" r:id="rId7"/>
    <p:sldId id="258" r:id="rId8"/>
    <p:sldId id="263" r:id="rId9"/>
    <p:sldId id="280" r:id="rId10"/>
    <p:sldId id="276" r:id="rId11"/>
    <p:sldId id="272" r:id="rId12"/>
    <p:sldId id="260" r:id="rId13"/>
    <p:sldId id="259" r:id="rId14"/>
    <p:sldId id="261" r:id="rId15"/>
    <p:sldId id="273" r:id="rId16"/>
    <p:sldId id="266" r:id="rId17"/>
    <p:sldId id="268" r:id="rId18"/>
    <p:sldId id="278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6" frameSlides="1"/>
  <p:clrMru>
    <a:srgbClr val="5B2400"/>
    <a:srgbClr val="78D7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Objects="1">
      <p:cViewPr varScale="1">
        <p:scale>
          <a:sx n="150" d="100"/>
          <a:sy n="150" d="100"/>
        </p:scale>
        <p:origin x="-125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857990-D194-B843-AA11-9FEB150D5B75}" type="datetimeFigureOut">
              <a:rPr lang="en-US" smtClean="0"/>
              <a:pPr/>
              <a:t>7/28/10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C2EA32-F480-F440-B0F4-CDE333A7C72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BF89A1-B880-1845-9099-742CA6E33DA3}" type="datetimeFigureOut">
              <a:rPr lang="en-US" smtClean="0"/>
              <a:pPr/>
              <a:t>7/28/10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0CD8E0-C8B5-E944-9C1D-74A55AC716E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CD8E0-C8B5-E944-9C1D-74A55AC716E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Fractionation</a:t>
            </a:r>
            <a:r>
              <a:rPr lang="en-US" baseline="0" dirty="0" smtClean="0"/>
              <a:t> is…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CD8E0-C8B5-E944-9C1D-74A55AC716E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Export flux = loss of</a:t>
            </a:r>
            <a:r>
              <a:rPr lang="en-US" baseline="0" dirty="0" smtClean="0"/>
              <a:t> organic matter from mixed layer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CD8E0-C8B5-E944-9C1D-74A55AC716E6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endParaRPr lang="en-US" sz="1200" b="0" dirty="0" smtClean="0">
              <a:latin typeface="Arial" charset="0"/>
            </a:endParaRPr>
          </a:p>
          <a:p>
            <a:pPr algn="l"/>
            <a:r>
              <a:rPr lang="en-US" sz="1200" b="0" dirty="0" smtClean="0">
                <a:latin typeface="Symbol" charset="2"/>
                <a:sym typeface="Symbol" charset="2"/>
              </a:rPr>
              <a:t></a:t>
            </a:r>
            <a:r>
              <a:rPr lang="en-US" sz="1200" b="0" baseline="30000" dirty="0" smtClean="0">
                <a:latin typeface="Arial" charset="0"/>
              </a:rPr>
              <a:t>13</a:t>
            </a:r>
            <a:r>
              <a:rPr lang="en-US" sz="1200" b="0" dirty="0" smtClean="0">
                <a:latin typeface="Arial" charset="0"/>
              </a:rPr>
              <a:t>C of dissolved CO</a:t>
            </a:r>
            <a:r>
              <a:rPr lang="en-US" sz="1200" b="0" baseline="-25000" dirty="0" smtClean="0">
                <a:latin typeface="Arial" charset="0"/>
              </a:rPr>
              <a:t>2</a:t>
            </a:r>
            <a:r>
              <a:rPr lang="en-US" sz="1200" b="0" dirty="0" smtClean="0">
                <a:latin typeface="Arial" charset="0"/>
              </a:rPr>
              <a:t> also equilibrates with the marine bicarbonate (HCO</a:t>
            </a:r>
            <a:r>
              <a:rPr lang="en-US" sz="1200" b="0" baseline="-25000" dirty="0" smtClean="0">
                <a:latin typeface="Arial" charset="0"/>
              </a:rPr>
              <a:t>3</a:t>
            </a:r>
            <a:r>
              <a:rPr lang="en-US" sz="1200" b="0" baseline="30000" dirty="0" smtClean="0">
                <a:latin typeface="Arial" charset="0"/>
              </a:rPr>
              <a:t>-</a:t>
            </a:r>
            <a:r>
              <a:rPr lang="en-US" sz="1200" b="0" dirty="0" smtClean="0">
                <a:latin typeface="Arial" charset="0"/>
              </a:rPr>
              <a:t>) reservoir which is a major component of the inorganic pool:  </a:t>
            </a:r>
            <a:r>
              <a:rPr lang="en-US" sz="1200" dirty="0" smtClean="0">
                <a:latin typeface="Arial" charset="0"/>
              </a:rPr>
              <a:t>M</a:t>
            </a:r>
            <a:r>
              <a:rPr lang="en-US" sz="1200" b="0" dirty="0" smtClean="0">
                <a:latin typeface="Arial" charset="0"/>
              </a:rPr>
              <a:t>ost of the carbon in sea water is present as bicarbonate HCO</a:t>
            </a:r>
            <a:r>
              <a:rPr lang="en-US" sz="1200" b="0" baseline="-25000" dirty="0" smtClean="0">
                <a:latin typeface="Arial" charset="0"/>
              </a:rPr>
              <a:t>3</a:t>
            </a:r>
            <a:r>
              <a:rPr lang="en-US" sz="1200" b="0" baseline="30000" dirty="0" smtClean="0">
                <a:latin typeface="Arial" charset="0"/>
              </a:rPr>
              <a:t>-</a:t>
            </a:r>
            <a:r>
              <a:rPr lang="en-US" sz="1200" b="0" dirty="0" smtClean="0">
                <a:solidFill>
                  <a:schemeClr val="bg1"/>
                </a:solidFill>
                <a:latin typeface="Arial" charset="0"/>
              </a:rPr>
              <a:t>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HCO</a:t>
            </a:r>
            <a:r>
              <a:rPr lang="en-US" baseline="-25000" dirty="0" smtClean="0"/>
              <a:t>3</a:t>
            </a:r>
            <a:r>
              <a:rPr lang="en-US" baseline="30000" dirty="0" smtClean="0"/>
              <a:t>-</a:t>
            </a:r>
            <a:r>
              <a:rPr lang="en-US" dirty="0" smtClean="0"/>
              <a:t> &amp; CO</a:t>
            </a:r>
            <a:r>
              <a:rPr lang="en-US" baseline="-25000" dirty="0" smtClean="0"/>
              <a:t>3</a:t>
            </a:r>
            <a:r>
              <a:rPr lang="en-US" baseline="30000" dirty="0" smtClean="0"/>
              <a:t>2-</a:t>
            </a:r>
            <a:r>
              <a:rPr lang="en-US" dirty="0" smtClean="0"/>
              <a:t> are also delivered to the oceans via </a:t>
            </a:r>
            <a:r>
              <a:rPr lang="en-US" dirty="0" err="1" smtClean="0"/>
              <a:t>riverine</a:t>
            </a:r>
            <a:r>
              <a:rPr lang="en-US" dirty="0" smtClean="0"/>
              <a:t> &amp; hydrothermal input (together with Ca). </a:t>
            </a:r>
          </a:p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CD8E0-C8B5-E944-9C1D-74A55AC716E6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B79AA-A9EA-E143-A824-2242255EB2F7}" type="datetimeFigureOut">
              <a:rPr lang="en-US" smtClean="0"/>
              <a:pPr/>
              <a:t>7/28/10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9662E-2FD0-F843-A7D3-02FBB0BDE9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B79AA-A9EA-E143-A824-2242255EB2F7}" type="datetimeFigureOut">
              <a:rPr lang="en-US" smtClean="0"/>
              <a:pPr/>
              <a:t>7/28/10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9662E-2FD0-F843-A7D3-02FBB0BDE9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B79AA-A9EA-E143-A824-2242255EB2F7}" type="datetimeFigureOut">
              <a:rPr lang="en-US" smtClean="0"/>
              <a:pPr/>
              <a:t>7/28/10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9662E-2FD0-F843-A7D3-02FBB0BDE9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B79AA-A9EA-E143-A824-2242255EB2F7}" type="datetimeFigureOut">
              <a:rPr lang="en-US" smtClean="0"/>
              <a:pPr/>
              <a:t>7/28/10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9662E-2FD0-F843-A7D3-02FBB0BDE9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B79AA-A9EA-E143-A824-2242255EB2F7}" type="datetimeFigureOut">
              <a:rPr lang="en-US" smtClean="0"/>
              <a:pPr/>
              <a:t>7/28/10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9662E-2FD0-F843-A7D3-02FBB0BDE9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B79AA-A9EA-E143-A824-2242255EB2F7}" type="datetimeFigureOut">
              <a:rPr lang="en-US" smtClean="0"/>
              <a:pPr/>
              <a:t>7/28/10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9662E-2FD0-F843-A7D3-02FBB0BDE9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B79AA-A9EA-E143-A824-2242255EB2F7}" type="datetimeFigureOut">
              <a:rPr lang="en-US" smtClean="0"/>
              <a:pPr/>
              <a:t>7/28/10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9662E-2FD0-F843-A7D3-02FBB0BDE9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B79AA-A9EA-E143-A824-2242255EB2F7}" type="datetimeFigureOut">
              <a:rPr lang="en-US" smtClean="0"/>
              <a:pPr/>
              <a:t>7/28/10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9662E-2FD0-F843-A7D3-02FBB0BDE9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B79AA-A9EA-E143-A824-2242255EB2F7}" type="datetimeFigureOut">
              <a:rPr lang="en-US" smtClean="0"/>
              <a:pPr/>
              <a:t>7/28/10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9662E-2FD0-F843-A7D3-02FBB0BDE9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B79AA-A9EA-E143-A824-2242255EB2F7}" type="datetimeFigureOut">
              <a:rPr lang="en-US" smtClean="0"/>
              <a:pPr/>
              <a:t>7/28/10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9662E-2FD0-F843-A7D3-02FBB0BDE9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B79AA-A9EA-E143-A824-2242255EB2F7}" type="datetimeFigureOut">
              <a:rPr lang="en-US" smtClean="0"/>
              <a:pPr/>
              <a:t>7/28/10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9662E-2FD0-F843-A7D3-02FBB0BDE9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1B79AA-A9EA-E143-A824-2242255EB2F7}" type="datetimeFigureOut">
              <a:rPr lang="en-US" smtClean="0"/>
              <a:pPr/>
              <a:t>7/28/10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F9662E-2FD0-F843-A7D3-02FBB0BDE93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sciencedirect.com/science/article/B6VCV-4JVTBSD-1/2/c2c5009b15217c086ce0af46a82962b1" TargetMode="External"/><Relationship Id="rId3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starcentral.mbl.edu/microscope/portal.php?pagetitle=assetfactsheet&amp;imageid=962" TargetMode="External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starcentral.mbl.edu/microscope/portal.php?pagetitle=assetfactsheet&amp;imageid=962" TargetMode="External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6" Type="http://schemas.openxmlformats.org/officeDocument/2006/relationships/image" Target="../media/image10.jpeg"/><Relationship Id="rId7" Type="http://schemas.openxmlformats.org/officeDocument/2006/relationships/image" Target="../media/image11.png"/><Relationship Id="rId8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reativecommons.org/licenses/by-nc-sa/2.0/uk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hyperlink" Target="http://mitocw.vocw.edu.vn/OcwWeb/Earth--Atmospheric--and-Planetary-Sciences/12-746Spring-2005/CourseHome/index.htm" TargetMode="External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57400" y="478304"/>
            <a:ext cx="562761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"/>
              </a:rPr>
              <a:t>Marine Carbonate </a:t>
            </a:r>
            <a:r>
              <a:rPr lang="en-US" sz="4000" dirty="0" smtClean="0">
                <a:latin typeface="American Typewriter" pitchFamily="-97" charset="0"/>
                <a:sym typeface="Symbol" pitchFamily="-97" charset="2"/>
              </a:rPr>
              <a:t></a:t>
            </a:r>
            <a:r>
              <a:rPr lang="en-US" sz="4000" baseline="300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"/>
              </a:rPr>
              <a:t>13</a:t>
            </a:r>
            <a:r>
              <a:rPr lang="en-US" sz="40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"/>
              </a:rPr>
              <a:t>C</a:t>
            </a:r>
          </a:p>
          <a:p>
            <a:pPr algn="ctr"/>
            <a:endParaRPr lang="en-US" sz="4000" dirty="0" smtClean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"/>
            </a:endParaRPr>
          </a:p>
          <a:p>
            <a:pPr algn="ctr"/>
            <a:r>
              <a:rPr lang="en-US" sz="40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"/>
              </a:rPr>
              <a:t>Revision Lecture</a:t>
            </a:r>
            <a:endParaRPr lang="en-US" sz="40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67400" y="4495800"/>
            <a:ext cx="13714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Helen Griffin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9" descr="cc-by-nc-s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26016" y="6482953"/>
            <a:ext cx="1017984" cy="375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457200"/>
            <a:ext cx="7239000" cy="6463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kern="0" dirty="0" smtClean="0">
                <a:latin typeface="Arial"/>
                <a:sym typeface="Symbol" pitchFamily="-97" charset="2"/>
              </a:rPr>
              <a:t></a:t>
            </a:r>
            <a:r>
              <a:rPr lang="en-GB" b="1" kern="0" baseline="30000" dirty="0" smtClean="0">
                <a:latin typeface="Arial"/>
                <a:sym typeface="Symbol" pitchFamily="-97" charset="2"/>
              </a:rPr>
              <a:t>13</a:t>
            </a:r>
            <a:r>
              <a:rPr lang="en-GB" b="1" kern="0" dirty="0" smtClean="0">
                <a:latin typeface="Arial"/>
                <a:sym typeface="Symbol" pitchFamily="-97" charset="2"/>
              </a:rPr>
              <a:t>C</a:t>
            </a:r>
            <a:r>
              <a:rPr lang="en-US" b="1" dirty="0" smtClean="0"/>
              <a:t> in Atmospheric CO</a:t>
            </a:r>
            <a:r>
              <a:rPr lang="en-US" b="1" baseline="-25000" dirty="0" smtClean="0"/>
              <a:t>2</a:t>
            </a:r>
            <a:r>
              <a:rPr lang="en-US" b="1" dirty="0" smtClean="0"/>
              <a:t> varies:</a:t>
            </a:r>
          </a:p>
          <a:p>
            <a:endParaRPr lang="en-US" dirty="0" smtClean="0"/>
          </a:p>
          <a:p>
            <a:r>
              <a:rPr lang="en-US" b="1" dirty="0" smtClean="0"/>
              <a:t>Spatially</a:t>
            </a:r>
          </a:p>
          <a:p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DIC in sea water is </a:t>
            </a:r>
            <a:r>
              <a:rPr lang="en-GB" kern="0" dirty="0" smtClean="0">
                <a:latin typeface="Arial"/>
                <a:sym typeface="Symbol" pitchFamily="-97" charset="2"/>
              </a:rPr>
              <a:t></a:t>
            </a:r>
            <a:r>
              <a:rPr lang="en-GB" kern="0" baseline="30000" dirty="0" smtClean="0">
                <a:latin typeface="Arial"/>
                <a:sym typeface="Symbol" pitchFamily="-97" charset="2"/>
              </a:rPr>
              <a:t>13</a:t>
            </a:r>
            <a:r>
              <a:rPr lang="en-GB" kern="0" dirty="0" smtClean="0">
                <a:latin typeface="Arial"/>
                <a:sym typeface="Symbol" pitchFamily="-97" charset="2"/>
              </a:rPr>
              <a:t>C</a:t>
            </a:r>
            <a:r>
              <a:rPr lang="en-US" dirty="0" smtClean="0"/>
              <a:t> enriched relative to the atmosphere</a:t>
            </a:r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Fractionation becomes weaker with increasing temp.</a:t>
            </a:r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endParaRPr lang="en-US" dirty="0" smtClean="0"/>
          </a:p>
          <a:p>
            <a:r>
              <a:rPr lang="en-US" b="1" dirty="0" smtClean="0"/>
              <a:t>Temporally</a:t>
            </a:r>
          </a:p>
          <a:p>
            <a:endParaRPr lang="en-US" dirty="0" smtClean="0"/>
          </a:p>
          <a:p>
            <a:r>
              <a:rPr lang="en-US" dirty="0" smtClean="0"/>
              <a:t>-e.g. re-growth of terrestrial vegetation after LGM</a:t>
            </a:r>
          </a:p>
          <a:p>
            <a:endParaRPr lang="en-US" dirty="0" smtClean="0"/>
          </a:p>
          <a:p>
            <a:r>
              <a:rPr lang="en-US" dirty="0" smtClean="0"/>
              <a:t>-C3 </a:t>
            </a:r>
            <a:r>
              <a:rPr lang="en-US" dirty="0" err="1" smtClean="0"/>
              <a:t>vs</a:t>
            </a:r>
            <a:r>
              <a:rPr lang="en-US" dirty="0" smtClean="0"/>
              <a:t> C4 plants </a:t>
            </a:r>
          </a:p>
          <a:p>
            <a:endParaRPr lang="en-US" dirty="0" smtClean="0"/>
          </a:p>
          <a:p>
            <a:r>
              <a:rPr lang="en-US" dirty="0" smtClean="0"/>
              <a:t>e.g. mid </a:t>
            </a:r>
            <a:r>
              <a:rPr lang="en-US" dirty="0" err="1" smtClean="0"/>
              <a:t>miocene</a:t>
            </a:r>
            <a:r>
              <a:rPr lang="en-US" dirty="0" smtClean="0"/>
              <a:t> increase in C4 plant domination</a:t>
            </a:r>
          </a:p>
          <a:p>
            <a:r>
              <a:rPr lang="en-US" dirty="0" smtClean="0"/>
              <a:t>-mean enrichment in atmospheric </a:t>
            </a:r>
            <a:r>
              <a:rPr lang="en-GB" kern="0" dirty="0" smtClean="0">
                <a:latin typeface="Arial"/>
                <a:sym typeface="Symbol" pitchFamily="-97" charset="2"/>
              </a:rPr>
              <a:t></a:t>
            </a:r>
            <a:r>
              <a:rPr lang="en-GB" kern="0" baseline="30000" dirty="0" smtClean="0">
                <a:latin typeface="Arial"/>
                <a:sym typeface="Symbol" pitchFamily="-97" charset="2"/>
              </a:rPr>
              <a:t>13</a:t>
            </a:r>
            <a:r>
              <a:rPr lang="en-GB" kern="0" dirty="0" smtClean="0">
                <a:latin typeface="Arial"/>
                <a:sym typeface="Symbol" pitchFamily="-97" charset="2"/>
              </a:rPr>
              <a:t>C</a:t>
            </a:r>
            <a:r>
              <a:rPr lang="en-US" dirty="0" smtClean="0"/>
              <a:t> by terrestrial plants reduced</a:t>
            </a:r>
          </a:p>
          <a:p>
            <a:r>
              <a:rPr lang="en-US" dirty="0" smtClean="0"/>
              <a:t>-may explain late </a:t>
            </a:r>
            <a:r>
              <a:rPr lang="en-US" dirty="0" err="1" smtClean="0"/>
              <a:t>miocene</a:t>
            </a:r>
            <a:r>
              <a:rPr lang="en-US" dirty="0" smtClean="0"/>
              <a:t> shift to lower </a:t>
            </a:r>
            <a:r>
              <a:rPr lang="en-GB" kern="0" dirty="0" smtClean="0">
                <a:latin typeface="Arial"/>
                <a:sym typeface="Symbol" pitchFamily="-97" charset="2"/>
              </a:rPr>
              <a:t></a:t>
            </a:r>
            <a:r>
              <a:rPr lang="en-GB" kern="0" baseline="30000" dirty="0" smtClean="0">
                <a:latin typeface="Arial"/>
                <a:sym typeface="Symbol" pitchFamily="-97" charset="2"/>
              </a:rPr>
              <a:t>13</a:t>
            </a:r>
            <a:r>
              <a:rPr lang="en-GB" kern="0" dirty="0" smtClean="0">
                <a:latin typeface="Arial"/>
                <a:sym typeface="Symbol" pitchFamily="-97" charset="2"/>
              </a:rPr>
              <a:t>C</a:t>
            </a:r>
            <a:r>
              <a:rPr lang="en-US" dirty="0" smtClean="0"/>
              <a:t>  in marine carbonates</a:t>
            </a:r>
          </a:p>
          <a:p>
            <a:endParaRPr lang="en-US" dirty="0" smtClean="0"/>
          </a:p>
          <a:p>
            <a:r>
              <a:rPr lang="en-US" dirty="0" smtClean="0"/>
              <a:t>Important as oceanic CO</a:t>
            </a:r>
            <a:r>
              <a:rPr lang="en-US" baseline="-25000" dirty="0" smtClean="0"/>
              <a:t>2</a:t>
            </a:r>
            <a:r>
              <a:rPr lang="en-US" dirty="0" smtClean="0"/>
              <a:t> equilibrates, through the air-sea interface, with atmospheric CO</a:t>
            </a:r>
            <a:r>
              <a:rPr lang="en-US" baseline="-25000" dirty="0" smtClean="0"/>
              <a:t>2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762750" y="1981200"/>
            <a:ext cx="19445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Arial" charset="0"/>
              </a:rPr>
              <a:t>C</a:t>
            </a:r>
            <a:r>
              <a:rPr lang="en-US" baseline="-25000" dirty="0" smtClean="0">
                <a:latin typeface="Arial" charset="0"/>
              </a:rPr>
              <a:t>3</a:t>
            </a:r>
            <a:r>
              <a:rPr lang="en-US" dirty="0" smtClean="0">
                <a:latin typeface="Arial" charset="0"/>
              </a:rPr>
              <a:t> plants = -27</a:t>
            </a:r>
            <a:r>
              <a:rPr lang="en-GB" dirty="0" smtClean="0">
                <a:latin typeface="Arial" charset="0"/>
              </a:rPr>
              <a:t>‰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762750" y="4495800"/>
            <a:ext cx="19445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Arial" charset="0"/>
              </a:rPr>
              <a:t>C</a:t>
            </a:r>
            <a:r>
              <a:rPr lang="en-US" baseline="-25000" dirty="0" smtClean="0">
                <a:latin typeface="Arial" charset="0"/>
              </a:rPr>
              <a:t>4</a:t>
            </a:r>
            <a:r>
              <a:rPr lang="en-US" dirty="0" smtClean="0">
                <a:latin typeface="Arial" charset="0"/>
              </a:rPr>
              <a:t> plants = -13</a:t>
            </a:r>
            <a:r>
              <a:rPr lang="en-GB" dirty="0" smtClean="0">
                <a:latin typeface="Arial" charset="0"/>
              </a:rPr>
              <a:t>‰</a:t>
            </a:r>
            <a:r>
              <a:rPr lang="en-US" dirty="0" smtClean="0">
                <a:latin typeface="Arial" charset="0"/>
              </a:rPr>
              <a:t>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408333" y="1611868"/>
            <a:ext cx="659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trees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408333" y="4158734"/>
            <a:ext cx="865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grasses</a:t>
            </a:r>
            <a:endParaRPr lang="en-US" dirty="0"/>
          </a:p>
        </p:txBody>
      </p:sp>
      <p:pic>
        <p:nvPicPr>
          <p:cNvPr id="10" name="Picture 9" descr="cc-by-nc-s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26016" y="6482953"/>
            <a:ext cx="1017984" cy="375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805255" y="196334"/>
            <a:ext cx="3725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Carbon Burial and global </a:t>
            </a:r>
            <a:r>
              <a:rPr lang="en-GB" kern="0" dirty="0" smtClean="0">
                <a:latin typeface="Arial"/>
                <a:sym typeface="Symbol" pitchFamily="-97" charset="2"/>
              </a:rPr>
              <a:t></a:t>
            </a:r>
            <a:r>
              <a:rPr lang="en-GB" kern="0" baseline="30000" dirty="0" smtClean="0">
                <a:latin typeface="Arial"/>
                <a:sym typeface="Symbol" pitchFamily="-97" charset="2"/>
              </a:rPr>
              <a:t>13</a:t>
            </a:r>
            <a:r>
              <a:rPr lang="en-GB" kern="0" dirty="0" smtClean="0">
                <a:latin typeface="Arial"/>
                <a:sym typeface="Symbol" pitchFamily="-97" charset="2"/>
              </a:rPr>
              <a:t>C</a:t>
            </a:r>
            <a:r>
              <a:rPr lang="en-US" b="1" dirty="0" smtClean="0"/>
              <a:t> shifts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28600" y="817364"/>
            <a:ext cx="442118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Enhanced organic matter preservation &amp; removal from the system through burial in sediments</a:t>
            </a:r>
          </a:p>
          <a:p>
            <a:endParaRPr lang="en-US" dirty="0" smtClean="0"/>
          </a:p>
          <a:p>
            <a:r>
              <a:rPr lang="en-US" dirty="0" smtClean="0"/>
              <a:t>Removal of </a:t>
            </a:r>
            <a:r>
              <a:rPr lang="en-US" baseline="30000" dirty="0" smtClean="0"/>
              <a:t>12</a:t>
            </a:r>
            <a:r>
              <a:rPr lang="en-US" dirty="0" smtClean="0"/>
              <a:t>C rich organic matter</a:t>
            </a:r>
          </a:p>
          <a:p>
            <a:endParaRPr lang="en-US" dirty="0" smtClean="0"/>
          </a:p>
          <a:p>
            <a:r>
              <a:rPr lang="en-US" dirty="0" smtClean="0"/>
              <a:t>Positive </a:t>
            </a:r>
            <a:r>
              <a:rPr lang="en-GB" kern="0" dirty="0" err="1" smtClean="0">
                <a:latin typeface="Arial"/>
                <a:sym typeface="Symbol" pitchFamily="-97" charset="2"/>
              </a:rPr>
              <a:t></a:t>
            </a:r>
            <a:r>
              <a:rPr lang="en-US" baseline="30000" dirty="0" smtClean="0"/>
              <a:t>13</a:t>
            </a:r>
            <a:r>
              <a:rPr lang="en-US" dirty="0" smtClean="0"/>
              <a:t>C excursion</a:t>
            </a:r>
          </a:p>
          <a:p>
            <a:endParaRPr lang="en-US" dirty="0" smtClean="0"/>
          </a:p>
          <a:p>
            <a:r>
              <a:rPr lang="en-US" dirty="0" smtClean="0"/>
              <a:t>e.g. Cretaceous </a:t>
            </a:r>
            <a:r>
              <a:rPr lang="en-US" dirty="0" err="1" smtClean="0"/>
              <a:t>OAEs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28600" y="3956685"/>
            <a:ext cx="4114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Opposite scenario: burning of fossil fuels</a:t>
            </a:r>
          </a:p>
          <a:p>
            <a:r>
              <a:rPr lang="en-US" dirty="0" smtClean="0"/>
              <a:t>(= organic matter)</a:t>
            </a:r>
          </a:p>
          <a:p>
            <a:endParaRPr lang="en-US" dirty="0" smtClean="0"/>
          </a:p>
          <a:p>
            <a:r>
              <a:rPr lang="en-US" dirty="0" smtClean="0"/>
              <a:t>Adds CO</a:t>
            </a:r>
            <a:r>
              <a:rPr lang="en-US" baseline="-25000" dirty="0" smtClean="0"/>
              <a:t>2</a:t>
            </a:r>
            <a:r>
              <a:rPr lang="en-US" dirty="0" smtClean="0"/>
              <a:t> to atmosphere &amp; causes </a:t>
            </a:r>
            <a:r>
              <a:rPr lang="en-GB" kern="0" baseline="30000" dirty="0" smtClean="0">
                <a:latin typeface="Arial"/>
                <a:sym typeface="Symbol" pitchFamily="-97" charset="2"/>
              </a:rPr>
              <a:t>13</a:t>
            </a:r>
            <a:r>
              <a:rPr lang="en-GB" kern="0" dirty="0" smtClean="0">
                <a:latin typeface="Arial"/>
                <a:sym typeface="Symbol" pitchFamily="-97" charset="2"/>
              </a:rPr>
              <a:t>C</a:t>
            </a:r>
            <a:r>
              <a:rPr lang="en-US" dirty="0" smtClean="0"/>
              <a:t> depletion once oceans have equilibrated with atmosphere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876800" y="817364"/>
            <a:ext cx="358140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Organic carbon pool exerts dominant influence on global </a:t>
            </a:r>
            <a:r>
              <a:rPr lang="en-GB" kern="0" dirty="0" smtClean="0">
                <a:latin typeface="Arial"/>
                <a:sym typeface="Symbol" pitchFamily="-97" charset="2"/>
              </a:rPr>
              <a:t></a:t>
            </a:r>
            <a:r>
              <a:rPr lang="en-GB" kern="0" baseline="30000" dirty="0" smtClean="0">
                <a:latin typeface="Arial"/>
                <a:sym typeface="Symbol" pitchFamily="-97" charset="2"/>
              </a:rPr>
              <a:t>13</a:t>
            </a:r>
            <a:r>
              <a:rPr lang="en-GB" kern="0" dirty="0" smtClean="0">
                <a:latin typeface="Arial"/>
                <a:sym typeface="Symbol" pitchFamily="-97" charset="2"/>
              </a:rPr>
              <a:t>C</a:t>
            </a:r>
            <a:r>
              <a:rPr lang="en-US" dirty="0" smtClean="0"/>
              <a:t> signal </a:t>
            </a:r>
          </a:p>
          <a:p>
            <a:endParaRPr lang="en-US" dirty="0" smtClean="0"/>
          </a:p>
          <a:p>
            <a:r>
              <a:rPr lang="en-US" dirty="0" smtClean="0"/>
              <a:t>Inorganic carbon pool ‘records’ </a:t>
            </a:r>
            <a:r>
              <a:rPr lang="en-GB" kern="0" dirty="0" smtClean="0">
                <a:latin typeface="Arial"/>
                <a:sym typeface="Symbol" pitchFamily="-97" charset="2"/>
              </a:rPr>
              <a:t></a:t>
            </a:r>
            <a:r>
              <a:rPr lang="en-GB" kern="0" baseline="30000" dirty="0" smtClean="0">
                <a:latin typeface="Arial"/>
                <a:sym typeface="Symbol" pitchFamily="-97" charset="2"/>
              </a:rPr>
              <a:t>13</a:t>
            </a:r>
            <a:r>
              <a:rPr lang="en-GB" kern="0" dirty="0" smtClean="0">
                <a:latin typeface="Arial"/>
                <a:sym typeface="Symbol" pitchFamily="-97" charset="2"/>
              </a:rPr>
              <a:t>C</a:t>
            </a:r>
            <a:r>
              <a:rPr lang="en-US" dirty="0" smtClean="0"/>
              <a:t> signal</a:t>
            </a:r>
          </a:p>
          <a:p>
            <a:endParaRPr lang="en-US" dirty="0" smtClean="0"/>
          </a:p>
          <a:p>
            <a:r>
              <a:rPr lang="en-US" dirty="0" smtClean="0"/>
              <a:t>Mostly due to very long residence time (10</a:t>
            </a:r>
            <a:r>
              <a:rPr lang="en-US" baseline="30000" dirty="0" smtClean="0"/>
              <a:t>8</a:t>
            </a:r>
            <a:r>
              <a:rPr lang="en-US" dirty="0" smtClean="0"/>
              <a:t> yrs) and enormous volume of sedimentary carbonate</a:t>
            </a:r>
          </a:p>
          <a:p>
            <a:endParaRPr lang="en-US" dirty="0" smtClean="0"/>
          </a:p>
          <a:p>
            <a:r>
              <a:rPr lang="en-US" dirty="0" smtClean="0"/>
              <a:t>See Cooke &amp; </a:t>
            </a:r>
            <a:r>
              <a:rPr lang="en-US" dirty="0" err="1" smtClean="0"/>
              <a:t>Rohling</a:t>
            </a:r>
            <a:r>
              <a:rPr lang="en-US" dirty="0" smtClean="0"/>
              <a:t> 1999 for further explanation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28600" y="817364"/>
            <a:ext cx="4114800" cy="291643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28600" y="3956685"/>
            <a:ext cx="4114800" cy="198691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876800" y="817364"/>
            <a:ext cx="3810000" cy="383083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9" descr="cc-by-nc-s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26016" y="6482953"/>
            <a:ext cx="1017984" cy="375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7400" y="175736"/>
            <a:ext cx="4429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Carbon isotope ratios in foraminiferal calcite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2347839"/>
            <a:ext cx="28520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 startAt="2"/>
            </a:pPr>
            <a:r>
              <a:rPr lang="en-US" dirty="0" smtClean="0"/>
              <a:t>Apparent disequilibrium: </a:t>
            </a:r>
          </a:p>
          <a:p>
            <a:pPr marL="342900" indent="-342900"/>
            <a:r>
              <a:rPr lang="en-US" dirty="0" smtClean="0"/>
              <a:t>	depths/microhabitats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697468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Equilibrium fractionation: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1351002"/>
            <a:ext cx="6355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  Equilibrium between carbonate and dissolved inorganic carbon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1736" y="2971800"/>
            <a:ext cx="34368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Planktonic</a:t>
            </a:r>
            <a:r>
              <a:rPr lang="en-US" dirty="0" smtClean="0"/>
              <a:t> foraminifera</a:t>
            </a:r>
          </a:p>
          <a:p>
            <a:endParaRPr lang="en-US" dirty="0" smtClean="0"/>
          </a:p>
          <a:p>
            <a:r>
              <a:rPr lang="en-US" dirty="0" smtClean="0"/>
              <a:t>-changes in depth of calcification during growth</a:t>
            </a:r>
          </a:p>
          <a:p>
            <a:endParaRPr lang="en-US" dirty="0" smtClean="0"/>
          </a:p>
          <a:p>
            <a:r>
              <a:rPr lang="en-US" dirty="0" smtClean="0"/>
              <a:t>-different species prefer different depths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601736" y="1796534"/>
            <a:ext cx="5782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Uncertainty in isotopic depletion of CO</a:t>
            </a:r>
            <a:r>
              <a:rPr lang="en-US" baseline="-25000" dirty="0" smtClean="0"/>
              <a:t>3</a:t>
            </a:r>
            <a:r>
              <a:rPr lang="en-US" baseline="30000" dirty="0" smtClean="0"/>
              <a:t>2-</a:t>
            </a:r>
            <a:r>
              <a:rPr lang="en-US" dirty="0" smtClean="0"/>
              <a:t> relative to HCO</a:t>
            </a:r>
            <a:r>
              <a:rPr lang="en-US" baseline="-25000" dirty="0" smtClean="0"/>
              <a:t>3</a:t>
            </a:r>
            <a:r>
              <a:rPr lang="en-US" baseline="30000" dirty="0" smtClean="0"/>
              <a:t>-</a:t>
            </a:r>
            <a:endParaRPr lang="en-US" baseline="30000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5257800"/>
            <a:ext cx="838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For more details see: </a:t>
            </a:r>
          </a:p>
          <a:p>
            <a:r>
              <a:rPr lang="en-US" sz="1400" dirty="0" smtClean="0"/>
              <a:t>Sexton, Wilson and Pearson, (2006) </a:t>
            </a:r>
            <a:r>
              <a:rPr lang="en-US" sz="1400" dirty="0" err="1" smtClean="0"/>
              <a:t>Palaeoecology</a:t>
            </a:r>
            <a:r>
              <a:rPr lang="en-US" sz="1400" dirty="0" smtClean="0"/>
              <a:t> of late middle Eocene </a:t>
            </a:r>
            <a:r>
              <a:rPr lang="en-US" sz="1400" dirty="0" err="1" smtClean="0"/>
              <a:t>planktic</a:t>
            </a:r>
            <a:r>
              <a:rPr lang="en-US" sz="1400" dirty="0" smtClean="0"/>
              <a:t> foraminifera and evolutionary implications, Marine Micropaleontology, Volume 60, Issue 1, 27 June 2006, Pages 1-16, </a:t>
            </a:r>
          </a:p>
          <a:p>
            <a:r>
              <a:rPr lang="en-US" sz="1400" dirty="0" smtClean="0"/>
              <a:t>( </a:t>
            </a:r>
            <a:r>
              <a:rPr lang="en-US" sz="1400" dirty="0" smtClean="0">
                <a:hlinkClick r:id="rId2"/>
              </a:rPr>
              <a:t>http://www.sciencedirect.com/science/article/B6VCV-4JVTBSD-1/2/c2c5009b15217c086ce0af46a82962b1</a:t>
            </a:r>
            <a:r>
              <a:rPr lang="en-US" sz="1400" dirty="0" smtClean="0"/>
              <a:t> )</a:t>
            </a:r>
            <a:endParaRPr lang="en-US" sz="1400" dirty="0"/>
          </a:p>
        </p:txBody>
      </p:sp>
      <p:pic>
        <p:nvPicPr>
          <p:cNvPr id="11" name="Picture 9" descr="cc-by-nc-s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26016" y="6482953"/>
            <a:ext cx="1017984" cy="375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369332"/>
            <a:ext cx="2664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Microhabitats continued..</a:t>
            </a:r>
            <a:endParaRPr lang="en-US" b="1" dirty="0"/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736968" y="2287250"/>
            <a:ext cx="3276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 dirty="0" smtClean="0"/>
              <a:t>e.g. </a:t>
            </a:r>
            <a:r>
              <a:rPr lang="en-US" sz="2000" i="1" dirty="0" err="1" smtClean="0"/>
              <a:t>Cibicidoides</a:t>
            </a:r>
            <a:r>
              <a:rPr lang="en-US" sz="2000" i="1" dirty="0" smtClean="0"/>
              <a:t> </a:t>
            </a:r>
            <a:r>
              <a:rPr lang="en-US" sz="2000" i="1" dirty="0" err="1"/>
              <a:t>wuellerstorfi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539684" y="2287250"/>
            <a:ext cx="28674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/>
              <a:t>e.g. Uvigerina </a:t>
            </a:r>
            <a:r>
              <a:rPr lang="en-US" i="1" dirty="0" err="1" smtClean="0"/>
              <a:t>mediterranea</a:t>
            </a:r>
            <a:endParaRPr lang="en-US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3276600" y="1175266"/>
            <a:ext cx="2147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Benthic foraminifera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39684" y="1917918"/>
            <a:ext cx="970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Infaunal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736968" y="1917918"/>
            <a:ext cx="1079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Epifaunal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806884" y="3289518"/>
            <a:ext cx="3727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Calcify closer to equilibrium to bottom waters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39684" y="3289518"/>
            <a:ext cx="3962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Calcify in equilibrium with ambient pore-water</a:t>
            </a:r>
          </a:p>
          <a:p>
            <a:endParaRPr lang="en-US" dirty="0" smtClean="0"/>
          </a:p>
          <a:p>
            <a:r>
              <a:rPr lang="en-GB" kern="0" dirty="0" smtClean="0">
                <a:latin typeface="Arial"/>
                <a:sym typeface="Symbol" pitchFamily="-97" charset="2"/>
              </a:rPr>
              <a:t></a:t>
            </a:r>
            <a:r>
              <a:rPr lang="en-GB" kern="0" baseline="30000" dirty="0" smtClean="0">
                <a:latin typeface="Arial"/>
                <a:sym typeface="Symbol" pitchFamily="-97" charset="2"/>
              </a:rPr>
              <a:t>13</a:t>
            </a:r>
            <a:r>
              <a:rPr lang="en-GB" kern="0" dirty="0" smtClean="0">
                <a:latin typeface="Arial"/>
                <a:sym typeface="Symbol" pitchFamily="-97" charset="2"/>
              </a:rPr>
              <a:t>C</a:t>
            </a:r>
            <a:r>
              <a:rPr lang="en-US" dirty="0" smtClean="0"/>
              <a:t> of which becomes more depleted (lighter) with depth in the sediment due to decomposition of organic matter</a:t>
            </a:r>
            <a:endParaRPr lang="en-US" dirty="0"/>
          </a:p>
        </p:txBody>
      </p:sp>
      <p:pic>
        <p:nvPicPr>
          <p:cNvPr id="13" name="Picture 9" descr="cc-by-nc-s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26016" y="6482953"/>
            <a:ext cx="1017984" cy="375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2372" y="272534"/>
            <a:ext cx="5929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Deviations from equilibrium </a:t>
            </a:r>
            <a:r>
              <a:rPr lang="en-GB" b="1" kern="0" dirty="0" smtClean="0">
                <a:latin typeface="Arial"/>
                <a:sym typeface="Symbol" pitchFamily="-97" charset="2"/>
              </a:rPr>
              <a:t></a:t>
            </a:r>
            <a:r>
              <a:rPr lang="en-GB" b="1" kern="0" baseline="30000" dirty="0" smtClean="0">
                <a:latin typeface="Arial"/>
                <a:sym typeface="Symbol" pitchFamily="-97" charset="2"/>
              </a:rPr>
              <a:t>13</a:t>
            </a:r>
            <a:r>
              <a:rPr lang="en-GB" b="1" kern="0" dirty="0" smtClean="0">
                <a:latin typeface="Arial"/>
                <a:sym typeface="Symbol" pitchFamily="-97" charset="2"/>
              </a:rPr>
              <a:t>C</a:t>
            </a:r>
            <a:r>
              <a:rPr lang="en-US" b="1" dirty="0" smtClean="0"/>
              <a:t> in foraminiferal carbonate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51143" y="849868"/>
            <a:ext cx="2011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1.  Respiratory CO</a:t>
            </a:r>
            <a:r>
              <a:rPr lang="en-US" b="1" baseline="-25000" dirty="0" smtClean="0"/>
              <a:t>2</a:t>
            </a:r>
            <a:endParaRPr lang="en-US" b="1" baseline="-25000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2605634"/>
            <a:ext cx="2831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2. </a:t>
            </a:r>
            <a:r>
              <a:rPr lang="en-US" b="1" dirty="0" err="1" smtClean="0"/>
              <a:t>Symbiont</a:t>
            </a:r>
            <a:r>
              <a:rPr lang="en-US" b="1" dirty="0" smtClean="0"/>
              <a:t> photosynthesis</a:t>
            </a:r>
            <a:endParaRPr lang="en-US" b="1" dirty="0"/>
          </a:p>
        </p:txBody>
      </p:sp>
      <p:pic>
        <p:nvPicPr>
          <p:cNvPr id="7" name="Picture 5" descr="foraminefer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78404" y="1692534"/>
            <a:ext cx="2860796" cy="2605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25400" dir="16979900" algn="ctr" rotWithShape="0">
              <a:srgbClr val="000000">
                <a:alpha val="75000"/>
              </a:srgbClr>
            </a:outerShdw>
          </a:effectLst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553842" y="3175829"/>
            <a:ext cx="142456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i="1" dirty="0"/>
              <a:t>Globigerinoides </a:t>
            </a:r>
            <a:r>
              <a:rPr lang="en-US" sz="1400" dirty="0"/>
              <a:t> spp. with </a:t>
            </a:r>
            <a:r>
              <a:rPr lang="en-US" sz="1400" dirty="0" err="1"/>
              <a:t>symbionts</a:t>
            </a:r>
            <a:r>
              <a:rPr lang="en-US" sz="1400" dirty="0" smtClean="0"/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2000" y="1290935"/>
            <a:ext cx="31302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Incorporation of </a:t>
            </a:r>
            <a:r>
              <a:rPr lang="en-US" dirty="0" err="1" smtClean="0"/>
              <a:t>isotopically</a:t>
            </a:r>
            <a:r>
              <a:rPr lang="en-US" dirty="0" smtClean="0"/>
              <a:t> light metabolic CO</a:t>
            </a:r>
            <a:r>
              <a:rPr lang="en-US" baseline="-25000" dirty="0" smtClean="0"/>
              <a:t>2</a:t>
            </a:r>
            <a:r>
              <a:rPr lang="en-US" dirty="0" smtClean="0"/>
              <a:t> into the carbonate skeleton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62000" y="3364735"/>
            <a:ext cx="3130257" cy="2923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Increased light intensity has been shown to result in heavier shell and </a:t>
            </a:r>
            <a:r>
              <a:rPr lang="en-GB" kern="0" dirty="0" smtClean="0">
                <a:latin typeface="Arial"/>
                <a:sym typeface="Symbol" pitchFamily="-97" charset="2"/>
              </a:rPr>
              <a:t></a:t>
            </a:r>
            <a:r>
              <a:rPr lang="en-GB" kern="0" baseline="30000" dirty="0" smtClean="0">
                <a:latin typeface="Arial"/>
                <a:sym typeface="Symbol" pitchFamily="-97" charset="2"/>
              </a:rPr>
              <a:t>13</a:t>
            </a:r>
            <a:r>
              <a:rPr lang="en-GB" kern="0" dirty="0" smtClean="0">
                <a:latin typeface="Arial"/>
                <a:sym typeface="Symbol" pitchFamily="-97" charset="2"/>
              </a:rPr>
              <a:t>C</a:t>
            </a:r>
            <a:r>
              <a:rPr lang="en-US" dirty="0" smtClean="0"/>
              <a:t> values in </a:t>
            </a:r>
            <a:r>
              <a:rPr lang="en-US" dirty="0" err="1" smtClean="0"/>
              <a:t>photosymbiont</a:t>
            </a:r>
            <a:r>
              <a:rPr lang="en-US" dirty="0" smtClean="0"/>
              <a:t> bearing </a:t>
            </a:r>
            <a:r>
              <a:rPr lang="en-US" dirty="0" err="1" smtClean="0"/>
              <a:t>forams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Due to the </a:t>
            </a:r>
            <a:r>
              <a:rPr lang="en-US" dirty="0" err="1" smtClean="0"/>
              <a:t>symbionts</a:t>
            </a:r>
            <a:r>
              <a:rPr lang="en-US" dirty="0" smtClean="0"/>
              <a:t> preferential uptake of </a:t>
            </a:r>
            <a:r>
              <a:rPr lang="en-US" baseline="30000" dirty="0" smtClean="0"/>
              <a:t>12</a:t>
            </a:r>
            <a:r>
              <a:rPr lang="en-US" dirty="0" smtClean="0"/>
              <a:t>C (photosynthesis), leaving a microenvironment depleted in </a:t>
            </a:r>
            <a:r>
              <a:rPr lang="en-US" baseline="30000" dirty="0" smtClean="0"/>
              <a:t>12</a:t>
            </a:r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343400" y="4061192"/>
            <a:ext cx="4648200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dirty="0" smtClean="0"/>
              <a:t>Copyright: O. R. Anderson</a:t>
            </a:r>
          </a:p>
          <a:p>
            <a:pPr>
              <a:spcBef>
                <a:spcPct val="50000"/>
              </a:spcBef>
            </a:pPr>
            <a:r>
              <a:rPr lang="en-US" sz="1000" dirty="0" smtClean="0">
                <a:latin typeface="Verdana" charset="0"/>
                <a:hlinkClick r:id="rId3"/>
              </a:rPr>
              <a:t>http://starcentral.mbl.edu/microscope/portal.php?pagetitle=assetfactsheet&amp;imageid=962</a:t>
            </a:r>
            <a:r>
              <a:rPr lang="en-US" sz="1000" dirty="0" smtClean="0">
                <a:latin typeface="Verdana" charset="0"/>
              </a:rPr>
              <a:t> Image retrieved 13.10.2010</a:t>
            </a:r>
          </a:p>
          <a:p>
            <a:endParaRPr lang="en-US" sz="1200" dirty="0"/>
          </a:p>
        </p:txBody>
      </p:sp>
      <p:pic>
        <p:nvPicPr>
          <p:cNvPr id="14" name="Picture 9" descr="cc-by-nc-sa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26016" y="6482953"/>
            <a:ext cx="1017984" cy="375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609600"/>
            <a:ext cx="8534400" cy="3200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 startAt="3"/>
            </a:pPr>
            <a:r>
              <a:rPr lang="en-US" b="1" dirty="0" smtClean="0"/>
              <a:t>Growth effects (ontogeny)</a:t>
            </a:r>
          </a:p>
          <a:p>
            <a:pPr marL="342900" indent="-342900">
              <a:buAutoNum type="arabicPeriod" startAt="3"/>
            </a:pPr>
            <a:endParaRPr lang="en-US" dirty="0" smtClean="0"/>
          </a:p>
          <a:p>
            <a:pPr marL="342900" indent="-342900"/>
            <a:r>
              <a:rPr lang="en-US" dirty="0" smtClean="0"/>
              <a:t>	</a:t>
            </a:r>
            <a:r>
              <a:rPr lang="en-US" dirty="0" err="1" smtClean="0"/>
              <a:t>Symbiont</a:t>
            </a:r>
            <a:r>
              <a:rPr lang="en-US" dirty="0" smtClean="0"/>
              <a:t> density is thought to increase with test size… (increased photosynthesis leads to increasingly </a:t>
            </a:r>
            <a:r>
              <a:rPr lang="en-GB" kern="0" baseline="30000" dirty="0" smtClean="0">
                <a:latin typeface="Arial"/>
                <a:sym typeface="Symbol" pitchFamily="-97" charset="2"/>
              </a:rPr>
              <a:t>13</a:t>
            </a:r>
            <a:r>
              <a:rPr lang="en-GB" kern="0" dirty="0" smtClean="0">
                <a:latin typeface="Arial"/>
                <a:sym typeface="Symbol" pitchFamily="-97" charset="2"/>
              </a:rPr>
              <a:t>C</a:t>
            </a:r>
            <a:r>
              <a:rPr lang="en-US" dirty="0" smtClean="0"/>
              <a:t> enriched </a:t>
            </a:r>
            <a:r>
              <a:rPr lang="en-US" dirty="0" err="1" smtClean="0"/>
              <a:t>foram</a:t>
            </a:r>
            <a:r>
              <a:rPr lang="en-US" dirty="0" smtClean="0"/>
              <a:t> shell)</a:t>
            </a:r>
          </a:p>
          <a:p>
            <a:pPr marL="342900" indent="-342900"/>
            <a:endParaRPr lang="en-US" dirty="0" smtClean="0"/>
          </a:p>
          <a:p>
            <a:pPr marL="342900" indent="-342900">
              <a:buAutoNum type="arabicPeriod" startAt="4"/>
            </a:pPr>
            <a:r>
              <a:rPr lang="en-US" b="1" dirty="0" smtClean="0"/>
              <a:t>Carbonate ion concentration effect</a:t>
            </a:r>
          </a:p>
          <a:p>
            <a:pPr marL="342900" indent="-342900">
              <a:buAutoNum type="arabicPeriod" startAt="4"/>
            </a:pPr>
            <a:endParaRPr lang="en-US" dirty="0" smtClean="0"/>
          </a:p>
          <a:p>
            <a:pPr marL="342900" indent="-342900"/>
            <a:r>
              <a:rPr lang="en-US" dirty="0" smtClean="0"/>
              <a:t>	</a:t>
            </a:r>
            <a:r>
              <a:rPr lang="en-US" baseline="30000" dirty="0" smtClean="0"/>
              <a:t>13</a:t>
            </a:r>
            <a:r>
              <a:rPr lang="en-US" dirty="0" smtClean="0"/>
              <a:t>C in foraminiferal carbonate decreases with increasing carbonate ion concentration (</a:t>
            </a:r>
            <a:r>
              <a:rPr lang="en-US" dirty="0" err="1" smtClean="0"/>
              <a:t>Spero</a:t>
            </a:r>
            <a:r>
              <a:rPr lang="en-US" dirty="0" smtClean="0"/>
              <a:t> et al., 1997)</a:t>
            </a:r>
          </a:p>
          <a:p>
            <a:pPr marL="342900" indent="-342900"/>
            <a:endParaRPr lang="en-US" dirty="0" smtClean="0"/>
          </a:p>
          <a:p>
            <a:pPr marL="342900" indent="-342900"/>
            <a:r>
              <a:rPr lang="en-US" dirty="0" smtClean="0"/>
              <a:t> 	magnitude of response is species-specific</a:t>
            </a:r>
            <a:endParaRPr lang="en-US" dirty="0"/>
          </a:p>
        </p:txBody>
      </p:sp>
      <p:pic>
        <p:nvPicPr>
          <p:cNvPr id="8" name="Picture 9" descr="cc-by-nc-s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26016" y="6482953"/>
            <a:ext cx="1017984" cy="375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277063"/>
            <a:ext cx="2286000" cy="5416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Major controls on </a:t>
            </a:r>
            <a:r>
              <a:rPr lang="en-GB" b="1" kern="0" dirty="0" smtClean="0">
                <a:latin typeface="Arial"/>
                <a:sym typeface="Symbol" pitchFamily="-97" charset="2"/>
              </a:rPr>
              <a:t></a:t>
            </a:r>
            <a:r>
              <a:rPr lang="en-GB" b="1" kern="0" baseline="30000" dirty="0" smtClean="0">
                <a:latin typeface="Arial"/>
                <a:sym typeface="Symbol" pitchFamily="-97" charset="2"/>
              </a:rPr>
              <a:t>13</a:t>
            </a:r>
            <a:r>
              <a:rPr lang="en-GB" b="1" kern="0" dirty="0" smtClean="0">
                <a:latin typeface="Arial"/>
                <a:sym typeface="Symbol" pitchFamily="-97" charset="2"/>
              </a:rPr>
              <a:t>C</a:t>
            </a:r>
            <a:r>
              <a:rPr lang="en-US" b="1" dirty="0" smtClean="0"/>
              <a:t> of sea water:</a:t>
            </a:r>
          </a:p>
          <a:p>
            <a:endParaRPr lang="en-US" dirty="0" smtClean="0"/>
          </a:p>
          <a:p>
            <a:r>
              <a:rPr lang="en-US" dirty="0" smtClean="0"/>
              <a:t>GLOBAL</a:t>
            </a:r>
          </a:p>
          <a:p>
            <a:r>
              <a:rPr lang="en-US" dirty="0" smtClean="0"/>
              <a:t>-changes in terrestrial vegetation</a:t>
            </a:r>
          </a:p>
          <a:p>
            <a:r>
              <a:rPr lang="en-US" dirty="0" smtClean="0"/>
              <a:t>-large-scale burial/ oxidation of sedimentary organic matter</a:t>
            </a:r>
          </a:p>
          <a:p>
            <a:endParaRPr lang="en-US" dirty="0" smtClean="0"/>
          </a:p>
          <a:p>
            <a:r>
              <a:rPr lang="en-US" dirty="0" smtClean="0"/>
              <a:t>LOCAL</a:t>
            </a:r>
          </a:p>
          <a:p>
            <a:r>
              <a:rPr lang="en-US" dirty="0" smtClean="0"/>
              <a:t>-export production</a:t>
            </a:r>
          </a:p>
          <a:p>
            <a:r>
              <a:rPr lang="en-US" dirty="0" smtClean="0"/>
              <a:t>-respiration at depth</a:t>
            </a:r>
          </a:p>
          <a:p>
            <a:r>
              <a:rPr lang="en-US" dirty="0" smtClean="0"/>
              <a:t>-age of deep water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34000" y="1828800"/>
            <a:ext cx="2877691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Controls on </a:t>
            </a:r>
            <a:r>
              <a:rPr lang="en-GB" b="1" kern="0" dirty="0" smtClean="0">
                <a:latin typeface="Arial"/>
                <a:sym typeface="Symbol" pitchFamily="-97" charset="2"/>
              </a:rPr>
              <a:t></a:t>
            </a:r>
            <a:r>
              <a:rPr lang="en-GB" b="1" kern="0" baseline="30000" dirty="0" smtClean="0">
                <a:latin typeface="Arial"/>
                <a:sym typeface="Symbol" pitchFamily="-97" charset="2"/>
              </a:rPr>
              <a:t>13</a:t>
            </a:r>
            <a:r>
              <a:rPr lang="en-GB" b="1" kern="0" dirty="0" smtClean="0">
                <a:latin typeface="Arial"/>
                <a:sym typeface="Symbol" pitchFamily="-97" charset="2"/>
              </a:rPr>
              <a:t>C</a:t>
            </a:r>
            <a:r>
              <a:rPr lang="en-US" b="1" dirty="0" smtClean="0"/>
              <a:t> in foraminiferal calcite:</a:t>
            </a:r>
          </a:p>
          <a:p>
            <a:endParaRPr lang="en-US" dirty="0" smtClean="0"/>
          </a:p>
          <a:p>
            <a:r>
              <a:rPr lang="en-US" dirty="0" smtClean="0"/>
              <a:t>-carbonate and DIC</a:t>
            </a:r>
          </a:p>
          <a:p>
            <a:endParaRPr lang="en-US" dirty="0" smtClean="0"/>
          </a:p>
          <a:p>
            <a:r>
              <a:rPr lang="en-US" dirty="0" smtClean="0"/>
              <a:t>-depth/microhabitats</a:t>
            </a:r>
          </a:p>
          <a:p>
            <a:endParaRPr lang="en-US" dirty="0" smtClean="0"/>
          </a:p>
          <a:p>
            <a:r>
              <a:rPr lang="en-US" dirty="0" smtClean="0"/>
              <a:t>-Respiratory CO</a:t>
            </a:r>
            <a:r>
              <a:rPr lang="en-US" baseline="-25000" dirty="0" smtClean="0"/>
              <a:t>2</a:t>
            </a:r>
          </a:p>
          <a:p>
            <a:endParaRPr lang="en-US" dirty="0" smtClean="0"/>
          </a:p>
          <a:p>
            <a:r>
              <a:rPr lang="en-US" dirty="0" smtClean="0"/>
              <a:t>-</a:t>
            </a:r>
            <a:r>
              <a:rPr lang="en-US" dirty="0" err="1" smtClean="0"/>
              <a:t>Symbiont</a:t>
            </a:r>
            <a:r>
              <a:rPr lang="en-US" dirty="0" smtClean="0"/>
              <a:t> Photosynthesis</a:t>
            </a:r>
          </a:p>
          <a:p>
            <a:endParaRPr lang="en-US" dirty="0" smtClean="0"/>
          </a:p>
          <a:p>
            <a:r>
              <a:rPr lang="en-US" dirty="0" smtClean="0"/>
              <a:t>-Changes with growth</a:t>
            </a:r>
          </a:p>
          <a:p>
            <a:endParaRPr lang="en-US" dirty="0" smtClean="0"/>
          </a:p>
          <a:p>
            <a:r>
              <a:rPr lang="en-US" dirty="0" smtClean="0"/>
              <a:t>-Carbonate ion concentration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220210" y="698956"/>
            <a:ext cx="131318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/>
              <a:t>Summary</a:t>
            </a:r>
            <a:endParaRPr lang="en-US" sz="2200" b="1" dirty="0"/>
          </a:p>
        </p:txBody>
      </p:sp>
      <p:sp>
        <p:nvSpPr>
          <p:cNvPr id="8" name="TextBox 7"/>
          <p:cNvSpPr txBox="1"/>
          <p:nvPr/>
        </p:nvSpPr>
        <p:spPr>
          <a:xfrm flipH="1">
            <a:off x="3610610" y="6324600"/>
            <a:ext cx="3247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+ case studies e.g. PETM, K/T</a:t>
            </a:r>
            <a:endParaRPr lang="en-US" dirty="0"/>
          </a:p>
        </p:txBody>
      </p:sp>
      <p:pic>
        <p:nvPicPr>
          <p:cNvPr id="9" name="Picture 9" descr="cc-by-nc-s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26016" y="6482953"/>
            <a:ext cx="1017984" cy="375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cc-by-nc-s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26016" y="6482953"/>
            <a:ext cx="1017984" cy="375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 t="1199" r="3333"/>
          <a:stretch>
            <a:fillRect/>
          </a:stretch>
        </p:blipFill>
        <p:spPr>
          <a:xfrm>
            <a:off x="0" y="0"/>
            <a:ext cx="9123420" cy="64829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Copyright Statement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594" y="991195"/>
            <a:ext cx="8795742" cy="5866805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703"/>
              </a:spcAft>
              <a:defRPr/>
            </a:pPr>
            <a:r>
              <a:rPr lang="en-GB" sz="1000" dirty="0" smtClean="0">
                <a:latin typeface="Times New Roman" charset="0"/>
                <a:ea typeface="SimHei" charset="0"/>
                <a:cs typeface="SimHei" charset="0"/>
              </a:rPr>
              <a:t>This resource was created by the University of Southampton and released as an open educational resource through the 'C-change in GEES' project exploring the open licensing of climate change and sustainability resources in the Geography, Earth and Environmental Sciences.  The C-change in GEES project was funded by HEFCE as part of the JISC/HE Academy UKOER programme and coordinated by the GEES Subject Centre.  </a:t>
            </a:r>
            <a:endParaRPr lang="en-GB" sz="1000" dirty="0" smtClean="0">
              <a:latin typeface="Times New Roman" charset="0"/>
              <a:ea typeface="SimHei" charset="0"/>
              <a:cs typeface="Times New Roman" charset="0"/>
            </a:endParaRPr>
          </a:p>
          <a:p>
            <a:pPr>
              <a:lnSpc>
                <a:spcPct val="115000"/>
              </a:lnSpc>
              <a:spcBef>
                <a:spcPts val="193"/>
              </a:spcBef>
              <a:spcAft>
                <a:spcPts val="396"/>
              </a:spcAft>
              <a:defRPr/>
            </a:pPr>
            <a:endParaRPr lang="en-GB" sz="1000" dirty="0" smtClean="0">
              <a:latin typeface="Times New Roman" charset="0"/>
              <a:ea typeface="SimHei" charset="0"/>
              <a:cs typeface="Times New Roman" charset="0"/>
            </a:endParaRPr>
          </a:p>
          <a:p>
            <a:pPr>
              <a:lnSpc>
                <a:spcPct val="115000"/>
              </a:lnSpc>
              <a:spcBef>
                <a:spcPts val="193"/>
              </a:spcBef>
              <a:spcAft>
                <a:spcPts val="396"/>
              </a:spcAft>
              <a:defRPr/>
            </a:pPr>
            <a:r>
              <a:rPr lang="en-GB" sz="1000" dirty="0" smtClean="0">
                <a:latin typeface="Times New Roman" charset="0"/>
                <a:ea typeface="SimHei" charset="0"/>
                <a:cs typeface="SimHei" charset="0"/>
              </a:rPr>
              <a:t>This resource is licensed under the terms of the </a:t>
            </a:r>
            <a:r>
              <a:rPr lang="en-GB" sz="1000" b="1" dirty="0" smtClean="0">
                <a:latin typeface="Times New Roman" charset="0"/>
                <a:ea typeface="SimHei" charset="0"/>
                <a:cs typeface="SimHei" charset="0"/>
              </a:rPr>
              <a:t>Attribution-Non-Commercial-Share Alike 2.0 UK: England &amp; Wales</a:t>
            </a:r>
            <a:r>
              <a:rPr lang="en-GB" sz="1000" dirty="0" smtClean="0">
                <a:latin typeface="Times New Roman" charset="0"/>
                <a:ea typeface="SimHei" charset="0"/>
                <a:cs typeface="SimHei" charset="0"/>
              </a:rPr>
              <a:t> license (</a:t>
            </a:r>
            <a:r>
              <a:rPr lang="en-GB" sz="1000" u="sng" dirty="0" smtClean="0">
                <a:latin typeface="Times New Roman" charset="0"/>
                <a:ea typeface="SimHei" charset="0"/>
                <a:cs typeface="SimHei" charset="0"/>
                <a:hlinkClick r:id="rId2"/>
              </a:rPr>
              <a:t>http://creativecommons.org/licenses/by-nc-sa/2.0/uk/</a:t>
            </a:r>
            <a:r>
              <a:rPr lang="en-GB" sz="1000" dirty="0" smtClean="0">
                <a:latin typeface="Times New Roman" charset="0"/>
                <a:ea typeface="SimHei" charset="0"/>
                <a:cs typeface="SimHei" charset="0"/>
              </a:rPr>
              <a:t>). </a:t>
            </a:r>
          </a:p>
          <a:p>
            <a:pPr>
              <a:lnSpc>
                <a:spcPct val="115000"/>
              </a:lnSpc>
              <a:spcBef>
                <a:spcPts val="193"/>
              </a:spcBef>
              <a:spcAft>
                <a:spcPts val="396"/>
              </a:spcAft>
              <a:defRPr/>
            </a:pPr>
            <a:endParaRPr lang="en-GB" sz="1000" dirty="0" smtClean="0">
              <a:latin typeface="Times New Roman" charset="0"/>
              <a:ea typeface="SimHei" charset="0"/>
              <a:cs typeface="SimHei" charset="0"/>
            </a:endParaRPr>
          </a:p>
          <a:p>
            <a:pPr>
              <a:lnSpc>
                <a:spcPct val="115000"/>
              </a:lnSpc>
              <a:spcBef>
                <a:spcPts val="193"/>
              </a:spcBef>
              <a:spcAft>
                <a:spcPts val="396"/>
              </a:spcAft>
              <a:defRPr/>
            </a:pPr>
            <a:r>
              <a:rPr lang="en-GB" sz="1000" dirty="0" smtClean="0">
                <a:latin typeface="Times New Roman" charset="0"/>
                <a:ea typeface="SimHei" charset="0"/>
                <a:cs typeface="SimHei" charset="0"/>
              </a:rPr>
              <a:t>However the resource, where specified below, contains other 3</a:t>
            </a:r>
            <a:r>
              <a:rPr lang="en-GB" sz="1000" baseline="30000" dirty="0" smtClean="0">
                <a:latin typeface="Times New Roman" charset="0"/>
                <a:ea typeface="SimHei" charset="0"/>
                <a:cs typeface="SimHei" charset="0"/>
              </a:rPr>
              <a:t>rd</a:t>
            </a:r>
            <a:r>
              <a:rPr lang="en-GB" sz="1000" dirty="0" smtClean="0">
                <a:latin typeface="Times New Roman" charset="0"/>
                <a:ea typeface="SimHei" charset="0"/>
                <a:cs typeface="SimHei" charset="0"/>
              </a:rPr>
              <a:t> party materials under their own licenses. The licenses and attributions are outlined below:</a:t>
            </a:r>
          </a:p>
          <a:p>
            <a:pPr>
              <a:lnSpc>
                <a:spcPct val="115000"/>
              </a:lnSpc>
              <a:spcBef>
                <a:spcPts val="193"/>
              </a:spcBef>
              <a:spcAft>
                <a:spcPts val="396"/>
              </a:spcAft>
              <a:buFont typeface="Chalkboard" charset="0"/>
              <a:buAutoNum type="arabicPeriod"/>
              <a:defRPr/>
            </a:pPr>
            <a:r>
              <a:rPr lang="en-GB" sz="1000" dirty="0" smtClean="0">
                <a:latin typeface="Times New Roman" charset="0"/>
                <a:ea typeface="Times New Roman" charset="0"/>
                <a:cs typeface="Times New Roman" charset="0"/>
              </a:rPr>
              <a:t>The name of the University of Southampton and its logos are registered and/or unregistered trademarks of the University. The University reserves all rights to these items beyond their inclusion in these CC resources</a:t>
            </a:r>
            <a:endParaRPr lang="en-GB" sz="1000" dirty="0" smtClean="0">
              <a:latin typeface="Times New Roman" charset="0"/>
              <a:ea typeface="SimHei" charset="0"/>
              <a:cs typeface="SimHei" charset="0"/>
            </a:endParaRPr>
          </a:p>
          <a:p>
            <a:pPr>
              <a:lnSpc>
                <a:spcPct val="115000"/>
              </a:lnSpc>
              <a:spcBef>
                <a:spcPts val="193"/>
              </a:spcBef>
              <a:spcAft>
                <a:spcPts val="396"/>
              </a:spcAft>
              <a:buFont typeface="Chalkboard" charset="0"/>
              <a:buAutoNum type="arabicPeriod"/>
              <a:defRPr/>
            </a:pPr>
            <a:r>
              <a:rPr lang="en-GB" sz="1000" dirty="0" smtClean="0">
                <a:latin typeface="Times New Roman" charset="0"/>
                <a:ea typeface="SimHei" charset="0"/>
                <a:cs typeface="SimHei" charset="0"/>
              </a:rPr>
              <a:t>The JISC logo, the C-change logo and the logo of the Higher Education Academy Subject Centre for the Geography, Earth and Environmental Sciences are licensed under the terms of the Creative Commons Attribution -non-commercial-No Derivative Works 2.0 UK England &amp; Wales license.  All reproductions must comply with the terms of that license.</a:t>
            </a:r>
          </a:p>
          <a:p>
            <a:pPr>
              <a:lnSpc>
                <a:spcPct val="115000"/>
              </a:lnSpc>
              <a:spcBef>
                <a:spcPts val="193"/>
              </a:spcBef>
              <a:spcAft>
                <a:spcPts val="396"/>
              </a:spcAft>
              <a:buFont typeface="Chalkboard" charset="0"/>
              <a:buAutoNum type="arabicPeriod"/>
              <a:defRPr/>
            </a:pPr>
            <a:r>
              <a:rPr lang="en-GB" sz="1000" dirty="0" smtClean="0">
                <a:latin typeface="Times New Roman" charset="0"/>
                <a:ea typeface="SimHei" charset="0"/>
                <a:cs typeface="SimHei" charset="0"/>
              </a:rPr>
              <a:t>The photo on slide 14 is c</a:t>
            </a:r>
            <a:r>
              <a:rPr lang="en-US" sz="1000" dirty="0" err="1" smtClean="0">
                <a:latin typeface="Times New Roman" charset="0"/>
                <a:ea typeface="SimHei" charset="0"/>
                <a:cs typeface="SimHei" charset="0"/>
              </a:rPr>
              <a:t>opyright</a:t>
            </a:r>
            <a:r>
              <a:rPr lang="en-US" sz="1000" dirty="0" smtClean="0">
                <a:latin typeface="Times New Roman" charset="0"/>
                <a:ea typeface="SimHei" charset="0"/>
                <a:cs typeface="SimHei" charset="0"/>
              </a:rPr>
              <a:t> </a:t>
            </a:r>
            <a:r>
              <a:rPr lang="en-US" sz="1000" dirty="0" smtClean="0"/>
              <a:t>O. R. </a:t>
            </a:r>
            <a:r>
              <a:rPr lang="en-US" sz="1000" dirty="0" smtClean="0">
                <a:latin typeface="Times New Roman"/>
                <a:cs typeface="Times New Roman"/>
              </a:rPr>
              <a:t>Anderson</a:t>
            </a:r>
            <a:r>
              <a:rPr lang="en-US" sz="1000" dirty="0" smtClean="0">
                <a:latin typeface="Times New Roman"/>
                <a:ea typeface="SimHei" charset="0"/>
                <a:cs typeface="Times New Roman"/>
              </a:rPr>
              <a:t>. It is available for download </a:t>
            </a:r>
            <a:r>
              <a:rPr lang="en-US" sz="1000" dirty="0" err="1" smtClean="0">
                <a:latin typeface="Times New Roman"/>
                <a:ea typeface="SimHei" charset="0"/>
                <a:cs typeface="Times New Roman"/>
              </a:rPr>
              <a:t>from:</a:t>
            </a:r>
            <a:r>
              <a:rPr lang="en-US" sz="1000" dirty="0" err="1" smtClean="0">
                <a:latin typeface="Times New Roman"/>
                <a:cs typeface="Times New Roman"/>
                <a:hlinkClick r:id="rId3"/>
              </a:rPr>
              <a:t>http://starcentral.mbl.edu/microscope/portal.php?pagetitle</a:t>
            </a:r>
            <a:r>
              <a:rPr lang="en-US" sz="1000" dirty="0" smtClean="0">
                <a:latin typeface="Times New Roman"/>
                <a:cs typeface="Times New Roman"/>
                <a:hlinkClick r:id="rId3"/>
              </a:rPr>
              <a:t>=assetfactsheet&amp;imageid=962</a:t>
            </a:r>
            <a:r>
              <a:rPr lang="en-US" sz="1000" dirty="0" smtClean="0">
                <a:latin typeface="Times New Roman"/>
                <a:cs typeface="Times New Roman"/>
              </a:rPr>
              <a:t> </a:t>
            </a:r>
            <a:r>
              <a:rPr lang="en-US" sz="1000" dirty="0" smtClean="0">
                <a:latin typeface="Times New Roman"/>
                <a:ea typeface="SimHei" charset="0"/>
                <a:cs typeface="Times New Roman"/>
              </a:rPr>
              <a:t> The content of “micro*scope” is freely available for personal and non-commercial uses, although acknowledgement should be given if the material is used in its original or in a modified form. </a:t>
            </a:r>
            <a:endParaRPr lang="en-GB" sz="1000" dirty="0" smtClean="0">
              <a:latin typeface="Times New Roman"/>
              <a:ea typeface="SimHei" charset="0"/>
              <a:cs typeface="Times New Roman"/>
            </a:endParaRPr>
          </a:p>
          <a:p>
            <a:pPr>
              <a:lnSpc>
                <a:spcPct val="115000"/>
              </a:lnSpc>
              <a:spcBef>
                <a:spcPts val="193"/>
              </a:spcBef>
              <a:spcAft>
                <a:spcPts val="396"/>
              </a:spcAft>
              <a:buFont typeface="Chalkboard" charset="0"/>
              <a:buAutoNum type="arabicPeriod"/>
              <a:defRPr/>
            </a:pPr>
            <a:endParaRPr lang="en-GB" sz="1000" dirty="0" smtClean="0">
              <a:latin typeface="Times New Roman" charset="0"/>
              <a:ea typeface="SimHei" charset="0"/>
              <a:cs typeface="SimHei" charset="0"/>
            </a:endParaRPr>
          </a:p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295BA6-6213-6C45-B0B2-8FD46A7878F3}" type="slidenum">
              <a:rPr lang="en-US" smtClean="0"/>
              <a:pPr>
                <a:defRPr/>
              </a:pPr>
              <a:t>18</a:t>
            </a:fld>
            <a:endParaRPr lang="en-US" smtClean="0"/>
          </a:p>
        </p:txBody>
      </p:sp>
      <p:pic>
        <p:nvPicPr>
          <p:cNvPr id="174086" name="Picture 4" descr="JISClog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39516" y="4607719"/>
            <a:ext cx="1768078" cy="803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087" name="Picture 5" descr="http://www.sesnet.soton.ac.uk/people/smv/avs_lab/ColorLogo.jpg"/>
          <p:cNvPicPr>
            <a:picLocks noChangeAspect="1" noChangeArrowheads="1"/>
          </p:cNvPicPr>
          <p:nvPr/>
        </p:nvPicPr>
        <p:blipFill>
          <a:blip r:embed="rId5"/>
          <a:srcRect l="-282" b="27556"/>
          <a:stretch>
            <a:fillRect/>
          </a:stretch>
        </p:blipFill>
        <p:spPr bwMode="auto">
          <a:xfrm>
            <a:off x="4357688" y="4554141"/>
            <a:ext cx="3311798" cy="750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088" name="Picture 6" descr="GEES colour logo31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64469" y="5411390"/>
            <a:ext cx="2411016" cy="1268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089" name="Picture 7" descr="cchange_header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25578" y="5625703"/>
            <a:ext cx="3040559" cy="964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090" name="Picture 9" descr="cc-by-nc-sa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143375" y="2196703"/>
            <a:ext cx="1017984" cy="375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9" descr="cc-by-nc-sa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126016" y="6482953"/>
            <a:ext cx="1017984" cy="375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0"/>
            <a:ext cx="4419600" cy="3170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200" dirty="0" smtClean="0">
              <a:latin typeface=""/>
            </a:endParaRPr>
          </a:p>
          <a:p>
            <a:endParaRPr lang="en-US" sz="2200" dirty="0" smtClean="0">
              <a:latin typeface=""/>
            </a:endParaRPr>
          </a:p>
          <a:p>
            <a:r>
              <a:rPr lang="en-US" sz="2200" b="1" dirty="0" smtClean="0">
                <a:latin typeface=""/>
              </a:rPr>
              <a:t>What can </a:t>
            </a:r>
            <a:r>
              <a:rPr lang="en-US" sz="2200" b="1" dirty="0" err="1" smtClean="0">
                <a:latin typeface=""/>
              </a:rPr>
              <a:t>downcore</a:t>
            </a:r>
            <a:r>
              <a:rPr lang="en-US" sz="2200" b="1" dirty="0" smtClean="0">
                <a:latin typeface=""/>
              </a:rPr>
              <a:t> </a:t>
            </a:r>
            <a:r>
              <a:rPr lang="en-US" sz="2200" b="1" dirty="0" smtClean="0">
                <a:latin typeface=""/>
                <a:sym typeface="Symbol" pitchFamily="-97" charset="2"/>
              </a:rPr>
              <a:t></a:t>
            </a:r>
            <a:r>
              <a:rPr lang="en-US" sz="2200" b="1" baseline="300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"/>
              </a:rPr>
              <a:t>13</a:t>
            </a:r>
            <a:r>
              <a:rPr lang="en-US" sz="2200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"/>
              </a:rPr>
              <a:t>C</a:t>
            </a:r>
            <a:r>
              <a:rPr lang="en-US" sz="2200" b="1" dirty="0" smtClean="0">
                <a:latin typeface=""/>
              </a:rPr>
              <a:t> variations tell us?</a:t>
            </a:r>
          </a:p>
          <a:p>
            <a:endParaRPr lang="en-US" sz="2200" b="1" dirty="0" smtClean="0">
              <a:latin typeface=""/>
            </a:endParaRPr>
          </a:p>
          <a:p>
            <a:endParaRPr lang="en-US" sz="2200" b="1" dirty="0" smtClean="0">
              <a:latin typeface=""/>
            </a:endParaRPr>
          </a:p>
          <a:p>
            <a:endParaRPr lang="en-US" sz="2200" b="1" dirty="0" smtClean="0">
              <a:latin typeface=""/>
            </a:endParaRPr>
          </a:p>
          <a:p>
            <a:endParaRPr lang="en-US" sz="2200" dirty="0" smtClean="0">
              <a:latin typeface=""/>
            </a:endParaRPr>
          </a:p>
          <a:p>
            <a:endParaRPr lang="en-US" sz="2200" dirty="0">
              <a:latin typeface="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1569660"/>
            <a:ext cx="4698321" cy="24622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"/>
              </a:rPr>
              <a:t>-water mass movement </a:t>
            </a:r>
          </a:p>
          <a:p>
            <a:endParaRPr lang="en-US" sz="2200" dirty="0" smtClean="0">
              <a:latin typeface=""/>
            </a:endParaRPr>
          </a:p>
          <a:p>
            <a:r>
              <a:rPr lang="en-US" sz="2200" dirty="0" smtClean="0">
                <a:latin typeface=""/>
              </a:rPr>
              <a:t>-</a:t>
            </a:r>
            <a:r>
              <a:rPr lang="en-US" sz="2200" dirty="0" err="1" smtClean="0">
                <a:latin typeface=""/>
              </a:rPr>
              <a:t>palaeoproductivity</a:t>
            </a:r>
            <a:endParaRPr lang="en-US" sz="2200" dirty="0" smtClean="0">
              <a:latin typeface=""/>
            </a:endParaRPr>
          </a:p>
          <a:p>
            <a:endParaRPr lang="en-US" sz="2200" dirty="0" smtClean="0">
              <a:latin typeface=""/>
            </a:endParaRPr>
          </a:p>
          <a:p>
            <a:r>
              <a:rPr lang="en-US" sz="2200" dirty="0" smtClean="0">
                <a:latin typeface=""/>
              </a:rPr>
              <a:t>-changes in the terrestrial biosphere</a:t>
            </a:r>
          </a:p>
          <a:p>
            <a:r>
              <a:rPr lang="en-US" sz="2200" dirty="0" smtClean="0">
                <a:latin typeface=""/>
              </a:rPr>
              <a:t>And on..</a:t>
            </a:r>
          </a:p>
          <a:p>
            <a:endParaRPr lang="en-US" sz="2200" dirty="0">
              <a:latin typeface="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4031872"/>
            <a:ext cx="8382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"/>
              </a:rPr>
              <a:t>So lots of potentially very useful information, but… </a:t>
            </a:r>
          </a:p>
          <a:p>
            <a:endParaRPr lang="en-US" sz="2200" dirty="0" smtClean="0">
              <a:latin typeface=""/>
            </a:endParaRPr>
          </a:p>
          <a:p>
            <a:r>
              <a:rPr lang="en-US" sz="2200" dirty="0" smtClean="0">
                <a:latin typeface=""/>
              </a:rPr>
              <a:t>to interpret the </a:t>
            </a:r>
            <a:r>
              <a:rPr lang="en-US" sz="2200" dirty="0" smtClean="0">
                <a:latin typeface=""/>
                <a:sym typeface="Symbol" pitchFamily="-97" charset="2"/>
              </a:rPr>
              <a:t></a:t>
            </a:r>
            <a:r>
              <a:rPr lang="en-US" sz="2200" baseline="300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"/>
              </a:rPr>
              <a:t>13</a:t>
            </a:r>
            <a:r>
              <a:rPr lang="en-US" sz="22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"/>
              </a:rPr>
              <a:t>C</a:t>
            </a:r>
            <a:r>
              <a:rPr lang="en-US" sz="2200" dirty="0" smtClean="0">
                <a:latin typeface=""/>
              </a:rPr>
              <a:t> record you need to have an understanding of;</a:t>
            </a:r>
          </a:p>
          <a:p>
            <a:endParaRPr lang="en-US" sz="2200" dirty="0" smtClean="0">
              <a:latin typeface=""/>
            </a:endParaRPr>
          </a:p>
          <a:p>
            <a:pPr>
              <a:buFontTx/>
              <a:buChar char="-"/>
            </a:pPr>
            <a:r>
              <a:rPr lang="en-US" sz="2200" dirty="0" smtClean="0">
                <a:solidFill>
                  <a:srgbClr val="000090"/>
                </a:solidFill>
                <a:latin typeface=""/>
                <a:sym typeface="Symbol" pitchFamily="-97" charset="2"/>
              </a:rPr>
              <a:t></a:t>
            </a:r>
            <a:r>
              <a:rPr lang="en-US" sz="2200" baseline="30000" dirty="0" smtClean="0">
                <a:solidFill>
                  <a:srgbClr val="00009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"/>
              </a:rPr>
              <a:t>13</a:t>
            </a:r>
            <a:r>
              <a:rPr lang="en-US" sz="2200" dirty="0" smtClean="0">
                <a:solidFill>
                  <a:srgbClr val="00009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"/>
              </a:rPr>
              <a:t>C</a:t>
            </a:r>
            <a:r>
              <a:rPr lang="en-US" sz="2200" dirty="0" smtClean="0">
                <a:solidFill>
                  <a:srgbClr val="000090"/>
                </a:solidFill>
                <a:latin typeface=""/>
              </a:rPr>
              <a:t> and the global carbon cycle </a:t>
            </a:r>
          </a:p>
          <a:p>
            <a:pPr>
              <a:buFontTx/>
              <a:buChar char="-"/>
            </a:pPr>
            <a:endParaRPr lang="en-US" sz="2200" dirty="0" smtClean="0">
              <a:solidFill>
                <a:srgbClr val="000090"/>
              </a:solidFill>
              <a:latin typeface=""/>
            </a:endParaRPr>
          </a:p>
          <a:p>
            <a:pPr>
              <a:buFontTx/>
              <a:buChar char="-"/>
            </a:pPr>
            <a:r>
              <a:rPr lang="en-US" sz="2200" dirty="0" smtClean="0">
                <a:solidFill>
                  <a:srgbClr val="000090"/>
                </a:solidFill>
                <a:latin typeface=""/>
              </a:rPr>
              <a:t>how the </a:t>
            </a:r>
            <a:r>
              <a:rPr lang="en-US" sz="2200" dirty="0" smtClean="0">
                <a:solidFill>
                  <a:srgbClr val="000090"/>
                </a:solidFill>
                <a:latin typeface=""/>
                <a:sym typeface="Symbol" pitchFamily="-97" charset="2"/>
              </a:rPr>
              <a:t></a:t>
            </a:r>
            <a:r>
              <a:rPr lang="en-US" sz="2200" baseline="30000" dirty="0" smtClean="0">
                <a:solidFill>
                  <a:srgbClr val="00009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"/>
              </a:rPr>
              <a:t>13</a:t>
            </a:r>
            <a:r>
              <a:rPr lang="en-US" sz="2200" dirty="0" smtClean="0">
                <a:solidFill>
                  <a:srgbClr val="00009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"/>
              </a:rPr>
              <a:t>C</a:t>
            </a:r>
            <a:r>
              <a:rPr lang="en-US" sz="2200" dirty="0" smtClean="0">
                <a:solidFill>
                  <a:srgbClr val="000090"/>
                </a:solidFill>
                <a:latin typeface=""/>
              </a:rPr>
              <a:t> signal is incorporated into foraminiferal calcite</a:t>
            </a:r>
            <a:endParaRPr lang="en-US" sz="2200" dirty="0">
              <a:solidFill>
                <a:srgbClr val="000090"/>
              </a:solidFill>
              <a:latin typeface=""/>
            </a:endParaRPr>
          </a:p>
        </p:txBody>
      </p:sp>
      <p:pic>
        <p:nvPicPr>
          <p:cNvPr id="5" name="Picture 9" descr="cc-by-nc-s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26016" y="6482953"/>
            <a:ext cx="1017984" cy="375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153446"/>
            <a:ext cx="8229600" cy="136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04900" lvl="2">
              <a:lnSpc>
                <a:spcPct val="90000"/>
              </a:lnSpc>
              <a:defRPr/>
            </a:pPr>
            <a:r>
              <a:rPr lang="en-GB" sz="2200" dirty="0" smtClean="0">
                <a:latin typeface="Arial"/>
              </a:rPr>
              <a:t>Carbon: 2 </a:t>
            </a:r>
            <a:r>
              <a:rPr lang="en-GB" sz="2200" b="1" dirty="0" smtClean="0">
                <a:latin typeface="Arial"/>
              </a:rPr>
              <a:t>stable</a:t>
            </a:r>
            <a:r>
              <a:rPr lang="en-GB" sz="2200" dirty="0" smtClean="0">
                <a:latin typeface="Arial"/>
              </a:rPr>
              <a:t> isotopes:</a:t>
            </a:r>
          </a:p>
          <a:p>
            <a:pPr marL="1104900" lvl="2">
              <a:lnSpc>
                <a:spcPct val="90000"/>
              </a:lnSpc>
              <a:defRPr/>
            </a:pPr>
            <a:endParaRPr lang="en-GB" sz="2200" dirty="0" smtClean="0">
              <a:latin typeface="Arial"/>
            </a:endParaRPr>
          </a:p>
          <a:p>
            <a:pPr marL="1104900" lvl="2">
              <a:lnSpc>
                <a:spcPct val="90000"/>
              </a:lnSpc>
              <a:defRPr/>
            </a:pPr>
            <a:r>
              <a:rPr lang="en-GB" sz="2200" baseline="30000" dirty="0" smtClean="0">
                <a:latin typeface="Arial"/>
              </a:rPr>
              <a:t>12</a:t>
            </a:r>
            <a:r>
              <a:rPr lang="en-GB" sz="2200" dirty="0" smtClean="0">
                <a:latin typeface="Arial"/>
              </a:rPr>
              <a:t>C = 98.89%; </a:t>
            </a:r>
            <a:r>
              <a:rPr lang="en-GB" sz="2200" baseline="30000" dirty="0" smtClean="0">
                <a:latin typeface="Arial"/>
              </a:rPr>
              <a:t>13</a:t>
            </a:r>
            <a:r>
              <a:rPr lang="en-GB" sz="2200" dirty="0" smtClean="0">
                <a:latin typeface="Arial"/>
              </a:rPr>
              <a:t>C = 1.11% (abundances)</a:t>
            </a:r>
          </a:p>
          <a:p>
            <a:endParaRPr lang="en-US" sz="2200" dirty="0">
              <a:latin typeface="Arial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533400" y="2187575"/>
            <a:ext cx="8229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25400" dir="16979900" algn="ctr" rotWithShape="0">
              <a:srgbClr val="000000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-97" charset="2"/>
              <a:buChar char="n"/>
              <a:tabLst/>
              <a:defRPr/>
            </a:pPr>
            <a:endParaRPr kumimoji="0" lang="en-GB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-97" charset="2"/>
              <a:buNone/>
              <a:tabLst/>
              <a:defRPr/>
            </a:pPr>
            <a:endParaRPr kumimoji="0" lang="en-GB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tabLst/>
              <a:defRPr/>
            </a:pPr>
            <a:r>
              <a:rPr kumimoji="0" lang="en-GB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/>
                <a:ea typeface="+mn-ea"/>
                <a:cs typeface="+mn-cs"/>
                <a:sym typeface="Symbol" pitchFamily="-97" charset="2"/>
              </a:rPr>
              <a:t>      </a:t>
            </a:r>
            <a:r>
              <a:rPr kumimoji="0" lang="en-GB" sz="22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/>
                <a:ea typeface="+mn-ea"/>
                <a:cs typeface="+mn-cs"/>
                <a:sym typeface="Symbol" pitchFamily="-97" charset="2"/>
              </a:rPr>
              <a:t></a:t>
            </a:r>
            <a:r>
              <a:rPr kumimoji="0" lang="en-GB" sz="2200" i="0" u="none" strike="noStrike" kern="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/>
                <a:ea typeface="+mn-ea"/>
                <a:cs typeface="+mn-cs"/>
                <a:sym typeface="Symbol" pitchFamily="-97" charset="2"/>
              </a:rPr>
              <a:t>13</a:t>
            </a:r>
            <a:r>
              <a:rPr kumimoji="0" lang="en-GB" sz="22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/>
                <a:ea typeface="+mn-ea"/>
                <a:cs typeface="+mn-cs"/>
                <a:sym typeface="Symbol" pitchFamily="-97" charset="2"/>
              </a:rPr>
              <a:t>C</a:t>
            </a:r>
            <a:r>
              <a:rPr kumimoji="0" lang="en-GB" sz="2200" i="0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/>
                <a:ea typeface="+mn-ea"/>
                <a:cs typeface="+mn-cs"/>
                <a:sym typeface="Symbol" pitchFamily="-97" charset="2"/>
              </a:rPr>
              <a:t>sample</a:t>
            </a:r>
            <a:r>
              <a:rPr kumimoji="0" lang="en-GB" sz="22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/>
                <a:ea typeface="+mn-ea"/>
                <a:cs typeface="+mn-cs"/>
                <a:sym typeface="Symbol" pitchFamily="-97" charset="2"/>
              </a:rPr>
              <a:t>= (</a:t>
            </a:r>
            <a:r>
              <a:rPr kumimoji="0" lang="en-GB" sz="2200" i="0" u="none" strike="noStrike" kern="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/>
                <a:ea typeface="+mn-ea"/>
                <a:cs typeface="+mn-cs"/>
                <a:sym typeface="Symbol" pitchFamily="-97" charset="2"/>
              </a:rPr>
              <a:t>13</a:t>
            </a:r>
            <a:r>
              <a:rPr kumimoji="0" lang="en-GB" sz="22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/>
                <a:ea typeface="+mn-ea"/>
                <a:cs typeface="+mn-cs"/>
                <a:sym typeface="Symbol" pitchFamily="-97" charset="2"/>
              </a:rPr>
              <a:t>C/</a:t>
            </a:r>
            <a:r>
              <a:rPr kumimoji="0" lang="en-GB" sz="2200" i="0" u="none" strike="noStrike" kern="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/>
                <a:ea typeface="+mn-ea"/>
                <a:cs typeface="+mn-cs"/>
                <a:sym typeface="Symbol" pitchFamily="-97" charset="2"/>
              </a:rPr>
              <a:t>12</a:t>
            </a:r>
            <a:r>
              <a:rPr kumimoji="0" lang="en-GB" sz="22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/>
                <a:ea typeface="+mn-ea"/>
                <a:cs typeface="+mn-cs"/>
                <a:sym typeface="Symbol" pitchFamily="-97" charset="2"/>
              </a:rPr>
              <a:t>C</a:t>
            </a:r>
            <a:r>
              <a:rPr kumimoji="0" lang="en-GB" sz="2200" i="0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/>
                <a:ea typeface="+mn-ea"/>
                <a:cs typeface="+mn-cs"/>
                <a:sym typeface="Symbol" pitchFamily="-97" charset="2"/>
              </a:rPr>
              <a:t>sample</a:t>
            </a:r>
            <a:r>
              <a:rPr kumimoji="0" lang="en-GB" sz="22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/>
                <a:ea typeface="+mn-ea"/>
                <a:cs typeface="+mn-cs"/>
                <a:sym typeface="Symbol" pitchFamily="-97" charset="2"/>
              </a:rPr>
              <a:t>)-(</a:t>
            </a:r>
            <a:r>
              <a:rPr kumimoji="0" lang="en-GB" sz="2200" i="0" u="none" strike="noStrike" kern="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/>
                <a:ea typeface="+mn-ea"/>
                <a:cs typeface="+mn-cs"/>
                <a:sym typeface="Symbol" pitchFamily="-97" charset="2"/>
              </a:rPr>
              <a:t>13</a:t>
            </a:r>
            <a:r>
              <a:rPr kumimoji="0" lang="en-GB" sz="22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/>
                <a:ea typeface="+mn-ea"/>
                <a:cs typeface="+mn-cs"/>
                <a:sym typeface="Symbol" pitchFamily="-97" charset="2"/>
              </a:rPr>
              <a:t>C/</a:t>
            </a:r>
            <a:r>
              <a:rPr kumimoji="0" lang="en-GB" sz="2200" i="0" u="none" strike="noStrike" kern="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/>
                <a:ea typeface="+mn-ea"/>
                <a:cs typeface="+mn-cs"/>
                <a:sym typeface="Symbol" pitchFamily="-97" charset="2"/>
              </a:rPr>
              <a:t>12</a:t>
            </a:r>
            <a:r>
              <a:rPr kumimoji="0" lang="en-GB" sz="22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/>
                <a:ea typeface="+mn-ea"/>
                <a:cs typeface="+mn-cs"/>
                <a:sym typeface="Symbol" pitchFamily="-97" charset="2"/>
              </a:rPr>
              <a:t>C</a:t>
            </a:r>
            <a:r>
              <a:rPr kumimoji="0" lang="en-GB" sz="2200" i="0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/>
                <a:ea typeface="+mn-ea"/>
                <a:cs typeface="+mn-cs"/>
                <a:sym typeface="Symbol" pitchFamily="-97" charset="2"/>
              </a:rPr>
              <a:t>standard</a:t>
            </a:r>
            <a:r>
              <a:rPr kumimoji="0" lang="en-GB" sz="22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/>
                <a:ea typeface="+mn-ea"/>
                <a:cs typeface="+mn-cs"/>
                <a:sym typeface="Symbol" pitchFamily="-97" charset="2"/>
              </a:rPr>
              <a:t>)</a:t>
            </a:r>
            <a:endParaRPr kumimoji="0" lang="en-US" sz="2200" i="0" u="none" strike="noStrike" kern="0" cap="none" spc="0" normalizeH="0" baseline="-2500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Arial"/>
              <a:ea typeface="+mn-ea"/>
              <a:cs typeface="+mn-cs"/>
              <a:sym typeface="Symbol" pitchFamily="-97" charset="2"/>
            </a:endParaRP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3505200" y="3635375"/>
            <a:ext cx="24384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dirty="0">
                <a:latin typeface="Arial"/>
              </a:rPr>
              <a:t>(</a:t>
            </a:r>
            <a:r>
              <a:rPr lang="en-US" sz="2200" baseline="30000" dirty="0">
                <a:latin typeface="Arial"/>
              </a:rPr>
              <a:t>13</a:t>
            </a:r>
            <a:r>
              <a:rPr lang="en-US" sz="2200" dirty="0">
                <a:latin typeface="Arial"/>
              </a:rPr>
              <a:t>C/</a:t>
            </a:r>
            <a:r>
              <a:rPr lang="en-US" sz="2200" baseline="30000" dirty="0">
                <a:latin typeface="Arial"/>
              </a:rPr>
              <a:t>12</a:t>
            </a:r>
            <a:r>
              <a:rPr lang="en-US" sz="2200" dirty="0">
                <a:latin typeface="Arial"/>
              </a:rPr>
              <a:t>C</a:t>
            </a:r>
            <a:r>
              <a:rPr lang="en-US" sz="2200" baseline="-25000" dirty="0">
                <a:latin typeface="Arial"/>
              </a:rPr>
              <a:t>standard</a:t>
            </a:r>
            <a:r>
              <a:rPr lang="en-US" sz="2200" dirty="0">
                <a:latin typeface="Arial"/>
              </a:rPr>
              <a:t>)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6324600" y="3254375"/>
            <a:ext cx="18288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dirty="0">
                <a:latin typeface="Arial"/>
              </a:rPr>
              <a:t>X 1000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1295400" y="4651801"/>
            <a:ext cx="6858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dirty="0">
                <a:latin typeface="Arial"/>
              </a:rPr>
              <a:t>Units= per mille (‰) (parts per thousand), standard (0‰) = VPDB</a:t>
            </a:r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2233070" y="3635375"/>
            <a:ext cx="401533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200">
              <a:latin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533400"/>
            <a:ext cx="192827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First, notation..</a:t>
            </a:r>
            <a:endParaRPr lang="en-US" sz="2200" dirty="0"/>
          </a:p>
        </p:txBody>
      </p:sp>
      <p:pic>
        <p:nvPicPr>
          <p:cNvPr id="10" name="Picture 9" descr="cc-by-nc-s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26016" y="6482953"/>
            <a:ext cx="1017984" cy="375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1304330"/>
            <a:ext cx="625359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"/>
              </a:rPr>
              <a:t>Organic carbon cycle – driven by photosynthesis</a:t>
            </a:r>
          </a:p>
          <a:p>
            <a:endParaRPr lang="en-US" sz="2200" dirty="0" smtClean="0">
              <a:latin typeface=""/>
            </a:endParaRPr>
          </a:p>
          <a:p>
            <a:r>
              <a:rPr lang="en-US" sz="2200" dirty="0" smtClean="0">
                <a:latin typeface=""/>
              </a:rPr>
              <a:t>CO</a:t>
            </a:r>
            <a:r>
              <a:rPr lang="en-US" sz="2200" baseline="-25000" dirty="0" smtClean="0">
                <a:latin typeface=""/>
              </a:rPr>
              <a:t>2</a:t>
            </a:r>
            <a:r>
              <a:rPr lang="en-US" sz="2200" dirty="0" smtClean="0">
                <a:latin typeface=""/>
              </a:rPr>
              <a:t> + H</a:t>
            </a:r>
            <a:r>
              <a:rPr lang="en-US" sz="2200" baseline="-25000" dirty="0" smtClean="0">
                <a:latin typeface=""/>
              </a:rPr>
              <a:t>2</a:t>
            </a:r>
            <a:r>
              <a:rPr lang="en-US" sz="2200" dirty="0" smtClean="0">
                <a:latin typeface=""/>
              </a:rPr>
              <a:t>O + energy (sunlight) ⇒ CH</a:t>
            </a:r>
            <a:r>
              <a:rPr lang="en-US" sz="2200" baseline="-25000" dirty="0" smtClean="0">
                <a:latin typeface=""/>
              </a:rPr>
              <a:t>2</a:t>
            </a:r>
            <a:r>
              <a:rPr lang="en-US" sz="2200" dirty="0" smtClean="0">
                <a:latin typeface=""/>
              </a:rPr>
              <a:t>O + O</a:t>
            </a:r>
            <a:r>
              <a:rPr lang="en-US" sz="2200" baseline="-25000" dirty="0" smtClean="0">
                <a:latin typeface=""/>
              </a:rPr>
              <a:t>2</a:t>
            </a:r>
            <a:endParaRPr lang="en-US" sz="2200" dirty="0">
              <a:latin typeface="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609600" y="3124200"/>
            <a:ext cx="7848600" cy="212365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200" dirty="0" smtClean="0">
                <a:latin typeface="Arial" charset="0"/>
              </a:rPr>
              <a:t>Photosynthesis discriminates in favour of </a:t>
            </a:r>
            <a:r>
              <a:rPr lang="en-US" sz="2200" baseline="30000" dirty="0" smtClean="0">
                <a:latin typeface="Arial" charset="0"/>
              </a:rPr>
              <a:t>12</a:t>
            </a:r>
            <a:r>
              <a:rPr lang="en-US" sz="2200" dirty="0" smtClean="0">
                <a:latin typeface="Arial" charset="0"/>
              </a:rPr>
              <a:t>C against </a:t>
            </a:r>
            <a:r>
              <a:rPr lang="en-GB" sz="2200" kern="0" baseline="30000" dirty="0" smtClean="0">
                <a:latin typeface="Arial"/>
                <a:sym typeface="Symbol" pitchFamily="-97" charset="2"/>
              </a:rPr>
              <a:t>13</a:t>
            </a:r>
            <a:r>
              <a:rPr lang="en-GB" sz="2200" kern="0" dirty="0" smtClean="0">
                <a:latin typeface="Arial"/>
                <a:sym typeface="Symbol" pitchFamily="-97" charset="2"/>
              </a:rPr>
              <a:t>C</a:t>
            </a:r>
            <a:endParaRPr lang="en-US" sz="2200" dirty="0" smtClean="0">
              <a:latin typeface="Arial" charset="0"/>
            </a:endParaRPr>
          </a:p>
          <a:p>
            <a:endParaRPr lang="en-US" sz="2200" b="0" dirty="0" smtClean="0">
              <a:latin typeface="Arial" charset="0"/>
            </a:endParaRPr>
          </a:p>
          <a:p>
            <a:r>
              <a:rPr lang="en-US" sz="2200" b="0" dirty="0" smtClean="0">
                <a:latin typeface="Arial" charset="0"/>
              </a:rPr>
              <a:t> i.e. photosynthesis </a:t>
            </a:r>
            <a:r>
              <a:rPr lang="en-US" sz="2200" b="0" dirty="0">
                <a:latin typeface="Arial" charset="0"/>
              </a:rPr>
              <a:t>involves a significant </a:t>
            </a:r>
            <a:r>
              <a:rPr lang="en-US" sz="2200" b="0" dirty="0" smtClean="0">
                <a:latin typeface="Arial" charset="0"/>
              </a:rPr>
              <a:t>isotopic fractionation</a:t>
            </a:r>
          </a:p>
          <a:p>
            <a:r>
              <a:rPr lang="en-US" sz="2200" b="0" dirty="0" smtClean="0">
                <a:latin typeface="Arial" charset="0"/>
              </a:rPr>
              <a:t> </a:t>
            </a:r>
            <a:endParaRPr lang="en-US" sz="2200" b="0" dirty="0">
              <a:latin typeface="Arial" charset="0"/>
            </a:endParaRPr>
          </a:p>
          <a:p>
            <a:r>
              <a:rPr lang="en-US" sz="2200" b="0" dirty="0">
                <a:latin typeface="Arial" charset="0"/>
              </a:rPr>
              <a:t>the carbon fixed in </a:t>
            </a:r>
            <a:r>
              <a:rPr lang="en-US" sz="2200" b="1" dirty="0">
                <a:latin typeface="Arial" charset="0"/>
              </a:rPr>
              <a:t>plant </a:t>
            </a:r>
            <a:r>
              <a:rPr lang="en-US" sz="2200" b="1" dirty="0" smtClean="0">
                <a:latin typeface="Arial" charset="0"/>
              </a:rPr>
              <a:t>tissue (organic matter)</a:t>
            </a:r>
            <a:r>
              <a:rPr lang="en-US" sz="2200" b="0" dirty="0" smtClean="0">
                <a:latin typeface="Arial" charset="0"/>
              </a:rPr>
              <a:t> </a:t>
            </a:r>
            <a:r>
              <a:rPr lang="en-US" sz="2200" b="0" dirty="0">
                <a:latin typeface="Arial" charset="0"/>
              </a:rPr>
              <a:t>is</a:t>
            </a:r>
            <a:r>
              <a:rPr lang="en-US" sz="2200" b="0" dirty="0" smtClean="0">
                <a:latin typeface="Arial" charset="0"/>
              </a:rPr>
              <a:t> </a:t>
            </a:r>
            <a:r>
              <a:rPr lang="en-US" sz="2200" b="1" dirty="0" smtClean="0">
                <a:latin typeface="Arial" charset="0"/>
              </a:rPr>
              <a:t>enriched </a:t>
            </a:r>
            <a:r>
              <a:rPr lang="en-US" sz="2200" b="1" dirty="0">
                <a:latin typeface="Arial" charset="0"/>
              </a:rPr>
              <a:t>in </a:t>
            </a:r>
            <a:r>
              <a:rPr lang="en-US" sz="2200" b="1" baseline="30000" dirty="0">
                <a:latin typeface="Arial" charset="0"/>
              </a:rPr>
              <a:t>12</a:t>
            </a:r>
            <a:r>
              <a:rPr lang="en-US" sz="2200" b="1" dirty="0">
                <a:latin typeface="Arial" charset="0"/>
              </a:rPr>
              <a:t>C</a:t>
            </a:r>
          </a:p>
        </p:txBody>
      </p:sp>
      <p:pic>
        <p:nvPicPr>
          <p:cNvPr id="4" name="Picture 9" descr="cc-by-nc-s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26016" y="6482953"/>
            <a:ext cx="1017984" cy="375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7010401" y="2133600"/>
            <a:ext cx="1980984" cy="30480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478939" y="707072"/>
            <a:ext cx="260840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Surface  - photosynthesis</a:t>
            </a:r>
          </a:p>
          <a:p>
            <a:endParaRPr lang="en-US" dirty="0" smtClean="0"/>
          </a:p>
          <a:p>
            <a:r>
              <a:rPr lang="en-GB" kern="0" dirty="0" smtClean="0">
                <a:latin typeface="Arial"/>
                <a:sym typeface="Symbol" pitchFamily="-97" charset="2"/>
              </a:rPr>
              <a:t></a:t>
            </a:r>
            <a:r>
              <a:rPr lang="en-GB" kern="0" baseline="30000" dirty="0" smtClean="0">
                <a:latin typeface="Arial"/>
                <a:sym typeface="Symbol" pitchFamily="-97" charset="2"/>
              </a:rPr>
              <a:t>13</a:t>
            </a:r>
            <a:r>
              <a:rPr lang="en-GB" kern="0" dirty="0" smtClean="0">
                <a:latin typeface="Arial"/>
                <a:sym typeface="Symbol" pitchFamily="-97" charset="2"/>
              </a:rPr>
              <a:t>C</a:t>
            </a:r>
            <a:r>
              <a:rPr lang="en-US" dirty="0" smtClean="0"/>
              <a:t> </a:t>
            </a:r>
            <a:r>
              <a:rPr lang="en-US" dirty="0" err="1" smtClean="0"/>
              <a:t>C</a:t>
            </a:r>
            <a:r>
              <a:rPr lang="en-US" baseline="-25000" dirty="0" err="1" smtClean="0"/>
              <a:t>org</a:t>
            </a:r>
            <a:r>
              <a:rPr lang="en-US" dirty="0" smtClean="0"/>
              <a:t> decreases</a:t>
            </a:r>
          </a:p>
          <a:p>
            <a:endParaRPr lang="en-US" dirty="0" smtClean="0"/>
          </a:p>
          <a:p>
            <a:endParaRPr lang="en-US" b="1" dirty="0" smtClean="0"/>
          </a:p>
          <a:p>
            <a:r>
              <a:rPr lang="en-GB" b="1" kern="0" dirty="0" smtClean="0">
                <a:latin typeface="Arial"/>
                <a:sym typeface="Symbol" pitchFamily="-97" charset="2"/>
              </a:rPr>
              <a:t></a:t>
            </a:r>
            <a:r>
              <a:rPr lang="en-GB" b="1" kern="0" baseline="30000" dirty="0" smtClean="0">
                <a:latin typeface="Arial"/>
                <a:sym typeface="Symbol" pitchFamily="-97" charset="2"/>
              </a:rPr>
              <a:t>13</a:t>
            </a:r>
            <a:r>
              <a:rPr lang="en-GB" b="1" kern="0" dirty="0" smtClean="0">
                <a:latin typeface="Arial"/>
                <a:sym typeface="Symbol" pitchFamily="-97" charset="2"/>
              </a:rPr>
              <a:t>C</a:t>
            </a:r>
            <a:r>
              <a:rPr lang="en-US" b="1" dirty="0" smtClean="0"/>
              <a:t> seawater increases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478939" y="4204057"/>
            <a:ext cx="253146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Export flux</a:t>
            </a:r>
          </a:p>
          <a:p>
            <a:endParaRPr lang="en-US" dirty="0" smtClean="0"/>
          </a:p>
          <a:p>
            <a:r>
              <a:rPr lang="en-US" dirty="0" smtClean="0"/>
              <a:t>‘release’ of  </a:t>
            </a:r>
            <a:r>
              <a:rPr lang="en-US" baseline="30000" dirty="0" smtClean="0"/>
              <a:t>12</a:t>
            </a:r>
            <a:r>
              <a:rPr lang="en-US" dirty="0" smtClean="0"/>
              <a:t>C through oxidation of </a:t>
            </a:r>
            <a:r>
              <a:rPr lang="en-US" dirty="0" err="1" smtClean="0"/>
              <a:t>C</a:t>
            </a:r>
            <a:r>
              <a:rPr lang="en-US" baseline="-25000" dirty="0" err="1" smtClean="0"/>
              <a:t>org</a:t>
            </a:r>
            <a:r>
              <a:rPr lang="en-US" dirty="0" smtClean="0"/>
              <a:t> (respiration) at depth</a:t>
            </a:r>
          </a:p>
          <a:p>
            <a:endParaRPr lang="en-US" dirty="0" smtClean="0"/>
          </a:p>
          <a:p>
            <a:r>
              <a:rPr lang="en-GB" b="1" kern="0" dirty="0" smtClean="0">
                <a:latin typeface="Arial"/>
                <a:sym typeface="Symbol" pitchFamily="-97" charset="2"/>
              </a:rPr>
              <a:t></a:t>
            </a:r>
            <a:r>
              <a:rPr lang="en-GB" b="1" kern="0" baseline="30000" dirty="0" smtClean="0">
                <a:latin typeface="Arial"/>
                <a:sym typeface="Symbol" pitchFamily="-97" charset="2"/>
              </a:rPr>
              <a:t>13</a:t>
            </a:r>
            <a:r>
              <a:rPr lang="en-GB" b="1" kern="0" dirty="0" smtClean="0">
                <a:latin typeface="Arial"/>
                <a:sym typeface="Symbol" pitchFamily="-97" charset="2"/>
              </a:rPr>
              <a:t>C</a:t>
            </a:r>
            <a:r>
              <a:rPr lang="en-US" b="1" dirty="0" smtClean="0"/>
              <a:t> seawater decreases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010401" y="2133600"/>
            <a:ext cx="1980984" cy="3200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Therefore:</a:t>
            </a:r>
          </a:p>
          <a:p>
            <a:endParaRPr lang="en-US" dirty="0" smtClean="0"/>
          </a:p>
          <a:p>
            <a:r>
              <a:rPr lang="en-US" dirty="0" smtClean="0"/>
              <a:t>Surface – Deep </a:t>
            </a:r>
            <a:r>
              <a:rPr lang="en-GB" kern="0" dirty="0" smtClean="0">
                <a:latin typeface="Arial"/>
                <a:sym typeface="Symbol" pitchFamily="-97" charset="2"/>
              </a:rPr>
              <a:t></a:t>
            </a:r>
            <a:r>
              <a:rPr lang="en-GB" kern="0" baseline="30000" dirty="0" smtClean="0">
                <a:latin typeface="Arial"/>
                <a:sym typeface="Symbol" pitchFamily="-97" charset="2"/>
              </a:rPr>
              <a:t>13</a:t>
            </a:r>
            <a:r>
              <a:rPr lang="en-GB" kern="0" dirty="0" smtClean="0">
                <a:latin typeface="Arial"/>
                <a:sym typeface="Symbol" pitchFamily="-97" charset="2"/>
              </a:rPr>
              <a:t>C</a:t>
            </a:r>
            <a:r>
              <a:rPr lang="en-US" dirty="0" smtClean="0"/>
              <a:t> gradient reflects export production</a:t>
            </a:r>
          </a:p>
          <a:p>
            <a:endParaRPr lang="en-US" dirty="0" smtClean="0"/>
          </a:p>
          <a:p>
            <a:r>
              <a:rPr lang="en-GB" kern="0" dirty="0" smtClean="0">
                <a:latin typeface="Arial"/>
                <a:sym typeface="Symbol" pitchFamily="-97" charset="2"/>
              </a:rPr>
              <a:t></a:t>
            </a:r>
            <a:r>
              <a:rPr lang="en-GB" kern="0" baseline="30000" dirty="0" smtClean="0">
                <a:latin typeface="Arial"/>
                <a:sym typeface="Symbol" pitchFamily="-97" charset="2"/>
              </a:rPr>
              <a:t>13</a:t>
            </a:r>
            <a:r>
              <a:rPr lang="en-GB" kern="0" dirty="0" smtClean="0">
                <a:latin typeface="Arial"/>
                <a:sym typeface="Symbol" pitchFamily="-97" charset="2"/>
              </a:rPr>
              <a:t>C</a:t>
            </a:r>
            <a:r>
              <a:rPr lang="en-US" dirty="0" smtClean="0"/>
              <a:t> gradient recorded in </a:t>
            </a:r>
            <a:r>
              <a:rPr lang="en-US" dirty="0" err="1" smtClean="0"/>
              <a:t>planktic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benthic foraminifera</a:t>
            </a:r>
            <a:endParaRPr lang="en-US" dirty="0"/>
          </a:p>
        </p:txBody>
      </p:sp>
      <p:pic>
        <p:nvPicPr>
          <p:cNvPr id="12" name="Picture 3" descr="Figur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11872"/>
            <a:ext cx="4414240" cy="477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1219200" y="2057399"/>
            <a:ext cx="2232378" cy="2743201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1272822" y="2040467"/>
            <a:ext cx="2039056" cy="2870200"/>
          </a:xfrm>
          <a:custGeom>
            <a:avLst/>
            <a:gdLst>
              <a:gd name="connsiteX0" fmla="*/ 107245 w 2039056"/>
              <a:gd name="connsiteY0" fmla="*/ 0 h 2870200"/>
              <a:gd name="connsiteX1" fmla="*/ 217311 w 2039056"/>
              <a:gd name="connsiteY1" fmla="*/ 76200 h 2870200"/>
              <a:gd name="connsiteX2" fmla="*/ 1411111 w 2039056"/>
              <a:gd name="connsiteY2" fmla="*/ 186266 h 2870200"/>
              <a:gd name="connsiteX3" fmla="*/ 1936045 w 2039056"/>
              <a:gd name="connsiteY3" fmla="*/ 364066 h 2870200"/>
              <a:gd name="connsiteX4" fmla="*/ 2029178 w 2039056"/>
              <a:gd name="connsiteY4" fmla="*/ 651933 h 2870200"/>
              <a:gd name="connsiteX5" fmla="*/ 1927578 w 2039056"/>
              <a:gd name="connsiteY5" fmla="*/ 1126066 h 2870200"/>
              <a:gd name="connsiteX6" fmla="*/ 1766711 w 2039056"/>
              <a:gd name="connsiteY6" fmla="*/ 1532466 h 2870200"/>
              <a:gd name="connsiteX7" fmla="*/ 1622778 w 2039056"/>
              <a:gd name="connsiteY7" fmla="*/ 2870200 h 2870200"/>
              <a:gd name="connsiteX8" fmla="*/ 1622778 w 2039056"/>
              <a:gd name="connsiteY8" fmla="*/ 2870200 h 287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39056" h="2870200">
                <a:moveTo>
                  <a:pt x="107245" y="0"/>
                </a:moveTo>
                <a:cubicBezTo>
                  <a:pt x="53622" y="22578"/>
                  <a:pt x="0" y="45156"/>
                  <a:pt x="217311" y="76200"/>
                </a:cubicBezTo>
                <a:cubicBezTo>
                  <a:pt x="434622" y="107244"/>
                  <a:pt x="1124655" y="138288"/>
                  <a:pt x="1411111" y="186266"/>
                </a:cubicBezTo>
                <a:cubicBezTo>
                  <a:pt x="1697567" y="234244"/>
                  <a:pt x="1833034" y="286455"/>
                  <a:pt x="1936045" y="364066"/>
                </a:cubicBezTo>
                <a:cubicBezTo>
                  <a:pt x="2039056" y="441677"/>
                  <a:pt x="2030589" y="524933"/>
                  <a:pt x="2029178" y="651933"/>
                </a:cubicBezTo>
                <a:cubicBezTo>
                  <a:pt x="2027767" y="778933"/>
                  <a:pt x="1971323" y="979311"/>
                  <a:pt x="1927578" y="1126066"/>
                </a:cubicBezTo>
                <a:cubicBezTo>
                  <a:pt x="1883834" y="1272822"/>
                  <a:pt x="1817511" y="1241777"/>
                  <a:pt x="1766711" y="1532466"/>
                </a:cubicBezTo>
                <a:cubicBezTo>
                  <a:pt x="1715911" y="1823155"/>
                  <a:pt x="1622778" y="2870200"/>
                  <a:pt x="1622778" y="2870200"/>
                </a:cubicBezTo>
                <a:lnTo>
                  <a:pt x="1622778" y="2870200"/>
                </a:lnTo>
              </a:path>
            </a:pathLst>
          </a:cu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524000" y="4724400"/>
            <a:ext cx="457200" cy="18626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329266" y="2057400"/>
            <a:ext cx="2006601" cy="2861733"/>
          </a:xfrm>
          <a:custGeom>
            <a:avLst/>
            <a:gdLst>
              <a:gd name="connsiteX0" fmla="*/ 2006601 w 2006601"/>
              <a:gd name="connsiteY0" fmla="*/ 0 h 2861733"/>
              <a:gd name="connsiteX1" fmla="*/ 465667 w 2006601"/>
              <a:gd name="connsiteY1" fmla="*/ 127000 h 2861733"/>
              <a:gd name="connsiteX2" fmla="*/ 169334 w 2006601"/>
              <a:gd name="connsiteY2" fmla="*/ 228600 h 2861733"/>
              <a:gd name="connsiteX3" fmla="*/ 59267 w 2006601"/>
              <a:gd name="connsiteY3" fmla="*/ 389467 h 2861733"/>
              <a:gd name="connsiteX4" fmla="*/ 33867 w 2006601"/>
              <a:gd name="connsiteY4" fmla="*/ 635000 h 2861733"/>
              <a:gd name="connsiteX5" fmla="*/ 262467 w 2006601"/>
              <a:gd name="connsiteY5" fmla="*/ 1693333 h 2861733"/>
              <a:gd name="connsiteX6" fmla="*/ 431801 w 2006601"/>
              <a:gd name="connsiteY6" fmla="*/ 2861733 h 2861733"/>
              <a:gd name="connsiteX7" fmla="*/ 431801 w 2006601"/>
              <a:gd name="connsiteY7" fmla="*/ 2861733 h 2861733"/>
              <a:gd name="connsiteX8" fmla="*/ 431801 w 2006601"/>
              <a:gd name="connsiteY8" fmla="*/ 2861733 h 2861733"/>
              <a:gd name="connsiteX9" fmla="*/ 431801 w 2006601"/>
              <a:gd name="connsiteY9" fmla="*/ 2861733 h 2861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06601" h="2861733">
                <a:moveTo>
                  <a:pt x="2006601" y="0"/>
                </a:moveTo>
                <a:cubicBezTo>
                  <a:pt x="1389239" y="44450"/>
                  <a:pt x="771878" y="88900"/>
                  <a:pt x="465667" y="127000"/>
                </a:cubicBezTo>
                <a:cubicBezTo>
                  <a:pt x="159456" y="165100"/>
                  <a:pt x="237067" y="184856"/>
                  <a:pt x="169334" y="228600"/>
                </a:cubicBezTo>
                <a:cubicBezTo>
                  <a:pt x="101601" y="272344"/>
                  <a:pt x="81845" y="321734"/>
                  <a:pt x="59267" y="389467"/>
                </a:cubicBezTo>
                <a:cubicBezTo>
                  <a:pt x="36689" y="457200"/>
                  <a:pt x="0" y="417689"/>
                  <a:pt x="33867" y="635000"/>
                </a:cubicBezTo>
                <a:cubicBezTo>
                  <a:pt x="67734" y="852311"/>
                  <a:pt x="196145" y="1322211"/>
                  <a:pt x="262467" y="1693333"/>
                </a:cubicBezTo>
                <a:cubicBezTo>
                  <a:pt x="328789" y="2064455"/>
                  <a:pt x="431801" y="2861733"/>
                  <a:pt x="431801" y="2861733"/>
                </a:cubicBezTo>
                <a:lnTo>
                  <a:pt x="431801" y="2861733"/>
                </a:lnTo>
                <a:lnTo>
                  <a:pt x="431801" y="2861733"/>
                </a:lnTo>
                <a:lnTo>
                  <a:pt x="431801" y="2861733"/>
                </a:lnTo>
              </a:path>
            </a:pathLst>
          </a:cu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rot="10800000">
            <a:off x="1219200" y="2175935"/>
            <a:ext cx="2232378" cy="1588"/>
          </a:xfrm>
          <a:prstGeom prst="line">
            <a:avLst/>
          </a:prstGeom>
          <a:ln w="25400" cap="flat" cmpd="sng" algn="ctr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533400" y="4538133"/>
            <a:ext cx="457200" cy="64346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886200" y="1011872"/>
            <a:ext cx="528040" cy="512128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9" descr="cc-by-nc-sa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26016" y="6482953"/>
            <a:ext cx="1017984" cy="375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1329266" y="4868333"/>
            <a:ext cx="1982612" cy="3132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524000"/>
            <a:ext cx="6858000" cy="5105400"/>
          </a:xfrm>
          <a:prstGeom prst="rect">
            <a:avLst/>
          </a:prstGeom>
          <a:gradFill>
            <a:gsLst>
              <a:gs pos="0">
                <a:srgbClr val="0000FF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57200" y="457200"/>
            <a:ext cx="6858000" cy="1066800"/>
          </a:xfrm>
          <a:prstGeom prst="rect">
            <a:avLst/>
          </a:prstGeom>
          <a:solidFill>
            <a:srgbClr val="78D7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loud 3"/>
          <p:cNvSpPr/>
          <p:nvPr/>
        </p:nvSpPr>
        <p:spPr>
          <a:xfrm>
            <a:off x="762000" y="609600"/>
            <a:ext cx="914400" cy="685800"/>
          </a:xfrm>
          <a:prstGeom prst="cloud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loud 4"/>
          <p:cNvSpPr/>
          <p:nvPr/>
        </p:nvSpPr>
        <p:spPr>
          <a:xfrm flipH="1">
            <a:off x="4495800" y="609600"/>
            <a:ext cx="1371600" cy="685800"/>
          </a:xfrm>
          <a:prstGeom prst="cloud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Brace 6"/>
          <p:cNvSpPr/>
          <p:nvPr/>
        </p:nvSpPr>
        <p:spPr>
          <a:xfrm>
            <a:off x="7467600" y="457200"/>
            <a:ext cx="228600" cy="10668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Brace 7"/>
          <p:cNvSpPr/>
          <p:nvPr/>
        </p:nvSpPr>
        <p:spPr>
          <a:xfrm>
            <a:off x="7467600" y="1524000"/>
            <a:ext cx="228600" cy="3311388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967133" y="762000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AIR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848600" y="2734270"/>
            <a:ext cx="10249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SURFACE</a:t>
            </a:r>
          </a:p>
          <a:p>
            <a:r>
              <a:rPr lang="en-US" dirty="0" smtClean="0"/>
              <a:t>OCEAN</a:t>
            </a:r>
          </a:p>
          <a:p>
            <a:r>
              <a:rPr lang="en-US" dirty="0" smtClean="0"/>
              <a:t>WATER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819400" y="577334"/>
            <a:ext cx="536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</a:t>
            </a:r>
            <a:r>
              <a:rPr lang="en-US" baseline="-25000" dirty="0" smtClean="0"/>
              <a:t>2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981200" y="946666"/>
            <a:ext cx="2163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Isotopic Equilibration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rot="5400000">
            <a:off x="2791599" y="1572399"/>
            <a:ext cx="512802" cy="158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209800" y="1829594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O + CO</a:t>
            </a:r>
            <a:r>
              <a:rPr lang="en-US" baseline="-25000" dirty="0" smtClean="0"/>
              <a:t>2</a:t>
            </a:r>
            <a:endParaRPr lang="en-US" dirty="0"/>
          </a:p>
        </p:txBody>
      </p:sp>
      <p:cxnSp>
        <p:nvCxnSpPr>
          <p:cNvPr id="17" name="Straight Arrow Connector 16"/>
          <p:cNvCxnSpPr>
            <a:stCxn id="15" idx="2"/>
          </p:cNvCxnSpPr>
          <p:nvPr/>
        </p:nvCxnSpPr>
        <p:spPr>
          <a:xfrm rot="5400000">
            <a:off x="2233773" y="2733753"/>
            <a:ext cx="1077676" cy="8022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0800000">
            <a:off x="1210854" y="2590800"/>
            <a:ext cx="1557746" cy="1588"/>
          </a:xfrm>
          <a:prstGeom prst="straightConnector1">
            <a:avLst/>
          </a:prstGeom>
          <a:ln>
            <a:solidFill>
              <a:srgbClr val="00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819400" y="2198926"/>
            <a:ext cx="14746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Surface water</a:t>
            </a:r>
          </a:p>
          <a:p>
            <a:r>
              <a:rPr lang="en-US" dirty="0" smtClean="0"/>
              <a:t>relatively </a:t>
            </a:r>
            <a:r>
              <a:rPr lang="en-US" baseline="30000" dirty="0" smtClean="0"/>
              <a:t>13</a:t>
            </a:r>
            <a:r>
              <a:rPr lang="en-US" dirty="0" smtClean="0"/>
              <a:t>C</a:t>
            </a:r>
          </a:p>
          <a:p>
            <a:r>
              <a:rPr lang="en-US" dirty="0" smtClean="0"/>
              <a:t>enriched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210854" y="2630269"/>
            <a:ext cx="12772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Preferential </a:t>
            </a:r>
          </a:p>
          <a:p>
            <a:r>
              <a:rPr lang="en-US" baseline="30000" dirty="0" smtClean="0"/>
              <a:t>12</a:t>
            </a:r>
            <a:r>
              <a:rPr lang="en-US" dirty="0" smtClean="0"/>
              <a:t>C uptake </a:t>
            </a:r>
            <a:endParaRPr lang="en-US" dirty="0"/>
          </a:p>
        </p:txBody>
      </p:sp>
      <p:cxnSp>
        <p:nvCxnSpPr>
          <p:cNvPr id="27" name="Straight Arrow Connector 26"/>
          <p:cNvCxnSpPr/>
          <p:nvPr/>
        </p:nvCxnSpPr>
        <p:spPr>
          <a:xfrm rot="16200000" flipH="1">
            <a:off x="867952" y="2933700"/>
            <a:ext cx="685802" cy="1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81000" y="3276602"/>
            <a:ext cx="16081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Photosynthesis</a:t>
            </a:r>
          </a:p>
          <a:p>
            <a:pPr algn="ctr"/>
            <a:r>
              <a:rPr lang="en-US" dirty="0" smtClean="0"/>
              <a:t>CH</a:t>
            </a:r>
            <a:r>
              <a:rPr lang="en-US" baseline="-25000" dirty="0" smtClean="0"/>
              <a:t>2</a:t>
            </a:r>
            <a:r>
              <a:rPr lang="en-US" dirty="0" smtClean="0"/>
              <a:t>O + O</a:t>
            </a:r>
            <a:r>
              <a:rPr lang="en-US" baseline="-25000" dirty="0" smtClean="0"/>
              <a:t>2</a:t>
            </a:r>
            <a:endParaRPr lang="en-US" dirty="0"/>
          </a:p>
        </p:txBody>
      </p:sp>
      <p:cxnSp>
        <p:nvCxnSpPr>
          <p:cNvPr id="32" name="Straight Arrow Connector 31"/>
          <p:cNvCxnSpPr/>
          <p:nvPr/>
        </p:nvCxnSpPr>
        <p:spPr>
          <a:xfrm rot="5400000">
            <a:off x="581519" y="4552266"/>
            <a:ext cx="1258667" cy="15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81000" y="4191000"/>
            <a:ext cx="17933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Organic matter </a:t>
            </a:r>
          </a:p>
          <a:p>
            <a:r>
              <a:rPr lang="en-US" dirty="0" smtClean="0"/>
              <a:t>δ</a:t>
            </a:r>
            <a:r>
              <a:rPr lang="en-US" baseline="30000" dirty="0" smtClean="0"/>
              <a:t>13</a:t>
            </a:r>
            <a:r>
              <a:rPr lang="en-US" dirty="0" smtClean="0"/>
              <a:t>C -20 to -23%</a:t>
            </a:r>
            <a:r>
              <a:rPr lang="en-US" sz="1200" dirty="0" smtClean="0"/>
              <a:t>o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591093" y="5105400"/>
            <a:ext cx="12411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Respiration</a:t>
            </a:r>
          </a:p>
          <a:p>
            <a:pPr algn="ctr"/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O + CO</a:t>
            </a:r>
            <a:r>
              <a:rPr lang="en-US" baseline="-25000" dirty="0" smtClean="0"/>
              <a:t>2 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2201778" y="3276602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O + CO</a:t>
            </a:r>
            <a:r>
              <a:rPr lang="en-US" baseline="-25000" dirty="0" smtClean="0"/>
              <a:t>2</a:t>
            </a:r>
            <a:endParaRPr lang="en-US" dirty="0"/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3259222" y="3429000"/>
            <a:ext cx="398378" cy="15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635114" y="3276602"/>
            <a:ext cx="1167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</a:t>
            </a:r>
            <a:r>
              <a:rPr lang="en-US" baseline="30000" dirty="0" smtClean="0"/>
              <a:t>+</a:t>
            </a:r>
            <a:r>
              <a:rPr lang="en-US" dirty="0" smtClean="0"/>
              <a:t> + HCO</a:t>
            </a:r>
            <a:r>
              <a:rPr lang="en-US" baseline="-25000" dirty="0" smtClean="0"/>
              <a:t>3</a:t>
            </a:r>
            <a:r>
              <a:rPr lang="en-US" baseline="30000" dirty="0" smtClean="0"/>
              <a:t>-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4122842" y="3897868"/>
            <a:ext cx="2582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HCO</a:t>
            </a:r>
            <a:r>
              <a:rPr lang="en-US" baseline="-25000" dirty="0" smtClean="0"/>
              <a:t>3</a:t>
            </a:r>
            <a:r>
              <a:rPr lang="en-US" baseline="30000" dirty="0" smtClean="0"/>
              <a:t>-</a:t>
            </a:r>
            <a:r>
              <a:rPr lang="en-US" dirty="0" smtClean="0"/>
              <a:t> + Ca</a:t>
            </a:r>
            <a:r>
              <a:rPr lang="en-US" baseline="30000" dirty="0" smtClean="0"/>
              <a:t>2+</a:t>
            </a:r>
            <a:r>
              <a:rPr lang="en-US" dirty="0" smtClean="0"/>
              <a:t> 6 CaCO</a:t>
            </a:r>
            <a:r>
              <a:rPr lang="en-US" baseline="30000" dirty="0" smtClean="0"/>
              <a:t>3</a:t>
            </a:r>
            <a:r>
              <a:rPr lang="en-US" dirty="0" smtClean="0"/>
              <a:t> + H</a:t>
            </a:r>
            <a:r>
              <a:rPr lang="en-US" baseline="30000" dirty="0" smtClean="0"/>
              <a:t>+</a:t>
            </a:r>
            <a:endParaRPr lang="en-US" dirty="0"/>
          </a:p>
        </p:txBody>
      </p:sp>
      <p:cxnSp>
        <p:nvCxnSpPr>
          <p:cNvPr id="42" name="Straight Arrow Connector 41"/>
          <p:cNvCxnSpPr/>
          <p:nvPr/>
        </p:nvCxnSpPr>
        <p:spPr>
          <a:xfrm rot="5400000">
            <a:off x="4279910" y="3784830"/>
            <a:ext cx="277792" cy="15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3810000" y="4419600"/>
            <a:ext cx="33778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000000"/>
                </a:solidFill>
              </a:rPr>
              <a:t>2HCO</a:t>
            </a:r>
            <a:r>
              <a:rPr lang="en-US" baseline="-25000" dirty="0" smtClean="0">
                <a:solidFill>
                  <a:srgbClr val="000000"/>
                </a:solidFill>
              </a:rPr>
              <a:t>3</a:t>
            </a:r>
            <a:r>
              <a:rPr lang="en-US" baseline="30000" dirty="0" smtClean="0">
                <a:solidFill>
                  <a:srgbClr val="000000"/>
                </a:solidFill>
              </a:rPr>
              <a:t>-</a:t>
            </a:r>
            <a:r>
              <a:rPr lang="en-US" dirty="0" smtClean="0">
                <a:solidFill>
                  <a:srgbClr val="000000"/>
                </a:solidFill>
              </a:rPr>
              <a:t>+ Ca</a:t>
            </a:r>
            <a:r>
              <a:rPr lang="en-US" baseline="30000" dirty="0" smtClean="0">
                <a:solidFill>
                  <a:srgbClr val="000000"/>
                </a:solidFill>
              </a:rPr>
              <a:t>2+</a:t>
            </a:r>
            <a:r>
              <a:rPr lang="en-US" dirty="0" smtClean="0">
                <a:solidFill>
                  <a:srgbClr val="000000"/>
                </a:solidFill>
                <a:sym typeface="Symbol" charset="2"/>
              </a:rPr>
              <a:t>CaCO</a:t>
            </a:r>
            <a:r>
              <a:rPr lang="en-US" baseline="-25000" dirty="0" smtClean="0">
                <a:solidFill>
                  <a:srgbClr val="000000"/>
                </a:solidFill>
                <a:sym typeface="Symbol" charset="2"/>
              </a:rPr>
              <a:t>3</a:t>
            </a:r>
            <a:r>
              <a:rPr lang="en-US" dirty="0" smtClean="0">
                <a:solidFill>
                  <a:srgbClr val="000000"/>
                </a:solidFill>
                <a:sym typeface="Symbol" charset="2"/>
              </a:rPr>
              <a:t>+ H</a:t>
            </a:r>
            <a:r>
              <a:rPr lang="en-US" baseline="-25000" dirty="0" smtClean="0">
                <a:solidFill>
                  <a:srgbClr val="000000"/>
                </a:solidFill>
                <a:sym typeface="Symbol" charset="2"/>
              </a:rPr>
              <a:t>2</a:t>
            </a:r>
            <a:r>
              <a:rPr lang="en-US" dirty="0" smtClean="0">
                <a:solidFill>
                  <a:srgbClr val="000000"/>
                </a:solidFill>
                <a:sym typeface="Symbol" charset="2"/>
              </a:rPr>
              <a:t>O+CO</a:t>
            </a:r>
            <a:r>
              <a:rPr lang="en-US" baseline="-25000" dirty="0" smtClean="0">
                <a:solidFill>
                  <a:srgbClr val="000000"/>
                </a:solidFill>
                <a:sym typeface="Symbol" charset="2"/>
              </a:rPr>
              <a:t>2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495800" y="3657600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Planktic calcifiers</a:t>
            </a:r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3048000" y="3581400"/>
            <a:ext cx="13635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aseline="30000" dirty="0" smtClean="0"/>
              <a:t>13</a:t>
            </a:r>
            <a:r>
              <a:rPr lang="en-US" dirty="0" smtClean="0"/>
              <a:t>C enriched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4419600" y="4191000"/>
            <a:ext cx="2145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Carbonate formation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3787514" y="5182394"/>
            <a:ext cx="1167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</a:t>
            </a:r>
            <a:r>
              <a:rPr lang="en-US" baseline="30000" dirty="0" smtClean="0"/>
              <a:t>+</a:t>
            </a:r>
            <a:r>
              <a:rPr lang="en-US" dirty="0" smtClean="0"/>
              <a:t> + HCO</a:t>
            </a:r>
            <a:r>
              <a:rPr lang="en-US" baseline="-25000" dirty="0" smtClean="0"/>
              <a:t>3</a:t>
            </a:r>
            <a:r>
              <a:rPr lang="en-US" baseline="30000" dirty="0" smtClean="0"/>
              <a:t>-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4275242" y="5803660"/>
            <a:ext cx="2582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HCO</a:t>
            </a:r>
            <a:r>
              <a:rPr lang="en-US" baseline="-25000" dirty="0" smtClean="0"/>
              <a:t>3</a:t>
            </a:r>
            <a:r>
              <a:rPr lang="en-US" baseline="30000" dirty="0" smtClean="0"/>
              <a:t>-</a:t>
            </a:r>
            <a:r>
              <a:rPr lang="en-US" dirty="0" smtClean="0"/>
              <a:t> + Ca</a:t>
            </a:r>
            <a:r>
              <a:rPr lang="en-US" baseline="30000" dirty="0" smtClean="0"/>
              <a:t>2+</a:t>
            </a:r>
            <a:r>
              <a:rPr lang="en-US" dirty="0" smtClean="0"/>
              <a:t> 6 CaCO</a:t>
            </a:r>
            <a:r>
              <a:rPr lang="en-US" baseline="30000" dirty="0" smtClean="0"/>
              <a:t>3</a:t>
            </a:r>
            <a:r>
              <a:rPr lang="en-US" dirty="0" smtClean="0"/>
              <a:t> + H</a:t>
            </a:r>
            <a:r>
              <a:rPr lang="en-US" baseline="30000" dirty="0" smtClean="0"/>
              <a:t>+</a:t>
            </a:r>
            <a:endParaRPr lang="en-US" dirty="0"/>
          </a:p>
        </p:txBody>
      </p:sp>
      <p:cxnSp>
        <p:nvCxnSpPr>
          <p:cNvPr id="51" name="Straight Arrow Connector 50"/>
          <p:cNvCxnSpPr/>
          <p:nvPr/>
        </p:nvCxnSpPr>
        <p:spPr>
          <a:xfrm rot="5400000">
            <a:off x="4432310" y="5690622"/>
            <a:ext cx="277792" cy="15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4572000" y="6019800"/>
            <a:ext cx="2145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Carbonate formation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4648200" y="5551726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Benthic calcifiers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2140800" y="4763869"/>
            <a:ext cx="13572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Deep waters</a:t>
            </a:r>
          </a:p>
          <a:p>
            <a:r>
              <a:rPr lang="en-US" baseline="30000" dirty="0" smtClean="0"/>
              <a:t>13</a:t>
            </a:r>
            <a:r>
              <a:rPr lang="en-US" dirty="0" smtClean="0"/>
              <a:t>C depleted</a:t>
            </a:r>
            <a:endParaRPr lang="en-US" dirty="0"/>
          </a:p>
        </p:txBody>
      </p:sp>
      <p:cxnSp>
        <p:nvCxnSpPr>
          <p:cNvPr id="56" name="Straight Arrow Connector 55"/>
          <p:cNvCxnSpPr>
            <a:stCxn id="34" idx="3"/>
          </p:cNvCxnSpPr>
          <p:nvPr/>
        </p:nvCxnSpPr>
        <p:spPr>
          <a:xfrm>
            <a:off x="1832200" y="5428566"/>
            <a:ext cx="1955314" cy="15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491614" y="6336268"/>
            <a:ext cx="2327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Part of Organic C cycle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954358" y="6336268"/>
            <a:ext cx="2903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Part of Inorganic C cycle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0" name="Right Bracket 59"/>
          <p:cNvSpPr/>
          <p:nvPr/>
        </p:nvSpPr>
        <p:spPr>
          <a:xfrm rot="5400000">
            <a:off x="1541207" y="5579807"/>
            <a:ext cx="228599" cy="2175386"/>
          </a:xfrm>
          <a:prstGeom prst="righ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ight Bracket 60"/>
          <p:cNvSpPr/>
          <p:nvPr/>
        </p:nvSpPr>
        <p:spPr>
          <a:xfrm rot="5400000">
            <a:off x="5251375" y="4862334"/>
            <a:ext cx="228599" cy="3610334"/>
          </a:xfrm>
          <a:prstGeom prst="righ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ight Brace 61"/>
          <p:cNvSpPr/>
          <p:nvPr/>
        </p:nvSpPr>
        <p:spPr>
          <a:xfrm>
            <a:off x="7467600" y="4835388"/>
            <a:ext cx="228600" cy="1794012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5" name="Straight Connector 64"/>
          <p:cNvCxnSpPr/>
          <p:nvPr/>
        </p:nvCxnSpPr>
        <p:spPr>
          <a:xfrm rot="10800000">
            <a:off x="457200" y="4835388"/>
            <a:ext cx="6934200" cy="1943"/>
          </a:xfrm>
          <a:prstGeom prst="line">
            <a:avLst/>
          </a:prstGeom>
          <a:ln w="25400" cap="flat" cmpd="sng" algn="ctr">
            <a:solidFill>
              <a:srgbClr val="000090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7848600" y="5290066"/>
            <a:ext cx="8533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DEEP</a:t>
            </a:r>
          </a:p>
          <a:p>
            <a:r>
              <a:rPr lang="en-US" dirty="0" smtClean="0"/>
              <a:t>OCEAN </a:t>
            </a:r>
          </a:p>
          <a:p>
            <a:r>
              <a:rPr lang="en-US" dirty="0" smtClean="0"/>
              <a:t>WATER</a:t>
            </a:r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491614" y="69334"/>
            <a:ext cx="3501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Same as before but with equations:</a:t>
            </a:r>
            <a:endParaRPr lang="en-US" dirty="0"/>
          </a:p>
        </p:txBody>
      </p:sp>
      <p:pic>
        <p:nvPicPr>
          <p:cNvPr id="47" name="Picture 9" descr="cc-by-nc-s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26016" y="6482953"/>
            <a:ext cx="1017984" cy="375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945062" y="0"/>
            <a:ext cx="3055938" cy="6737350"/>
            <a:chOff x="5257800" y="0"/>
            <a:chExt cx="3055938" cy="6737350"/>
          </a:xfrm>
        </p:grpSpPr>
        <p:pic>
          <p:nvPicPr>
            <p:cNvPr id="2" name="Picture 7" descr="po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096000" y="4038600"/>
              <a:ext cx="2217738" cy="2362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25400" dir="16979900" algn="ctr" rotWithShape="0">
                <a:srgbClr val="000000">
                  <a:alpha val="75000"/>
                </a:srgbClr>
              </a:outerShdw>
            </a:effectLst>
          </p:spPr>
        </p:pic>
        <p:sp>
          <p:nvSpPr>
            <p:cNvPr id="3" name="Text Box 9"/>
            <p:cNvSpPr txBox="1">
              <a:spLocks noChangeArrowheads="1"/>
            </p:cNvSpPr>
            <p:nvPr/>
          </p:nvSpPr>
          <p:spPr bwMode="auto">
            <a:xfrm>
              <a:off x="5257800" y="4800600"/>
              <a:ext cx="762000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ym typeface="Symbol" charset="2"/>
                </a:rPr>
                <a:t></a:t>
              </a:r>
              <a:r>
                <a:rPr lang="en-US" baseline="30000">
                  <a:sym typeface="Symbol" charset="2"/>
                </a:rPr>
                <a:t>13</a:t>
              </a:r>
              <a:r>
                <a:rPr lang="en-US">
                  <a:sym typeface="Symbol" charset="2"/>
                </a:rPr>
                <a:t>C (‰)</a:t>
              </a:r>
            </a:p>
          </p:txBody>
        </p:sp>
        <p:sp>
          <p:nvSpPr>
            <p:cNvPr id="4" name="Text Box 10"/>
            <p:cNvSpPr txBox="1">
              <a:spLocks noChangeArrowheads="1"/>
            </p:cNvSpPr>
            <p:nvPr/>
          </p:nvSpPr>
          <p:spPr bwMode="auto">
            <a:xfrm>
              <a:off x="6324600" y="6400800"/>
              <a:ext cx="167640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PO</a:t>
              </a:r>
              <a:r>
                <a:rPr lang="en-US" sz="1600" baseline="-25000"/>
                <a:t>4</a:t>
              </a:r>
              <a:r>
                <a:rPr lang="en-US" sz="1600"/>
                <a:t> (umol/kg)</a:t>
              </a:r>
            </a:p>
          </p:txBody>
        </p:sp>
        <p:pic>
          <p:nvPicPr>
            <p:cNvPr id="5" name="Picture 11" descr="po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096000" y="304800"/>
              <a:ext cx="2165350" cy="3352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25400" dir="16979900" algn="ctr" rotWithShape="0">
                <a:srgbClr val="000000">
                  <a:alpha val="75000"/>
                </a:srgbClr>
              </a:outerShdw>
            </a:effectLst>
          </p:spPr>
        </p:pic>
        <p:sp>
          <p:nvSpPr>
            <p:cNvPr id="6" name="Text Box 12"/>
            <p:cNvSpPr txBox="1">
              <a:spLocks noChangeArrowheads="1"/>
            </p:cNvSpPr>
            <p:nvPr/>
          </p:nvSpPr>
          <p:spPr bwMode="auto">
            <a:xfrm>
              <a:off x="5257800" y="1524000"/>
              <a:ext cx="8382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/>
                <a:t>Depth (km)</a:t>
              </a:r>
            </a:p>
          </p:txBody>
        </p:sp>
        <p:sp>
          <p:nvSpPr>
            <p:cNvPr id="7" name="Text Box 13"/>
            <p:cNvSpPr txBox="1">
              <a:spLocks noChangeArrowheads="1"/>
            </p:cNvSpPr>
            <p:nvPr/>
          </p:nvSpPr>
          <p:spPr bwMode="auto">
            <a:xfrm>
              <a:off x="6553200" y="3657600"/>
              <a:ext cx="16764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/>
                <a:t>PO</a:t>
              </a:r>
              <a:r>
                <a:rPr lang="en-US" sz="1400" baseline="-25000"/>
                <a:t>4</a:t>
              </a:r>
              <a:r>
                <a:rPr lang="en-US" sz="1400"/>
                <a:t> (umol/kg)</a:t>
              </a:r>
            </a:p>
          </p:txBody>
        </p:sp>
        <p:sp>
          <p:nvSpPr>
            <p:cNvPr id="8" name="Text Box 15"/>
            <p:cNvSpPr txBox="1">
              <a:spLocks noChangeArrowheads="1"/>
            </p:cNvSpPr>
            <p:nvPr/>
          </p:nvSpPr>
          <p:spPr bwMode="auto">
            <a:xfrm>
              <a:off x="6629400" y="0"/>
              <a:ext cx="12192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>
                  <a:sym typeface="Symbol" charset="2"/>
                </a:rPr>
                <a:t></a:t>
              </a:r>
              <a:r>
                <a:rPr lang="en-US" sz="1400" baseline="30000">
                  <a:sym typeface="Symbol" charset="2"/>
                </a:rPr>
                <a:t>13</a:t>
              </a:r>
              <a:r>
                <a:rPr lang="en-US" sz="1400">
                  <a:sym typeface="Symbol" charset="2"/>
                </a:rPr>
                <a:t>C (‰)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04800" y="489466"/>
            <a:ext cx="299312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kern="0" dirty="0" smtClean="0">
                <a:latin typeface="Arial"/>
                <a:sym typeface="Symbol" pitchFamily="-97" charset="2"/>
              </a:rPr>
              <a:t></a:t>
            </a:r>
            <a:r>
              <a:rPr lang="en-GB" sz="2200" kern="0" baseline="30000" dirty="0" smtClean="0">
                <a:latin typeface="Arial"/>
                <a:sym typeface="Symbol" pitchFamily="-97" charset="2"/>
              </a:rPr>
              <a:t>13</a:t>
            </a:r>
            <a:r>
              <a:rPr lang="en-GB" sz="2200" kern="0" dirty="0" smtClean="0">
                <a:latin typeface="Arial"/>
                <a:sym typeface="Symbol" pitchFamily="-97" charset="2"/>
              </a:rPr>
              <a:t>C</a:t>
            </a:r>
            <a:r>
              <a:rPr lang="en-US" sz="2200" dirty="0" smtClean="0"/>
              <a:t> as a nutrient tracer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4800" y="2734270"/>
            <a:ext cx="358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/>
              </a:rPr>
              <a:t>Good correlation between nutrient concentrations and </a:t>
            </a:r>
            <a:r>
              <a:rPr lang="en-GB" kern="0" dirty="0" smtClean="0">
                <a:latin typeface="Arial"/>
                <a:sym typeface="Symbol" pitchFamily="-97" charset="2"/>
              </a:rPr>
              <a:t></a:t>
            </a:r>
            <a:r>
              <a:rPr lang="en-GB" kern="0" baseline="30000" dirty="0" smtClean="0">
                <a:latin typeface="Arial"/>
                <a:sym typeface="Symbol" pitchFamily="-97" charset="2"/>
              </a:rPr>
              <a:t>13</a:t>
            </a:r>
            <a:r>
              <a:rPr lang="en-GB" kern="0" dirty="0" smtClean="0">
                <a:latin typeface="Arial"/>
                <a:sym typeface="Symbol" pitchFamily="-97" charset="2"/>
              </a:rPr>
              <a:t>C</a:t>
            </a:r>
            <a:r>
              <a:rPr lang="en-US" dirty="0" smtClean="0">
                <a:latin typeface="Arial"/>
              </a:rPr>
              <a:t> in modern ocean</a:t>
            </a:r>
            <a:endParaRPr lang="en-US" dirty="0">
              <a:latin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800" y="1524000"/>
            <a:ext cx="358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"/>
              </a:rPr>
              <a:t>Remineralisation</a:t>
            </a:r>
            <a:r>
              <a:rPr lang="en-US" dirty="0" smtClean="0">
                <a:latin typeface=""/>
              </a:rPr>
              <a:t> of organic matter at depth releases </a:t>
            </a:r>
            <a:r>
              <a:rPr lang="en-GB" kern="0" dirty="0" smtClean="0">
                <a:latin typeface="Arial"/>
                <a:sym typeface="Symbol" pitchFamily="-97" charset="2"/>
              </a:rPr>
              <a:t></a:t>
            </a:r>
            <a:r>
              <a:rPr lang="en-GB" kern="0" baseline="30000" dirty="0" smtClean="0">
                <a:latin typeface="Arial"/>
                <a:sym typeface="Symbol" pitchFamily="-97" charset="2"/>
              </a:rPr>
              <a:t>13</a:t>
            </a:r>
            <a:r>
              <a:rPr lang="en-GB" kern="0" dirty="0" smtClean="0">
                <a:latin typeface="Arial"/>
                <a:sym typeface="Symbol" pitchFamily="-97" charset="2"/>
              </a:rPr>
              <a:t>C</a:t>
            </a:r>
            <a:r>
              <a:rPr lang="en-US" dirty="0" smtClean="0">
                <a:latin typeface=""/>
              </a:rPr>
              <a:t> depleted CO</a:t>
            </a:r>
            <a:r>
              <a:rPr lang="en-US" baseline="-25000" dirty="0" smtClean="0">
                <a:latin typeface=""/>
              </a:rPr>
              <a:t>2</a:t>
            </a:r>
            <a:r>
              <a:rPr lang="en-US" dirty="0" smtClean="0">
                <a:latin typeface=""/>
              </a:rPr>
              <a:t> and nutrients</a:t>
            </a:r>
            <a:endParaRPr lang="en-US" dirty="0">
              <a:latin typeface="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4800" y="4038600"/>
            <a:ext cx="3581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65000"/>
            </a:pPr>
            <a:r>
              <a:rPr lang="en-US" dirty="0" smtClean="0">
                <a:latin typeface="Arial"/>
                <a:sym typeface="Symbol" charset="2"/>
              </a:rPr>
              <a:t>Expected relationship between </a:t>
            </a:r>
            <a:r>
              <a:rPr lang="en-US" baseline="30000" dirty="0" smtClean="0">
                <a:latin typeface="Arial"/>
                <a:sym typeface="Symbol" charset="2"/>
              </a:rPr>
              <a:t>13</a:t>
            </a:r>
            <a:r>
              <a:rPr lang="en-US" dirty="0" smtClean="0">
                <a:latin typeface="Arial"/>
                <a:sym typeface="Symbol" charset="2"/>
              </a:rPr>
              <a:t>C and [phosphate] = -0.93 ‰ per </a:t>
            </a:r>
            <a:r>
              <a:rPr lang="en-US" dirty="0" err="1" smtClean="0">
                <a:latin typeface="Arial"/>
                <a:sym typeface="Symbol" charset="2"/>
              </a:rPr>
              <a:t>umol</a:t>
            </a:r>
            <a:r>
              <a:rPr lang="en-US" dirty="0" smtClean="0">
                <a:latin typeface="Arial"/>
                <a:sym typeface="Symbol" charset="2"/>
              </a:rPr>
              <a:t>/kg (</a:t>
            </a:r>
            <a:r>
              <a:rPr lang="en-US" dirty="0" err="1" smtClean="0">
                <a:latin typeface="Arial"/>
                <a:sym typeface="Symbol" charset="2"/>
              </a:rPr>
              <a:t>Broecker</a:t>
            </a:r>
            <a:r>
              <a:rPr lang="en-US" dirty="0" smtClean="0">
                <a:latin typeface="Arial"/>
                <a:sym typeface="Symbol" charset="2"/>
              </a:rPr>
              <a:t> &amp; </a:t>
            </a:r>
            <a:r>
              <a:rPr lang="en-US" dirty="0" err="1" smtClean="0">
                <a:latin typeface="Arial"/>
                <a:sym typeface="Symbol" charset="2"/>
              </a:rPr>
              <a:t>Peng</a:t>
            </a:r>
            <a:r>
              <a:rPr lang="en-US" dirty="0" smtClean="0">
                <a:latin typeface="Arial"/>
                <a:sym typeface="Symbol" charset="2"/>
              </a:rPr>
              <a:t>, 1982)</a:t>
            </a:r>
            <a:endParaRPr lang="en-US" dirty="0">
              <a:latin typeface="Arial"/>
              <a:sym typeface="Symbol" charset="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4800" y="5441950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/>
              </a:rPr>
              <a:t>Best when used in conjunction with e.g. </a:t>
            </a:r>
            <a:r>
              <a:rPr lang="en-US" dirty="0" err="1" smtClean="0">
                <a:latin typeface="Arial"/>
              </a:rPr>
              <a:t>Cd</a:t>
            </a:r>
            <a:r>
              <a:rPr lang="en-US" dirty="0" smtClean="0">
                <a:latin typeface="Arial"/>
              </a:rPr>
              <a:t>/Ca</a:t>
            </a:r>
            <a:endParaRPr lang="en-US" dirty="0">
              <a:latin typeface="Arial"/>
            </a:endParaRPr>
          </a:p>
        </p:txBody>
      </p:sp>
      <p:pic>
        <p:nvPicPr>
          <p:cNvPr id="17" name="Picture 9" descr="cc-by-nc-sa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26016" y="6482953"/>
            <a:ext cx="1017984" cy="375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/>
          <p:cNvSpPr/>
          <p:nvPr/>
        </p:nvSpPr>
        <p:spPr>
          <a:xfrm>
            <a:off x="4224604" y="4923366"/>
            <a:ext cx="4462196" cy="1934634"/>
          </a:xfrm>
          <a:prstGeom prst="rect">
            <a:avLst/>
          </a:prstGeom>
          <a:solidFill>
            <a:srgbClr val="5B24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4407932" y="4923366"/>
            <a:ext cx="4126468" cy="185843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5723" y="596443"/>
            <a:ext cx="363807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b="1" kern="0" dirty="0" smtClean="0">
                <a:latin typeface="Arial"/>
                <a:sym typeface="Symbol" pitchFamily="-97" charset="2"/>
              </a:rPr>
              <a:t></a:t>
            </a:r>
            <a:r>
              <a:rPr lang="en-GB" sz="2200" b="1" kern="0" baseline="30000" dirty="0" smtClean="0">
                <a:latin typeface="Arial"/>
                <a:sym typeface="Symbol" pitchFamily="-97" charset="2"/>
              </a:rPr>
              <a:t>13</a:t>
            </a:r>
            <a:r>
              <a:rPr lang="en-GB" sz="2200" b="1" kern="0" dirty="0" smtClean="0">
                <a:latin typeface="Arial"/>
                <a:sym typeface="Symbol" pitchFamily="-97" charset="2"/>
              </a:rPr>
              <a:t>C</a:t>
            </a:r>
            <a:r>
              <a:rPr lang="en-US" sz="2200" b="1" dirty="0" smtClean="0">
                <a:latin typeface="Arial"/>
              </a:rPr>
              <a:t> and water mass ‘age’</a:t>
            </a:r>
            <a:endParaRPr lang="en-US" sz="2200" b="1" dirty="0">
              <a:latin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524000"/>
            <a:ext cx="312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/>
              </a:rPr>
              <a:t>‘Age’ of water mass = </a:t>
            </a:r>
          </a:p>
          <a:p>
            <a:r>
              <a:rPr lang="en-US" dirty="0" smtClean="0">
                <a:latin typeface="Arial"/>
              </a:rPr>
              <a:t>Amount of organic matter </a:t>
            </a:r>
            <a:r>
              <a:rPr lang="en-US" dirty="0" err="1" smtClean="0">
                <a:latin typeface="Arial"/>
              </a:rPr>
              <a:t>remineralisation</a:t>
            </a:r>
            <a:r>
              <a:rPr lang="en-US" dirty="0" smtClean="0">
                <a:latin typeface="Arial"/>
              </a:rPr>
              <a:t> water mass has sustained</a:t>
            </a:r>
            <a:endParaRPr lang="en-US" dirty="0">
              <a:latin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3264932"/>
            <a:ext cx="1493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/>
              </a:rPr>
              <a:t>Depends on:</a:t>
            </a:r>
            <a:endParaRPr lang="en-US" dirty="0">
              <a:latin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3962400"/>
            <a:ext cx="34290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>
                <a:latin typeface="Arial"/>
              </a:rPr>
              <a:t>True age of water mass</a:t>
            </a:r>
          </a:p>
          <a:p>
            <a:pPr marL="342900" indent="-342900">
              <a:buAutoNum type="arabicPeriod"/>
            </a:pPr>
            <a:endParaRPr lang="en-US" dirty="0" smtClean="0">
              <a:latin typeface="Arial"/>
            </a:endParaRPr>
          </a:p>
          <a:p>
            <a:pPr marL="342900" indent="-342900">
              <a:buAutoNum type="arabicPeriod"/>
            </a:pPr>
            <a:r>
              <a:rPr lang="en-US" dirty="0" smtClean="0">
                <a:latin typeface="Arial"/>
              </a:rPr>
              <a:t>Export production</a:t>
            </a:r>
          </a:p>
          <a:p>
            <a:pPr marL="342900" indent="-342900">
              <a:buAutoNum type="arabicPeriod"/>
            </a:pPr>
            <a:endParaRPr lang="en-US" dirty="0" smtClean="0">
              <a:latin typeface="Arial"/>
            </a:endParaRPr>
          </a:p>
          <a:p>
            <a:pPr marL="342900" indent="-342900">
              <a:buAutoNum type="arabicPeriod"/>
            </a:pPr>
            <a:r>
              <a:rPr lang="en-US" dirty="0" smtClean="0">
                <a:latin typeface="Arial"/>
              </a:rPr>
              <a:t>Speed of reaction – temperature dependent</a:t>
            </a:r>
            <a:endParaRPr lang="en-US" dirty="0">
              <a:latin typeface="Arial"/>
            </a:endParaRPr>
          </a:p>
        </p:txBody>
      </p:sp>
      <p:pic>
        <p:nvPicPr>
          <p:cNvPr id="7" name="Picture 9" descr="cc-by-nc-s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26016" y="6482953"/>
            <a:ext cx="1017984" cy="375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Arrow Connector 8"/>
          <p:cNvCxnSpPr/>
          <p:nvPr/>
        </p:nvCxnSpPr>
        <p:spPr>
          <a:xfrm rot="5400000" flipH="1" flipV="1">
            <a:off x="2667000" y="2362200"/>
            <a:ext cx="39624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647406" y="4344194"/>
            <a:ext cx="373459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Freeform 16"/>
          <p:cNvSpPr/>
          <p:nvPr/>
        </p:nvSpPr>
        <p:spPr>
          <a:xfrm>
            <a:off x="4682067" y="508000"/>
            <a:ext cx="1735666" cy="3818467"/>
          </a:xfrm>
          <a:custGeom>
            <a:avLst/>
            <a:gdLst>
              <a:gd name="connsiteX0" fmla="*/ 1735666 w 1735666"/>
              <a:gd name="connsiteY0" fmla="*/ 3867855 h 3867855"/>
              <a:gd name="connsiteX1" fmla="*/ 1634066 w 1735666"/>
              <a:gd name="connsiteY1" fmla="*/ 1488721 h 3867855"/>
              <a:gd name="connsiteX2" fmla="*/ 1625600 w 1735666"/>
              <a:gd name="connsiteY2" fmla="*/ 870655 h 3867855"/>
              <a:gd name="connsiteX3" fmla="*/ 1363133 w 1735666"/>
              <a:gd name="connsiteY3" fmla="*/ 582788 h 3867855"/>
              <a:gd name="connsiteX4" fmla="*/ 262466 w 1735666"/>
              <a:gd name="connsiteY4" fmla="*/ 83255 h 3867855"/>
              <a:gd name="connsiteX5" fmla="*/ 0 w 1735666"/>
              <a:gd name="connsiteY5" fmla="*/ 83255 h 3867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5666" h="3867855">
                <a:moveTo>
                  <a:pt x="1735666" y="3867855"/>
                </a:moveTo>
                <a:cubicBezTo>
                  <a:pt x="1694038" y="2928054"/>
                  <a:pt x="1652410" y="1988254"/>
                  <a:pt x="1634066" y="1488721"/>
                </a:cubicBezTo>
                <a:cubicBezTo>
                  <a:pt x="1615722" y="989188"/>
                  <a:pt x="1670755" y="1021644"/>
                  <a:pt x="1625600" y="870655"/>
                </a:cubicBezTo>
                <a:cubicBezTo>
                  <a:pt x="1580445" y="719666"/>
                  <a:pt x="1590322" y="714021"/>
                  <a:pt x="1363133" y="582788"/>
                </a:cubicBezTo>
                <a:cubicBezTo>
                  <a:pt x="1135944" y="451555"/>
                  <a:pt x="489655" y="166510"/>
                  <a:pt x="262466" y="83255"/>
                </a:cubicBezTo>
                <a:cubicBezTo>
                  <a:pt x="35277" y="0"/>
                  <a:pt x="17638" y="41627"/>
                  <a:pt x="0" y="83255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4699000" y="533400"/>
            <a:ext cx="3152422" cy="3395133"/>
          </a:xfrm>
          <a:custGeom>
            <a:avLst/>
            <a:gdLst>
              <a:gd name="connsiteX0" fmla="*/ 0 w 3152422"/>
              <a:gd name="connsiteY0" fmla="*/ 0 h 3395133"/>
              <a:gd name="connsiteX1" fmla="*/ 2252133 w 3152422"/>
              <a:gd name="connsiteY1" fmla="*/ 254000 h 3395133"/>
              <a:gd name="connsiteX2" fmla="*/ 3014133 w 3152422"/>
              <a:gd name="connsiteY2" fmla="*/ 889000 h 3395133"/>
              <a:gd name="connsiteX3" fmla="*/ 3081867 w 3152422"/>
              <a:gd name="connsiteY3" fmla="*/ 3395133 h 3395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52422" h="3395133">
                <a:moveTo>
                  <a:pt x="0" y="0"/>
                </a:moveTo>
                <a:cubicBezTo>
                  <a:pt x="874888" y="52916"/>
                  <a:pt x="1749777" y="105833"/>
                  <a:pt x="2252133" y="254000"/>
                </a:cubicBezTo>
                <a:cubicBezTo>
                  <a:pt x="2754489" y="402167"/>
                  <a:pt x="2875844" y="365478"/>
                  <a:pt x="3014133" y="889000"/>
                </a:cubicBezTo>
                <a:cubicBezTo>
                  <a:pt x="3152422" y="1412522"/>
                  <a:pt x="3117144" y="2403827"/>
                  <a:pt x="3081867" y="3395133"/>
                </a:cubicBezTo>
              </a:path>
            </a:pathLst>
          </a:cu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038600" y="411777"/>
            <a:ext cx="486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0m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810368" y="4159528"/>
            <a:ext cx="837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5000m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 rot="16200000">
            <a:off x="3853438" y="2212505"/>
            <a:ext cx="739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depth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224604" y="4344194"/>
            <a:ext cx="845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24ppm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7536396" y="4326467"/>
            <a:ext cx="845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29ppm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838087" y="4345782"/>
            <a:ext cx="863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Carbon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407932" y="76200"/>
            <a:ext cx="1074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 mol m</a:t>
            </a:r>
            <a:r>
              <a:rPr lang="en-US" baseline="30000" dirty="0" smtClean="0"/>
              <a:t>-3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543800" y="76200"/>
            <a:ext cx="1249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2.4 mol m</a:t>
            </a:r>
            <a:r>
              <a:rPr lang="en-US" baseline="30000" dirty="0" smtClean="0"/>
              <a:t>-3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5436747" y="0"/>
            <a:ext cx="2259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Total dissolved carbon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410200" y="1339334"/>
            <a:ext cx="898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Atlantic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6992507" y="1295400"/>
            <a:ext cx="779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Pacific</a:t>
            </a:r>
            <a:endParaRPr lang="en-US" dirty="0"/>
          </a:p>
        </p:txBody>
      </p:sp>
      <p:sp>
        <p:nvSpPr>
          <p:cNvPr id="30" name="Right Arrow 29"/>
          <p:cNvSpPr/>
          <p:nvPr/>
        </p:nvSpPr>
        <p:spPr>
          <a:xfrm>
            <a:off x="6781800" y="2362200"/>
            <a:ext cx="754596" cy="36212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Left Arrow 31"/>
          <p:cNvSpPr/>
          <p:nvPr/>
        </p:nvSpPr>
        <p:spPr>
          <a:xfrm>
            <a:off x="4682067" y="4876800"/>
            <a:ext cx="3380426" cy="527942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Down Arrow 32"/>
          <p:cNvSpPr/>
          <p:nvPr/>
        </p:nvSpPr>
        <p:spPr>
          <a:xfrm>
            <a:off x="4407931" y="5257799"/>
            <a:ext cx="500093" cy="87990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Bent-Up Arrow 33"/>
          <p:cNvSpPr/>
          <p:nvPr/>
        </p:nvSpPr>
        <p:spPr>
          <a:xfrm>
            <a:off x="4698999" y="5181600"/>
            <a:ext cx="3841201" cy="1319854"/>
          </a:xfrm>
          <a:prstGeom prst="bent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Up Arrow 34"/>
          <p:cNvSpPr/>
          <p:nvPr/>
        </p:nvSpPr>
        <p:spPr>
          <a:xfrm>
            <a:off x="6858000" y="5334000"/>
            <a:ext cx="580111" cy="791912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Up Arrow 35"/>
          <p:cNvSpPr/>
          <p:nvPr/>
        </p:nvSpPr>
        <p:spPr>
          <a:xfrm>
            <a:off x="5016061" y="5334000"/>
            <a:ext cx="580111" cy="791912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Up Arrow 36"/>
          <p:cNvSpPr/>
          <p:nvPr/>
        </p:nvSpPr>
        <p:spPr>
          <a:xfrm>
            <a:off x="5943600" y="5334000"/>
            <a:ext cx="580111" cy="791912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4114800" y="4888468"/>
            <a:ext cx="1061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GIN seas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4838716" y="5802868"/>
            <a:ext cx="958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Atlantic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7602107" y="5802868"/>
            <a:ext cx="779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Pacific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5838086" y="5802868"/>
            <a:ext cx="821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Indian</a:t>
            </a:r>
            <a:endParaRPr lang="en-US" dirty="0"/>
          </a:p>
        </p:txBody>
      </p:sp>
      <p:sp>
        <p:nvSpPr>
          <p:cNvPr id="42" name="Freeform 41"/>
          <p:cNvSpPr/>
          <p:nvPr/>
        </p:nvSpPr>
        <p:spPr>
          <a:xfrm>
            <a:off x="5181599" y="4944533"/>
            <a:ext cx="179105" cy="948340"/>
          </a:xfrm>
          <a:custGeom>
            <a:avLst/>
            <a:gdLst>
              <a:gd name="connsiteX0" fmla="*/ 95956 w 167922"/>
              <a:gd name="connsiteY0" fmla="*/ 0 h 821267"/>
              <a:gd name="connsiteX1" fmla="*/ 11289 w 167922"/>
              <a:gd name="connsiteY1" fmla="*/ 110067 h 821267"/>
              <a:gd name="connsiteX2" fmla="*/ 163689 w 167922"/>
              <a:gd name="connsiteY2" fmla="*/ 211667 h 821267"/>
              <a:gd name="connsiteX3" fmla="*/ 36689 w 167922"/>
              <a:gd name="connsiteY3" fmla="*/ 321734 h 821267"/>
              <a:gd name="connsiteX4" fmla="*/ 155223 w 167922"/>
              <a:gd name="connsiteY4" fmla="*/ 414867 h 821267"/>
              <a:gd name="connsiteX5" fmla="*/ 19756 w 167922"/>
              <a:gd name="connsiteY5" fmla="*/ 524934 h 821267"/>
              <a:gd name="connsiteX6" fmla="*/ 121356 w 167922"/>
              <a:gd name="connsiteY6" fmla="*/ 609600 h 821267"/>
              <a:gd name="connsiteX7" fmla="*/ 11289 w 167922"/>
              <a:gd name="connsiteY7" fmla="*/ 719667 h 821267"/>
              <a:gd name="connsiteX8" fmla="*/ 95956 w 167922"/>
              <a:gd name="connsiteY8" fmla="*/ 795867 h 821267"/>
              <a:gd name="connsiteX9" fmla="*/ 70556 w 167922"/>
              <a:gd name="connsiteY9" fmla="*/ 821267 h 821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7922" h="821267">
                <a:moveTo>
                  <a:pt x="95956" y="0"/>
                </a:moveTo>
                <a:cubicBezTo>
                  <a:pt x="47978" y="37394"/>
                  <a:pt x="0" y="74789"/>
                  <a:pt x="11289" y="110067"/>
                </a:cubicBezTo>
                <a:cubicBezTo>
                  <a:pt x="22578" y="145345"/>
                  <a:pt x="159456" y="176389"/>
                  <a:pt x="163689" y="211667"/>
                </a:cubicBezTo>
                <a:cubicBezTo>
                  <a:pt x="167922" y="246945"/>
                  <a:pt x="38100" y="287867"/>
                  <a:pt x="36689" y="321734"/>
                </a:cubicBezTo>
                <a:cubicBezTo>
                  <a:pt x="35278" y="355601"/>
                  <a:pt x="158045" y="381000"/>
                  <a:pt x="155223" y="414867"/>
                </a:cubicBezTo>
                <a:cubicBezTo>
                  <a:pt x="152401" y="448734"/>
                  <a:pt x="25400" y="492479"/>
                  <a:pt x="19756" y="524934"/>
                </a:cubicBezTo>
                <a:cubicBezTo>
                  <a:pt x="14112" y="557389"/>
                  <a:pt x="122767" y="577145"/>
                  <a:pt x="121356" y="609600"/>
                </a:cubicBezTo>
                <a:cubicBezTo>
                  <a:pt x="119945" y="642055"/>
                  <a:pt x="15522" y="688622"/>
                  <a:pt x="11289" y="719667"/>
                </a:cubicBezTo>
                <a:cubicBezTo>
                  <a:pt x="7056" y="750712"/>
                  <a:pt x="86078" y="778934"/>
                  <a:pt x="95956" y="795867"/>
                </a:cubicBezTo>
                <a:cubicBezTo>
                  <a:pt x="105834" y="812800"/>
                  <a:pt x="88195" y="817033"/>
                  <a:pt x="70556" y="821267"/>
                </a:cubicBezTo>
              </a:path>
            </a:pathLst>
          </a:custGeom>
          <a:ln>
            <a:solidFill>
              <a:srgbClr val="0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>
            <a:off x="6140855" y="4944533"/>
            <a:ext cx="179105" cy="948340"/>
          </a:xfrm>
          <a:custGeom>
            <a:avLst/>
            <a:gdLst>
              <a:gd name="connsiteX0" fmla="*/ 95956 w 167922"/>
              <a:gd name="connsiteY0" fmla="*/ 0 h 821267"/>
              <a:gd name="connsiteX1" fmla="*/ 11289 w 167922"/>
              <a:gd name="connsiteY1" fmla="*/ 110067 h 821267"/>
              <a:gd name="connsiteX2" fmla="*/ 163689 w 167922"/>
              <a:gd name="connsiteY2" fmla="*/ 211667 h 821267"/>
              <a:gd name="connsiteX3" fmla="*/ 36689 w 167922"/>
              <a:gd name="connsiteY3" fmla="*/ 321734 h 821267"/>
              <a:gd name="connsiteX4" fmla="*/ 155223 w 167922"/>
              <a:gd name="connsiteY4" fmla="*/ 414867 h 821267"/>
              <a:gd name="connsiteX5" fmla="*/ 19756 w 167922"/>
              <a:gd name="connsiteY5" fmla="*/ 524934 h 821267"/>
              <a:gd name="connsiteX6" fmla="*/ 121356 w 167922"/>
              <a:gd name="connsiteY6" fmla="*/ 609600 h 821267"/>
              <a:gd name="connsiteX7" fmla="*/ 11289 w 167922"/>
              <a:gd name="connsiteY7" fmla="*/ 719667 h 821267"/>
              <a:gd name="connsiteX8" fmla="*/ 95956 w 167922"/>
              <a:gd name="connsiteY8" fmla="*/ 795867 h 821267"/>
              <a:gd name="connsiteX9" fmla="*/ 70556 w 167922"/>
              <a:gd name="connsiteY9" fmla="*/ 821267 h 821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7922" h="821267">
                <a:moveTo>
                  <a:pt x="95956" y="0"/>
                </a:moveTo>
                <a:cubicBezTo>
                  <a:pt x="47978" y="37394"/>
                  <a:pt x="0" y="74789"/>
                  <a:pt x="11289" y="110067"/>
                </a:cubicBezTo>
                <a:cubicBezTo>
                  <a:pt x="22578" y="145345"/>
                  <a:pt x="159456" y="176389"/>
                  <a:pt x="163689" y="211667"/>
                </a:cubicBezTo>
                <a:cubicBezTo>
                  <a:pt x="167922" y="246945"/>
                  <a:pt x="38100" y="287867"/>
                  <a:pt x="36689" y="321734"/>
                </a:cubicBezTo>
                <a:cubicBezTo>
                  <a:pt x="35278" y="355601"/>
                  <a:pt x="158045" y="381000"/>
                  <a:pt x="155223" y="414867"/>
                </a:cubicBezTo>
                <a:cubicBezTo>
                  <a:pt x="152401" y="448734"/>
                  <a:pt x="25400" y="492479"/>
                  <a:pt x="19756" y="524934"/>
                </a:cubicBezTo>
                <a:cubicBezTo>
                  <a:pt x="14112" y="557389"/>
                  <a:pt x="122767" y="577145"/>
                  <a:pt x="121356" y="609600"/>
                </a:cubicBezTo>
                <a:cubicBezTo>
                  <a:pt x="119945" y="642055"/>
                  <a:pt x="15522" y="688622"/>
                  <a:pt x="11289" y="719667"/>
                </a:cubicBezTo>
                <a:cubicBezTo>
                  <a:pt x="7056" y="750712"/>
                  <a:pt x="86078" y="778934"/>
                  <a:pt x="95956" y="795867"/>
                </a:cubicBezTo>
                <a:cubicBezTo>
                  <a:pt x="105834" y="812800"/>
                  <a:pt x="88195" y="817033"/>
                  <a:pt x="70556" y="821267"/>
                </a:cubicBezTo>
              </a:path>
            </a:pathLst>
          </a:custGeom>
          <a:ln>
            <a:solidFill>
              <a:srgbClr val="0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>
            <a:off x="7086599" y="4944533"/>
            <a:ext cx="179105" cy="948340"/>
          </a:xfrm>
          <a:custGeom>
            <a:avLst/>
            <a:gdLst>
              <a:gd name="connsiteX0" fmla="*/ 95956 w 167922"/>
              <a:gd name="connsiteY0" fmla="*/ 0 h 821267"/>
              <a:gd name="connsiteX1" fmla="*/ 11289 w 167922"/>
              <a:gd name="connsiteY1" fmla="*/ 110067 h 821267"/>
              <a:gd name="connsiteX2" fmla="*/ 163689 w 167922"/>
              <a:gd name="connsiteY2" fmla="*/ 211667 h 821267"/>
              <a:gd name="connsiteX3" fmla="*/ 36689 w 167922"/>
              <a:gd name="connsiteY3" fmla="*/ 321734 h 821267"/>
              <a:gd name="connsiteX4" fmla="*/ 155223 w 167922"/>
              <a:gd name="connsiteY4" fmla="*/ 414867 h 821267"/>
              <a:gd name="connsiteX5" fmla="*/ 19756 w 167922"/>
              <a:gd name="connsiteY5" fmla="*/ 524934 h 821267"/>
              <a:gd name="connsiteX6" fmla="*/ 121356 w 167922"/>
              <a:gd name="connsiteY6" fmla="*/ 609600 h 821267"/>
              <a:gd name="connsiteX7" fmla="*/ 11289 w 167922"/>
              <a:gd name="connsiteY7" fmla="*/ 719667 h 821267"/>
              <a:gd name="connsiteX8" fmla="*/ 95956 w 167922"/>
              <a:gd name="connsiteY8" fmla="*/ 795867 h 821267"/>
              <a:gd name="connsiteX9" fmla="*/ 70556 w 167922"/>
              <a:gd name="connsiteY9" fmla="*/ 821267 h 821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7922" h="821267">
                <a:moveTo>
                  <a:pt x="95956" y="0"/>
                </a:moveTo>
                <a:cubicBezTo>
                  <a:pt x="47978" y="37394"/>
                  <a:pt x="0" y="74789"/>
                  <a:pt x="11289" y="110067"/>
                </a:cubicBezTo>
                <a:cubicBezTo>
                  <a:pt x="22578" y="145345"/>
                  <a:pt x="159456" y="176389"/>
                  <a:pt x="163689" y="211667"/>
                </a:cubicBezTo>
                <a:cubicBezTo>
                  <a:pt x="167922" y="246945"/>
                  <a:pt x="38100" y="287867"/>
                  <a:pt x="36689" y="321734"/>
                </a:cubicBezTo>
                <a:cubicBezTo>
                  <a:pt x="35278" y="355601"/>
                  <a:pt x="158045" y="381000"/>
                  <a:pt x="155223" y="414867"/>
                </a:cubicBezTo>
                <a:cubicBezTo>
                  <a:pt x="152401" y="448734"/>
                  <a:pt x="25400" y="492479"/>
                  <a:pt x="19756" y="524934"/>
                </a:cubicBezTo>
                <a:cubicBezTo>
                  <a:pt x="14112" y="557389"/>
                  <a:pt x="122767" y="577145"/>
                  <a:pt x="121356" y="609600"/>
                </a:cubicBezTo>
                <a:cubicBezTo>
                  <a:pt x="119945" y="642055"/>
                  <a:pt x="15522" y="688622"/>
                  <a:pt x="11289" y="719667"/>
                </a:cubicBezTo>
                <a:cubicBezTo>
                  <a:pt x="7056" y="750712"/>
                  <a:pt x="86078" y="778934"/>
                  <a:pt x="95956" y="795867"/>
                </a:cubicBezTo>
                <a:cubicBezTo>
                  <a:pt x="105834" y="812800"/>
                  <a:pt x="88195" y="817033"/>
                  <a:pt x="70556" y="821267"/>
                </a:cubicBezTo>
              </a:path>
            </a:pathLst>
          </a:custGeom>
          <a:ln>
            <a:solidFill>
              <a:srgbClr val="0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8126695" y="4923366"/>
            <a:ext cx="179105" cy="948340"/>
          </a:xfrm>
          <a:custGeom>
            <a:avLst/>
            <a:gdLst>
              <a:gd name="connsiteX0" fmla="*/ 95956 w 167922"/>
              <a:gd name="connsiteY0" fmla="*/ 0 h 821267"/>
              <a:gd name="connsiteX1" fmla="*/ 11289 w 167922"/>
              <a:gd name="connsiteY1" fmla="*/ 110067 h 821267"/>
              <a:gd name="connsiteX2" fmla="*/ 163689 w 167922"/>
              <a:gd name="connsiteY2" fmla="*/ 211667 h 821267"/>
              <a:gd name="connsiteX3" fmla="*/ 36689 w 167922"/>
              <a:gd name="connsiteY3" fmla="*/ 321734 h 821267"/>
              <a:gd name="connsiteX4" fmla="*/ 155223 w 167922"/>
              <a:gd name="connsiteY4" fmla="*/ 414867 h 821267"/>
              <a:gd name="connsiteX5" fmla="*/ 19756 w 167922"/>
              <a:gd name="connsiteY5" fmla="*/ 524934 h 821267"/>
              <a:gd name="connsiteX6" fmla="*/ 121356 w 167922"/>
              <a:gd name="connsiteY6" fmla="*/ 609600 h 821267"/>
              <a:gd name="connsiteX7" fmla="*/ 11289 w 167922"/>
              <a:gd name="connsiteY7" fmla="*/ 719667 h 821267"/>
              <a:gd name="connsiteX8" fmla="*/ 95956 w 167922"/>
              <a:gd name="connsiteY8" fmla="*/ 795867 h 821267"/>
              <a:gd name="connsiteX9" fmla="*/ 70556 w 167922"/>
              <a:gd name="connsiteY9" fmla="*/ 821267 h 821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7922" h="821267">
                <a:moveTo>
                  <a:pt x="95956" y="0"/>
                </a:moveTo>
                <a:cubicBezTo>
                  <a:pt x="47978" y="37394"/>
                  <a:pt x="0" y="74789"/>
                  <a:pt x="11289" y="110067"/>
                </a:cubicBezTo>
                <a:cubicBezTo>
                  <a:pt x="22578" y="145345"/>
                  <a:pt x="159456" y="176389"/>
                  <a:pt x="163689" y="211667"/>
                </a:cubicBezTo>
                <a:cubicBezTo>
                  <a:pt x="167922" y="246945"/>
                  <a:pt x="38100" y="287867"/>
                  <a:pt x="36689" y="321734"/>
                </a:cubicBezTo>
                <a:cubicBezTo>
                  <a:pt x="35278" y="355601"/>
                  <a:pt x="158045" y="381000"/>
                  <a:pt x="155223" y="414867"/>
                </a:cubicBezTo>
                <a:cubicBezTo>
                  <a:pt x="152401" y="448734"/>
                  <a:pt x="25400" y="492479"/>
                  <a:pt x="19756" y="524934"/>
                </a:cubicBezTo>
                <a:cubicBezTo>
                  <a:pt x="14112" y="557389"/>
                  <a:pt x="122767" y="577145"/>
                  <a:pt x="121356" y="609600"/>
                </a:cubicBezTo>
                <a:cubicBezTo>
                  <a:pt x="119945" y="642055"/>
                  <a:pt x="15522" y="688622"/>
                  <a:pt x="11289" y="719667"/>
                </a:cubicBezTo>
                <a:cubicBezTo>
                  <a:pt x="7056" y="750712"/>
                  <a:pt x="86078" y="778934"/>
                  <a:pt x="95956" y="795867"/>
                </a:cubicBezTo>
                <a:cubicBezTo>
                  <a:pt x="105834" y="812800"/>
                  <a:pt x="88195" y="817033"/>
                  <a:pt x="70556" y="821267"/>
                </a:cubicBezTo>
              </a:path>
            </a:pathLst>
          </a:custGeom>
          <a:ln>
            <a:solidFill>
              <a:srgbClr val="0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7223688" y="5635823"/>
            <a:ext cx="8535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δ</a:t>
            </a:r>
            <a:r>
              <a:rPr lang="en-US" sz="1400" baseline="30000" dirty="0" smtClean="0"/>
              <a:t>13</a:t>
            </a:r>
            <a:r>
              <a:rPr lang="en-US" sz="1400" dirty="0" smtClean="0"/>
              <a:t>C low</a:t>
            </a:r>
            <a:endParaRPr lang="en-US" sz="1400" dirty="0"/>
          </a:p>
        </p:txBody>
      </p:sp>
      <p:sp>
        <p:nvSpPr>
          <p:cNvPr id="47" name="TextBox 46"/>
          <p:cNvSpPr txBox="1"/>
          <p:nvPr/>
        </p:nvSpPr>
        <p:spPr>
          <a:xfrm>
            <a:off x="5375408" y="5635823"/>
            <a:ext cx="8535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δ</a:t>
            </a:r>
            <a:r>
              <a:rPr lang="en-US" sz="1400" baseline="30000" dirty="0" smtClean="0"/>
              <a:t>13</a:t>
            </a:r>
            <a:r>
              <a:rPr lang="en-US" sz="1400" dirty="0" smtClean="0"/>
              <a:t>C low</a:t>
            </a:r>
            <a:endParaRPr lang="en-US" sz="1400" dirty="0"/>
          </a:p>
        </p:txBody>
      </p:sp>
      <p:sp>
        <p:nvSpPr>
          <p:cNvPr id="48" name="TextBox 47"/>
          <p:cNvSpPr txBox="1"/>
          <p:nvPr/>
        </p:nvSpPr>
        <p:spPr>
          <a:xfrm>
            <a:off x="6284562" y="5635823"/>
            <a:ext cx="8535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δ</a:t>
            </a:r>
            <a:r>
              <a:rPr lang="en-US" sz="1400" baseline="30000" dirty="0" smtClean="0"/>
              <a:t>13</a:t>
            </a:r>
            <a:r>
              <a:rPr lang="en-US" sz="1400" dirty="0" smtClean="0"/>
              <a:t>C low</a:t>
            </a:r>
            <a:endParaRPr lang="en-US" sz="1400" dirty="0"/>
          </a:p>
        </p:txBody>
      </p:sp>
      <p:sp>
        <p:nvSpPr>
          <p:cNvPr id="49" name="TextBox 48"/>
          <p:cNvSpPr txBox="1"/>
          <p:nvPr/>
        </p:nvSpPr>
        <p:spPr>
          <a:xfrm>
            <a:off x="4788149" y="4645223"/>
            <a:ext cx="9073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δ</a:t>
            </a:r>
            <a:r>
              <a:rPr lang="en-US" sz="1400" baseline="30000" dirty="0" smtClean="0"/>
              <a:t>13</a:t>
            </a:r>
            <a:r>
              <a:rPr lang="en-US" sz="1400" dirty="0" smtClean="0"/>
              <a:t>C high</a:t>
            </a:r>
            <a:endParaRPr lang="en-US" sz="1400" dirty="0"/>
          </a:p>
        </p:txBody>
      </p:sp>
      <p:sp>
        <p:nvSpPr>
          <p:cNvPr id="50" name="TextBox 49"/>
          <p:cNvSpPr txBox="1"/>
          <p:nvPr/>
        </p:nvSpPr>
        <p:spPr>
          <a:xfrm>
            <a:off x="6608287" y="4645223"/>
            <a:ext cx="9073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δ</a:t>
            </a:r>
            <a:r>
              <a:rPr lang="en-US" sz="1400" baseline="30000" dirty="0" smtClean="0"/>
              <a:t>13</a:t>
            </a:r>
            <a:r>
              <a:rPr lang="en-US" sz="1400" dirty="0" smtClean="0"/>
              <a:t>C high</a:t>
            </a:r>
            <a:endParaRPr lang="en-US" sz="1400" dirty="0"/>
          </a:p>
        </p:txBody>
      </p:sp>
      <p:sp>
        <p:nvSpPr>
          <p:cNvPr id="51" name="TextBox 50"/>
          <p:cNvSpPr txBox="1"/>
          <p:nvPr/>
        </p:nvSpPr>
        <p:spPr>
          <a:xfrm>
            <a:off x="5662899" y="4645223"/>
            <a:ext cx="9073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δ</a:t>
            </a:r>
            <a:r>
              <a:rPr lang="en-US" sz="1400" baseline="30000" dirty="0" smtClean="0"/>
              <a:t>13</a:t>
            </a:r>
            <a:r>
              <a:rPr lang="en-US" sz="1400" dirty="0" smtClean="0"/>
              <a:t>C high</a:t>
            </a:r>
            <a:endParaRPr lang="en-US" sz="1400" dirty="0"/>
          </a:p>
        </p:txBody>
      </p:sp>
      <p:sp>
        <p:nvSpPr>
          <p:cNvPr id="52" name="TextBox 51"/>
          <p:cNvSpPr txBox="1"/>
          <p:nvPr/>
        </p:nvSpPr>
        <p:spPr>
          <a:xfrm>
            <a:off x="7620000" y="4645223"/>
            <a:ext cx="9073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δ</a:t>
            </a:r>
            <a:r>
              <a:rPr lang="en-US" sz="1400" baseline="30000" dirty="0" smtClean="0"/>
              <a:t>13</a:t>
            </a:r>
            <a:r>
              <a:rPr lang="en-US" sz="1400" dirty="0" smtClean="0"/>
              <a:t>C high</a:t>
            </a:r>
            <a:endParaRPr lang="en-US" sz="1400" dirty="0"/>
          </a:p>
        </p:txBody>
      </p:sp>
      <p:sp>
        <p:nvSpPr>
          <p:cNvPr id="53" name="TextBox 52"/>
          <p:cNvSpPr txBox="1"/>
          <p:nvPr/>
        </p:nvSpPr>
        <p:spPr>
          <a:xfrm>
            <a:off x="5052803" y="6474023"/>
            <a:ext cx="27957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δ</a:t>
            </a:r>
            <a:r>
              <a:rPr lang="en-US" sz="1400" baseline="30000" dirty="0" smtClean="0"/>
              <a:t>13</a:t>
            </a:r>
            <a:r>
              <a:rPr lang="en-US" sz="1400" dirty="0" smtClean="0"/>
              <a:t>C </a:t>
            </a:r>
            <a:r>
              <a:rPr lang="en-US" sz="1400" dirty="0" err="1" smtClean="0">
                <a:sym typeface="Wingdings"/>
              </a:rPr>
              <a:t></a:t>
            </a:r>
            <a:r>
              <a:rPr lang="en-US" sz="1400" dirty="0" smtClean="0">
                <a:sym typeface="Wingdings"/>
              </a:rPr>
              <a:t> </a:t>
            </a:r>
            <a:r>
              <a:rPr lang="en-US" sz="1400" dirty="0" err="1" smtClean="0">
                <a:sym typeface="Wingdings"/>
              </a:rPr>
              <a:t></a:t>
            </a:r>
            <a:r>
              <a:rPr lang="en-US" sz="1400" dirty="0" smtClean="0">
                <a:sym typeface="Wingdings"/>
              </a:rPr>
              <a:t> </a:t>
            </a:r>
            <a:r>
              <a:rPr lang="en-US" sz="1400" dirty="0" err="1" smtClean="0">
                <a:sym typeface="Wingdings"/>
              </a:rPr>
              <a:t></a:t>
            </a:r>
            <a:r>
              <a:rPr lang="en-US" sz="1400" dirty="0" smtClean="0"/>
              <a:t> </a:t>
            </a:r>
            <a:r>
              <a:rPr lang="en-US" sz="1400" dirty="0" err="1" smtClean="0">
                <a:sym typeface="Wingdings"/>
              </a:rPr>
              <a:t></a:t>
            </a:r>
            <a:r>
              <a:rPr lang="en-US" sz="1400" dirty="0" smtClean="0">
                <a:sym typeface="Wingdings"/>
              </a:rPr>
              <a:t> progressively -</a:t>
            </a:r>
            <a:r>
              <a:rPr lang="en-US" sz="1400" dirty="0" err="1" smtClean="0">
                <a:sym typeface="Wingdings"/>
              </a:rPr>
              <a:t>ve</a:t>
            </a:r>
            <a:endParaRPr lang="en-US" sz="1400" dirty="0"/>
          </a:p>
        </p:txBody>
      </p:sp>
      <p:cxnSp>
        <p:nvCxnSpPr>
          <p:cNvPr id="56" name="Straight Connector 55"/>
          <p:cNvCxnSpPr/>
          <p:nvPr/>
        </p:nvCxnSpPr>
        <p:spPr>
          <a:xfrm>
            <a:off x="4647406" y="411777"/>
            <a:ext cx="3734594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5400000">
            <a:off x="6415792" y="2379573"/>
            <a:ext cx="3932417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307092" y="4894570"/>
            <a:ext cx="8382000" cy="197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1600" b="0" dirty="0" smtClean="0">
                <a:latin typeface="Arial"/>
              </a:rPr>
              <a:t>Some </a:t>
            </a:r>
            <a:r>
              <a:rPr lang="en-US" sz="1600" b="0" dirty="0">
                <a:latin typeface="Arial"/>
              </a:rPr>
              <a:t>typical values for </a:t>
            </a:r>
            <a:r>
              <a:rPr lang="en-US" sz="1600" b="0" dirty="0">
                <a:latin typeface="Arial"/>
                <a:sym typeface="Symbol" charset="2"/>
              </a:rPr>
              <a:t></a:t>
            </a:r>
            <a:r>
              <a:rPr lang="en-US" sz="1600" b="0" baseline="30000" dirty="0">
                <a:latin typeface="Arial"/>
              </a:rPr>
              <a:t>13</a:t>
            </a:r>
            <a:r>
              <a:rPr lang="en-US" sz="1600" b="0" dirty="0">
                <a:latin typeface="Arial"/>
              </a:rPr>
              <a:t>C </a:t>
            </a:r>
            <a:r>
              <a:rPr lang="en-US" sz="1600" b="0" dirty="0" err="1">
                <a:latin typeface="Arial"/>
              </a:rPr>
              <a:t>Corg</a:t>
            </a:r>
            <a:r>
              <a:rPr lang="en-US" sz="1600" b="0" dirty="0">
                <a:latin typeface="Arial"/>
              </a:rPr>
              <a:t> (PDB):</a:t>
            </a:r>
          </a:p>
          <a:p>
            <a:pPr algn="l">
              <a:lnSpc>
                <a:spcPct val="70000"/>
              </a:lnSpc>
            </a:pPr>
            <a:endParaRPr lang="en-US" sz="1600" b="0" dirty="0">
              <a:latin typeface="Arial"/>
            </a:endParaRPr>
          </a:p>
          <a:p>
            <a:pPr algn="l"/>
            <a:r>
              <a:rPr lang="en-US" sz="1600" b="0" dirty="0">
                <a:latin typeface="Arial"/>
              </a:rPr>
              <a:t>•  marine modern = -12 to –29</a:t>
            </a:r>
            <a:r>
              <a:rPr lang="en-GB" sz="1600" b="0" dirty="0">
                <a:latin typeface="Arial"/>
              </a:rPr>
              <a:t>‰</a:t>
            </a:r>
            <a:r>
              <a:rPr lang="en-US" sz="1600" b="0" dirty="0">
                <a:latin typeface="Arial"/>
              </a:rPr>
              <a:t> (</a:t>
            </a:r>
            <a:r>
              <a:rPr lang="en-US" sz="1600" b="0" dirty="0" err="1">
                <a:latin typeface="Arial"/>
              </a:rPr>
              <a:t>ave</a:t>
            </a:r>
            <a:r>
              <a:rPr lang="en-US" sz="1600" b="0" dirty="0">
                <a:latin typeface="Arial"/>
              </a:rPr>
              <a:t>.~ -20</a:t>
            </a:r>
            <a:r>
              <a:rPr lang="en-GB" sz="1600" b="0" dirty="0">
                <a:latin typeface="Arial"/>
              </a:rPr>
              <a:t>‰</a:t>
            </a:r>
            <a:r>
              <a:rPr lang="en-US" sz="1600" b="0" dirty="0">
                <a:latin typeface="Arial"/>
              </a:rPr>
              <a:t>) </a:t>
            </a:r>
          </a:p>
          <a:p>
            <a:pPr algn="l"/>
            <a:r>
              <a:rPr lang="en-US" sz="1600" b="0" dirty="0">
                <a:latin typeface="Arial"/>
              </a:rPr>
              <a:t>•  marine ancient = -25 to –30</a:t>
            </a:r>
            <a:r>
              <a:rPr lang="en-GB" sz="1600" b="0" dirty="0">
                <a:latin typeface="Arial"/>
              </a:rPr>
              <a:t>‰</a:t>
            </a:r>
            <a:r>
              <a:rPr lang="en-US" sz="1600" b="0" dirty="0">
                <a:latin typeface="Arial"/>
              </a:rPr>
              <a:t> (higher pCO</a:t>
            </a:r>
            <a:r>
              <a:rPr lang="en-US" sz="1600" b="0" baseline="-25000" dirty="0">
                <a:latin typeface="Arial"/>
              </a:rPr>
              <a:t>2</a:t>
            </a:r>
            <a:r>
              <a:rPr lang="en-US" sz="1600" b="0" dirty="0">
                <a:latin typeface="Arial"/>
              </a:rPr>
              <a:t>atms)</a:t>
            </a:r>
          </a:p>
          <a:p>
            <a:pPr algn="l"/>
            <a:r>
              <a:rPr lang="en-US" sz="1600" b="0" dirty="0">
                <a:latin typeface="Arial"/>
              </a:rPr>
              <a:t>•  terrestrial C</a:t>
            </a:r>
            <a:r>
              <a:rPr lang="en-US" sz="1600" b="0" baseline="-25000" dirty="0">
                <a:latin typeface="Arial"/>
              </a:rPr>
              <a:t>3</a:t>
            </a:r>
            <a:r>
              <a:rPr lang="en-US" sz="1600" b="0" dirty="0">
                <a:latin typeface="Arial"/>
              </a:rPr>
              <a:t> plants = -27</a:t>
            </a:r>
            <a:r>
              <a:rPr lang="en-GB" sz="1600" b="0" dirty="0">
                <a:latin typeface="Arial"/>
              </a:rPr>
              <a:t>‰	</a:t>
            </a:r>
            <a:r>
              <a:rPr lang="en-US" sz="1600" b="0" dirty="0">
                <a:latin typeface="Arial"/>
              </a:rPr>
              <a:t>C</a:t>
            </a:r>
            <a:r>
              <a:rPr lang="en-US" sz="1600" b="0" baseline="-25000" dirty="0">
                <a:latin typeface="Arial"/>
              </a:rPr>
              <a:t>4</a:t>
            </a:r>
            <a:r>
              <a:rPr lang="en-US" sz="1600" b="0" dirty="0">
                <a:latin typeface="Arial"/>
              </a:rPr>
              <a:t> plants = -13</a:t>
            </a:r>
            <a:r>
              <a:rPr lang="en-GB" sz="1600" b="0" dirty="0">
                <a:latin typeface="Arial"/>
              </a:rPr>
              <a:t>‰</a:t>
            </a:r>
            <a:r>
              <a:rPr lang="en-US" sz="1600" b="0" dirty="0">
                <a:latin typeface="Arial"/>
              </a:rPr>
              <a:t> (different </a:t>
            </a:r>
            <a:r>
              <a:rPr lang="en-US" sz="1600" b="0" dirty="0" err="1">
                <a:latin typeface="Arial"/>
              </a:rPr>
              <a:t>photosynth</a:t>
            </a:r>
            <a:r>
              <a:rPr lang="en-US" sz="1600" b="0" dirty="0">
                <a:latin typeface="Arial"/>
              </a:rPr>
              <a:t>. pathways)</a:t>
            </a:r>
          </a:p>
          <a:p>
            <a:pPr algn="l"/>
            <a:r>
              <a:rPr lang="en-US" sz="1600" b="0" dirty="0">
                <a:latin typeface="Arial"/>
              </a:rPr>
              <a:t>•  methane hydrate = -60</a:t>
            </a:r>
            <a:r>
              <a:rPr lang="en-GB" sz="1600" b="0" dirty="0">
                <a:latin typeface="Arial"/>
              </a:rPr>
              <a:t>‰</a:t>
            </a:r>
            <a:r>
              <a:rPr lang="en-US" sz="1600" b="0" dirty="0">
                <a:latin typeface="Arial"/>
              </a:rPr>
              <a:t> (bacteria)</a:t>
            </a:r>
          </a:p>
          <a:p>
            <a:pPr algn="l"/>
            <a:r>
              <a:rPr lang="en-US" sz="1600" b="0" dirty="0">
                <a:latin typeface="Arial"/>
              </a:rPr>
              <a:t>•  atmospheric (today) = -8</a:t>
            </a:r>
            <a:r>
              <a:rPr lang="en-GB" sz="1600" b="0" dirty="0">
                <a:latin typeface="Arial"/>
              </a:rPr>
              <a:t>‰ </a:t>
            </a:r>
            <a:r>
              <a:rPr lang="en-US" sz="1600" b="0" dirty="0">
                <a:latin typeface="Arial"/>
              </a:rPr>
              <a:t>(pre-industrial) = -6.5</a:t>
            </a:r>
            <a:r>
              <a:rPr lang="en-GB" sz="1600" b="0" dirty="0">
                <a:latin typeface="Arial"/>
              </a:rPr>
              <a:t>‰</a:t>
            </a:r>
            <a:r>
              <a:rPr lang="en-US" sz="1600" b="0" dirty="0">
                <a:latin typeface="Arial"/>
              </a:rPr>
              <a:t> (combustion fossil fuel)</a:t>
            </a:r>
          </a:p>
          <a:p>
            <a:pPr algn="l"/>
            <a:endParaRPr lang="en-US" sz="1600" b="0" dirty="0"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1641" y="208001"/>
            <a:ext cx="8317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/>
              </a:rPr>
              <a:t>Interactions between the organic carbon cycle and inorganic carbon cycle</a:t>
            </a:r>
            <a:endParaRPr lang="en-US" b="1" dirty="0">
              <a:latin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641" y="716270"/>
            <a:ext cx="5334000" cy="41783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705641" y="3886200"/>
            <a:ext cx="343835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Courtesy of MIT OPEN COURSEWARE </a:t>
            </a:r>
          </a:p>
          <a:p>
            <a:r>
              <a:rPr lang="en-US" sz="1200" dirty="0" smtClean="0">
                <a:hlinkClick r:id="rId4"/>
              </a:rPr>
              <a:t>http://mitocw.vocw.edu.vn/OcwWeb/Earth--Atmospheric--and-Planetary-Sciences/12-746Spring-2005/CourseHome/index.htm</a:t>
            </a:r>
            <a:endParaRPr lang="en-US" sz="1200" dirty="0" smtClean="0"/>
          </a:p>
          <a:p>
            <a:r>
              <a:rPr lang="en-US" sz="1200" dirty="0" smtClean="0"/>
              <a:t>Retrieved: 21.08.2010</a:t>
            </a:r>
            <a:endParaRPr lang="en-US" sz="1200" dirty="0"/>
          </a:p>
        </p:txBody>
      </p:sp>
      <p:pic>
        <p:nvPicPr>
          <p:cNvPr id="9" name="Picture 8" descr="cc-by-nc-sa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26016" y="6482953"/>
            <a:ext cx="1017984" cy="375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867400" y="990600"/>
            <a:ext cx="2001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Ocean carbon cycle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4478</TotalTime>
  <Words>1697</Words>
  <Application>Microsoft Macintosh PowerPoint</Application>
  <PresentationFormat>On-screen Show (4:3)</PresentationFormat>
  <Paragraphs>280</Paragraphs>
  <Slides>18</Slides>
  <Notes>4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Copyright Statement</vt:lpstr>
    </vt:vector>
  </TitlesOfParts>
  <Manager/>
  <Company>NOCS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help</dc:creator>
  <cp:keywords/>
  <dc:description/>
  <cp:lastModifiedBy>Freja Hunt</cp:lastModifiedBy>
  <cp:revision>67</cp:revision>
  <cp:lastPrinted>2009-05-13T13:44:33Z</cp:lastPrinted>
  <dcterms:created xsi:type="dcterms:W3CDTF">2010-07-28T12:01:59Z</dcterms:created>
  <dcterms:modified xsi:type="dcterms:W3CDTF">2010-07-28T12:07:37Z</dcterms:modified>
  <cp:category/>
</cp:coreProperties>
</file>