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8"/>
  </p:notesMasterIdLst>
  <p:sldIdLst>
    <p:sldId id="256" r:id="rId2"/>
    <p:sldId id="260" r:id="rId3"/>
    <p:sldId id="261" r:id="rId4"/>
    <p:sldId id="262" r:id="rId5"/>
    <p:sldId id="263" r:id="rId6"/>
    <p:sldId id="290" r:id="rId7"/>
    <p:sldId id="291" r:id="rId8"/>
    <p:sldId id="264" r:id="rId9"/>
    <p:sldId id="285" r:id="rId10"/>
    <p:sldId id="289" r:id="rId11"/>
    <p:sldId id="286" r:id="rId12"/>
    <p:sldId id="292" r:id="rId13"/>
    <p:sldId id="293" r:id="rId14"/>
    <p:sldId id="295" r:id="rId15"/>
    <p:sldId id="279" r:id="rId16"/>
    <p:sldId id="29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slie Carr" initials="LA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60" d="100"/>
          <a:sy n="160" d="100"/>
        </p:scale>
        <p:origin x="-6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4-19T13:21:11.397" idx="1">
    <p:pos x="10" y="10"/>
    <p:text>Make a timeline!
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CB101-413A-5441-82D0-8FAEE2D1E3C1}" type="datetimeFigureOut">
              <a:rPr lang="en-US" smtClean="0"/>
              <a:t>29/09/2013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2ED20-9DC3-6944-8512-405DB18F9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15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13EF59-54D7-5D40-B243-BB240CFC5A06}" type="slidenum">
              <a:rPr lang="en-US"/>
              <a:pPr/>
              <a:t>9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13EF59-54D7-5D40-B243-BB240CFC5A06}" type="slidenum">
              <a:rPr lang="en-US"/>
              <a:pPr/>
              <a:t>11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1F00-10BD-5243-9D3C-8DE6D573AC53}" type="datetimeFigureOut">
              <a:rPr lang="en-US" smtClean="0"/>
              <a:t>29/09/2013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BC70-57D1-2346-9B49-81233BB8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04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1F00-10BD-5243-9D3C-8DE6D573AC53}" type="datetimeFigureOut">
              <a:rPr lang="en-US" smtClean="0"/>
              <a:t>29/09/2013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BC70-57D1-2346-9B49-81233BB8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5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1F00-10BD-5243-9D3C-8DE6D573AC53}" type="datetimeFigureOut">
              <a:rPr lang="en-US" smtClean="0"/>
              <a:t>29/09/2013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BC70-57D1-2346-9B49-81233BB8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20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1F00-10BD-5243-9D3C-8DE6D573AC53}" type="datetimeFigureOut">
              <a:rPr lang="en-US" smtClean="0"/>
              <a:t>29/09/2013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BC70-57D1-2346-9B49-81233BB8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9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1F00-10BD-5243-9D3C-8DE6D573AC53}" type="datetimeFigureOut">
              <a:rPr lang="en-US" smtClean="0"/>
              <a:t>29/09/2013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BC70-57D1-2346-9B49-81233BB8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1F00-10BD-5243-9D3C-8DE6D573AC53}" type="datetimeFigureOut">
              <a:rPr lang="en-US" smtClean="0"/>
              <a:t>29/09/2013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BC70-57D1-2346-9B49-81233BB8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29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1F00-10BD-5243-9D3C-8DE6D573AC53}" type="datetimeFigureOut">
              <a:rPr lang="en-US" smtClean="0"/>
              <a:t>29/09/2013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BC70-57D1-2346-9B49-81233BB8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15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1F00-10BD-5243-9D3C-8DE6D573AC53}" type="datetimeFigureOut">
              <a:rPr lang="en-US" smtClean="0"/>
              <a:t>29/09/2013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BC70-57D1-2346-9B49-81233BB8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8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1F00-10BD-5243-9D3C-8DE6D573AC53}" type="datetimeFigureOut">
              <a:rPr lang="en-US" smtClean="0"/>
              <a:t>29/09/2013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BC70-57D1-2346-9B49-81233BB8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3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1F00-10BD-5243-9D3C-8DE6D573AC53}" type="datetimeFigureOut">
              <a:rPr lang="en-US" smtClean="0"/>
              <a:t>29/09/2013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BC70-57D1-2346-9B49-81233BB8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48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1F00-10BD-5243-9D3C-8DE6D573AC53}" type="datetimeFigureOut">
              <a:rPr lang="en-US" smtClean="0"/>
              <a:t>29/09/2013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BC70-57D1-2346-9B49-81233BB8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20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F1F00-10BD-5243-9D3C-8DE6D573AC53}" type="datetimeFigureOut">
              <a:rPr lang="en-US" smtClean="0"/>
              <a:t>29/09/2013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2BC70-57D1-2346-9B49-81233BB8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hSyfZkVgasI" TargetMode="External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052" y="13462"/>
            <a:ext cx="6789448" cy="65633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8816"/>
            <a:ext cx="2730500" cy="3723969"/>
          </a:xfrm>
        </p:spPr>
        <p:txBody>
          <a:bodyPr>
            <a:normAutofit/>
          </a:bodyPr>
          <a:lstStyle/>
          <a:p>
            <a:r>
              <a:rPr lang="en-US" dirty="0" smtClean="0"/>
              <a:t>Where did the Web come from?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2110" y="5739407"/>
            <a:ext cx="3392713" cy="977110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Prof Leslie Carr</a:t>
            </a:r>
            <a:endParaRPr lang="en-US" dirty="0"/>
          </a:p>
          <a:p>
            <a:pPr algn="l"/>
            <a:r>
              <a:rPr lang="en-US" sz="2600" i="1" dirty="0" smtClean="0"/>
              <a:t>Web Science Institute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43" y="5394765"/>
            <a:ext cx="934980" cy="140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7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Technology</a:t>
            </a:r>
            <a:endParaRPr lang="en-US" dirty="0"/>
          </a:p>
        </p:txBody>
      </p:sp>
      <p:pic>
        <p:nvPicPr>
          <p:cNvPr id="5" name="Content Placeholder 4" descr="library-car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357188" y="6223000"/>
            <a:ext cx="853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library card, used for the </a:t>
            </a:r>
            <a:r>
              <a:rPr lang="en-US" dirty="0" err="1" smtClean="0"/>
              <a:t>mundaneum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195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547687"/>
            <a:ext cx="7467600" cy="105251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H. G. Wells, </a:t>
            </a:r>
            <a:r>
              <a:rPr lang="en-US" sz="3200" i="1" dirty="0"/>
              <a:t>World Brain: The Idea of a Permanent World </a:t>
            </a:r>
            <a:r>
              <a:rPr lang="en-US" sz="3200" i="1" dirty="0" err="1"/>
              <a:t>Encyclopaedia</a:t>
            </a:r>
            <a:r>
              <a:rPr lang="en-US" sz="3200" dirty="0"/>
              <a:t>, </a:t>
            </a:r>
            <a:r>
              <a:rPr lang="en-US" sz="3200" dirty="0" err="1"/>
              <a:t>Encyclopédie</a:t>
            </a:r>
            <a:r>
              <a:rPr lang="en-US" sz="3200" dirty="0"/>
              <a:t> </a:t>
            </a:r>
            <a:r>
              <a:rPr lang="en-US" sz="3200" dirty="0" err="1"/>
              <a:t>Française</a:t>
            </a:r>
            <a:r>
              <a:rPr lang="en-US" sz="3200" dirty="0"/>
              <a:t>, August, 1937</a:t>
            </a:r>
            <a:endParaRPr lang="en-US" sz="48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78767"/>
            <a:ext cx="7772400" cy="4117234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Encyclopaedias</a:t>
            </a:r>
            <a:r>
              <a:rPr lang="en-US" dirty="0"/>
              <a:t> of the past sufficed for the needs of a cultivated minority</a:t>
            </a:r>
          </a:p>
          <a:p>
            <a:pPr lvl="1"/>
            <a:r>
              <a:rPr lang="en-US" dirty="0"/>
              <a:t>universal education was </a:t>
            </a:r>
            <a:r>
              <a:rPr lang="en-US" dirty="0" err="1"/>
              <a:t>unthought</a:t>
            </a:r>
            <a:r>
              <a:rPr lang="en-US" dirty="0"/>
              <a:t> of</a:t>
            </a:r>
          </a:p>
          <a:p>
            <a:pPr lvl="1"/>
            <a:r>
              <a:rPr lang="en-US" dirty="0"/>
              <a:t>gigantic increase in recorded knowledge</a:t>
            </a:r>
          </a:p>
          <a:p>
            <a:pPr lvl="1"/>
            <a:r>
              <a:rPr lang="en-US" dirty="0"/>
              <a:t>more gigantic growth in the numbers of human beings requiring accurate and easily accessible </a:t>
            </a:r>
            <a:r>
              <a:rPr lang="en-US" dirty="0" smtClean="0"/>
              <a:t>information</a:t>
            </a:r>
          </a:p>
          <a:p>
            <a:pPr marL="358775" indent="-358775">
              <a:lnSpc>
                <a:spcPct val="90000"/>
              </a:lnSpc>
            </a:pPr>
            <a:r>
              <a:rPr lang="en-US" sz="2800" dirty="0"/>
              <a:t>Discontent with the role of universities and libraries in the intellectual life of mankind</a:t>
            </a:r>
          </a:p>
          <a:p>
            <a:pPr marL="358775" indent="-358775">
              <a:lnSpc>
                <a:spcPct val="90000"/>
              </a:lnSpc>
            </a:pPr>
            <a:r>
              <a:rPr lang="en-US" sz="2800" dirty="0"/>
              <a:t>Universities multiply but do not enlarge their scope</a:t>
            </a:r>
          </a:p>
          <a:p>
            <a:pPr marL="835025" lvl="1" indent="-296863">
              <a:lnSpc>
                <a:spcPct val="90000"/>
              </a:lnSpc>
            </a:pPr>
            <a:r>
              <a:rPr lang="en-US" sz="2400" dirty="0"/>
              <a:t>thought &amp; knowledge organization of the world</a:t>
            </a:r>
          </a:p>
          <a:p>
            <a:pPr marL="358775" indent="-358775">
              <a:lnSpc>
                <a:spcPct val="90000"/>
              </a:lnSpc>
            </a:pPr>
            <a:r>
              <a:rPr lang="en-US" sz="2800" b="1" dirty="0"/>
              <a:t>No obstacle</a:t>
            </a:r>
            <a:r>
              <a:rPr lang="en-US" sz="2800" dirty="0"/>
              <a:t> to the creation of an efficient index to </a:t>
            </a:r>
            <a:r>
              <a:rPr lang="en-US" sz="2800" i="1" dirty="0"/>
              <a:t>all</a:t>
            </a:r>
            <a:r>
              <a:rPr lang="en-US" sz="2800" dirty="0"/>
              <a:t> human knowledge, ideas and </a:t>
            </a:r>
            <a:r>
              <a:rPr lang="en-US" sz="2800" dirty="0" smtClean="0"/>
              <a:t>achievement</a:t>
            </a:r>
            <a:endParaRPr lang="en-US" sz="2800" dirty="0"/>
          </a:p>
        </p:txBody>
      </p:sp>
      <p:pic>
        <p:nvPicPr>
          <p:cNvPr id="19460" name="Picture 4" descr="wel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1181100" cy="1533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25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Technology</a:t>
            </a:r>
            <a:endParaRPr lang="en-US" dirty="0"/>
          </a:p>
        </p:txBody>
      </p:sp>
      <p:pic>
        <p:nvPicPr>
          <p:cNvPr id="4" name="Content Placeholder 3" descr="microfilm - Flickr - ccb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57188" y="6223000"/>
            <a:ext cx="853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microfilm (modern example), proposed for the World Brain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839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Vint</a:t>
            </a:r>
            <a:r>
              <a:rPr lang="en-US" dirty="0" smtClean="0"/>
              <a:t> </a:t>
            </a:r>
            <a:r>
              <a:rPr lang="en-US" dirty="0" smtClean="0"/>
              <a:t>Cerf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689" y="1422400"/>
            <a:ext cx="5802311" cy="29400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 “father of” </a:t>
            </a:r>
            <a:r>
              <a:rPr lang="en-US" dirty="0" smtClean="0"/>
              <a:t>the </a:t>
            </a:r>
            <a:r>
              <a:rPr lang="en-US" dirty="0" smtClean="0"/>
              <a:t>Internet (1970s </a:t>
            </a:r>
            <a:r>
              <a:rPr lang="en-US" dirty="0"/>
              <a:t>&amp; </a:t>
            </a:r>
            <a:r>
              <a:rPr lang="en-US" dirty="0" smtClean="0"/>
              <a:t>1980s)</a:t>
            </a:r>
            <a:endParaRPr lang="en-US" dirty="0" smtClean="0"/>
          </a:p>
          <a:p>
            <a:pPr lvl="1"/>
            <a:r>
              <a:rPr lang="en-US" dirty="0"/>
              <a:t>A network of computers and routers and cables and clients and servers. In fact, lots of networks all networked together. An inter-net. A worldwide network of computers sending and receiving messages </a:t>
            </a:r>
          </a:p>
        </p:txBody>
      </p:sp>
      <p:pic>
        <p:nvPicPr>
          <p:cNvPr id="4" name="Picture 3" descr="vint_cer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8" y="117879"/>
            <a:ext cx="2976677" cy="29777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60750" y="4667250"/>
            <a:ext cx="5476876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FTP (file transfer protocol)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/>
              <a:t>Upload a document (plain text or PostScript printer instructions) to a server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Download document from server to workstation hard disk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Send it to printer</a:t>
            </a:r>
          </a:p>
        </p:txBody>
      </p:sp>
      <p:pic>
        <p:nvPicPr>
          <p:cNvPr id="6" name="Picture 5" descr="interne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9" b="25341"/>
          <a:stretch/>
        </p:blipFill>
        <p:spPr>
          <a:xfrm>
            <a:off x="457200" y="4452937"/>
            <a:ext cx="2674939" cy="228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8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Technology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7188" y="6223000"/>
            <a:ext cx="853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network that forms a (very very very small) part of the Internet</a:t>
            </a:r>
            <a:endParaRPr lang="en-US" dirty="0"/>
          </a:p>
        </p:txBody>
      </p:sp>
      <p:pic>
        <p:nvPicPr>
          <p:cNvPr id="6" name="Content Placeholder 5" descr="interne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280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 smtClean="0"/>
              <a:t>the Web Was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929" y="1600200"/>
            <a:ext cx="8935357" cy="5257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Tim Berners-Lee, </a:t>
            </a:r>
            <a:r>
              <a:rPr lang="en-US" dirty="0" smtClean="0"/>
              <a:t>had</a:t>
            </a:r>
            <a:r>
              <a:rPr lang="en-US" dirty="0"/>
              <a:t> </a:t>
            </a:r>
            <a:r>
              <a:rPr lang="en-US" dirty="0" smtClean="0"/>
              <a:t>one </a:t>
            </a:r>
            <a:r>
              <a:rPr lang="en-US" dirty="0" smtClean="0"/>
              <a:t>big </a:t>
            </a:r>
            <a:r>
              <a:rPr lang="en-US" dirty="0" smtClean="0"/>
              <a:t>vision,</a:t>
            </a:r>
            <a:br>
              <a:rPr lang="en-US" dirty="0" smtClean="0"/>
            </a:br>
            <a:r>
              <a:rPr lang="en-US" dirty="0" smtClean="0"/>
              <a:t>with 3 </a:t>
            </a:r>
            <a:r>
              <a:rPr lang="en-US" dirty="0" smtClean="0"/>
              <a:t>big ideas</a:t>
            </a:r>
          </a:p>
          <a:p>
            <a:pPr lvl="1"/>
            <a:r>
              <a:rPr lang="en-US" b="1" dirty="0" smtClean="0"/>
              <a:t>URI</a:t>
            </a:r>
            <a:r>
              <a:rPr lang="en-US" dirty="0" smtClean="0"/>
              <a:t> uniform resource identifiers (or URLs locators) </a:t>
            </a:r>
            <a:r>
              <a:rPr lang="en-US" dirty="0" smtClean="0"/>
              <a:t>–</a:t>
            </a:r>
            <a:br>
              <a:rPr lang="en-US" dirty="0" smtClean="0"/>
            </a:br>
            <a:r>
              <a:rPr lang="en-US" dirty="0" smtClean="0"/>
              <a:t>everything has an identifier, or name</a:t>
            </a:r>
            <a:endParaRPr lang="en-US" dirty="0" smtClean="0"/>
          </a:p>
          <a:p>
            <a:pPr lvl="1"/>
            <a:r>
              <a:rPr lang="en-US" b="1" dirty="0" smtClean="0"/>
              <a:t>HTTP</a:t>
            </a:r>
            <a:r>
              <a:rPr lang="en-US" dirty="0" smtClean="0"/>
              <a:t> </a:t>
            </a:r>
            <a:r>
              <a:rPr lang="en-US" dirty="0" smtClean="0"/>
              <a:t>– once you know the ID, a </a:t>
            </a:r>
            <a:r>
              <a:rPr lang="en-US" dirty="0" smtClean="0"/>
              <a:t>copy of </a:t>
            </a:r>
            <a:r>
              <a:rPr lang="en-US" dirty="0" smtClean="0"/>
              <a:t>anything can be obtained by a conversation between a client computer and a server on the Internet</a:t>
            </a:r>
          </a:p>
          <a:p>
            <a:pPr lvl="1"/>
            <a:r>
              <a:rPr lang="en-US" b="1" dirty="0" smtClean="0"/>
              <a:t>HTML</a:t>
            </a:r>
            <a:r>
              <a:rPr lang="en-US" dirty="0" smtClean="0"/>
              <a:t> </a:t>
            </a:r>
            <a:r>
              <a:rPr lang="en-US" dirty="0" smtClean="0"/>
              <a:t>– </a:t>
            </a:r>
            <a:r>
              <a:rPr lang="en-US" dirty="0" smtClean="0"/>
              <a:t>the format of the information obtained doesn’t </a:t>
            </a:r>
            <a:r>
              <a:rPr lang="en-US" dirty="0" smtClean="0"/>
              <a:t>just handle the way that </a:t>
            </a:r>
            <a:r>
              <a:rPr lang="en-US" dirty="0" smtClean="0"/>
              <a:t>the information should be laid </a:t>
            </a:r>
            <a:r>
              <a:rPr lang="en-US" dirty="0" smtClean="0"/>
              <a:t>out on the printed page, but the way that information </a:t>
            </a:r>
            <a:r>
              <a:rPr lang="en-US" dirty="0" smtClean="0"/>
              <a:t>is laid </a:t>
            </a:r>
            <a:r>
              <a:rPr lang="en-US" dirty="0" smtClean="0"/>
              <a:t>out across the </a:t>
            </a:r>
            <a:r>
              <a:rPr lang="en-US" dirty="0" smtClean="0"/>
              <a:t>Internet</a:t>
            </a:r>
            <a:r>
              <a:rPr lang="en-US" dirty="0" smtClean="0"/>
              <a:t>. A document with embedded </a:t>
            </a:r>
            <a:r>
              <a:rPr lang="en-US" dirty="0" smtClean="0"/>
              <a:t>links that readers can interact </a:t>
            </a:r>
            <a:r>
              <a:rPr lang="en-US" dirty="0" smtClean="0"/>
              <a:t>with.</a:t>
            </a:r>
          </a:p>
        </p:txBody>
      </p:sp>
      <p:pic>
        <p:nvPicPr>
          <p:cNvPr id="4" name="Picture 3" descr="timbernersle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3" t="11097" r="33420" b="10047"/>
          <a:stretch/>
        </p:blipFill>
        <p:spPr>
          <a:xfrm>
            <a:off x="6838367" y="199231"/>
            <a:ext cx="2214919" cy="243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99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the Web Became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4125"/>
            <a:ext cx="8229600" cy="53339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first Web browser </a:t>
            </a:r>
            <a:r>
              <a:rPr lang="en-US" dirty="0"/>
              <a:t>&amp; server </a:t>
            </a:r>
            <a:r>
              <a:rPr lang="en-US" dirty="0" smtClean="0"/>
              <a:t>were opened up </a:t>
            </a:r>
            <a:r>
              <a:rPr lang="en-US" dirty="0"/>
              <a:t>to </a:t>
            </a:r>
            <a:r>
              <a:rPr lang="en-US" dirty="0" smtClean="0"/>
              <a:t>CERN </a:t>
            </a:r>
            <a:r>
              <a:rPr lang="en-US" dirty="0"/>
              <a:t>and the </a:t>
            </a:r>
            <a:r>
              <a:rPr lang="en-US" dirty="0" smtClean="0"/>
              <a:t>to World</a:t>
            </a:r>
            <a:r>
              <a:rPr lang="en-US" dirty="0"/>
              <a:t> </a:t>
            </a:r>
            <a:r>
              <a:rPr lang="en-US" dirty="0" smtClean="0"/>
              <a:t>to use.</a:t>
            </a:r>
            <a:endParaRPr lang="en-US" dirty="0" smtClean="0"/>
          </a:p>
          <a:p>
            <a:r>
              <a:rPr lang="en-US" dirty="0" smtClean="0"/>
              <a:t>And then </a:t>
            </a:r>
            <a:r>
              <a:rPr lang="en-US" dirty="0" smtClean="0"/>
              <a:t>the world took </a:t>
            </a:r>
            <a:r>
              <a:rPr lang="en-US" dirty="0" smtClean="0"/>
              <a:t>it on, and hundreds of people in different sectors of society, </a:t>
            </a:r>
            <a:r>
              <a:rPr lang="en-US" dirty="0" smtClean="0"/>
              <a:t>gradually turned </a:t>
            </a:r>
            <a:r>
              <a:rPr lang="en-US" dirty="0" smtClean="0"/>
              <a:t>this </a:t>
            </a:r>
            <a:r>
              <a:rPr lang="en-US" dirty="0" smtClean="0"/>
              <a:t>“online document </a:t>
            </a:r>
            <a:r>
              <a:rPr lang="en-US" dirty="0" smtClean="0"/>
              <a:t>library” </a:t>
            </a:r>
            <a:r>
              <a:rPr lang="en-US" dirty="0" smtClean="0"/>
              <a:t>into…</a:t>
            </a:r>
            <a:endParaRPr lang="en-US" dirty="0" smtClean="0"/>
          </a:p>
          <a:p>
            <a:pPr lvl="1"/>
            <a:r>
              <a:rPr lang="en-US" dirty="0" smtClean="0"/>
              <a:t>Online shopping</a:t>
            </a:r>
          </a:p>
          <a:p>
            <a:pPr lvl="1"/>
            <a:r>
              <a:rPr lang="en-US" dirty="0" smtClean="0"/>
              <a:t>Internet TV</a:t>
            </a:r>
          </a:p>
          <a:p>
            <a:pPr lvl="1"/>
            <a:r>
              <a:rPr lang="en-US" dirty="0" smtClean="0"/>
              <a:t>Social media </a:t>
            </a:r>
          </a:p>
          <a:p>
            <a:pPr lvl="1"/>
            <a:r>
              <a:rPr lang="en-US" dirty="0"/>
              <a:t>Internet </a:t>
            </a:r>
            <a:r>
              <a:rPr lang="en-US" dirty="0" smtClean="0"/>
              <a:t>porn</a:t>
            </a:r>
          </a:p>
          <a:p>
            <a:pPr lvl="1"/>
            <a:r>
              <a:rPr lang="en-US" dirty="0" smtClean="0"/>
              <a:t>Web journalism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89436" y="4000496"/>
            <a:ext cx="4476751" cy="2455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Lucida Grande"/>
              <a:buChar char="–"/>
            </a:pPr>
            <a:r>
              <a:rPr lang="en-US" sz="2800" dirty="0" smtClean="0"/>
              <a:t>Search engines</a:t>
            </a:r>
          </a:p>
          <a:p>
            <a:pPr marL="457200" indent="-457200">
              <a:lnSpc>
                <a:spcPct val="110000"/>
              </a:lnSpc>
              <a:buFont typeface="Lucida Grande"/>
              <a:buChar char="–"/>
            </a:pPr>
            <a:r>
              <a:rPr lang="en-US" sz="2800" dirty="0" smtClean="0"/>
              <a:t>E-health services</a:t>
            </a:r>
          </a:p>
          <a:p>
            <a:pPr marL="457200" indent="-457200">
              <a:lnSpc>
                <a:spcPct val="110000"/>
              </a:lnSpc>
              <a:buFont typeface="Lucida Grande"/>
              <a:buChar char="–"/>
            </a:pPr>
            <a:r>
              <a:rPr lang="en-US" sz="2800" dirty="0" smtClean="0"/>
              <a:t>Streaming music services</a:t>
            </a:r>
          </a:p>
          <a:p>
            <a:pPr marL="457200" indent="-457200">
              <a:lnSpc>
                <a:spcPct val="110000"/>
              </a:lnSpc>
              <a:buFont typeface="Lucida Grande"/>
              <a:buChar char="–"/>
            </a:pPr>
            <a:r>
              <a:rPr lang="en-US" sz="2800" dirty="0" smtClean="0"/>
              <a:t>Computer dating</a:t>
            </a:r>
          </a:p>
          <a:p>
            <a:pPr marL="457200" indent="-457200">
              <a:lnSpc>
                <a:spcPct val="110000"/>
              </a:lnSpc>
              <a:buFont typeface="Lucida Grande"/>
              <a:buChar char="–"/>
            </a:pPr>
            <a:r>
              <a:rPr lang="en-US" sz="2800" dirty="0" smtClean="0"/>
              <a:t>Internet piracy…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71838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Where’s This, and What Has it to Do with The Web?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96752"/>
            <a:ext cx="7308304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752"/>
            <a:ext cx="9144000" cy="950398"/>
          </a:xfrm>
        </p:spPr>
        <p:txBody>
          <a:bodyPr/>
          <a:lstStyle/>
          <a:p>
            <a:r>
              <a:rPr lang="en-US" dirty="0" smtClean="0"/>
              <a:t>What’s This?</a:t>
            </a:r>
            <a:endParaRPr lang="en-US" dirty="0"/>
          </a:p>
        </p:txBody>
      </p:sp>
      <p:pic>
        <p:nvPicPr>
          <p:cNvPr id="4" name="Picture 3" descr="lh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1254"/>
            <a:ext cx="9144000" cy="59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51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342" y="53752"/>
            <a:ext cx="2793658" cy="4966998"/>
          </a:xfrm>
        </p:spPr>
        <p:txBody>
          <a:bodyPr>
            <a:normAutofit/>
          </a:bodyPr>
          <a:lstStyle/>
          <a:p>
            <a:r>
              <a:rPr lang="en-US" dirty="0" smtClean="0"/>
              <a:t>Remember These Headlines?</a:t>
            </a:r>
            <a:endParaRPr lang="en-US" dirty="0"/>
          </a:p>
        </p:txBody>
      </p:sp>
      <p:pic>
        <p:nvPicPr>
          <p:cNvPr id="7" name="Picture 6" descr="di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52"/>
            <a:ext cx="6455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35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867" y="3704327"/>
            <a:ext cx="2313690" cy="2444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Birth of the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84543"/>
            <a:ext cx="77724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From an underground nuclear bunker on the Swiss border, something did escape</a:t>
            </a:r>
          </a:p>
          <a:p>
            <a:r>
              <a:rPr lang="en-US" dirty="0" smtClean="0"/>
              <a:t>In 1989 the Web took over the academia, industry and the rest of the world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93000"/>
          </a:blip>
          <a:stretch>
            <a:fillRect/>
          </a:stretch>
        </p:blipFill>
        <p:spPr>
          <a:xfrm>
            <a:off x="2110828" y="4370244"/>
            <a:ext cx="3888432" cy="247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36" y="-27384"/>
            <a:ext cx="8869560" cy="854968"/>
          </a:xfrm>
        </p:spPr>
        <p:txBody>
          <a:bodyPr>
            <a:normAutofit/>
          </a:bodyPr>
          <a:lstStyle/>
          <a:p>
            <a:r>
              <a:rPr lang="en-US" dirty="0" smtClean="0"/>
              <a:t>Society is Diverse. One Web Fits All?</a:t>
            </a:r>
            <a:endParaRPr lang="en-US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514038"/>
              </p:ext>
            </p:extLst>
          </p:nvPr>
        </p:nvGraphicFramePr>
        <p:xfrm>
          <a:off x="4427984" y="793491"/>
          <a:ext cx="4549080" cy="4219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728"/>
                <a:gridCol w="3168352"/>
              </a:tblGrid>
              <a:tr h="326086">
                <a:tc>
                  <a:txBody>
                    <a:bodyPr/>
                    <a:lstStyle/>
                    <a:p>
                      <a:r>
                        <a:rPr lang="en-US" dirty="0" smtClean="0"/>
                        <a:t>Institution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Objective</a:t>
                      </a:r>
                      <a:endParaRPr lang="en-US" dirty="0"/>
                    </a:p>
                  </a:txBody>
                  <a:tcPr/>
                </a:tc>
              </a:tr>
              <a:tr h="514753">
                <a:tc>
                  <a:txBody>
                    <a:bodyPr/>
                    <a:lstStyle/>
                    <a:p>
                      <a:r>
                        <a:rPr lang="en-US" dirty="0" smtClean="0"/>
                        <a:t>Academy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Create and transmit knowledge</a:t>
                      </a:r>
                      <a:endParaRPr lang="en-US" dirty="0"/>
                    </a:p>
                  </a:txBody>
                  <a:tcPr/>
                </a:tc>
              </a:tr>
              <a:tr h="514753">
                <a:tc>
                  <a:txBody>
                    <a:bodyPr/>
                    <a:lstStyle/>
                    <a:p>
                      <a:r>
                        <a:rPr lang="en-US" dirty="0" smtClean="0"/>
                        <a:t>Commerce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Make and trade goods</a:t>
                      </a:r>
                      <a:endParaRPr lang="en-US" dirty="0"/>
                    </a:p>
                  </a:txBody>
                  <a:tcPr/>
                </a:tc>
              </a:tr>
              <a:tr h="514753">
                <a:tc>
                  <a:txBody>
                    <a:bodyPr/>
                    <a:lstStyle/>
                    <a:p>
                      <a:r>
                        <a:rPr lang="en-US" dirty="0" smtClean="0"/>
                        <a:t>Press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Investigate and report news</a:t>
                      </a:r>
                      <a:endParaRPr lang="en-US" dirty="0"/>
                    </a:p>
                  </a:txBody>
                  <a:tcPr/>
                </a:tc>
              </a:tr>
              <a:tr h="514753">
                <a:tc>
                  <a:txBody>
                    <a:bodyPr/>
                    <a:lstStyle/>
                    <a:p>
                      <a:r>
                        <a:rPr lang="en-US" dirty="0" smtClean="0"/>
                        <a:t>Media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Create and broadcast content</a:t>
                      </a:r>
                      <a:endParaRPr lang="en-US" dirty="0"/>
                    </a:p>
                  </a:txBody>
                  <a:tcPr/>
                </a:tc>
              </a:tr>
              <a:tr h="514753">
                <a:tc>
                  <a:txBody>
                    <a:bodyPr/>
                    <a:lstStyle/>
                    <a:p>
                      <a:r>
                        <a:rPr lang="en-US" dirty="0" smtClean="0"/>
                        <a:t>Police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Maintain order and public surveillance</a:t>
                      </a:r>
                    </a:p>
                  </a:txBody>
                  <a:tcPr/>
                </a:tc>
              </a:tr>
              <a:tr h="514753">
                <a:tc>
                  <a:txBody>
                    <a:bodyPr/>
                    <a:lstStyle/>
                    <a:p>
                      <a:r>
                        <a:rPr lang="en-US" dirty="0" smtClean="0"/>
                        <a:t>Judiciary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Apply law</a:t>
                      </a:r>
                      <a:r>
                        <a:rPr lang="en-US" baseline="0" dirty="0" smtClean="0"/>
                        <a:t> and resolve disputes</a:t>
                      </a:r>
                      <a:endParaRPr lang="en-US" dirty="0" smtClean="0"/>
                    </a:p>
                  </a:txBody>
                  <a:tcPr/>
                </a:tc>
              </a:tr>
              <a:tr h="559313">
                <a:tc>
                  <a:txBody>
                    <a:bodyPr/>
                    <a:lstStyle/>
                    <a:p>
                      <a:r>
                        <a:rPr lang="en-US" dirty="0" smtClean="0"/>
                        <a:t>Government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Control society</a:t>
                      </a:r>
                      <a:r>
                        <a:rPr lang="en-US" baseline="0" dirty="0" smtClean="0"/>
                        <a:t> and</a:t>
                      </a:r>
                      <a:r>
                        <a:rPr lang="en-US" dirty="0" smtClean="0"/>
                        <a:t> share resources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479869" y="5257800"/>
            <a:ext cx="82069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development of society as a whole (nuanced and structured and refined) is inextricably related to the technology of information provision, consumption and dissemination (e.g. writing, reading, printing, education). </a:t>
            </a:r>
            <a:r>
              <a:rPr lang="en-US" i="1" dirty="0" smtClean="0"/>
              <a:t>Different parts of society have different objectives and hence incompatible Web requirements, e.g. openness, security, transparency, privacy.</a:t>
            </a:r>
            <a:endParaRPr lang="en-US" dirty="0"/>
          </a:p>
        </p:txBody>
      </p:sp>
      <p:pic>
        <p:nvPicPr>
          <p:cNvPr id="3" name="Picture 2" descr="di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3816424" cy="386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12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777" r="1594"/>
          <a:stretch>
            <a:fillRect/>
          </a:stretch>
        </p:blipFill>
        <p:spPr>
          <a:xfrm>
            <a:off x="4359273" y="1301744"/>
            <a:ext cx="4784727" cy="3588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Expansion of the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664" y="1600200"/>
            <a:ext cx="4568805" cy="502073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</a:t>
            </a:r>
            <a:r>
              <a:rPr lang="en-US" dirty="0"/>
              <a:t>Web spread the conditions of its initial creation throughout the whole of society as it underwent an </a:t>
            </a:r>
            <a:r>
              <a:rPr lang="en-US" dirty="0" smtClean="0"/>
              <a:t>initial inflationary </a:t>
            </a:r>
            <a:r>
              <a:rPr lang="en-US" dirty="0"/>
              <a:t>phase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academy has</a:t>
            </a:r>
            <a:endParaRPr lang="en-US" dirty="0" smtClean="0"/>
          </a:p>
          <a:p>
            <a:pPr lvl="1"/>
            <a:r>
              <a:rPr lang="en-US" dirty="0" smtClean="0"/>
              <a:t>government patronage</a:t>
            </a:r>
          </a:p>
          <a:p>
            <a:pPr lvl="1"/>
            <a:r>
              <a:rPr lang="en-US" dirty="0" smtClean="0"/>
              <a:t>large-scale co-operation</a:t>
            </a:r>
          </a:p>
          <a:p>
            <a:pPr lvl="1"/>
            <a:r>
              <a:rPr lang="en-US" dirty="0" smtClean="0"/>
              <a:t>sharing of intellectual </a:t>
            </a:r>
            <a:r>
              <a:rPr lang="en-US" dirty="0" smtClean="0"/>
              <a:t>property with others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9313" y="5442853"/>
            <a:ext cx="42545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i="1" dirty="0" smtClean="0"/>
              <a:t>This is not like other areas of society – e.g. media, industry, commerce.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61668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90010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Historic Attempts at Webs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4949598"/>
              </p:ext>
            </p:extLst>
          </p:nvPr>
        </p:nvGraphicFramePr>
        <p:xfrm>
          <a:off x="304800" y="621577"/>
          <a:ext cx="8610600" cy="592359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20400"/>
                <a:gridCol w="1159380"/>
                <a:gridCol w="1464480"/>
                <a:gridCol w="555960"/>
                <a:gridCol w="555960"/>
                <a:gridCol w="3654420"/>
              </a:tblGrid>
              <a:tr h="380654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Sponsor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System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Scope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Real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Date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Important Properties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69299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 smtClean="0"/>
                        <a:t>Finance / Press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b="1" dirty="0"/>
                        <a:t>Reuters</a:t>
                      </a:r>
                      <a:endParaRPr lang="en-GB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Professional, centralised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✔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1850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News &amp; stock</a:t>
                      </a:r>
                      <a:r>
                        <a:rPr lang="en-GB" sz="1200" dirty="0" smtClean="0"/>
                        <a:t> information (originally carrier pigeon </a:t>
                      </a:r>
                      <a:r>
                        <a:rPr lang="en-GB" sz="1200" dirty="0"/>
                        <a:t>and</a:t>
                      </a:r>
                      <a:r>
                        <a:rPr lang="en-GB" sz="1200" dirty="0" smtClean="0"/>
                        <a:t> subsequently telegraph</a:t>
                      </a:r>
                      <a:r>
                        <a:rPr lang="en-GB" sz="1200" dirty="0"/>
                        <a:t>)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69299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Private Institution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b="1" dirty="0" err="1"/>
                        <a:t>Mundaneum</a:t>
                      </a:r>
                      <a:endParaRPr lang="en-GB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Public, centralised 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✔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1920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 smtClean="0"/>
                        <a:t>Based on indexing technology (the library card)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69299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Military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b="1" dirty="0" err="1"/>
                        <a:t>Memex</a:t>
                      </a:r>
                      <a:endParaRPr lang="en-GB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 smtClean="0"/>
                        <a:t>Scholarly, </a:t>
                      </a:r>
                      <a:r>
                        <a:rPr lang="en-GB" sz="1200" dirty="0"/>
                        <a:t>individual, centralised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✗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1945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 smtClean="0"/>
                        <a:t>Aimed at Scientists and Technologists in WWII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380654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Media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b="1"/>
                        <a:t>Xanadu</a:t>
                      </a:r>
                      <a:endParaRPr lang="en-GB" sz="1200" b="1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Public, decentralised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✗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1960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 smtClean="0"/>
                        <a:t>Focused on DRM, </a:t>
                      </a:r>
                      <a:r>
                        <a:rPr lang="en-GB" sz="1200" dirty="0"/>
                        <a:t>reuse and </a:t>
                      </a:r>
                      <a:r>
                        <a:rPr lang="en-GB" sz="1200" dirty="0" smtClean="0"/>
                        <a:t>writing for “</a:t>
                      </a:r>
                      <a:r>
                        <a:rPr lang="en-GB" sz="1200" dirty="0" err="1" smtClean="0"/>
                        <a:t>creatives</a:t>
                      </a:r>
                      <a:r>
                        <a:rPr lang="en-GB" sz="1200" dirty="0" smtClean="0"/>
                        <a:t>”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69299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Media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b="1" dirty="0"/>
                        <a:t>CEEFAX</a:t>
                      </a:r>
                      <a:endParaRPr lang="en-GB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Public, national, centralised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✔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1970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Broadcast, linked, not participatory 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69299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Government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b="1"/>
                        <a:t>Minitel</a:t>
                      </a:r>
                      <a:endParaRPr lang="en-GB" sz="1200" b="1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Public, national, centralised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✔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1980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Commercial services and information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69299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 smtClean="0"/>
                        <a:t>Academy</a:t>
                      </a:r>
                      <a:br>
                        <a:rPr lang="en-GB" sz="1200" dirty="0" smtClean="0"/>
                      </a:br>
                      <a:r>
                        <a:rPr lang="en-GB" sz="1200" dirty="0" smtClean="0"/>
                        <a:t>(</a:t>
                      </a:r>
                      <a:r>
                        <a:rPr lang="en-GB" sz="1200" dirty="0"/>
                        <a:t>CS &amp; HEP)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b="1" dirty="0"/>
                        <a:t>FTP / Archie / </a:t>
                      </a:r>
                      <a:r>
                        <a:rPr lang="en-GB" sz="1200" b="1" dirty="0" err="1"/>
                        <a:t>Anarchie</a:t>
                      </a:r>
                      <a:endParaRPr lang="en-GB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Public, decentralised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✔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1985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 smtClean="0"/>
                        <a:t>Download resources (papers, reports) to hard </a:t>
                      </a:r>
                      <a:r>
                        <a:rPr lang="en-GB" sz="1200" dirty="0"/>
                        <a:t>drives and </a:t>
                      </a:r>
                      <a:r>
                        <a:rPr lang="en-GB" sz="1200" dirty="0" smtClean="0"/>
                        <a:t>print them on </a:t>
                      </a:r>
                      <a:r>
                        <a:rPr lang="en-GB" sz="1200" dirty="0" err="1" smtClean="0"/>
                        <a:t>LaserWriters</a:t>
                      </a:r>
                      <a:r>
                        <a:rPr lang="en-GB" sz="1200" dirty="0" smtClean="0"/>
                        <a:t>.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69299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Commerce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b="1" dirty="0" err="1"/>
                        <a:t>Hypercard</a:t>
                      </a:r>
                      <a:r>
                        <a:rPr lang="en-GB" sz="1200" b="1" dirty="0"/>
                        <a:t>, </a:t>
                      </a:r>
                      <a:r>
                        <a:rPr lang="en-GB" sz="1200" b="1" dirty="0" err="1"/>
                        <a:t>HyperTIES</a:t>
                      </a:r>
                      <a:endParaRPr lang="en-GB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Private, centralised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✔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1988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Personal </a:t>
                      </a:r>
                      <a:r>
                        <a:rPr lang="en-GB" sz="1200" dirty="0" smtClean="0"/>
                        <a:t>applications, sometimes tied to multimedia resources on </a:t>
                      </a:r>
                      <a:r>
                        <a:rPr lang="en-GB" sz="1200" dirty="0" err="1" smtClean="0"/>
                        <a:t>CDROMs</a:t>
                      </a:r>
                      <a:r>
                        <a:rPr lang="en-GB" sz="1200" dirty="0" smtClean="0"/>
                        <a:t> / video disks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69299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Academy (HEP)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b="1" dirty="0"/>
                        <a:t>WWW</a:t>
                      </a:r>
                      <a:endParaRPr lang="en-GB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Public, global, decentralised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✔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1990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Universal naming, linking, interoperability, participative. However no writing, no </a:t>
                      </a:r>
                      <a:r>
                        <a:rPr lang="en-GB" sz="1200" dirty="0" smtClean="0"/>
                        <a:t>indexing in public version.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69299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Academy (CS)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b="1" dirty="0"/>
                        <a:t>Microcosm</a:t>
                      </a:r>
                      <a:endParaRPr lang="en-GB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Private, centralised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✔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1990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Sophisticated linking and </a:t>
                      </a:r>
                      <a:r>
                        <a:rPr lang="en-GB" sz="1200" dirty="0" smtClean="0"/>
                        <a:t>openness</a:t>
                      </a:r>
                      <a:r>
                        <a:rPr lang="en-GB" sz="1200" baseline="0" dirty="0" smtClean="0"/>
                        <a:t> for personal information stores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69299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Academy (CS)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b="1" dirty="0" err="1"/>
                        <a:t>HyperG</a:t>
                      </a:r>
                      <a:endParaRPr lang="en-GB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Public, centralised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✔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1990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 smtClean="0"/>
                        <a:t>Extension of Web for</a:t>
                      </a:r>
                      <a:r>
                        <a:rPr lang="en-GB" sz="1200" baseline="0" dirty="0" smtClean="0"/>
                        <a:t> </a:t>
                      </a:r>
                      <a:r>
                        <a:rPr lang="en-GB" sz="1200" dirty="0" smtClean="0"/>
                        <a:t>with </a:t>
                      </a:r>
                      <a:r>
                        <a:rPr lang="en-GB" sz="1200" dirty="0"/>
                        <a:t>support for writing, indexing and consistency management.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69299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Commerce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b="1" dirty="0"/>
                        <a:t>AOL, </a:t>
                      </a:r>
                      <a:r>
                        <a:rPr lang="en-GB" sz="1200" b="1" dirty="0" err="1"/>
                        <a:t>CompuServ</a:t>
                      </a:r>
                      <a:endParaRPr lang="en-GB" sz="12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Public, centralised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✔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1990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 smtClean="0"/>
                        <a:t>Dialup</a:t>
                      </a:r>
                      <a:r>
                        <a:rPr lang="en-GB" sz="1200" baseline="0" dirty="0" smtClean="0"/>
                        <a:t> walled garden access to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/>
                        <a:t>email, forums, chat </a:t>
                      </a:r>
                      <a:r>
                        <a:rPr lang="en-GB" sz="1200" dirty="0" smtClean="0"/>
                        <a:t>rooms</a:t>
                      </a:r>
                      <a:r>
                        <a:rPr lang="en-GB" sz="1200" baseline="0" dirty="0" smtClean="0"/>
                        <a:t> and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/>
                        <a:t>information resources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0659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467600" cy="1052513"/>
          </a:xfrm>
        </p:spPr>
        <p:txBody>
          <a:bodyPr/>
          <a:lstStyle/>
          <a:p>
            <a:r>
              <a:rPr lang="en-US" sz="3200" dirty="0" smtClean="0"/>
              <a:t>Paul </a:t>
            </a:r>
            <a:r>
              <a:rPr lang="en-US" sz="3200" dirty="0" err="1" smtClean="0"/>
              <a:t>Otlet</a:t>
            </a:r>
            <a:r>
              <a:rPr lang="en-US" sz="3200" dirty="0" smtClean="0"/>
              <a:t>, 1868-1944</a:t>
            </a:r>
            <a:endParaRPr lang="en-US" sz="48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3733800" cy="5334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Belgian lawyer</a:t>
            </a:r>
          </a:p>
          <a:p>
            <a:r>
              <a:rPr lang="en-US" dirty="0" smtClean="0"/>
              <a:t>Introduced US 3"x5" library card to Europe</a:t>
            </a:r>
          </a:p>
          <a:p>
            <a:r>
              <a:rPr lang="en-US" dirty="0" err="1" smtClean="0"/>
              <a:t>Traité</a:t>
            </a:r>
            <a:r>
              <a:rPr lang="en-US" dirty="0" smtClean="0"/>
              <a:t> de Documentation (1934)</a:t>
            </a:r>
          </a:p>
          <a:p>
            <a:pPr lvl="1"/>
            <a:r>
              <a:rPr lang="en-US" dirty="0" smtClean="0"/>
              <a:t>the systematic </a:t>
            </a:r>
            <a:r>
              <a:rPr lang="en-US" dirty="0" err="1" smtClean="0"/>
              <a:t>organisation</a:t>
            </a:r>
            <a:r>
              <a:rPr lang="en-US" dirty="0" smtClean="0"/>
              <a:t> of all knowledge and thought</a:t>
            </a:r>
          </a:p>
          <a:p>
            <a:endParaRPr lang="en-US" dirty="0"/>
          </a:p>
        </p:txBody>
      </p:sp>
      <p:pic>
        <p:nvPicPr>
          <p:cNvPr id="5" name="Picture 4" descr="Picture 2.png">
            <a:hlinkClick r:id="rId3" tooltip="YouTube Video of Paul Otlet's work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936" y="1295400"/>
            <a:ext cx="4793064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5375" y="5105400"/>
            <a:ext cx="52800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Mundanaeum</a:t>
            </a:r>
            <a:r>
              <a:rPr lang="en-US" sz="2000" dirty="0" smtClean="0"/>
              <a:t>: 15 million index card bibliographic index, 1 million documents and images, classified and searchable. </a:t>
            </a:r>
            <a:r>
              <a:rPr lang="en-US" sz="2000" i="1" dirty="0" smtClean="0"/>
              <a:t>Query became </a:t>
            </a:r>
            <a:r>
              <a:rPr lang="en-US" sz="2000" i="1" dirty="0" smtClean="0"/>
              <a:t>part of the bibliographic record. Content </a:t>
            </a:r>
            <a:r>
              <a:rPr lang="en-US" sz="2000" i="1" dirty="0" smtClean="0"/>
              <a:t>was interlinked</a:t>
            </a:r>
            <a:r>
              <a:rPr lang="en-US" sz="2000" i="1" dirty="0" smtClean="0"/>
              <a:t>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844452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4444</TotalTime>
  <Words>876</Words>
  <Application>Microsoft Macintosh PowerPoint</Application>
  <PresentationFormat>On-screen Show (4:3)</PresentationFormat>
  <Paragraphs>161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Where did the Web come from?</vt:lpstr>
      <vt:lpstr>Where’s This, and What Has it to Do with The Web?</vt:lpstr>
      <vt:lpstr>What’s This?</vt:lpstr>
      <vt:lpstr>Remember These Headlines?</vt:lpstr>
      <vt:lpstr>Birth of the Web</vt:lpstr>
      <vt:lpstr>Society is Diverse. One Web Fits All?</vt:lpstr>
      <vt:lpstr>Expansion of the Web</vt:lpstr>
      <vt:lpstr>Historic Attempts at Webs</vt:lpstr>
      <vt:lpstr>Paul Otlet, 1868-1944</vt:lpstr>
      <vt:lpstr>Available Technology</vt:lpstr>
      <vt:lpstr>H. G. Wells, World Brain: The Idea of a Permanent World Encyclopaedia, Encyclopédie Française, August, 1937</vt:lpstr>
      <vt:lpstr>Available Technology</vt:lpstr>
      <vt:lpstr>Vint Cerf</vt:lpstr>
      <vt:lpstr>Available Technology</vt:lpstr>
      <vt:lpstr>What the Web Was</vt:lpstr>
      <vt:lpstr>What the Web Became</vt:lpstr>
    </vt:vector>
  </TitlesOfParts>
  <Company>University of Southampton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research, teaching and technology  nexus</dc:title>
  <dc:creator>Leslie Carr</dc:creator>
  <cp:lastModifiedBy>Leslie Carr</cp:lastModifiedBy>
  <cp:revision>35</cp:revision>
  <dcterms:created xsi:type="dcterms:W3CDTF">2013-07-23T09:30:05Z</dcterms:created>
  <dcterms:modified xsi:type="dcterms:W3CDTF">2013-09-29T22:07:02Z</dcterms:modified>
</cp:coreProperties>
</file>