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1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87" r:id="rId5"/>
    <p:sldId id="261" r:id="rId6"/>
    <p:sldId id="280" r:id="rId7"/>
    <p:sldId id="283" r:id="rId8"/>
    <p:sldId id="288" r:id="rId9"/>
    <p:sldId id="263" r:id="rId10"/>
    <p:sldId id="281" r:id="rId11"/>
    <p:sldId id="262" r:id="rId12"/>
    <p:sldId id="264" r:id="rId13"/>
    <p:sldId id="265" r:id="rId14"/>
    <p:sldId id="266" r:id="rId15"/>
    <p:sldId id="282" r:id="rId16"/>
    <p:sldId id="267" r:id="rId17"/>
    <p:sldId id="278" r:id="rId18"/>
    <p:sldId id="284" r:id="rId19"/>
    <p:sldId id="277" r:id="rId20"/>
    <p:sldId id="285" r:id="rId21"/>
    <p:sldId id="268" r:id="rId22"/>
    <p:sldId id="286" r:id="rId23"/>
    <p:sldId id="269" r:id="rId24"/>
    <p:sldId id="270" r:id="rId25"/>
    <p:sldId id="271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67" autoAdjust="0"/>
    <p:restoredTop sz="94631" autoAdjust="0"/>
  </p:normalViewPr>
  <p:slideViewPr>
    <p:cSldViewPr>
      <p:cViewPr varScale="1">
        <p:scale>
          <a:sx n="129" d="100"/>
          <a:sy n="129" d="100"/>
        </p:scale>
        <p:origin x="-2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1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6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6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AD20C9-B125-0146-9590-0508A94555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602557-AF72-0644-AF4F-3EFB3FC5D7C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986760-E16B-F448-A1FB-E8C798BA73D5}" type="slidenum">
              <a:rPr lang="en-GB"/>
              <a:pPr/>
              <a:t>1</a:t>
            </a:fld>
            <a:endParaRPr lang="en-GB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4DC9E1-32CA-C44A-8D00-768AB72AEB5A}" type="slidenum">
              <a:rPr lang="en-GB"/>
              <a:pPr/>
              <a:t>12</a:t>
            </a:fld>
            <a:endParaRPr lang="en-GB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010161-1BAB-1241-BB1D-C17054F411C0}" type="slidenum">
              <a:rPr lang="en-GB"/>
              <a:pPr/>
              <a:t>13</a:t>
            </a:fld>
            <a:endParaRPr lang="en-GB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D1F41-3A46-5C4D-B635-7A07BCD4B171}" type="slidenum">
              <a:rPr lang="en-GB"/>
              <a:pPr/>
              <a:t>14</a:t>
            </a:fld>
            <a:endParaRPr lang="en-GB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796862-7A09-AB4E-90FF-1989398138A5}" type="slidenum">
              <a:rPr lang="en-GB"/>
              <a:pPr/>
              <a:t>15</a:t>
            </a:fld>
            <a:endParaRPr lang="en-GB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2DF2DF-2441-FB4A-ADA5-0302138A2CE0}" type="slidenum">
              <a:rPr lang="en-GB"/>
              <a:pPr/>
              <a:t>16</a:t>
            </a:fld>
            <a:endParaRPr lang="en-GB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10FAB4-6F45-EE4C-84FC-F7CFEB6CD9F2}" type="slidenum">
              <a:rPr lang="en-GB"/>
              <a:pPr/>
              <a:t>17</a:t>
            </a:fld>
            <a:endParaRPr lang="en-GB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E08555-351D-384A-ABDF-DD366272FAD3}" type="slidenum">
              <a:rPr lang="en-GB"/>
              <a:pPr/>
              <a:t>18</a:t>
            </a:fld>
            <a:endParaRPr lang="en-GB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BB059-BFE0-ED40-8DEC-5DC770084464}" type="slidenum">
              <a:rPr lang="en-GB"/>
              <a:pPr/>
              <a:t>19</a:t>
            </a:fld>
            <a:endParaRPr lang="en-GB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DE243-59D7-E949-8606-99B0D2C54C0B}" type="slidenum">
              <a:rPr lang="en-GB"/>
              <a:pPr/>
              <a:t>20</a:t>
            </a:fld>
            <a:endParaRPr lang="en-GB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83DA88-ED51-2542-A893-63F3FBB4AC3C}" type="slidenum">
              <a:rPr lang="en-GB"/>
              <a:pPr/>
              <a:t>21</a:t>
            </a:fld>
            <a:endParaRPr lang="en-GB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39990D-A8CF-144B-96A7-CFF344290D69}" type="slidenum">
              <a:rPr lang="en-GB"/>
              <a:pPr/>
              <a:t>2</a:t>
            </a:fld>
            <a:endParaRPr lang="en-GB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07CDD-CEDE-9B43-8B19-B69006E29157}" type="slidenum">
              <a:rPr lang="en-GB"/>
              <a:pPr/>
              <a:t>22</a:t>
            </a:fld>
            <a:endParaRPr lang="en-GB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01DF3-EEE9-0544-9E61-5506FEE1646B}" type="slidenum">
              <a:rPr lang="en-GB"/>
              <a:pPr/>
              <a:t>23</a:t>
            </a:fld>
            <a:endParaRPr lang="en-GB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25FF7-2004-FE4B-821F-072284F03D68}" type="slidenum">
              <a:rPr lang="en-GB"/>
              <a:pPr/>
              <a:t>24</a:t>
            </a:fld>
            <a:endParaRPr lang="en-GB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84A6A-428B-3B4A-B842-4E87743C8F67}" type="slidenum">
              <a:rPr lang="en-GB"/>
              <a:pPr/>
              <a:t>25</a:t>
            </a:fld>
            <a:endParaRPr lang="en-GB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085D7-3F61-F746-A59F-069F6C91125C}" type="slidenum">
              <a:rPr lang="en-GB"/>
              <a:pPr/>
              <a:t>3</a:t>
            </a:fld>
            <a:endParaRPr lang="en-GB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7C1339-4A70-3947-8A83-FD3A5A653221}" type="slidenum">
              <a:rPr lang="en-GB"/>
              <a:pPr/>
              <a:t>5</a:t>
            </a:fld>
            <a:endParaRPr lang="en-GB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B5C34-42EE-454D-898C-506032D640BC}" type="slidenum">
              <a:rPr lang="en-GB"/>
              <a:pPr/>
              <a:t>6</a:t>
            </a:fld>
            <a:endParaRPr lang="en-GB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6C1CEE-D4AC-634F-A8E3-97D1D60576AC}" type="slidenum">
              <a:rPr lang="en-GB"/>
              <a:pPr/>
              <a:t>7</a:t>
            </a:fld>
            <a:endParaRPr lang="en-GB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8B3CC-0EEE-8544-9220-CDA36DAED252}" type="slidenum">
              <a:rPr lang="en-GB"/>
              <a:pPr/>
              <a:t>9</a:t>
            </a:fld>
            <a:endParaRPr lang="en-GB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53679-C2DC-3544-B14A-65ADCC907E95}" type="slidenum">
              <a:rPr lang="en-GB"/>
              <a:pPr/>
              <a:t>10</a:t>
            </a:fld>
            <a:endParaRPr lang="en-GB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35BA86-1229-7A49-BC75-3B6993CE33FB}" type="slidenum">
              <a:rPr lang="en-GB"/>
              <a:pPr/>
              <a:t>11</a:t>
            </a:fld>
            <a:endParaRPr lang="en-GB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351236" name="Picture 4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F522C6-AA31-5E4C-9D51-732F6A9AD9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914400"/>
            <a:ext cx="21336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2484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CD6698B-9F97-C94C-BDAE-FE9FBF193F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09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76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962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81200" cy="457200"/>
          </a:xfrm>
        </p:spPr>
        <p:txBody>
          <a:bodyPr/>
          <a:lstStyle>
            <a:lvl1pPr>
              <a:defRPr smtClean="0"/>
            </a:lvl1pPr>
          </a:lstStyle>
          <a:p>
            <a:fld id="{72D928E4-CF6C-5741-84C3-428D9657D1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09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962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81200" cy="457200"/>
          </a:xfrm>
        </p:spPr>
        <p:txBody>
          <a:bodyPr/>
          <a:lstStyle>
            <a:lvl1pPr>
              <a:defRPr smtClean="0"/>
            </a:lvl1pPr>
          </a:lstStyle>
          <a:p>
            <a:fld id="{46EF02E6-AA42-BE41-991B-28DCE252E9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E89122C-7C55-FA4D-AD1C-BFD9AEA89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8E0ADB4-5180-BB4A-965F-D6EFFC8A7D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678007-1659-2D48-99F0-E36ED402D7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1E4F6E-0259-9241-AD76-BC99F139ED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D075CA-9DB1-0448-97E4-4B8ACC6F3F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0E02A4-E924-B54A-AA54-9B882C5F8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1FBE78F-6D2D-6C44-AC85-C1D4116DAC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C78F1BB-CEE8-1840-BC30-E64B7AE8DF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144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534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50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248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50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F5C384CE-FDB9-9040-A10C-CB109A2158D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50215" name="Picture 7" descr="electronics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rtl="0" fontAlgn="base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62100" indent="-228600" algn="l" rtl="0" fontAlgn="base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19812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Knowledge and </a:t>
            </a:r>
            <a:br>
              <a:rPr lang="en-US"/>
            </a:br>
            <a:r>
              <a:rPr lang="en-US"/>
              <a:t>Information Retrieval</a:t>
            </a:r>
            <a:endParaRPr lang="en-US" sz="3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/>
              <a:t>Dr Nicholas Gibbins</a:t>
            </a:r>
            <a:br>
              <a:rPr lang="en-US" sz="2800"/>
            </a:br>
            <a:r>
              <a:rPr lang="en-US" sz="2800"/>
              <a:t>nmg@ecs.soton.ac.uk</a:t>
            </a:r>
            <a:br>
              <a:rPr lang="en-US" sz="2800"/>
            </a:br>
            <a:r>
              <a:rPr lang="en-US" sz="2800"/>
              <a:t>32/4037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Positives and Negatives</a:t>
            </a:r>
          </a:p>
        </p:txBody>
      </p:sp>
      <p:sp>
        <p:nvSpPr>
          <p:cNvPr id="296995" name="Rectangle 3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000"/>
              <a:t>True Positive Rate = Recall = TP / ( TP + FN )</a:t>
            </a:r>
          </a:p>
          <a:p>
            <a:r>
              <a:rPr lang="en-GB" sz="2000"/>
              <a:t>True Negative Rate = Precision = TP / ( TP + FP )</a:t>
            </a:r>
          </a:p>
          <a:p>
            <a:r>
              <a:rPr lang="en-GB" sz="2000"/>
              <a:t>False Positive Rate = FP / ( FP + TN ) = Fallout</a:t>
            </a:r>
          </a:p>
          <a:p>
            <a:r>
              <a:rPr lang="en-GB" sz="2000"/>
              <a:t>False Negative Rate = FN / ( TP + FN ) = 1 - Recall</a:t>
            </a:r>
          </a:p>
        </p:txBody>
      </p:sp>
      <p:graphicFrame>
        <p:nvGraphicFramePr>
          <p:cNvPr id="297032" name="Group 72"/>
          <p:cNvGraphicFramePr>
            <a:graphicFrameLocks noGrp="1"/>
          </p:cNvGraphicFramePr>
          <p:nvPr>
            <p:ph sz="half" idx="1"/>
          </p:nvPr>
        </p:nvGraphicFramePr>
        <p:xfrm>
          <a:off x="304800" y="1676400"/>
          <a:ext cx="7404100" cy="1608139"/>
        </p:xfrm>
        <a:graphic>
          <a:graphicData uri="http://schemas.openxmlformats.org/drawingml/2006/table">
            <a:tbl>
              <a:tblPr/>
              <a:tblGrid>
                <a:gridCol w="2325688"/>
                <a:gridCol w="2389187"/>
                <a:gridCol w="2689225"/>
              </a:tblGrid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Retrieved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Not Retrieved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True Positive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False 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Not 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False Positive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True 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Evaluation</a:t>
            </a:r>
          </a:p>
        </p:txBody>
      </p:sp>
      <p:sp>
        <p:nvSpPr>
          <p:cNvPr id="271385" name="Rectangle 2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000"/>
              <a:t>Precision = 30 / (30+10) = 0.75</a:t>
            </a:r>
          </a:p>
          <a:p>
            <a:r>
              <a:rPr lang="en-GB" sz="2000"/>
              <a:t>Recall = 30 / (30+20) = 0.60</a:t>
            </a:r>
          </a:p>
          <a:p>
            <a:r>
              <a:rPr lang="en-GB" sz="2000"/>
              <a:t>False positive rate = 10 / (10+40) = 0.20</a:t>
            </a:r>
          </a:p>
          <a:p>
            <a:r>
              <a:rPr lang="en-GB" sz="2000"/>
              <a:t>False negative rate = 1 – 0.60 = 0.40</a:t>
            </a:r>
          </a:p>
        </p:txBody>
      </p:sp>
      <p:graphicFrame>
        <p:nvGraphicFramePr>
          <p:cNvPr id="271416" name="Group 56"/>
          <p:cNvGraphicFramePr>
            <a:graphicFrameLocks noGrp="1"/>
          </p:cNvGraphicFramePr>
          <p:nvPr>
            <p:ph sz="half" idx="1"/>
          </p:nvPr>
        </p:nvGraphicFramePr>
        <p:xfrm>
          <a:off x="304800" y="1676400"/>
          <a:ext cx="7404100" cy="1568450"/>
        </p:xfrm>
        <a:graphic>
          <a:graphicData uri="http://schemas.openxmlformats.org/drawingml/2006/table">
            <a:tbl>
              <a:tblPr/>
              <a:tblGrid>
                <a:gridCol w="2325688"/>
                <a:gridCol w="2389187"/>
                <a:gridCol w="2689225"/>
              </a:tblGrid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Retrieved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Not Retrieved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Not 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Precision versus Recall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Can trade off precision against recall</a:t>
            </a:r>
          </a:p>
          <a:p>
            <a:r>
              <a:rPr lang="en-GB"/>
              <a:t>A system that returns every document in the collection as its result set guarantees recall of 100% but has low precision</a:t>
            </a:r>
          </a:p>
          <a:p>
            <a:r>
              <a:rPr lang="en-GB"/>
              <a:t>Returning a single document could give low recall but 100% precision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Precision versus Recall</a:t>
            </a:r>
          </a:p>
        </p:txBody>
      </p:sp>
      <p:sp>
        <p:nvSpPr>
          <p:cNvPr id="277509" name="Line 5"/>
          <p:cNvSpPr>
            <a:spLocks noChangeShapeType="1"/>
          </p:cNvSpPr>
          <p:nvPr/>
        </p:nvSpPr>
        <p:spPr bwMode="auto">
          <a:xfrm>
            <a:off x="2009775" y="1773238"/>
            <a:ext cx="0" cy="4176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7511" name="Arc 7"/>
          <p:cNvSpPr>
            <a:spLocks/>
          </p:cNvSpPr>
          <p:nvPr/>
        </p:nvSpPr>
        <p:spPr bwMode="auto">
          <a:xfrm rot="10800000">
            <a:off x="2225675" y="1773238"/>
            <a:ext cx="4824413" cy="38163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7512" name="Line 8"/>
          <p:cNvSpPr>
            <a:spLocks noChangeShapeType="1"/>
          </p:cNvSpPr>
          <p:nvPr/>
        </p:nvSpPr>
        <p:spPr bwMode="auto">
          <a:xfrm>
            <a:off x="2009775" y="5949950"/>
            <a:ext cx="5040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7513" name="Text Box 9"/>
          <p:cNvSpPr txBox="1">
            <a:spLocks noChangeArrowheads="1"/>
          </p:cNvSpPr>
          <p:nvPr/>
        </p:nvSpPr>
        <p:spPr bwMode="auto">
          <a:xfrm>
            <a:off x="498475" y="1725613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precision</a:t>
            </a: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7123113" y="6118225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recall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5178425" y="4894263"/>
            <a:ext cx="2295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line of iso-effectiveness</a:t>
            </a:r>
          </a:p>
        </p:txBody>
      </p:sp>
      <p:sp>
        <p:nvSpPr>
          <p:cNvPr id="277516" name="Line 12"/>
          <p:cNvSpPr>
            <a:spLocks noChangeShapeType="1"/>
          </p:cNvSpPr>
          <p:nvPr/>
        </p:nvSpPr>
        <p:spPr bwMode="auto">
          <a:xfrm>
            <a:off x="3203575" y="3789363"/>
            <a:ext cx="792163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7517" name="Text Box 13"/>
          <p:cNvSpPr txBox="1">
            <a:spLocks noChangeArrowheads="1"/>
          </p:cNvSpPr>
          <p:nvPr/>
        </p:nvSpPr>
        <p:spPr bwMode="auto">
          <a:xfrm>
            <a:off x="3635375" y="3789363"/>
            <a:ext cx="2487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varying control parameter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Precision versus Recall</a:t>
            </a:r>
          </a:p>
        </p:txBody>
      </p:sp>
      <p:sp>
        <p:nvSpPr>
          <p:cNvPr id="279555" name="Line 3"/>
          <p:cNvSpPr>
            <a:spLocks noChangeShapeType="1"/>
          </p:cNvSpPr>
          <p:nvPr/>
        </p:nvSpPr>
        <p:spPr bwMode="auto">
          <a:xfrm>
            <a:off x="2009775" y="1773238"/>
            <a:ext cx="0" cy="4176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9556" name="Arc 4"/>
          <p:cNvSpPr>
            <a:spLocks/>
          </p:cNvSpPr>
          <p:nvPr/>
        </p:nvSpPr>
        <p:spPr bwMode="auto">
          <a:xfrm rot="10800000">
            <a:off x="2225675" y="1773238"/>
            <a:ext cx="4824413" cy="38163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9557" name="Line 5"/>
          <p:cNvSpPr>
            <a:spLocks noChangeShapeType="1"/>
          </p:cNvSpPr>
          <p:nvPr/>
        </p:nvSpPr>
        <p:spPr bwMode="auto">
          <a:xfrm>
            <a:off x="2009775" y="5949950"/>
            <a:ext cx="5040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498475" y="1725613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precision</a:t>
            </a:r>
          </a:p>
        </p:txBody>
      </p:sp>
      <p:sp>
        <p:nvSpPr>
          <p:cNvPr id="279559" name="Text Box 7"/>
          <p:cNvSpPr txBox="1">
            <a:spLocks noChangeArrowheads="1"/>
          </p:cNvSpPr>
          <p:nvPr/>
        </p:nvSpPr>
        <p:spPr bwMode="auto">
          <a:xfrm>
            <a:off x="7123113" y="6118225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recall</a:t>
            </a:r>
          </a:p>
        </p:txBody>
      </p:sp>
      <p:sp>
        <p:nvSpPr>
          <p:cNvPr id="279561" name="Arc 9"/>
          <p:cNvSpPr>
            <a:spLocks/>
          </p:cNvSpPr>
          <p:nvPr/>
        </p:nvSpPr>
        <p:spPr bwMode="auto">
          <a:xfrm rot="10800000">
            <a:off x="2700338" y="1773238"/>
            <a:ext cx="4319587" cy="31686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9562" name="Line 10"/>
          <p:cNvSpPr>
            <a:spLocks noChangeShapeType="1"/>
          </p:cNvSpPr>
          <p:nvPr/>
        </p:nvSpPr>
        <p:spPr bwMode="auto">
          <a:xfrm flipV="1">
            <a:off x="3635375" y="3429000"/>
            <a:ext cx="936625" cy="10795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arrow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9563" name="Text Box 11"/>
          <p:cNvSpPr txBox="1">
            <a:spLocks noChangeArrowheads="1"/>
          </p:cNvSpPr>
          <p:nvPr/>
        </p:nvSpPr>
        <p:spPr bwMode="auto">
          <a:xfrm>
            <a:off x="4840288" y="3184525"/>
            <a:ext cx="2363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Increasing effectiveness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Effectiveness Measures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Specificity = TN / ( TN + FP )</a:t>
            </a:r>
          </a:p>
          <a:p>
            <a:pPr lvl="1"/>
            <a:r>
              <a:rPr lang="en-GB"/>
              <a:t>Measures how well the system rejects irrelevant documents</a:t>
            </a:r>
          </a:p>
          <a:p>
            <a:r>
              <a:rPr lang="en-GB"/>
              <a:t>Accuracy = TP + TN / ( TP + FP + FN + TN 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Measures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/>
              <a:t>ROC (receiver operating characteristic) curve summarises this</a:t>
            </a:r>
          </a:p>
          <a:p>
            <a:pPr lvl="1"/>
            <a:r>
              <a:rPr lang="en-GB" sz="2000"/>
              <a:t>True Positive Rate on y axis (Recall or Sensitivity)</a:t>
            </a:r>
          </a:p>
          <a:p>
            <a:pPr lvl="1"/>
            <a:r>
              <a:rPr lang="en-GB" sz="2000"/>
              <a:t>False Positive Rate on x axis (1 – Specificity)</a:t>
            </a:r>
          </a:p>
          <a:p>
            <a:r>
              <a:rPr lang="en-GB" sz="2000"/>
              <a:t>Reciprocal rank of first relevant result: if the first result is relevant it gets a score of 1; if the first two are not relevant but the third is, it gets a score of 1/3</a:t>
            </a:r>
          </a:p>
          <a:p>
            <a:r>
              <a:rPr lang="en-GB" sz="2000"/>
              <a:t>Time to answer measures how long it takes a user to find the desired answer to a problem</a:t>
            </a:r>
          </a:p>
          <a:p>
            <a:pPr lvl="1"/>
            <a:r>
              <a:rPr lang="en-GB" sz="2000"/>
              <a:t>Requires human subjects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Receiver Operating Characteristic Curve</a:t>
            </a:r>
          </a:p>
        </p:txBody>
      </p:sp>
      <p:sp>
        <p:nvSpPr>
          <p:cNvPr id="292868" name="Line 4"/>
          <p:cNvSpPr>
            <a:spLocks noChangeShapeType="1"/>
          </p:cNvSpPr>
          <p:nvPr/>
        </p:nvSpPr>
        <p:spPr bwMode="auto">
          <a:xfrm>
            <a:off x="2268538" y="1773238"/>
            <a:ext cx="0" cy="39608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2869" name="Line 5"/>
          <p:cNvSpPr>
            <a:spLocks noChangeShapeType="1"/>
          </p:cNvSpPr>
          <p:nvPr/>
        </p:nvSpPr>
        <p:spPr bwMode="auto">
          <a:xfrm rot="-5400000">
            <a:off x="4248944" y="3753644"/>
            <a:ext cx="0" cy="39608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2870" name="Line 6"/>
          <p:cNvSpPr>
            <a:spLocks noChangeShapeType="1"/>
          </p:cNvSpPr>
          <p:nvPr/>
        </p:nvSpPr>
        <p:spPr bwMode="auto">
          <a:xfrm flipV="1">
            <a:off x="2268538" y="1773238"/>
            <a:ext cx="3959225" cy="39608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2872" name="Text Box 8"/>
          <p:cNvSpPr txBox="1">
            <a:spLocks noChangeArrowheads="1"/>
          </p:cNvSpPr>
          <p:nvPr/>
        </p:nvSpPr>
        <p:spPr bwMode="auto">
          <a:xfrm rot="-2677234">
            <a:off x="2124075" y="4364038"/>
            <a:ext cx="2025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line of discrimination</a:t>
            </a:r>
          </a:p>
        </p:txBody>
      </p:sp>
      <p:sp>
        <p:nvSpPr>
          <p:cNvPr id="292873" name="Text Box 9"/>
          <p:cNvSpPr txBox="1">
            <a:spLocks noChangeArrowheads="1"/>
          </p:cNvSpPr>
          <p:nvPr/>
        </p:nvSpPr>
        <p:spPr bwMode="auto">
          <a:xfrm>
            <a:off x="1547813" y="3573463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TPR</a:t>
            </a:r>
          </a:p>
        </p:txBody>
      </p:sp>
      <p:sp>
        <p:nvSpPr>
          <p:cNvPr id="292874" name="Text Box 10"/>
          <p:cNvSpPr txBox="1">
            <a:spLocks noChangeArrowheads="1"/>
          </p:cNvSpPr>
          <p:nvPr/>
        </p:nvSpPr>
        <p:spPr bwMode="auto">
          <a:xfrm>
            <a:off x="3983038" y="587692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FPR</a:t>
            </a:r>
          </a:p>
        </p:txBody>
      </p:sp>
      <p:sp>
        <p:nvSpPr>
          <p:cNvPr id="292875" name="Oval 11"/>
          <p:cNvSpPr>
            <a:spLocks noChangeArrowheads="1"/>
          </p:cNvSpPr>
          <p:nvPr/>
        </p:nvSpPr>
        <p:spPr bwMode="auto">
          <a:xfrm>
            <a:off x="2195513" y="1773238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2876" name="Text Box 12"/>
          <p:cNvSpPr txBox="1">
            <a:spLocks noChangeArrowheads="1"/>
          </p:cNvSpPr>
          <p:nvPr/>
        </p:nvSpPr>
        <p:spPr bwMode="auto">
          <a:xfrm>
            <a:off x="1619250" y="5516563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0.0</a:t>
            </a:r>
          </a:p>
        </p:txBody>
      </p:sp>
      <p:sp>
        <p:nvSpPr>
          <p:cNvPr id="292877" name="Text Box 13"/>
          <p:cNvSpPr txBox="1">
            <a:spLocks noChangeArrowheads="1"/>
          </p:cNvSpPr>
          <p:nvPr/>
        </p:nvSpPr>
        <p:spPr bwMode="auto">
          <a:xfrm>
            <a:off x="5940425" y="5876925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1.0</a:t>
            </a:r>
          </a:p>
        </p:txBody>
      </p:sp>
      <p:sp>
        <p:nvSpPr>
          <p:cNvPr id="292878" name="Text Box 14"/>
          <p:cNvSpPr txBox="1">
            <a:spLocks noChangeArrowheads="1"/>
          </p:cNvSpPr>
          <p:nvPr/>
        </p:nvSpPr>
        <p:spPr bwMode="auto">
          <a:xfrm>
            <a:off x="2051050" y="5876925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0.0</a:t>
            </a:r>
          </a:p>
        </p:txBody>
      </p:sp>
      <p:sp>
        <p:nvSpPr>
          <p:cNvPr id="292879" name="Text Box 15"/>
          <p:cNvSpPr txBox="1">
            <a:spLocks noChangeArrowheads="1"/>
          </p:cNvSpPr>
          <p:nvPr/>
        </p:nvSpPr>
        <p:spPr bwMode="auto">
          <a:xfrm>
            <a:off x="1692275" y="1700213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1.0</a:t>
            </a:r>
          </a:p>
        </p:txBody>
      </p:sp>
      <p:sp>
        <p:nvSpPr>
          <p:cNvPr id="292880" name="Text Box 16"/>
          <p:cNvSpPr txBox="1">
            <a:spLocks noChangeArrowheads="1"/>
          </p:cNvSpPr>
          <p:nvPr/>
        </p:nvSpPr>
        <p:spPr bwMode="auto">
          <a:xfrm>
            <a:off x="2411413" y="1628775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perfect</a:t>
            </a:r>
          </a:p>
        </p:txBody>
      </p:sp>
      <p:sp>
        <p:nvSpPr>
          <p:cNvPr id="292881" name="Line 17"/>
          <p:cNvSpPr>
            <a:spLocks noChangeShapeType="1"/>
          </p:cNvSpPr>
          <p:nvPr/>
        </p:nvSpPr>
        <p:spPr bwMode="auto">
          <a:xfrm>
            <a:off x="3779838" y="2924175"/>
            <a:ext cx="1296987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2882" name="Text Box 18"/>
          <p:cNvSpPr txBox="1">
            <a:spLocks noChangeArrowheads="1"/>
          </p:cNvSpPr>
          <p:nvPr/>
        </p:nvSpPr>
        <p:spPr bwMode="auto">
          <a:xfrm>
            <a:off x="3419475" y="2565400"/>
            <a:ext cx="70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better</a:t>
            </a:r>
          </a:p>
        </p:txBody>
      </p:sp>
      <p:sp>
        <p:nvSpPr>
          <p:cNvPr id="292883" name="Text Box 19"/>
          <p:cNvSpPr txBox="1">
            <a:spLocks noChangeArrowheads="1"/>
          </p:cNvSpPr>
          <p:nvPr/>
        </p:nvSpPr>
        <p:spPr bwMode="auto">
          <a:xfrm>
            <a:off x="4787900" y="4292600"/>
            <a:ext cx="725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worse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Soundness and Completeness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If a proof procedure is sound, it proves only valid formulae</a:t>
            </a:r>
          </a:p>
          <a:p>
            <a:r>
              <a:rPr lang="en-GB"/>
              <a:t>If a proof procedure is complete, it proves all valid formulae</a:t>
            </a:r>
          </a:p>
          <a:p>
            <a:r>
              <a:rPr lang="en-GB"/>
              <a:t>Parallel with precision and recall</a:t>
            </a:r>
          </a:p>
          <a:p>
            <a:pPr lvl="1"/>
            <a:r>
              <a:rPr lang="en-GB"/>
              <a:t>Consider logical validity as relevance</a:t>
            </a:r>
          </a:p>
          <a:p>
            <a:pPr lvl="1"/>
            <a:r>
              <a:rPr lang="en-GB"/>
              <a:t>A sound proof procedure has perfect (=1) precision</a:t>
            </a:r>
          </a:p>
          <a:p>
            <a:pPr lvl="1"/>
            <a:r>
              <a:rPr lang="en-GB"/>
              <a:t>A complete proof procedure has perfect (=1) recall</a:t>
            </a:r>
          </a:p>
          <a:p>
            <a:pPr lvl="1"/>
            <a:r>
              <a:rPr lang="en-GB"/>
              <a:t>Logical relevance is equivalent to logical validity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Word Significance</a:t>
            </a:r>
          </a:p>
        </p:txBody>
      </p:sp>
      <p:sp>
        <p:nvSpPr>
          <p:cNvPr id="290821" name="Line 5"/>
          <p:cNvSpPr>
            <a:spLocks noChangeShapeType="1"/>
          </p:cNvSpPr>
          <p:nvPr/>
        </p:nvSpPr>
        <p:spPr bwMode="auto">
          <a:xfrm>
            <a:off x="1692275" y="1844675"/>
            <a:ext cx="0" cy="4321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0822" name="Line 6"/>
          <p:cNvSpPr>
            <a:spLocks noChangeShapeType="1"/>
          </p:cNvSpPr>
          <p:nvPr/>
        </p:nvSpPr>
        <p:spPr bwMode="auto">
          <a:xfrm>
            <a:off x="1692275" y="6165850"/>
            <a:ext cx="6048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0823" name="Arc 7"/>
          <p:cNvSpPr>
            <a:spLocks/>
          </p:cNvSpPr>
          <p:nvPr/>
        </p:nvSpPr>
        <p:spPr bwMode="auto">
          <a:xfrm rot="10800000">
            <a:off x="1692275" y="1844675"/>
            <a:ext cx="5903913" cy="41052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90824" name="Text Box 8"/>
          <p:cNvSpPr txBox="1">
            <a:spLocks noChangeArrowheads="1"/>
          </p:cNvSpPr>
          <p:nvPr/>
        </p:nvSpPr>
        <p:spPr bwMode="auto">
          <a:xfrm>
            <a:off x="7019925" y="6308725"/>
            <a:ext cx="1606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word rank order</a:t>
            </a:r>
          </a:p>
        </p:txBody>
      </p:sp>
      <p:sp>
        <p:nvSpPr>
          <p:cNvPr id="290825" name="Text Box 9"/>
          <p:cNvSpPr txBox="1">
            <a:spLocks noChangeArrowheads="1"/>
          </p:cNvSpPr>
          <p:nvPr/>
        </p:nvSpPr>
        <p:spPr bwMode="auto">
          <a:xfrm>
            <a:off x="468313" y="1773238"/>
            <a:ext cx="1076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word</a:t>
            </a:r>
            <a:br>
              <a:rPr lang="en-GB" sz="1600"/>
            </a:br>
            <a:r>
              <a:rPr lang="en-GB" sz="1600"/>
              <a:t>frequency</a:t>
            </a:r>
          </a:p>
        </p:txBody>
      </p:sp>
      <p:sp>
        <p:nvSpPr>
          <p:cNvPr id="290836" name="Text Box 20"/>
          <p:cNvSpPr txBox="1">
            <a:spLocks noChangeArrowheads="1"/>
          </p:cNvSpPr>
          <p:nvPr/>
        </p:nvSpPr>
        <p:spPr bwMode="auto">
          <a:xfrm>
            <a:off x="2967038" y="3087688"/>
            <a:ext cx="300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Zipf’s law: P</a:t>
            </a:r>
            <a:r>
              <a:rPr lang="en-GB" baseline="-25000"/>
              <a:t>n</a:t>
            </a:r>
            <a:r>
              <a:rPr lang="en-GB"/>
              <a:t> ~= 1/n</a:t>
            </a:r>
            <a:r>
              <a:rPr lang="en-GB" baseline="30000"/>
              <a:t>a</a:t>
            </a:r>
          </a:p>
        </p:txBody>
      </p:sp>
      <p:sp>
        <p:nvSpPr>
          <p:cNvPr id="290837" name="Text Box 21"/>
          <p:cNvSpPr txBox="1">
            <a:spLocks noChangeArrowheads="1"/>
          </p:cNvSpPr>
          <p:nvPr/>
        </p:nvSpPr>
        <p:spPr bwMode="auto">
          <a:xfrm>
            <a:off x="827088" y="2492375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P</a:t>
            </a:r>
            <a:r>
              <a:rPr lang="en-GB" baseline="-25000"/>
              <a:t>n</a:t>
            </a:r>
          </a:p>
        </p:txBody>
      </p:sp>
      <p:sp>
        <p:nvSpPr>
          <p:cNvPr id="290838" name="Text Box 22"/>
          <p:cNvSpPr txBox="1">
            <a:spLocks noChangeArrowheads="1"/>
          </p:cNvSpPr>
          <p:nvPr/>
        </p:nvSpPr>
        <p:spPr bwMode="auto">
          <a:xfrm>
            <a:off x="6516688" y="62372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Introduction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534400" cy="2132013"/>
          </a:xfrm>
        </p:spPr>
        <p:txBody>
          <a:bodyPr/>
          <a:lstStyle/>
          <a:p>
            <a:r>
              <a:rPr lang="en-GB" sz="2000"/>
              <a:t>Information retrieval is the task of finding documents that are relevant to a user’s need for information</a:t>
            </a:r>
          </a:p>
          <a:p>
            <a:r>
              <a:rPr lang="en-GB" sz="2000"/>
              <a:t>Best known examples are search engines on the Web</a:t>
            </a:r>
          </a:p>
          <a:p>
            <a:r>
              <a:rPr lang="en-GB" sz="2000"/>
              <a:t>User types a query into a search engine and sees a list of relevant pages</a:t>
            </a:r>
          </a:p>
        </p:txBody>
      </p:sp>
      <p:sp>
        <p:nvSpPr>
          <p:cNvPr id="26624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GB" sz="2000"/>
          </a:p>
        </p:txBody>
      </p:sp>
      <p:pic>
        <p:nvPicPr>
          <p:cNvPr id="26624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1150" y="3789363"/>
            <a:ext cx="59817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Word Significance</a:t>
            </a:r>
          </a:p>
        </p:txBody>
      </p:sp>
      <p:sp>
        <p:nvSpPr>
          <p:cNvPr id="304131" name="Line 3"/>
          <p:cNvSpPr>
            <a:spLocks noChangeShapeType="1"/>
          </p:cNvSpPr>
          <p:nvPr/>
        </p:nvSpPr>
        <p:spPr bwMode="auto">
          <a:xfrm>
            <a:off x="1692275" y="1844675"/>
            <a:ext cx="0" cy="4321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132" name="Line 4"/>
          <p:cNvSpPr>
            <a:spLocks noChangeShapeType="1"/>
          </p:cNvSpPr>
          <p:nvPr/>
        </p:nvSpPr>
        <p:spPr bwMode="auto">
          <a:xfrm>
            <a:off x="1692275" y="6165850"/>
            <a:ext cx="6048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133" name="Arc 5"/>
          <p:cNvSpPr>
            <a:spLocks/>
          </p:cNvSpPr>
          <p:nvPr/>
        </p:nvSpPr>
        <p:spPr bwMode="auto">
          <a:xfrm rot="10800000">
            <a:off x="1692275" y="1844675"/>
            <a:ext cx="5903913" cy="41052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04134" name="Text Box 6"/>
          <p:cNvSpPr txBox="1">
            <a:spLocks noChangeArrowheads="1"/>
          </p:cNvSpPr>
          <p:nvPr/>
        </p:nvSpPr>
        <p:spPr bwMode="auto">
          <a:xfrm>
            <a:off x="7019925" y="6308725"/>
            <a:ext cx="1606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word rank order</a:t>
            </a:r>
          </a:p>
        </p:txBody>
      </p:sp>
      <p:sp>
        <p:nvSpPr>
          <p:cNvPr id="304135" name="Text Box 7"/>
          <p:cNvSpPr txBox="1">
            <a:spLocks noChangeArrowheads="1"/>
          </p:cNvSpPr>
          <p:nvPr/>
        </p:nvSpPr>
        <p:spPr bwMode="auto">
          <a:xfrm>
            <a:off x="468313" y="1773238"/>
            <a:ext cx="1076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word</a:t>
            </a:r>
            <a:br>
              <a:rPr lang="en-GB" sz="1600"/>
            </a:br>
            <a:r>
              <a:rPr lang="en-GB" sz="1600"/>
              <a:t>frequency</a:t>
            </a:r>
          </a:p>
        </p:txBody>
      </p:sp>
      <p:sp>
        <p:nvSpPr>
          <p:cNvPr id="304136" name="Freeform 8"/>
          <p:cNvSpPr>
            <a:spLocks/>
          </p:cNvSpPr>
          <p:nvPr/>
        </p:nvSpPr>
        <p:spPr bwMode="auto">
          <a:xfrm>
            <a:off x="2051050" y="3733800"/>
            <a:ext cx="4681538" cy="2359025"/>
          </a:xfrm>
          <a:custGeom>
            <a:avLst/>
            <a:gdLst/>
            <a:ahLst/>
            <a:cxnLst>
              <a:cxn ang="0">
                <a:pos x="0" y="1441"/>
              </a:cxn>
              <a:cxn ang="0">
                <a:pos x="666" y="1054"/>
              </a:cxn>
              <a:cxn ang="0">
                <a:pos x="1494" y="2"/>
              </a:cxn>
              <a:cxn ang="0">
                <a:pos x="2243" y="1068"/>
              </a:cxn>
              <a:cxn ang="0">
                <a:pos x="2949" y="1486"/>
              </a:cxn>
            </a:cxnLst>
            <a:rect l="0" t="0" r="r" b="b"/>
            <a:pathLst>
              <a:path w="2949" h="1486">
                <a:moveTo>
                  <a:pt x="0" y="1441"/>
                </a:moveTo>
                <a:cubicBezTo>
                  <a:pt x="111" y="1376"/>
                  <a:pt x="417" y="1294"/>
                  <a:pt x="666" y="1054"/>
                </a:cubicBezTo>
                <a:cubicBezTo>
                  <a:pt x="915" y="814"/>
                  <a:pt x="1231" y="0"/>
                  <a:pt x="1494" y="2"/>
                </a:cubicBezTo>
                <a:cubicBezTo>
                  <a:pt x="1757" y="4"/>
                  <a:pt x="2000" y="821"/>
                  <a:pt x="2243" y="1068"/>
                </a:cubicBezTo>
                <a:cubicBezTo>
                  <a:pt x="2486" y="1315"/>
                  <a:pt x="2831" y="1416"/>
                  <a:pt x="2949" y="148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137" name="Text Box 9"/>
          <p:cNvSpPr txBox="1">
            <a:spLocks noChangeArrowheads="1"/>
          </p:cNvSpPr>
          <p:nvPr/>
        </p:nvSpPr>
        <p:spPr bwMode="auto">
          <a:xfrm>
            <a:off x="5724525" y="4868863"/>
            <a:ext cx="19129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Resolving power of</a:t>
            </a:r>
            <a:br>
              <a:rPr lang="en-GB" sz="1600"/>
            </a:br>
            <a:r>
              <a:rPr lang="en-GB" sz="1600"/>
              <a:t>significant words</a:t>
            </a:r>
          </a:p>
        </p:txBody>
      </p:sp>
      <p:sp>
        <p:nvSpPr>
          <p:cNvPr id="304138" name="Line 10"/>
          <p:cNvSpPr>
            <a:spLocks noChangeShapeType="1"/>
          </p:cNvSpPr>
          <p:nvPr/>
        </p:nvSpPr>
        <p:spPr bwMode="auto">
          <a:xfrm>
            <a:off x="3132138" y="1916113"/>
            <a:ext cx="0" cy="4249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139" name="Line 11"/>
          <p:cNvSpPr>
            <a:spLocks noChangeShapeType="1"/>
          </p:cNvSpPr>
          <p:nvPr/>
        </p:nvSpPr>
        <p:spPr bwMode="auto">
          <a:xfrm>
            <a:off x="5508625" y="1844675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140" name="Text Box 12"/>
          <p:cNvSpPr txBox="1">
            <a:spLocks noChangeArrowheads="1"/>
          </p:cNvSpPr>
          <p:nvPr/>
        </p:nvSpPr>
        <p:spPr bwMode="auto">
          <a:xfrm>
            <a:off x="3419475" y="5661025"/>
            <a:ext cx="1685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significant words</a:t>
            </a:r>
          </a:p>
        </p:txBody>
      </p:sp>
      <p:sp>
        <p:nvSpPr>
          <p:cNvPr id="304141" name="Line 13"/>
          <p:cNvSpPr>
            <a:spLocks noChangeShapeType="1"/>
          </p:cNvSpPr>
          <p:nvPr/>
        </p:nvSpPr>
        <p:spPr bwMode="auto">
          <a:xfrm>
            <a:off x="3132138" y="20605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142" name="Line 14"/>
          <p:cNvSpPr>
            <a:spLocks noChangeShapeType="1"/>
          </p:cNvSpPr>
          <p:nvPr/>
        </p:nvSpPr>
        <p:spPr bwMode="auto">
          <a:xfrm>
            <a:off x="5076825" y="20605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143" name="Text Box 15"/>
          <p:cNvSpPr txBox="1">
            <a:spLocks noChangeArrowheads="1"/>
          </p:cNvSpPr>
          <p:nvPr/>
        </p:nvSpPr>
        <p:spPr bwMode="auto">
          <a:xfrm>
            <a:off x="3244850" y="1628775"/>
            <a:ext cx="1325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upper cut-off</a:t>
            </a:r>
          </a:p>
        </p:txBody>
      </p:sp>
      <p:sp>
        <p:nvSpPr>
          <p:cNvPr id="304144" name="Text Box 16"/>
          <p:cNvSpPr txBox="1">
            <a:spLocks noChangeArrowheads="1"/>
          </p:cNvSpPr>
          <p:nvPr/>
        </p:nvSpPr>
        <p:spPr bwMode="auto">
          <a:xfrm>
            <a:off x="4140200" y="2133600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/>
              <a:t>lower cut-off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Not all words are independent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If query is [couch] do not exclude “COUCH”, “couches”</a:t>
            </a:r>
          </a:p>
          <a:p>
            <a:r>
              <a:rPr lang="en-GB"/>
              <a:t>Case folding to get couch from COUCH</a:t>
            </a:r>
          </a:p>
          <a:p>
            <a:r>
              <a:rPr lang="en-GB"/>
              <a:t>Stemming to root of word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Stemming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/>
              <a:t>Stemming to reduce “couches” to stem form “couch”</a:t>
            </a:r>
          </a:p>
          <a:p>
            <a:pPr>
              <a:lnSpc>
                <a:spcPct val="80000"/>
              </a:lnSpc>
            </a:pPr>
            <a:r>
              <a:rPr lang="en-GB" sz="1800"/>
              <a:t>Suffix stripping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“walked” to “walk”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“walking” to “walk”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“quickly” to “quick”</a:t>
            </a:r>
          </a:p>
          <a:p>
            <a:pPr>
              <a:lnSpc>
                <a:spcPct val="80000"/>
              </a:lnSpc>
            </a:pPr>
            <a:r>
              <a:rPr lang="en-GB" sz="1800"/>
              <a:t>Lemmatisation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Determine part of speech (noun, verb, etc) and normalise to root</a:t>
            </a:r>
          </a:p>
          <a:p>
            <a:pPr>
              <a:lnSpc>
                <a:spcPct val="80000"/>
              </a:lnSpc>
            </a:pPr>
            <a:r>
              <a:rPr lang="en-GB" sz="1800"/>
              <a:t>Yields 2% increase in recall for English</a:t>
            </a:r>
          </a:p>
          <a:p>
            <a:pPr>
              <a:lnSpc>
                <a:spcPct val="80000"/>
              </a:lnSpc>
            </a:pPr>
            <a:r>
              <a:rPr lang="en-GB" sz="1800"/>
              <a:t>More important in other languages</a:t>
            </a:r>
          </a:p>
          <a:p>
            <a:pPr>
              <a:lnSpc>
                <a:spcPct val="80000"/>
              </a:lnSpc>
            </a:pPr>
            <a:r>
              <a:rPr lang="en-GB" sz="1800"/>
              <a:t>Can harm precision: stock and stocking</a:t>
            </a:r>
          </a:p>
          <a:p>
            <a:pPr>
              <a:lnSpc>
                <a:spcPct val="80000"/>
              </a:lnSpc>
            </a:pPr>
            <a:r>
              <a:rPr lang="en-GB" sz="1800"/>
              <a:t>Newer algorithms use dictionaries to avoid this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Techniques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Synonyms</a:t>
            </a:r>
          </a:p>
          <a:p>
            <a:pPr lvl="1"/>
            <a:r>
              <a:rPr lang="en-GB"/>
              <a:t>Example: sofa for couch</a:t>
            </a:r>
          </a:p>
          <a:p>
            <a:pPr lvl="1"/>
            <a:r>
              <a:rPr lang="en-GB"/>
              <a:t>Small gains in recall</a:t>
            </a:r>
          </a:p>
          <a:p>
            <a:pPr lvl="1"/>
            <a:r>
              <a:rPr lang="en-GB"/>
              <a:t>Danger of decreasing precision if applied too aggressively: Tim Couch and sofa</a:t>
            </a:r>
          </a:p>
          <a:p>
            <a:r>
              <a:rPr lang="en-GB"/>
              <a:t>Spelling correction</a:t>
            </a:r>
          </a:p>
          <a:p>
            <a:r>
              <a:rPr lang="en-GB"/>
              <a:t>Metadata!!!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Presentation of Results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Probability ranking principle</a:t>
            </a:r>
          </a:p>
          <a:p>
            <a:pPr lvl="1"/>
            <a:r>
              <a:rPr lang="en-GB"/>
              <a:t>List ordered by probability of relevance</a:t>
            </a:r>
          </a:p>
          <a:p>
            <a:pPr lvl="1"/>
            <a:r>
              <a:rPr lang="en-GB"/>
              <a:t>Good for speed</a:t>
            </a:r>
          </a:p>
          <a:p>
            <a:pPr lvl="1"/>
            <a:r>
              <a:rPr lang="en-GB"/>
              <a:t>Doesn’t consider utility</a:t>
            </a:r>
          </a:p>
          <a:p>
            <a:pPr lvl="1"/>
            <a:r>
              <a:rPr lang="en-GB"/>
              <a:t>If two copies of most relevant document, second has equal relevance but zero utility once you’ve seen the first.</a:t>
            </a:r>
          </a:p>
          <a:p>
            <a:r>
              <a:rPr lang="en-GB"/>
              <a:t>Many IR systems eliminate results that are too similar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Document Classification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Results classified into pre-existing taxonomy of topics</a:t>
            </a:r>
          </a:p>
          <a:p>
            <a:pPr lvl="1"/>
            <a:r>
              <a:rPr lang="en-GB"/>
              <a:t>Example: News as world news, local news, business news, sports news</a:t>
            </a:r>
          </a:p>
          <a:p>
            <a:r>
              <a:rPr lang="en-GB"/>
              <a:t>Document clustering creates categories from scratch for each result set</a:t>
            </a:r>
          </a:p>
          <a:p>
            <a:r>
              <a:rPr lang="en-GB"/>
              <a:t>Classification is good for small number of topics in collection, clustering good for broader collections such as WWW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Characterising IR Systems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000"/>
              <a:t>Document collection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Each system must decide what it wants to treat as a document: paragraph, page or multi-page text</a:t>
            </a:r>
          </a:p>
          <a:p>
            <a:pPr>
              <a:lnSpc>
                <a:spcPct val="80000"/>
              </a:lnSpc>
            </a:pPr>
            <a:r>
              <a:rPr lang="en-GB" sz="2000"/>
              <a:t>Query posed in query language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The query specifies what the user wants to know. Can be list of words [AI book], a phrase [“AI book”], contain boolean operators [AI </a:t>
            </a:r>
            <a:r>
              <a:rPr lang="en-GB" sz="2000" i="1"/>
              <a:t>AND </a:t>
            </a:r>
            <a:r>
              <a:rPr lang="en-GB" sz="2000"/>
              <a:t>book] and non-boolean operators [AI </a:t>
            </a:r>
            <a:r>
              <a:rPr lang="en-GB" sz="2000" i="1"/>
              <a:t>NEAR </a:t>
            </a:r>
            <a:r>
              <a:rPr lang="en-GB" sz="2000"/>
              <a:t>book]</a:t>
            </a:r>
          </a:p>
          <a:p>
            <a:pPr>
              <a:lnSpc>
                <a:spcPct val="80000"/>
              </a:lnSpc>
            </a:pPr>
            <a:r>
              <a:rPr lang="en-GB" sz="2000"/>
              <a:t>Result Set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Subset of documents that the system judges to be relevant (of use) to the query.</a:t>
            </a:r>
          </a:p>
          <a:p>
            <a:pPr>
              <a:lnSpc>
                <a:spcPct val="80000"/>
              </a:lnSpc>
            </a:pPr>
            <a:r>
              <a:rPr lang="en-GB" sz="2000"/>
              <a:t>Presentation of result set</a:t>
            </a:r>
          </a:p>
          <a:p>
            <a:pPr>
              <a:lnSpc>
                <a:spcPct val="80000"/>
              </a:lnSpc>
            </a:pPr>
            <a:r>
              <a:rPr lang="en-GB" sz="2000"/>
              <a:t>Can be a simple ranked list, 3-D map,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Models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retrieval systems are distinguished by how they represent documents, and how they match documents to queries</a:t>
            </a:r>
          </a:p>
          <a:p>
            <a:r>
              <a:rPr lang="en-US"/>
              <a:t>Several common models:</a:t>
            </a:r>
          </a:p>
          <a:p>
            <a:pPr lvl="1"/>
            <a:r>
              <a:rPr lang="en-US"/>
              <a:t>Set-theoretic (boolean keywords)</a:t>
            </a:r>
          </a:p>
          <a:p>
            <a:pPr lvl="1"/>
            <a:r>
              <a:rPr lang="en-US"/>
              <a:t>Algebraic (vector spaces)</a:t>
            </a:r>
          </a:p>
          <a:p>
            <a:pPr lvl="1"/>
            <a:r>
              <a:rPr lang="en-US"/>
              <a:t>Probabilistic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Evaluating IR Systems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Precision measures proportion of documents in the result set that are actually relevant</a:t>
            </a:r>
          </a:p>
          <a:p>
            <a:r>
              <a:rPr lang="en-GB"/>
              <a:t>Recall measures the population of all relevant documents in the collection that are in the result set.</a:t>
            </a:r>
          </a:p>
          <a:p>
            <a:r>
              <a:rPr lang="en-GB"/>
              <a:t>Very difficult to compute in WWW because no easy way to examine every page of the web</a:t>
            </a:r>
          </a:p>
          <a:p>
            <a:r>
              <a:rPr lang="en-GB"/>
              <a:t>Estimate recall by sampling or ignore completely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Relevance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Relevance is (generally) a subjective notion</a:t>
            </a:r>
          </a:p>
          <a:p>
            <a:r>
              <a:rPr lang="en-GB"/>
              <a:t>Defined in terms of a user’s </a:t>
            </a:r>
            <a:r>
              <a:rPr lang="en-GB" i="1"/>
              <a:t>information need</a:t>
            </a:r>
          </a:p>
          <a:p>
            <a:r>
              <a:rPr lang="en-GB"/>
              <a:t>Users may differ in their assessment of relevance of a document to a particular query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Logical Relevance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Logical relevance is a special case:</a:t>
            </a:r>
          </a:p>
          <a:p>
            <a:pPr lvl="1">
              <a:lnSpc>
                <a:spcPct val="90000"/>
              </a:lnSpc>
            </a:pPr>
            <a:r>
              <a:rPr lang="en-GB"/>
              <a:t>Relevance defined in terms of logical consequence</a:t>
            </a:r>
          </a:p>
          <a:p>
            <a:pPr lvl="1">
              <a:lnSpc>
                <a:spcPct val="90000"/>
              </a:lnSpc>
            </a:pPr>
            <a:r>
              <a:rPr lang="en-GB"/>
              <a:t>Queries represented as a set of sentences (the </a:t>
            </a:r>
            <a:r>
              <a:rPr lang="en-GB" i="1"/>
              <a:t>component sentences</a:t>
            </a:r>
            <a:r>
              <a:rPr lang="en-GB"/>
              <a:t>)</a:t>
            </a:r>
          </a:p>
          <a:p>
            <a:pPr lvl="1">
              <a:lnSpc>
                <a:spcPct val="90000"/>
              </a:lnSpc>
            </a:pPr>
            <a:r>
              <a:rPr lang="en-GB"/>
              <a:t>Contents of KB (</a:t>
            </a:r>
            <a:r>
              <a:rPr lang="en-GB" i="1"/>
              <a:t>stored sentences</a:t>
            </a:r>
            <a:r>
              <a:rPr lang="en-GB"/>
              <a:t>) may form premise for component sentences (if component sentence logically follows from stored sentence)</a:t>
            </a:r>
          </a:p>
          <a:p>
            <a:pPr lvl="1">
              <a:lnSpc>
                <a:spcPct val="90000"/>
              </a:lnSpc>
            </a:pPr>
            <a:r>
              <a:rPr lang="en-GB"/>
              <a:t>A stored sentence is logically relevant to an information need iff it is part of a premise for a component sentence of that need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65" name="Rectangle 109"/>
          <p:cNvSpPr>
            <a:spLocks noChangeArrowheads="1"/>
          </p:cNvSpPr>
          <p:nvPr/>
        </p:nvSpPr>
        <p:spPr bwMode="auto">
          <a:xfrm>
            <a:off x="2133600" y="2286000"/>
            <a:ext cx="4876800" cy="3657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Relevance</a:t>
            </a:r>
          </a:p>
        </p:txBody>
      </p:sp>
      <p:sp>
        <p:nvSpPr>
          <p:cNvPr id="352329" name="Oval 73"/>
          <p:cNvSpPr>
            <a:spLocks noChangeArrowheads="1"/>
          </p:cNvSpPr>
          <p:nvPr/>
        </p:nvSpPr>
        <p:spPr bwMode="auto">
          <a:xfrm>
            <a:off x="2743200" y="2895600"/>
            <a:ext cx="2438400" cy="24384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2330" name="Oval 74"/>
          <p:cNvSpPr>
            <a:spLocks noChangeArrowheads="1"/>
          </p:cNvSpPr>
          <p:nvPr/>
        </p:nvSpPr>
        <p:spPr bwMode="auto">
          <a:xfrm>
            <a:off x="3962400" y="2895600"/>
            <a:ext cx="2438400" cy="2438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2366" name="Text Box 110"/>
          <p:cNvSpPr txBox="1">
            <a:spLocks noChangeArrowheads="1"/>
          </p:cNvSpPr>
          <p:nvPr/>
        </p:nvSpPr>
        <p:spPr bwMode="auto">
          <a:xfrm>
            <a:off x="2057400" y="1905000"/>
            <a:ext cx="2363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Georgia" pitchFamily="-106" charset="0"/>
              </a:rPr>
              <a:t>The set of all documents</a:t>
            </a:r>
          </a:p>
        </p:txBody>
      </p:sp>
      <p:sp>
        <p:nvSpPr>
          <p:cNvPr id="352367" name="Text Box 111"/>
          <p:cNvSpPr txBox="1">
            <a:spLocks noChangeArrowheads="1"/>
          </p:cNvSpPr>
          <p:nvPr/>
        </p:nvSpPr>
        <p:spPr bwMode="auto">
          <a:xfrm>
            <a:off x="5113338" y="2514600"/>
            <a:ext cx="1914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600">
                <a:latin typeface="Georgia" pitchFamily="-106" charset="0"/>
              </a:rPr>
              <a:t>The set of retrieved</a:t>
            </a:r>
            <a:br>
              <a:rPr lang="en-GB" sz="1600">
                <a:latin typeface="Georgia" pitchFamily="-106" charset="0"/>
              </a:rPr>
            </a:br>
            <a:r>
              <a:rPr lang="en-GB" sz="1600">
                <a:latin typeface="Georgia" pitchFamily="-106" charset="0"/>
              </a:rPr>
              <a:t>documents</a:t>
            </a:r>
          </a:p>
        </p:txBody>
      </p:sp>
      <p:sp>
        <p:nvSpPr>
          <p:cNvPr id="352368" name="Text Box 112"/>
          <p:cNvSpPr txBox="1">
            <a:spLocks noChangeArrowheads="1"/>
          </p:cNvSpPr>
          <p:nvPr/>
        </p:nvSpPr>
        <p:spPr bwMode="auto">
          <a:xfrm>
            <a:off x="2133600" y="2514600"/>
            <a:ext cx="1885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Georgia" pitchFamily="-106" charset="0"/>
              </a:rPr>
              <a:t>The set of relevant </a:t>
            </a:r>
            <a:br>
              <a:rPr lang="en-GB" sz="1600">
                <a:latin typeface="Georgia" pitchFamily="-106" charset="0"/>
              </a:rPr>
            </a:br>
            <a:r>
              <a:rPr lang="en-GB" sz="1600">
                <a:latin typeface="Georgia" pitchFamily="-106" charset="0"/>
              </a:rPr>
              <a:t>documents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Precision and Recall</a:t>
            </a:r>
          </a:p>
        </p:txBody>
      </p:sp>
      <p:sp>
        <p:nvSpPr>
          <p:cNvPr id="27443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000" dirty="0"/>
              <a:t>Precision =</a:t>
            </a:r>
            <a:r>
              <a:rPr lang="en-GB" sz="2000" dirty="0" smtClean="0"/>
              <a:t> |A 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-106" charset="0"/>
                <a:ea typeface="ＭＳ Ｐゴシック" pitchFamily="-106" charset="-128"/>
                <a:cs typeface="ＭＳ Ｐゴシック" pitchFamily="-106" charset="-128"/>
              </a:rPr>
              <a:t>∩</a:t>
            </a:r>
            <a:r>
              <a:rPr lang="en-GB" sz="2000" dirty="0" smtClean="0"/>
              <a:t> B| </a:t>
            </a:r>
            <a:r>
              <a:rPr lang="en-GB" sz="2000" dirty="0"/>
              <a:t>/</a:t>
            </a:r>
            <a:r>
              <a:rPr lang="en-GB" sz="2000" dirty="0" smtClean="0"/>
              <a:t> |B|</a:t>
            </a:r>
          </a:p>
          <a:p>
            <a:r>
              <a:rPr lang="en-GB" sz="2000" dirty="0"/>
              <a:t>Recall =</a:t>
            </a:r>
            <a:r>
              <a:rPr lang="en-GB" sz="2000" dirty="0" smtClean="0"/>
              <a:t> </a:t>
            </a:r>
            <a:r>
              <a:rPr lang="en-GB" sz="2000" dirty="0"/>
              <a:t>|</a:t>
            </a:r>
            <a:r>
              <a:rPr lang="en-GB" sz="2000" dirty="0" smtClean="0"/>
              <a:t>A 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-106" charset="0"/>
                <a:ea typeface="ＭＳ Ｐゴシック" pitchFamily="-106" charset="-128"/>
                <a:cs typeface="ＭＳ Ｐゴシック" pitchFamily="-106" charset="-128"/>
              </a:rPr>
              <a:t>∩</a:t>
            </a:r>
            <a:r>
              <a:rPr lang="en-GB" sz="2000" dirty="0" smtClean="0"/>
              <a:t> B</a:t>
            </a:r>
            <a:r>
              <a:rPr lang="en-GB" sz="2000" dirty="0"/>
              <a:t>|</a:t>
            </a:r>
            <a:r>
              <a:rPr lang="en-GB" sz="2000" dirty="0" smtClean="0"/>
              <a:t> </a:t>
            </a:r>
            <a:r>
              <a:rPr lang="en-GB" sz="2000" dirty="0"/>
              <a:t>/</a:t>
            </a:r>
            <a:r>
              <a:rPr lang="en-GB" sz="2000" dirty="0" smtClean="0"/>
              <a:t> |A|</a:t>
            </a:r>
          </a:p>
          <a:p>
            <a:endParaRPr lang="en-GB" sz="2000" dirty="0"/>
          </a:p>
        </p:txBody>
      </p:sp>
      <p:graphicFrame>
        <p:nvGraphicFramePr>
          <p:cNvPr id="274503" name="Group 71"/>
          <p:cNvGraphicFramePr>
            <a:graphicFrameLocks noGrp="1"/>
          </p:cNvGraphicFramePr>
          <p:nvPr>
            <p:ph sz="half" idx="1"/>
          </p:nvPr>
        </p:nvGraphicFramePr>
        <p:xfrm>
          <a:off x="304800" y="1676400"/>
          <a:ext cx="8534400" cy="2085976"/>
        </p:xfrm>
        <a:graphic>
          <a:graphicData uri="http://schemas.openxmlformats.org/drawingml/2006/table">
            <a:tbl>
              <a:tblPr/>
              <a:tblGrid>
                <a:gridCol w="2474913"/>
                <a:gridCol w="2239962"/>
                <a:gridCol w="2465388"/>
                <a:gridCol w="1354137"/>
              </a:tblGrid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Retrieved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Not Retrieved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  A ∩ B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A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 ∩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¬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B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Not 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¬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A ∩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¬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A ∩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¬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B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¬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A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¬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B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uthampton">
  <a:themeElements>
    <a:clrScheme name="">
      <a:dk1>
        <a:srgbClr val="33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A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Southampton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Southampt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2004:Templates:My Templates:Southampton.pot</Template>
  <TotalTime>1300</TotalTime>
  <Words>1159</Words>
  <Application>Microsoft Macintosh PowerPoint</Application>
  <PresentationFormat>On-screen Show (4:3)</PresentationFormat>
  <Paragraphs>195</Paragraphs>
  <Slides>25</Slides>
  <Notes>23</Notes>
  <HiddenSlides>2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Southampton</vt:lpstr>
      <vt:lpstr>Knowledge and  Information Retrieval</vt:lpstr>
      <vt:lpstr>Introduction</vt:lpstr>
      <vt:lpstr>Characterising IR Systems</vt:lpstr>
      <vt:lpstr>Document Models</vt:lpstr>
      <vt:lpstr>Evaluating IR Systems</vt:lpstr>
      <vt:lpstr>Relevance</vt:lpstr>
      <vt:lpstr>Logical Relevance</vt:lpstr>
      <vt:lpstr>Relevance</vt:lpstr>
      <vt:lpstr>Precision and Recall</vt:lpstr>
      <vt:lpstr>Positives and Negatives</vt:lpstr>
      <vt:lpstr>Evaluation</vt:lpstr>
      <vt:lpstr>Precision versus Recall</vt:lpstr>
      <vt:lpstr>Precision versus Recall</vt:lpstr>
      <vt:lpstr>Precision versus Recall</vt:lpstr>
      <vt:lpstr>Other Effectiveness Measures</vt:lpstr>
      <vt:lpstr>Measures</vt:lpstr>
      <vt:lpstr>Receiver Operating Characteristic Curve</vt:lpstr>
      <vt:lpstr>Soundness and Completeness</vt:lpstr>
      <vt:lpstr>Word Significance</vt:lpstr>
      <vt:lpstr>Word Significance</vt:lpstr>
      <vt:lpstr>Not all words are independent</vt:lpstr>
      <vt:lpstr>Stemming</vt:lpstr>
      <vt:lpstr>Other Techniques</vt:lpstr>
      <vt:lpstr>Presentation of Results</vt:lpstr>
      <vt:lpstr>Document Classification</vt:lpstr>
    </vt:vector>
  </TitlesOfParts>
  <Company>Nicholas Gibbins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 and Inference</dc:title>
  <dc:creator>Nicholas Gibbins</dc:creator>
  <cp:lastModifiedBy>Nick Gibbins</cp:lastModifiedBy>
  <cp:revision>22</cp:revision>
  <cp:lastPrinted>2007-05-10T22:13:12Z</cp:lastPrinted>
  <dcterms:created xsi:type="dcterms:W3CDTF">2009-12-01T12:14:46Z</dcterms:created>
  <dcterms:modified xsi:type="dcterms:W3CDTF">2009-12-01T12:16:28Z</dcterms:modified>
</cp:coreProperties>
</file>