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6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7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  <p:sldMasterId id="2147483698" r:id="rId3"/>
    <p:sldMasterId id="2147483702" r:id="rId4"/>
    <p:sldMasterId id="2147483706" r:id="rId5"/>
    <p:sldMasterId id="2147483710" r:id="rId6"/>
    <p:sldMasterId id="2147483714" r:id="rId7"/>
    <p:sldMasterId id="2147483718" r:id="rId8"/>
  </p:sldMasterIdLst>
  <p:notesMasterIdLst>
    <p:notesMasterId r:id="rId42"/>
  </p:notesMasterIdLst>
  <p:sldIdLst>
    <p:sldId id="260" r:id="rId9"/>
    <p:sldId id="257" r:id="rId10"/>
    <p:sldId id="311" r:id="rId11"/>
    <p:sldId id="312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321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320" r:id="rId35"/>
    <p:sldId id="282" r:id="rId36"/>
    <p:sldId id="317" r:id="rId37"/>
    <p:sldId id="283" r:id="rId38"/>
    <p:sldId id="284" r:id="rId39"/>
    <p:sldId id="285" r:id="rId40"/>
    <p:sldId id="310" r:id="rId41"/>
  </p:sldIdLst>
  <p:sldSz cx="12192000" cy="6858000"/>
  <p:notesSz cx="6858000" cy="9144000"/>
  <p:embeddedFontLst>
    <p:embeddedFont>
      <p:font typeface="ＭＳ Ｐゴシック" panose="020B0600070205080204" pitchFamily="34" charset="-128"/>
      <p:regular r:id="rId43"/>
    </p:embeddedFont>
    <p:embeddedFont>
      <p:font typeface="Georgia" panose="02040502050405020303" pitchFamily="18" charset="0"/>
      <p:regular r:id="rId44"/>
      <p:bold r:id="rId45"/>
      <p:italic r:id="rId46"/>
      <p:boldItalic r:id="rId47"/>
    </p:embeddedFont>
    <p:embeddedFont>
      <p:font typeface="Lucida Sans" panose="020B0602030504020204" pitchFamily="34" charset="77"/>
      <p:regular r:id="rId48"/>
      <p:bold r:id="rId49"/>
      <p:italic r:id="rId50"/>
      <p:bold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36" autoAdjust="0"/>
    <p:restoredTop sz="96327"/>
  </p:normalViewPr>
  <p:slideViewPr>
    <p:cSldViewPr snapToGrid="0" snapToObjects="1" showGuides="1">
      <p:cViewPr varScale="1">
        <p:scale>
          <a:sx n="117" d="100"/>
          <a:sy n="117" d="100"/>
        </p:scale>
        <p:origin x="184" y="21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font" Target="fonts/font3.fntdata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font" Target="fonts/font2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microsoft.com/office/2016/11/relationships/changesInfo" Target="changesInfos/changesInfo1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font" Target="fonts/font4.fntdata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font" Target="fonts/font7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holas Gibbins" userId="6a0e944c-4d97-467d-bb7a-7c3315791fe4" providerId="ADAL" clId="{0083BD84-6A00-4A40-AFA9-56103FDD4B22}"/>
    <pc:docChg chg="modSld">
      <pc:chgData name="Nicholas Gibbins" userId="6a0e944c-4d97-467d-bb7a-7c3315791fe4" providerId="ADAL" clId="{0083BD84-6A00-4A40-AFA9-56103FDD4B22}" dt="2024-11-18T16:02:48.280" v="20" actId="20577"/>
      <pc:docMkLst>
        <pc:docMk/>
      </pc:docMkLst>
      <pc:sldChg chg="modSp mod">
        <pc:chgData name="Nicholas Gibbins" userId="6a0e944c-4d97-467d-bb7a-7c3315791fe4" providerId="ADAL" clId="{0083BD84-6A00-4A40-AFA9-56103FDD4B22}" dt="2024-11-18T16:02:48.280" v="20" actId="20577"/>
        <pc:sldMkLst>
          <pc:docMk/>
          <pc:sldMk cId="3456657232" sldId="310"/>
        </pc:sldMkLst>
        <pc:spChg chg="mod">
          <ac:chgData name="Nicholas Gibbins" userId="6a0e944c-4d97-467d-bb7a-7c3315791fe4" providerId="ADAL" clId="{0083BD84-6A00-4A40-AFA9-56103FDD4B22}" dt="2024-11-18T16:02:48.280" v="20" actId="20577"/>
          <ac:spMkLst>
            <pc:docMk/>
            <pc:sldMk cId="3456657232" sldId="310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11F37-1E6F-6A44-A0D2-6DE377B840E2}" type="datetimeFigureOut">
              <a:rPr lang="en-GB" smtClean="0"/>
              <a:t>18/11/2024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D4DA00-7454-BF4E-9465-7D8AE93A7E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601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3BD459-4896-934F-AAB1-87BFFD24D0C8}" type="slidenum">
              <a:rPr lang="en-US"/>
              <a:pPr/>
              <a:t>2</a:t>
            </a:fld>
            <a:endParaRPr lang="en-US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3093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Written by at crossword setter at The Observer (Torquemada)</a:t>
            </a:r>
          </a:p>
          <a:p>
            <a:endParaRPr lang="en-US" dirty="0"/>
          </a:p>
          <a:p>
            <a:r>
              <a:rPr lang="en-US" dirty="0"/>
              <a:t>Republished in 2019 by Unbound.</a:t>
            </a:r>
          </a:p>
          <a:p>
            <a:endParaRPr lang="en-US" dirty="0"/>
          </a:p>
          <a:p>
            <a:r>
              <a:rPr lang="en-US" dirty="0"/>
              <a:t>A </a:t>
            </a:r>
            <a:r>
              <a:rPr lang="en-US" dirty="0" err="1"/>
              <a:t>Tiktok</a:t>
            </a:r>
            <a:r>
              <a:rPr lang="en-US" dirty="0"/>
              <a:t> sensation earlier this year!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1994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348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Story</a:t>
            </a:r>
            <a:r>
              <a:rPr lang="en-US" baseline="0" dirty="0"/>
              <a:t> = </a:t>
            </a:r>
            <a:r>
              <a:rPr lang="en-US" baseline="0" dirty="0" err="1"/>
              <a:t>Fabula</a:t>
            </a:r>
            <a:endParaRPr lang="en-US" baseline="0" dirty="0"/>
          </a:p>
          <a:p>
            <a:r>
              <a:rPr lang="en-US" baseline="0" dirty="0"/>
              <a:t>Narrative  = Plot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108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120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Charles Foster Kane</a:t>
            </a:r>
          </a:p>
          <a:p>
            <a:r>
              <a:rPr lang="en-US" dirty="0"/>
              <a:t>Jerry Thompson</a:t>
            </a:r>
            <a:r>
              <a:rPr lang="en-US" baseline="0" dirty="0"/>
              <a:t> (reporter)</a:t>
            </a:r>
          </a:p>
          <a:p>
            <a:r>
              <a:rPr lang="en-US" baseline="0" dirty="0" err="1"/>
              <a:t>Jedediah</a:t>
            </a:r>
            <a:r>
              <a:rPr lang="en-US" baseline="0" dirty="0"/>
              <a:t> Leland (best friend)</a:t>
            </a:r>
          </a:p>
          <a:p>
            <a:r>
              <a:rPr lang="en-US" baseline="0" dirty="0"/>
              <a:t>Susan Alexander (mistress and second wife)</a:t>
            </a:r>
          </a:p>
          <a:p>
            <a:r>
              <a:rPr lang="en-US" baseline="0" dirty="0" err="1"/>
              <a:t>Mr</a:t>
            </a:r>
            <a:r>
              <a:rPr lang="en-US" baseline="0" dirty="0"/>
              <a:t> Bernstein (employee)</a:t>
            </a:r>
          </a:p>
          <a:p>
            <a:r>
              <a:rPr lang="en-US" baseline="0" dirty="0"/>
              <a:t>Walter Parks Thatcher (guardian)</a:t>
            </a:r>
          </a:p>
          <a:p>
            <a:r>
              <a:rPr lang="en-US" baseline="0" dirty="0"/>
              <a:t>Emily Monroe Norton Kane (first wife)</a:t>
            </a:r>
          </a:p>
          <a:p>
            <a:r>
              <a:rPr lang="en-US" baseline="0" dirty="0"/>
              <a:t>Raymond (butler)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496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</a:t>
            </a:r>
            <a:r>
              <a:rPr lang="en-US" baseline="0" dirty="0"/>
              <a:t>notable examples of non-linearity in film:</a:t>
            </a:r>
          </a:p>
          <a:p>
            <a:endParaRPr lang="en-US" baseline="0" dirty="0"/>
          </a:p>
          <a:p>
            <a:r>
              <a:rPr lang="en-US" baseline="0" dirty="0"/>
              <a:t>Citizen Kane (Orson Welles) – told as flashback/recounting</a:t>
            </a:r>
          </a:p>
          <a:p>
            <a:r>
              <a:rPr lang="en-US" baseline="0" dirty="0"/>
              <a:t>Short Cuts (Robert Altman) – multi-threaded narrative</a:t>
            </a:r>
          </a:p>
          <a:p>
            <a:r>
              <a:rPr lang="en-US" baseline="0" dirty="0"/>
              <a:t>Pulp Fiction (Quentin Tarantino) – multi-threaded and flashbacks</a:t>
            </a:r>
          </a:p>
          <a:p>
            <a:r>
              <a:rPr lang="en-US" baseline="0" dirty="0" err="1"/>
              <a:t>Timecode</a:t>
            </a:r>
            <a:r>
              <a:rPr lang="en-US" baseline="0" dirty="0"/>
              <a:t> (Mike </a:t>
            </a:r>
            <a:r>
              <a:rPr lang="en-US" baseline="0" dirty="0" err="1"/>
              <a:t>Figgis</a:t>
            </a:r>
            <a:r>
              <a:rPr lang="en-US" baseline="0" dirty="0"/>
              <a:t>) – multiple simultaneous viewpoints</a:t>
            </a:r>
          </a:p>
          <a:p>
            <a:endParaRPr lang="en-US" baseline="0" dirty="0"/>
          </a:p>
          <a:p>
            <a:r>
              <a:rPr lang="en-US" baseline="0" dirty="0"/>
              <a:t>Film does not generally expect the audience to choose – non-</a:t>
            </a:r>
            <a:r>
              <a:rPr lang="en-US" baseline="0" dirty="0" err="1"/>
              <a:t>ergodic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440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Charles Foster Kane</a:t>
            </a:r>
          </a:p>
          <a:p>
            <a:r>
              <a:rPr lang="en-US" dirty="0"/>
              <a:t>Jerry Thompson</a:t>
            </a:r>
            <a:r>
              <a:rPr lang="en-US" baseline="0" dirty="0"/>
              <a:t> (reporter)</a:t>
            </a:r>
          </a:p>
          <a:p>
            <a:r>
              <a:rPr lang="en-US" baseline="0" dirty="0" err="1"/>
              <a:t>Jedediah</a:t>
            </a:r>
            <a:r>
              <a:rPr lang="en-US" baseline="0" dirty="0"/>
              <a:t> Leland (best friend)</a:t>
            </a:r>
          </a:p>
          <a:p>
            <a:r>
              <a:rPr lang="en-US" baseline="0" dirty="0"/>
              <a:t>Susan Alexander (mistress and second wife)</a:t>
            </a:r>
          </a:p>
          <a:p>
            <a:r>
              <a:rPr lang="en-US" baseline="0" dirty="0" err="1"/>
              <a:t>Mr</a:t>
            </a:r>
            <a:r>
              <a:rPr lang="en-US" baseline="0" dirty="0"/>
              <a:t> Bernstein (employee)</a:t>
            </a:r>
          </a:p>
          <a:p>
            <a:r>
              <a:rPr lang="en-US" baseline="0" dirty="0"/>
              <a:t>Walter Parks Thatcher (guardian)</a:t>
            </a:r>
          </a:p>
          <a:p>
            <a:r>
              <a:rPr lang="en-US" baseline="0" dirty="0"/>
              <a:t>Emily Monroe Norton Kane (first wife)</a:t>
            </a:r>
          </a:p>
          <a:p>
            <a:r>
              <a:rPr lang="en-US" baseline="0" dirty="0"/>
              <a:t>Raymond (butler)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8050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Psycho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073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86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Follows the story of Peter, who begins</a:t>
            </a:r>
            <a:r>
              <a:rPr lang="en-US" baseline="0" dirty="0"/>
              <a:t> his afternoon with the suspicion that the car crash he saw earlier might have involved his ex-wife.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46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0609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9467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B.F. Skinner – </a:t>
            </a:r>
            <a:r>
              <a:rPr lang="en-US"/>
              <a:t>programmed instruction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293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Guerrier produced other related books, including a solo </a:t>
            </a:r>
            <a:r>
              <a:rPr lang="en-US" dirty="0" err="1"/>
              <a:t>noughts</a:t>
            </a:r>
            <a:r>
              <a:rPr lang="en-US" dirty="0"/>
              <a:t> and crosses gamebook.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3273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Ludic hypertext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562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C9C0A1-F8F3-BA48-987D-8D509ECBA821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175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Aleatory</a:t>
            </a:r>
            <a:r>
              <a:rPr lang="en-US" dirty="0"/>
              <a:t>: dependent on the throw of a die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96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0172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Typically, the nontrivial effort manifests itself as a choice (possibly random) that is applied to the text.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Extranoematic</a:t>
            </a:r>
            <a:r>
              <a:rPr lang="en-US" dirty="0"/>
              <a:t>: A process that occurs outside of the confines of human thought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813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768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 interwoven narratives:</a:t>
            </a:r>
          </a:p>
          <a:p>
            <a:pPr marL="228600" indent="-228600">
              <a:buAutoNum type="arabicPeriod"/>
            </a:pPr>
            <a:r>
              <a:rPr lang="en-US" dirty="0" err="1"/>
              <a:t>Horacio</a:t>
            </a:r>
            <a:r>
              <a:rPr lang="en-US" dirty="0"/>
              <a:t> Oliveira and La </a:t>
            </a:r>
            <a:r>
              <a:rPr lang="en-US" dirty="0" err="1"/>
              <a:t>Maga</a:t>
            </a:r>
            <a:r>
              <a:rPr lang="en-US" dirty="0"/>
              <a:t> in Paris</a:t>
            </a:r>
          </a:p>
          <a:p>
            <a:pPr marL="228600" indent="-228600">
              <a:buAutoNum type="arabicPeriod"/>
            </a:pPr>
            <a:r>
              <a:rPr lang="en-US" dirty="0"/>
              <a:t>Traveler</a:t>
            </a:r>
            <a:r>
              <a:rPr lang="en-US" baseline="0" dirty="0"/>
              <a:t> and </a:t>
            </a:r>
            <a:r>
              <a:rPr lang="en-US" baseline="0" dirty="0" err="1"/>
              <a:t>Horacio</a:t>
            </a:r>
            <a:r>
              <a:rPr lang="en-US" baseline="0" dirty="0"/>
              <a:t> in Argentina</a:t>
            </a:r>
          </a:p>
          <a:p>
            <a:pPr marL="228600" indent="-228600">
              <a:buAutoNum type="arabicPeriod"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Fourth key character, Morelli, an experimental novelist admired by Horacio and his friends who is involved in an accident</a:t>
            </a:r>
          </a:p>
          <a:p>
            <a:pPr marL="0" indent="0">
              <a:buNone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p.556 (§154)</a:t>
            </a:r>
          </a:p>
          <a:p>
            <a:pPr marL="0" indent="0">
              <a:buNone/>
            </a:pPr>
            <a:endParaRPr lang="en-US" baseline="0" dirty="0"/>
          </a:p>
          <a:p>
            <a:pPr marL="0" indent="0">
              <a:buNone/>
            </a:pPr>
            <a:r>
              <a:rPr lang="en-US" dirty="0"/>
              <a:t>“But</a:t>
            </a:r>
            <a:r>
              <a:rPr lang="en-US" baseline="0" dirty="0"/>
              <a:t> what if we should make a mistake,” Oliveira said, “and get things all mixed up. There was a terrible complication in the first volume, this guy here and I argued hours on end as to whether there hadn’t been some mistake in the printing of the texts.”</a:t>
            </a:r>
          </a:p>
          <a:p>
            <a:pPr marL="0" indent="0">
              <a:buNone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“Who cares,” Morelli said, “You can read my book any way you want to. Liber </a:t>
            </a:r>
            <a:r>
              <a:rPr lang="en-US" baseline="0" dirty="0" err="1"/>
              <a:t>Fulguralis</a:t>
            </a:r>
            <a:r>
              <a:rPr lang="en-US" baseline="0" dirty="0"/>
              <a:t>, mantic pages, and that’s how it goes. The most I do is set it up the way I would like to reread it. And in the worst of cases, if they do make a mistake, it might just turn out perfect. [...]”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03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“A story your way” published in English as “Yours for the Telling”</a:t>
            </a:r>
          </a:p>
          <a:p>
            <a:endParaRPr lang="en-US" dirty="0"/>
          </a:p>
          <a:p>
            <a:r>
              <a:rPr lang="en-US" dirty="0"/>
              <a:t>Do you wish to hear the story of the three alert peas?</a:t>
            </a:r>
          </a:p>
          <a:p>
            <a:endParaRPr lang="en-US" dirty="0"/>
          </a:p>
          <a:p>
            <a:r>
              <a:rPr lang="en-US" dirty="0"/>
              <a:t>11. They dreamed they would get their soup at the soup kitchen, and on opening their bowl they discovered that it was </a:t>
            </a:r>
            <a:r>
              <a:rPr lang="en-US" dirty="0" err="1"/>
              <a:t>ers</a:t>
            </a:r>
            <a:r>
              <a:rPr lang="en-US" dirty="0"/>
              <a:t> soup. In horror, they woke up. 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If you want to know why they woke up in horror, look up the word “bean” in Larousse and say no more 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If you feel that</a:t>
            </a:r>
            <a:r>
              <a:rPr lang="en-US" baseline="0" dirty="0"/>
              <a:t> it is </a:t>
            </a:r>
            <a:r>
              <a:rPr lang="en-US" dirty="0"/>
              <a:t>useless to pursue the issue, go to 12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  <a:p>
            <a:pPr marL="0" indent="0">
              <a:buFont typeface="Arial"/>
              <a:buNone/>
            </a:pPr>
            <a:r>
              <a:rPr lang="en-US" dirty="0"/>
              <a:t>A work by one of the </a:t>
            </a:r>
            <a:r>
              <a:rPr lang="en-US" dirty="0" err="1"/>
              <a:t>oulipo</a:t>
            </a:r>
            <a:r>
              <a:rPr lang="en-US" dirty="0"/>
              <a:t> (</a:t>
            </a:r>
            <a:r>
              <a:rPr lang="fr-FR" b="1" i="1" dirty="0"/>
              <a:t>Ou</a:t>
            </a:r>
            <a:r>
              <a:rPr lang="fr-FR" i="1" dirty="0"/>
              <a:t>vroir de </a:t>
            </a:r>
            <a:r>
              <a:rPr lang="fr-FR" b="1" i="1" dirty="0"/>
              <a:t>li</a:t>
            </a:r>
            <a:r>
              <a:rPr lang="fr-FR" i="1" dirty="0"/>
              <a:t>ttérature </a:t>
            </a:r>
            <a:r>
              <a:rPr lang="fr-FR" b="1" i="1" dirty="0"/>
              <a:t>po</a:t>
            </a:r>
            <a:r>
              <a:rPr lang="fr-FR" i="1" dirty="0"/>
              <a:t>tentielle – workshop of </a:t>
            </a:r>
            <a:r>
              <a:rPr lang="fr-FR" i="1" dirty="0" err="1"/>
              <a:t>potential</a:t>
            </a:r>
            <a:r>
              <a:rPr lang="fr-FR" i="1" dirty="0"/>
              <a:t> </a:t>
            </a:r>
            <a:r>
              <a:rPr lang="fr-FR" i="1" dirty="0" err="1"/>
              <a:t>literature</a:t>
            </a:r>
            <a:r>
              <a:rPr lang="fr-FR" i="1" dirty="0"/>
              <a:t>) </a:t>
            </a:r>
            <a:r>
              <a:rPr lang="fr-FR" i="0" dirty="0"/>
              <a:t>group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83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Semi-autobiographical work</a:t>
            </a:r>
          </a:p>
          <a:p>
            <a:endParaRPr lang="en-US" dirty="0"/>
          </a:p>
          <a:p>
            <a:r>
              <a:rPr lang="en-US" dirty="0"/>
              <a:t>Narrator</a:t>
            </a:r>
            <a:r>
              <a:rPr lang="en-US" baseline="0" dirty="0"/>
              <a:t> is a sports reporter (thinly veiled version of Johnson, himself a sports writer for the Observer) who travels to a city in the East Midlands (Nottingham) to cover a football match, and recalls the times that he’d been to the city before when visiting a close friend (a lecturer, who had since died of cancer).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148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ference Placeholder">
            <a:extLst>
              <a:ext uri="{FF2B5EF4-FFF2-40B4-BE49-F238E27FC236}">
                <a16:creationId xmlns:a16="http://schemas.microsoft.com/office/drawing/2014/main" id="{113C0B99-262F-EF42-9A89-D2867F6B92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noFill/>
        </p:spPr>
        <p:txBody>
          <a:bodyPr lIns="72000" tIns="54000" rIns="72000" bIns="54000" anchor="b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369A46B8-E3F6-A44F-899D-EF8F718CC98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3B02C8DE-3E98-4644-BFE2-F32FC3D7D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0378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Spli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ference Placeholder">
            <a:extLst>
              <a:ext uri="{FF2B5EF4-FFF2-40B4-BE49-F238E27FC236}">
                <a16:creationId xmlns:a16="http://schemas.microsoft.com/office/drawing/2014/main" id="{B8FB3173-7AA0-D843-9B5E-650ED53C92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Content Placeholder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892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Spli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ference Placeholder">
            <a:extLst>
              <a:ext uri="{FF2B5EF4-FFF2-40B4-BE49-F238E27FC236}">
                <a16:creationId xmlns:a16="http://schemas.microsoft.com/office/drawing/2014/main" id="{B8FB3173-7AA0-D843-9B5E-650ED53C92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5776" y="1773238"/>
            <a:ext cx="7272338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Content Placeholder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3527425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1198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Spli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ference Placeholder">
            <a:extLst>
              <a:ext uri="{FF2B5EF4-FFF2-40B4-BE49-F238E27FC236}">
                <a16:creationId xmlns:a16="http://schemas.microsoft.com/office/drawing/2014/main" id="{B8FB3173-7AA0-D843-9B5E-650ED53C92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40688" y="1773238"/>
            <a:ext cx="3527426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Content Placeholder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7272337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35484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Split 1: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ference Placeholder">
            <a:extLst>
              <a:ext uri="{FF2B5EF4-FFF2-40B4-BE49-F238E27FC236}">
                <a16:creationId xmlns:a16="http://schemas.microsoft.com/office/drawing/2014/main" id="{B8FB3173-7AA0-D843-9B5E-650ED53C92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  <p:sp>
        <p:nvSpPr>
          <p:cNvPr id="3" name="Content Placeholder">
            <a:extLst>
              <a:ext uri="{FF2B5EF4-FFF2-40B4-BE49-F238E27FC236}">
                <a16:creationId xmlns:a16="http://schemas.microsoft.com/office/drawing/2014/main" id="{A20E3818-F38E-1A48-8FD8-FF443B6686A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040689" y="1773238"/>
            <a:ext cx="3527424" cy="4464049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95776" y="1773238"/>
            <a:ext cx="3600449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Content Placeholder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3527425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1527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ference Placeholder">
            <a:extLst>
              <a:ext uri="{FF2B5EF4-FFF2-40B4-BE49-F238E27FC236}">
                <a16:creationId xmlns:a16="http://schemas.microsoft.com/office/drawing/2014/main" id="{22A8D003-FCDA-0047-981A-893491C354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D1FB0E1B-5C1F-6F40-9A46-F8BCACC6E5E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2276477"/>
            <a:ext cx="5400675" cy="3960812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1" name="Text Placeholder">
            <a:extLst>
              <a:ext uri="{FF2B5EF4-FFF2-40B4-BE49-F238E27FC236}">
                <a16:creationId xmlns:a16="http://schemas.microsoft.com/office/drawing/2014/main" id="{A01483EC-A312-1944-A3B6-36E2CF252F7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67438" y="1773238"/>
            <a:ext cx="5400675" cy="360362"/>
          </a:xfrm>
        </p:spPr>
        <p:txBody>
          <a:bodyPr lIns="72000" tIns="36000" rIns="72000" bIns="36000"/>
          <a:lstStyle>
            <a:lvl1pPr marL="0" indent="0">
              <a:buNone/>
              <a:defRPr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">
            <a:extLst>
              <a:ext uri="{FF2B5EF4-FFF2-40B4-BE49-F238E27FC236}">
                <a16:creationId xmlns:a16="http://schemas.microsoft.com/office/drawing/2014/main" id="{317649E7-935E-964A-AF69-C0C4D907C8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2276475"/>
            <a:ext cx="5400675" cy="3960812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0" name="Text Placeholder">
            <a:extLst>
              <a:ext uri="{FF2B5EF4-FFF2-40B4-BE49-F238E27FC236}">
                <a16:creationId xmlns:a16="http://schemas.microsoft.com/office/drawing/2014/main" id="{4F555E08-1F8E-FE4A-8984-00D0549243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888" y="1773238"/>
            <a:ext cx="5400675" cy="360362"/>
          </a:xfrm>
        </p:spPr>
        <p:txBody>
          <a:bodyPr lIns="72000" tIns="36000" rIns="72000" bIns="36000"/>
          <a:lstStyle>
            <a:lvl1pPr marL="0" indent="0">
              <a:buNone/>
              <a:defRPr b="1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82AC1511-F3E4-724E-9385-E56C8E96E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53774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ortrait Blee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ference Placeholder">
            <a:extLst>
              <a:ext uri="{FF2B5EF4-FFF2-40B4-BE49-F238E27FC236}">
                <a16:creationId xmlns:a16="http://schemas.microsoft.com/office/drawing/2014/main" id="{90956CC3-5066-2E40-8C1A-C70D599F38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2BDD746F-C60A-5F4B-A45F-63CE1F52DD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7439" y="0"/>
            <a:ext cx="602456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6" name="Content Placeholder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92150"/>
            <a:ext cx="5400674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58662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ortrait Blee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ference Placeholder">
            <a:extLst>
              <a:ext uri="{FF2B5EF4-FFF2-40B4-BE49-F238E27FC236}">
                <a16:creationId xmlns:a16="http://schemas.microsoft.com/office/drawing/2014/main" id="{94A79C78-B21D-F943-BA39-8360A5CA22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49B6178A-34C0-C542-A96F-1D5AC73A1E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2456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7437" y="692150"/>
            <a:ext cx="5400675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00412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ference Placeholder">
            <a:extLst>
              <a:ext uri="{FF2B5EF4-FFF2-40B4-BE49-F238E27FC236}">
                <a16:creationId xmlns:a16="http://schemas.microsoft.com/office/drawing/2014/main" id="{8F2A8A3E-04CB-3D49-BFF9-4E8A1C7C715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F2C1FA18-66B6-1C4F-B252-BC50D7B557D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94885" y="3789040"/>
            <a:ext cx="2373228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86588E56-5876-5B4A-9118-0C89AE35EB9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71119" y="3789039"/>
            <a:ext cx="2877210" cy="244824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08D99ABB-BC2E-134A-A2CD-85CF5A02E72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901542" y="824986"/>
            <a:ext cx="2666571" cy="281517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4DD31F4D-BE21-FB46-B0CE-AF77431BBAB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67438" y="1767953"/>
            <a:ext cx="2591229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6" name="Content Placeholder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92150"/>
            <a:ext cx="5400674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7546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ference Placeholder">
            <a:extLst>
              <a:ext uri="{FF2B5EF4-FFF2-40B4-BE49-F238E27FC236}">
                <a16:creationId xmlns:a16="http://schemas.microsoft.com/office/drawing/2014/main" id="{FA92EB63-72C1-744C-9F42-6A38D445F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A0C5138F-94AF-8046-AAE7-1C99875056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7439" y="4076701"/>
            <a:ext cx="5401169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F781B490-0D9B-4347-9BB0-19B2C921F0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391" y="4076701"/>
            <a:ext cx="5401171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6" name="Picture Placeholder">
            <a:extLst>
              <a:ext uri="{FF2B5EF4-FFF2-40B4-BE49-F238E27FC236}">
                <a16:creationId xmlns:a16="http://schemas.microsoft.com/office/drawing/2014/main" id="{A8C294F4-A6AD-1740-BEEC-61206D8F40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67439" y="1773239"/>
            <a:ext cx="5401170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60BA58DB-1B10-234D-9055-77566A3705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3391" y="1773238"/>
            <a:ext cx="5401171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C22757BE-BD60-B043-9E76-245DD19A1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01931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ference Placeholder">
            <a:extLst>
              <a:ext uri="{FF2B5EF4-FFF2-40B4-BE49-F238E27FC236}">
                <a16:creationId xmlns:a16="http://schemas.microsoft.com/office/drawing/2014/main" id="{4A280A98-37C6-2342-830C-12DF4E52E1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D95E5B0E-4B8A-C24D-B31C-4457A16D9B9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40688" y="4076700"/>
            <a:ext cx="3527425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31B113F3-BB57-AC48-9603-182BF960DC1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95775" y="4076700"/>
            <a:ext cx="3600449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F7C36AEF-34C3-E14F-BCD3-4CA0A0915F4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3393" y="4076700"/>
            <a:ext cx="3527920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82245F91-9A08-D645-A795-C37F14E4AAB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0688" y="1773237"/>
            <a:ext cx="3527426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6F425D9C-51DB-2848-9101-2FF8AF5821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95775" y="1773236"/>
            <a:ext cx="3600450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6" name="Picture Placeholder">
            <a:extLst>
              <a:ext uri="{FF2B5EF4-FFF2-40B4-BE49-F238E27FC236}">
                <a16:creationId xmlns:a16="http://schemas.microsoft.com/office/drawing/2014/main" id="{8FB7F17B-6AA3-1149-BBC9-DC5B1DFC02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888" y="1773237"/>
            <a:ext cx="3527425" cy="2160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D975DE22-5B82-9541-BA5A-BB368C0FB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6496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ference Placeholder">
            <a:extLst>
              <a:ext uri="{FF2B5EF4-FFF2-40B4-BE49-F238E27FC236}">
                <a16:creationId xmlns:a16="http://schemas.microsoft.com/office/drawing/2014/main" id="{20E68F37-339A-074E-BA38-13276F509C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3BEC6D86-B0CF-2A49-A4C4-A057AAAF27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55076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ference Placeholder">
            <a:extLst>
              <a:ext uri="{FF2B5EF4-FFF2-40B4-BE49-F238E27FC236}">
                <a16:creationId xmlns:a16="http://schemas.microsoft.com/office/drawing/2014/main" id="{68D0C368-497A-8B4F-9C13-C840AF3693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6BFC2351-BCA4-634D-9FC2-1AABCF68D45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40689" y="1773238"/>
            <a:ext cx="3527424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E13F7FAA-ACCD-1D4C-B487-1D8E59569BB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95775" y="1773239"/>
            <a:ext cx="3600449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6" name="Picture Placeholder">
            <a:extLst>
              <a:ext uri="{FF2B5EF4-FFF2-40B4-BE49-F238E27FC236}">
                <a16:creationId xmlns:a16="http://schemas.microsoft.com/office/drawing/2014/main" id="{08CBA7DE-3862-DF4A-B953-467BCFD74F7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393" y="1773238"/>
            <a:ext cx="3527920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447F0019-9464-AF4F-A14A-C779F78A7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1501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Full 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ference Placeholder">
            <a:extLst>
              <a:ext uri="{FF2B5EF4-FFF2-40B4-BE49-F238E27FC236}">
                <a16:creationId xmlns:a16="http://schemas.microsoft.com/office/drawing/2014/main" id="{E1188DFF-7D9D-C84E-AA59-F5EB920D49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noFill/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  <p:sp>
        <p:nvSpPr>
          <p:cNvPr id="6" name="Picture Placeholder">
            <a:extLst>
              <a:ext uri="{FF2B5EF4-FFF2-40B4-BE49-F238E27FC236}">
                <a16:creationId xmlns:a16="http://schemas.microsoft.com/office/drawing/2014/main" id="{2812300D-9767-B945-AF02-1D3DEB990C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EE341E2F-1B0D-9748-91C5-CC974CF8E9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4429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ference Placeholder">
            <a:extLst>
              <a:ext uri="{FF2B5EF4-FFF2-40B4-BE49-F238E27FC236}">
                <a16:creationId xmlns:a16="http://schemas.microsoft.com/office/drawing/2014/main" id="{F4003048-D4F7-6941-99F8-0109AB947C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noFill/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  <p:sp>
        <p:nvSpPr>
          <p:cNvPr id="6" name="Picture Placeholder">
            <a:extLst>
              <a:ext uri="{FF2B5EF4-FFF2-40B4-BE49-F238E27FC236}">
                <a16:creationId xmlns:a16="http://schemas.microsoft.com/office/drawing/2014/main" id="{5E695FFE-DEC3-8945-A9DF-C9F8CC8AF4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AB158025-FD3D-9A45-8783-576F4EEB2C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5300663"/>
            <a:ext cx="10944224" cy="936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8948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542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11040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8FB3173-7AA0-D843-9B5E-650ED53C92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1523761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7971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8B6604A-86A9-074D-901A-A51AF4652A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40768"/>
            <a:ext cx="6696744" cy="37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068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  <p:sp>
        <p:nvSpPr>
          <p:cNvPr id="3" name="Subtitle Placeholder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43343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5863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ference Placeholder">
            <a:extLst>
              <a:ext uri="{FF2B5EF4-FFF2-40B4-BE49-F238E27FC236}">
                <a16:creationId xmlns:a16="http://schemas.microsoft.com/office/drawing/2014/main" id="{FFB4DFBA-4204-6F48-9C17-C4753F4774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2996258"/>
            <a:ext cx="10944225" cy="324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108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74860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8BDAF3D-6C7B-9548-BAB8-0765051D77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40768"/>
            <a:ext cx="6696744" cy="37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872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  <p:sp>
        <p:nvSpPr>
          <p:cNvPr id="3" name="Subtitle Placeholder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31948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3120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3A65594-303E-7642-9CB3-09C6E19588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40768"/>
            <a:ext cx="6696744" cy="37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34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  <p:sp>
        <p:nvSpPr>
          <p:cNvPr id="3" name="Subtitle Placeholder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38368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73981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B91455C-D067-6D41-8B42-135DE1BBBB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40768"/>
            <a:ext cx="6696744" cy="37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30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  <p:sp>
        <p:nvSpPr>
          <p:cNvPr id="3" name="Subtitle Placeholder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78846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7308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7FE51D9-41F8-F34A-B0C1-DAF02849A9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40768"/>
            <a:ext cx="6696744" cy="37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494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ference Placeholder">
            <a:extLst>
              <a:ext uri="{FF2B5EF4-FFF2-40B4-BE49-F238E27FC236}">
                <a16:creationId xmlns:a16="http://schemas.microsoft.com/office/drawing/2014/main" id="{D8BB0091-538D-5945-9060-309C431928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3357494"/>
            <a:ext cx="10944225" cy="288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144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96870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  <p:sp>
        <p:nvSpPr>
          <p:cNvPr id="3" name="Subtitle Placeholder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1446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78303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6AE1C61-DEC1-3045-9348-AA510989F3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40768"/>
            <a:ext cx="6696744" cy="37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729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  <p:sp>
        <p:nvSpPr>
          <p:cNvPr id="3" name="Subtitle Placeholder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34325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0416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1C00406-8E4B-894C-8D20-4A9F22E4BD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40768"/>
            <a:ext cx="6696744" cy="37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86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  <p:sp>
        <p:nvSpPr>
          <p:cNvPr id="3" name="Subtitle Placeholder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23983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6455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ference Placeholder">
            <a:extLst>
              <a:ext uri="{FF2B5EF4-FFF2-40B4-BE49-F238E27FC236}">
                <a16:creationId xmlns:a16="http://schemas.microsoft.com/office/drawing/2014/main" id="{B0D52624-8049-5D40-91BF-8EA428BF66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076700"/>
            <a:ext cx="10944225" cy="2160588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2160587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78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ference Placeholder">
            <a:extLst>
              <a:ext uri="{FF2B5EF4-FFF2-40B4-BE49-F238E27FC236}">
                <a16:creationId xmlns:a16="http://schemas.microsoft.com/office/drawing/2014/main" id="{7821EA71-BFDF-764B-9601-98B10F3D51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797288"/>
            <a:ext cx="10944225" cy="144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288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94752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3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ference Placeholder">
            <a:extLst>
              <a:ext uri="{FF2B5EF4-FFF2-40B4-BE49-F238E27FC236}">
                <a16:creationId xmlns:a16="http://schemas.microsoft.com/office/drawing/2014/main" id="{7CD1A0C4-1EEA-A345-AAC3-06F0D07C5E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5157288"/>
            <a:ext cx="10944225" cy="108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3240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4245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3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ference Placeholder">
            <a:extLst>
              <a:ext uri="{FF2B5EF4-FFF2-40B4-BE49-F238E27FC236}">
                <a16:creationId xmlns:a16="http://schemas.microsoft.com/office/drawing/2014/main" id="{545C34E7-B8FA-EE45-B82E-8F66C35813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43667781-6711-AC4E-B59A-870436D7730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076700"/>
            <a:ext cx="10944225" cy="2160588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65F0F8BD-14D9-F54C-8643-B510466E59C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0216" y="1773239"/>
            <a:ext cx="3527897" cy="2160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022968ED-E95A-5C4A-AFD4-AFD46BE8A4B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95800" y="1773239"/>
            <a:ext cx="3600400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6" name="Picture Placeholder">
            <a:extLst>
              <a:ext uri="{FF2B5EF4-FFF2-40B4-BE49-F238E27FC236}">
                <a16:creationId xmlns:a16="http://schemas.microsoft.com/office/drawing/2014/main" id="{2BC2BCE8-8683-9143-A195-36CA36A035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773238"/>
            <a:ext cx="3528392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1FAD975F-9286-2641-8193-8DF7321C82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6034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ference Placeholder">
            <a:extLst>
              <a:ext uri="{FF2B5EF4-FFF2-40B4-BE49-F238E27FC236}">
                <a16:creationId xmlns:a16="http://schemas.microsoft.com/office/drawing/2014/main" id="{34E2EFAD-DC91-6841-A510-D79076BDE6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  <p:sp>
        <p:nvSpPr>
          <p:cNvPr id="12" name="Picture Placeholder">
            <a:extLst>
              <a:ext uri="{FF2B5EF4-FFF2-40B4-BE49-F238E27FC236}">
                <a16:creationId xmlns:a16="http://schemas.microsoft.com/office/drawing/2014/main" id="{F1E13E52-C677-7744-9232-41BF6179164F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12872" y="5445122"/>
            <a:ext cx="1727744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7" name="Picture Placeholder">
            <a:extLst>
              <a:ext uri="{FF2B5EF4-FFF2-40B4-BE49-F238E27FC236}">
                <a16:creationId xmlns:a16="http://schemas.microsoft.com/office/drawing/2014/main" id="{50EFFEC7-CADF-794D-8A8F-463A8B0D163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040689" y="5445122"/>
            <a:ext cx="1727719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8" name="Picture Placeholder">
            <a:extLst>
              <a:ext uri="{FF2B5EF4-FFF2-40B4-BE49-F238E27FC236}">
                <a16:creationId xmlns:a16="http://schemas.microsoft.com/office/drawing/2014/main" id="{A51B6D2F-C03C-364E-96D4-07089520BE8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167435" y="5445122"/>
            <a:ext cx="1728790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9" name="Picture Placeholder">
            <a:extLst>
              <a:ext uri="{FF2B5EF4-FFF2-40B4-BE49-F238E27FC236}">
                <a16:creationId xmlns:a16="http://schemas.microsoft.com/office/drawing/2014/main" id="{760F87C5-62F3-5348-A9B3-27985DEED7C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295775" y="5445122"/>
            <a:ext cx="1728787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0" name="Picture Placeholder">
            <a:extLst>
              <a:ext uri="{FF2B5EF4-FFF2-40B4-BE49-F238E27FC236}">
                <a16:creationId xmlns:a16="http://schemas.microsoft.com/office/drawing/2014/main" id="{7062D462-B04F-C447-B1D0-0BC44559230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423592" y="5445122"/>
            <a:ext cx="1727718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F8F9F3D8-C529-AD4D-A368-265D78A91F7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51384" y="5445122"/>
            <a:ext cx="1727743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6" name="Content Placeholder">
            <a:extLst>
              <a:ext uri="{FF2B5EF4-FFF2-40B4-BE49-F238E27FC236}">
                <a16:creationId xmlns:a16="http://schemas.microsoft.com/office/drawing/2014/main" id="{4068AE28-9C85-8643-AF49-94E4EA86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3528000"/>
          </a:xfrm>
        </p:spPr>
        <p:txBody>
          <a:bodyPr lIns="72000" tIns="36000" rIns="72000" bIns="3600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9C6942AA-DC19-824E-AC96-5B2BE9F1F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1960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.png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">
            <a:extLst>
              <a:ext uri="{FF2B5EF4-FFF2-40B4-BE49-F238E27FC236}">
                <a16:creationId xmlns:a16="http://schemas.microsoft.com/office/drawing/2014/main" id="{B426078B-3553-4544-8ED2-80E83B6C7BAA}"/>
              </a:ext>
            </a:extLst>
          </p:cNvPr>
          <p:cNvSpPr txBox="1">
            <a:spLocks/>
          </p:cNvSpPr>
          <p:nvPr userDrawn="1"/>
        </p:nvSpPr>
        <p:spPr>
          <a:xfrm>
            <a:off x="11568113" y="6381750"/>
            <a:ext cx="431799" cy="287339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D0896E-602A-494F-99CF-AC1BD90019B0}" type="slidenum">
              <a:rPr lang="en-GB" smtClean="0">
                <a:solidFill>
                  <a:schemeClr val="tx1"/>
                </a:solidFill>
              </a:rPr>
              <a:pPr/>
              <a:t>‹#›</a:t>
            </a:fld>
            <a:endParaRPr lang="en-GB">
              <a:solidFill>
                <a:schemeClr val="tx1"/>
              </a:solidFill>
            </a:endParaRP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B711AEA1-9EFF-6040-A0DF-32F3F8CF9F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95774" y="6381751"/>
            <a:ext cx="3600451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Date Placeholder">
            <a:extLst>
              <a:ext uri="{FF2B5EF4-FFF2-40B4-BE49-F238E27FC236}">
                <a16:creationId xmlns:a16="http://schemas.microsoft.com/office/drawing/2014/main" id="{025D240F-3434-DF49-BB59-C0B86B414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3889" y="6381751"/>
            <a:ext cx="3527424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1B7BC17-F0E7-7A47-8273-78D53527614D}" type="datetimeFigureOut">
              <a:rPr lang="en-GB" smtClean="0"/>
              <a:pPr/>
              <a:t>18/11/2024</a:t>
            </a:fld>
            <a:endParaRPr lang="en-GB"/>
          </a:p>
        </p:txBody>
      </p:sp>
      <p:sp>
        <p:nvSpPr>
          <p:cNvPr id="3" name="Text Placeholder">
            <a:extLst>
              <a:ext uri="{FF2B5EF4-FFF2-40B4-BE49-F238E27FC236}">
                <a16:creationId xmlns:a16="http://schemas.microsoft.com/office/drawing/2014/main" id="{EAE6C37D-9121-684D-B590-EF4A55935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773238"/>
            <a:ext cx="10944225" cy="4464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" name="Title Placeholder">
            <a:extLst>
              <a:ext uri="{FF2B5EF4-FFF2-40B4-BE49-F238E27FC236}">
                <a16:creationId xmlns:a16="http://schemas.microsoft.com/office/drawing/2014/main" id="{C3035032-FFFC-C447-BA60-9B32DA458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692150"/>
            <a:ext cx="10944224" cy="936625"/>
          </a:xfrm>
          <a:prstGeom prst="rect">
            <a:avLst/>
          </a:prstGeom>
        </p:spPr>
        <p:txBody>
          <a:bodyPr vert="horz" lIns="72000" tIns="36000" rIns="72000" bIns="36000" rtlCol="0" anchor="b" anchorCtr="0">
            <a:no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9" name="University Logo" descr="Logo&#10;&#10;Description automatically generated with medium confidence">
            <a:extLst>
              <a:ext uri="{FF2B5EF4-FFF2-40B4-BE49-F238E27FC236}">
                <a16:creationId xmlns:a16="http://schemas.microsoft.com/office/drawing/2014/main" id="{85F1001B-B16B-E74E-90FF-B036DA16ADEF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678" y="-279125"/>
            <a:ext cx="2880322" cy="161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0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97" r:id="rId2"/>
    <p:sldLayoutId id="2147483676" r:id="rId3"/>
    <p:sldLayoutId id="2147483679" r:id="rId4"/>
    <p:sldLayoutId id="2147483680" r:id="rId5"/>
    <p:sldLayoutId id="2147483677" r:id="rId6"/>
    <p:sldLayoutId id="2147483678" r:id="rId7"/>
    <p:sldLayoutId id="2147483682" r:id="rId8"/>
    <p:sldLayoutId id="2147483683" r:id="rId9"/>
    <p:sldLayoutId id="2147483684" r:id="rId10"/>
    <p:sldLayoutId id="2147483724" r:id="rId11"/>
    <p:sldLayoutId id="2147483725" r:id="rId12"/>
    <p:sldLayoutId id="2147483723" r:id="rId13"/>
    <p:sldLayoutId id="2147483685" r:id="rId14"/>
    <p:sldLayoutId id="2147483687" r:id="rId15"/>
    <p:sldLayoutId id="2147483686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726" r:id="rId23"/>
    <p:sldLayoutId id="2147483727" r:id="rId24"/>
    <p:sldLayoutId id="2147483728" r:id="rId25"/>
    <p:sldLayoutId id="2147483729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0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62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6" userDrawn="1">
          <p15:clr>
            <a:srgbClr val="F26B43"/>
          </p15:clr>
        </p15:guide>
        <p15:guide id="2" orient="horz" pos="1026" userDrawn="1">
          <p15:clr>
            <a:srgbClr val="F26B43"/>
          </p15:clr>
        </p15:guide>
        <p15:guide id="3" orient="horz" pos="1117" userDrawn="1">
          <p15:clr>
            <a:srgbClr val="F26B43"/>
          </p15:clr>
        </p15:guide>
        <p15:guide id="4" orient="horz" pos="1344" userDrawn="1">
          <p15:clr>
            <a:srgbClr val="F26B43"/>
          </p15:clr>
        </p15:guide>
        <p15:guide id="5" orient="horz" pos="1434" userDrawn="1">
          <p15:clr>
            <a:srgbClr val="F26B43"/>
          </p15:clr>
        </p15:guide>
        <p15:guide id="6" orient="horz" pos="2478" userDrawn="1">
          <p15:clr>
            <a:srgbClr val="F26B43"/>
          </p15:clr>
        </p15:guide>
        <p15:guide id="7" orient="horz" pos="2568" userDrawn="1">
          <p15:clr>
            <a:srgbClr val="F26B43"/>
          </p15:clr>
        </p15:guide>
        <p15:guide id="8" orient="horz" pos="3929" userDrawn="1">
          <p15:clr>
            <a:srgbClr val="F26B43"/>
          </p15:clr>
        </p15:guide>
        <p15:guide id="9" orient="horz" pos="4020" userDrawn="1">
          <p15:clr>
            <a:srgbClr val="F26B43"/>
          </p15:clr>
        </p15:guide>
        <p15:guide id="10" orient="horz" pos="4201" userDrawn="1">
          <p15:clr>
            <a:srgbClr val="F26B43"/>
          </p15:clr>
        </p15:guide>
        <p15:guide id="11" pos="393" userDrawn="1">
          <p15:clr>
            <a:srgbClr val="F26B43"/>
          </p15:clr>
        </p15:guide>
        <p15:guide id="12" pos="2706" userDrawn="1">
          <p15:clr>
            <a:srgbClr val="F26B43"/>
          </p15:clr>
        </p15:guide>
        <p15:guide id="13" pos="2615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5065" userDrawn="1">
          <p15:clr>
            <a:srgbClr val="F26B43"/>
          </p15:clr>
        </p15:guide>
        <p15:guide id="17" pos="4974" userDrawn="1">
          <p15:clr>
            <a:srgbClr val="F26B43"/>
          </p15:clr>
        </p15:guide>
        <p15:guide id="18" pos="7559" userDrawn="1">
          <p15:clr>
            <a:srgbClr val="F26B43"/>
          </p15:clr>
        </p15:guide>
        <p15:guide id="19" pos="728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F8164AF-429E-8B44-8926-15F5B2F349A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46" y="-279124"/>
            <a:ext cx="288032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7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1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 userDrawn="1">
          <p15:clr>
            <a:srgbClr val="F26B43"/>
          </p15:clr>
        </p15:guide>
        <p15:guide id="2" pos="6199" userDrawn="1">
          <p15:clr>
            <a:srgbClr val="F26B43"/>
          </p15:clr>
        </p15:guide>
        <p15:guide id="3" orient="horz" pos="1344" userDrawn="1">
          <p15:clr>
            <a:srgbClr val="F26B43"/>
          </p15:clr>
        </p15:guide>
        <p15:guide id="4" orient="horz" pos="2115" userDrawn="1">
          <p15:clr>
            <a:srgbClr val="F26B43"/>
          </p15:clr>
        </p15:guide>
        <p15:guide id="5" orient="horz" pos="2205" userDrawn="1">
          <p15:clr>
            <a:srgbClr val="F26B43"/>
          </p15:clr>
        </p15:guide>
        <p15:guide id="6" orient="horz" pos="2840" userDrawn="1">
          <p15:clr>
            <a:srgbClr val="F26B43"/>
          </p15:clr>
        </p15:guide>
        <p15:guide id="7" orient="horz" pos="2931" userDrawn="1">
          <p15:clr>
            <a:srgbClr val="F26B43"/>
          </p15:clr>
        </p15:guide>
        <p15:guide id="8" orient="horz" pos="3158" userDrawn="1">
          <p15:clr>
            <a:srgbClr val="F26B43"/>
          </p15:clr>
        </p15:guide>
        <p15:guide id="9" pos="7287" userDrawn="1">
          <p15:clr>
            <a:srgbClr val="F26B43"/>
          </p15:clr>
        </p15:guide>
        <p15:guide id="10" pos="7559" userDrawn="1">
          <p15:clr>
            <a:srgbClr val="F26B43"/>
          </p15:clr>
        </p15:guide>
        <p15:guide id="11" orient="horz" pos="4020" userDrawn="1">
          <p15:clr>
            <a:srgbClr val="F26B43"/>
          </p15:clr>
        </p15:guide>
        <p15:guide id="12" orient="horz" pos="4201" userDrawn="1">
          <p15:clr>
            <a:srgbClr val="F26B43"/>
          </p15:clr>
        </p15:guide>
        <p15:guide id="13" orient="horz" pos="436" userDrawn="1">
          <p15:clr>
            <a:srgbClr val="F26B43"/>
          </p15:clr>
        </p15:guide>
        <p15:guide id="14" orient="horz" pos="3929" userDrawn="1">
          <p15:clr>
            <a:srgbClr val="F26B43"/>
          </p15:clr>
        </p15:guide>
        <p15:guide id="15" pos="393" userDrawn="1">
          <p15:clr>
            <a:srgbClr val="F26B43"/>
          </p15:clr>
        </p15:guide>
        <p15:guide id="16" orient="horz" pos="1026" userDrawn="1">
          <p15:clr>
            <a:srgbClr val="F26B43"/>
          </p15:clr>
        </p15:guide>
        <p15:guide id="17" orient="horz" pos="111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C93DE68-05CE-2849-95E7-E5250A523A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46" y="-279124"/>
            <a:ext cx="288032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8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35FA973-C0ED-CC4A-860A-332DE8FA6E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46" y="-279124"/>
            <a:ext cx="288032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78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E358BAB-3CE0-B441-80F2-75A919C00A3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46" y="-279124"/>
            <a:ext cx="288032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8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6C5CB4D6-7FF7-E74F-A293-FD6DF4731B9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46" y="-279124"/>
            <a:ext cx="288032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9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B38F7A9-0726-AB4E-82A2-387311FBB25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46" y="-279124"/>
            <a:ext cx="288032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0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4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308ADD2-B9A1-D943-9ECD-0824C50664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46" y="-279124"/>
            <a:ext cx="288032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26" Type="http://schemas.openxmlformats.org/officeDocument/2006/relationships/image" Target="../media/image36.png"/><Relationship Id="rId39" Type="http://schemas.openxmlformats.org/officeDocument/2006/relationships/image" Target="../media/image49.png"/><Relationship Id="rId21" Type="http://schemas.openxmlformats.org/officeDocument/2006/relationships/image" Target="../media/image31.png"/><Relationship Id="rId34" Type="http://schemas.openxmlformats.org/officeDocument/2006/relationships/image" Target="../media/image44.png"/><Relationship Id="rId42" Type="http://schemas.openxmlformats.org/officeDocument/2006/relationships/image" Target="../media/image5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29" Type="http://schemas.openxmlformats.org/officeDocument/2006/relationships/image" Target="../media/image39.png"/><Relationship Id="rId41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4.png"/><Relationship Id="rId32" Type="http://schemas.openxmlformats.org/officeDocument/2006/relationships/image" Target="../media/image42.png"/><Relationship Id="rId37" Type="http://schemas.openxmlformats.org/officeDocument/2006/relationships/image" Target="../media/image47.png"/><Relationship Id="rId40" Type="http://schemas.openxmlformats.org/officeDocument/2006/relationships/image" Target="../media/image50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28" Type="http://schemas.openxmlformats.org/officeDocument/2006/relationships/image" Target="../media/image38.png"/><Relationship Id="rId36" Type="http://schemas.openxmlformats.org/officeDocument/2006/relationships/image" Target="../media/image46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31" Type="http://schemas.openxmlformats.org/officeDocument/2006/relationships/image" Target="../media/image41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Relationship Id="rId27" Type="http://schemas.openxmlformats.org/officeDocument/2006/relationships/image" Target="../media/image37.png"/><Relationship Id="rId30" Type="http://schemas.openxmlformats.org/officeDocument/2006/relationships/image" Target="../media/image40.png"/><Relationship Id="rId35" Type="http://schemas.openxmlformats.org/officeDocument/2006/relationships/image" Target="../media/image45.png"/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35.png"/><Relationship Id="rId33" Type="http://schemas.openxmlformats.org/officeDocument/2006/relationships/image" Target="../media/image43.png"/><Relationship Id="rId38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26" Type="http://schemas.openxmlformats.org/officeDocument/2006/relationships/image" Target="../media/image36.png"/><Relationship Id="rId39" Type="http://schemas.openxmlformats.org/officeDocument/2006/relationships/image" Target="../media/image49.png"/><Relationship Id="rId21" Type="http://schemas.openxmlformats.org/officeDocument/2006/relationships/image" Target="../media/image31.png"/><Relationship Id="rId34" Type="http://schemas.openxmlformats.org/officeDocument/2006/relationships/image" Target="../media/image44.png"/><Relationship Id="rId42" Type="http://schemas.openxmlformats.org/officeDocument/2006/relationships/image" Target="../media/image5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29" Type="http://schemas.openxmlformats.org/officeDocument/2006/relationships/image" Target="../media/image39.png"/><Relationship Id="rId41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24" Type="http://schemas.openxmlformats.org/officeDocument/2006/relationships/image" Target="../media/image34.png"/><Relationship Id="rId32" Type="http://schemas.openxmlformats.org/officeDocument/2006/relationships/image" Target="../media/image42.png"/><Relationship Id="rId37" Type="http://schemas.openxmlformats.org/officeDocument/2006/relationships/image" Target="../media/image47.png"/><Relationship Id="rId40" Type="http://schemas.openxmlformats.org/officeDocument/2006/relationships/image" Target="../media/image50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28" Type="http://schemas.openxmlformats.org/officeDocument/2006/relationships/image" Target="../media/image38.png"/><Relationship Id="rId36" Type="http://schemas.openxmlformats.org/officeDocument/2006/relationships/image" Target="../media/image46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31" Type="http://schemas.openxmlformats.org/officeDocument/2006/relationships/image" Target="../media/image41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2.png"/><Relationship Id="rId27" Type="http://schemas.openxmlformats.org/officeDocument/2006/relationships/image" Target="../media/image37.png"/><Relationship Id="rId30" Type="http://schemas.openxmlformats.org/officeDocument/2006/relationships/image" Target="../media/image40.png"/><Relationship Id="rId35" Type="http://schemas.openxmlformats.org/officeDocument/2006/relationships/image" Target="../media/image45.png"/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5" Type="http://schemas.openxmlformats.org/officeDocument/2006/relationships/image" Target="../media/image35.png"/><Relationship Id="rId33" Type="http://schemas.openxmlformats.org/officeDocument/2006/relationships/image" Target="../media/image43.png"/><Relationship Id="rId38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png"/><Relationship Id="rId18" Type="http://schemas.openxmlformats.org/officeDocument/2006/relationships/image" Target="../media/image40.png"/><Relationship Id="rId26" Type="http://schemas.openxmlformats.org/officeDocument/2006/relationships/image" Target="../media/image47.png"/><Relationship Id="rId39" Type="http://schemas.openxmlformats.org/officeDocument/2006/relationships/image" Target="../media/image26.png"/><Relationship Id="rId21" Type="http://schemas.openxmlformats.org/officeDocument/2006/relationships/image" Target="../media/image43.png"/><Relationship Id="rId34" Type="http://schemas.openxmlformats.org/officeDocument/2006/relationships/image" Target="../media/image21.png"/><Relationship Id="rId42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7.png"/><Relationship Id="rId20" Type="http://schemas.openxmlformats.org/officeDocument/2006/relationships/image" Target="../media/image42.png"/><Relationship Id="rId29" Type="http://schemas.openxmlformats.org/officeDocument/2006/relationships/image" Target="../media/image33.png"/><Relationship Id="rId41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34.png"/><Relationship Id="rId24" Type="http://schemas.openxmlformats.org/officeDocument/2006/relationships/image" Target="../media/image46.png"/><Relationship Id="rId32" Type="http://schemas.openxmlformats.org/officeDocument/2006/relationships/image" Target="../media/image51.png"/><Relationship Id="rId37" Type="http://schemas.openxmlformats.org/officeDocument/2006/relationships/image" Target="../media/image24.png"/><Relationship Id="rId40" Type="http://schemas.openxmlformats.org/officeDocument/2006/relationships/image" Target="../media/image27.png"/><Relationship Id="rId5" Type="http://schemas.openxmlformats.org/officeDocument/2006/relationships/image" Target="../media/image15.png"/><Relationship Id="rId15" Type="http://schemas.openxmlformats.org/officeDocument/2006/relationships/image" Target="../media/image36.png"/><Relationship Id="rId23" Type="http://schemas.openxmlformats.org/officeDocument/2006/relationships/image" Target="../media/image45.png"/><Relationship Id="rId28" Type="http://schemas.openxmlformats.org/officeDocument/2006/relationships/image" Target="../media/image20.png"/><Relationship Id="rId36" Type="http://schemas.openxmlformats.org/officeDocument/2006/relationships/image" Target="../media/image23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31" Type="http://schemas.openxmlformats.org/officeDocument/2006/relationships/image" Target="../media/image50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openxmlformats.org/officeDocument/2006/relationships/image" Target="../media/image18.png"/><Relationship Id="rId22" Type="http://schemas.openxmlformats.org/officeDocument/2006/relationships/image" Target="../media/image44.png"/><Relationship Id="rId27" Type="http://schemas.openxmlformats.org/officeDocument/2006/relationships/image" Target="../media/image49.png"/><Relationship Id="rId30" Type="http://schemas.openxmlformats.org/officeDocument/2006/relationships/image" Target="../media/image48.png"/><Relationship Id="rId35" Type="http://schemas.openxmlformats.org/officeDocument/2006/relationships/image" Target="../media/image22.png"/><Relationship Id="rId8" Type="http://schemas.openxmlformats.org/officeDocument/2006/relationships/image" Target="../media/image31.png"/><Relationship Id="rId3" Type="http://schemas.openxmlformats.org/officeDocument/2006/relationships/image" Target="../media/image13.png"/><Relationship Id="rId12" Type="http://schemas.openxmlformats.org/officeDocument/2006/relationships/image" Target="../media/image35.png"/><Relationship Id="rId17" Type="http://schemas.openxmlformats.org/officeDocument/2006/relationships/image" Target="../media/image39.png"/><Relationship Id="rId25" Type="http://schemas.openxmlformats.org/officeDocument/2006/relationships/image" Target="../media/image19.png"/><Relationship Id="rId33" Type="http://schemas.openxmlformats.org/officeDocument/2006/relationships/image" Target="../media/image52.png"/><Relationship Id="rId38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png"/><Relationship Id="rId18" Type="http://schemas.openxmlformats.org/officeDocument/2006/relationships/image" Target="../media/image40.png"/><Relationship Id="rId26" Type="http://schemas.openxmlformats.org/officeDocument/2006/relationships/image" Target="../media/image47.png"/><Relationship Id="rId39" Type="http://schemas.openxmlformats.org/officeDocument/2006/relationships/image" Target="../media/image26.png"/><Relationship Id="rId21" Type="http://schemas.openxmlformats.org/officeDocument/2006/relationships/image" Target="../media/image43.png"/><Relationship Id="rId34" Type="http://schemas.openxmlformats.org/officeDocument/2006/relationships/image" Target="../media/image21.png"/><Relationship Id="rId42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7.png"/><Relationship Id="rId20" Type="http://schemas.openxmlformats.org/officeDocument/2006/relationships/image" Target="../media/image42.png"/><Relationship Id="rId29" Type="http://schemas.openxmlformats.org/officeDocument/2006/relationships/image" Target="../media/image33.png"/><Relationship Id="rId41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34.png"/><Relationship Id="rId24" Type="http://schemas.openxmlformats.org/officeDocument/2006/relationships/image" Target="../media/image46.png"/><Relationship Id="rId32" Type="http://schemas.openxmlformats.org/officeDocument/2006/relationships/image" Target="../media/image51.png"/><Relationship Id="rId37" Type="http://schemas.openxmlformats.org/officeDocument/2006/relationships/image" Target="../media/image24.png"/><Relationship Id="rId40" Type="http://schemas.openxmlformats.org/officeDocument/2006/relationships/image" Target="../media/image27.png"/><Relationship Id="rId5" Type="http://schemas.openxmlformats.org/officeDocument/2006/relationships/image" Target="../media/image15.png"/><Relationship Id="rId15" Type="http://schemas.openxmlformats.org/officeDocument/2006/relationships/image" Target="../media/image36.png"/><Relationship Id="rId23" Type="http://schemas.openxmlformats.org/officeDocument/2006/relationships/image" Target="../media/image45.png"/><Relationship Id="rId28" Type="http://schemas.openxmlformats.org/officeDocument/2006/relationships/image" Target="../media/image20.png"/><Relationship Id="rId36" Type="http://schemas.openxmlformats.org/officeDocument/2006/relationships/image" Target="../media/image23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31" Type="http://schemas.openxmlformats.org/officeDocument/2006/relationships/image" Target="../media/image50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openxmlformats.org/officeDocument/2006/relationships/image" Target="../media/image18.png"/><Relationship Id="rId22" Type="http://schemas.openxmlformats.org/officeDocument/2006/relationships/image" Target="../media/image44.png"/><Relationship Id="rId27" Type="http://schemas.openxmlformats.org/officeDocument/2006/relationships/image" Target="../media/image49.png"/><Relationship Id="rId30" Type="http://schemas.openxmlformats.org/officeDocument/2006/relationships/image" Target="../media/image48.png"/><Relationship Id="rId35" Type="http://schemas.openxmlformats.org/officeDocument/2006/relationships/image" Target="../media/image22.png"/><Relationship Id="rId8" Type="http://schemas.openxmlformats.org/officeDocument/2006/relationships/image" Target="../media/image31.png"/><Relationship Id="rId3" Type="http://schemas.openxmlformats.org/officeDocument/2006/relationships/image" Target="../media/image13.png"/><Relationship Id="rId12" Type="http://schemas.openxmlformats.org/officeDocument/2006/relationships/image" Target="../media/image35.png"/><Relationship Id="rId17" Type="http://schemas.openxmlformats.org/officeDocument/2006/relationships/image" Target="../media/image39.png"/><Relationship Id="rId25" Type="http://schemas.openxmlformats.org/officeDocument/2006/relationships/image" Target="../media/image19.png"/><Relationship Id="rId33" Type="http://schemas.openxmlformats.org/officeDocument/2006/relationships/image" Target="../media/image52.png"/><Relationship Id="rId38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323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Hopscotch (</a:t>
            </a:r>
            <a:r>
              <a:rPr lang="en-US" dirty="0" err="1"/>
              <a:t>Rayuela</a:t>
            </a:r>
            <a:r>
              <a:rPr lang="en-US" dirty="0"/>
              <a:t>) (1963)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Structured as 155 chapters</a:t>
            </a:r>
          </a:p>
          <a:p>
            <a:pPr lvl="1"/>
            <a:r>
              <a:rPr lang="en-US" dirty="0"/>
              <a:t>Chapters 57-155 designated as ‘expendable’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Two readings of the book:</a:t>
            </a:r>
          </a:p>
          <a:p>
            <a:pPr lvl="1"/>
            <a:r>
              <a:rPr lang="en-US" dirty="0"/>
              <a:t>Chapters 1-56 in order</a:t>
            </a:r>
          </a:p>
          <a:p>
            <a:pPr lvl="1"/>
            <a:r>
              <a:rPr lang="en-US" dirty="0"/>
              <a:t>All chapters, following the reading order given in the instructions: 73-1-2-116-3-…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 rot="899069">
            <a:off x="7302261" y="1464879"/>
            <a:ext cx="2915736" cy="4431919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Cortázar</a:t>
            </a:r>
            <a:r>
              <a:rPr lang="en-US" dirty="0"/>
              <a:t>, J. (1966) </a:t>
            </a:r>
            <a:r>
              <a:rPr lang="en-US" i="1" dirty="0"/>
              <a:t>Hopscotch</a:t>
            </a:r>
            <a:r>
              <a:rPr lang="en-US" dirty="0"/>
              <a:t>. Translated from Spanish by </a:t>
            </a:r>
            <a:r>
              <a:rPr lang="en-US" dirty="0" err="1"/>
              <a:t>Rabassa</a:t>
            </a:r>
            <a:r>
              <a:rPr lang="en-US" dirty="0"/>
              <a:t>, G. New York: Pantheon Books. </a:t>
            </a:r>
          </a:p>
        </p:txBody>
      </p:sp>
    </p:spTree>
    <p:extLst>
      <p:ext uri="{BB962C8B-B14F-4D97-AF65-F5344CB8AC3E}">
        <p14:creationId xmlns:p14="http://schemas.microsoft.com/office/powerpoint/2010/main" val="20654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 </a:t>
            </a:r>
            <a:r>
              <a:rPr lang="en-US" dirty="0" err="1"/>
              <a:t>conte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votre</a:t>
            </a:r>
            <a:r>
              <a:rPr lang="en-US" dirty="0"/>
              <a:t> </a:t>
            </a:r>
            <a:r>
              <a:rPr lang="en-US" dirty="0" err="1"/>
              <a:t>façon</a:t>
            </a:r>
            <a:r>
              <a:rPr lang="en-US" dirty="0"/>
              <a:t> (1967)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Numbered double-page spreads</a:t>
            </a:r>
          </a:p>
          <a:p>
            <a:pPr lvl="1"/>
            <a:r>
              <a:rPr lang="en-US" dirty="0"/>
              <a:t>Story on verso pages</a:t>
            </a:r>
          </a:p>
          <a:p>
            <a:pPr lvl="1"/>
            <a:r>
              <a:rPr lang="en-US" dirty="0"/>
              <a:t>Explicit choices on recto pages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729821" y="1773238"/>
            <a:ext cx="4275909" cy="446405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Queneau</a:t>
            </a:r>
            <a:r>
              <a:rPr lang="en-US" dirty="0"/>
              <a:t>, R. (1982) </a:t>
            </a:r>
            <a:r>
              <a:rPr lang="en-US" i="1" dirty="0"/>
              <a:t>Un </a:t>
            </a:r>
            <a:r>
              <a:rPr lang="en-US" i="1" dirty="0" err="1"/>
              <a:t>conte</a:t>
            </a:r>
            <a:r>
              <a:rPr lang="en-US" i="1" dirty="0"/>
              <a:t> </a:t>
            </a:r>
            <a:r>
              <a:rPr lang="en-US" i="1" dirty="0" err="1"/>
              <a:t>à</a:t>
            </a:r>
            <a:r>
              <a:rPr lang="en-US" i="1" dirty="0"/>
              <a:t> </a:t>
            </a:r>
            <a:r>
              <a:rPr lang="en-US" i="1" dirty="0" err="1"/>
              <a:t>votre</a:t>
            </a:r>
            <a:r>
              <a:rPr lang="en-US" i="1" dirty="0"/>
              <a:t> </a:t>
            </a:r>
            <a:r>
              <a:rPr lang="en-US" i="1" dirty="0" err="1"/>
              <a:t>façon</a:t>
            </a:r>
            <a:r>
              <a:rPr lang="en-US" dirty="0"/>
              <a:t>, Paris: Kickshaws.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568113" y="6381751"/>
            <a:ext cx="431799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D0896E-602A-494F-99CF-AC1BD90019B0}" type="slidenum">
              <a:rPr lang="en-GB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315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Unfortunates (1969)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27 chapters, bound as pamphlets</a:t>
            </a:r>
          </a:p>
          <a:p>
            <a:pPr lvl="1"/>
            <a:r>
              <a:rPr lang="en-US" dirty="0"/>
              <a:t>Designated first chapter</a:t>
            </a:r>
          </a:p>
          <a:p>
            <a:pPr lvl="1"/>
            <a:r>
              <a:rPr lang="en-US" dirty="0"/>
              <a:t>25 chapters, to be read in any order</a:t>
            </a:r>
          </a:p>
          <a:p>
            <a:pPr lvl="1"/>
            <a:r>
              <a:rPr lang="en-US" dirty="0"/>
              <a:t>Designated last chapter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 rot="900869">
            <a:off x="7443080" y="1552583"/>
            <a:ext cx="2849393" cy="446405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Johnson, B.S. (1969) </a:t>
            </a:r>
            <a:r>
              <a:rPr lang="en-US" i="1" dirty="0"/>
              <a:t>The Unfortunates</a:t>
            </a:r>
            <a:r>
              <a:rPr lang="en-US" dirty="0"/>
              <a:t>, London: Secker and Warburg. </a:t>
            </a:r>
          </a:p>
        </p:txBody>
      </p:sp>
    </p:spTree>
    <p:extLst>
      <p:ext uri="{BB962C8B-B14F-4D97-AF65-F5344CB8AC3E}">
        <p14:creationId xmlns:p14="http://schemas.microsoft.com/office/powerpoint/2010/main" val="2763582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text, desk&#10;&#10;Description automatically generated">
            <a:extLst>
              <a:ext uri="{FF2B5EF4-FFF2-40B4-BE49-F238E27FC236}">
                <a16:creationId xmlns:a16="http://schemas.microsoft.com/office/drawing/2014/main" id="{34273A46-F4BD-3C4D-B440-8BBB1A0C9F7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4892848" y="1242204"/>
            <a:ext cx="7107065" cy="4940277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66948B-D59E-B144-91DC-2E3082AA365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Mathers, E.P. (1934) </a:t>
            </a:r>
            <a:r>
              <a:rPr lang="en-US" i="1" dirty="0"/>
              <a:t>Cain's Jawbone</a:t>
            </a:r>
            <a:r>
              <a:rPr lang="en-US" dirty="0"/>
              <a:t>. In </a:t>
            </a:r>
            <a:r>
              <a:rPr lang="en-GB" i="1" dirty="0"/>
              <a:t>The Torquemada Puzzle Book.</a:t>
            </a:r>
            <a:r>
              <a:rPr lang="en-US" dirty="0"/>
              <a:t> London: Victor Gollancz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217872-FFD0-CE4F-A0C7-98FA430827A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100 loose leaf pages</a:t>
            </a:r>
          </a:p>
          <a:p>
            <a:pPr lvl="1"/>
            <a:r>
              <a:rPr lang="en-US" dirty="0"/>
              <a:t>Only one correct reading order!</a:t>
            </a:r>
          </a:p>
          <a:p>
            <a:pPr lvl="1"/>
            <a:r>
              <a:rPr lang="en-US" dirty="0"/>
              <a:t>Book is presented as a puzzle: identify the murderer and victims, and determine the correct reading order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8CBAC-E51B-E649-A552-D355ADC73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Cain's Jawbone (1934)</a:t>
            </a:r>
          </a:p>
        </p:txBody>
      </p:sp>
    </p:spTree>
    <p:extLst>
      <p:ext uri="{BB962C8B-B14F-4D97-AF65-F5344CB8AC3E}">
        <p14:creationId xmlns:p14="http://schemas.microsoft.com/office/powerpoint/2010/main" val="4134690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13219" b="43057"/>
          <a:stretch/>
        </p:blipFill>
        <p:spPr>
          <a:xfrm>
            <a:off x="1" y="0"/>
            <a:ext cx="12192000" cy="6858000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Story, Narrative and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DC866C-6EF5-6E42-AF10-5B7F60B70F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8073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Story, Narrative and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68113" y="6381751"/>
            <a:ext cx="431799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D0896E-602A-494F-99CF-AC1BD90019B0}" type="slidenum">
              <a:rPr lang="en-GB" smtClean="0"/>
              <a:pPr/>
              <a:t>15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Narrative theory identifies three levels in fiction:</a:t>
            </a:r>
          </a:p>
          <a:p>
            <a:pPr lvl="1"/>
            <a:r>
              <a:rPr lang="en-US" dirty="0"/>
              <a:t>Story: the content of a tale; the underlying events related in a tale (also referred to as </a:t>
            </a:r>
            <a:r>
              <a:rPr lang="en-US" i="1" dirty="0" err="1"/>
              <a:t>fabula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Narrative: a recounting of a story; the </a:t>
            </a:r>
            <a:r>
              <a:rPr lang="en-US" dirty="0" err="1"/>
              <a:t>reorganisation</a:t>
            </a:r>
            <a:r>
              <a:rPr lang="en-US" dirty="0"/>
              <a:t> of events by time or point-of-view (also referred to as </a:t>
            </a:r>
            <a:r>
              <a:rPr lang="en-US" i="1" dirty="0" err="1"/>
              <a:t>syuzhet</a:t>
            </a:r>
            <a:r>
              <a:rPr lang="en-US" dirty="0"/>
              <a:t> or </a:t>
            </a:r>
            <a:r>
              <a:rPr lang="en-US" i="1" dirty="0"/>
              <a:t>plot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Text: the signs (words, images) that are processed by the reader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Non-linearity may be introduced at any or all of these levels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Lowe, N.J. (2009) A Cognitive Model, In Reading Hypertext, Bernstein, M. and Greco, D. (</a:t>
            </a:r>
            <a:r>
              <a:rPr lang="en-US" dirty="0" err="1"/>
              <a:t>eds</a:t>
            </a:r>
            <a:r>
              <a:rPr lang="en-US" dirty="0"/>
              <a:t>), Watertown, MA: </a:t>
            </a:r>
            <a:r>
              <a:rPr lang="en-US" dirty="0" err="1"/>
              <a:t>Eastgate</a:t>
            </a:r>
            <a:r>
              <a:rPr lang="en-US" dirty="0"/>
              <a:t> Systems</a:t>
            </a:r>
          </a:p>
        </p:txBody>
      </p:sp>
    </p:spTree>
    <p:extLst>
      <p:ext uri="{BB962C8B-B14F-4D97-AF65-F5344CB8AC3E}">
        <p14:creationId xmlns:p14="http://schemas.microsoft.com/office/powerpoint/2010/main" val="20423568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888" y="5146728"/>
            <a:ext cx="900000" cy="658536"/>
          </a:xfrm>
          <a:prstGeom prst="rect">
            <a:avLst/>
          </a:prstGeom>
        </p:spPr>
      </p:pic>
      <p:pic>
        <p:nvPicPr>
          <p:cNvPr id="43" name="Picture 42" descr="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5146728"/>
            <a:ext cx="900000" cy="658536"/>
          </a:xfrm>
          <a:prstGeom prst="rect">
            <a:avLst/>
          </a:prstGeom>
        </p:spPr>
      </p:pic>
      <p:pic>
        <p:nvPicPr>
          <p:cNvPr id="42" name="Picture 41" descr="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5146728"/>
            <a:ext cx="900000" cy="658536"/>
          </a:xfrm>
          <a:prstGeom prst="rect">
            <a:avLst/>
          </a:prstGeom>
        </p:spPr>
      </p:pic>
      <p:pic>
        <p:nvPicPr>
          <p:cNvPr id="41" name="Picture 40" descr="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146728"/>
            <a:ext cx="900000" cy="658536"/>
          </a:xfrm>
          <a:prstGeom prst="rect">
            <a:avLst/>
          </a:prstGeom>
        </p:spPr>
      </p:pic>
      <p:pic>
        <p:nvPicPr>
          <p:cNvPr id="40" name="Picture 39" descr="36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5146728"/>
            <a:ext cx="900000" cy="658536"/>
          </a:xfrm>
          <a:prstGeom prst="rect">
            <a:avLst/>
          </a:prstGeom>
        </p:spPr>
      </p:pic>
      <p:pic>
        <p:nvPicPr>
          <p:cNvPr id="39" name="Picture 38" descr="35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5146728"/>
            <a:ext cx="900000" cy="658536"/>
          </a:xfrm>
          <a:prstGeom prst="rect">
            <a:avLst/>
          </a:prstGeom>
        </p:spPr>
      </p:pic>
      <p:pic>
        <p:nvPicPr>
          <p:cNvPr id="38" name="Picture 37" descr="34c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5146728"/>
            <a:ext cx="900000" cy="658536"/>
          </a:xfrm>
          <a:prstGeom prst="rect">
            <a:avLst/>
          </a:prstGeom>
        </p:spPr>
      </p:pic>
      <p:pic>
        <p:nvPicPr>
          <p:cNvPr id="37" name="Picture 36" descr="33b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5146728"/>
            <a:ext cx="900000" cy="658536"/>
          </a:xfrm>
          <a:prstGeom prst="rect">
            <a:avLst/>
          </a:prstGeom>
        </p:spPr>
      </p:pic>
      <p:pic>
        <p:nvPicPr>
          <p:cNvPr id="36" name="Picture 35" descr="32a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888" y="4365104"/>
            <a:ext cx="900000" cy="658536"/>
          </a:xfrm>
          <a:prstGeom prst="rect">
            <a:avLst/>
          </a:prstGeom>
        </p:spPr>
      </p:pic>
      <p:pic>
        <p:nvPicPr>
          <p:cNvPr id="35" name="Picture 34" descr="31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4365104"/>
            <a:ext cx="900000" cy="658536"/>
          </a:xfrm>
          <a:prstGeom prst="rect">
            <a:avLst/>
          </a:prstGeom>
        </p:spPr>
      </p:pic>
      <p:pic>
        <p:nvPicPr>
          <p:cNvPr id="34" name="Picture 33" descr="30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4365104"/>
            <a:ext cx="900000" cy="658536"/>
          </a:xfrm>
          <a:prstGeom prst="rect">
            <a:avLst/>
          </a:prstGeom>
        </p:spPr>
      </p:pic>
      <p:pic>
        <p:nvPicPr>
          <p:cNvPr id="33" name="Picture 32" descr="29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365104"/>
            <a:ext cx="900000" cy="658536"/>
          </a:xfrm>
          <a:prstGeom prst="rect">
            <a:avLst/>
          </a:prstGeom>
        </p:spPr>
      </p:pic>
      <p:pic>
        <p:nvPicPr>
          <p:cNvPr id="32" name="Picture 31" descr="28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4365104"/>
            <a:ext cx="900000" cy="658536"/>
          </a:xfrm>
          <a:prstGeom prst="rect">
            <a:avLst/>
          </a:prstGeom>
        </p:spPr>
      </p:pic>
      <p:pic>
        <p:nvPicPr>
          <p:cNvPr id="31" name="Picture 30" descr="27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4365104"/>
            <a:ext cx="900000" cy="658536"/>
          </a:xfrm>
          <a:prstGeom prst="rect">
            <a:avLst/>
          </a:prstGeom>
        </p:spPr>
      </p:pic>
      <p:pic>
        <p:nvPicPr>
          <p:cNvPr id="30" name="Picture 29" descr="26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4365104"/>
            <a:ext cx="900000" cy="658536"/>
          </a:xfrm>
          <a:prstGeom prst="rect">
            <a:avLst/>
          </a:prstGeom>
        </p:spPr>
      </p:pic>
      <p:pic>
        <p:nvPicPr>
          <p:cNvPr id="29" name="Picture 28" descr="25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365104"/>
            <a:ext cx="900000" cy="658536"/>
          </a:xfrm>
          <a:prstGeom prst="rect">
            <a:avLst/>
          </a:prstGeom>
        </p:spPr>
      </p:pic>
      <p:pic>
        <p:nvPicPr>
          <p:cNvPr id="28" name="Picture 27" descr="24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3562552"/>
            <a:ext cx="900000" cy="658536"/>
          </a:xfrm>
          <a:prstGeom prst="rect">
            <a:avLst/>
          </a:prstGeom>
        </p:spPr>
      </p:pic>
      <p:pic>
        <p:nvPicPr>
          <p:cNvPr id="27" name="Picture 26" descr="23e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3573016"/>
            <a:ext cx="900000" cy="658536"/>
          </a:xfrm>
          <a:prstGeom prst="rect">
            <a:avLst/>
          </a:prstGeom>
        </p:spPr>
      </p:pic>
      <p:pic>
        <p:nvPicPr>
          <p:cNvPr id="26" name="Picture 25" descr="22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3573016"/>
            <a:ext cx="900000" cy="658536"/>
          </a:xfrm>
          <a:prstGeom prst="rect">
            <a:avLst/>
          </a:prstGeom>
        </p:spPr>
      </p:pic>
      <p:pic>
        <p:nvPicPr>
          <p:cNvPr id="25" name="Picture 24" descr="21d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73016"/>
            <a:ext cx="900000" cy="658536"/>
          </a:xfrm>
          <a:prstGeom prst="rect">
            <a:avLst/>
          </a:prstGeom>
        </p:spPr>
      </p:pic>
      <p:pic>
        <p:nvPicPr>
          <p:cNvPr id="24" name="Picture 23" descr="20a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3573016"/>
            <a:ext cx="900000" cy="658536"/>
          </a:xfrm>
          <a:prstGeom prst="rect">
            <a:avLst/>
          </a:prstGeom>
        </p:spPr>
      </p:pic>
      <p:pic>
        <p:nvPicPr>
          <p:cNvPr id="23" name="Picture 22" descr="19d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3573016"/>
            <a:ext cx="900000" cy="658536"/>
          </a:xfrm>
          <a:prstGeom prst="rect">
            <a:avLst/>
          </a:prstGeom>
        </p:spPr>
      </p:pic>
      <p:pic>
        <p:nvPicPr>
          <p:cNvPr id="22" name="Picture 21" descr="18d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3573016"/>
            <a:ext cx="900000" cy="658536"/>
          </a:xfrm>
          <a:prstGeom prst="rect">
            <a:avLst/>
          </a:prstGeom>
        </p:spPr>
      </p:pic>
      <p:pic>
        <p:nvPicPr>
          <p:cNvPr id="45" name="Picture 44" descr="17c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3573016"/>
            <a:ext cx="900000" cy="658536"/>
          </a:xfrm>
          <a:prstGeom prst="rect">
            <a:avLst/>
          </a:prstGeom>
        </p:spPr>
      </p:pic>
      <p:pic>
        <p:nvPicPr>
          <p:cNvPr id="21" name="Picture 20" descr="17c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888" y="2770464"/>
            <a:ext cx="900000" cy="658536"/>
          </a:xfrm>
          <a:prstGeom prst="rect">
            <a:avLst/>
          </a:prstGeom>
        </p:spPr>
      </p:pic>
      <p:pic>
        <p:nvPicPr>
          <p:cNvPr id="19" name="Picture 18" descr="15d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2780928"/>
            <a:ext cx="900000" cy="658536"/>
          </a:xfrm>
          <a:prstGeom prst="rect">
            <a:avLst/>
          </a:prstGeom>
        </p:spPr>
      </p:pic>
      <p:pic>
        <p:nvPicPr>
          <p:cNvPr id="18" name="Picture 17" descr="14c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2780928"/>
            <a:ext cx="900000" cy="658536"/>
          </a:xfrm>
          <a:prstGeom prst="rect">
            <a:avLst/>
          </a:prstGeom>
        </p:spPr>
      </p:pic>
      <p:pic>
        <p:nvPicPr>
          <p:cNvPr id="17" name="Picture 16" descr="13c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70464"/>
            <a:ext cx="900000" cy="658536"/>
          </a:xfrm>
          <a:prstGeom prst="rect">
            <a:avLst/>
          </a:prstGeom>
        </p:spPr>
      </p:pic>
      <p:pic>
        <p:nvPicPr>
          <p:cNvPr id="16" name="Picture 15" descr="12c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2770464"/>
            <a:ext cx="900000" cy="658536"/>
          </a:xfrm>
          <a:prstGeom prst="rect">
            <a:avLst/>
          </a:prstGeom>
        </p:spPr>
      </p:pic>
      <p:pic>
        <p:nvPicPr>
          <p:cNvPr id="15" name="Picture 14" descr="11c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2770464"/>
            <a:ext cx="900000" cy="658536"/>
          </a:xfrm>
          <a:prstGeom prst="rect">
            <a:avLst/>
          </a:prstGeom>
        </p:spPr>
      </p:pic>
      <p:pic>
        <p:nvPicPr>
          <p:cNvPr id="14" name="Picture 13" descr="10c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2780928"/>
            <a:ext cx="900000" cy="658536"/>
          </a:xfrm>
          <a:prstGeom prst="rect">
            <a:avLst/>
          </a:prstGeom>
        </p:spPr>
      </p:pic>
      <p:pic>
        <p:nvPicPr>
          <p:cNvPr id="13" name="Picture 12" descr="09c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2780928"/>
            <a:ext cx="900000" cy="658536"/>
          </a:xfrm>
          <a:prstGeom prst="rect">
            <a:avLst/>
          </a:prstGeom>
        </p:spPr>
      </p:pic>
      <p:pic>
        <p:nvPicPr>
          <p:cNvPr id="12" name="Picture 11" descr="08c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888" y="1988840"/>
            <a:ext cx="900000" cy="658536"/>
          </a:xfrm>
          <a:prstGeom prst="rect">
            <a:avLst/>
          </a:prstGeom>
        </p:spPr>
      </p:pic>
      <p:pic>
        <p:nvPicPr>
          <p:cNvPr id="11" name="Picture 10" descr="07c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1988840"/>
            <a:ext cx="900000" cy="658536"/>
          </a:xfrm>
          <a:prstGeom prst="rect">
            <a:avLst/>
          </a:prstGeom>
        </p:spPr>
      </p:pic>
      <p:pic>
        <p:nvPicPr>
          <p:cNvPr id="10" name="Picture 9" descr="06b.pn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1988840"/>
            <a:ext cx="900000" cy="658536"/>
          </a:xfrm>
          <a:prstGeom prst="rect">
            <a:avLst/>
          </a:prstGeom>
        </p:spPr>
      </p:pic>
      <p:pic>
        <p:nvPicPr>
          <p:cNvPr id="9" name="Picture 8" descr="05a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88840"/>
            <a:ext cx="900000" cy="658536"/>
          </a:xfrm>
          <a:prstGeom prst="rect">
            <a:avLst/>
          </a:prstGeom>
        </p:spPr>
      </p:pic>
      <p:pic>
        <p:nvPicPr>
          <p:cNvPr id="8" name="Picture 7" descr="04b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1988840"/>
            <a:ext cx="900000" cy="658536"/>
          </a:xfrm>
          <a:prstGeom prst="rect">
            <a:avLst/>
          </a:prstGeom>
        </p:spPr>
      </p:pic>
      <p:pic>
        <p:nvPicPr>
          <p:cNvPr id="7" name="Picture 6" descr="03a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1988840"/>
            <a:ext cx="900000" cy="658536"/>
          </a:xfrm>
          <a:prstGeom prst="rect">
            <a:avLst/>
          </a:prstGeom>
        </p:spPr>
      </p:pic>
      <p:pic>
        <p:nvPicPr>
          <p:cNvPr id="6" name="Picture 5" descr="02a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988840"/>
            <a:ext cx="900000" cy="658536"/>
          </a:xfrm>
          <a:prstGeom prst="rect">
            <a:avLst/>
          </a:prstGeom>
        </p:spPr>
      </p:pic>
      <p:pic>
        <p:nvPicPr>
          <p:cNvPr id="5" name="Picture 4" descr="01a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988840"/>
            <a:ext cx="900000" cy="658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 versus Narrative: Citizen Kane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68113" y="6381751"/>
            <a:ext cx="431799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D0896E-602A-494F-99CF-AC1BD90019B0}" type="slidenum">
              <a:rPr lang="en-GB" smtClean="0"/>
              <a:pPr/>
              <a:t>16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5DCD93-8D23-5940-B450-99D9538C1F4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293721"/>
          </a:xfrm>
        </p:spPr>
        <p:txBody>
          <a:bodyPr/>
          <a:lstStyle/>
          <a:p>
            <a:r>
              <a:rPr lang="en-GB" dirty="0"/>
              <a:t>Citizen Kane (1941) Directed by Orson Welles [Film]. NYC, USA: RKO Radio Pictures.</a:t>
            </a:r>
          </a:p>
        </p:txBody>
      </p:sp>
    </p:spTree>
    <p:extLst>
      <p:ext uri="{BB962C8B-B14F-4D97-AF65-F5344CB8AC3E}">
        <p14:creationId xmlns:p14="http://schemas.microsoft.com/office/powerpoint/2010/main" val="2030877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888" y="5146728"/>
            <a:ext cx="900000" cy="658536"/>
          </a:xfrm>
          <a:prstGeom prst="rect">
            <a:avLst/>
          </a:prstGeom>
        </p:spPr>
      </p:pic>
      <p:pic>
        <p:nvPicPr>
          <p:cNvPr id="43" name="Picture 42" descr="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5146728"/>
            <a:ext cx="900000" cy="658536"/>
          </a:xfrm>
          <a:prstGeom prst="rect">
            <a:avLst/>
          </a:prstGeom>
        </p:spPr>
      </p:pic>
      <p:pic>
        <p:nvPicPr>
          <p:cNvPr id="42" name="Picture 41" descr="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5146728"/>
            <a:ext cx="900000" cy="658536"/>
          </a:xfrm>
          <a:prstGeom prst="rect">
            <a:avLst/>
          </a:prstGeom>
        </p:spPr>
      </p:pic>
      <p:pic>
        <p:nvPicPr>
          <p:cNvPr id="41" name="Picture 40" descr="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146728"/>
            <a:ext cx="900000" cy="658536"/>
          </a:xfrm>
          <a:prstGeom prst="rect">
            <a:avLst/>
          </a:prstGeom>
        </p:spPr>
      </p:pic>
      <p:pic>
        <p:nvPicPr>
          <p:cNvPr id="40" name="Picture 39" descr="36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5146728"/>
            <a:ext cx="900000" cy="658536"/>
          </a:xfrm>
          <a:prstGeom prst="rect">
            <a:avLst/>
          </a:prstGeom>
        </p:spPr>
      </p:pic>
      <p:pic>
        <p:nvPicPr>
          <p:cNvPr id="39" name="Picture 38" descr="35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5146728"/>
            <a:ext cx="900000" cy="658536"/>
          </a:xfrm>
          <a:prstGeom prst="rect">
            <a:avLst/>
          </a:prstGeom>
        </p:spPr>
      </p:pic>
      <p:pic>
        <p:nvPicPr>
          <p:cNvPr id="38" name="Picture 37" descr="34c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5146728"/>
            <a:ext cx="900000" cy="658536"/>
          </a:xfrm>
          <a:prstGeom prst="rect">
            <a:avLst/>
          </a:prstGeom>
        </p:spPr>
      </p:pic>
      <p:pic>
        <p:nvPicPr>
          <p:cNvPr id="37" name="Picture 36" descr="33b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5146728"/>
            <a:ext cx="900000" cy="658536"/>
          </a:xfrm>
          <a:prstGeom prst="rect">
            <a:avLst/>
          </a:prstGeom>
        </p:spPr>
      </p:pic>
      <p:pic>
        <p:nvPicPr>
          <p:cNvPr id="36" name="Picture 35" descr="32a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888" y="4365104"/>
            <a:ext cx="900000" cy="658536"/>
          </a:xfrm>
          <a:prstGeom prst="rect">
            <a:avLst/>
          </a:prstGeom>
        </p:spPr>
      </p:pic>
      <p:pic>
        <p:nvPicPr>
          <p:cNvPr id="35" name="Picture 34" descr="31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4365104"/>
            <a:ext cx="900000" cy="658536"/>
          </a:xfrm>
          <a:prstGeom prst="rect">
            <a:avLst/>
          </a:prstGeom>
        </p:spPr>
      </p:pic>
      <p:pic>
        <p:nvPicPr>
          <p:cNvPr id="34" name="Picture 33" descr="30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4365104"/>
            <a:ext cx="900000" cy="658536"/>
          </a:xfrm>
          <a:prstGeom prst="rect">
            <a:avLst/>
          </a:prstGeom>
        </p:spPr>
      </p:pic>
      <p:pic>
        <p:nvPicPr>
          <p:cNvPr id="33" name="Picture 32" descr="29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365104"/>
            <a:ext cx="900000" cy="658536"/>
          </a:xfrm>
          <a:prstGeom prst="rect">
            <a:avLst/>
          </a:prstGeom>
        </p:spPr>
      </p:pic>
      <p:pic>
        <p:nvPicPr>
          <p:cNvPr id="32" name="Picture 31" descr="28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4365104"/>
            <a:ext cx="900000" cy="658536"/>
          </a:xfrm>
          <a:prstGeom prst="rect">
            <a:avLst/>
          </a:prstGeom>
        </p:spPr>
      </p:pic>
      <p:pic>
        <p:nvPicPr>
          <p:cNvPr id="31" name="Picture 30" descr="27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4365104"/>
            <a:ext cx="900000" cy="658536"/>
          </a:xfrm>
          <a:prstGeom prst="rect">
            <a:avLst/>
          </a:prstGeom>
        </p:spPr>
      </p:pic>
      <p:pic>
        <p:nvPicPr>
          <p:cNvPr id="30" name="Picture 29" descr="26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4365104"/>
            <a:ext cx="900000" cy="658536"/>
          </a:xfrm>
          <a:prstGeom prst="rect">
            <a:avLst/>
          </a:prstGeom>
        </p:spPr>
      </p:pic>
      <p:pic>
        <p:nvPicPr>
          <p:cNvPr id="29" name="Picture 28" descr="25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365104"/>
            <a:ext cx="900000" cy="658536"/>
          </a:xfrm>
          <a:prstGeom prst="rect">
            <a:avLst/>
          </a:prstGeom>
        </p:spPr>
      </p:pic>
      <p:pic>
        <p:nvPicPr>
          <p:cNvPr id="28" name="Picture 27" descr="24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3562552"/>
            <a:ext cx="900000" cy="658536"/>
          </a:xfrm>
          <a:prstGeom prst="rect">
            <a:avLst/>
          </a:prstGeom>
        </p:spPr>
      </p:pic>
      <p:pic>
        <p:nvPicPr>
          <p:cNvPr id="27" name="Picture 26" descr="23e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3573016"/>
            <a:ext cx="900000" cy="658536"/>
          </a:xfrm>
          <a:prstGeom prst="rect">
            <a:avLst/>
          </a:prstGeom>
        </p:spPr>
      </p:pic>
      <p:pic>
        <p:nvPicPr>
          <p:cNvPr id="26" name="Picture 25" descr="22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3573016"/>
            <a:ext cx="900000" cy="658536"/>
          </a:xfrm>
          <a:prstGeom prst="rect">
            <a:avLst/>
          </a:prstGeom>
        </p:spPr>
      </p:pic>
      <p:pic>
        <p:nvPicPr>
          <p:cNvPr id="25" name="Picture 24" descr="21d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73016"/>
            <a:ext cx="900000" cy="658536"/>
          </a:xfrm>
          <a:prstGeom prst="rect">
            <a:avLst/>
          </a:prstGeom>
        </p:spPr>
      </p:pic>
      <p:pic>
        <p:nvPicPr>
          <p:cNvPr id="24" name="Picture 23" descr="20a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3573016"/>
            <a:ext cx="900000" cy="658536"/>
          </a:xfrm>
          <a:prstGeom prst="rect">
            <a:avLst/>
          </a:prstGeom>
        </p:spPr>
      </p:pic>
      <p:pic>
        <p:nvPicPr>
          <p:cNvPr id="23" name="Picture 22" descr="19d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3573016"/>
            <a:ext cx="900000" cy="658536"/>
          </a:xfrm>
          <a:prstGeom prst="rect">
            <a:avLst/>
          </a:prstGeom>
        </p:spPr>
      </p:pic>
      <p:pic>
        <p:nvPicPr>
          <p:cNvPr id="22" name="Picture 21" descr="18d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3573016"/>
            <a:ext cx="900000" cy="658536"/>
          </a:xfrm>
          <a:prstGeom prst="rect">
            <a:avLst/>
          </a:prstGeom>
        </p:spPr>
      </p:pic>
      <p:pic>
        <p:nvPicPr>
          <p:cNvPr id="45" name="Picture 44" descr="17c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3573016"/>
            <a:ext cx="900000" cy="658536"/>
          </a:xfrm>
          <a:prstGeom prst="rect">
            <a:avLst/>
          </a:prstGeom>
        </p:spPr>
      </p:pic>
      <p:pic>
        <p:nvPicPr>
          <p:cNvPr id="21" name="Picture 20" descr="17c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888" y="2770464"/>
            <a:ext cx="900000" cy="658536"/>
          </a:xfrm>
          <a:prstGeom prst="rect">
            <a:avLst/>
          </a:prstGeom>
        </p:spPr>
      </p:pic>
      <p:pic>
        <p:nvPicPr>
          <p:cNvPr id="19" name="Picture 18" descr="15d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2780928"/>
            <a:ext cx="900000" cy="658536"/>
          </a:xfrm>
          <a:prstGeom prst="rect">
            <a:avLst/>
          </a:prstGeom>
        </p:spPr>
      </p:pic>
      <p:pic>
        <p:nvPicPr>
          <p:cNvPr id="18" name="Picture 17" descr="14c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2780928"/>
            <a:ext cx="900000" cy="658536"/>
          </a:xfrm>
          <a:prstGeom prst="rect">
            <a:avLst/>
          </a:prstGeom>
        </p:spPr>
      </p:pic>
      <p:pic>
        <p:nvPicPr>
          <p:cNvPr id="17" name="Picture 16" descr="13c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70464"/>
            <a:ext cx="900000" cy="658536"/>
          </a:xfrm>
          <a:prstGeom prst="rect">
            <a:avLst/>
          </a:prstGeom>
        </p:spPr>
      </p:pic>
      <p:pic>
        <p:nvPicPr>
          <p:cNvPr id="16" name="Picture 15" descr="12c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2770464"/>
            <a:ext cx="900000" cy="658536"/>
          </a:xfrm>
          <a:prstGeom prst="rect">
            <a:avLst/>
          </a:prstGeom>
        </p:spPr>
      </p:pic>
      <p:pic>
        <p:nvPicPr>
          <p:cNvPr id="15" name="Picture 14" descr="11c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2770464"/>
            <a:ext cx="900000" cy="658536"/>
          </a:xfrm>
          <a:prstGeom prst="rect">
            <a:avLst/>
          </a:prstGeom>
        </p:spPr>
      </p:pic>
      <p:pic>
        <p:nvPicPr>
          <p:cNvPr id="14" name="Picture 13" descr="10c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2780928"/>
            <a:ext cx="900000" cy="658536"/>
          </a:xfrm>
          <a:prstGeom prst="rect">
            <a:avLst/>
          </a:prstGeom>
        </p:spPr>
      </p:pic>
      <p:pic>
        <p:nvPicPr>
          <p:cNvPr id="13" name="Picture 12" descr="09c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2780928"/>
            <a:ext cx="900000" cy="658536"/>
          </a:xfrm>
          <a:prstGeom prst="rect">
            <a:avLst/>
          </a:prstGeom>
        </p:spPr>
      </p:pic>
      <p:pic>
        <p:nvPicPr>
          <p:cNvPr id="12" name="Picture 11" descr="08c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888" y="1988840"/>
            <a:ext cx="900000" cy="658536"/>
          </a:xfrm>
          <a:prstGeom prst="rect">
            <a:avLst/>
          </a:prstGeom>
        </p:spPr>
      </p:pic>
      <p:pic>
        <p:nvPicPr>
          <p:cNvPr id="11" name="Picture 10" descr="07c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1988840"/>
            <a:ext cx="900000" cy="658536"/>
          </a:xfrm>
          <a:prstGeom prst="rect">
            <a:avLst/>
          </a:prstGeom>
        </p:spPr>
      </p:pic>
      <p:pic>
        <p:nvPicPr>
          <p:cNvPr id="10" name="Picture 9" descr="06b.pn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1988840"/>
            <a:ext cx="900000" cy="658536"/>
          </a:xfrm>
          <a:prstGeom prst="rect">
            <a:avLst/>
          </a:prstGeom>
        </p:spPr>
      </p:pic>
      <p:pic>
        <p:nvPicPr>
          <p:cNvPr id="9" name="Picture 8" descr="05a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88840"/>
            <a:ext cx="900000" cy="658536"/>
          </a:xfrm>
          <a:prstGeom prst="rect">
            <a:avLst/>
          </a:prstGeom>
        </p:spPr>
      </p:pic>
      <p:pic>
        <p:nvPicPr>
          <p:cNvPr id="8" name="Picture 7" descr="04b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1988840"/>
            <a:ext cx="900000" cy="658536"/>
          </a:xfrm>
          <a:prstGeom prst="rect">
            <a:avLst/>
          </a:prstGeom>
        </p:spPr>
      </p:pic>
      <p:pic>
        <p:nvPicPr>
          <p:cNvPr id="7" name="Picture 6" descr="03a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1988840"/>
            <a:ext cx="900000" cy="658536"/>
          </a:xfrm>
          <a:prstGeom prst="rect">
            <a:avLst/>
          </a:prstGeom>
        </p:spPr>
      </p:pic>
      <p:pic>
        <p:nvPicPr>
          <p:cNvPr id="6" name="Picture 5" descr="02a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988840"/>
            <a:ext cx="900000" cy="658536"/>
          </a:xfrm>
          <a:prstGeom prst="rect">
            <a:avLst/>
          </a:prstGeom>
        </p:spPr>
      </p:pic>
      <p:pic>
        <p:nvPicPr>
          <p:cNvPr id="5" name="Picture 4" descr="01a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988840"/>
            <a:ext cx="900000" cy="658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 versus Narrative: Citizen Kane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68113" y="6381751"/>
            <a:ext cx="431799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D0896E-602A-494F-99CF-AC1BD90019B0}" type="slidenum">
              <a:rPr lang="en-GB" smtClean="0"/>
              <a:pPr/>
              <a:t>17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EC547C-5BD7-B640-B8A4-0665415B89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293721"/>
          </a:xfrm>
        </p:spPr>
        <p:txBody>
          <a:bodyPr/>
          <a:lstStyle/>
          <a:p>
            <a:r>
              <a:rPr lang="en-GB" dirty="0"/>
              <a:t>Citizen Kane (1941) Directed by Orson Welles [Film]. NYC, USA: RKO Radio Pictures.</a:t>
            </a:r>
          </a:p>
        </p:txBody>
      </p:sp>
      <p:pic>
        <p:nvPicPr>
          <p:cNvPr id="87" name="Picture 86" descr="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216" y="1717728"/>
            <a:ext cx="5976000" cy="4372672"/>
          </a:xfrm>
          <a:prstGeom prst="rect">
            <a:avLst/>
          </a:prstGeom>
        </p:spPr>
      </p:pic>
      <p:pic>
        <p:nvPicPr>
          <p:cNvPr id="88" name="Picture 87" descr="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7728"/>
            <a:ext cx="5976000" cy="4372672"/>
          </a:xfrm>
          <a:prstGeom prst="rect">
            <a:avLst/>
          </a:prstGeom>
        </p:spPr>
      </p:pic>
      <p:pic>
        <p:nvPicPr>
          <p:cNvPr id="89" name="Picture 88" descr="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7728"/>
            <a:ext cx="5976000" cy="4372672"/>
          </a:xfrm>
          <a:prstGeom prst="rect">
            <a:avLst/>
          </a:prstGeom>
        </p:spPr>
      </p:pic>
      <p:pic>
        <p:nvPicPr>
          <p:cNvPr id="90" name="Picture 89" descr="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7728"/>
            <a:ext cx="5976000" cy="4372672"/>
          </a:xfrm>
          <a:prstGeom prst="rect">
            <a:avLst/>
          </a:prstGeom>
        </p:spPr>
      </p:pic>
      <p:pic>
        <p:nvPicPr>
          <p:cNvPr id="91" name="Picture 90" descr="36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7728"/>
            <a:ext cx="5976000" cy="4372672"/>
          </a:xfrm>
          <a:prstGeom prst="rect">
            <a:avLst/>
          </a:prstGeom>
        </p:spPr>
      </p:pic>
      <p:pic>
        <p:nvPicPr>
          <p:cNvPr id="92" name="Picture 91" descr="35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7728"/>
            <a:ext cx="5976000" cy="4372672"/>
          </a:xfrm>
          <a:prstGeom prst="rect">
            <a:avLst/>
          </a:prstGeom>
        </p:spPr>
      </p:pic>
      <p:pic>
        <p:nvPicPr>
          <p:cNvPr id="93" name="Picture 92" descr="34c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7728"/>
            <a:ext cx="5976000" cy="4372672"/>
          </a:xfrm>
          <a:prstGeom prst="rect">
            <a:avLst/>
          </a:prstGeom>
        </p:spPr>
      </p:pic>
      <p:pic>
        <p:nvPicPr>
          <p:cNvPr id="94" name="Picture 93" descr="33b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690344"/>
            <a:ext cx="5976000" cy="4372672"/>
          </a:xfrm>
          <a:prstGeom prst="rect">
            <a:avLst/>
          </a:prstGeom>
        </p:spPr>
      </p:pic>
      <p:pic>
        <p:nvPicPr>
          <p:cNvPr id="95" name="Picture 94" descr="32a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216" y="1728192"/>
            <a:ext cx="5976000" cy="4372672"/>
          </a:xfrm>
          <a:prstGeom prst="rect">
            <a:avLst/>
          </a:prstGeom>
        </p:spPr>
      </p:pic>
      <p:pic>
        <p:nvPicPr>
          <p:cNvPr id="96" name="Picture 95" descr="31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97" name="Picture 96" descr="30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98" name="Picture 97" descr="29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99" name="Picture 98" descr="28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00" name="Picture 99" descr="27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01" name="Picture 100" descr="26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02" name="Picture 101" descr="25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00808"/>
            <a:ext cx="5976000" cy="4372672"/>
          </a:xfrm>
          <a:prstGeom prst="rect">
            <a:avLst/>
          </a:prstGeom>
        </p:spPr>
      </p:pic>
      <p:pic>
        <p:nvPicPr>
          <p:cNvPr id="103" name="Picture 102" descr="24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7728"/>
            <a:ext cx="5976000" cy="4372672"/>
          </a:xfrm>
          <a:prstGeom prst="rect">
            <a:avLst/>
          </a:prstGeom>
        </p:spPr>
      </p:pic>
      <p:pic>
        <p:nvPicPr>
          <p:cNvPr id="104" name="Picture 103" descr="23e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05" name="Picture 104" descr="22e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06" name="Picture 105" descr="21d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07" name="Picture 106" descr="20a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08" name="Picture 107" descr="19d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09" name="Picture 108" descr="18d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10" name="Picture 109" descr="17c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00808"/>
            <a:ext cx="5976000" cy="4372672"/>
          </a:xfrm>
          <a:prstGeom prst="rect">
            <a:avLst/>
          </a:prstGeom>
        </p:spPr>
      </p:pic>
      <p:pic>
        <p:nvPicPr>
          <p:cNvPr id="111" name="Picture 110" descr="17c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216" y="1717728"/>
            <a:ext cx="5976000" cy="4372672"/>
          </a:xfrm>
          <a:prstGeom prst="rect">
            <a:avLst/>
          </a:prstGeom>
        </p:spPr>
      </p:pic>
      <p:pic>
        <p:nvPicPr>
          <p:cNvPr id="112" name="Picture 111" descr="15d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13" name="Picture 112" descr="14c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14" name="Picture 113" descr="13c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7728"/>
            <a:ext cx="5976000" cy="4372672"/>
          </a:xfrm>
          <a:prstGeom prst="rect">
            <a:avLst/>
          </a:prstGeom>
        </p:spPr>
      </p:pic>
      <p:pic>
        <p:nvPicPr>
          <p:cNvPr id="115" name="Picture 114" descr="12c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7728"/>
            <a:ext cx="5976000" cy="4372672"/>
          </a:xfrm>
          <a:prstGeom prst="rect">
            <a:avLst/>
          </a:prstGeom>
        </p:spPr>
      </p:pic>
      <p:pic>
        <p:nvPicPr>
          <p:cNvPr id="116" name="Picture 115" descr="11c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7728"/>
            <a:ext cx="5976000" cy="4372672"/>
          </a:xfrm>
          <a:prstGeom prst="rect">
            <a:avLst/>
          </a:prstGeom>
        </p:spPr>
      </p:pic>
      <p:pic>
        <p:nvPicPr>
          <p:cNvPr id="117" name="Picture 116" descr="10c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192"/>
            <a:ext cx="5976000" cy="4372672"/>
          </a:xfrm>
          <a:prstGeom prst="rect">
            <a:avLst/>
          </a:prstGeom>
        </p:spPr>
      </p:pic>
      <p:pic>
        <p:nvPicPr>
          <p:cNvPr id="118" name="Picture 117" descr="09c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00808"/>
            <a:ext cx="5976000" cy="4372672"/>
          </a:xfrm>
          <a:prstGeom prst="rect">
            <a:avLst/>
          </a:prstGeom>
        </p:spPr>
      </p:pic>
      <p:pic>
        <p:nvPicPr>
          <p:cNvPr id="119" name="Picture 118" descr="08c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216" y="1700808"/>
            <a:ext cx="5976000" cy="4372672"/>
          </a:xfrm>
          <a:prstGeom prst="rect">
            <a:avLst/>
          </a:prstGeom>
        </p:spPr>
      </p:pic>
      <p:pic>
        <p:nvPicPr>
          <p:cNvPr id="120" name="Picture 119" descr="07c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00808"/>
            <a:ext cx="5976000" cy="4372672"/>
          </a:xfrm>
          <a:prstGeom prst="rect">
            <a:avLst/>
          </a:prstGeom>
        </p:spPr>
      </p:pic>
      <p:pic>
        <p:nvPicPr>
          <p:cNvPr id="121" name="Picture 120" descr="06b.pn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676191"/>
            <a:ext cx="5976000" cy="4372672"/>
          </a:xfrm>
          <a:prstGeom prst="rect">
            <a:avLst/>
          </a:prstGeom>
        </p:spPr>
      </p:pic>
      <p:pic>
        <p:nvPicPr>
          <p:cNvPr id="122" name="Picture 121" descr="05a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18049"/>
            <a:ext cx="5976000" cy="4372672"/>
          </a:xfrm>
          <a:prstGeom prst="rect">
            <a:avLst/>
          </a:prstGeom>
        </p:spPr>
      </p:pic>
      <p:pic>
        <p:nvPicPr>
          <p:cNvPr id="123" name="Picture 122" descr="04b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28929"/>
            <a:ext cx="5976000" cy="4372672"/>
          </a:xfrm>
          <a:prstGeom prst="rect">
            <a:avLst/>
          </a:prstGeom>
        </p:spPr>
      </p:pic>
      <p:pic>
        <p:nvPicPr>
          <p:cNvPr id="124" name="Picture 123" descr="03a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00808"/>
            <a:ext cx="5976000" cy="4372672"/>
          </a:xfrm>
          <a:prstGeom prst="rect">
            <a:avLst/>
          </a:prstGeom>
        </p:spPr>
      </p:pic>
      <p:pic>
        <p:nvPicPr>
          <p:cNvPr id="125" name="Picture 124" descr="02a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00808"/>
            <a:ext cx="5976000" cy="4372672"/>
          </a:xfrm>
          <a:prstGeom prst="rect">
            <a:avLst/>
          </a:prstGeom>
        </p:spPr>
      </p:pic>
      <p:pic>
        <p:nvPicPr>
          <p:cNvPr id="126" name="Picture 125" descr="01a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700808"/>
            <a:ext cx="5976000" cy="437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2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5146728"/>
            <a:ext cx="900000" cy="658536"/>
          </a:xfrm>
          <a:prstGeom prst="rect">
            <a:avLst/>
          </a:prstGeom>
        </p:spPr>
      </p:pic>
      <p:pic>
        <p:nvPicPr>
          <p:cNvPr id="43" name="Picture 42" descr="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5146728"/>
            <a:ext cx="900000" cy="658536"/>
          </a:xfrm>
          <a:prstGeom prst="rect">
            <a:avLst/>
          </a:prstGeom>
        </p:spPr>
      </p:pic>
      <p:pic>
        <p:nvPicPr>
          <p:cNvPr id="42" name="Picture 41" descr="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5146728"/>
            <a:ext cx="900000" cy="658536"/>
          </a:xfrm>
          <a:prstGeom prst="rect">
            <a:avLst/>
          </a:prstGeom>
        </p:spPr>
      </p:pic>
      <p:pic>
        <p:nvPicPr>
          <p:cNvPr id="41" name="Picture 40" descr="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146728"/>
            <a:ext cx="900000" cy="658536"/>
          </a:xfrm>
          <a:prstGeom prst="rect">
            <a:avLst/>
          </a:prstGeom>
        </p:spPr>
      </p:pic>
      <p:pic>
        <p:nvPicPr>
          <p:cNvPr id="27" name="Picture 26" descr="23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5146728"/>
            <a:ext cx="900000" cy="658536"/>
          </a:xfrm>
          <a:prstGeom prst="rect">
            <a:avLst/>
          </a:prstGeom>
        </p:spPr>
      </p:pic>
      <p:pic>
        <p:nvPicPr>
          <p:cNvPr id="26" name="Picture 25" descr="22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5146728"/>
            <a:ext cx="900000" cy="658536"/>
          </a:xfrm>
          <a:prstGeom prst="rect">
            <a:avLst/>
          </a:prstGeom>
        </p:spPr>
      </p:pic>
      <p:pic>
        <p:nvPicPr>
          <p:cNvPr id="40" name="Picture 39" descr="36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5146728"/>
            <a:ext cx="900000" cy="658536"/>
          </a:xfrm>
          <a:prstGeom prst="rect">
            <a:avLst/>
          </a:prstGeom>
        </p:spPr>
      </p:pic>
      <p:pic>
        <p:nvPicPr>
          <p:cNvPr id="25" name="Picture 24" descr="21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5146728"/>
            <a:ext cx="900000" cy="658536"/>
          </a:xfrm>
          <a:prstGeom prst="rect">
            <a:avLst/>
          </a:prstGeom>
        </p:spPr>
      </p:pic>
      <p:pic>
        <p:nvPicPr>
          <p:cNvPr id="23" name="Picture 22" descr="19d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4354640"/>
            <a:ext cx="900000" cy="658536"/>
          </a:xfrm>
          <a:prstGeom prst="rect">
            <a:avLst/>
          </a:prstGeom>
        </p:spPr>
      </p:pic>
      <p:pic>
        <p:nvPicPr>
          <p:cNvPr id="22" name="Picture 21" descr="18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4354640"/>
            <a:ext cx="900000" cy="658536"/>
          </a:xfrm>
          <a:prstGeom prst="rect">
            <a:avLst/>
          </a:prstGeom>
        </p:spPr>
      </p:pic>
      <p:pic>
        <p:nvPicPr>
          <p:cNvPr id="19" name="Picture 18" descr="15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4354640"/>
            <a:ext cx="900000" cy="658536"/>
          </a:xfrm>
          <a:prstGeom prst="rect">
            <a:avLst/>
          </a:prstGeom>
        </p:spPr>
      </p:pic>
      <p:pic>
        <p:nvPicPr>
          <p:cNvPr id="39" name="Picture 38" descr="35d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354640"/>
            <a:ext cx="900000" cy="658536"/>
          </a:xfrm>
          <a:prstGeom prst="rect">
            <a:avLst/>
          </a:prstGeom>
        </p:spPr>
      </p:pic>
      <p:pic>
        <p:nvPicPr>
          <p:cNvPr id="45" name="Picture 44" descr="17c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4354640"/>
            <a:ext cx="900000" cy="658536"/>
          </a:xfrm>
          <a:prstGeom prst="rect">
            <a:avLst/>
          </a:prstGeom>
        </p:spPr>
      </p:pic>
      <p:pic>
        <p:nvPicPr>
          <p:cNvPr id="21" name="Picture 20" descr="17c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4354640"/>
            <a:ext cx="900000" cy="658536"/>
          </a:xfrm>
          <a:prstGeom prst="rect">
            <a:avLst/>
          </a:prstGeom>
        </p:spPr>
      </p:pic>
      <p:pic>
        <p:nvPicPr>
          <p:cNvPr id="18" name="Picture 17" descr="14c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4354640"/>
            <a:ext cx="900000" cy="658536"/>
          </a:xfrm>
          <a:prstGeom prst="rect">
            <a:avLst/>
          </a:prstGeom>
        </p:spPr>
      </p:pic>
      <p:pic>
        <p:nvPicPr>
          <p:cNvPr id="17" name="Picture 16" descr="13c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354640"/>
            <a:ext cx="900000" cy="658536"/>
          </a:xfrm>
          <a:prstGeom prst="rect">
            <a:avLst/>
          </a:prstGeom>
        </p:spPr>
      </p:pic>
      <p:pic>
        <p:nvPicPr>
          <p:cNvPr id="16" name="Picture 15" descr="12c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3573016"/>
            <a:ext cx="900000" cy="658536"/>
          </a:xfrm>
          <a:prstGeom prst="rect">
            <a:avLst/>
          </a:prstGeom>
        </p:spPr>
      </p:pic>
      <p:pic>
        <p:nvPicPr>
          <p:cNvPr id="15" name="Picture 14" descr="11c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3573016"/>
            <a:ext cx="900000" cy="658536"/>
          </a:xfrm>
          <a:prstGeom prst="rect">
            <a:avLst/>
          </a:prstGeom>
        </p:spPr>
      </p:pic>
      <p:pic>
        <p:nvPicPr>
          <p:cNvPr id="14" name="Picture 13" descr="10c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3573016"/>
            <a:ext cx="900000" cy="658536"/>
          </a:xfrm>
          <a:prstGeom prst="rect">
            <a:avLst/>
          </a:prstGeom>
        </p:spPr>
      </p:pic>
      <p:pic>
        <p:nvPicPr>
          <p:cNvPr id="13" name="Picture 12" descr="09c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73016"/>
            <a:ext cx="900000" cy="658536"/>
          </a:xfrm>
          <a:prstGeom prst="rect">
            <a:avLst/>
          </a:prstGeom>
        </p:spPr>
      </p:pic>
      <p:pic>
        <p:nvPicPr>
          <p:cNvPr id="12" name="Picture 11" descr="08c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3573016"/>
            <a:ext cx="900000" cy="658536"/>
          </a:xfrm>
          <a:prstGeom prst="rect">
            <a:avLst/>
          </a:prstGeom>
        </p:spPr>
      </p:pic>
      <p:pic>
        <p:nvPicPr>
          <p:cNvPr id="11" name="Picture 10" descr="07c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3573016"/>
            <a:ext cx="900000" cy="658536"/>
          </a:xfrm>
          <a:prstGeom prst="rect">
            <a:avLst/>
          </a:prstGeom>
        </p:spPr>
      </p:pic>
      <p:pic>
        <p:nvPicPr>
          <p:cNvPr id="38" name="Picture 37" descr="34c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3573016"/>
            <a:ext cx="900000" cy="658536"/>
          </a:xfrm>
          <a:prstGeom prst="rect">
            <a:avLst/>
          </a:prstGeom>
        </p:spPr>
      </p:pic>
      <p:pic>
        <p:nvPicPr>
          <p:cNvPr id="10" name="Picture 9" descr="06b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3562552"/>
            <a:ext cx="900000" cy="658536"/>
          </a:xfrm>
          <a:prstGeom prst="rect">
            <a:avLst/>
          </a:prstGeom>
        </p:spPr>
      </p:pic>
      <p:pic>
        <p:nvPicPr>
          <p:cNvPr id="8" name="Picture 7" descr="04b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2780928"/>
            <a:ext cx="900000" cy="658536"/>
          </a:xfrm>
          <a:prstGeom prst="rect">
            <a:avLst/>
          </a:prstGeom>
        </p:spPr>
      </p:pic>
      <p:pic>
        <p:nvPicPr>
          <p:cNvPr id="37" name="Picture 36" descr="33b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2780928"/>
            <a:ext cx="900000" cy="658536"/>
          </a:xfrm>
          <a:prstGeom prst="rect">
            <a:avLst/>
          </a:prstGeom>
        </p:spPr>
      </p:pic>
      <p:pic>
        <p:nvPicPr>
          <p:cNvPr id="24" name="Picture 23" descr="20a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2780928"/>
            <a:ext cx="900000" cy="658536"/>
          </a:xfrm>
          <a:prstGeom prst="rect">
            <a:avLst/>
          </a:prstGeom>
        </p:spPr>
      </p:pic>
      <p:pic>
        <p:nvPicPr>
          <p:cNvPr id="9" name="Picture 8" descr="05a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80928"/>
            <a:ext cx="900000" cy="658536"/>
          </a:xfrm>
          <a:prstGeom prst="rect">
            <a:avLst/>
          </a:prstGeom>
        </p:spPr>
      </p:pic>
      <p:pic>
        <p:nvPicPr>
          <p:cNvPr id="7" name="Picture 6" descr="03a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2780928"/>
            <a:ext cx="900000" cy="658536"/>
          </a:xfrm>
          <a:prstGeom prst="rect">
            <a:avLst/>
          </a:prstGeom>
        </p:spPr>
      </p:pic>
      <p:pic>
        <p:nvPicPr>
          <p:cNvPr id="6" name="Picture 5" descr="02a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2780928"/>
            <a:ext cx="900000" cy="658536"/>
          </a:xfrm>
          <a:prstGeom prst="rect">
            <a:avLst/>
          </a:prstGeom>
        </p:spPr>
      </p:pic>
      <p:pic>
        <p:nvPicPr>
          <p:cNvPr id="5" name="Picture 4" descr="01a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2780928"/>
            <a:ext cx="900000" cy="658536"/>
          </a:xfrm>
          <a:prstGeom prst="rect">
            <a:avLst/>
          </a:prstGeom>
        </p:spPr>
      </p:pic>
      <p:pic>
        <p:nvPicPr>
          <p:cNvPr id="36" name="Picture 35" descr="32a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2770464"/>
            <a:ext cx="900000" cy="658536"/>
          </a:xfrm>
          <a:prstGeom prst="rect">
            <a:avLst/>
          </a:prstGeom>
        </p:spPr>
      </p:pic>
      <p:pic>
        <p:nvPicPr>
          <p:cNvPr id="35" name="Picture 34" descr="31d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132" y="1988840"/>
            <a:ext cx="900000" cy="658536"/>
          </a:xfrm>
          <a:prstGeom prst="rect">
            <a:avLst/>
          </a:prstGeom>
        </p:spPr>
      </p:pic>
      <p:pic>
        <p:nvPicPr>
          <p:cNvPr id="34" name="Picture 33" descr="30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1988840"/>
            <a:ext cx="900000" cy="658536"/>
          </a:xfrm>
          <a:prstGeom prst="rect">
            <a:avLst/>
          </a:prstGeom>
        </p:spPr>
      </p:pic>
      <p:pic>
        <p:nvPicPr>
          <p:cNvPr id="33" name="Picture 32" descr="29.pn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1988840"/>
            <a:ext cx="900000" cy="658536"/>
          </a:xfrm>
          <a:prstGeom prst="rect">
            <a:avLst/>
          </a:prstGeom>
        </p:spPr>
      </p:pic>
      <p:pic>
        <p:nvPicPr>
          <p:cNvPr id="32" name="Picture 31" descr="28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88840"/>
            <a:ext cx="900000" cy="658536"/>
          </a:xfrm>
          <a:prstGeom prst="rect">
            <a:avLst/>
          </a:prstGeom>
        </p:spPr>
      </p:pic>
      <p:pic>
        <p:nvPicPr>
          <p:cNvPr id="31" name="Picture 30" descr="27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1988840"/>
            <a:ext cx="900000" cy="658536"/>
          </a:xfrm>
          <a:prstGeom prst="rect">
            <a:avLst/>
          </a:prstGeom>
        </p:spPr>
      </p:pic>
      <p:pic>
        <p:nvPicPr>
          <p:cNvPr id="30" name="Picture 29" descr="26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1988840"/>
            <a:ext cx="900000" cy="658536"/>
          </a:xfrm>
          <a:prstGeom prst="rect">
            <a:avLst/>
          </a:prstGeom>
        </p:spPr>
      </p:pic>
      <p:pic>
        <p:nvPicPr>
          <p:cNvPr id="29" name="Picture 28" descr="25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988840"/>
            <a:ext cx="900000" cy="658536"/>
          </a:xfrm>
          <a:prstGeom prst="rect">
            <a:avLst/>
          </a:prstGeom>
        </p:spPr>
      </p:pic>
      <p:pic>
        <p:nvPicPr>
          <p:cNvPr id="28" name="Picture 27" descr="24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988840"/>
            <a:ext cx="900000" cy="658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 versus Narrative: Citizen Kane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68113" y="6381751"/>
            <a:ext cx="431799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D0896E-602A-494F-99CF-AC1BD90019B0}" type="slidenum">
              <a:rPr lang="en-GB" smtClean="0"/>
              <a:pPr/>
              <a:t>18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60F44F-3B85-2E4C-AF39-DF0CF912505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293721"/>
          </a:xfrm>
        </p:spPr>
        <p:txBody>
          <a:bodyPr/>
          <a:lstStyle/>
          <a:p>
            <a:r>
              <a:rPr lang="en-GB" dirty="0"/>
              <a:t>Citizen Kane (1941) Directed by Orson Welles [Film]. NYC, USA: RKO Radio Pictures.</a:t>
            </a:r>
          </a:p>
        </p:txBody>
      </p:sp>
    </p:spTree>
    <p:extLst>
      <p:ext uri="{BB962C8B-B14F-4D97-AF65-F5344CB8AC3E}">
        <p14:creationId xmlns:p14="http://schemas.microsoft.com/office/powerpoint/2010/main" val="36611218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 descr="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5146728"/>
            <a:ext cx="900000" cy="658536"/>
          </a:xfrm>
          <a:prstGeom prst="rect">
            <a:avLst/>
          </a:prstGeom>
        </p:spPr>
      </p:pic>
      <p:pic>
        <p:nvPicPr>
          <p:cNvPr id="43" name="Picture 42" descr="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5146728"/>
            <a:ext cx="900000" cy="658536"/>
          </a:xfrm>
          <a:prstGeom prst="rect">
            <a:avLst/>
          </a:prstGeom>
        </p:spPr>
      </p:pic>
      <p:pic>
        <p:nvPicPr>
          <p:cNvPr id="42" name="Picture 41" descr="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5146728"/>
            <a:ext cx="900000" cy="658536"/>
          </a:xfrm>
          <a:prstGeom prst="rect">
            <a:avLst/>
          </a:prstGeom>
        </p:spPr>
      </p:pic>
      <p:pic>
        <p:nvPicPr>
          <p:cNvPr id="41" name="Picture 40" descr="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5146728"/>
            <a:ext cx="900000" cy="658536"/>
          </a:xfrm>
          <a:prstGeom prst="rect">
            <a:avLst/>
          </a:prstGeom>
        </p:spPr>
      </p:pic>
      <p:pic>
        <p:nvPicPr>
          <p:cNvPr id="27" name="Picture 26" descr="23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5146728"/>
            <a:ext cx="900000" cy="658536"/>
          </a:xfrm>
          <a:prstGeom prst="rect">
            <a:avLst/>
          </a:prstGeom>
        </p:spPr>
      </p:pic>
      <p:pic>
        <p:nvPicPr>
          <p:cNvPr id="26" name="Picture 25" descr="22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5146728"/>
            <a:ext cx="900000" cy="658536"/>
          </a:xfrm>
          <a:prstGeom prst="rect">
            <a:avLst/>
          </a:prstGeom>
        </p:spPr>
      </p:pic>
      <p:pic>
        <p:nvPicPr>
          <p:cNvPr id="40" name="Picture 39" descr="36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5146728"/>
            <a:ext cx="900000" cy="658536"/>
          </a:xfrm>
          <a:prstGeom prst="rect">
            <a:avLst/>
          </a:prstGeom>
        </p:spPr>
      </p:pic>
      <p:pic>
        <p:nvPicPr>
          <p:cNvPr id="25" name="Picture 24" descr="21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5146728"/>
            <a:ext cx="900000" cy="658536"/>
          </a:xfrm>
          <a:prstGeom prst="rect">
            <a:avLst/>
          </a:prstGeom>
        </p:spPr>
      </p:pic>
      <p:pic>
        <p:nvPicPr>
          <p:cNvPr id="23" name="Picture 22" descr="19d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4354640"/>
            <a:ext cx="900000" cy="658536"/>
          </a:xfrm>
          <a:prstGeom prst="rect">
            <a:avLst/>
          </a:prstGeom>
        </p:spPr>
      </p:pic>
      <p:pic>
        <p:nvPicPr>
          <p:cNvPr id="22" name="Picture 21" descr="18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4354640"/>
            <a:ext cx="900000" cy="658536"/>
          </a:xfrm>
          <a:prstGeom prst="rect">
            <a:avLst/>
          </a:prstGeom>
        </p:spPr>
      </p:pic>
      <p:pic>
        <p:nvPicPr>
          <p:cNvPr id="19" name="Picture 18" descr="15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4354640"/>
            <a:ext cx="900000" cy="658536"/>
          </a:xfrm>
          <a:prstGeom prst="rect">
            <a:avLst/>
          </a:prstGeom>
        </p:spPr>
      </p:pic>
      <p:pic>
        <p:nvPicPr>
          <p:cNvPr id="39" name="Picture 38" descr="35d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354640"/>
            <a:ext cx="900000" cy="658536"/>
          </a:xfrm>
          <a:prstGeom prst="rect">
            <a:avLst/>
          </a:prstGeom>
        </p:spPr>
      </p:pic>
      <p:pic>
        <p:nvPicPr>
          <p:cNvPr id="45" name="Picture 44" descr="17c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4354640"/>
            <a:ext cx="900000" cy="658536"/>
          </a:xfrm>
          <a:prstGeom prst="rect">
            <a:avLst/>
          </a:prstGeom>
        </p:spPr>
      </p:pic>
      <p:pic>
        <p:nvPicPr>
          <p:cNvPr id="21" name="Picture 20" descr="17c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4354640"/>
            <a:ext cx="900000" cy="658536"/>
          </a:xfrm>
          <a:prstGeom prst="rect">
            <a:avLst/>
          </a:prstGeom>
        </p:spPr>
      </p:pic>
      <p:pic>
        <p:nvPicPr>
          <p:cNvPr id="18" name="Picture 17" descr="14c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4354640"/>
            <a:ext cx="900000" cy="658536"/>
          </a:xfrm>
          <a:prstGeom prst="rect">
            <a:avLst/>
          </a:prstGeom>
        </p:spPr>
      </p:pic>
      <p:pic>
        <p:nvPicPr>
          <p:cNvPr id="17" name="Picture 16" descr="13c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354640"/>
            <a:ext cx="900000" cy="658536"/>
          </a:xfrm>
          <a:prstGeom prst="rect">
            <a:avLst/>
          </a:prstGeom>
        </p:spPr>
      </p:pic>
      <p:pic>
        <p:nvPicPr>
          <p:cNvPr id="16" name="Picture 15" descr="12c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3573016"/>
            <a:ext cx="900000" cy="658536"/>
          </a:xfrm>
          <a:prstGeom prst="rect">
            <a:avLst/>
          </a:prstGeom>
        </p:spPr>
      </p:pic>
      <p:pic>
        <p:nvPicPr>
          <p:cNvPr id="15" name="Picture 14" descr="11c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3573016"/>
            <a:ext cx="900000" cy="658536"/>
          </a:xfrm>
          <a:prstGeom prst="rect">
            <a:avLst/>
          </a:prstGeom>
        </p:spPr>
      </p:pic>
      <p:pic>
        <p:nvPicPr>
          <p:cNvPr id="14" name="Picture 13" descr="10c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3573016"/>
            <a:ext cx="900000" cy="658536"/>
          </a:xfrm>
          <a:prstGeom prst="rect">
            <a:avLst/>
          </a:prstGeom>
        </p:spPr>
      </p:pic>
      <p:pic>
        <p:nvPicPr>
          <p:cNvPr id="13" name="Picture 12" descr="09c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73016"/>
            <a:ext cx="900000" cy="658536"/>
          </a:xfrm>
          <a:prstGeom prst="rect">
            <a:avLst/>
          </a:prstGeom>
        </p:spPr>
      </p:pic>
      <p:pic>
        <p:nvPicPr>
          <p:cNvPr id="12" name="Picture 11" descr="08c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3573016"/>
            <a:ext cx="900000" cy="658536"/>
          </a:xfrm>
          <a:prstGeom prst="rect">
            <a:avLst/>
          </a:prstGeom>
        </p:spPr>
      </p:pic>
      <p:pic>
        <p:nvPicPr>
          <p:cNvPr id="11" name="Picture 10" descr="07c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3573016"/>
            <a:ext cx="900000" cy="658536"/>
          </a:xfrm>
          <a:prstGeom prst="rect">
            <a:avLst/>
          </a:prstGeom>
        </p:spPr>
      </p:pic>
      <p:pic>
        <p:nvPicPr>
          <p:cNvPr id="38" name="Picture 37" descr="34c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3573016"/>
            <a:ext cx="900000" cy="658536"/>
          </a:xfrm>
          <a:prstGeom prst="rect">
            <a:avLst/>
          </a:prstGeom>
        </p:spPr>
      </p:pic>
      <p:pic>
        <p:nvPicPr>
          <p:cNvPr id="10" name="Picture 9" descr="06b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3562552"/>
            <a:ext cx="900000" cy="658536"/>
          </a:xfrm>
          <a:prstGeom prst="rect">
            <a:avLst/>
          </a:prstGeom>
        </p:spPr>
      </p:pic>
      <p:pic>
        <p:nvPicPr>
          <p:cNvPr id="8" name="Picture 7" descr="04b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2780928"/>
            <a:ext cx="900000" cy="658536"/>
          </a:xfrm>
          <a:prstGeom prst="rect">
            <a:avLst/>
          </a:prstGeom>
        </p:spPr>
      </p:pic>
      <p:pic>
        <p:nvPicPr>
          <p:cNvPr id="37" name="Picture 36" descr="33b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2780928"/>
            <a:ext cx="900000" cy="658536"/>
          </a:xfrm>
          <a:prstGeom prst="rect">
            <a:avLst/>
          </a:prstGeom>
        </p:spPr>
      </p:pic>
      <p:pic>
        <p:nvPicPr>
          <p:cNvPr id="24" name="Picture 23" descr="20a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2780928"/>
            <a:ext cx="900000" cy="658536"/>
          </a:xfrm>
          <a:prstGeom prst="rect">
            <a:avLst/>
          </a:prstGeom>
        </p:spPr>
      </p:pic>
      <p:pic>
        <p:nvPicPr>
          <p:cNvPr id="9" name="Picture 8" descr="05a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80928"/>
            <a:ext cx="900000" cy="658536"/>
          </a:xfrm>
          <a:prstGeom prst="rect">
            <a:avLst/>
          </a:prstGeom>
        </p:spPr>
      </p:pic>
      <p:pic>
        <p:nvPicPr>
          <p:cNvPr id="7" name="Picture 6" descr="03a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2780928"/>
            <a:ext cx="900000" cy="658536"/>
          </a:xfrm>
          <a:prstGeom prst="rect">
            <a:avLst/>
          </a:prstGeom>
        </p:spPr>
      </p:pic>
      <p:pic>
        <p:nvPicPr>
          <p:cNvPr id="6" name="Picture 5" descr="02a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2780928"/>
            <a:ext cx="900000" cy="658536"/>
          </a:xfrm>
          <a:prstGeom prst="rect">
            <a:avLst/>
          </a:prstGeom>
        </p:spPr>
      </p:pic>
      <p:pic>
        <p:nvPicPr>
          <p:cNvPr id="5" name="Picture 4" descr="01a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2780928"/>
            <a:ext cx="900000" cy="658536"/>
          </a:xfrm>
          <a:prstGeom prst="rect">
            <a:avLst/>
          </a:prstGeom>
        </p:spPr>
      </p:pic>
      <p:pic>
        <p:nvPicPr>
          <p:cNvPr id="36" name="Picture 35" descr="32a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2770464"/>
            <a:ext cx="900000" cy="658536"/>
          </a:xfrm>
          <a:prstGeom prst="rect">
            <a:avLst/>
          </a:prstGeom>
        </p:spPr>
      </p:pic>
      <p:pic>
        <p:nvPicPr>
          <p:cNvPr id="35" name="Picture 34" descr="31d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132" y="1988840"/>
            <a:ext cx="900000" cy="658536"/>
          </a:xfrm>
          <a:prstGeom prst="rect">
            <a:avLst/>
          </a:prstGeom>
        </p:spPr>
      </p:pic>
      <p:pic>
        <p:nvPicPr>
          <p:cNvPr id="34" name="Picture 33" descr="30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1988840"/>
            <a:ext cx="900000" cy="658536"/>
          </a:xfrm>
          <a:prstGeom prst="rect">
            <a:avLst/>
          </a:prstGeom>
        </p:spPr>
      </p:pic>
      <p:pic>
        <p:nvPicPr>
          <p:cNvPr id="33" name="Picture 32" descr="29.pn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1988840"/>
            <a:ext cx="900000" cy="658536"/>
          </a:xfrm>
          <a:prstGeom prst="rect">
            <a:avLst/>
          </a:prstGeom>
        </p:spPr>
      </p:pic>
      <p:pic>
        <p:nvPicPr>
          <p:cNvPr id="32" name="Picture 31" descr="28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88840"/>
            <a:ext cx="900000" cy="658536"/>
          </a:xfrm>
          <a:prstGeom prst="rect">
            <a:avLst/>
          </a:prstGeom>
        </p:spPr>
      </p:pic>
      <p:pic>
        <p:nvPicPr>
          <p:cNvPr id="31" name="Picture 30" descr="27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1988840"/>
            <a:ext cx="900000" cy="658536"/>
          </a:xfrm>
          <a:prstGeom prst="rect">
            <a:avLst/>
          </a:prstGeom>
        </p:spPr>
      </p:pic>
      <p:pic>
        <p:nvPicPr>
          <p:cNvPr id="30" name="Picture 29" descr="26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1988840"/>
            <a:ext cx="900000" cy="658536"/>
          </a:xfrm>
          <a:prstGeom prst="rect">
            <a:avLst/>
          </a:prstGeom>
        </p:spPr>
      </p:pic>
      <p:pic>
        <p:nvPicPr>
          <p:cNvPr id="29" name="Picture 28" descr="25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64" y="1988840"/>
            <a:ext cx="900000" cy="658536"/>
          </a:xfrm>
          <a:prstGeom prst="rect">
            <a:avLst/>
          </a:prstGeom>
        </p:spPr>
      </p:pic>
      <p:pic>
        <p:nvPicPr>
          <p:cNvPr id="28" name="Picture 27" descr="24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988840"/>
            <a:ext cx="900000" cy="6585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Story versus Narrative: Citizen Kane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568113" y="6381751"/>
            <a:ext cx="431799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D0896E-602A-494F-99CF-AC1BD90019B0}" type="slidenum">
              <a:rPr lang="en-GB" smtClean="0"/>
              <a:pPr/>
              <a:t>19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192E12-17B1-8D4B-B1FF-55FBA0F9A0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Citizen Kane (1941) Directed by Orson Welles [Film]. NYC, USA: RKO Radio Pictures.</a:t>
            </a:r>
          </a:p>
        </p:txBody>
      </p:sp>
      <p:pic>
        <p:nvPicPr>
          <p:cNvPr id="46" name="Picture 45" descr="4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47" name="Picture 46" descr="3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48" name="Picture 47" descr="3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49" name="Picture 48" descr="3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50" name="Picture 49" descr="23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51" name="Picture 50" descr="22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52" name="Picture 51" descr="36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53" name="Picture 52" descr="21d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54" name="Picture 53" descr="19d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55" name="Picture 54" descr="18d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56" name="Picture 55" descr="15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57" name="Picture 56" descr="35d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58" name="Picture 57" descr="17c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59" name="Picture 58" descr="17c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60" name="Picture 59" descr="14c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61" name="Picture 60" descr="13c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62" name="Picture 61" descr="12c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63" name="Picture 62" descr="11c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64" name="Picture 63" descr="10c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65" name="Picture 64" descr="09c.png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66" name="Picture 65" descr="08c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67" name="Picture 66" descr="07c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68" name="Picture 67" descr="34c.pn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69" name="Picture 68" descr="06b.png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70" name="Picture 69" descr="04b.png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71" name="Picture 70" descr="33b.pn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72" name="Picture 71" descr="20a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73" name="Picture 72" descr="05a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74" name="Picture 73" descr="03a.png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75" name="Picture 74" descr="02a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76" name="Picture 75" descr="01a.png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77" name="Picture 76" descr="32a.pn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  <p:pic>
        <p:nvPicPr>
          <p:cNvPr id="78" name="Picture 77" descr="31d.png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124" y="1711273"/>
            <a:ext cx="5976000" cy="4372679"/>
          </a:xfrm>
          <a:prstGeom prst="rect">
            <a:avLst/>
          </a:prstGeom>
        </p:spPr>
      </p:pic>
      <p:pic>
        <p:nvPicPr>
          <p:cNvPr id="79" name="Picture 78" descr="30.png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80" name="Picture 79" descr="29.png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81" name="Picture 80" descr="28.png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82" name="Picture 81" descr="27.png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83" name="Picture 82" descr="26.png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84" name="Picture 83" descr="25.png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11273"/>
            <a:ext cx="5976000" cy="4372679"/>
          </a:xfrm>
          <a:prstGeom prst="rect">
            <a:avLst/>
          </a:prstGeom>
        </p:spPr>
      </p:pic>
      <p:pic>
        <p:nvPicPr>
          <p:cNvPr id="85" name="Picture 84" descr="24.png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328" y="1700809"/>
            <a:ext cx="5976000" cy="437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7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Dr</a:t>
            </a:r>
            <a:r>
              <a:rPr lang="en-US" dirty="0"/>
              <a:t> Nicholas Gibbins - </a:t>
            </a:r>
            <a:r>
              <a:rPr lang="en-US" dirty="0" err="1"/>
              <a:t>nmg@ecs.soton.ac.uk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COMP3227 Web Architecture and Hypertext Technologies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Telling Tales: Hypertext Writing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357640" y="57229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906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Narrative versus Text: Psycho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Psycho (1960)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C64A8F4-9EAB-6F43-8C60-06DC6FFEADF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Psycho (1998)</a:t>
            </a:r>
          </a:p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/>
              <a:t>Psycho (1960) Directed by Alfred Hitchcock [Film]. Los Angeles, USA: Paramount Pictures.</a:t>
            </a:r>
          </a:p>
          <a:p>
            <a:r>
              <a:rPr lang="en-US" dirty="0"/>
              <a:t>Psycho (1998) Directed by Gus Van Sant [Film]. Los Angeles, USA: Universal Pictures.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1675"/>
          <a:stretch/>
        </p:blipFill>
        <p:spPr>
          <a:xfrm>
            <a:off x="7747143" y="4971208"/>
            <a:ext cx="2243436" cy="12674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4970" y="2265773"/>
            <a:ext cx="2245609" cy="1295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t="-1" b="688"/>
          <a:stretch/>
        </p:blipFill>
        <p:spPr>
          <a:xfrm>
            <a:off x="1999456" y="3498550"/>
            <a:ext cx="2647974" cy="14726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4864" r="7799" b="1505"/>
          <a:stretch/>
        </p:blipFill>
        <p:spPr>
          <a:xfrm>
            <a:off x="7744970" y="3553025"/>
            <a:ext cx="2245609" cy="14181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b="3892"/>
          <a:stretch/>
        </p:blipFill>
        <p:spPr>
          <a:xfrm>
            <a:off x="2001629" y="2276474"/>
            <a:ext cx="2645801" cy="12459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1295" y="4961058"/>
            <a:ext cx="2656136" cy="128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6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2500" b="12500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Fiction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nealy</a:t>
            </a:r>
            <a:r>
              <a:rPr lang="en-US" dirty="0"/>
              <a:t>-j/4579505879/</a:t>
            </a:r>
          </a:p>
        </p:txBody>
      </p:sp>
    </p:spTree>
    <p:extLst>
      <p:ext uri="{BB962C8B-B14F-4D97-AF65-F5344CB8AC3E}">
        <p14:creationId xmlns:p14="http://schemas.microsoft.com/office/powerpoint/2010/main" val="2785633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Fiction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 selection:</a:t>
            </a:r>
          </a:p>
          <a:p>
            <a:pPr lvl="1"/>
            <a:r>
              <a:rPr lang="en-US" dirty="0"/>
              <a:t>Michael Joyce (1987) - afternoon, a story</a:t>
            </a:r>
          </a:p>
          <a:p>
            <a:pPr lvl="1"/>
            <a:r>
              <a:rPr lang="en-US" dirty="0"/>
              <a:t>Stuart </a:t>
            </a:r>
            <a:r>
              <a:rPr lang="en-US" dirty="0" err="1"/>
              <a:t>Moulthrop</a:t>
            </a:r>
            <a:r>
              <a:rPr lang="en-US" dirty="0"/>
              <a:t> (1992) - Victory Garden</a:t>
            </a:r>
          </a:p>
          <a:p>
            <a:pPr lvl="1"/>
            <a:r>
              <a:rPr lang="en-US" dirty="0"/>
              <a:t>Geoff Ryman (1996) - 253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B7A8C81-BCDB-CF43-8640-780F6EA7F6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084" y="3662458"/>
            <a:ext cx="2323976" cy="23239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0672" y="4149766"/>
            <a:ext cx="3683372" cy="13918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8472" y="3468652"/>
            <a:ext cx="1905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113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afternoon, a story (1987)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/>
              <a:t>"I want to say I may have seen my son die this morning.”</a:t>
            </a:r>
          </a:p>
          <a:p>
            <a:pPr marL="0" indent="0">
              <a:buNone/>
            </a:pPr>
            <a:r>
              <a:rPr lang="en-US" dirty="0"/>
              <a:t>Non-linear narrative with default path</a:t>
            </a:r>
          </a:p>
          <a:p>
            <a:pPr lvl="1"/>
            <a:r>
              <a:rPr lang="en-US" dirty="0"/>
              <a:t>Notecard-like </a:t>
            </a:r>
            <a:r>
              <a:rPr lang="en-US" dirty="0" err="1"/>
              <a:t>lexias</a:t>
            </a:r>
            <a:endParaRPr lang="en-US" dirty="0"/>
          </a:p>
          <a:p>
            <a:pPr lvl="1"/>
            <a:r>
              <a:rPr lang="en-US" dirty="0"/>
              <a:t>No explicit anchors; all words are anchors</a:t>
            </a:r>
          </a:p>
          <a:p>
            <a:pPr lvl="1"/>
            <a:r>
              <a:rPr lang="en-US" dirty="0"/>
              <a:t>Built as demonstration of the hypertext authoring system </a:t>
            </a:r>
            <a:r>
              <a:rPr lang="en-US" dirty="0" err="1"/>
              <a:t>Storyspace</a:t>
            </a:r>
            <a:endParaRPr lang="en-US" dirty="0"/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167438" y="2201542"/>
            <a:ext cx="5400675" cy="3607441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Joyce, M. (1990) </a:t>
            </a:r>
            <a:r>
              <a:rPr lang="en-US" i="1" dirty="0"/>
              <a:t>afternoon, a story</a:t>
            </a:r>
            <a:r>
              <a:rPr lang="en-US" dirty="0"/>
              <a:t>. Watertown, MA: </a:t>
            </a:r>
            <a:r>
              <a:rPr lang="en-US" dirty="0" err="1"/>
              <a:t>Eastgate</a:t>
            </a:r>
            <a:r>
              <a:rPr lang="en-US" dirty="0"/>
              <a:t> Systems.</a:t>
            </a:r>
          </a:p>
        </p:txBody>
      </p:sp>
    </p:spTree>
    <p:extLst>
      <p:ext uri="{BB962C8B-B14F-4D97-AF65-F5344CB8AC3E}">
        <p14:creationId xmlns:p14="http://schemas.microsoft.com/office/powerpoint/2010/main" val="38362116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Victory Garden (1992)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Follows a central character (Emily) and the interactions of those connected with her, set during Gulf War I.</a:t>
            </a:r>
          </a:p>
          <a:p>
            <a:pPr lvl="1"/>
            <a:r>
              <a:rPr lang="en-US" dirty="0"/>
              <a:t>Multiple non-linear narratives with default paths</a:t>
            </a:r>
          </a:p>
          <a:p>
            <a:pPr lvl="1"/>
            <a:r>
              <a:rPr lang="en-US" dirty="0"/>
              <a:t>Anchors indicate branches to other narratives (initially hidden, but can be made explicit)</a:t>
            </a:r>
          </a:p>
          <a:p>
            <a:pPr lvl="1"/>
            <a:r>
              <a:rPr lang="en-US" dirty="0"/>
              <a:t>Provides a taxonomic overview map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167438" y="2190974"/>
            <a:ext cx="5400675" cy="3628578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Moulthrop</a:t>
            </a:r>
            <a:r>
              <a:rPr lang="en-US" dirty="0"/>
              <a:t>, S. (1992) </a:t>
            </a:r>
            <a:r>
              <a:rPr lang="en-US" i="1" dirty="0"/>
              <a:t>Victory Garden</a:t>
            </a:r>
            <a:r>
              <a:rPr lang="en-US" dirty="0"/>
              <a:t>. Watertown, MA: </a:t>
            </a:r>
            <a:r>
              <a:rPr lang="en-US" dirty="0" err="1"/>
              <a:t>Eastgate</a:t>
            </a:r>
            <a:r>
              <a:rPr lang="en-US" dirty="0"/>
              <a:t> Systems.</a:t>
            </a:r>
          </a:p>
        </p:txBody>
      </p:sp>
    </p:spTree>
    <p:extLst>
      <p:ext uri="{BB962C8B-B14F-4D97-AF65-F5344CB8AC3E}">
        <p14:creationId xmlns:p14="http://schemas.microsoft.com/office/powerpoint/2010/main" val="24777373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253 (1996)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Descriptions of the 253 occupants (passengers plus driver) of a London Underground train</a:t>
            </a:r>
          </a:p>
          <a:p>
            <a:pPr lvl="1"/>
            <a:r>
              <a:rPr lang="en-US" dirty="0"/>
              <a:t>Extensive cross-referencing and footnotes support a non-linear narrative</a:t>
            </a:r>
          </a:p>
          <a:p>
            <a:pPr lvl="1"/>
            <a:r>
              <a:rPr lang="en-US" dirty="0"/>
              <a:t>Each description is 253 words long</a:t>
            </a:r>
          </a:p>
          <a:p>
            <a:pPr lvl="1"/>
            <a:r>
              <a:rPr lang="en-US" dirty="0"/>
              <a:t>Originally published on the Web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 rot="901565">
            <a:off x="7401544" y="1596407"/>
            <a:ext cx="2697456" cy="4106127"/>
          </a:xfrm>
          <a:effectLst>
            <a:outerShdw blurRad="2159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/>
              <a:t>Ryman, G. (1998) </a:t>
            </a:r>
            <a:r>
              <a:rPr lang="en-US" i="1" dirty="0"/>
              <a:t>253: the print remix</a:t>
            </a:r>
            <a:r>
              <a:rPr lang="en-US" dirty="0"/>
              <a:t>. London: Flamingo.</a:t>
            </a:r>
            <a:br>
              <a:rPr lang="en-US" dirty="0"/>
            </a:br>
            <a:r>
              <a:rPr lang="en-US" dirty="0"/>
              <a:t>https://</a:t>
            </a:r>
            <a:r>
              <a:rPr lang="en-US" dirty="0" err="1"/>
              <a:t>web.archive.org</a:t>
            </a:r>
            <a:r>
              <a:rPr lang="en-US" dirty="0"/>
              <a:t>/web/20140530180412/http://</a:t>
            </a:r>
            <a:r>
              <a:rPr lang="en-US" dirty="0" err="1"/>
              <a:t>www.ryman-novel.com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0099844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Fiction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568113" y="6381751"/>
            <a:ext cx="431799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D0896E-602A-494F-99CF-AC1BD90019B0}" type="slidenum">
              <a:rPr lang="en-GB" smtClean="0"/>
              <a:pPr/>
              <a:t>26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Academic study concentrates on literary hypertext (c.f. literary fiction)</a:t>
            </a:r>
          </a:p>
          <a:p>
            <a:pPr lvl="1"/>
            <a:r>
              <a:rPr lang="en-US" dirty="0"/>
              <a:t>Typified by non-linear narratives, rather than non-linear stories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What about the hypertext equivalent of genre or popular fiction?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F479BBF-B521-0C42-8069-17565318A8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1847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6A62A-99C9-ED4B-B9F6-C4D95BFD8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the Consequences (1930)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26A6AB-4C8B-0945-8C1A-A7FFA56B163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Earliest known example of a branching novel!</a:t>
            </a:r>
          </a:p>
          <a:p>
            <a:pPr marL="0" indent="0">
              <a:buNone/>
            </a:pPr>
            <a:r>
              <a:rPr lang="en-US" dirty="0"/>
              <a:t>Third person narrative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Relatively fine-grained, non-linear story</a:t>
            </a:r>
          </a:p>
          <a:p>
            <a:pPr lvl="1"/>
            <a:r>
              <a:rPr lang="en-US" dirty="0"/>
              <a:t>Multi-paragraph lexias</a:t>
            </a:r>
          </a:p>
          <a:p>
            <a:pPr lvl="1"/>
            <a:r>
              <a:rPr lang="en-US" dirty="0"/>
              <a:t>Three intertwined stories within the book</a:t>
            </a:r>
            <a:br>
              <a:rPr lang="en-US" dirty="0"/>
            </a:br>
            <a:r>
              <a:rPr lang="en-US" dirty="0"/>
              <a:t>(a woman and her two suitors)</a:t>
            </a:r>
          </a:p>
          <a:p>
            <a:pPr lvl="1"/>
            <a:r>
              <a:rPr lang="en-US" dirty="0"/>
              <a:t>Introductory text suggests that the ”game” may be played by a group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248465-C7EC-4F42-AF8E-95D2CF318A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Webster, D. and Hopkins, M.A. (1930) Consider the Consequences. New York: The Century Company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85922D08-AD0C-5343-BC66-4C6FD25557DF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167438" y="1980010"/>
            <a:ext cx="5400675" cy="4050506"/>
          </a:xfrm>
        </p:spPr>
      </p:pic>
    </p:spTree>
    <p:extLst>
      <p:ext uri="{BB962C8B-B14F-4D97-AF65-F5344CB8AC3E}">
        <p14:creationId xmlns:p14="http://schemas.microsoft.com/office/powerpoint/2010/main" val="9145149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Lucky Les (1967)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Third person narrative</a:t>
            </a:r>
          </a:p>
          <a:p>
            <a:pPr marL="0" indent="0">
              <a:buNone/>
            </a:pPr>
            <a:r>
              <a:rPr lang="en-US" dirty="0"/>
              <a:t>Coarse-grained, non-linear story</a:t>
            </a:r>
          </a:p>
          <a:p>
            <a:pPr lvl="1"/>
            <a:r>
              <a:rPr lang="en-US" dirty="0"/>
              <a:t>Multi-page </a:t>
            </a:r>
            <a:r>
              <a:rPr lang="en-US" dirty="0" err="1"/>
              <a:t>lexias</a:t>
            </a:r>
            <a:r>
              <a:rPr lang="en-US" dirty="0"/>
              <a:t> corresponding to episodes in Les’ life</a:t>
            </a:r>
          </a:p>
          <a:p>
            <a:pPr lvl="1"/>
            <a:r>
              <a:rPr lang="en-US" dirty="0"/>
              <a:t>Each episode concludes with an explicit choice for the reader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5" name="Content Placeholder 4" descr="luckyles.png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9252">
            <a:off x="7287010" y="1509170"/>
            <a:ext cx="3188035" cy="446405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Hildick</a:t>
            </a:r>
            <a:r>
              <a:rPr lang="en-US" dirty="0"/>
              <a:t>, E.W. (1967) </a:t>
            </a:r>
            <a:r>
              <a:rPr lang="en-US" i="1" dirty="0"/>
              <a:t>Lucky Les: the adventures of a cat of five tales</a:t>
            </a:r>
            <a:r>
              <a:rPr lang="en-US" dirty="0"/>
              <a:t>, Leicester: </a:t>
            </a:r>
            <a:r>
              <a:rPr lang="en-US" dirty="0" err="1"/>
              <a:t>Brockhampton</a:t>
            </a:r>
            <a:r>
              <a:rPr lang="en-US" dirty="0"/>
              <a:t> Press. </a:t>
            </a:r>
          </a:p>
        </p:txBody>
      </p:sp>
    </p:spTree>
    <p:extLst>
      <p:ext uri="{BB962C8B-B14F-4D97-AF65-F5344CB8AC3E}">
        <p14:creationId xmlns:p14="http://schemas.microsoft.com/office/powerpoint/2010/main" val="10906093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91507-6FCF-B149-9E33-2FD4A3F29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Emergency (1969)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F852C-807F-5548-B47D-F353A68E200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Crossover between hypertext fiction and programmed instruction</a:t>
            </a:r>
          </a:p>
          <a:p>
            <a:pPr lvl="1"/>
            <a:r>
              <a:rPr lang="en-US" dirty="0"/>
              <a:t>Intent of book is to teach the reader about the challenges of running a newly-independent African state</a:t>
            </a:r>
          </a:p>
          <a:p>
            <a:pPr lvl="1"/>
            <a:r>
              <a:rPr lang="en-US" dirty="0"/>
              <a:t>Coarse-grained (multipage) </a:t>
            </a:r>
            <a:r>
              <a:rPr lang="en-US" dirty="0" err="1"/>
              <a:t>lexia</a:t>
            </a:r>
            <a:endParaRPr lang="en-US" dirty="0"/>
          </a:p>
          <a:p>
            <a:pPr lvl="1"/>
            <a:r>
              <a:rPr lang="en-US" dirty="0"/>
              <a:t>Non-linear story</a:t>
            </a:r>
          </a:p>
        </p:txBody>
      </p:sp>
      <p:pic>
        <p:nvPicPr>
          <p:cNvPr id="7" name="Content Placeholder 6" descr="A close up of a sign&#10;&#10;Description automatically generated">
            <a:extLst>
              <a:ext uri="{FF2B5EF4-FFF2-40B4-BE49-F238E27FC236}">
                <a16:creationId xmlns:a16="http://schemas.microsoft.com/office/drawing/2014/main" id="{52A731B6-C884-984E-9DFB-7F37F56D8BE5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 rot="903119">
            <a:off x="7613964" y="1821135"/>
            <a:ext cx="2864762" cy="418824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C45D2E-560D-5D4E-B372-B5CCF0354B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Guerrier, D. and Richards, J. (1969) </a:t>
            </a:r>
            <a:r>
              <a:rPr lang="en-US" i="1" dirty="0"/>
              <a:t>State of Emergency: A Programmed Entertainment</a:t>
            </a:r>
            <a:r>
              <a:rPr lang="en-US" dirty="0"/>
              <a:t>. Harmondsworth: Penguin</a:t>
            </a:r>
          </a:p>
        </p:txBody>
      </p:sp>
    </p:spTree>
    <p:extLst>
      <p:ext uri="{BB962C8B-B14F-4D97-AF65-F5344CB8AC3E}">
        <p14:creationId xmlns:p14="http://schemas.microsoft.com/office/powerpoint/2010/main" val="499215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681A5-AE72-064C-A548-AD604CAFA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Working Definition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606EE0C-7BDE-3C41-9065-0FE82811D3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4370" b="10004"/>
          <a:stretch/>
        </p:blipFill>
        <p:spPr>
          <a:xfrm>
            <a:off x="0" y="0"/>
            <a:ext cx="6024562" cy="68580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2DB145-BBB7-EA46-90BF-5019101570A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67438" y="6381750"/>
            <a:ext cx="5400675" cy="293721"/>
          </a:xfrm>
        </p:spPr>
        <p:txBody>
          <a:bodyPr/>
          <a:lstStyle/>
          <a:p>
            <a:r>
              <a:rPr lang="en-US" dirty="0">
                <a:cs typeface="Georgia"/>
              </a:rPr>
              <a:t>Nelson, T.H. (1981) </a:t>
            </a:r>
            <a:r>
              <a:rPr lang="en-US" i="1" dirty="0">
                <a:cs typeface="Georgia"/>
              </a:rPr>
              <a:t>Literary Machines</a:t>
            </a:r>
            <a:r>
              <a:rPr lang="en-US" dirty="0">
                <a:cs typeface="Georgia"/>
              </a:rPr>
              <a:t>, Sausalito, CA: Mindful Press.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37C12B7E-0968-0E4D-ABFB-C0A5657120D8}"/>
              </a:ext>
            </a:extLst>
          </p:cNvPr>
          <p:cNvSpPr/>
          <p:nvPr/>
        </p:nvSpPr>
        <p:spPr bwMode="auto">
          <a:xfrm>
            <a:off x="6416820" y="1773238"/>
            <a:ext cx="5400675" cy="2289981"/>
          </a:xfrm>
          <a:prstGeom prst="wedgeRoundRectCallout">
            <a:avLst>
              <a:gd name="adj1" fmla="val -65899"/>
              <a:gd name="adj2" fmla="val 33438"/>
              <a:gd name="adj3" fmla="val 16667"/>
            </a:avLst>
          </a:prstGeom>
          <a:solidFill>
            <a:schemeClr val="bg1"/>
          </a:solidFill>
          <a:ln w="25400" cap="sq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sz="2000" i="1" dirty="0">
                <a:cs typeface="Georgia"/>
              </a:rPr>
              <a:t>By ‘hypertext’, I mean non-sequential writing - text that branches and allows choices to the reader, best read at an interactive screen. As popularly conceived, this is a series of text chunks connected by links which offer the reader different pathways.</a:t>
            </a:r>
            <a:endParaRPr lang="en-US" sz="2000" i="1" dirty="0">
              <a:ea typeface="ＭＳ Ｐゴシック" pitchFamily="-106" charset="-128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35049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Choose Your Own Adventure (1979-)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Second person narrative</a:t>
            </a:r>
          </a:p>
          <a:p>
            <a:pPr marL="0" indent="0">
              <a:buNone/>
            </a:pPr>
            <a:r>
              <a:rPr lang="en-US" dirty="0"/>
              <a:t>Again, non-linear story</a:t>
            </a:r>
          </a:p>
          <a:p>
            <a:pPr lvl="1"/>
            <a:r>
              <a:rPr lang="en-US" dirty="0"/>
              <a:t>Single page </a:t>
            </a:r>
            <a:r>
              <a:rPr lang="en-US" dirty="0" err="1"/>
              <a:t>lexias</a:t>
            </a:r>
            <a:endParaRPr lang="en-US" dirty="0"/>
          </a:p>
          <a:p>
            <a:pPr lvl="1"/>
            <a:r>
              <a:rPr lang="en-US" dirty="0"/>
              <a:t>Numbered pages </a:t>
            </a:r>
            <a:br>
              <a:rPr lang="en-US" dirty="0"/>
            </a:br>
            <a:r>
              <a:rPr lang="en-US" dirty="0"/>
              <a:t>with explicit </a:t>
            </a:r>
            <a:br>
              <a:rPr lang="en-US" dirty="0"/>
            </a:br>
            <a:r>
              <a:rPr lang="en-US" dirty="0"/>
              <a:t>choices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See also interactive fiction </a:t>
            </a:r>
            <a:br>
              <a:rPr lang="en-US" dirty="0"/>
            </a:br>
            <a:r>
              <a:rPr lang="en-US" dirty="0"/>
              <a:t>(Colossal Cave/Advent,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 rotWithShape="1">
          <a:blip r:embed="rId3"/>
          <a:srcRect t="3856" b="48808"/>
          <a:stretch/>
        </p:blipFill>
        <p:spPr>
          <a:xfrm>
            <a:off x="6240016" y="1703620"/>
            <a:ext cx="4095750" cy="3163100"/>
          </a:xfrm>
        </p:spPr>
      </p:pic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Montgomery, R.A. (1979) </a:t>
            </a:r>
            <a:r>
              <a:rPr lang="en-US" i="1" dirty="0"/>
              <a:t>Journey Under the Sea</a:t>
            </a:r>
            <a:r>
              <a:rPr lang="en-US" dirty="0"/>
              <a:t>. New York: Bantam Books.</a:t>
            </a:r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3"/>
          <a:srcRect l="-330" t="75542" r="330" b="3835"/>
          <a:stretch/>
        </p:blipFill>
        <p:spPr bwMode="auto">
          <a:xfrm>
            <a:off x="6240016" y="4797153"/>
            <a:ext cx="4095750" cy="1378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74644">
            <a:off x="4865220" y="3386420"/>
            <a:ext cx="1577421" cy="26421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74731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YO-2-Flowchart_8.pdf"/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7" t="9507" r="205" b="29289"/>
          <a:stretch/>
        </p:blipFill>
        <p:spPr>
          <a:xfrm>
            <a:off x="1587500" y="-4763"/>
            <a:ext cx="8675688" cy="6862763"/>
          </a:xfrm>
        </p:spPr>
      </p:pic>
    </p:spTree>
    <p:extLst>
      <p:ext uri="{BB962C8B-B14F-4D97-AF65-F5344CB8AC3E}">
        <p14:creationId xmlns:p14="http://schemas.microsoft.com/office/powerpoint/2010/main" val="17916444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Life’s Lottery (1999)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Increasing sophistication – not a children’s book!</a:t>
            </a:r>
          </a:p>
          <a:p>
            <a:pPr lvl="1"/>
            <a:r>
              <a:rPr lang="en-US" dirty="0" err="1"/>
              <a:t>Lexias</a:t>
            </a:r>
            <a:r>
              <a:rPr lang="en-US" dirty="0"/>
              <a:t> vary in size from a paragraph of a few sentences to several pages</a:t>
            </a:r>
          </a:p>
          <a:p>
            <a:pPr lvl="1"/>
            <a:r>
              <a:rPr lang="en-US" dirty="0"/>
              <a:t>Non-linear story, but with an additional narrative if </a:t>
            </a:r>
            <a:r>
              <a:rPr lang="en-US" dirty="0" err="1"/>
              <a:t>lexias</a:t>
            </a:r>
            <a:r>
              <a:rPr lang="en-US" dirty="0"/>
              <a:t> are read in order, rather than by following the directions in the </a:t>
            </a:r>
            <a:r>
              <a:rPr lang="en-US" dirty="0" err="1"/>
              <a:t>lexias</a:t>
            </a:r>
            <a:endParaRPr lang="en-US" dirty="0"/>
          </a:p>
          <a:p>
            <a:endParaRPr lang="en-US" dirty="0"/>
          </a:p>
        </p:txBody>
      </p:sp>
      <p:pic>
        <p:nvPicPr>
          <p:cNvPr id="5" name="Content Placeholder 4" descr="426849-L.jpg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2592">
            <a:off x="7488112" y="1920548"/>
            <a:ext cx="2762970" cy="3897761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Newman, K. (1999) </a:t>
            </a:r>
            <a:r>
              <a:rPr lang="en-US" i="1" dirty="0"/>
              <a:t>Life’s Lottery</a:t>
            </a:r>
            <a:r>
              <a:rPr lang="en-US" dirty="0"/>
              <a:t>, London: Simon and Schuster.</a:t>
            </a:r>
          </a:p>
        </p:txBody>
      </p:sp>
    </p:spTree>
    <p:extLst>
      <p:ext uri="{BB962C8B-B14F-4D97-AF65-F5344CB8AC3E}">
        <p14:creationId xmlns:p14="http://schemas.microsoft.com/office/powerpoint/2010/main" val="4069318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Lecture</a:t>
            </a:r>
            <a:r>
              <a:rPr lang="en-GB"/>
              <a:t>: Telling Tales, part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6657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E8E370CD-C9ED-854C-B32F-D588C4FFFE7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5820" r="14766"/>
          <a:stretch/>
        </p:blipFill>
        <p:spPr>
          <a:xfrm>
            <a:off x="6167439" y="0"/>
            <a:ext cx="6024562" cy="6858000"/>
          </a:xfr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40B6A8EB-C3A5-8247-83D9-31927902C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Death of the Author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2C73C01-B22F-2A45-9F10-D8BCB2BD49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1"/>
            <a:ext cx="5400675" cy="287338"/>
          </a:xfrm>
        </p:spPr>
        <p:txBody>
          <a:bodyPr/>
          <a:lstStyle/>
          <a:p>
            <a:r>
              <a:rPr lang="en-US" dirty="0">
                <a:cs typeface="Georgia"/>
              </a:rPr>
              <a:t>Barthes, R.G. (1967) </a:t>
            </a:r>
            <a:r>
              <a:rPr lang="en-US" i="1" dirty="0">
                <a:cs typeface="Georgia"/>
              </a:rPr>
              <a:t>The Death of the Author</a:t>
            </a:r>
            <a:r>
              <a:rPr lang="en-US" dirty="0">
                <a:cs typeface="Georgia"/>
              </a:rPr>
              <a:t>. Aspen, no. 5-6. </a:t>
            </a:r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0A223754-86C5-BB47-AB95-3DEDADC0EEF9}"/>
              </a:ext>
            </a:extLst>
          </p:cNvPr>
          <p:cNvSpPr/>
          <p:nvPr/>
        </p:nvSpPr>
        <p:spPr bwMode="auto">
          <a:xfrm>
            <a:off x="338881" y="1773238"/>
            <a:ext cx="5400674" cy="3166897"/>
          </a:xfrm>
          <a:prstGeom prst="wedgeRoundRectCallout">
            <a:avLst>
              <a:gd name="adj1" fmla="val 78334"/>
              <a:gd name="adj2" fmla="val 26178"/>
              <a:gd name="adj3" fmla="val 16667"/>
            </a:avLst>
          </a:prstGeom>
          <a:ln w="254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lang="en-US" sz="2000" i="1" dirty="0"/>
              <a:t>We know now that a text is not a line of words releasing a single ‘theological’ meaning (the ‘message’ of the Author-God) but a multi-dimensional space in which a variety of writings, none of them original, blend and clash.</a:t>
            </a:r>
          </a:p>
          <a:p>
            <a:pPr algn="ctr" eaLnBrk="0" hangingPunct="0">
              <a:lnSpc>
                <a:spcPct val="90000"/>
              </a:lnSpc>
            </a:pPr>
            <a:endParaRPr lang="en-US" sz="2000" i="1" dirty="0">
              <a:ea typeface="ＭＳ Ｐゴシック" pitchFamily="-106" charset="-128"/>
              <a:cs typeface="Georgia"/>
            </a:endParaRPr>
          </a:p>
          <a:p>
            <a:pPr algn="ctr" eaLnBrk="0" hangingPunct="0">
              <a:lnSpc>
                <a:spcPct val="90000"/>
              </a:lnSpc>
            </a:pPr>
            <a:r>
              <a:rPr lang="en-US" sz="2000" i="1" dirty="0">
                <a:ea typeface="ＭＳ Ｐゴシック" pitchFamily="-106" charset="-128"/>
                <a:cs typeface="Georgia"/>
              </a:rPr>
              <a:t>To give a text an Author is to impose a limit on that text, to furnish it with a final signified, to close the writing.</a:t>
            </a:r>
            <a:endParaRPr lang="en-US" sz="2000" i="1" dirty="0">
              <a:latin typeface="Georgia"/>
              <a:ea typeface="ＭＳ Ｐゴシック" pitchFamily="-106" charset="-128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907530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Hypertext and the Death of the Author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568113" y="6381751"/>
            <a:ext cx="431799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D0896E-602A-494F-99CF-AC1BD90019B0}" type="slidenum">
              <a:rPr lang="en-GB" smtClean="0"/>
              <a:pPr/>
              <a:t>5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“It is tempting to see hypertext as realizing Barthes' utopian dreams of a writing liberated from the Author. The ability for each reader to add to, alter, or simply edit a hypertext opens possibilities of collective authorship that breaks down the idea of writing as originating from a single fixed source. </a:t>
            </a:r>
          </a:p>
          <a:p>
            <a:pPr marL="0" indent="0">
              <a:buNone/>
            </a:pPr>
            <a:r>
              <a:rPr lang="en-GB" dirty="0"/>
              <a:t>Similarly, the ability to plot out unique patterns of reading, to move through a text in an </a:t>
            </a:r>
            <a:r>
              <a:rPr lang="en-GB" dirty="0" err="1"/>
              <a:t>aleatory</a:t>
            </a:r>
            <a:r>
              <a:rPr lang="en-GB" dirty="0"/>
              <a:t>, non-linear fashion, serves to highlight the importance of the reader in the “writing” of a text - each reading, even if it does not physically change the words - writes the text anew simply by re-arranging it, by placing different emphases that might subtly inflect its meanings.”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Keep, C., McLaughlin, T. and </a:t>
            </a:r>
            <a:r>
              <a:rPr lang="en-US" dirty="0" err="1"/>
              <a:t>Parmar</a:t>
            </a:r>
            <a:r>
              <a:rPr lang="en-US" dirty="0"/>
              <a:t>, R. (1993-2000) </a:t>
            </a:r>
            <a:r>
              <a:rPr lang="en-US" i="1" dirty="0"/>
              <a:t>The Electronic Labyrinth</a:t>
            </a:r>
            <a:r>
              <a:rPr lang="en-US" dirty="0"/>
              <a:t>. http://</a:t>
            </a:r>
            <a:r>
              <a:rPr lang="en-US" dirty="0" err="1"/>
              <a:t>elab.eserver.org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18212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Forking Paths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68113" y="6381751"/>
            <a:ext cx="431799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D0896E-602A-494F-99CF-AC1BD90019B0}" type="slidenum">
              <a:rPr lang="en-GB" smtClean="0"/>
              <a:pPr/>
              <a:t>6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“In all fictional works, each time a man is confronted with several alternatives, he chooses one and eliminates the others; in the fiction of </a:t>
            </a:r>
            <a:r>
              <a:rPr lang="en-US" dirty="0" err="1"/>
              <a:t>Ts’ui</a:t>
            </a:r>
            <a:r>
              <a:rPr lang="en-US" dirty="0"/>
              <a:t> </a:t>
            </a:r>
            <a:r>
              <a:rPr lang="en-US" dirty="0" err="1"/>
              <a:t>Pên</a:t>
            </a:r>
            <a:r>
              <a:rPr lang="en-US" dirty="0"/>
              <a:t>, he chooses— simultaneously—all of them. He creates, in this way, diverse futures, diverse times which themselves also proliferate and fork. Here, then, is the explanation of the novel’s contradictions. </a:t>
            </a:r>
          </a:p>
          <a:p>
            <a:pPr marL="0" indent="0">
              <a:buNone/>
            </a:pPr>
            <a:r>
              <a:rPr lang="en-US" dirty="0"/>
              <a:t>Fang, let us say, has a secret; a stranger calls at his door; Fang resolves to kill him. Naturally, there are several possible outcomes: Fang can kill the intruder, the intruder can kill Fang, they both can escape, they both can die, and so forth. In the work of </a:t>
            </a:r>
            <a:r>
              <a:rPr lang="en-US" dirty="0" err="1"/>
              <a:t>Ts’ui</a:t>
            </a:r>
            <a:r>
              <a:rPr lang="en-US" dirty="0"/>
              <a:t> </a:t>
            </a:r>
            <a:r>
              <a:rPr lang="en-US" dirty="0" err="1"/>
              <a:t>Pên</a:t>
            </a:r>
            <a:r>
              <a:rPr lang="en-US" dirty="0"/>
              <a:t>, all possible outcomes occur; each one is the point of departure for other </a:t>
            </a:r>
            <a:r>
              <a:rPr lang="en-US" dirty="0" err="1"/>
              <a:t>forkings</a:t>
            </a:r>
            <a:r>
              <a:rPr lang="en-US" dirty="0"/>
              <a:t>.”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Borges, J.L. (1941) </a:t>
            </a:r>
            <a:r>
              <a:rPr lang="en-US" i="1" dirty="0"/>
              <a:t>The Garden of Forking Paths</a:t>
            </a:r>
            <a:r>
              <a:rPr lang="en-US" dirty="0"/>
              <a:t>, Translated from Spanish by Yates, D.A.   </a:t>
            </a:r>
          </a:p>
        </p:txBody>
      </p:sp>
    </p:spTree>
    <p:extLst>
      <p:ext uri="{BB962C8B-B14F-4D97-AF65-F5344CB8AC3E}">
        <p14:creationId xmlns:p14="http://schemas.microsoft.com/office/powerpoint/2010/main" val="2271136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833" b="7833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Ergodic</a:t>
            </a:r>
            <a:r>
              <a:rPr lang="en-US" dirty="0"/>
              <a:t> Literature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danielygo</a:t>
            </a:r>
            <a:r>
              <a:rPr lang="en-US" dirty="0"/>
              <a:t>/5391176827/</a:t>
            </a:r>
          </a:p>
        </p:txBody>
      </p:sp>
    </p:spTree>
    <p:extLst>
      <p:ext uri="{BB962C8B-B14F-4D97-AF65-F5344CB8AC3E}">
        <p14:creationId xmlns:p14="http://schemas.microsoft.com/office/powerpoint/2010/main" val="506976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Ergodic</a:t>
            </a:r>
            <a:r>
              <a:rPr lang="en-US" dirty="0"/>
              <a:t> Literature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1568113" y="6381751"/>
            <a:ext cx="431799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D0896E-602A-494F-99CF-AC1BD90019B0}" type="slidenum">
              <a:rPr lang="en-GB" smtClean="0"/>
              <a:pPr/>
              <a:t>8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i="1" dirty="0"/>
              <a:t>“Ergodic […] </a:t>
            </a:r>
            <a:r>
              <a:rPr lang="en-US" dirty="0"/>
              <a:t>derives from the Greek words </a:t>
            </a:r>
            <a:r>
              <a:rPr lang="en-US" i="1" dirty="0"/>
              <a:t>ergon</a:t>
            </a:r>
            <a:r>
              <a:rPr lang="en-US" dirty="0"/>
              <a:t> and </a:t>
            </a:r>
            <a:r>
              <a:rPr lang="en-US" i="1" dirty="0" err="1"/>
              <a:t>hodos</a:t>
            </a:r>
            <a:r>
              <a:rPr lang="en-US" dirty="0"/>
              <a:t>, meaning "work" and "path." In ergodic literature, nontrivial effort is required to allow the reader to traverse the text. If ergodic literature is to make sense as a concept, there must also be nonergodic literature, where the effort to traverse the text is trivial, with no </a:t>
            </a:r>
            <a:r>
              <a:rPr lang="en-US" dirty="0" err="1"/>
              <a:t>extranoematic</a:t>
            </a:r>
            <a:r>
              <a:rPr lang="en-US" dirty="0"/>
              <a:t> responsibilities placed on the reader except (for example) eye movement and the periodic or arbitrary turning of pages.”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cs typeface="Georgia"/>
              </a:rPr>
              <a:t>Aarseth</a:t>
            </a:r>
            <a:r>
              <a:rPr lang="en-US" dirty="0">
                <a:cs typeface="Georgia"/>
              </a:rPr>
              <a:t>, E. (1997) </a:t>
            </a:r>
            <a:r>
              <a:rPr lang="en-US" i="1" dirty="0" err="1">
                <a:cs typeface="Georgia"/>
              </a:rPr>
              <a:t>Cybertext</a:t>
            </a:r>
            <a:r>
              <a:rPr lang="en-US" i="1" dirty="0">
                <a:cs typeface="Georgia"/>
              </a:rPr>
              <a:t>: Perspectives on Ergodic Literature</a:t>
            </a:r>
            <a:r>
              <a:rPr lang="en-US" dirty="0">
                <a:cs typeface="Georgia"/>
              </a:rPr>
              <a:t>. Baltimore, MD: The John Hopkins University Press.</a:t>
            </a:r>
          </a:p>
        </p:txBody>
      </p:sp>
    </p:spTree>
    <p:extLst>
      <p:ext uri="{BB962C8B-B14F-4D97-AF65-F5344CB8AC3E}">
        <p14:creationId xmlns:p14="http://schemas.microsoft.com/office/powerpoint/2010/main" val="1404236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Composition No. 1, Roman (1962)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150 loose leaf pages</a:t>
            </a:r>
          </a:p>
          <a:p>
            <a:pPr lvl="1"/>
            <a:r>
              <a:rPr lang="en-US" dirty="0"/>
              <a:t>Pages are to be shuffled before reading</a:t>
            </a:r>
          </a:p>
          <a:p>
            <a:pPr lvl="1"/>
            <a:r>
              <a:rPr lang="en-US" dirty="0"/>
              <a:t>CONTENT WARNING!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 rotWithShape="1">
          <a:blip r:embed="rId3"/>
          <a:srcRect l="21006" t="3135"/>
          <a:stretch/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Saporta</a:t>
            </a:r>
            <a:r>
              <a:rPr lang="en-US" dirty="0"/>
              <a:t>, M. (1963) </a:t>
            </a:r>
            <a:r>
              <a:rPr lang="en-US" i="1" dirty="0"/>
              <a:t>Composition No. 1, Roman</a:t>
            </a:r>
            <a:r>
              <a:rPr lang="en-US" dirty="0"/>
              <a:t>. Translated from French by Howard, R., New York: Simon and Schuster.  </a:t>
            </a:r>
          </a:p>
        </p:txBody>
      </p:sp>
    </p:spTree>
    <p:extLst>
      <p:ext uri="{BB962C8B-B14F-4D97-AF65-F5344CB8AC3E}">
        <p14:creationId xmlns:p14="http://schemas.microsoft.com/office/powerpoint/2010/main" val="389132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lai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839976BF-FD6F-2C44-A914-988547D693BE}" vid="{3758A7A8-BA00-0D4F-988D-EC9048E76EFF}"/>
    </a:ext>
  </a:extLst>
</a:theme>
</file>

<file path=ppt/theme/theme2.xml><?xml version="1.0" encoding="utf-8"?>
<a:theme xmlns:a="http://schemas.openxmlformats.org/drawingml/2006/main" name="Marine 1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839976BF-FD6F-2C44-A914-988547D693BE}" vid="{C9A40350-56DC-FD47-BDA6-697689205680}"/>
    </a:ext>
  </a:extLst>
</a:theme>
</file>

<file path=ppt/theme/theme3.xml><?xml version="1.0" encoding="utf-8"?>
<a:theme xmlns:a="http://schemas.openxmlformats.org/drawingml/2006/main" name="Marine 3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839976BF-FD6F-2C44-A914-988547D693BE}" vid="{992348FB-CEE1-E543-81CA-6EA124CC785B}"/>
    </a:ext>
  </a:extLst>
</a:theme>
</file>

<file path=ppt/theme/theme4.xml><?xml version="1.0" encoding="utf-8"?>
<a:theme xmlns:a="http://schemas.openxmlformats.org/drawingml/2006/main" name="Marine 5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839976BF-FD6F-2C44-A914-988547D693BE}" vid="{CC89F128-DEF5-BC44-A084-1A7A02A6B9A1}"/>
    </a:ext>
  </a:extLst>
</a:theme>
</file>

<file path=ppt/theme/theme5.xml><?xml version="1.0" encoding="utf-8"?>
<a:theme xmlns:a="http://schemas.openxmlformats.org/drawingml/2006/main" name="Marine 6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839976BF-FD6F-2C44-A914-988547D693BE}" vid="{F119D102-77FA-4743-9F76-736B677C8E70}"/>
    </a:ext>
  </a:extLst>
</a:theme>
</file>

<file path=ppt/theme/theme6.xml><?xml version="1.0" encoding="utf-8"?>
<a:theme xmlns:a="http://schemas.openxmlformats.org/drawingml/2006/main" name="Horizon 3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839976BF-FD6F-2C44-A914-988547D693BE}" vid="{4F64D961-E98D-0247-A43A-217E66C21619}"/>
    </a:ext>
  </a:extLst>
</a:theme>
</file>

<file path=ppt/theme/theme7.xml><?xml version="1.0" encoding="utf-8"?>
<a:theme xmlns:a="http://schemas.openxmlformats.org/drawingml/2006/main" name="Horizon 4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839976BF-FD6F-2C44-A914-988547D693BE}" vid="{654E4E54-DC9B-5A42-A0FA-9B8B07EE8280}"/>
    </a:ext>
  </a:extLst>
</a:theme>
</file>

<file path=ppt/theme/theme8.xml><?xml version="1.0" encoding="utf-8"?>
<a:theme xmlns:a="http://schemas.openxmlformats.org/drawingml/2006/main" name="Horizon 5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839976BF-FD6F-2C44-A914-988547D693BE}" vid="{94CE8006-DEBA-7844-9799-121A64C795E0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Plain</Template>
  <TotalTime>6</TotalTime>
  <Words>2492</Words>
  <Application>Microsoft Macintosh PowerPoint</Application>
  <PresentationFormat>Widescreen</PresentationFormat>
  <Paragraphs>240</Paragraphs>
  <Slides>33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Lucida Sans</vt:lpstr>
      <vt:lpstr>ＭＳ Ｐゴシック</vt:lpstr>
      <vt:lpstr>Arial</vt:lpstr>
      <vt:lpstr>Georgia</vt:lpstr>
      <vt:lpstr>Calibri</vt:lpstr>
      <vt:lpstr>Plain</vt:lpstr>
      <vt:lpstr>Marine 1</vt:lpstr>
      <vt:lpstr>Marine 3</vt:lpstr>
      <vt:lpstr>Marine 5</vt:lpstr>
      <vt:lpstr>Marine 6</vt:lpstr>
      <vt:lpstr>Horizon 3</vt:lpstr>
      <vt:lpstr>Horizon 4</vt:lpstr>
      <vt:lpstr>Horizon 5</vt:lpstr>
      <vt:lpstr>PowerPoint Presentation</vt:lpstr>
      <vt:lpstr>Telling Tales: Hypertext Writing</vt:lpstr>
      <vt:lpstr>A Working Definition</vt:lpstr>
      <vt:lpstr>The Death of the Author</vt:lpstr>
      <vt:lpstr>Hypertext and the Death of the Author</vt:lpstr>
      <vt:lpstr>Forking Paths</vt:lpstr>
      <vt:lpstr>Ergodic Literature</vt:lpstr>
      <vt:lpstr>Ergodic Literature</vt:lpstr>
      <vt:lpstr>Composition No. 1, Roman (1962)</vt:lpstr>
      <vt:lpstr>Hopscotch (Rayuela) (1963)</vt:lpstr>
      <vt:lpstr>Un conte à votre façon (1967)</vt:lpstr>
      <vt:lpstr>The Unfortunates (1969)</vt:lpstr>
      <vt:lpstr>Cain's Jawbone (1934)</vt:lpstr>
      <vt:lpstr>Story, Narrative and Text</vt:lpstr>
      <vt:lpstr>Story, Narrative and Text</vt:lpstr>
      <vt:lpstr>Story versus Narrative: Citizen Kane</vt:lpstr>
      <vt:lpstr>Story versus Narrative: Citizen Kane</vt:lpstr>
      <vt:lpstr>Story versus Narrative: Citizen Kane</vt:lpstr>
      <vt:lpstr>Story versus Narrative: Citizen Kane</vt:lpstr>
      <vt:lpstr>Narrative versus Text: Psycho</vt:lpstr>
      <vt:lpstr>Hypertext Fiction</vt:lpstr>
      <vt:lpstr>Hypertext Fiction</vt:lpstr>
      <vt:lpstr>afternoon, a story (1987)</vt:lpstr>
      <vt:lpstr>Victory Garden (1992)</vt:lpstr>
      <vt:lpstr>253 (1996)</vt:lpstr>
      <vt:lpstr>Hypertext Fiction</vt:lpstr>
      <vt:lpstr>Consider the Consequences (1930)</vt:lpstr>
      <vt:lpstr>Lucky Les (1967)</vt:lpstr>
      <vt:lpstr>State of Emergency (1969)</vt:lpstr>
      <vt:lpstr>Choose Your Own Adventure (1979-)</vt:lpstr>
      <vt:lpstr>PowerPoint Presentation</vt:lpstr>
      <vt:lpstr>Life’s Lottery (1999)</vt:lpstr>
      <vt:lpstr>Next Lecture: Telling Tales, part 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Nicholas Gibbins</dc:creator>
  <cp:lastModifiedBy>Nicholas Gibbins</cp:lastModifiedBy>
  <cp:revision>2</cp:revision>
  <dcterms:created xsi:type="dcterms:W3CDTF">2023-11-30T15:20:02Z</dcterms:created>
  <dcterms:modified xsi:type="dcterms:W3CDTF">2024-11-18T16:02:48Z</dcterms:modified>
</cp:coreProperties>
</file>