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29"/>
  </p:notesMasterIdLst>
  <p:sldIdLst>
    <p:sldId id="259" r:id="rId9"/>
    <p:sldId id="256" r:id="rId10"/>
    <p:sldId id="554" r:id="rId11"/>
    <p:sldId id="552" r:id="rId12"/>
    <p:sldId id="556" r:id="rId13"/>
    <p:sldId id="557" r:id="rId14"/>
    <p:sldId id="292" r:id="rId15"/>
    <p:sldId id="615" r:id="rId16"/>
    <p:sldId id="558" r:id="rId17"/>
    <p:sldId id="560" r:id="rId18"/>
    <p:sldId id="561" r:id="rId19"/>
    <p:sldId id="562" r:id="rId20"/>
    <p:sldId id="298" r:id="rId21"/>
    <p:sldId id="30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654" r:id="rId30"/>
    <p:sldId id="590" r:id="rId31"/>
    <p:sldId id="655" r:id="rId32"/>
    <p:sldId id="591" r:id="rId33"/>
    <p:sldId id="656" r:id="rId34"/>
    <p:sldId id="592" r:id="rId35"/>
    <p:sldId id="657" r:id="rId36"/>
    <p:sldId id="593" r:id="rId37"/>
    <p:sldId id="594" r:id="rId38"/>
    <p:sldId id="595" r:id="rId39"/>
    <p:sldId id="658" r:id="rId40"/>
    <p:sldId id="596" r:id="rId41"/>
    <p:sldId id="659" r:id="rId42"/>
    <p:sldId id="574" r:id="rId43"/>
    <p:sldId id="660" r:id="rId44"/>
    <p:sldId id="575" r:id="rId45"/>
    <p:sldId id="661" r:id="rId46"/>
    <p:sldId id="576" r:id="rId47"/>
    <p:sldId id="577" r:id="rId48"/>
    <p:sldId id="578" r:id="rId49"/>
    <p:sldId id="579" r:id="rId50"/>
    <p:sldId id="581" r:id="rId51"/>
    <p:sldId id="582" r:id="rId52"/>
    <p:sldId id="365" r:id="rId53"/>
    <p:sldId id="553" r:id="rId54"/>
    <p:sldId id="563" r:id="rId55"/>
    <p:sldId id="597" r:id="rId56"/>
    <p:sldId id="598" r:id="rId57"/>
    <p:sldId id="614" r:id="rId58"/>
    <p:sldId id="599" r:id="rId59"/>
    <p:sldId id="565" r:id="rId60"/>
    <p:sldId id="374" r:id="rId61"/>
    <p:sldId id="600" r:id="rId62"/>
    <p:sldId id="601" r:id="rId63"/>
    <p:sldId id="377" r:id="rId64"/>
    <p:sldId id="568" r:id="rId65"/>
    <p:sldId id="613" r:id="rId66"/>
    <p:sldId id="570" r:id="rId67"/>
    <p:sldId id="632" r:id="rId68"/>
    <p:sldId id="633" r:id="rId69"/>
    <p:sldId id="634" r:id="rId70"/>
    <p:sldId id="602" r:id="rId71"/>
    <p:sldId id="662" r:id="rId72"/>
    <p:sldId id="604" r:id="rId73"/>
    <p:sldId id="605" r:id="rId74"/>
    <p:sldId id="663" r:id="rId75"/>
    <p:sldId id="664" r:id="rId76"/>
    <p:sldId id="606" r:id="rId77"/>
    <p:sldId id="665" r:id="rId78"/>
    <p:sldId id="666" r:id="rId79"/>
    <p:sldId id="667" r:id="rId80"/>
    <p:sldId id="607" r:id="rId81"/>
    <p:sldId id="668" r:id="rId82"/>
    <p:sldId id="669" r:id="rId83"/>
    <p:sldId id="670" r:id="rId84"/>
    <p:sldId id="603" r:id="rId85"/>
    <p:sldId id="608" r:id="rId86"/>
    <p:sldId id="671" r:id="rId87"/>
    <p:sldId id="672" r:id="rId88"/>
    <p:sldId id="610" r:id="rId89"/>
    <p:sldId id="673" r:id="rId90"/>
    <p:sldId id="674" r:id="rId91"/>
    <p:sldId id="675" r:id="rId92"/>
    <p:sldId id="676" r:id="rId93"/>
    <p:sldId id="402" r:id="rId94"/>
    <p:sldId id="611" r:id="rId95"/>
    <p:sldId id="446" r:id="rId96"/>
    <p:sldId id="616" r:id="rId97"/>
    <p:sldId id="449" r:id="rId98"/>
    <p:sldId id="617" r:id="rId99"/>
    <p:sldId id="452" r:id="rId100"/>
    <p:sldId id="455" r:id="rId101"/>
    <p:sldId id="618" r:id="rId102"/>
    <p:sldId id="619" r:id="rId103"/>
    <p:sldId id="620" r:id="rId104"/>
    <p:sldId id="677" r:id="rId105"/>
    <p:sldId id="621" r:id="rId106"/>
    <p:sldId id="622" r:id="rId107"/>
    <p:sldId id="678" r:id="rId108"/>
    <p:sldId id="680" r:id="rId109"/>
    <p:sldId id="623" r:id="rId110"/>
    <p:sldId id="679" r:id="rId111"/>
    <p:sldId id="463" r:id="rId112"/>
    <p:sldId id="465" r:id="rId113"/>
    <p:sldId id="467" r:id="rId114"/>
    <p:sldId id="624" r:id="rId115"/>
    <p:sldId id="625" r:id="rId116"/>
    <p:sldId id="626" r:id="rId117"/>
    <p:sldId id="681" r:id="rId118"/>
    <p:sldId id="648" r:id="rId119"/>
    <p:sldId id="682" r:id="rId120"/>
    <p:sldId id="649" r:id="rId121"/>
    <p:sldId id="683" r:id="rId122"/>
    <p:sldId id="684" r:id="rId123"/>
    <p:sldId id="650" r:id="rId124"/>
    <p:sldId id="685" r:id="rId125"/>
    <p:sldId id="686" r:id="rId126"/>
    <p:sldId id="478" r:id="rId127"/>
    <p:sldId id="480" r:id="rId128"/>
    <p:sldId id="627" r:id="rId129"/>
    <p:sldId id="628" r:id="rId130"/>
    <p:sldId id="483" r:id="rId131"/>
    <p:sldId id="484" r:id="rId132"/>
    <p:sldId id="629" r:id="rId133"/>
    <p:sldId id="687" r:id="rId134"/>
    <p:sldId id="651" r:id="rId135"/>
    <p:sldId id="630" r:id="rId136"/>
    <p:sldId id="638" r:id="rId137"/>
    <p:sldId id="640" r:id="rId138"/>
    <p:sldId id="641" r:id="rId139"/>
    <p:sldId id="642" r:id="rId140"/>
    <p:sldId id="643" r:id="rId141"/>
    <p:sldId id="644" r:id="rId142"/>
    <p:sldId id="645" r:id="rId143"/>
    <p:sldId id="646" r:id="rId144"/>
    <p:sldId id="500" r:id="rId145"/>
    <p:sldId id="502" r:id="rId146"/>
    <p:sldId id="549" r:id="rId147"/>
    <p:sldId id="506" r:id="rId148"/>
    <p:sldId id="507" r:id="rId149"/>
    <p:sldId id="688" r:id="rId150"/>
    <p:sldId id="296" r:id="rId151"/>
    <p:sldId id="328" r:id="rId152"/>
    <p:sldId id="329" r:id="rId153"/>
    <p:sldId id="257" r:id="rId154"/>
    <p:sldId id="330" r:id="rId155"/>
    <p:sldId id="331" r:id="rId156"/>
    <p:sldId id="332" r:id="rId157"/>
    <p:sldId id="261" r:id="rId158"/>
    <p:sldId id="263" r:id="rId159"/>
    <p:sldId id="297" r:id="rId160"/>
    <p:sldId id="333" r:id="rId161"/>
    <p:sldId id="367" r:id="rId162"/>
    <p:sldId id="334" r:id="rId163"/>
    <p:sldId id="307" r:id="rId164"/>
    <p:sldId id="318" r:id="rId165"/>
    <p:sldId id="335" r:id="rId166"/>
    <p:sldId id="337" r:id="rId167"/>
    <p:sldId id="336" r:id="rId168"/>
    <p:sldId id="362" r:id="rId169"/>
    <p:sldId id="363" r:id="rId170"/>
    <p:sldId id="364" r:id="rId171"/>
    <p:sldId id="341" r:id="rId172"/>
    <p:sldId id="319" r:id="rId173"/>
    <p:sldId id="342" r:id="rId174"/>
    <p:sldId id="368" r:id="rId175"/>
    <p:sldId id="369" r:id="rId176"/>
    <p:sldId id="370" r:id="rId177"/>
    <p:sldId id="371" r:id="rId178"/>
    <p:sldId id="372" r:id="rId179"/>
    <p:sldId id="373" r:id="rId180"/>
    <p:sldId id="343" r:id="rId181"/>
    <p:sldId id="344" r:id="rId182"/>
    <p:sldId id="320" r:id="rId183"/>
    <p:sldId id="345" r:id="rId184"/>
    <p:sldId id="346" r:id="rId185"/>
    <p:sldId id="347" r:id="rId186"/>
    <p:sldId id="689" r:id="rId187"/>
    <p:sldId id="375" r:id="rId188"/>
    <p:sldId id="376" r:id="rId189"/>
    <p:sldId id="348" r:id="rId190"/>
    <p:sldId id="349" r:id="rId191"/>
    <p:sldId id="690" r:id="rId192"/>
    <p:sldId id="378" r:id="rId193"/>
    <p:sldId id="379" r:id="rId194"/>
    <p:sldId id="321" r:id="rId195"/>
    <p:sldId id="691" r:id="rId196"/>
    <p:sldId id="366" r:id="rId197"/>
    <p:sldId id="380" r:id="rId198"/>
    <p:sldId id="381" r:id="rId199"/>
    <p:sldId id="322" r:id="rId200"/>
    <p:sldId id="326" r:id="rId201"/>
    <p:sldId id="357" r:id="rId202"/>
    <p:sldId id="382" r:id="rId203"/>
    <p:sldId id="383" r:id="rId204"/>
    <p:sldId id="384" r:id="rId205"/>
    <p:sldId id="385" r:id="rId206"/>
    <p:sldId id="324" r:id="rId207"/>
    <p:sldId id="386" r:id="rId208"/>
    <p:sldId id="394" r:id="rId209"/>
    <p:sldId id="358" r:id="rId210"/>
    <p:sldId id="393" r:id="rId211"/>
    <p:sldId id="395" r:id="rId212"/>
    <p:sldId id="396" r:id="rId213"/>
    <p:sldId id="397" r:id="rId214"/>
    <p:sldId id="398" r:id="rId215"/>
    <p:sldId id="399" r:id="rId216"/>
    <p:sldId id="323" r:id="rId217"/>
    <p:sldId id="351" r:id="rId218"/>
    <p:sldId id="352" r:id="rId219"/>
    <p:sldId id="356" r:id="rId220"/>
    <p:sldId id="400" r:id="rId221"/>
    <p:sldId id="401" r:id="rId222"/>
    <p:sldId id="692" r:id="rId223"/>
    <p:sldId id="354" r:id="rId224"/>
    <p:sldId id="355" r:id="rId225"/>
    <p:sldId id="693" r:id="rId226"/>
    <p:sldId id="694" r:id="rId227"/>
    <p:sldId id="361" r:id="rId228"/>
  </p:sldIdLst>
  <p:sldSz cx="12192000" cy="6858000"/>
  <p:notesSz cx="6858000" cy="9144000"/>
  <p:embeddedFontLst>
    <p:embeddedFont>
      <p:font typeface="Calibri" panose="020F0502020204030204" pitchFamily="34" charset="0"/>
      <p:regular r:id="rId230"/>
      <p:bold r:id="rId231"/>
      <p:italic r:id="rId232"/>
      <p:boldItalic r:id="rId233"/>
    </p:embeddedFont>
    <p:embeddedFont>
      <p:font typeface="Georgia" panose="02040502050405020303" pitchFamily="18" charset="0"/>
      <p:regular r:id="rId234"/>
      <p:bold r:id="rId235"/>
      <p:italic r:id="rId236"/>
      <p:boldItalic r:id="rId237"/>
    </p:embeddedFont>
    <p:embeddedFont>
      <p:font typeface="Lucida Console" panose="020B0609040504020204" pitchFamily="49" charset="0"/>
      <p:regular r:id="rId238"/>
    </p:embeddedFont>
    <p:embeddedFont>
      <p:font typeface="Lucida Sans" panose="020B0602030504020204" pitchFamily="34" charset="0"/>
      <p:regular r:id="rId239"/>
      <p:bold r:id="rId240"/>
      <p:italic r:id="rId241"/>
      <p:boldItalic r:id="rId2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0" autoAdjust="0"/>
    <p:restoredTop sz="94709"/>
  </p:normalViewPr>
  <p:slideViewPr>
    <p:cSldViewPr snapToGrid="0" snapToObjects="1" showGuides="1">
      <p:cViewPr varScale="1">
        <p:scale>
          <a:sx n="84" d="100"/>
          <a:sy n="84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slide" Target="slides/slide151.xml"/><Relationship Id="rId170" Type="http://schemas.openxmlformats.org/officeDocument/2006/relationships/slide" Target="slides/slide162.xml"/><Relationship Id="rId191" Type="http://schemas.openxmlformats.org/officeDocument/2006/relationships/slide" Target="slides/slide183.xml"/><Relationship Id="rId205" Type="http://schemas.openxmlformats.org/officeDocument/2006/relationships/slide" Target="slides/slide197.xml"/><Relationship Id="rId226" Type="http://schemas.openxmlformats.org/officeDocument/2006/relationships/slide" Target="slides/slide218.xml"/><Relationship Id="rId247" Type="http://schemas.microsoft.com/office/2016/11/relationships/changesInfo" Target="changesInfos/changesInfo1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81" Type="http://schemas.openxmlformats.org/officeDocument/2006/relationships/slide" Target="slides/slide173.xml"/><Relationship Id="rId216" Type="http://schemas.openxmlformats.org/officeDocument/2006/relationships/slide" Target="slides/slide208.xml"/><Relationship Id="rId237" Type="http://schemas.openxmlformats.org/officeDocument/2006/relationships/font" Target="fonts/font8.fntdata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71" Type="http://schemas.openxmlformats.org/officeDocument/2006/relationships/slide" Target="slides/slide163.xml"/><Relationship Id="rId192" Type="http://schemas.openxmlformats.org/officeDocument/2006/relationships/slide" Target="slides/slide184.xml"/><Relationship Id="rId206" Type="http://schemas.openxmlformats.org/officeDocument/2006/relationships/slide" Target="slides/slide198.xml"/><Relationship Id="rId227" Type="http://schemas.openxmlformats.org/officeDocument/2006/relationships/slide" Target="slides/slide219.xml"/><Relationship Id="rId12" Type="http://schemas.openxmlformats.org/officeDocument/2006/relationships/slide" Target="slides/slide4.xml"/><Relationship Id="rId33" Type="http://schemas.openxmlformats.org/officeDocument/2006/relationships/slide" Target="slides/slide25.xml"/><Relationship Id="rId108" Type="http://schemas.openxmlformats.org/officeDocument/2006/relationships/slide" Target="slides/slide100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5" Type="http://schemas.openxmlformats.org/officeDocument/2006/relationships/slide" Target="slides/slide67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61" Type="http://schemas.openxmlformats.org/officeDocument/2006/relationships/slide" Target="slides/slide153.xml"/><Relationship Id="rId182" Type="http://schemas.openxmlformats.org/officeDocument/2006/relationships/slide" Target="slides/slide174.xml"/><Relationship Id="rId217" Type="http://schemas.openxmlformats.org/officeDocument/2006/relationships/slide" Target="slides/slide209.xml"/><Relationship Id="rId6" Type="http://schemas.openxmlformats.org/officeDocument/2006/relationships/slideMaster" Target="slideMasters/slideMaster6.xml"/><Relationship Id="rId238" Type="http://schemas.openxmlformats.org/officeDocument/2006/relationships/font" Target="fonts/font9.fntdata"/><Relationship Id="rId23" Type="http://schemas.openxmlformats.org/officeDocument/2006/relationships/slide" Target="slides/slide15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5" Type="http://schemas.openxmlformats.org/officeDocument/2006/relationships/slide" Target="slides/slide57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51" Type="http://schemas.openxmlformats.org/officeDocument/2006/relationships/slide" Target="slides/slide143.xml"/><Relationship Id="rId172" Type="http://schemas.openxmlformats.org/officeDocument/2006/relationships/slide" Target="slides/slide164.xml"/><Relationship Id="rId193" Type="http://schemas.openxmlformats.org/officeDocument/2006/relationships/slide" Target="slides/slide185.xml"/><Relationship Id="rId207" Type="http://schemas.openxmlformats.org/officeDocument/2006/relationships/slide" Target="slides/slide199.xml"/><Relationship Id="rId228" Type="http://schemas.openxmlformats.org/officeDocument/2006/relationships/slide" Target="slides/slide220.xml"/><Relationship Id="rId13" Type="http://schemas.openxmlformats.org/officeDocument/2006/relationships/slide" Target="slides/slide5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20" Type="http://schemas.openxmlformats.org/officeDocument/2006/relationships/slide" Target="slides/slide112.xml"/><Relationship Id="rId141" Type="http://schemas.openxmlformats.org/officeDocument/2006/relationships/slide" Target="slides/slide133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54.xml"/><Relationship Id="rId183" Type="http://schemas.openxmlformats.org/officeDocument/2006/relationships/slide" Target="slides/slide175.xml"/><Relationship Id="rId218" Type="http://schemas.openxmlformats.org/officeDocument/2006/relationships/slide" Target="slides/slide210.xml"/><Relationship Id="rId239" Type="http://schemas.openxmlformats.org/officeDocument/2006/relationships/font" Target="fonts/font10.fntdata"/><Relationship Id="rId24" Type="http://schemas.openxmlformats.org/officeDocument/2006/relationships/slide" Target="slides/slide16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31" Type="http://schemas.openxmlformats.org/officeDocument/2006/relationships/slide" Target="slides/slide123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4" Type="http://schemas.openxmlformats.org/officeDocument/2006/relationships/slide" Target="slides/slide186.xml"/><Relationship Id="rId208" Type="http://schemas.openxmlformats.org/officeDocument/2006/relationships/slide" Target="slides/slide200.xml"/><Relationship Id="rId229" Type="http://schemas.openxmlformats.org/officeDocument/2006/relationships/notesMaster" Target="notesMasters/notesMaster1.xml"/><Relationship Id="rId240" Type="http://schemas.openxmlformats.org/officeDocument/2006/relationships/font" Target="fonts/font11.fntdata"/><Relationship Id="rId14" Type="http://schemas.openxmlformats.org/officeDocument/2006/relationships/slide" Target="slides/slide6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8" Type="http://schemas.openxmlformats.org/officeDocument/2006/relationships/slideMaster" Target="slideMasters/slideMaster8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184" Type="http://schemas.openxmlformats.org/officeDocument/2006/relationships/slide" Target="slides/slide176.xml"/><Relationship Id="rId219" Type="http://schemas.openxmlformats.org/officeDocument/2006/relationships/slide" Target="slides/slide211.xml"/><Relationship Id="rId230" Type="http://schemas.openxmlformats.org/officeDocument/2006/relationships/font" Target="fonts/font1.fntdata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95" Type="http://schemas.openxmlformats.org/officeDocument/2006/relationships/slide" Target="slides/slide187.xml"/><Relationship Id="rId209" Type="http://schemas.openxmlformats.org/officeDocument/2006/relationships/slide" Target="slides/slide201.xml"/><Relationship Id="rId220" Type="http://schemas.openxmlformats.org/officeDocument/2006/relationships/slide" Target="slides/slide212.xml"/><Relationship Id="rId241" Type="http://schemas.openxmlformats.org/officeDocument/2006/relationships/font" Target="fonts/font12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185" Type="http://schemas.openxmlformats.org/officeDocument/2006/relationships/slide" Target="slides/slide17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80" Type="http://schemas.openxmlformats.org/officeDocument/2006/relationships/slide" Target="slides/slide172.xml"/><Relationship Id="rId210" Type="http://schemas.openxmlformats.org/officeDocument/2006/relationships/slide" Target="slides/slide202.xml"/><Relationship Id="rId215" Type="http://schemas.openxmlformats.org/officeDocument/2006/relationships/slide" Target="slides/slide207.xml"/><Relationship Id="rId236" Type="http://schemas.openxmlformats.org/officeDocument/2006/relationships/font" Target="fonts/font7.fntdata"/><Relationship Id="rId26" Type="http://schemas.openxmlformats.org/officeDocument/2006/relationships/slide" Target="slides/slide18.xml"/><Relationship Id="rId231" Type="http://schemas.openxmlformats.org/officeDocument/2006/relationships/font" Target="fonts/font2.fntdata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slide" Target="slides/slide146.xml"/><Relationship Id="rId175" Type="http://schemas.openxmlformats.org/officeDocument/2006/relationships/slide" Target="slides/slide167.xml"/><Relationship Id="rId196" Type="http://schemas.openxmlformats.org/officeDocument/2006/relationships/slide" Target="slides/slide188.xml"/><Relationship Id="rId200" Type="http://schemas.openxmlformats.org/officeDocument/2006/relationships/slide" Target="slides/slide192.xml"/><Relationship Id="rId16" Type="http://schemas.openxmlformats.org/officeDocument/2006/relationships/slide" Target="slides/slide8.xml"/><Relationship Id="rId221" Type="http://schemas.openxmlformats.org/officeDocument/2006/relationships/slide" Target="slides/slide213.xml"/><Relationship Id="rId242" Type="http://schemas.openxmlformats.org/officeDocument/2006/relationships/font" Target="fonts/font13.fntdata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slide" Target="slides/slide157.xml"/><Relationship Id="rId186" Type="http://schemas.openxmlformats.org/officeDocument/2006/relationships/slide" Target="slides/slide178.xml"/><Relationship Id="rId211" Type="http://schemas.openxmlformats.org/officeDocument/2006/relationships/slide" Target="slides/slide203.xml"/><Relationship Id="rId232" Type="http://schemas.openxmlformats.org/officeDocument/2006/relationships/font" Target="fonts/font3.fntdata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slide" Target="slides/slide147.xml"/><Relationship Id="rId176" Type="http://schemas.openxmlformats.org/officeDocument/2006/relationships/slide" Target="slides/slide168.xml"/><Relationship Id="rId197" Type="http://schemas.openxmlformats.org/officeDocument/2006/relationships/slide" Target="slides/slide189.xml"/><Relationship Id="rId201" Type="http://schemas.openxmlformats.org/officeDocument/2006/relationships/slide" Target="slides/slide193.xml"/><Relationship Id="rId222" Type="http://schemas.openxmlformats.org/officeDocument/2006/relationships/slide" Target="slides/slide214.xml"/><Relationship Id="rId243" Type="http://schemas.openxmlformats.org/officeDocument/2006/relationships/presProps" Target="presProps.xml"/><Relationship Id="rId17" Type="http://schemas.openxmlformats.org/officeDocument/2006/relationships/slide" Target="slides/slide9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24" Type="http://schemas.openxmlformats.org/officeDocument/2006/relationships/slide" Target="slides/slide116.xml"/><Relationship Id="rId70" Type="http://schemas.openxmlformats.org/officeDocument/2006/relationships/slide" Target="slides/slide62.xml"/><Relationship Id="rId91" Type="http://schemas.openxmlformats.org/officeDocument/2006/relationships/slide" Target="slides/slide83.xml"/><Relationship Id="rId145" Type="http://schemas.openxmlformats.org/officeDocument/2006/relationships/slide" Target="slides/slide137.xml"/><Relationship Id="rId166" Type="http://schemas.openxmlformats.org/officeDocument/2006/relationships/slide" Target="slides/slide158.xml"/><Relationship Id="rId187" Type="http://schemas.openxmlformats.org/officeDocument/2006/relationships/slide" Target="slides/slide179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4.xml"/><Relationship Id="rId233" Type="http://schemas.openxmlformats.org/officeDocument/2006/relationships/font" Target="fonts/font4.fntdata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60" Type="http://schemas.openxmlformats.org/officeDocument/2006/relationships/slide" Target="slides/slide52.xml"/><Relationship Id="rId81" Type="http://schemas.openxmlformats.org/officeDocument/2006/relationships/slide" Target="slides/slide73.xml"/><Relationship Id="rId135" Type="http://schemas.openxmlformats.org/officeDocument/2006/relationships/slide" Target="slides/slide127.xml"/><Relationship Id="rId156" Type="http://schemas.openxmlformats.org/officeDocument/2006/relationships/slide" Target="slides/slide148.xml"/><Relationship Id="rId177" Type="http://schemas.openxmlformats.org/officeDocument/2006/relationships/slide" Target="slides/slide169.xml"/><Relationship Id="rId198" Type="http://schemas.openxmlformats.org/officeDocument/2006/relationships/slide" Target="slides/slide190.xml"/><Relationship Id="rId202" Type="http://schemas.openxmlformats.org/officeDocument/2006/relationships/slide" Target="slides/slide194.xml"/><Relationship Id="rId223" Type="http://schemas.openxmlformats.org/officeDocument/2006/relationships/slide" Target="slides/slide215.xml"/><Relationship Id="rId244" Type="http://schemas.openxmlformats.org/officeDocument/2006/relationships/viewProps" Target="viewProps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104" Type="http://schemas.openxmlformats.org/officeDocument/2006/relationships/slide" Target="slides/slide96.xml"/><Relationship Id="rId125" Type="http://schemas.openxmlformats.org/officeDocument/2006/relationships/slide" Target="slides/slide117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188" Type="http://schemas.openxmlformats.org/officeDocument/2006/relationships/slide" Target="slides/slide180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13" Type="http://schemas.openxmlformats.org/officeDocument/2006/relationships/slide" Target="slides/slide205.xml"/><Relationship Id="rId234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115" Type="http://schemas.openxmlformats.org/officeDocument/2006/relationships/slide" Target="slides/slide107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slide" Target="slides/slide170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9" Type="http://schemas.openxmlformats.org/officeDocument/2006/relationships/slide" Target="slides/slide191.xml"/><Relationship Id="rId203" Type="http://schemas.openxmlformats.org/officeDocument/2006/relationships/slide" Target="slides/slide195.xml"/><Relationship Id="rId19" Type="http://schemas.openxmlformats.org/officeDocument/2006/relationships/slide" Target="slides/slide11.xml"/><Relationship Id="rId224" Type="http://schemas.openxmlformats.org/officeDocument/2006/relationships/slide" Target="slides/slide216.xml"/><Relationship Id="rId245" Type="http://schemas.openxmlformats.org/officeDocument/2006/relationships/theme" Target="theme/theme1.xml"/><Relationship Id="rId30" Type="http://schemas.openxmlformats.org/officeDocument/2006/relationships/slide" Target="slides/slide2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189" Type="http://schemas.openxmlformats.org/officeDocument/2006/relationships/slide" Target="slides/slide18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6.xml"/><Relationship Id="rId235" Type="http://schemas.openxmlformats.org/officeDocument/2006/relationships/font" Target="fonts/font6.fntdata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179" Type="http://schemas.openxmlformats.org/officeDocument/2006/relationships/slide" Target="slides/slide171.xml"/><Relationship Id="rId190" Type="http://schemas.openxmlformats.org/officeDocument/2006/relationships/slide" Target="slides/slide182.xml"/><Relationship Id="rId204" Type="http://schemas.openxmlformats.org/officeDocument/2006/relationships/slide" Target="slides/slide196.xml"/><Relationship Id="rId225" Type="http://schemas.openxmlformats.org/officeDocument/2006/relationships/slide" Target="slides/slide217.xml"/><Relationship Id="rId246" Type="http://schemas.openxmlformats.org/officeDocument/2006/relationships/tableStyles" Target="tableStyles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22F31D2-9A31-4381-8EBB-E0759E9D98E8}"/>
    <pc:docChg chg="modSld">
      <pc:chgData name="Nicholas Gibbins" userId="6a0e944c-4d97-467d-bb7a-7c3315791fe4" providerId="ADAL" clId="{622F31D2-9A31-4381-8EBB-E0759E9D98E8}" dt="2023-02-13T15:55:34.715" v="4" actId="20577"/>
      <pc:docMkLst>
        <pc:docMk/>
      </pc:docMkLst>
      <pc:sldChg chg="modSp mod">
        <pc:chgData name="Nicholas Gibbins" userId="6a0e944c-4d97-467d-bb7a-7c3315791fe4" providerId="ADAL" clId="{622F31D2-9A31-4381-8EBB-E0759E9D98E8}" dt="2023-02-13T15:55:34.715" v="4" actId="20577"/>
        <pc:sldMkLst>
          <pc:docMk/>
          <pc:sldMk cId="1434891783" sldId="561"/>
        </pc:sldMkLst>
        <pc:spChg chg="mod">
          <ac:chgData name="Nicholas Gibbins" userId="6a0e944c-4d97-467d-bb7a-7c3315791fe4" providerId="ADAL" clId="{622F31D2-9A31-4381-8EBB-E0759E9D98E8}" dt="2023-02-13T15:55:34.715" v="4" actId="20577"/>
          <ac:spMkLst>
            <pc:docMk/>
            <pc:sldMk cId="1434891783" sldId="5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8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3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6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5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7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4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3-way – branching factor depends on block size, key size and pointer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is 3-way – branching factor depends on block size, key size and pointer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two records per block – typically more</a:t>
            </a:r>
          </a:p>
          <a:p>
            <a:r>
              <a:rPr lang="en-US" dirty="0"/>
              <a:t>No free space shown in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4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Unrealistically</a:t>
            </a:r>
            <a:r>
              <a:rPr lang="en-US" baseline="0" dirty="0"/>
              <a:t>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3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7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27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7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unique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8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9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8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Fewer blocks than data file, fewer disk accesses</a:t>
            </a:r>
          </a:p>
          <a:p>
            <a:r>
              <a:rPr lang="en-US" dirty="0"/>
              <a:t>Keys are sorted, so can use binary search</a:t>
            </a:r>
          </a:p>
          <a:p>
            <a:r>
              <a:rPr lang="en-US" dirty="0"/>
              <a:t>Can keep in main memory if small enough (no disk accesses)</a:t>
            </a:r>
          </a:p>
        </p:txBody>
      </p:sp>
      <p:sp>
        <p:nvSpPr>
          <p:cNvPr id="379" name="Rectangle 378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0" name="Rectangle 379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1" name="Rectangle 38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82" name="Rectangle 381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4" name="Rectangle 383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5" name="Rectangle 384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86" name="Rectangle 385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87" name="Rectangle 386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8" name="Rectangle 387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9" name="Rectangle 388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90" name="Rectangle 389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91" name="Rectangle 390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92" name="Rectangle 391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96" name="Rectangle 395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97" name="Rectangle 396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9" name="Rectangle 398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00" name="Rectangle 399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01" name="Rectangle 400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2" name="Rectangle 401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3" name="Rectangle 402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4" name="Rectangle 403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6" name="Rectangle 405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7" name="Rectangle 406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9" name="Straight Arrow Connector 408"/>
          <p:cNvCxnSpPr>
            <a:stCxn id="382" idx="3"/>
            <a:endCxn id="42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0" name="Straight Arrow Connector 409"/>
          <p:cNvCxnSpPr>
            <a:stCxn id="383" idx="3"/>
            <a:endCxn id="42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1" name="Straight Arrow Connector 410"/>
          <p:cNvCxnSpPr>
            <a:stCxn id="384" idx="3"/>
            <a:endCxn id="42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2" name="Straight Arrow Connector 411"/>
          <p:cNvCxnSpPr>
            <a:stCxn id="387" idx="3"/>
            <a:endCxn id="43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3" name="Straight Arrow Connector 412"/>
          <p:cNvCxnSpPr>
            <a:stCxn id="388" idx="3"/>
            <a:endCxn id="43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4" name="Straight Arrow Connector 413"/>
          <p:cNvCxnSpPr>
            <a:stCxn id="392" idx="3"/>
            <a:endCxn id="43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5" name="Straight Arrow Connector 414"/>
          <p:cNvCxnSpPr>
            <a:stCxn id="393" idx="3"/>
            <a:endCxn id="43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6" name="Straight Arrow Connector 415"/>
          <p:cNvCxnSpPr>
            <a:stCxn id="394" idx="3"/>
            <a:endCxn id="44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7" name="Straight Arrow Connector 416"/>
          <p:cNvCxnSpPr>
            <a:stCxn id="397" idx="3"/>
            <a:endCxn id="44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8" name="Straight Arrow Connector 417"/>
          <p:cNvCxnSpPr>
            <a:stCxn id="398" idx="3"/>
            <a:endCxn id="44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9" name="Straight Arrow Connector 418"/>
          <p:cNvCxnSpPr>
            <a:stCxn id="402" idx="3"/>
            <a:endCxn id="44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0" name="Straight Arrow Connector 419"/>
          <p:cNvCxnSpPr>
            <a:stCxn id="403" idx="3"/>
            <a:endCxn id="44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1" name="Curved Connector 420"/>
          <p:cNvCxnSpPr>
            <a:stCxn id="404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2" name="Curved Connector 421"/>
          <p:cNvCxnSpPr>
            <a:stCxn id="407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3" name="Curved Connector 422"/>
          <p:cNvCxnSpPr>
            <a:stCxn id="408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4" name="Rectangle 423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7" name="Rectangle 42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28" name="Rectangle 42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29" name="Rectangle 42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30" name="Rectangle 42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1" name="Rectangle 43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2" name="Rectangle 43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3" name="Rectangle 43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34" name="Rectangle 43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35" name="Rectangle 43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36" name="Rectangle 43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7" name="Rectangle 43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8" name="Rectangle 43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9" name="Rectangle 43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40" name="Rectangle 43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1" name="Rectangle 44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442" name="Rectangle 44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3" name="Rectangle 44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4" name="Rectangle 44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46" name="Rectangle 44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47" name="Rectangle 44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48" name="Rectangle 44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9" name="Rectangle 44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0" name="Rectangle 44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2" name="Rectangle 451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4" name="Rectangle 453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5" name="Rectangle 454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8125159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1184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61577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70FDC8-8FD1-0943-8ED3-765AA51EC33F}"/>
              </a:ext>
            </a:extLst>
          </p:cNvPr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7C5E7E-8847-E54C-9EB2-2739CA2A59B9}"/>
              </a:ext>
            </a:extLst>
          </p:cNvPr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F92562-48CB-9E44-8C26-6B74766DCEE3}"/>
              </a:ext>
            </a:extLst>
          </p:cNvPr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2BC445-3D9A-144C-9AC8-0939DE4B0805}"/>
              </a:ext>
            </a:extLst>
          </p:cNvPr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890DEE-08E5-064D-980D-5D4B8C657081}"/>
              </a:ext>
            </a:extLst>
          </p:cNvPr>
          <p:cNvCxnSpPr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5757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76221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thumb: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D70B4-59EA-1C4F-AF1C-3AF7E27235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Space </a:t>
            </a:r>
            <a:r>
              <a:rPr lang="en-US" dirty="0" err="1"/>
              <a:t>utilisation</a:t>
            </a:r>
            <a:r>
              <a:rPr lang="en-US" dirty="0"/>
              <a:t> should be between 50% and 80%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Utilisation</a:t>
            </a:r>
            <a:r>
              <a:rPr lang="en-US" dirty="0"/>
              <a:t> = #keys used / total #keys that fit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If &lt; 50%, wasting space</a:t>
            </a:r>
          </a:p>
          <a:p>
            <a:pPr marL="0" indent="0">
              <a:buNone/>
            </a:pPr>
            <a:r>
              <a:rPr lang="en-US" dirty="0"/>
              <a:t>If &gt; 80%, overflows significant			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Depends on how good hash function is and on #keys/bucket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623888" y="6381750"/>
            <a:ext cx="10944225" cy="386054"/>
          </a:xfrm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12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cope with growth?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B7395-AFBF-764F-9E29-E6FE51E3F8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Overflows and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Dynamic hashing</a:t>
            </a:r>
          </a:p>
          <a:p>
            <a:pPr lvl="1"/>
            <a:r>
              <a:rPr lang="en-US" dirty="0"/>
              <a:t>Extensible</a:t>
            </a:r>
          </a:p>
          <a:p>
            <a:pPr lvl="1"/>
            <a:r>
              <a:rPr lang="en-US" dirty="0"/>
              <a:t>Linear</a:t>
            </a:r>
          </a:p>
          <a:p>
            <a:endParaRPr lang="en-US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48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8389-64D2-AA4A-B93F-1A85A574D0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6" name="AutoShape 8"/>
          <p:cNvSpPr>
            <a:spLocks/>
          </p:cNvSpPr>
          <p:nvPr/>
        </p:nvSpPr>
        <p:spPr bwMode="auto">
          <a:xfrm rot="5400000">
            <a:off x="788781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9620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53656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directory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23B2B5-1260-0C42-9F9F-28C5E85D4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8" name="Elbow Connector 17"/>
          <p:cNvCxnSpPr>
            <a:stCxn id="23" idx="3"/>
            <a:endCxn id="11" idx="1"/>
          </p:cNvCxnSpPr>
          <p:nvPr/>
        </p:nvCxnSpPr>
        <p:spPr bwMode="auto">
          <a:xfrm>
            <a:off x="7342154" y="3197008"/>
            <a:ext cx="842078" cy="37600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3"/>
            <a:endCxn id="14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7" idx="3"/>
            <a:endCxn id="16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96000" y="2996952"/>
            <a:ext cx="124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h(k)[</a:t>
            </a:r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sz="2000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277313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h(k) gives 4 bits</a:t>
            </a:r>
          </a:p>
          <a:p>
            <a:pPr marL="0" indent="0">
              <a:buNone/>
            </a:pPr>
            <a:r>
              <a:rPr lang="en-US" dirty="0"/>
              <a:t>2 keys/bucket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076C-FF9C-184B-9280-E1751AA13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209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24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One key/pointer pair for every </a:t>
            </a:r>
            <a:r>
              <a:rPr lang="en-US" b="1" dirty="0"/>
              <a:t>block</a:t>
            </a:r>
            <a:r>
              <a:rPr lang="en-US" dirty="0"/>
              <a:t> in data file</a:t>
            </a:r>
          </a:p>
          <a:p>
            <a:r>
              <a:rPr lang="en-US" dirty="0"/>
              <a:t>Can only be used if data file is sorted by search key</a:t>
            </a:r>
          </a:p>
          <a:p>
            <a:r>
              <a:rPr lang="en-US" dirty="0"/>
              <a:t>Uses less space than dense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4348917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  <a:p>
            <a:pPr lvl="1"/>
            <a:r>
              <a:rPr lang="en-US" dirty="0"/>
              <a:t>Extend (double) directory</a:t>
            </a:r>
          </a:p>
          <a:p>
            <a:pPr lvl="1"/>
            <a:r>
              <a:rPr lang="en-US" dirty="0"/>
              <a:t>Split bucket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30348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317335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17348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849858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84559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88526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732135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37657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600056" y="2204864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00056" y="4213999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600056" y="450912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600056" y="3637935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600056" y="3925967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600056" y="2492896"/>
            <a:ext cx="864096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59" idx="3"/>
            <a:endCxn id="26" idx="1"/>
          </p:cNvCxnSpPr>
          <p:nvPr/>
        </p:nvCxnSpPr>
        <p:spPr bwMode="auto">
          <a:xfrm>
            <a:off x="7464152" y="4358016"/>
            <a:ext cx="576064" cy="583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60" idx="3"/>
            <a:endCxn id="26" idx="1"/>
          </p:cNvCxnSpPr>
          <p:nvPr/>
        </p:nvCxnSpPr>
        <p:spPr bwMode="auto">
          <a:xfrm>
            <a:off x="7464152" y="4653136"/>
            <a:ext cx="576064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61" idx="3"/>
            <a:endCxn id="49" idx="1"/>
          </p:cNvCxnSpPr>
          <p:nvPr/>
        </p:nvCxnSpPr>
        <p:spPr bwMode="auto">
          <a:xfrm flipV="1">
            <a:off x="7464152" y="3501009"/>
            <a:ext cx="576064" cy="280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2" idx="3"/>
            <a:endCxn id="17" idx="1"/>
          </p:cNvCxnSpPr>
          <p:nvPr/>
        </p:nvCxnSpPr>
        <p:spPr bwMode="auto">
          <a:xfrm>
            <a:off x="7464152" y="4069984"/>
            <a:ext cx="576064" cy="1511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53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4" idx="3"/>
            <a:endCxn id="13" idx="1"/>
          </p:cNvCxnSpPr>
          <p:nvPr/>
        </p:nvCxnSpPr>
        <p:spPr bwMode="auto">
          <a:xfrm flipV="1">
            <a:off x="7464152" y="2780928"/>
            <a:ext cx="576064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55" idx="3"/>
            <a:endCxn id="43" idx="1"/>
          </p:cNvCxnSpPr>
          <p:nvPr/>
        </p:nvCxnSpPr>
        <p:spPr bwMode="auto">
          <a:xfrm flipV="1">
            <a:off x="7464152" y="2060848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6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136110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hashing: deletion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3C178-E046-674B-AA1D-BF33836909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merging of blocks</a:t>
            </a:r>
          </a:p>
          <a:p>
            <a:r>
              <a:rPr lang="en-US" dirty="0"/>
              <a:t>Merge blocks and cut directory if possible</a:t>
            </a:r>
          </a:p>
          <a:p>
            <a:r>
              <a:rPr lang="en-US" dirty="0"/>
              <a:t>(Reverse insert procedure)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7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Index file may cover many blocks</a:t>
            </a:r>
          </a:p>
          <a:p>
            <a:r>
              <a:rPr lang="en-US" dirty="0"/>
              <a:t>May still need many disk accesses</a:t>
            </a:r>
          </a:p>
          <a:p>
            <a:r>
              <a:rPr lang="en-US" dirty="0"/>
              <a:t>Use sparse index over the first index</a:t>
            </a:r>
          </a:p>
          <a:p>
            <a:pPr lvl="1"/>
            <a:r>
              <a:rPr lang="en-US" dirty="0"/>
              <a:t>Can’t be a dense index (would use the same number of blocks as the index being indexed)</a:t>
            </a:r>
          </a:p>
          <a:p>
            <a:r>
              <a:rPr lang="en-US" dirty="0"/>
              <a:t>Can create a third level index, but in general prefer B-trees</a:t>
            </a:r>
          </a:p>
          <a:p>
            <a:endParaRPr lang="en-US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Straight Arrow Connector 111"/>
          <p:cNvCxnSpPr>
            <a:stCxn id="85" idx="3"/>
            <a:endCxn id="124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6" idx="3"/>
            <a:endCxn id="126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7" idx="3"/>
            <a:endCxn id="131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0" idx="3"/>
            <a:endCxn id="136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91" idx="3"/>
            <a:endCxn id="138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95" idx="3"/>
            <a:endCxn id="143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Curved Connector 117"/>
          <p:cNvCxnSpPr>
            <a:stCxn id="107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Curved Connector 118"/>
          <p:cNvCxnSpPr>
            <a:stCxn id="110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Curved Connector 119"/>
          <p:cNvCxnSpPr>
            <a:stCxn id="111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Rectangle 120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54" name="Curved Connector 153"/>
          <p:cNvCxnSpPr>
            <a:stCxn id="106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Curved Connector 154"/>
          <p:cNvCxnSpPr>
            <a:stCxn id="105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Curved Connector 155"/>
          <p:cNvCxnSpPr>
            <a:stCxn id="100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Curved Connector 156"/>
          <p:cNvCxnSpPr>
            <a:stCxn id="101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Curved Connector 157"/>
          <p:cNvCxnSpPr>
            <a:stCxn id="97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Curved Connector 158"/>
          <p:cNvCxnSpPr>
            <a:stCxn id="96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Rectangle 159"/>
          <p:cNvSpPr/>
          <p:nvPr/>
        </p:nvSpPr>
        <p:spPr bwMode="auto">
          <a:xfrm>
            <a:off x="6977861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6977861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6977861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7409909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409909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409909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977861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977861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7409909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409909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977861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71" name="Straight Arrow Connector 170"/>
          <p:cNvCxnSpPr>
            <a:stCxn id="163" idx="3"/>
            <a:endCxn id="82" idx="1"/>
          </p:cNvCxnSpPr>
          <p:nvPr/>
        </p:nvCxnSpPr>
        <p:spPr bwMode="auto">
          <a:xfrm flipV="1">
            <a:off x="7697941" y="1916858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stCxn id="164" idx="3"/>
            <a:endCxn id="92" idx="1"/>
          </p:cNvCxnSpPr>
          <p:nvPr/>
        </p:nvCxnSpPr>
        <p:spPr bwMode="auto">
          <a:xfrm>
            <a:off x="7697941" y="2204865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Curved Connector 176"/>
          <p:cNvCxnSpPr>
            <a:stCxn id="165" idx="3"/>
          </p:cNvCxnSpPr>
          <p:nvPr/>
        </p:nvCxnSpPr>
        <p:spPr bwMode="auto">
          <a:xfrm>
            <a:off x="7697941" y="249289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8" name="Curved Connector 177"/>
          <p:cNvCxnSpPr>
            <a:stCxn id="168" idx="3"/>
          </p:cNvCxnSpPr>
          <p:nvPr/>
        </p:nvCxnSpPr>
        <p:spPr bwMode="auto">
          <a:xfrm>
            <a:off x="7697941" y="2780928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Curved Connector 178"/>
          <p:cNvCxnSpPr>
            <a:stCxn id="169" idx="3"/>
          </p:cNvCxnSpPr>
          <p:nvPr/>
        </p:nvCxnSpPr>
        <p:spPr bwMode="auto">
          <a:xfrm>
            <a:off x="7697941" y="3068960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103139" y="1197174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Lucida Sans" panose="020B0602030504020204" pitchFamily="34" charset="77"/>
                <a:cs typeface="Georgia"/>
              </a:rPr>
              <a:t>sparse</a:t>
            </a:r>
            <a:endParaRPr lang="en-US" sz="16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639234" y="119717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8437619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22AA7-3208-B346-BB4D-0478381ED8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968060" y="29969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968060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968060" y="299695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120188" y="299695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527836" y="2564904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9" name="Straight Arrow Connector 38"/>
          <p:cNvCxnSpPr>
            <a:stCxn id="27" idx="3"/>
            <a:endCxn id="30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6" idx="3"/>
            <a:endCxn id="33" idx="1"/>
          </p:cNvCxnSpPr>
          <p:nvPr/>
        </p:nvCxnSpPr>
        <p:spPr bwMode="auto">
          <a:xfrm>
            <a:off x="7391932" y="2996952"/>
            <a:ext cx="576128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45835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786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786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10DA-8A37-7242-B697-8565A4E5C8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806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806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806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018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783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196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32330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975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975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  <a:p>
            <a:r>
              <a:rPr lang="en-US" dirty="0"/>
              <a:t>Add overflow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F370-A52D-C848-8AE0-D70C80334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972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995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995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995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995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995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995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207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207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972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972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972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382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385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998620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98620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8620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113833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49" idx="3"/>
          </p:cNvCxnSpPr>
          <p:nvPr/>
        </p:nvCxnSpPr>
        <p:spPr bwMode="auto">
          <a:xfrm>
            <a:off x="9410078" y="4077056"/>
            <a:ext cx="576096" cy="144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11691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58CD9A-7255-1547-8E4A-2EAEF810CA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Indirection</a:t>
            </a:r>
          </a:p>
          <a:p>
            <a:pPr lvl="2"/>
            <a:r>
              <a:rPr lang="en-US" dirty="0"/>
              <a:t>not bad if directory in memory</a:t>
            </a:r>
          </a:p>
          <a:p>
            <a:pPr lvl="1"/>
            <a:r>
              <a:rPr lang="en-US" dirty="0"/>
              <a:t>Directory doubles in size</a:t>
            </a:r>
          </a:p>
          <a:p>
            <a:pPr lvl="2"/>
            <a:r>
              <a:rPr lang="en-US" dirty="0"/>
              <a:t>now it fits in memory, now it doesn’t</a:t>
            </a:r>
          </a:p>
          <a:p>
            <a:pPr lvl="2"/>
            <a:r>
              <a:rPr lang="en-US" dirty="0"/>
              <a:t>suddenly increase in disk accesses!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08909-CB3E-0644-9B0A-EEA9DBA09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13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62DB9-3A60-B946-B400-A61C056A0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02545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87353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r>
              <a:rPr lang="en-US" dirty="0"/>
              <a:t>Lookup rule: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60000" lvl="1" indent="0">
              <a:spcBef>
                <a:spcPct val="20000"/>
              </a:spcBef>
              <a:buNone/>
            </a:pPr>
            <a:r>
              <a:rPr lang="en-US" dirty="0">
                <a:latin typeface="Lucida Sans" panose="020B0602030504020204" pitchFamily="34" charset="77"/>
                <a:cs typeface="Georgia"/>
              </a:rPr>
              <a:t>if h(k)[</a:t>
            </a:r>
            <a:r>
              <a:rPr lang="en-US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 m (maximum bucket index)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then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else 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 - 2</a:t>
            </a:r>
            <a:r>
              <a:rPr lang="en-US" baseline="30000" dirty="0">
                <a:latin typeface="Lucida Sans" panose="020B0602030504020204" pitchFamily="34" charset="77"/>
                <a:cs typeface="Georgia"/>
                <a:sym typeface="Symbol" charset="0"/>
              </a:rPr>
              <a:t>i -1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039457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=1, 2 keys/bucket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92683F-F995-A649-9F49-EB5934F0A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96545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3454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5045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A6071-E919-DC49-91F8-201F89FA53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1625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126622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256F2-65BB-5442-AC0B-1DBB70554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9131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0549" y="3501008"/>
            <a:ext cx="44755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761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pointers: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6C54E-24AE-2B4E-B777-15064DF349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Block pointers (as used in sparse indexes) can be smaller than record pointers (used in dense indexes)</a:t>
            </a:r>
          </a:p>
          <a:p>
            <a:pPr lvl="1"/>
            <a:r>
              <a:rPr lang="en-US" dirty="0"/>
              <a:t>Physical record pointers consist of a block pointer and an offset</a:t>
            </a:r>
          </a:p>
          <a:p>
            <a:r>
              <a:rPr lang="en-US" dirty="0"/>
              <a:t>If file is contiguous, then we can omit pointers </a:t>
            </a:r>
          </a:p>
          <a:p>
            <a:pPr lvl="1"/>
            <a:r>
              <a:rPr lang="en-US" dirty="0"/>
              <a:t>Compute offset from block size and key position</a:t>
            </a:r>
          </a:p>
          <a:p>
            <a:pPr lvl="1"/>
            <a:r>
              <a:rPr lang="en-US" dirty="0"/>
              <a:t>e.g. assuming 1kB per block and a pointer to block with key k1, to get block with key k3, use offset of (3-1)*1 = 2kB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32327-C0D5-5148-9465-6942FD473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DBC43-72C9-3B40-B63E-3072F55153DB}"/>
              </a:ext>
            </a:extLst>
          </p:cNvPr>
          <p:cNvSpPr/>
          <p:nvPr/>
        </p:nvSpPr>
        <p:spPr bwMode="auto">
          <a:xfrm>
            <a:off x="9974930" y="2276872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7BC97-813E-BA47-B089-FB60C5B06AF3}"/>
              </a:ext>
            </a:extLst>
          </p:cNvPr>
          <p:cNvSpPr/>
          <p:nvPr/>
        </p:nvSpPr>
        <p:spPr bwMode="auto">
          <a:xfrm>
            <a:off x="9974929" y="2852936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50702-D7C6-0445-9E34-02E3FF62DD4F}"/>
              </a:ext>
            </a:extLst>
          </p:cNvPr>
          <p:cNvSpPr/>
          <p:nvPr/>
        </p:nvSpPr>
        <p:spPr bwMode="auto">
          <a:xfrm>
            <a:off x="9974931" y="3429397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22F1C-C4D3-7E45-B572-0648B3995EE6}"/>
              </a:ext>
            </a:extLst>
          </p:cNvPr>
          <p:cNvSpPr/>
          <p:nvPr/>
        </p:nvSpPr>
        <p:spPr bwMode="auto">
          <a:xfrm>
            <a:off x="9974930" y="4005461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CAC6C-1BD0-5840-BB62-F467898C5B0B}"/>
              </a:ext>
            </a:extLst>
          </p:cNvPr>
          <p:cNvSpPr/>
          <p:nvPr/>
        </p:nvSpPr>
        <p:spPr bwMode="auto">
          <a:xfrm>
            <a:off x="8040688" y="22769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882DC-BF69-1544-83F5-A76E169F90D9}"/>
              </a:ext>
            </a:extLst>
          </p:cNvPr>
          <p:cNvSpPr/>
          <p:nvPr/>
        </p:nvSpPr>
        <p:spPr bwMode="auto">
          <a:xfrm>
            <a:off x="8040688" y="25649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962B-6F0E-3A4F-87EF-24050E2E8580}"/>
              </a:ext>
            </a:extLst>
          </p:cNvPr>
          <p:cNvSpPr/>
          <p:nvPr/>
        </p:nvSpPr>
        <p:spPr bwMode="auto">
          <a:xfrm>
            <a:off x="8040688" y="28529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49CC3-3329-A749-981B-BF8238EAC4FB}"/>
              </a:ext>
            </a:extLst>
          </p:cNvPr>
          <p:cNvSpPr/>
          <p:nvPr/>
        </p:nvSpPr>
        <p:spPr bwMode="auto">
          <a:xfrm>
            <a:off x="8472736" y="22772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ECDB5-014E-4C43-A001-31248E362A99}"/>
              </a:ext>
            </a:extLst>
          </p:cNvPr>
          <p:cNvSpPr/>
          <p:nvPr/>
        </p:nvSpPr>
        <p:spPr bwMode="auto">
          <a:xfrm>
            <a:off x="8040688" y="31410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8B3BD-3536-6849-9200-51F6D2E33E7F}"/>
              </a:ext>
            </a:extLst>
          </p:cNvPr>
          <p:cNvSpPr/>
          <p:nvPr/>
        </p:nvSpPr>
        <p:spPr bwMode="auto">
          <a:xfrm>
            <a:off x="8040688" y="227687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9000E6-4923-6B4E-8C2B-F921A1FC106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 bwMode="auto">
          <a:xfrm>
            <a:off x="8760768" y="2421310"/>
            <a:ext cx="1214162" cy="1435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85907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83B31-C5EA-C746-BE3B-B51745B35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215680" y="198884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21568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15680" y="1988840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19" idx="0"/>
            <a:endCxn id="37" idx="2"/>
          </p:cNvCxnSpPr>
          <p:nvPr/>
        </p:nvCxnSpPr>
        <p:spPr bwMode="auto">
          <a:xfrm flipV="1">
            <a:off x="3791744" y="2564904"/>
            <a:ext cx="0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83833" y="2060848"/>
            <a:ext cx="162095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insert 0101</a:t>
            </a:r>
          </a:p>
        </p:txBody>
      </p:sp>
    </p:spTree>
    <p:extLst>
      <p:ext uri="{BB962C8B-B14F-4D97-AF65-F5344CB8AC3E}">
        <p14:creationId xmlns:p14="http://schemas.microsoft.com/office/powerpoint/2010/main" val="36511109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04BF0D-A351-BE4F-ACD6-E1D5C7ECD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4282" y="3501008"/>
            <a:ext cx="4475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04008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further growth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C755C-361A-C74A-9DFF-A35AD2BEA6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885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53760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B569B-958C-C64C-A80E-FB58D7044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49619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D6523-6150-9C43-BBC0-0326E4060C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529" y="3501008"/>
            <a:ext cx="572893" cy="584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7041" y="3501008"/>
            <a:ext cx="57900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7322166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69ED2-DC0A-DC4E-956B-2DA97F3E5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32196" y="3501008"/>
            <a:ext cx="57900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0986309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F2A2A-84FF-1349-BB17-DA58951DA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15365" y="3501008"/>
            <a:ext cx="5741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8072359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expand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Keep track of </a:t>
            </a:r>
            <a:r>
              <a:rPr lang="en-US" dirty="0" err="1"/>
              <a:t>utilisation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U = #used slots / total #slots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U &gt; threshold, then increase m (and maybe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05DC9-8CE2-4748-A629-D758C5D186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60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E3EC8-7EDA-6947-97D1-43365A1380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	 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	</a:t>
            </a:r>
          </a:p>
          <a:p>
            <a:pPr lvl="1"/>
            <a:r>
              <a:rPr lang="en-US" dirty="0"/>
              <a:t>No indirection like extensible hashing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Can still have overflow chains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10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versus Hashing</a:t>
            </a:r>
          </a:p>
        </p:txBody>
      </p:sp>
    </p:spTree>
    <p:extLst>
      <p:ext uri="{BB962C8B-B14F-4D97-AF65-F5344CB8AC3E}">
        <p14:creationId xmlns:p14="http://schemas.microsoft.com/office/powerpoint/2010/main" val="69814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vs. Dense Tradeoff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Sparse: </a:t>
            </a:r>
          </a:p>
          <a:p>
            <a:pPr lvl="1"/>
            <a:r>
              <a:rPr lang="en-US" dirty="0"/>
              <a:t>Less index space per record can keep more of index in memory</a:t>
            </a:r>
          </a:p>
          <a:p>
            <a:pPr lvl="1"/>
            <a:r>
              <a:rPr lang="en-US" dirty="0"/>
              <a:t>Better for insertions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Dense:  </a:t>
            </a:r>
          </a:p>
          <a:p>
            <a:pPr lvl="1"/>
            <a:r>
              <a:rPr lang="en-US" dirty="0"/>
              <a:t>Can tell if a record exists without accessing file</a:t>
            </a:r>
          </a:p>
          <a:p>
            <a:pPr lvl="1"/>
            <a:r>
              <a:rPr lang="en-US" dirty="0"/>
              <a:t>Needed for secondary 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0E0D2-C97C-DB4E-8FFA-4D7A813D1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1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B01C9A-B764-4A4E-A9F1-54DE8C8726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Hashing good for </a:t>
            </a:r>
            <a:r>
              <a:rPr lang="en-US" i="1" dirty="0"/>
              <a:t>probes</a:t>
            </a:r>
            <a:r>
              <a:rPr lang="en-US" dirty="0"/>
              <a:t> given a key: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= 5</a:t>
            </a:r>
          </a:p>
          <a:p>
            <a:endParaRPr lang="en-US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29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Indexing (Including B-trees) good for </a:t>
            </a:r>
            <a:r>
              <a:rPr lang="en-US" i="1" dirty="0"/>
              <a:t>range searches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&gt; 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2CC91-0913-644A-92BB-DF6A90CF91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97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Multidimensional</a:t>
            </a:r>
            <a:br>
              <a:rPr lang="en-US"/>
            </a:br>
            <a:r>
              <a:rPr lang="en-US"/>
              <a:t>Access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3504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Conventional indexes</a:t>
            </a:r>
          </a:p>
          <a:p>
            <a:r>
              <a:rPr lang="en-US" dirty="0"/>
              <a:t>Hash-like</a:t>
            </a:r>
          </a:p>
          <a:p>
            <a:pPr lvl="1"/>
            <a:r>
              <a:rPr lang="en-US" dirty="0"/>
              <a:t>grid files, partitioned hashing</a:t>
            </a:r>
          </a:p>
          <a:p>
            <a:r>
              <a:rPr lang="en-US" dirty="0"/>
              <a:t>Hierarchical indexes</a:t>
            </a:r>
          </a:p>
          <a:p>
            <a:pPr lvl="1"/>
            <a:r>
              <a:rPr lang="en-US" dirty="0"/>
              <a:t>multiple key, </a:t>
            </a:r>
            <a:r>
              <a:rPr lang="en-US" dirty="0" err="1"/>
              <a:t>kd</a:t>
            </a:r>
            <a:r>
              <a:rPr lang="en-US" dirty="0"/>
              <a:t>-trees, quad trees, r-trees, </a:t>
            </a:r>
            <a:r>
              <a:rPr lang="en-US" dirty="0" err="1"/>
              <a:t>ub</a:t>
            </a:r>
            <a:r>
              <a:rPr lang="en-US" dirty="0"/>
              <a:t>-trees</a:t>
            </a:r>
          </a:p>
          <a:p>
            <a:r>
              <a:rPr lang="en-US" dirty="0"/>
              <a:t>Bitmap indexes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B2C52-1D1C-704E-8901-55BE7E65B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516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Access Structures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Indexes discussed so far are one-dimensional</a:t>
            </a:r>
          </a:p>
          <a:p>
            <a:pPr lvl="1"/>
            <a:r>
              <a:rPr lang="en-US" dirty="0"/>
              <a:t>assume a single search key</a:t>
            </a:r>
          </a:p>
          <a:p>
            <a:pPr lvl="1"/>
            <a:r>
              <a:rPr lang="en-US" dirty="0"/>
              <a:t>require a single linear order for keys (B-trees)</a:t>
            </a:r>
            <a:endParaRPr lang="en-US" u="sng" dirty="0"/>
          </a:p>
          <a:p>
            <a:pPr lvl="1"/>
            <a:r>
              <a:rPr lang="en-US" dirty="0"/>
              <a:t>require that the key be completely known for any lookup (hash tables)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D7773-1E0D-7C42-AAC0-D58A20223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23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Geographic information systems</a:t>
            </a:r>
          </a:p>
          <a:p>
            <a:pPr lvl="1"/>
            <a:r>
              <a:rPr lang="en-US" dirty="0"/>
              <a:t>partial match queries</a:t>
            </a:r>
          </a:p>
          <a:p>
            <a:pPr lvl="1"/>
            <a:r>
              <a:rPr lang="en-US" dirty="0"/>
              <a:t>range queries</a:t>
            </a:r>
          </a:p>
          <a:p>
            <a:pPr lvl="1"/>
            <a:r>
              <a:rPr lang="en-US" dirty="0"/>
              <a:t>nearest-</a:t>
            </a:r>
            <a:r>
              <a:rPr lang="en-US" dirty="0" err="1"/>
              <a:t>neighbour</a:t>
            </a:r>
            <a:r>
              <a:rPr lang="en-US" dirty="0"/>
              <a:t> queries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95FFE-9B91-B242-95F7-930CB516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288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Indexes</a:t>
            </a:r>
          </a:p>
        </p:txBody>
      </p:sp>
    </p:spTree>
    <p:extLst>
      <p:ext uri="{BB962C8B-B14F-4D97-AF65-F5344CB8AC3E}">
        <p14:creationId xmlns:p14="http://schemas.microsoft.com/office/powerpoint/2010/main" val="329020339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Personnel database</a:t>
            </a:r>
          </a:p>
          <a:p>
            <a:r>
              <a:rPr lang="en-US" dirty="0"/>
              <a:t>EMPLOYEE table with attributes</a:t>
            </a:r>
          </a:p>
          <a:p>
            <a:pPr lvl="1"/>
            <a:r>
              <a:rPr lang="en-US" dirty="0" err="1"/>
              <a:t>dept</a:t>
            </a:r>
            <a:endParaRPr lang="en-US" dirty="0"/>
          </a:p>
          <a:p>
            <a:pPr lvl="1"/>
            <a:r>
              <a:rPr lang="en-US" dirty="0"/>
              <a:t>salary</a:t>
            </a:r>
          </a:p>
          <a:p>
            <a:endParaRPr lang="en-US" dirty="0"/>
          </a:p>
          <a:p>
            <a:r>
              <a:rPr lang="en-US" dirty="0"/>
              <a:t>How can we find employees who work in the sales department and have salaries greater than £40,000?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3C07F-8D2A-9447-87BD-97D168008F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715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#1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Get all matching records using an index on one attribute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values of other attribute on those records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4496-7CC4-E946-8D7B-B6FC30784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/>
          <p:nvPr/>
        </p:nvSpPr>
        <p:spPr bwMode="auto">
          <a:xfrm rot="16200000">
            <a:off x="4696192" y="4053844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 bwMode="auto">
          <a:xfrm flipV="1">
            <a:off x="3139190" y="4773845"/>
            <a:ext cx="1557003" cy="4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136192" y="4090265"/>
            <a:ext cx="1269066" cy="1383805"/>
            <a:chOff x="4612192" y="4090264"/>
            <a:chExt cx="1269066" cy="1383805"/>
          </a:xfrm>
        </p:grpSpPr>
        <p:sp>
          <p:nvSpPr>
            <p:cNvPr id="6" name="Rectangle 5"/>
            <p:cNvSpPr/>
            <p:nvPr/>
          </p:nvSpPr>
          <p:spPr bwMode="auto">
            <a:xfrm>
              <a:off x="5610005" y="409026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610005" y="436702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10005" y="464378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10005" y="4920547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610005" y="5197308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16" name="Straight Arrow Connector 15"/>
            <p:cNvCxnSpPr>
              <a:stCxn id="3" idx="3"/>
              <a:endCxn id="10" idx="1"/>
            </p:cNvCxnSpPr>
            <p:nvPr/>
          </p:nvCxnSpPr>
          <p:spPr bwMode="auto">
            <a:xfrm>
              <a:off x="4612192" y="4773844"/>
              <a:ext cx="997813" cy="83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7717912" y="4061089"/>
            <a:ext cx="1723910" cy="1403581"/>
            <a:chOff x="6193912" y="4061088"/>
            <a:chExt cx="1723910" cy="1403581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6193912" y="4061088"/>
              <a:ext cx="1" cy="14035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302003" y="4551215"/>
              <a:ext cx="16158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scan for </a:t>
              </a:r>
              <a:br>
                <a:rPr lang="en-US" dirty="0">
                  <a:latin typeface="Lucida Sans" panose="020B0602030504020204" pitchFamily="34" charset="77"/>
                </a:rPr>
              </a:br>
              <a:r>
                <a:rPr lang="en-US" dirty="0">
                  <a:latin typeface="Lucida Sans" panose="020B0602030504020204" pitchFamily="34" charset="77"/>
                </a:rPr>
                <a:t>salary&gt;40000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39189" y="436702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</p:spTree>
    <p:extLst>
      <p:ext uri="{BB962C8B-B14F-4D97-AF65-F5344CB8AC3E}">
        <p14:creationId xmlns:p14="http://schemas.microsoft.com/office/powerpoint/2010/main" val="1193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#2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secondary indexes on each attribute to get two sets of record pointers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intersection of sets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010D85-1405-2740-B284-3FB73E0B37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2727510" y="4016614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 flipV="1">
            <a:off x="1886902" y="4736614"/>
            <a:ext cx="840608" cy="49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167511" y="4046770"/>
            <a:ext cx="1162887" cy="1383805"/>
            <a:chOff x="2643510" y="4046769"/>
            <a:chExt cx="1162887" cy="138380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535144" y="4046769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35144" y="4323530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535144" y="4600291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535144" y="4877052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35144" y="515381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27" name="Straight Arrow Connector 26"/>
            <p:cNvCxnSpPr>
              <a:stCxn id="20" idx="3"/>
              <a:endCxn id="24" idx="1"/>
            </p:cNvCxnSpPr>
            <p:nvPr/>
          </p:nvCxnSpPr>
          <p:spPr bwMode="auto">
            <a:xfrm>
              <a:off x="2643510" y="4736614"/>
              <a:ext cx="891634" cy="20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5330398" y="4737257"/>
            <a:ext cx="1529567" cy="599807"/>
            <a:chOff x="3806397" y="4737256"/>
            <a:chExt cx="1529567" cy="599807"/>
          </a:xfrm>
        </p:grpSpPr>
        <p:cxnSp>
          <p:nvCxnSpPr>
            <p:cNvPr id="28" name="Straight Arrow Connector 27"/>
            <p:cNvCxnSpPr>
              <a:stCxn id="39" idx="1"/>
              <a:endCxn id="24" idx="3"/>
            </p:cNvCxnSpPr>
            <p:nvPr/>
          </p:nvCxnSpPr>
          <p:spPr bwMode="auto">
            <a:xfrm flipH="1">
              <a:off x="3806397" y="4737256"/>
              <a:ext cx="1529567" cy="14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251032" y="4967731"/>
              <a:ext cx="64193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US" dirty="0">
                  <a:latin typeface="Lucida Sans" panose="020B0602030504020204" pitchFamily="34" charset="77"/>
                </a:rPr>
                <a:t>compare</a:t>
              </a:r>
            </a:p>
            <a:p>
              <a:pPr algn="ctr"/>
              <a:r>
                <a:rPr lang="en-US" dirty="0">
                  <a:latin typeface="Lucida Sans" panose="020B0602030504020204" pitchFamily="34" charset="77"/>
                </a:rPr>
                <a:t>for </a:t>
              </a:r>
            </a:p>
            <a:p>
              <a:pPr algn="ctr"/>
              <a:r>
                <a:rPr lang="en-US" dirty="0">
                  <a:latin typeface="Lucida Sans" panose="020B0602030504020204" pitchFamily="34" charset="77"/>
                </a:rPr>
                <a:t>intersection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48000" y="39669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  <p:sp>
        <p:nvSpPr>
          <p:cNvPr id="31" name="Isosceles Triangle 30"/>
          <p:cNvSpPr/>
          <p:nvPr/>
        </p:nvSpPr>
        <p:spPr bwMode="auto">
          <a:xfrm rot="16200000" flipV="1">
            <a:off x="7959237" y="4016613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salary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9965" y="4045354"/>
            <a:ext cx="1099273" cy="1383805"/>
            <a:chOff x="5335964" y="4045353"/>
            <a:chExt cx="1099273" cy="1383805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335964" y="404535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335964" y="432211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335964" y="459887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335964" y="487563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35964" y="5152397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42" name="Straight Arrow Connector 41"/>
            <p:cNvCxnSpPr>
              <a:stCxn id="31" idx="3"/>
              <a:endCxn id="39" idx="3"/>
            </p:cNvCxnSpPr>
            <p:nvPr/>
          </p:nvCxnSpPr>
          <p:spPr bwMode="auto">
            <a:xfrm flipH="1">
              <a:off x="5607217" y="4736613"/>
              <a:ext cx="828020" cy="6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5" name="Straight Arrow Connector 44"/>
          <p:cNvCxnSpPr>
            <a:endCxn id="31" idx="0"/>
          </p:cNvCxnSpPr>
          <p:nvPr/>
        </p:nvCxnSpPr>
        <p:spPr bwMode="auto">
          <a:xfrm flipH="1" flipV="1">
            <a:off x="9399237" y="4736614"/>
            <a:ext cx="984384" cy="83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755247" y="384859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salary&gt;40000</a:t>
            </a:r>
          </a:p>
        </p:txBody>
      </p:sp>
    </p:spTree>
    <p:extLst>
      <p:ext uri="{BB962C8B-B14F-4D97-AF65-F5344CB8AC3E}">
        <p14:creationId xmlns:p14="http://schemas.microsoft.com/office/powerpoint/2010/main" val="7813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5" name="Curved Connector 94"/>
          <p:cNvCxnSpPr>
            <a:stCxn id="9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Curved Connector 95"/>
          <p:cNvCxnSpPr>
            <a:stCxn id="9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urved Connector 96"/>
          <p:cNvCxnSpPr>
            <a:stCxn id="9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3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3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4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4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79" idx="3"/>
            <a:endCxn id="4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80" idx="3"/>
            <a:endCxn id="5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83" idx="3"/>
            <a:endCxn id="5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84" idx="3"/>
            <a:endCxn id="5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88" idx="3"/>
            <a:endCxn id="5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9" idx="3"/>
            <a:endCxn id="5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653595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#3</a:t>
            </a:r>
            <a:endParaRPr lang="en-US" dirty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secondary index on one attribute to select suitable index on other attribute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Get all matching records using selected index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D48E9-B89D-4A41-BD15-35433A336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2727510" y="4016615"/>
            <a:ext cx="1440000" cy="144000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180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2400" baseline="-250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dept</a:t>
            </a:r>
            <a:endParaRPr lang="en-US" sz="24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 flipV="1">
            <a:off x="1886902" y="4736616"/>
            <a:ext cx="840608" cy="49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48000" y="39669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Sans" panose="020B0602030504020204" pitchFamily="34" charset="77"/>
              </a:rPr>
              <a:t>dept</a:t>
            </a:r>
            <a:r>
              <a:rPr lang="en-US" dirty="0">
                <a:latin typeface="Lucida Sans" panose="020B0602030504020204" pitchFamily="34" charset="77"/>
              </a:rPr>
              <a:t>=sales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36313" y="3677733"/>
            <a:ext cx="1966758" cy="1750784"/>
            <a:chOff x="4912313" y="3677733"/>
            <a:chExt cx="1966758" cy="175078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607818" y="4044712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07818" y="4321473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07818" y="4598234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607818" y="4874995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...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607818" y="5151756"/>
              <a:ext cx="271253" cy="27676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42" name="Straight Arrow Connector 41"/>
            <p:cNvCxnSpPr>
              <a:stCxn id="25" idx="3"/>
              <a:endCxn id="39" idx="1"/>
            </p:cNvCxnSpPr>
            <p:nvPr/>
          </p:nvCxnSpPr>
          <p:spPr bwMode="auto">
            <a:xfrm>
              <a:off x="4912313" y="3677733"/>
              <a:ext cx="1695505" cy="10588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4167511" y="3137733"/>
            <a:ext cx="2268803" cy="3317714"/>
            <a:chOff x="2643510" y="3137733"/>
            <a:chExt cx="2268803" cy="3317714"/>
          </a:xfrm>
        </p:grpSpPr>
        <p:sp>
          <p:nvSpPr>
            <p:cNvPr id="23" name="Isosceles Triangle 22"/>
            <p:cNvSpPr/>
            <p:nvPr/>
          </p:nvSpPr>
          <p:spPr bwMode="auto">
            <a:xfrm rot="16200000">
              <a:off x="3832313" y="4196615"/>
              <a:ext cx="1080000" cy="10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6200000">
              <a:off x="3832313" y="5276615"/>
              <a:ext cx="1080000" cy="10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16200000">
              <a:off x="3832313" y="3137733"/>
              <a:ext cx="1080000" cy="10800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0" tIns="0" rIns="0" bIns="180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baseline="-25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salary</a:t>
              </a:r>
              <a:endParaRPr lang="en-US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26" name="Straight Arrow Connector 25"/>
            <p:cNvCxnSpPr>
              <a:stCxn id="20" idx="3"/>
              <a:endCxn id="25" idx="0"/>
            </p:cNvCxnSpPr>
            <p:nvPr/>
          </p:nvCxnSpPr>
          <p:spPr bwMode="auto">
            <a:xfrm flipV="1">
              <a:off x="2643510" y="3677733"/>
              <a:ext cx="1188803" cy="105888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0" idx="3"/>
              <a:endCxn id="23" idx="0"/>
            </p:cNvCxnSpPr>
            <p:nvPr/>
          </p:nvCxnSpPr>
          <p:spPr bwMode="auto">
            <a:xfrm>
              <a:off x="2643510" y="4736615"/>
              <a:ext cx="11888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0" idx="3"/>
              <a:endCxn id="24" idx="0"/>
            </p:cNvCxnSpPr>
            <p:nvPr/>
          </p:nvCxnSpPr>
          <p:spPr bwMode="auto">
            <a:xfrm>
              <a:off x="2643510" y="4736615"/>
              <a:ext cx="1188803" cy="1080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360848" y="3244334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sales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4921" y="4297290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research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2609" y="6086115"/>
              <a:ext cx="141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2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which queries is this index good?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/>
              <a:t>dept</a:t>
            </a:r>
            <a:r>
              <a:rPr lang="en-GB" dirty="0"/>
              <a:t>=sales </a:t>
            </a:r>
            <a:r>
              <a:rPr lang="en-US" dirty="0">
                <a:sym typeface="Symbol" charset="0"/>
              </a:rPr>
              <a:t> </a:t>
            </a:r>
            <a:r>
              <a:rPr lang="en-GB" dirty="0"/>
              <a:t>salary=40000</a:t>
            </a:r>
          </a:p>
          <a:p>
            <a:r>
              <a:rPr lang="en-GB" dirty="0" err="1"/>
              <a:t>dept</a:t>
            </a:r>
            <a:r>
              <a:rPr lang="en-GB" dirty="0"/>
              <a:t>=sales </a:t>
            </a:r>
            <a:r>
              <a:rPr lang="en-US" dirty="0">
                <a:sym typeface="Symbol" charset="0"/>
              </a:rPr>
              <a:t> </a:t>
            </a:r>
            <a:r>
              <a:rPr lang="en-GB" dirty="0"/>
              <a:t>salary&gt;40000</a:t>
            </a:r>
          </a:p>
          <a:p>
            <a:r>
              <a:rPr lang="en-GB" dirty="0" err="1"/>
              <a:t>dept</a:t>
            </a:r>
            <a:r>
              <a:rPr lang="en-GB" dirty="0"/>
              <a:t>=sales</a:t>
            </a:r>
          </a:p>
          <a:p>
            <a:r>
              <a:rPr lang="en-GB" dirty="0"/>
              <a:t>salary = 40000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0610D-C0A9-D141-B685-47848FBB0A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6190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Files</a:t>
            </a:r>
          </a:p>
        </p:txBody>
      </p:sp>
    </p:spTree>
    <p:extLst>
      <p:ext uri="{BB962C8B-B14F-4D97-AF65-F5344CB8AC3E}">
        <p14:creationId xmlns:p14="http://schemas.microsoft.com/office/powerpoint/2010/main" val="35996095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 multi-dimensional space with a grid</a:t>
            </a:r>
          </a:p>
          <a:p>
            <a:r>
              <a:rPr lang="en-US" dirty="0"/>
              <a:t>Grid lines partition space into stripes</a:t>
            </a:r>
          </a:p>
          <a:p>
            <a:r>
              <a:rPr lang="en-US" dirty="0"/>
              <a:t>Intersections of stripes from different dimensions define regions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51A6BD-453B-5743-8245-3DC510DC3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9CDB6-111B-2747-B584-8D3BBDB542C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FDB9D-738B-314B-AA99-58000B5A381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4D4ABA-022E-BC4D-829E-7410A53638F9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94A79-C705-7749-AE81-08AF4C7C6450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4D32A9-BC06-564D-8BEC-2C80A798D118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938BAC-F48D-5A41-ACB4-187A25CEF48E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D1F50-A7B2-6B43-A976-3483D3E2E3A2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88FB1-D36E-C442-BF62-C75189B73D05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44E6C-A492-D746-95DF-CFA83AD19DB4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059E4-7958-9E48-B7DF-574B8591C16D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AF8876-AB38-3A4F-A566-C923F296B633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8EC09-C758-634C-8E69-3E8014392611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038BDD-8795-2548-A8E9-BFF44E904D8A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B86555-EC3A-D14F-A412-6D17763493A7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0A775B-3063-D046-A84F-CED2D9D6F01F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7719EB5-9A2F-954D-B921-D796F2630D67}"/>
              </a:ext>
            </a:extLst>
          </p:cNvPr>
          <p:cNvSpPr/>
          <p:nvPr/>
        </p:nvSpPr>
        <p:spPr bwMode="auto">
          <a:xfrm>
            <a:off x="7530995" y="1772121"/>
            <a:ext cx="3600000" cy="3600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1309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 multi-dimensional space with a grid</a:t>
            </a:r>
          </a:p>
          <a:p>
            <a:r>
              <a:rPr lang="en-US" dirty="0"/>
              <a:t>Grid lines partition space into stripes</a:t>
            </a:r>
          </a:p>
          <a:p>
            <a:r>
              <a:rPr lang="en-US" dirty="0"/>
              <a:t>Intersections of stripes from different dimensions define regions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51A6BD-453B-5743-8245-3DC510DC3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9CDB6-111B-2747-B584-8D3BBDB542C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0FDB9D-738B-314B-AA99-58000B5A381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4D4ABA-022E-BC4D-829E-7410A53638F9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94A79-C705-7749-AE81-08AF4C7C6450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4D32A9-BC06-564D-8BEC-2C80A798D118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938BAC-F48D-5A41-ACB4-187A25CEF48E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D1F50-A7B2-6B43-A976-3483D3E2E3A2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188FB1-D36E-C442-BF62-C75189B73D05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44E6C-A492-D746-95DF-CFA83AD19DB4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059E4-7958-9E48-B7DF-574B8591C16D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AF8876-AB38-3A4F-A566-C923F296B633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69BCD1-A425-354D-BCF8-4FE75253EE35}"/>
              </a:ext>
            </a:extLst>
          </p:cNvPr>
          <p:cNvSpPr/>
          <p:nvPr/>
        </p:nvSpPr>
        <p:spPr>
          <a:xfrm>
            <a:off x="7536313" y="1773238"/>
            <a:ext cx="1439412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age &lt; 40</a:t>
            </a:r>
            <a:br>
              <a:rPr lang="en-US" sz="1400" dirty="0"/>
            </a:br>
            <a:r>
              <a:rPr lang="en-US" sz="1400" dirty="0"/>
              <a:t>salary &lt; 100k</a:t>
            </a:r>
            <a:br>
              <a:rPr lang="en-US" sz="1400" dirty="0"/>
            </a:br>
            <a:r>
              <a:rPr lang="en-US" sz="1400" dirty="0"/>
              <a:t>salary &gt;= 40k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8EC09-C758-634C-8E69-3E8014392611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038BDD-8795-2548-A8E9-BFF44E904D8A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B86555-EC3A-D14F-A412-6D17763493A7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0A775B-3063-D046-A84F-CED2D9D6F01F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7719EB5-9A2F-954D-B921-D796F2630D67}"/>
              </a:ext>
            </a:extLst>
          </p:cNvPr>
          <p:cNvSpPr/>
          <p:nvPr/>
        </p:nvSpPr>
        <p:spPr bwMode="auto">
          <a:xfrm>
            <a:off x="7530995" y="1772121"/>
            <a:ext cx="3600000" cy="3600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889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region associated with a pointer to a bucket of record pointers</a:t>
            </a:r>
          </a:p>
          <a:p>
            <a:r>
              <a:rPr lang="en-US" dirty="0"/>
              <a:t>Attribute values for record determine region and therefore bucket</a:t>
            </a:r>
          </a:p>
          <a:p>
            <a:r>
              <a:rPr lang="en-US" dirty="0"/>
              <a:t>Fixed number of regions – overflow blocks used to increase bucket size as necessary</a:t>
            </a:r>
          </a:p>
          <a:p>
            <a:r>
              <a:rPr lang="en-US" dirty="0"/>
              <a:t>Can index grid on value ranges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ECD72D5-1146-F743-8009-EF1A4EC9C545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907D75B-FA74-164C-9800-4C085DF2D339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7FEB5B3-841D-E14D-B722-D7ABEE7A9BB8}"/>
              </a:ext>
            </a:extLst>
          </p:cNvPr>
          <p:cNvCxnSpPr/>
          <p:nvPr/>
        </p:nvCxnSpPr>
        <p:spPr bwMode="auto">
          <a:xfrm flipV="1">
            <a:off x="7539553" y="4654181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1BD19F2-CD76-ED42-BEDC-643D808BD85D}"/>
              </a:ext>
            </a:extLst>
          </p:cNvPr>
          <p:cNvCxnSpPr/>
          <p:nvPr/>
        </p:nvCxnSpPr>
        <p:spPr bwMode="auto">
          <a:xfrm flipV="1">
            <a:off x="7539553" y="3935127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9F1366E-1EA7-6544-BE23-C43AFDB20C17}"/>
              </a:ext>
            </a:extLst>
          </p:cNvPr>
          <p:cNvCxnSpPr/>
          <p:nvPr/>
        </p:nvCxnSpPr>
        <p:spPr bwMode="auto">
          <a:xfrm>
            <a:off x="9520873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3DF7403-6404-BE43-AED0-983E99599309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B226C1-313E-8246-9B29-CA309CE4F5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5A1676-447E-B04F-8761-B08AAC765C0C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63CCF8-DC98-9741-8C33-542877072482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CC3C79-778A-9544-AAFB-AA67E13C2A6C}"/>
              </a:ext>
            </a:extLst>
          </p:cNvPr>
          <p:cNvSpPr txBox="1"/>
          <p:nvPr/>
        </p:nvSpPr>
        <p:spPr>
          <a:xfrm>
            <a:off x="9485870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D36057-F2AA-8D48-AE56-6D1C18BE9BBB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F3FF96-FEC8-2948-B76F-8F33E3DA8842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56AC13-7C9F-2543-B04F-746D40F8E2C9}"/>
              </a:ext>
            </a:extLst>
          </p:cNvPr>
          <p:cNvSpPr txBox="1"/>
          <p:nvPr/>
        </p:nvSpPr>
        <p:spPr>
          <a:xfrm>
            <a:off x="7007233" y="4536722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20k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AE158B-DC77-9245-950B-95DB818BC759}"/>
              </a:ext>
            </a:extLst>
          </p:cNvPr>
          <p:cNvSpPr txBox="1"/>
          <p:nvPr/>
        </p:nvSpPr>
        <p:spPr>
          <a:xfrm>
            <a:off x="7010594" y="3781787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40k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62C53A-0A95-E449-B9D4-B3DA78E39D9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7336708-5904-7A47-9927-85DF3F3C120A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2C51E9B-0868-DC43-A8E0-20C3F9E68B07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3879FAE-2611-2140-B63B-78A4CB89E1E9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2102555-8C8D-7644-A608-F756CCF10164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B1241AC-18B4-A641-8D0D-2F1648ADD2EB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BC7B93C-9BD7-884B-BE61-E8ECBDD5A6BA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51A19F7-EC46-6E49-A310-B41CBA7EBE7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3B323D9-7F61-8449-AA9F-26A5B0A0EF45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21988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files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Good for multiple-key search</a:t>
            </a:r>
          </a:p>
          <a:p>
            <a:pPr lvl="1"/>
            <a:r>
              <a:rPr lang="en-US" dirty="0"/>
              <a:t>Supports partial-match, range and nearest-</a:t>
            </a:r>
            <a:r>
              <a:rPr lang="en-US" dirty="0" err="1"/>
              <a:t>neighbour</a:t>
            </a:r>
            <a:r>
              <a:rPr lang="en-US" dirty="0"/>
              <a:t>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>
              <a:buFontTx/>
              <a:buChar char="-"/>
            </a:pPr>
            <a:r>
              <a:rPr lang="en-US" dirty="0"/>
              <a:t>Space, management overhead (nothing is free)</a:t>
            </a:r>
          </a:p>
          <a:p>
            <a:pPr lvl="1">
              <a:buFontTx/>
              <a:buChar char="-"/>
            </a:pPr>
            <a:r>
              <a:rPr lang="en-US" dirty="0"/>
              <a:t>Need partitioning ranges that evenly split keys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EF09B3-1B63-0F47-834D-E85A7B807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4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</p:spTree>
    <p:extLst>
      <p:ext uri="{BB962C8B-B14F-4D97-AF65-F5344CB8AC3E}">
        <p14:creationId xmlns:p14="http://schemas.microsoft.com/office/powerpoint/2010/main" val="116514097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Hash function takes a list of attribute values as arguments</a:t>
            </a:r>
          </a:p>
          <a:p>
            <a:r>
              <a:rPr lang="en-US" dirty="0"/>
              <a:t>Bits of hash value divided between attributes</a:t>
            </a:r>
          </a:p>
          <a:p>
            <a:pPr lvl="1"/>
            <a:r>
              <a:rPr lang="en-US" dirty="0"/>
              <a:t>Effectively, a hash function per attribute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4182F-D3C4-534E-B18F-E5EF26735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 rot="5400000">
            <a:off x="7179853" y="2019375"/>
            <a:ext cx="228600" cy="1430608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 rot="5400000">
            <a:off x="9116188" y="1659124"/>
            <a:ext cx="228600" cy="215111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218755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583020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578849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54933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514973" y="2116617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649417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937402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60678" y="2117844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89377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946003" y="2116323"/>
            <a:ext cx="360040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862153" y="3211562"/>
            <a:ext cx="864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hash1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798488" y="3212488"/>
            <a:ext cx="86400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hash2</a:t>
            </a:r>
          </a:p>
        </p:txBody>
      </p:sp>
      <p:cxnSp>
        <p:nvCxnSpPr>
          <p:cNvPr id="36" name="Straight Arrow Connector 35"/>
          <p:cNvCxnSpPr>
            <a:stCxn id="33" idx="0"/>
            <a:endCxn id="13" idx="1"/>
          </p:cNvCxnSpPr>
          <p:nvPr/>
        </p:nvCxnSpPr>
        <p:spPr bwMode="auto">
          <a:xfrm flipV="1">
            <a:off x="7294153" y="2848979"/>
            <a:ext cx="0" cy="362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5" idx="0"/>
            <a:endCxn id="14" idx="1"/>
          </p:cNvCxnSpPr>
          <p:nvPr/>
        </p:nvCxnSpPr>
        <p:spPr bwMode="auto">
          <a:xfrm flipV="1">
            <a:off x="9230488" y="2848979"/>
            <a:ext cx="0" cy="3635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07718" y="4517761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attribute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43816" y="4517761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attribute 2</a:t>
            </a:r>
          </a:p>
        </p:txBody>
      </p:sp>
      <p:cxnSp>
        <p:nvCxnSpPr>
          <p:cNvPr id="44" name="Straight Arrow Connector 43"/>
          <p:cNvCxnSpPr>
            <a:stCxn id="42" idx="0"/>
            <a:endCxn id="33" idx="2"/>
          </p:cNvCxnSpPr>
          <p:nvPr/>
        </p:nvCxnSpPr>
        <p:spPr bwMode="auto">
          <a:xfrm flipH="1" flipV="1">
            <a:off x="7294153" y="3571562"/>
            <a:ext cx="237" cy="946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43" idx="0"/>
            <a:endCxn id="35" idx="2"/>
          </p:cNvCxnSpPr>
          <p:nvPr/>
        </p:nvCxnSpPr>
        <p:spPr bwMode="auto">
          <a:xfrm flipV="1">
            <a:off x="9230488" y="3572488"/>
            <a:ext cx="0" cy="9452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9862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CE952-B1E7-E340-B5B1-50E8345970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5F821-3DA5-E048-9B4B-BA38A7CCE86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4FF774-EA72-C544-A78D-D83DD82FFAB4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8956A0-FBCB-1F45-8538-2C905723C785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C84E71-480E-CB47-8FBC-EEA9AC00178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C36E62-35AA-6A44-B2F7-3CFD0646E21C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70C90E-5FE0-8E4D-A33F-8E1965765688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81130FE-EB83-1C48-A126-B12D62A4C04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AF3981-CAE1-694F-96EC-69A15A53278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9CE334-320E-E545-BB68-213A25BAF0D2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8658E8-DC16-7B4D-B4EE-E637FD2B7583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7AFB09-8785-AF4C-A675-55A642EC7DC6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E2CDB0-E534-8D4F-9E97-646185FA7F7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1A90AD-057C-8241-8E4B-8A040FD4980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6BBE3A2-188C-1547-8E46-8DCB8B67E054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B1899C-D316-0442-8937-7651BEA3E92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AAD3A7B-775B-2D4B-B9C3-6C47BDAEFBE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CA0B485-7687-CD4E-9A63-4C37FA4E3C48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557F9DB-4A69-7949-A0B8-6A9D6A8354CF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D40FE1-3C28-494C-81B6-3D51D5BFB07B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5F6EC61-CFB1-DF4C-AE28-D5C0D487DB0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EFDBD98-6007-3B49-BF35-887CB6B4DFEA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A314DB-3E9E-BB4D-9D6D-09D30D8AE9BB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706B21-F1F4-7E42-90B1-A09CBCD49EF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15B3D11-896F-F844-B7A6-71744501835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F061E1-944E-3D41-9194-CC1854812C29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C42B651-7104-2F4E-8856-4380507E6D81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048839-E511-5F4D-BAAB-5D337F4E2D0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CF816B-7500-FF46-83E7-E90D7BF3239D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26FE5E9-6074-1345-B50B-FFBE633A4B25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44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#2</a:t>
            </a:r>
          </a:p>
          <a:p>
            <a:pPr lvl="1"/>
            <a:r>
              <a:rPr lang="en-US" dirty="0"/>
              <a:t>Point at the first record with a given value</a:t>
            </a:r>
          </a:p>
          <a:p>
            <a:pPr lvl="1"/>
            <a:r>
              <a:rPr lang="en-US" dirty="0"/>
              <a:t>better approach? </a:t>
            </a:r>
            <a:br>
              <a:rPr lang="en-US" dirty="0"/>
            </a:br>
            <a:r>
              <a:rPr lang="en-US" dirty="0"/>
              <a:t>(smaller index)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7" name="Curved Connector 96"/>
          <p:cNvCxnSpPr/>
          <p:nvPr/>
        </p:nvCxnSpPr>
        <p:spPr bwMode="auto">
          <a:xfrm>
            <a:off x="8994085" y="3789460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42897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43" idx="1"/>
          </p:cNvCxnSpPr>
          <p:nvPr/>
        </p:nvCxnSpPr>
        <p:spPr bwMode="auto">
          <a:xfrm>
            <a:off x="8994085" y="2204863"/>
            <a:ext cx="558052" cy="729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45" idx="1"/>
          </p:cNvCxnSpPr>
          <p:nvPr/>
        </p:nvCxnSpPr>
        <p:spPr bwMode="auto">
          <a:xfrm>
            <a:off x="8994085" y="2492895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94085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7" idx="1"/>
          </p:cNvCxnSpPr>
          <p:nvPr/>
        </p:nvCxnSpPr>
        <p:spPr bwMode="auto">
          <a:xfrm>
            <a:off x="8994085" y="3501800"/>
            <a:ext cx="558052" cy="23038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74" idx="3"/>
            <a:endCxn id="55" idx="1"/>
          </p:cNvCxnSpPr>
          <p:nvPr/>
        </p:nvCxnSpPr>
        <p:spPr bwMode="auto">
          <a:xfrm>
            <a:off x="8994085" y="3068958"/>
            <a:ext cx="558052" cy="20166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87847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Fred works in sales</a:t>
            </a:r>
            <a:br>
              <a:rPr lang="en-US" dirty="0"/>
            </a:br>
            <a:r>
              <a:rPr lang="en-US" dirty="0"/>
              <a:t>Fred’s salary is £40,000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Fred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50356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dept=sales </a:t>
            </a:r>
            <a:r>
              <a:rPr lang="en-US" dirty="0">
                <a:sym typeface="Symbol" charset="0"/>
              </a:rPr>
              <a:t> salary=40000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9527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salary=20000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28316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62F90-AAAE-4840-BF6A-01A65D03D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hash1(sales) 		= 	0</a:t>
            </a:r>
          </a:p>
          <a:p>
            <a:pPr marL="0" indent="0">
              <a:buNone/>
            </a:pPr>
            <a:r>
              <a:rPr lang="en-US" dirty="0"/>
              <a:t>hash1(research) 	= 	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hash2(10000) 		= 	00</a:t>
            </a:r>
          </a:p>
          <a:p>
            <a:pPr marL="0" indent="0">
              <a:buNone/>
            </a:pPr>
            <a:r>
              <a:rPr lang="en-US" dirty="0"/>
              <a:t>hash2(20000) 		= 	01</a:t>
            </a:r>
          </a:p>
          <a:p>
            <a:pPr marL="0" indent="0">
              <a:buNone/>
            </a:pPr>
            <a:r>
              <a:rPr lang="en-US" dirty="0"/>
              <a:t>hash2(40000)		=	10</a:t>
            </a:r>
          </a:p>
          <a:p>
            <a:pPr marL="0" indent="0">
              <a:buNone/>
            </a:pPr>
            <a:r>
              <a:rPr lang="en-US" dirty="0"/>
              <a:t>hash2(100000)	=	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dept=sales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CB65B-DEFA-2C4E-A965-790DDD621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82D01E-ADBD-7C4B-BD8A-6E748812E0ED}"/>
              </a:ext>
            </a:extLst>
          </p:cNvPr>
          <p:cNvGrpSpPr/>
          <p:nvPr/>
        </p:nvGrpSpPr>
        <p:grpSpPr>
          <a:xfrm>
            <a:off x="8904685" y="1776576"/>
            <a:ext cx="1152128" cy="576511"/>
            <a:chOff x="8904685" y="1776576"/>
            <a:chExt cx="1152128" cy="57651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895CD-781B-2644-B571-779C5C83B6CC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AE27DAD-58B0-0E4B-B20B-7EB07BD5CBB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2C4B37-DEA5-6141-8534-3DDCD57FAC8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88B053-32DB-A849-936D-520BC5772FC4}"/>
              </a:ext>
            </a:extLst>
          </p:cNvPr>
          <p:cNvSpPr txBox="1"/>
          <p:nvPr/>
        </p:nvSpPr>
        <p:spPr>
          <a:xfrm>
            <a:off x="8281548" y="17345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AF1582-CA77-864F-8067-5D4DDF8C2385}"/>
              </a:ext>
            </a:extLst>
          </p:cNvPr>
          <p:cNvSpPr txBox="1"/>
          <p:nvPr/>
        </p:nvSpPr>
        <p:spPr>
          <a:xfrm>
            <a:off x="8281548" y="23160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5322F-0E21-0444-BFB3-891B54B6D66C}"/>
              </a:ext>
            </a:extLst>
          </p:cNvPr>
          <p:cNvSpPr txBox="1"/>
          <p:nvPr/>
        </p:nvSpPr>
        <p:spPr>
          <a:xfrm>
            <a:off x="8281548" y="289620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8A892-5975-BD40-922F-7631A511F834}"/>
              </a:ext>
            </a:extLst>
          </p:cNvPr>
          <p:cNvSpPr txBox="1"/>
          <p:nvPr/>
        </p:nvSpPr>
        <p:spPr>
          <a:xfrm>
            <a:off x="8281548" y="347226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011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9D05BC-4982-7C40-BD75-3F9BE5474D52}"/>
              </a:ext>
            </a:extLst>
          </p:cNvPr>
          <p:cNvSpPr txBox="1"/>
          <p:nvPr/>
        </p:nvSpPr>
        <p:spPr>
          <a:xfrm>
            <a:off x="8290404" y="40607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C72929-568C-FD4A-9A5F-637134EB428E}"/>
              </a:ext>
            </a:extLst>
          </p:cNvPr>
          <p:cNvSpPr txBox="1"/>
          <p:nvPr/>
        </p:nvSpPr>
        <p:spPr>
          <a:xfrm>
            <a:off x="8281548" y="467180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95D063-7C0D-0549-8F35-929C8BACF3C9}"/>
              </a:ext>
            </a:extLst>
          </p:cNvPr>
          <p:cNvSpPr txBox="1"/>
          <p:nvPr/>
        </p:nvSpPr>
        <p:spPr>
          <a:xfrm>
            <a:off x="8281548" y="52309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A76105-053B-F045-A98D-736B147D24B1}"/>
              </a:ext>
            </a:extLst>
          </p:cNvPr>
          <p:cNvSpPr txBox="1"/>
          <p:nvPr/>
        </p:nvSpPr>
        <p:spPr>
          <a:xfrm>
            <a:off x="8281548" y="579651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111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7919C2-8EEC-4D4F-BD74-554CB3E87A7E}"/>
              </a:ext>
            </a:extLst>
          </p:cNvPr>
          <p:cNvGrpSpPr/>
          <p:nvPr/>
        </p:nvGrpSpPr>
        <p:grpSpPr>
          <a:xfrm>
            <a:off x="8904685" y="2360253"/>
            <a:ext cx="1152128" cy="576511"/>
            <a:chOff x="8904685" y="1776576"/>
            <a:chExt cx="1152128" cy="5765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A03231-EADE-DE4A-8FC4-A890CFB7FEA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F69739-4174-BD40-9941-DDFB6E77F5E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DA2E7C1-3C79-CE4B-AE19-5823AFEE404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DA3EE6-63BC-C04B-8CF9-C7E0682BC7F0}"/>
              </a:ext>
            </a:extLst>
          </p:cNvPr>
          <p:cNvGrpSpPr/>
          <p:nvPr/>
        </p:nvGrpSpPr>
        <p:grpSpPr>
          <a:xfrm>
            <a:off x="8904685" y="2943483"/>
            <a:ext cx="1152128" cy="576511"/>
            <a:chOff x="8904685" y="1776576"/>
            <a:chExt cx="1152128" cy="5765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AAC4CA-EFF4-1444-B2E0-3061B972394F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C1CF8E-761A-C04F-9C5F-BD1EB9186A28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4D2AF8-54CF-EA4D-8DDD-C8F6D4D04820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C23131-511C-E146-A368-BD6D39FE0709}"/>
              </a:ext>
            </a:extLst>
          </p:cNvPr>
          <p:cNvGrpSpPr/>
          <p:nvPr/>
        </p:nvGrpSpPr>
        <p:grpSpPr>
          <a:xfrm>
            <a:off x="8904685" y="3527160"/>
            <a:ext cx="1152128" cy="576511"/>
            <a:chOff x="8904685" y="1776576"/>
            <a:chExt cx="1152128" cy="5765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97250B-E8D5-DA42-9E89-A25DEDB07B74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BA639A-92EB-064E-B8AA-B3106062A150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7462C6-62E2-A04F-BF65-2D419A5EDFC6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B582B63-1EE3-FA42-8E47-6CDB035C8246}"/>
              </a:ext>
            </a:extLst>
          </p:cNvPr>
          <p:cNvGrpSpPr/>
          <p:nvPr/>
        </p:nvGrpSpPr>
        <p:grpSpPr>
          <a:xfrm>
            <a:off x="8903834" y="4110390"/>
            <a:ext cx="1152128" cy="576511"/>
            <a:chOff x="8904685" y="1776576"/>
            <a:chExt cx="1152128" cy="57651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981883A-A6B8-4146-8142-020F2922DB69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441AA9-AFA7-FF42-BA43-CCB0902FD59E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30E25E-C9A1-C246-979A-8DF588035CB3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1C0847-F403-0445-BC02-03436416724A}"/>
              </a:ext>
            </a:extLst>
          </p:cNvPr>
          <p:cNvGrpSpPr/>
          <p:nvPr/>
        </p:nvGrpSpPr>
        <p:grpSpPr>
          <a:xfrm>
            <a:off x="8903834" y="4694067"/>
            <a:ext cx="1152128" cy="576511"/>
            <a:chOff x="8904685" y="1776576"/>
            <a:chExt cx="1152128" cy="57651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DBB029-6AD9-D941-BBE8-CA0E798EC917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526CD34-B58F-C14F-A03D-FD4EE83AAD9A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0A1814-534E-D343-BC4D-FE9FE46F729E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53EBF0-3E0B-0346-A133-390DFAB2826E}"/>
              </a:ext>
            </a:extLst>
          </p:cNvPr>
          <p:cNvGrpSpPr/>
          <p:nvPr/>
        </p:nvGrpSpPr>
        <p:grpSpPr>
          <a:xfrm>
            <a:off x="8903834" y="5277297"/>
            <a:ext cx="1152128" cy="576511"/>
            <a:chOff x="8904685" y="1776576"/>
            <a:chExt cx="1152128" cy="57651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69855C5-D791-CA4A-AF34-ABED01520313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965C2B-918E-1443-8BB2-315C8B00C2D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E2A06C-6FDC-FB4C-9A00-1BAC6F55FABF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C39107A-46D0-E54D-8F99-D25AE17E9573}"/>
              </a:ext>
            </a:extLst>
          </p:cNvPr>
          <p:cNvGrpSpPr/>
          <p:nvPr/>
        </p:nvGrpSpPr>
        <p:grpSpPr>
          <a:xfrm>
            <a:off x="8903834" y="5860974"/>
            <a:ext cx="1152128" cy="576511"/>
            <a:chOff x="8904685" y="1776576"/>
            <a:chExt cx="1152128" cy="5765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543CAF1-BE47-D340-9CEF-F5FEC8837BF2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576064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4477A2-C937-3F40-B793-4FF7FA522B21}"/>
                </a:ext>
              </a:extLst>
            </p:cNvPr>
            <p:cNvSpPr/>
            <p:nvPr/>
          </p:nvSpPr>
          <p:spPr bwMode="auto">
            <a:xfrm>
              <a:off x="8904685" y="1776576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FA8893-B3D0-CF44-A663-5577450827CB}"/>
                </a:ext>
              </a:extLst>
            </p:cNvPr>
            <p:cNvSpPr/>
            <p:nvPr/>
          </p:nvSpPr>
          <p:spPr bwMode="auto">
            <a:xfrm>
              <a:off x="8904685" y="2065055"/>
              <a:ext cx="115212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65996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Good hash function will evenly distribute records between buckets</a:t>
            </a:r>
          </a:p>
          <a:p>
            <a:pPr lvl="1"/>
            <a:r>
              <a:rPr lang="en-US" dirty="0"/>
              <a:t>Supports partial-match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No good for nearest-</a:t>
            </a:r>
            <a:r>
              <a:rPr lang="en-US" dirty="0" err="1"/>
              <a:t>neighbour</a:t>
            </a:r>
            <a:r>
              <a:rPr lang="en-US" dirty="0"/>
              <a:t> or range queries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2BAE-87F7-B240-BC3E-3BF0EB117E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734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-Tree</a:t>
            </a:r>
          </a:p>
        </p:txBody>
      </p:sp>
    </p:spTree>
    <p:extLst>
      <p:ext uri="{BB962C8B-B14F-4D97-AF65-F5344CB8AC3E}">
        <p14:creationId xmlns:p14="http://schemas.microsoft.com/office/powerpoint/2010/main" val="18479548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</a:t>
            </a:r>
            <a:r>
              <a:rPr lang="en-US" dirty="0"/>
              <a:t>-Tree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binary search tree</a:t>
            </a:r>
          </a:p>
          <a:p>
            <a:r>
              <a:rPr lang="en-US" dirty="0"/>
              <a:t>Each node splits the k-dimensional space along a </a:t>
            </a:r>
            <a:r>
              <a:rPr lang="en-US" dirty="0" err="1"/>
              <a:t>hyperplane</a:t>
            </a:r>
            <a:endParaRPr lang="en-US" dirty="0"/>
          </a:p>
          <a:p>
            <a:r>
              <a:rPr lang="en-US" dirty="0"/>
              <a:t>Nodes contain</a:t>
            </a:r>
          </a:p>
          <a:p>
            <a:pPr lvl="1"/>
            <a:r>
              <a:rPr lang="en-US" dirty="0"/>
              <a:t>an attribute-value pair</a:t>
            </a:r>
          </a:p>
          <a:p>
            <a:pPr lvl="1"/>
            <a:r>
              <a:rPr lang="en-US" dirty="0"/>
              <a:t>a pair of pointers</a:t>
            </a:r>
          </a:p>
          <a:p>
            <a:r>
              <a:rPr lang="en-US" dirty="0"/>
              <a:t>All nodes at the same level discriminate for the same attribute</a:t>
            </a:r>
          </a:p>
          <a:p>
            <a:r>
              <a:rPr lang="en-US" dirty="0"/>
              <a:t>Levels rotate between attributes of all dimensions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84199-BEA7-5B40-A6AC-ACF92D2E37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05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9074580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193357706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149514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#1</a:t>
            </a:r>
          </a:p>
          <a:p>
            <a:pPr lvl="1"/>
            <a:r>
              <a:rPr lang="en-US" dirty="0"/>
              <a:t>Searching for (e.g.) 20 will give unexpected results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70149" y="24933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002197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70149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0002197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1244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94085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94085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9570149" y="278134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902515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427460077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80" idx="2"/>
            <a:endCxn id="81" idx="0"/>
          </p:cNvCxnSpPr>
          <p:nvPr/>
        </p:nvCxnSpPr>
        <p:spPr bwMode="auto">
          <a:xfrm flipH="1">
            <a:off x="4398736" y="2852936"/>
            <a:ext cx="113153" cy="7566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822735" y="3609572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age=70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BED36E7-35C4-6A46-BF61-098B85D3C1B8}"/>
              </a:ext>
            </a:extLst>
          </p:cNvPr>
          <p:cNvCxnSpPr>
            <a:cxnSpLocks/>
          </p:cNvCxnSpPr>
          <p:nvPr/>
        </p:nvCxnSpPr>
        <p:spPr bwMode="auto">
          <a:xfrm>
            <a:off x="10056813" y="3392488"/>
            <a:ext cx="0" cy="1978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82348748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k=2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A5534-B133-4C4C-ADC4-145C1954D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Rounded Rectangle 62"/>
          <p:cNvSpPr/>
          <p:nvPr/>
        </p:nvSpPr>
        <p:spPr bwMode="auto">
          <a:xfrm>
            <a:off x="2279576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salary=45k</a:t>
            </a:r>
          </a:p>
        </p:txBody>
      </p:sp>
      <p:cxnSp>
        <p:nvCxnSpPr>
          <p:cNvPr id="66" name="Straight Arrow Connector 65"/>
          <p:cNvCxnSpPr>
            <a:stCxn id="79" idx="2"/>
            <a:endCxn id="63" idx="0"/>
          </p:cNvCxnSpPr>
          <p:nvPr/>
        </p:nvCxnSpPr>
        <p:spPr bwMode="auto">
          <a:xfrm flipH="1">
            <a:off x="2855576" y="1983258"/>
            <a:ext cx="834544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80" idx="2"/>
            <a:endCxn id="81" idx="0"/>
          </p:cNvCxnSpPr>
          <p:nvPr/>
        </p:nvCxnSpPr>
        <p:spPr bwMode="auto">
          <a:xfrm flipH="1">
            <a:off x="4398736" y="2852936"/>
            <a:ext cx="113153" cy="7566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79" idx="2"/>
            <a:endCxn id="80" idx="0"/>
          </p:cNvCxnSpPr>
          <p:nvPr/>
        </p:nvCxnSpPr>
        <p:spPr bwMode="auto">
          <a:xfrm>
            <a:off x="3690120" y="1983258"/>
            <a:ext cx="821768" cy="5816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2" name="Group 101"/>
          <p:cNvGrpSpPr/>
          <p:nvPr/>
        </p:nvGrpSpPr>
        <p:grpSpPr>
          <a:xfrm>
            <a:off x="1847576" y="3488239"/>
            <a:ext cx="864000" cy="576064"/>
            <a:chOff x="320051" y="3430982"/>
            <a:chExt cx="864000" cy="576064"/>
          </a:xfrm>
        </p:grpSpPr>
        <p:sp>
          <p:nvSpPr>
            <p:cNvPr id="75" name="Rectangle 74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age=40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935888" y="256493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salary=55k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822735" y="3609572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age=70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04486" y="3488239"/>
            <a:ext cx="864000" cy="576064"/>
            <a:chOff x="1475576" y="3429000"/>
            <a:chExt cx="864000" cy="576064"/>
          </a:xfrm>
        </p:grpSpPr>
        <p:sp>
          <p:nvSpPr>
            <p:cNvPr id="90" name="Rectangle 89"/>
            <p:cNvSpPr/>
            <p:nvPr/>
          </p:nvSpPr>
          <p:spPr bwMode="auto">
            <a:xfrm>
              <a:off x="1475576" y="3429000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475576" y="371703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90735" y="4703094"/>
            <a:ext cx="864000" cy="576064"/>
            <a:chOff x="1734120" y="4293096"/>
            <a:chExt cx="864000" cy="576064"/>
          </a:xfrm>
        </p:grpSpPr>
        <p:sp>
          <p:nvSpPr>
            <p:cNvPr id="92" name="Rectangle 91"/>
            <p:cNvSpPr/>
            <p:nvPr/>
          </p:nvSpPr>
          <p:spPr bwMode="auto">
            <a:xfrm>
              <a:off x="1734120" y="4293096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734120" y="4581128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98735" y="4703094"/>
            <a:ext cx="864000" cy="576064"/>
            <a:chOff x="2598120" y="4945455"/>
            <a:chExt cx="864000" cy="57606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598120" y="4945455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98120" y="5233487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87888" y="3488239"/>
            <a:ext cx="864000" cy="576064"/>
            <a:chOff x="3563888" y="3488239"/>
            <a:chExt cx="864000" cy="576064"/>
          </a:xfrm>
        </p:grpSpPr>
        <p:sp>
          <p:nvSpPr>
            <p:cNvPr id="96" name="Rectangle 95"/>
            <p:cNvSpPr/>
            <p:nvPr/>
          </p:nvSpPr>
          <p:spPr bwMode="auto">
            <a:xfrm>
              <a:off x="3563888" y="3488239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563888" y="3776271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</p:grpSp>
      <p:cxnSp>
        <p:nvCxnSpPr>
          <p:cNvPr id="104" name="Straight Arrow Connector 103"/>
          <p:cNvCxnSpPr>
            <a:stCxn id="63" idx="2"/>
            <a:endCxn id="75" idx="0"/>
          </p:cNvCxnSpPr>
          <p:nvPr/>
        </p:nvCxnSpPr>
        <p:spPr bwMode="auto">
          <a:xfrm flipH="1">
            <a:off x="2279576" y="2852937"/>
            <a:ext cx="57600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63" idx="2"/>
            <a:endCxn id="90" idx="0"/>
          </p:cNvCxnSpPr>
          <p:nvPr/>
        </p:nvCxnSpPr>
        <p:spPr bwMode="auto">
          <a:xfrm>
            <a:off x="2855576" y="2852937"/>
            <a:ext cx="48091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80" idx="2"/>
            <a:endCxn id="96" idx="0"/>
          </p:cNvCxnSpPr>
          <p:nvPr/>
        </p:nvCxnSpPr>
        <p:spPr bwMode="auto">
          <a:xfrm>
            <a:off x="4511888" y="2852937"/>
            <a:ext cx="1008000" cy="6353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1" idx="2"/>
            <a:endCxn id="94" idx="0"/>
          </p:cNvCxnSpPr>
          <p:nvPr/>
        </p:nvCxnSpPr>
        <p:spPr bwMode="auto">
          <a:xfrm>
            <a:off x="4398735" y="3897572"/>
            <a:ext cx="432000" cy="8055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81" idx="2"/>
            <a:endCxn id="92" idx="0"/>
          </p:cNvCxnSpPr>
          <p:nvPr/>
        </p:nvCxnSpPr>
        <p:spPr bwMode="auto">
          <a:xfrm flipH="1">
            <a:off x="3822735" y="3897572"/>
            <a:ext cx="576000" cy="8055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6FB88F9-BA55-0C47-94FB-367046D7D49F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C308D4-18D7-3444-8D0D-9EC57B160E13}"/>
              </a:ext>
            </a:extLst>
          </p:cNvPr>
          <p:cNvCxnSpPr/>
          <p:nvPr/>
        </p:nvCxnSpPr>
        <p:spPr bwMode="auto">
          <a:xfrm>
            <a:off x="8975725" y="177089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A1CF06-3749-3C4D-9526-B5D8797FA3DD}"/>
              </a:ext>
            </a:extLst>
          </p:cNvPr>
          <p:cNvCxnSpPr>
            <a:cxnSpLocks/>
          </p:cNvCxnSpPr>
          <p:nvPr/>
        </p:nvCxnSpPr>
        <p:spPr bwMode="auto">
          <a:xfrm>
            <a:off x="8975725" y="3392487"/>
            <a:ext cx="215412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427E6A3-A1C6-2B4E-85A5-FDFD70277EEF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9260" y="3752267"/>
            <a:ext cx="143617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BED36E7-35C4-6A46-BF61-098B85D3C1B8}"/>
              </a:ext>
            </a:extLst>
          </p:cNvPr>
          <p:cNvCxnSpPr>
            <a:cxnSpLocks/>
          </p:cNvCxnSpPr>
          <p:nvPr/>
        </p:nvCxnSpPr>
        <p:spPr bwMode="auto">
          <a:xfrm>
            <a:off x="10056813" y="3392488"/>
            <a:ext cx="0" cy="1978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AE2E0B-AA17-6041-B2F9-533DA2F74EF4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7642A54-4BAE-6B41-A68C-CA36A012364E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1D3251F-71DE-7843-A834-76616FC2830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1314CC-E9BB-7C4D-8BD6-A7F86CFEAC9C}"/>
              </a:ext>
            </a:extLst>
          </p:cNvPr>
          <p:cNvSpPr txBox="1"/>
          <p:nvPr/>
        </p:nvSpPr>
        <p:spPr>
          <a:xfrm>
            <a:off x="8865952" y="5537493"/>
            <a:ext cx="2917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907340-ACEA-274F-99A4-E9380F956D74}"/>
              </a:ext>
            </a:extLst>
          </p:cNvPr>
          <p:cNvSpPr txBox="1"/>
          <p:nvPr/>
        </p:nvSpPr>
        <p:spPr>
          <a:xfrm>
            <a:off x="9891727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CF0DF4C-17BA-0E4E-8483-AED64B4FB281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C85676C-B6B7-D941-A665-670D6F53B6D6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8DE8391-7F17-C64F-8F8C-7D58AA1C3D4C}"/>
              </a:ext>
            </a:extLst>
          </p:cNvPr>
          <p:cNvSpPr txBox="1"/>
          <p:nvPr/>
        </p:nvSpPr>
        <p:spPr>
          <a:xfrm>
            <a:off x="7007233" y="35897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B9DB0D-A919-C843-8164-E91D0F062704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53A25F7-1CF3-394F-800D-6A061C654598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514A831-287A-7B4B-A409-6D7EC6F6CA21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948BB0-A04C-C543-BD1B-902E18935DCF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AD6784-8E10-8F44-A5CA-86257A30F703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76417FE-C416-3041-A177-A1EE95A8EFF5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6845703-BFC3-ED43-810C-38CA48124858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30BAB3E-1FBE-6A47-A3E7-BD03079705CA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AEBE0FCE-1273-B441-9772-32FC6B8BC23C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5DECFA-DE66-9C45-89CA-570A67C0250D}"/>
              </a:ext>
            </a:extLst>
          </p:cNvPr>
          <p:cNvSpPr txBox="1"/>
          <p:nvPr/>
        </p:nvSpPr>
        <p:spPr>
          <a:xfrm>
            <a:off x="7004267" y="321124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379662536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Partial-Match Queries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we know value of attribute, we can choose which branch to explore</a:t>
            </a:r>
          </a:p>
          <a:p>
            <a:r>
              <a:rPr lang="en-US" dirty="0"/>
              <a:t>If we don’t know value of attribute, must explore both branches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9F550-FAF5-8F4D-B843-635635D22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628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</a:t>
            </a:r>
            <a:r>
              <a:rPr lang="en-US" dirty="0" err="1"/>
              <a:t>kd</a:t>
            </a:r>
            <a:r>
              <a:rPr lang="en-US" dirty="0"/>
              <a:t>-Trees to Secondary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path length from root to leaf: log</a:t>
            </a:r>
            <a:r>
              <a:rPr lang="en-US" baseline="-25000" dirty="0"/>
              <a:t>2</a:t>
            </a:r>
            <a:r>
              <a:rPr lang="en-US" dirty="0"/>
              <a:t>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Disk accesses should be kept as few as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 err="1"/>
              <a:t>Multiway</a:t>
            </a:r>
            <a:r>
              <a:rPr lang="en-US" dirty="0"/>
              <a:t> nodes (split values into n ranges)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/>
              <a:t>Group nodes in blocks (node plus descendants to a given ply)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5B1FF-6C0E-834B-8616-1756E0863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185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</p:spTree>
    <p:extLst>
      <p:ext uri="{BB962C8B-B14F-4D97-AF65-F5344CB8AC3E}">
        <p14:creationId xmlns:p14="http://schemas.microsoft.com/office/powerpoint/2010/main" val="280249544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types:</a:t>
            </a:r>
          </a:p>
          <a:p>
            <a:pPr lvl="1"/>
            <a:r>
              <a:rPr lang="en-US" dirty="0"/>
              <a:t>Region quad-tree</a:t>
            </a:r>
          </a:p>
          <a:p>
            <a:pPr lvl="1"/>
            <a:r>
              <a:rPr lang="en-US" dirty="0"/>
              <a:t>Point quad-tree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70F99-584E-4F4F-BD5A-9D6014AB3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532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Each partition divides the space into four equal area sub-regions</a:t>
            </a:r>
          </a:p>
          <a:p>
            <a:pPr lvl="1"/>
            <a:r>
              <a:rPr lang="en-US" dirty="0"/>
              <a:t>ne, </a:t>
            </a:r>
            <a:r>
              <a:rPr lang="en-US" dirty="0" err="1"/>
              <a:t>nw</a:t>
            </a:r>
            <a:r>
              <a:rPr lang="en-US" dirty="0"/>
              <a:t>, se, </a:t>
            </a:r>
            <a:r>
              <a:rPr lang="en-US" dirty="0" err="1"/>
              <a:t>sw</a:t>
            </a:r>
            <a:endParaRPr lang="en-US" dirty="0"/>
          </a:p>
          <a:p>
            <a:r>
              <a:rPr lang="en-US" dirty="0"/>
              <a:t>Split regions if they contain more records than will fit into a block</a:t>
            </a:r>
          </a:p>
          <a:p>
            <a:r>
              <a:rPr lang="en-US" dirty="0"/>
              <a:t>Operations similar to those for </a:t>
            </a:r>
            <a:r>
              <a:rPr lang="en-US" dirty="0" err="1"/>
              <a:t>kd</a:t>
            </a:r>
            <a:r>
              <a:rPr lang="en-US" dirty="0"/>
              <a:t>-trees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1EB248-F270-9947-A1D3-42C5F6D445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41C458-2296-3E41-A1FD-A77E260DF223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3063EC-C8AB-9C48-A2C9-CE954B8F3772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3387F9-69E7-0C47-816C-EAD4C7E1D151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2CDCCC-0587-5B40-8DBD-5ACBFB40F312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614B90E-911D-FD4E-BD5B-B0AE9B0FB253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B47426-A429-314D-937D-DC4E13A61E91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88E670-6BBF-CD4C-8E13-FA314F73ACF9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7E2EF2-A5D1-C24A-9B09-7D9C7AF959E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9996BA-99C8-7143-B537-B83888418134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BB9BE6-6082-7E47-86A7-15A92D483460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1F6336-BB7C-3843-B727-2088D232D48A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C2C260-3E10-294C-A433-948367847A0B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70C057-C386-8B4F-B3DC-71E606EBA000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AA1462-3435-F147-8371-1499162CA746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5BC8CF5-6EF7-EF48-9327-8C0540564CD4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FADBCE-0D4E-5649-AF03-3B98B2F57E5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E5CA02-3CF5-7244-9C43-191CC9F0B52D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2775E27-BB19-1947-836F-D1ADB5504A82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2F84B9-64D6-6C4B-927C-7184456D7949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5E32E9A-6CDE-5F40-9CB4-753718E649D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CF35B37-1261-0A41-B90D-427582973CE3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6A2B85-6B51-9B4D-B942-E4EEF7363AE5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01D08B-B9B9-7644-A0DA-387491421D47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113390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35497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cxnSp>
        <p:nvCxnSpPr>
          <p:cNvPr id="43" name="Straight Arrow Connector 42"/>
          <p:cNvCxnSpPr>
            <a:cxnSpLocks/>
            <a:stCxn id="34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cxnSpLocks/>
            <a:stCxn id="34" idx="2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26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Index contains first </a:t>
            </a:r>
            <a:r>
              <a:rPr lang="en-US" i="1" dirty="0"/>
              <a:t>new</a:t>
            </a:r>
            <a:r>
              <a:rPr lang="en-US" dirty="0"/>
              <a:t> key from each block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76073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76073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76073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76073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67610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25,25k</a:t>
            </a:r>
          </a:p>
        </p:txBody>
      </p:sp>
      <p:cxnSp>
        <p:nvCxnSpPr>
          <p:cNvPr id="43" name="Straight Arrow Connector 42"/>
          <p:cNvCxnSpPr>
            <a:cxnSpLocks/>
            <a:stCxn id="34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4" idx="2"/>
            <a:endCxn id="35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34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cxnSp>
        <p:nvCxnSpPr>
          <p:cNvPr id="68" name="Straight Arrow Connector 67"/>
          <p:cNvCxnSpPr>
            <a:cxnSpLocks/>
            <a:stCxn id="35" idx="2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cxnSpLocks/>
            <a:stCxn id="35" idx="2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cxnSpLocks/>
            <a:stCxn id="35" idx="2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cxnSpLocks/>
            <a:stCxn id="35" idx="2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812919-0564-524E-B60D-B14D194B34E7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E809F2A-8247-CE48-A60B-AEC0238123DD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436028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15C49-3BAF-FB41-AD7A-C3417958B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814052" y="2912175"/>
            <a:ext cx="864000" cy="576064"/>
            <a:chOff x="320051" y="3430982"/>
            <a:chExt cx="864000" cy="57606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50,50k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25,25k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52692" y="2912175"/>
            <a:ext cx="864000" cy="576064"/>
            <a:chOff x="320051" y="3430982"/>
            <a:chExt cx="864000" cy="5760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79776" y="2912175"/>
            <a:ext cx="864000" cy="576064"/>
            <a:chOff x="320051" y="3430982"/>
            <a:chExt cx="864000" cy="57606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43" name="Straight Arrow Connector 42"/>
          <p:cNvCxnSpPr>
            <a:stCxn id="34" idx="2"/>
            <a:endCxn id="32" idx="0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4" idx="2"/>
            <a:endCxn id="35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2"/>
            <a:endCxn id="41" idx="0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4" idx="2"/>
            <a:endCxn id="38" idx="0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0273" y="4508161"/>
            <a:ext cx="864000" cy="576064"/>
            <a:chOff x="320051" y="3430982"/>
            <a:chExt cx="864000" cy="57606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76673" y="4492741"/>
            <a:ext cx="864000" cy="576064"/>
            <a:chOff x="320051" y="3430982"/>
            <a:chExt cx="864000" cy="576064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97594" y="4492741"/>
            <a:ext cx="864000" cy="576064"/>
            <a:chOff x="320051" y="3430982"/>
            <a:chExt cx="864000" cy="57606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2692" y="4492741"/>
            <a:ext cx="864000" cy="576064"/>
            <a:chOff x="320051" y="3430982"/>
            <a:chExt cx="864000" cy="57606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68" name="Straight Arrow Connector 67"/>
          <p:cNvCxnSpPr>
            <a:stCxn id="35" idx="2"/>
            <a:endCxn id="57" idx="0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35" idx="2"/>
            <a:endCxn id="60" idx="0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35" idx="2"/>
            <a:endCxn id="63" idx="0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35" idx="2"/>
            <a:endCxn id="66" idx="0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6E2523-C9A9-EC42-80C3-5A21BB5EE3AB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A145A8-D4FD-BA4E-84B3-91805ADBEA9F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D812919-0564-524E-B60D-B14D194B34E7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447818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DF1797-B635-444A-9E11-95231412B561}"/>
              </a:ext>
            </a:extLst>
          </p:cNvPr>
          <p:cNvCxnSpPr/>
          <p:nvPr/>
        </p:nvCxnSpPr>
        <p:spPr bwMode="auto">
          <a:xfrm flipV="1">
            <a:off x="7539553" y="3583133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877E947-9A37-2142-BE47-71747BD77212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A17F50-78AF-7A4B-AF14-A0559AFAF73F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A5A9E5-89A6-5341-994F-8651F98FAAB8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B8000E-3557-764F-B8C0-5F0C9264F778}"/>
              </a:ext>
            </a:extLst>
          </p:cNvPr>
          <p:cNvSpPr txBox="1"/>
          <p:nvPr/>
        </p:nvSpPr>
        <p:spPr>
          <a:xfrm>
            <a:off x="8318346" y="5526876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BC8F63-F14D-1145-830F-E343FB0A07AB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8FAFFA-27B4-244D-A257-7DB7865F3348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A5B733-AE61-4E4B-9FEE-DAB17DB049F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A82A82-D2A0-CE44-B654-D5E03ADB6F86}"/>
              </a:ext>
            </a:extLst>
          </p:cNvPr>
          <p:cNvSpPr txBox="1"/>
          <p:nvPr/>
        </p:nvSpPr>
        <p:spPr>
          <a:xfrm>
            <a:off x="7010593" y="431486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25k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E7E3CD-BB4D-7D4E-8E77-4F93AE74DC17}"/>
              </a:ext>
            </a:extLst>
          </p:cNvPr>
          <p:cNvSpPr txBox="1"/>
          <p:nvPr/>
        </p:nvSpPr>
        <p:spPr>
          <a:xfrm>
            <a:off x="7010593" y="3441123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CD07FCA-E935-4040-B2D9-59FCFBBC9402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5D17C-E9B2-5545-9746-F00E95D98C8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9D6D376-0F85-9B4D-A1A8-CDE763503C24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7B108C1-0F7E-7B42-9D35-7F1D4DB557B1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904F7E-A37E-4947-B24B-321C8B1ED48A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7B0156-A434-4E41-BF44-6B0F2C05BEF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0444070-4188-BA4B-9081-8DFC082F64B0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28E276D-31F1-DD42-AE39-F20968CEBD5C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CCCF1E-3D08-E446-AE8D-86155FEDFB70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E809F2A-8247-CE48-A60B-AEC0238123DD}"/>
              </a:ext>
            </a:extLst>
          </p:cNvPr>
          <p:cNvCxnSpPr>
            <a:cxnSpLocks/>
          </p:cNvCxnSpPr>
          <p:nvPr/>
        </p:nvCxnSpPr>
        <p:spPr bwMode="auto">
          <a:xfrm>
            <a:off x="8435975" y="3583133"/>
            <a:ext cx="0" cy="1790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934070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Partitions are not equal area</a:t>
            </a:r>
          </a:p>
          <a:p>
            <a:pPr lvl="1"/>
            <a:r>
              <a:rPr lang="en-US" dirty="0"/>
              <a:t>Split lines </a:t>
            </a:r>
            <a:r>
              <a:rPr lang="en-US" dirty="0" err="1"/>
              <a:t>centred</a:t>
            </a:r>
            <a:r>
              <a:rPr lang="en-US" dirty="0"/>
              <a:t> on data points</a:t>
            </a:r>
          </a:p>
          <a:p>
            <a:pPr lvl="1"/>
            <a:r>
              <a:rPr lang="en-US" dirty="0"/>
              <a:t>ne/</a:t>
            </a:r>
            <a:r>
              <a:rPr lang="en-US" dirty="0" err="1"/>
              <a:t>nw</a:t>
            </a:r>
            <a:r>
              <a:rPr lang="en-US" dirty="0"/>
              <a:t>/se/</a:t>
            </a:r>
            <a:r>
              <a:rPr lang="en-US" dirty="0" err="1"/>
              <a:t>sw</a:t>
            </a:r>
            <a:r>
              <a:rPr lang="en-US" dirty="0"/>
              <a:t> sub-regions</a:t>
            </a:r>
          </a:p>
          <a:p>
            <a:r>
              <a:rPr lang="en-US" dirty="0"/>
              <a:t>Otherwise, equivalent to region quad-tree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51A73-F345-6444-8F16-D12922538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BFEC3D-CE7B-7B4C-9C8D-B8A16A73A6DE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11974E-7D04-7547-865D-60A7B15A54C1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52717F-45D5-314E-A075-9DD52364E25E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9553" y="3752850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66FCD8-BE21-1547-98A1-4EF1A9142AEE}"/>
              </a:ext>
            </a:extLst>
          </p:cNvPr>
          <p:cNvCxnSpPr/>
          <p:nvPr/>
        </p:nvCxnSpPr>
        <p:spPr bwMode="auto">
          <a:xfrm flipV="1">
            <a:off x="7554868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36ECD0F-A3C6-D14C-AC67-4592C61F73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90803F-8D40-444E-A201-A2A46F853E04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58473C-00AF-6D47-8EC8-449AA2E0E8EE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682C68-EC23-194F-BB69-9BA6B2DB7C77}"/>
              </a:ext>
            </a:extLst>
          </p:cNvPr>
          <p:cNvSpPr txBox="1"/>
          <p:nvPr/>
        </p:nvSpPr>
        <p:spPr>
          <a:xfrm>
            <a:off x="8648078" y="554231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EAA905-49B7-6B44-A92F-9FD6E015E6C9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E71E74-A11B-E743-B203-9676E7254F76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EA8F5A-BB75-574C-8F02-6861888FB4D3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180FAC-8D5C-984F-AAE4-3BB6AC5B169F}"/>
              </a:ext>
            </a:extLst>
          </p:cNvPr>
          <p:cNvSpPr txBox="1"/>
          <p:nvPr/>
        </p:nvSpPr>
        <p:spPr>
          <a:xfrm>
            <a:off x="7010593" y="361435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DA2975-2C8D-3B4E-8290-FDE6BEEAC7D7}"/>
              </a:ext>
            </a:extLst>
          </p:cNvPr>
          <p:cNvSpPr txBox="1"/>
          <p:nvPr/>
        </p:nvSpPr>
        <p:spPr>
          <a:xfrm>
            <a:off x="7010593" y="3247164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C51264-3BB6-3941-9D8A-7E94F7A3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94C7D9-FF7A-1F4A-9DB1-E74CDAC03A4C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B1AFAB-DAB1-AE4A-BF8A-7DE083E44BC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4AD59D-6EFA-3D43-8D2A-523E15082085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49EA716-C846-5F42-BC1F-0FC76D9DA386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7BB4F4-49C7-F644-A0FD-81AA750FF082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D53542A-8AB6-CB4F-A9E6-CE38E2C83316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310E0F-EBD2-D04B-928C-B95271E32C9F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BF2AA0-86DA-7A47-8F11-6534BF7A323E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E7ED5E-ECAF-E546-B9D2-B55ACEBD3CA1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0" cy="19708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835104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45012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cxnSp>
        <p:nvCxnSpPr>
          <p:cNvPr id="43" name="Straight Arrow Connector 42"/>
          <p:cNvCxnSpPr>
            <a:cxnSpLocks/>
            <a:stCxn id="35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cxnSpLocks/>
            <a:stCxn id="35" idx="2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51106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35,45k</a:t>
            </a:r>
          </a:p>
        </p:txBody>
      </p:sp>
      <p:cxnSp>
        <p:nvCxnSpPr>
          <p:cNvPr id="43" name="Straight Arrow Connector 42"/>
          <p:cNvCxnSpPr>
            <a:cxnSpLocks/>
            <a:stCxn id="35" idx="2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5" idx="2"/>
            <a:endCxn id="36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35" idx="2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cxnSp>
        <p:nvCxnSpPr>
          <p:cNvPr id="63" name="Straight Arrow Connector 62"/>
          <p:cNvCxnSpPr>
            <a:cxnSpLocks/>
            <a:stCxn id="36" idx="2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cxnSpLocks/>
            <a:stCxn id="36" idx="2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cxnSpLocks/>
            <a:stCxn id="36" idx="2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cxnSpLocks/>
            <a:stCxn id="36" idx="2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AAE936-56A1-2343-AE0F-3686A1D62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4879" y="375602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866C5B-EBD1-E147-85AA-97D4A7F64C0A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3175" cy="201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237634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Quad-Tree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1709AE-E3E9-AA49-B263-6EA22A1E82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814052" y="2912175"/>
            <a:ext cx="864000" cy="576064"/>
            <a:chOff x="320051" y="3430982"/>
            <a:chExt cx="864000" cy="57606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25,80k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3114120" y="169525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50,55k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2737797" y="3056328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35,45k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152692" y="2912175"/>
            <a:ext cx="864000" cy="576064"/>
            <a:chOff x="320051" y="3430982"/>
            <a:chExt cx="864000" cy="5760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55,45k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70,20k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79776" y="2912175"/>
            <a:ext cx="864000" cy="576064"/>
            <a:chOff x="320051" y="3430982"/>
            <a:chExt cx="864000" cy="576064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50,55k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80,60k</a:t>
              </a:r>
            </a:p>
          </p:txBody>
        </p:sp>
      </p:grpSp>
      <p:cxnSp>
        <p:nvCxnSpPr>
          <p:cNvPr id="43" name="Straight Arrow Connector 42"/>
          <p:cNvCxnSpPr>
            <a:stCxn id="35" idx="2"/>
            <a:endCxn id="33" idx="0"/>
          </p:cNvCxnSpPr>
          <p:nvPr/>
        </p:nvCxnSpPr>
        <p:spPr bwMode="auto">
          <a:xfrm flipH="1">
            <a:off x="2246052" y="1983257"/>
            <a:ext cx="1444068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5" idx="2"/>
            <a:endCxn id="36" idx="0"/>
          </p:cNvCxnSpPr>
          <p:nvPr/>
        </p:nvCxnSpPr>
        <p:spPr bwMode="auto">
          <a:xfrm flipH="1">
            <a:off x="3313798" y="1983258"/>
            <a:ext cx="376323" cy="1073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5" idx="2"/>
            <a:endCxn id="41" idx="0"/>
          </p:cNvCxnSpPr>
          <p:nvPr/>
        </p:nvCxnSpPr>
        <p:spPr bwMode="auto">
          <a:xfrm>
            <a:off x="3690120" y="1983257"/>
            <a:ext cx="821656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5" idx="2"/>
            <a:endCxn id="38" idx="0"/>
          </p:cNvCxnSpPr>
          <p:nvPr/>
        </p:nvCxnSpPr>
        <p:spPr bwMode="auto">
          <a:xfrm>
            <a:off x="3690120" y="1983257"/>
            <a:ext cx="1894572" cy="9289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431831" y="22194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43672" y="221948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23270" y="22194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9797" y="221948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060273" y="4508161"/>
            <a:ext cx="864000" cy="576064"/>
            <a:chOff x="320051" y="3430982"/>
            <a:chExt cx="864000" cy="576064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76673" y="4492741"/>
            <a:ext cx="864000" cy="576064"/>
            <a:chOff x="320051" y="3430982"/>
            <a:chExt cx="864000" cy="57606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20,20k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097594" y="4492741"/>
            <a:ext cx="864000" cy="576064"/>
            <a:chOff x="320051" y="3430982"/>
            <a:chExt cx="864000" cy="57606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35,45k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52692" y="4492741"/>
            <a:ext cx="864000" cy="576064"/>
            <a:chOff x="320051" y="3430982"/>
            <a:chExt cx="864000" cy="576064"/>
          </a:xfrm>
        </p:grpSpPr>
        <p:sp>
          <p:nvSpPr>
            <p:cNvPr id="61" name="Rectangle 60"/>
            <p:cNvSpPr/>
            <p:nvPr/>
          </p:nvSpPr>
          <p:spPr bwMode="auto">
            <a:xfrm>
              <a:off x="320051" y="3430982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40,35k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051" y="3719014"/>
              <a:ext cx="864000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63" name="Straight Arrow Connector 62"/>
          <p:cNvCxnSpPr>
            <a:stCxn id="36" idx="2"/>
            <a:endCxn id="52" idx="0"/>
          </p:cNvCxnSpPr>
          <p:nvPr/>
        </p:nvCxnSpPr>
        <p:spPr bwMode="auto">
          <a:xfrm flipH="1">
            <a:off x="2492273" y="3344329"/>
            <a:ext cx="821524" cy="1163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36" idx="2"/>
            <a:endCxn id="55" idx="0"/>
          </p:cNvCxnSpPr>
          <p:nvPr/>
        </p:nvCxnSpPr>
        <p:spPr bwMode="auto">
          <a:xfrm>
            <a:off x="3313797" y="3344329"/>
            <a:ext cx="194876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36" idx="2"/>
            <a:endCxn id="58" idx="0"/>
          </p:cNvCxnSpPr>
          <p:nvPr/>
        </p:nvCxnSpPr>
        <p:spPr bwMode="auto">
          <a:xfrm>
            <a:off x="3313798" y="3344329"/>
            <a:ext cx="1215797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6" idx="2"/>
            <a:endCxn id="61" idx="0"/>
          </p:cNvCxnSpPr>
          <p:nvPr/>
        </p:nvCxnSpPr>
        <p:spPr bwMode="auto">
          <a:xfrm>
            <a:off x="3313798" y="3344329"/>
            <a:ext cx="2270895" cy="1148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351585" y="38419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nw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999656" y="384197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575720" y="384197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1717" y="384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D19C93-D00B-804F-95F0-453A5A3933BA}"/>
              </a:ext>
            </a:extLst>
          </p:cNvPr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CF065C-1D3B-7946-877A-05015AAF499B}"/>
              </a:ext>
            </a:extLst>
          </p:cNvPr>
          <p:cNvCxnSpPr/>
          <p:nvPr/>
        </p:nvCxnSpPr>
        <p:spPr bwMode="auto">
          <a:xfrm>
            <a:off x="9336088" y="1773238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6AAE936-56A1-2343-AE0F-3686A1D62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4879" y="3756025"/>
            <a:ext cx="179653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2F2116-58A1-144C-AC6E-0C68EEA22801}"/>
              </a:ext>
            </a:extLst>
          </p:cNvPr>
          <p:cNvCxnSpPr/>
          <p:nvPr/>
        </p:nvCxnSpPr>
        <p:spPr bwMode="auto">
          <a:xfrm flipV="1">
            <a:off x="7554132" y="3398009"/>
            <a:ext cx="3600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AAA2947-CEED-1543-AE96-1FC99C47F5E5}"/>
              </a:ext>
            </a:extLst>
          </p:cNvPr>
          <p:cNvSpPr txBox="1"/>
          <p:nvPr/>
        </p:nvSpPr>
        <p:spPr>
          <a:xfrm rot="5400000">
            <a:off x="6338517" y="334894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AFC366-86CA-C34B-A8C4-729C8A21A18A}"/>
              </a:ext>
            </a:extLst>
          </p:cNvPr>
          <p:cNvSpPr txBox="1"/>
          <p:nvPr/>
        </p:nvSpPr>
        <p:spPr>
          <a:xfrm>
            <a:off x="9103302" y="585643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E2B8EA-A2D0-5245-8169-8B5AAA771B44}"/>
              </a:ext>
            </a:extLst>
          </p:cNvPr>
          <p:cNvSpPr txBox="1"/>
          <p:nvPr/>
        </p:nvSpPr>
        <p:spPr>
          <a:xfrm>
            <a:off x="7472805" y="5537494"/>
            <a:ext cx="1458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2C0D96-F5CD-0643-83DF-2559CCF860C3}"/>
              </a:ext>
            </a:extLst>
          </p:cNvPr>
          <p:cNvSpPr txBox="1"/>
          <p:nvPr/>
        </p:nvSpPr>
        <p:spPr>
          <a:xfrm>
            <a:off x="8648078" y="5537492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C1DD64-8D06-144F-8246-90A0B0A5431E}"/>
              </a:ext>
            </a:extLst>
          </p:cNvPr>
          <p:cNvSpPr txBox="1"/>
          <p:nvPr/>
        </p:nvSpPr>
        <p:spPr>
          <a:xfrm>
            <a:off x="9198684" y="5537493"/>
            <a:ext cx="2917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FF21BF-4827-9D4B-8FA4-0CF765C62134}"/>
              </a:ext>
            </a:extLst>
          </p:cNvPr>
          <p:cNvSpPr txBox="1"/>
          <p:nvPr/>
        </p:nvSpPr>
        <p:spPr>
          <a:xfrm>
            <a:off x="10917503" y="5537493"/>
            <a:ext cx="437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707E-4C4B-5A4C-9850-F0A5A0F499C9}"/>
              </a:ext>
            </a:extLst>
          </p:cNvPr>
          <p:cNvSpPr txBox="1"/>
          <p:nvPr/>
        </p:nvSpPr>
        <p:spPr>
          <a:xfrm>
            <a:off x="7162045" y="5291657"/>
            <a:ext cx="280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BACBD7-88D7-6E45-A3FA-CC240E48C9A9}"/>
              </a:ext>
            </a:extLst>
          </p:cNvPr>
          <p:cNvSpPr txBox="1"/>
          <p:nvPr/>
        </p:nvSpPr>
        <p:spPr>
          <a:xfrm>
            <a:off x="6991565" y="361354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45k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8D1BF4-7BE7-184C-AFDA-2A74B35EC145}"/>
              </a:ext>
            </a:extLst>
          </p:cNvPr>
          <p:cNvSpPr txBox="1"/>
          <p:nvPr/>
        </p:nvSpPr>
        <p:spPr>
          <a:xfrm>
            <a:off x="7010592" y="3280158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55k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F1CC6-0F9B-9044-A392-B138609A3650}"/>
              </a:ext>
            </a:extLst>
          </p:cNvPr>
          <p:cNvSpPr txBox="1"/>
          <p:nvPr/>
        </p:nvSpPr>
        <p:spPr>
          <a:xfrm>
            <a:off x="6861360" y="1655115"/>
            <a:ext cx="5722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dirty="0"/>
              <a:t>100k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BB2B1AD-9046-EF4E-993A-A050CA6E4757}"/>
              </a:ext>
            </a:extLst>
          </p:cNvPr>
          <p:cNvSpPr/>
          <p:nvPr/>
        </p:nvSpPr>
        <p:spPr bwMode="auto">
          <a:xfrm>
            <a:off x="8185864" y="4580963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A55F3D-DDBB-EA4A-8781-C49F318BB828}"/>
              </a:ext>
            </a:extLst>
          </p:cNvPr>
          <p:cNvSpPr/>
          <p:nvPr/>
        </p:nvSpPr>
        <p:spPr bwMode="auto">
          <a:xfrm>
            <a:off x="10344382" y="31411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DEAA539-7AD4-0547-BC7A-527F33DD57D7}"/>
              </a:ext>
            </a:extLst>
          </p:cNvPr>
          <p:cNvSpPr/>
          <p:nvPr/>
        </p:nvSpPr>
        <p:spPr bwMode="auto">
          <a:xfrm>
            <a:off x="9448957" y="3684946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89B918-883F-434B-950F-4E2D53BA789D}"/>
              </a:ext>
            </a:extLst>
          </p:cNvPr>
          <p:cNvSpPr/>
          <p:nvPr/>
        </p:nvSpPr>
        <p:spPr bwMode="auto">
          <a:xfrm>
            <a:off x="8363975" y="2414507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754810C-C0DF-8D42-9066-88AA545F0770}"/>
              </a:ext>
            </a:extLst>
          </p:cNvPr>
          <p:cNvSpPr/>
          <p:nvPr/>
        </p:nvSpPr>
        <p:spPr bwMode="auto">
          <a:xfrm>
            <a:off x="8721952" y="368085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A8FE34-A3CF-654E-BCB3-14A2E8D7DB72}"/>
              </a:ext>
            </a:extLst>
          </p:cNvPr>
          <p:cNvSpPr/>
          <p:nvPr/>
        </p:nvSpPr>
        <p:spPr bwMode="auto">
          <a:xfrm>
            <a:off x="8903725" y="4042045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E26043-645D-5A41-B86C-80F1C0CFB196}"/>
              </a:ext>
            </a:extLst>
          </p:cNvPr>
          <p:cNvSpPr/>
          <p:nvPr/>
        </p:nvSpPr>
        <p:spPr bwMode="auto">
          <a:xfrm>
            <a:off x="9984399" y="4585200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9495AB6-24F8-3C45-B031-917F77F8409D}"/>
              </a:ext>
            </a:extLst>
          </p:cNvPr>
          <p:cNvSpPr/>
          <p:nvPr/>
        </p:nvSpPr>
        <p:spPr bwMode="auto">
          <a:xfrm>
            <a:off x="9268787" y="3320488"/>
            <a:ext cx="144000" cy="144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866C5B-EBD1-E147-85AA-97D4A7F64C0A}"/>
              </a:ext>
            </a:extLst>
          </p:cNvPr>
          <p:cNvCxnSpPr>
            <a:cxnSpLocks/>
          </p:cNvCxnSpPr>
          <p:nvPr/>
        </p:nvCxnSpPr>
        <p:spPr bwMode="auto">
          <a:xfrm>
            <a:off x="8793952" y="3392488"/>
            <a:ext cx="3175" cy="201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578099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323995844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Used to represent data that consists of k-dimensional </a:t>
            </a:r>
            <a:r>
              <a:rPr lang="en-US" i="1" dirty="0"/>
              <a:t>data regions</a:t>
            </a:r>
          </a:p>
          <a:p>
            <a:r>
              <a:rPr lang="en-US" dirty="0"/>
              <a:t>Internal nodes of tree represent regions that contain data regions</a:t>
            </a:r>
          </a:p>
          <a:p>
            <a:endParaRPr lang="en-US" dirty="0"/>
          </a:p>
          <a:p>
            <a:r>
              <a:rPr lang="en-US" dirty="0"/>
              <a:t>Regions typically defined as top-right, bottom-left coordinates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11B40-E212-A540-891F-959EA74C8B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73236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86661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630777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504763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77199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22865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86661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42745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90617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61033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109317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70737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75375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22665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3918809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26231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516522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86661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93983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</p:spTree>
    <p:extLst>
      <p:ext uri="{BB962C8B-B14F-4D97-AF65-F5344CB8AC3E}">
        <p14:creationId xmlns:p14="http://schemas.microsoft.com/office/powerpoint/2010/main" val="108559733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73804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Can we exclude sequences of blocks with repeated keys?</a:t>
            </a:r>
          </a:p>
          <a:p>
            <a:pPr lvl="1"/>
            <a:r>
              <a:rPr lang="en-US" dirty="0"/>
              <a:t>Point only to </a:t>
            </a:r>
            <a:r>
              <a:rPr lang="en-US" i="1" dirty="0"/>
              <a:t>first</a:t>
            </a:r>
            <a:r>
              <a:rPr lang="en-US" dirty="0"/>
              <a:t> instance of each value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76073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6" idx="1"/>
          </p:cNvCxnSpPr>
          <p:nvPr/>
        </p:nvCxnSpPr>
        <p:spPr bwMode="auto">
          <a:xfrm>
            <a:off x="8976073" y="3068958"/>
            <a:ext cx="558052" cy="24486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46905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23646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71518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41934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090218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51638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56276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2708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r1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16277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r2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2844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r3</a:t>
            </a:r>
          </a:p>
        </p:txBody>
      </p:sp>
      <p:cxnSp>
        <p:nvCxnSpPr>
          <p:cNvPr id="35" name="Straight Arrow Connector 34"/>
          <p:cNvCxnSpPr>
            <a:stCxn id="25" idx="2"/>
            <a:endCxn id="26" idx="0"/>
          </p:cNvCxnSpPr>
          <p:nvPr/>
        </p:nvCxnSpPr>
        <p:spPr bwMode="auto">
          <a:xfrm flipH="1">
            <a:off x="1903085" y="2062428"/>
            <a:ext cx="1389192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5" idx="2"/>
            <a:endCxn id="27" idx="0"/>
          </p:cNvCxnSpPr>
          <p:nvPr/>
        </p:nvCxnSpPr>
        <p:spPr bwMode="auto">
          <a:xfrm>
            <a:off x="3292277" y="2062428"/>
            <a:ext cx="0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5" idx="2"/>
            <a:endCxn id="28" idx="0"/>
          </p:cNvCxnSpPr>
          <p:nvPr/>
        </p:nvCxnSpPr>
        <p:spPr bwMode="auto">
          <a:xfrm>
            <a:off x="3292277" y="2062428"/>
            <a:ext cx="1512168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6292030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14D38-B1D3-124D-B45A-1C97194C5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536313" y="1754137"/>
            <a:ext cx="3600000" cy="360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005795" y="2567562"/>
            <a:ext cx="100811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1859" y="3971718"/>
            <a:ext cx="432048" cy="93610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8315" y="3485664"/>
            <a:ext cx="538684" cy="41404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517963" y="1958100"/>
            <a:ext cx="288032" cy="100550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1327" y="4403766"/>
            <a:ext cx="495672" cy="50405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50011" y="2567562"/>
            <a:ext cx="792088" cy="39604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37843" y="3323646"/>
            <a:ext cx="1512168" cy="1800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61779" y="2171518"/>
            <a:ext cx="1332148" cy="252028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01939" y="1841934"/>
            <a:ext cx="1539788" cy="1229684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3403" y="2090218"/>
            <a:ext cx="3784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7773" y="3251638"/>
            <a:ext cx="40817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1514" y="1856276"/>
            <a:ext cx="4065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0589" y="2603566"/>
            <a:ext cx="4164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7751" y="4259750"/>
            <a:ext cx="44615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1939" y="4507132"/>
            <a:ext cx="4445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4153" y="3497423"/>
            <a:ext cx="44762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2188" y="2567562"/>
            <a:ext cx="4391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0157" y="2274884"/>
            <a:ext cx="44784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16277" y="1774427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root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32708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r1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16277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r2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28445" y="2869406"/>
            <a:ext cx="1152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r3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26617" y="3279377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284277" y="3706387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225" y="4300258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220333" y="4948330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d4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800395" y="3724194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d5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94429" y="4247526"/>
            <a:ext cx="86400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/>
                <a:ea typeface="ＭＳ Ｐゴシック" pitchFamily="-106" charset="-128"/>
                <a:cs typeface="Georgia"/>
              </a:rPr>
              <a:t>d6</a:t>
            </a:r>
          </a:p>
        </p:txBody>
      </p:sp>
      <p:cxnSp>
        <p:nvCxnSpPr>
          <p:cNvPr id="35" name="Straight Arrow Connector 34"/>
          <p:cNvCxnSpPr>
            <a:stCxn id="25" idx="2"/>
            <a:endCxn id="26" idx="0"/>
          </p:cNvCxnSpPr>
          <p:nvPr/>
        </p:nvCxnSpPr>
        <p:spPr bwMode="auto">
          <a:xfrm flipH="1">
            <a:off x="1903085" y="2062428"/>
            <a:ext cx="1389192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5" idx="2"/>
            <a:endCxn id="27" idx="0"/>
          </p:cNvCxnSpPr>
          <p:nvPr/>
        </p:nvCxnSpPr>
        <p:spPr bwMode="auto">
          <a:xfrm>
            <a:off x="3292277" y="2062428"/>
            <a:ext cx="0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5" idx="2"/>
            <a:endCxn id="28" idx="0"/>
          </p:cNvCxnSpPr>
          <p:nvPr/>
        </p:nvCxnSpPr>
        <p:spPr bwMode="auto">
          <a:xfrm>
            <a:off x="3292277" y="2062428"/>
            <a:ext cx="1512168" cy="806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6" idx="2"/>
            <a:endCxn id="29" idx="0"/>
          </p:cNvCxnSpPr>
          <p:nvPr/>
        </p:nvCxnSpPr>
        <p:spPr bwMode="auto">
          <a:xfrm flipH="1">
            <a:off x="1458617" y="3157407"/>
            <a:ext cx="444468" cy="1219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27" idx="2"/>
            <a:endCxn id="30" idx="0"/>
          </p:cNvCxnSpPr>
          <p:nvPr/>
        </p:nvCxnSpPr>
        <p:spPr bwMode="auto">
          <a:xfrm flipH="1">
            <a:off x="2716277" y="3157407"/>
            <a:ext cx="576000" cy="5489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7" idx="2"/>
            <a:endCxn id="31" idx="0"/>
          </p:cNvCxnSpPr>
          <p:nvPr/>
        </p:nvCxnSpPr>
        <p:spPr bwMode="auto">
          <a:xfrm flipH="1">
            <a:off x="3161225" y="3157406"/>
            <a:ext cx="131052" cy="1142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7" idx="2"/>
            <a:endCxn id="32" idx="0"/>
          </p:cNvCxnSpPr>
          <p:nvPr/>
        </p:nvCxnSpPr>
        <p:spPr bwMode="auto">
          <a:xfrm>
            <a:off x="3292277" y="3157406"/>
            <a:ext cx="360056" cy="17909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28" idx="2"/>
            <a:endCxn id="33" idx="0"/>
          </p:cNvCxnSpPr>
          <p:nvPr/>
        </p:nvCxnSpPr>
        <p:spPr bwMode="auto">
          <a:xfrm flipH="1">
            <a:off x="4232395" y="3157406"/>
            <a:ext cx="572050" cy="5667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28" idx="2"/>
            <a:endCxn id="34" idx="0"/>
          </p:cNvCxnSpPr>
          <p:nvPr/>
        </p:nvCxnSpPr>
        <p:spPr bwMode="auto">
          <a:xfrm>
            <a:off x="4804445" y="3157406"/>
            <a:ext cx="121984" cy="109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224756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UB-Tree</a:t>
            </a:r>
          </a:p>
        </p:txBody>
      </p:sp>
    </p:spTree>
    <p:extLst>
      <p:ext uri="{BB962C8B-B14F-4D97-AF65-F5344CB8AC3E}">
        <p14:creationId xmlns:p14="http://schemas.microsoft.com/office/powerpoint/2010/main" val="263192786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UB-Tree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 approach:</a:t>
            </a:r>
          </a:p>
          <a:p>
            <a:pPr lvl="1"/>
            <a:r>
              <a:rPr lang="en-US" dirty="0"/>
              <a:t>Map n-dimensional space onto a 1-dimensional line using a fractal space-filling curve</a:t>
            </a:r>
          </a:p>
          <a:p>
            <a:pPr lvl="1"/>
            <a:r>
              <a:rPr lang="en-US" dirty="0"/>
              <a:t>Partition ranges and index using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When querying, identify regions of n-d space (= segments of 1-d line) that intersect with query rectangle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248D8-069D-9E4D-8D7E-C44DEEC636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194"/>
          <p:cNvSpPr>
            <a:spLocks noChangeArrowheads="1"/>
          </p:cNvSpPr>
          <p:nvPr/>
        </p:nvSpPr>
        <p:spPr bwMode="auto">
          <a:xfrm>
            <a:off x="7452910" y="1773239"/>
            <a:ext cx="3845373" cy="36131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7538749" y="1773238"/>
            <a:ext cx="3600000" cy="3600000"/>
            <a:chOff x="720" y="288"/>
            <a:chExt cx="1536" cy="1536"/>
          </a:xfrm>
        </p:grpSpPr>
        <p:grpSp>
          <p:nvGrpSpPr>
            <p:cNvPr id="9" name="Group 196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1200" y="624"/>
              <a:chExt cx="1536" cy="1536"/>
            </a:xfrm>
          </p:grpSpPr>
          <p:grpSp>
            <p:nvGrpSpPr>
              <p:cNvPr id="11" name="Group 197"/>
              <p:cNvGrpSpPr>
                <a:grpSpLocks/>
              </p:cNvGrpSpPr>
              <p:nvPr/>
            </p:nvGrpSpPr>
            <p:grpSpPr bwMode="auto">
              <a:xfrm>
                <a:off x="1200" y="624"/>
                <a:ext cx="1536" cy="1536"/>
                <a:chOff x="1200" y="624"/>
                <a:chExt cx="1536" cy="3072"/>
              </a:xfrm>
            </p:grpSpPr>
            <p:sp>
              <p:nvSpPr>
                <p:cNvPr id="30" name="Line 198"/>
                <p:cNvSpPr>
                  <a:spLocks noChangeShapeType="1"/>
                </p:cNvSpPr>
                <p:nvPr/>
              </p:nvSpPr>
              <p:spPr bwMode="auto">
                <a:xfrm>
                  <a:off x="120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9"/>
                <p:cNvSpPr>
                  <a:spLocks noChangeShapeType="1"/>
                </p:cNvSpPr>
                <p:nvPr/>
              </p:nvSpPr>
              <p:spPr bwMode="auto">
                <a:xfrm>
                  <a:off x="129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0"/>
                <p:cNvSpPr>
                  <a:spLocks noChangeShapeType="1"/>
                </p:cNvSpPr>
                <p:nvPr/>
              </p:nvSpPr>
              <p:spPr bwMode="auto">
                <a:xfrm>
                  <a:off x="139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1"/>
                <p:cNvSpPr>
                  <a:spLocks noChangeShapeType="1"/>
                </p:cNvSpPr>
                <p:nvPr/>
              </p:nvSpPr>
              <p:spPr bwMode="auto">
                <a:xfrm>
                  <a:off x="148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02"/>
                <p:cNvSpPr>
                  <a:spLocks noChangeShapeType="1"/>
                </p:cNvSpPr>
                <p:nvPr/>
              </p:nvSpPr>
              <p:spPr bwMode="auto">
                <a:xfrm>
                  <a:off x="158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03"/>
                <p:cNvSpPr>
                  <a:spLocks noChangeShapeType="1"/>
                </p:cNvSpPr>
                <p:nvPr/>
              </p:nvSpPr>
              <p:spPr bwMode="auto">
                <a:xfrm>
                  <a:off x="168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04"/>
                <p:cNvSpPr>
                  <a:spLocks noChangeShapeType="1"/>
                </p:cNvSpPr>
                <p:nvPr/>
              </p:nvSpPr>
              <p:spPr bwMode="auto">
                <a:xfrm>
                  <a:off x="177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05"/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06"/>
                <p:cNvSpPr>
                  <a:spLocks noChangeShapeType="1"/>
                </p:cNvSpPr>
                <p:nvPr/>
              </p:nvSpPr>
              <p:spPr bwMode="auto">
                <a:xfrm>
                  <a:off x="196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07"/>
                <p:cNvSpPr>
                  <a:spLocks noChangeShapeType="1"/>
                </p:cNvSpPr>
                <p:nvPr/>
              </p:nvSpPr>
              <p:spPr bwMode="auto">
                <a:xfrm>
                  <a:off x="206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08"/>
                <p:cNvSpPr>
                  <a:spLocks noChangeShapeType="1"/>
                </p:cNvSpPr>
                <p:nvPr/>
              </p:nvSpPr>
              <p:spPr bwMode="auto">
                <a:xfrm>
                  <a:off x="216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09"/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10"/>
                <p:cNvSpPr>
                  <a:spLocks noChangeShapeType="1"/>
                </p:cNvSpPr>
                <p:nvPr/>
              </p:nvSpPr>
              <p:spPr bwMode="auto">
                <a:xfrm>
                  <a:off x="2352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212"/>
                <p:cNvSpPr>
                  <a:spLocks noChangeShapeType="1"/>
                </p:cNvSpPr>
                <p:nvPr/>
              </p:nvSpPr>
              <p:spPr bwMode="auto">
                <a:xfrm>
                  <a:off x="2544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213"/>
                <p:cNvSpPr>
                  <a:spLocks noChangeShapeType="1"/>
                </p:cNvSpPr>
                <p:nvPr/>
              </p:nvSpPr>
              <p:spPr bwMode="auto">
                <a:xfrm>
                  <a:off x="2640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214"/>
                <p:cNvSpPr>
                  <a:spLocks noChangeShapeType="1"/>
                </p:cNvSpPr>
                <p:nvPr/>
              </p:nvSpPr>
              <p:spPr bwMode="auto">
                <a:xfrm>
                  <a:off x="2736" y="624"/>
                  <a:ext cx="0" cy="307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15"/>
              <p:cNvGrpSpPr>
                <a:grpSpLocks/>
              </p:cNvGrpSpPr>
              <p:nvPr/>
            </p:nvGrpSpPr>
            <p:grpSpPr bwMode="auto">
              <a:xfrm>
                <a:off x="1200" y="624"/>
                <a:ext cx="1536" cy="1536"/>
                <a:chOff x="1200" y="624"/>
                <a:chExt cx="3072" cy="1536"/>
              </a:xfrm>
            </p:grpSpPr>
            <p:sp>
              <p:nvSpPr>
                <p:cNvPr id="13" name="Line 216"/>
                <p:cNvSpPr>
                  <a:spLocks noChangeShapeType="1"/>
                </p:cNvSpPr>
                <p:nvPr/>
              </p:nvSpPr>
              <p:spPr bwMode="auto">
                <a:xfrm>
                  <a:off x="1200" y="62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17"/>
                <p:cNvSpPr>
                  <a:spLocks noChangeShapeType="1"/>
                </p:cNvSpPr>
                <p:nvPr/>
              </p:nvSpPr>
              <p:spPr bwMode="auto">
                <a:xfrm>
                  <a:off x="1200" y="72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218"/>
                <p:cNvSpPr>
                  <a:spLocks noChangeShapeType="1"/>
                </p:cNvSpPr>
                <p:nvPr/>
              </p:nvSpPr>
              <p:spPr bwMode="auto">
                <a:xfrm>
                  <a:off x="1200" y="81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219"/>
                <p:cNvSpPr>
                  <a:spLocks noChangeShapeType="1"/>
                </p:cNvSpPr>
                <p:nvPr/>
              </p:nvSpPr>
              <p:spPr bwMode="auto">
                <a:xfrm>
                  <a:off x="1200" y="91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220"/>
                <p:cNvSpPr>
                  <a:spLocks noChangeShapeType="1"/>
                </p:cNvSpPr>
                <p:nvPr/>
              </p:nvSpPr>
              <p:spPr bwMode="auto">
                <a:xfrm>
                  <a:off x="1200" y="100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21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22"/>
                <p:cNvSpPr>
                  <a:spLocks noChangeShapeType="1"/>
                </p:cNvSpPr>
                <p:nvPr/>
              </p:nvSpPr>
              <p:spPr bwMode="auto">
                <a:xfrm>
                  <a:off x="1200" y="120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223"/>
                <p:cNvSpPr>
                  <a:spLocks noChangeShapeType="1"/>
                </p:cNvSpPr>
                <p:nvPr/>
              </p:nvSpPr>
              <p:spPr bwMode="auto">
                <a:xfrm>
                  <a:off x="1200" y="129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224"/>
                <p:cNvSpPr>
                  <a:spLocks noChangeShapeType="1"/>
                </p:cNvSpPr>
                <p:nvPr/>
              </p:nvSpPr>
              <p:spPr bwMode="auto">
                <a:xfrm>
                  <a:off x="1200" y="139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1200" y="148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1200" y="158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27"/>
                <p:cNvSpPr>
                  <a:spLocks noChangeShapeType="1"/>
                </p:cNvSpPr>
                <p:nvPr/>
              </p:nvSpPr>
              <p:spPr bwMode="auto">
                <a:xfrm>
                  <a:off x="1200" y="168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28"/>
                <p:cNvSpPr>
                  <a:spLocks noChangeShapeType="1"/>
                </p:cNvSpPr>
                <p:nvPr/>
              </p:nvSpPr>
              <p:spPr bwMode="auto">
                <a:xfrm>
                  <a:off x="1200" y="1776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29"/>
                <p:cNvSpPr>
                  <a:spLocks noChangeShapeType="1"/>
                </p:cNvSpPr>
                <p:nvPr/>
              </p:nvSpPr>
              <p:spPr bwMode="auto">
                <a:xfrm>
                  <a:off x="1200" y="1872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30"/>
                <p:cNvSpPr>
                  <a:spLocks noChangeShapeType="1"/>
                </p:cNvSpPr>
                <p:nvPr/>
              </p:nvSpPr>
              <p:spPr bwMode="auto">
                <a:xfrm>
                  <a:off x="1200" y="1968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231"/>
                <p:cNvSpPr>
                  <a:spLocks noChangeShapeType="1"/>
                </p:cNvSpPr>
                <p:nvPr/>
              </p:nvSpPr>
              <p:spPr bwMode="auto">
                <a:xfrm>
                  <a:off x="1200" y="2064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232"/>
                <p:cNvSpPr>
                  <a:spLocks noChangeShapeType="1"/>
                </p:cNvSpPr>
                <p:nvPr/>
              </p:nvSpPr>
              <p:spPr bwMode="auto">
                <a:xfrm>
                  <a:off x="1200" y="2160"/>
                  <a:ext cx="307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233"/>
            <p:cNvSpPr>
              <a:spLocks/>
            </p:cNvSpPr>
            <p:nvPr/>
          </p:nvSpPr>
          <p:spPr bwMode="auto">
            <a:xfrm>
              <a:off x="768" y="336"/>
              <a:ext cx="1440" cy="1440"/>
            </a:xfrm>
            <a:custGeom>
              <a:avLst/>
              <a:gdLst>
                <a:gd name="T0" fmla="*/ 192 w 1440"/>
                <a:gd name="T1" fmla="*/ 0 h 1440"/>
                <a:gd name="T2" fmla="*/ 96 w 1440"/>
                <a:gd name="T3" fmla="*/ 192 h 1440"/>
                <a:gd name="T4" fmla="*/ 192 w 1440"/>
                <a:gd name="T5" fmla="*/ 288 h 1440"/>
                <a:gd name="T6" fmla="*/ 480 w 1440"/>
                <a:gd name="T7" fmla="*/ 96 h 1440"/>
                <a:gd name="T8" fmla="*/ 384 w 1440"/>
                <a:gd name="T9" fmla="*/ 192 h 1440"/>
                <a:gd name="T10" fmla="*/ 672 w 1440"/>
                <a:gd name="T11" fmla="*/ 192 h 1440"/>
                <a:gd name="T12" fmla="*/ 0 w 1440"/>
                <a:gd name="T13" fmla="*/ 480 h 1440"/>
                <a:gd name="T14" fmla="*/ 288 w 1440"/>
                <a:gd name="T15" fmla="*/ 480 h 1440"/>
                <a:gd name="T16" fmla="*/ 192 w 1440"/>
                <a:gd name="T17" fmla="*/ 576 h 1440"/>
                <a:gd name="T18" fmla="*/ 480 w 1440"/>
                <a:gd name="T19" fmla="*/ 384 h 1440"/>
                <a:gd name="T20" fmla="*/ 576 w 1440"/>
                <a:gd name="T21" fmla="*/ 480 h 1440"/>
                <a:gd name="T22" fmla="*/ 480 w 1440"/>
                <a:gd name="T23" fmla="*/ 672 h 1440"/>
                <a:gd name="T24" fmla="*/ 768 w 1440"/>
                <a:gd name="T25" fmla="*/ 0 h 1440"/>
                <a:gd name="T26" fmla="*/ 1056 w 1440"/>
                <a:gd name="T27" fmla="*/ 0 h 1440"/>
                <a:gd name="T28" fmla="*/ 768 w 1440"/>
                <a:gd name="T29" fmla="*/ 288 h 1440"/>
                <a:gd name="T30" fmla="*/ 1056 w 1440"/>
                <a:gd name="T31" fmla="*/ 288 h 1440"/>
                <a:gd name="T32" fmla="*/ 1344 w 1440"/>
                <a:gd name="T33" fmla="*/ 0 h 1440"/>
                <a:gd name="T34" fmla="*/ 1248 w 1440"/>
                <a:gd name="T35" fmla="*/ 192 h 1440"/>
                <a:gd name="T36" fmla="*/ 1344 w 1440"/>
                <a:gd name="T37" fmla="*/ 288 h 1440"/>
                <a:gd name="T38" fmla="*/ 864 w 1440"/>
                <a:gd name="T39" fmla="*/ 480 h 1440"/>
                <a:gd name="T40" fmla="*/ 768 w 1440"/>
                <a:gd name="T41" fmla="*/ 576 h 1440"/>
                <a:gd name="T42" fmla="*/ 1056 w 1440"/>
                <a:gd name="T43" fmla="*/ 576 h 1440"/>
                <a:gd name="T44" fmla="*/ 1152 w 1440"/>
                <a:gd name="T45" fmla="*/ 480 h 1440"/>
                <a:gd name="T46" fmla="*/ 1440 w 1440"/>
                <a:gd name="T47" fmla="*/ 480 h 1440"/>
                <a:gd name="T48" fmla="*/ 1344 w 1440"/>
                <a:gd name="T49" fmla="*/ 576 h 1440"/>
                <a:gd name="T50" fmla="*/ 96 w 1440"/>
                <a:gd name="T51" fmla="*/ 768 h 1440"/>
                <a:gd name="T52" fmla="*/ 192 w 1440"/>
                <a:gd name="T53" fmla="*/ 864 h 1440"/>
                <a:gd name="T54" fmla="*/ 96 w 1440"/>
                <a:gd name="T55" fmla="*/ 1056 h 1440"/>
                <a:gd name="T56" fmla="*/ 384 w 1440"/>
                <a:gd name="T57" fmla="*/ 768 h 1440"/>
                <a:gd name="T58" fmla="*/ 672 w 1440"/>
                <a:gd name="T59" fmla="*/ 768 h 1440"/>
                <a:gd name="T60" fmla="*/ 384 w 1440"/>
                <a:gd name="T61" fmla="*/ 1056 h 1440"/>
                <a:gd name="T62" fmla="*/ 672 w 1440"/>
                <a:gd name="T63" fmla="*/ 1056 h 1440"/>
                <a:gd name="T64" fmla="*/ 192 w 1440"/>
                <a:gd name="T65" fmla="*/ 1152 h 1440"/>
                <a:gd name="T66" fmla="*/ 96 w 1440"/>
                <a:gd name="T67" fmla="*/ 1344 h 1440"/>
                <a:gd name="T68" fmla="*/ 192 w 1440"/>
                <a:gd name="T69" fmla="*/ 1440 h 1440"/>
                <a:gd name="T70" fmla="*/ 480 w 1440"/>
                <a:gd name="T71" fmla="*/ 1248 h 1440"/>
                <a:gd name="T72" fmla="*/ 384 w 1440"/>
                <a:gd name="T73" fmla="*/ 1344 h 1440"/>
                <a:gd name="T74" fmla="*/ 672 w 1440"/>
                <a:gd name="T75" fmla="*/ 1344 h 1440"/>
                <a:gd name="T76" fmla="*/ 768 w 1440"/>
                <a:gd name="T77" fmla="*/ 864 h 1440"/>
                <a:gd name="T78" fmla="*/ 1056 w 1440"/>
                <a:gd name="T79" fmla="*/ 864 h 1440"/>
                <a:gd name="T80" fmla="*/ 960 w 1440"/>
                <a:gd name="T81" fmla="*/ 960 h 1440"/>
                <a:gd name="T82" fmla="*/ 1248 w 1440"/>
                <a:gd name="T83" fmla="*/ 768 h 1440"/>
                <a:gd name="T84" fmla="*/ 1344 w 1440"/>
                <a:gd name="T85" fmla="*/ 864 h 1440"/>
                <a:gd name="T86" fmla="*/ 1248 w 1440"/>
                <a:gd name="T87" fmla="*/ 1056 h 1440"/>
                <a:gd name="T88" fmla="*/ 768 w 1440"/>
                <a:gd name="T89" fmla="*/ 1152 h 1440"/>
                <a:gd name="T90" fmla="*/ 1056 w 1440"/>
                <a:gd name="T91" fmla="*/ 1152 h 1440"/>
                <a:gd name="T92" fmla="*/ 768 w 1440"/>
                <a:gd name="T93" fmla="*/ 1440 h 1440"/>
                <a:gd name="T94" fmla="*/ 1056 w 1440"/>
                <a:gd name="T95" fmla="*/ 1440 h 1440"/>
                <a:gd name="T96" fmla="*/ 1344 w 1440"/>
                <a:gd name="T97" fmla="*/ 1152 h 1440"/>
                <a:gd name="T98" fmla="*/ 1248 w 1440"/>
                <a:gd name="T99" fmla="*/ 1344 h 1440"/>
                <a:gd name="T100" fmla="*/ 1344 w 1440"/>
                <a:gd name="T101" fmla="*/ 1440 h 14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0"/>
                <a:gd name="T154" fmla="*/ 0 h 1440"/>
                <a:gd name="T155" fmla="*/ 1440 w 1440"/>
                <a:gd name="T156" fmla="*/ 1440 h 14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0" h="1440">
                  <a:moveTo>
                    <a:pt x="0" y="0"/>
                  </a:moveTo>
                  <a:lnTo>
                    <a:pt x="96" y="0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288" y="96"/>
                  </a:lnTo>
                  <a:lnTo>
                    <a:pt x="0" y="192"/>
                  </a:lnTo>
                  <a:lnTo>
                    <a:pt x="96" y="192"/>
                  </a:lnTo>
                  <a:lnTo>
                    <a:pt x="0" y="288"/>
                  </a:lnTo>
                  <a:lnTo>
                    <a:pt x="96" y="288"/>
                  </a:lnTo>
                  <a:lnTo>
                    <a:pt x="192" y="192"/>
                  </a:lnTo>
                  <a:lnTo>
                    <a:pt x="288" y="192"/>
                  </a:lnTo>
                  <a:lnTo>
                    <a:pt x="192" y="288"/>
                  </a:lnTo>
                  <a:lnTo>
                    <a:pt x="288" y="288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576" y="0"/>
                  </a:lnTo>
                  <a:lnTo>
                    <a:pt x="672" y="0"/>
                  </a:lnTo>
                  <a:lnTo>
                    <a:pt x="576" y="96"/>
                  </a:lnTo>
                  <a:lnTo>
                    <a:pt x="672" y="96"/>
                  </a:lnTo>
                  <a:lnTo>
                    <a:pt x="384" y="192"/>
                  </a:lnTo>
                  <a:lnTo>
                    <a:pt x="480" y="192"/>
                  </a:lnTo>
                  <a:lnTo>
                    <a:pt x="384" y="288"/>
                  </a:lnTo>
                  <a:lnTo>
                    <a:pt x="480" y="288"/>
                  </a:lnTo>
                  <a:lnTo>
                    <a:pt x="576" y="192"/>
                  </a:lnTo>
                  <a:lnTo>
                    <a:pt x="672" y="192"/>
                  </a:lnTo>
                  <a:lnTo>
                    <a:pt x="576" y="288"/>
                  </a:lnTo>
                  <a:lnTo>
                    <a:pt x="672" y="288"/>
                  </a:lnTo>
                  <a:lnTo>
                    <a:pt x="0" y="384"/>
                  </a:lnTo>
                  <a:lnTo>
                    <a:pt x="96" y="384"/>
                  </a:lnTo>
                  <a:lnTo>
                    <a:pt x="0" y="480"/>
                  </a:lnTo>
                  <a:lnTo>
                    <a:pt x="96" y="480"/>
                  </a:lnTo>
                  <a:lnTo>
                    <a:pt x="192" y="384"/>
                  </a:lnTo>
                  <a:lnTo>
                    <a:pt x="288" y="384"/>
                  </a:lnTo>
                  <a:lnTo>
                    <a:pt x="192" y="480"/>
                  </a:lnTo>
                  <a:lnTo>
                    <a:pt x="288" y="480"/>
                  </a:lnTo>
                  <a:lnTo>
                    <a:pt x="0" y="576"/>
                  </a:lnTo>
                  <a:lnTo>
                    <a:pt x="96" y="576"/>
                  </a:lnTo>
                  <a:lnTo>
                    <a:pt x="0" y="672"/>
                  </a:lnTo>
                  <a:lnTo>
                    <a:pt x="96" y="672"/>
                  </a:lnTo>
                  <a:lnTo>
                    <a:pt x="192" y="576"/>
                  </a:lnTo>
                  <a:lnTo>
                    <a:pt x="288" y="576"/>
                  </a:lnTo>
                  <a:lnTo>
                    <a:pt x="192" y="672"/>
                  </a:lnTo>
                  <a:lnTo>
                    <a:pt x="288" y="672"/>
                  </a:lnTo>
                  <a:lnTo>
                    <a:pt x="384" y="384"/>
                  </a:lnTo>
                  <a:lnTo>
                    <a:pt x="480" y="384"/>
                  </a:lnTo>
                  <a:lnTo>
                    <a:pt x="384" y="480"/>
                  </a:lnTo>
                  <a:lnTo>
                    <a:pt x="480" y="480"/>
                  </a:lnTo>
                  <a:lnTo>
                    <a:pt x="576" y="384"/>
                  </a:lnTo>
                  <a:lnTo>
                    <a:pt x="672" y="384"/>
                  </a:lnTo>
                  <a:lnTo>
                    <a:pt x="576" y="480"/>
                  </a:lnTo>
                  <a:lnTo>
                    <a:pt x="672" y="480"/>
                  </a:lnTo>
                  <a:lnTo>
                    <a:pt x="384" y="576"/>
                  </a:lnTo>
                  <a:lnTo>
                    <a:pt x="480" y="576"/>
                  </a:lnTo>
                  <a:lnTo>
                    <a:pt x="384" y="672"/>
                  </a:lnTo>
                  <a:lnTo>
                    <a:pt x="480" y="672"/>
                  </a:lnTo>
                  <a:lnTo>
                    <a:pt x="576" y="576"/>
                  </a:lnTo>
                  <a:lnTo>
                    <a:pt x="672" y="576"/>
                  </a:lnTo>
                  <a:lnTo>
                    <a:pt x="576" y="672"/>
                  </a:lnTo>
                  <a:lnTo>
                    <a:pt x="672" y="672"/>
                  </a:lnTo>
                  <a:lnTo>
                    <a:pt x="768" y="0"/>
                  </a:lnTo>
                  <a:lnTo>
                    <a:pt x="864" y="0"/>
                  </a:lnTo>
                  <a:lnTo>
                    <a:pt x="768" y="96"/>
                  </a:lnTo>
                  <a:lnTo>
                    <a:pt x="864" y="96"/>
                  </a:lnTo>
                  <a:lnTo>
                    <a:pt x="960" y="0"/>
                  </a:lnTo>
                  <a:lnTo>
                    <a:pt x="1056" y="0"/>
                  </a:lnTo>
                  <a:lnTo>
                    <a:pt x="960" y="96"/>
                  </a:lnTo>
                  <a:lnTo>
                    <a:pt x="1056" y="96"/>
                  </a:lnTo>
                  <a:lnTo>
                    <a:pt x="768" y="192"/>
                  </a:lnTo>
                  <a:lnTo>
                    <a:pt x="864" y="192"/>
                  </a:lnTo>
                  <a:lnTo>
                    <a:pt x="768" y="288"/>
                  </a:lnTo>
                  <a:lnTo>
                    <a:pt x="864" y="288"/>
                  </a:lnTo>
                  <a:lnTo>
                    <a:pt x="960" y="192"/>
                  </a:lnTo>
                  <a:lnTo>
                    <a:pt x="1056" y="192"/>
                  </a:lnTo>
                  <a:lnTo>
                    <a:pt x="96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152" y="96"/>
                  </a:lnTo>
                  <a:lnTo>
                    <a:pt x="1248" y="96"/>
                  </a:lnTo>
                  <a:lnTo>
                    <a:pt x="1344" y="0"/>
                  </a:lnTo>
                  <a:lnTo>
                    <a:pt x="1440" y="0"/>
                  </a:lnTo>
                  <a:lnTo>
                    <a:pt x="1344" y="96"/>
                  </a:lnTo>
                  <a:lnTo>
                    <a:pt x="1440" y="96"/>
                  </a:lnTo>
                  <a:lnTo>
                    <a:pt x="1152" y="192"/>
                  </a:lnTo>
                  <a:lnTo>
                    <a:pt x="1248" y="192"/>
                  </a:lnTo>
                  <a:lnTo>
                    <a:pt x="1152" y="288"/>
                  </a:lnTo>
                  <a:lnTo>
                    <a:pt x="1248" y="288"/>
                  </a:lnTo>
                  <a:lnTo>
                    <a:pt x="1344" y="192"/>
                  </a:lnTo>
                  <a:lnTo>
                    <a:pt x="1440" y="192"/>
                  </a:lnTo>
                  <a:lnTo>
                    <a:pt x="1344" y="288"/>
                  </a:lnTo>
                  <a:lnTo>
                    <a:pt x="1440" y="288"/>
                  </a:lnTo>
                  <a:lnTo>
                    <a:pt x="768" y="384"/>
                  </a:lnTo>
                  <a:lnTo>
                    <a:pt x="864" y="384"/>
                  </a:lnTo>
                  <a:lnTo>
                    <a:pt x="768" y="480"/>
                  </a:lnTo>
                  <a:lnTo>
                    <a:pt x="864" y="480"/>
                  </a:lnTo>
                  <a:lnTo>
                    <a:pt x="960" y="384"/>
                  </a:lnTo>
                  <a:lnTo>
                    <a:pt x="1056" y="384"/>
                  </a:lnTo>
                  <a:lnTo>
                    <a:pt x="960" y="480"/>
                  </a:lnTo>
                  <a:lnTo>
                    <a:pt x="1056" y="480"/>
                  </a:lnTo>
                  <a:lnTo>
                    <a:pt x="768" y="576"/>
                  </a:lnTo>
                  <a:lnTo>
                    <a:pt x="864" y="576"/>
                  </a:lnTo>
                  <a:lnTo>
                    <a:pt x="768" y="672"/>
                  </a:lnTo>
                  <a:lnTo>
                    <a:pt x="864" y="672"/>
                  </a:lnTo>
                  <a:lnTo>
                    <a:pt x="960" y="576"/>
                  </a:lnTo>
                  <a:lnTo>
                    <a:pt x="1056" y="576"/>
                  </a:lnTo>
                  <a:lnTo>
                    <a:pt x="960" y="672"/>
                  </a:lnTo>
                  <a:lnTo>
                    <a:pt x="1056" y="672"/>
                  </a:lnTo>
                  <a:lnTo>
                    <a:pt x="1152" y="384"/>
                  </a:lnTo>
                  <a:lnTo>
                    <a:pt x="1248" y="384"/>
                  </a:lnTo>
                  <a:lnTo>
                    <a:pt x="1152" y="480"/>
                  </a:lnTo>
                  <a:lnTo>
                    <a:pt x="1248" y="480"/>
                  </a:lnTo>
                  <a:lnTo>
                    <a:pt x="1344" y="384"/>
                  </a:lnTo>
                  <a:lnTo>
                    <a:pt x="1440" y="384"/>
                  </a:lnTo>
                  <a:lnTo>
                    <a:pt x="1344" y="480"/>
                  </a:lnTo>
                  <a:lnTo>
                    <a:pt x="1440" y="480"/>
                  </a:lnTo>
                  <a:lnTo>
                    <a:pt x="1152" y="576"/>
                  </a:lnTo>
                  <a:lnTo>
                    <a:pt x="1248" y="576"/>
                  </a:lnTo>
                  <a:lnTo>
                    <a:pt x="1152" y="672"/>
                  </a:lnTo>
                  <a:lnTo>
                    <a:pt x="1248" y="672"/>
                  </a:lnTo>
                  <a:lnTo>
                    <a:pt x="1344" y="576"/>
                  </a:lnTo>
                  <a:lnTo>
                    <a:pt x="1440" y="576"/>
                  </a:lnTo>
                  <a:lnTo>
                    <a:pt x="1344" y="672"/>
                  </a:lnTo>
                  <a:lnTo>
                    <a:pt x="1440" y="672"/>
                  </a:lnTo>
                  <a:lnTo>
                    <a:pt x="0" y="768"/>
                  </a:lnTo>
                  <a:lnTo>
                    <a:pt x="96" y="768"/>
                  </a:lnTo>
                  <a:lnTo>
                    <a:pt x="0" y="864"/>
                  </a:lnTo>
                  <a:lnTo>
                    <a:pt x="96" y="864"/>
                  </a:lnTo>
                  <a:lnTo>
                    <a:pt x="192" y="768"/>
                  </a:lnTo>
                  <a:lnTo>
                    <a:pt x="288" y="768"/>
                  </a:lnTo>
                  <a:lnTo>
                    <a:pt x="192" y="864"/>
                  </a:lnTo>
                  <a:lnTo>
                    <a:pt x="288" y="864"/>
                  </a:lnTo>
                  <a:lnTo>
                    <a:pt x="0" y="960"/>
                  </a:lnTo>
                  <a:lnTo>
                    <a:pt x="96" y="960"/>
                  </a:lnTo>
                  <a:lnTo>
                    <a:pt x="0" y="1056"/>
                  </a:lnTo>
                  <a:lnTo>
                    <a:pt x="96" y="1056"/>
                  </a:lnTo>
                  <a:lnTo>
                    <a:pt x="192" y="960"/>
                  </a:lnTo>
                  <a:lnTo>
                    <a:pt x="288" y="960"/>
                  </a:lnTo>
                  <a:lnTo>
                    <a:pt x="192" y="1056"/>
                  </a:lnTo>
                  <a:lnTo>
                    <a:pt x="288" y="1056"/>
                  </a:lnTo>
                  <a:lnTo>
                    <a:pt x="384" y="768"/>
                  </a:lnTo>
                  <a:lnTo>
                    <a:pt x="480" y="768"/>
                  </a:lnTo>
                  <a:lnTo>
                    <a:pt x="384" y="864"/>
                  </a:lnTo>
                  <a:lnTo>
                    <a:pt x="480" y="864"/>
                  </a:lnTo>
                  <a:lnTo>
                    <a:pt x="576" y="768"/>
                  </a:lnTo>
                  <a:lnTo>
                    <a:pt x="672" y="768"/>
                  </a:lnTo>
                  <a:lnTo>
                    <a:pt x="576" y="864"/>
                  </a:lnTo>
                  <a:lnTo>
                    <a:pt x="672" y="864"/>
                  </a:lnTo>
                  <a:lnTo>
                    <a:pt x="384" y="960"/>
                  </a:lnTo>
                  <a:lnTo>
                    <a:pt x="480" y="960"/>
                  </a:lnTo>
                  <a:lnTo>
                    <a:pt x="384" y="1056"/>
                  </a:lnTo>
                  <a:lnTo>
                    <a:pt x="480" y="1056"/>
                  </a:lnTo>
                  <a:lnTo>
                    <a:pt x="576" y="960"/>
                  </a:lnTo>
                  <a:lnTo>
                    <a:pt x="672" y="960"/>
                  </a:lnTo>
                  <a:lnTo>
                    <a:pt x="576" y="1056"/>
                  </a:lnTo>
                  <a:lnTo>
                    <a:pt x="672" y="1056"/>
                  </a:lnTo>
                  <a:lnTo>
                    <a:pt x="0" y="1152"/>
                  </a:lnTo>
                  <a:lnTo>
                    <a:pt x="96" y="1152"/>
                  </a:lnTo>
                  <a:lnTo>
                    <a:pt x="0" y="1248"/>
                  </a:lnTo>
                  <a:lnTo>
                    <a:pt x="96" y="1248"/>
                  </a:lnTo>
                  <a:lnTo>
                    <a:pt x="192" y="1152"/>
                  </a:lnTo>
                  <a:lnTo>
                    <a:pt x="288" y="1152"/>
                  </a:lnTo>
                  <a:lnTo>
                    <a:pt x="192" y="1248"/>
                  </a:lnTo>
                  <a:lnTo>
                    <a:pt x="288" y="1248"/>
                  </a:lnTo>
                  <a:lnTo>
                    <a:pt x="0" y="1344"/>
                  </a:lnTo>
                  <a:lnTo>
                    <a:pt x="96" y="1344"/>
                  </a:lnTo>
                  <a:lnTo>
                    <a:pt x="0" y="1440"/>
                  </a:lnTo>
                  <a:lnTo>
                    <a:pt x="96" y="1440"/>
                  </a:lnTo>
                  <a:lnTo>
                    <a:pt x="192" y="1344"/>
                  </a:lnTo>
                  <a:lnTo>
                    <a:pt x="288" y="1344"/>
                  </a:lnTo>
                  <a:lnTo>
                    <a:pt x="192" y="1440"/>
                  </a:lnTo>
                  <a:lnTo>
                    <a:pt x="288" y="1440"/>
                  </a:lnTo>
                  <a:lnTo>
                    <a:pt x="384" y="1152"/>
                  </a:lnTo>
                  <a:lnTo>
                    <a:pt x="480" y="1152"/>
                  </a:lnTo>
                  <a:lnTo>
                    <a:pt x="384" y="1248"/>
                  </a:lnTo>
                  <a:lnTo>
                    <a:pt x="480" y="1248"/>
                  </a:lnTo>
                  <a:lnTo>
                    <a:pt x="576" y="1152"/>
                  </a:lnTo>
                  <a:lnTo>
                    <a:pt x="672" y="1152"/>
                  </a:lnTo>
                  <a:lnTo>
                    <a:pt x="576" y="1248"/>
                  </a:lnTo>
                  <a:lnTo>
                    <a:pt x="672" y="1248"/>
                  </a:lnTo>
                  <a:lnTo>
                    <a:pt x="384" y="1344"/>
                  </a:lnTo>
                  <a:lnTo>
                    <a:pt x="480" y="1344"/>
                  </a:lnTo>
                  <a:lnTo>
                    <a:pt x="384" y="1440"/>
                  </a:lnTo>
                  <a:lnTo>
                    <a:pt x="480" y="1440"/>
                  </a:lnTo>
                  <a:lnTo>
                    <a:pt x="576" y="1344"/>
                  </a:lnTo>
                  <a:lnTo>
                    <a:pt x="672" y="1344"/>
                  </a:lnTo>
                  <a:lnTo>
                    <a:pt x="576" y="1440"/>
                  </a:lnTo>
                  <a:lnTo>
                    <a:pt x="672" y="1440"/>
                  </a:lnTo>
                  <a:lnTo>
                    <a:pt x="768" y="768"/>
                  </a:lnTo>
                  <a:lnTo>
                    <a:pt x="864" y="768"/>
                  </a:lnTo>
                  <a:lnTo>
                    <a:pt x="768" y="864"/>
                  </a:lnTo>
                  <a:lnTo>
                    <a:pt x="864" y="864"/>
                  </a:lnTo>
                  <a:lnTo>
                    <a:pt x="960" y="768"/>
                  </a:lnTo>
                  <a:lnTo>
                    <a:pt x="1056" y="768"/>
                  </a:lnTo>
                  <a:lnTo>
                    <a:pt x="960" y="864"/>
                  </a:lnTo>
                  <a:lnTo>
                    <a:pt x="1056" y="864"/>
                  </a:lnTo>
                  <a:lnTo>
                    <a:pt x="768" y="960"/>
                  </a:lnTo>
                  <a:lnTo>
                    <a:pt x="864" y="960"/>
                  </a:lnTo>
                  <a:lnTo>
                    <a:pt x="768" y="1056"/>
                  </a:lnTo>
                  <a:lnTo>
                    <a:pt x="864" y="1056"/>
                  </a:lnTo>
                  <a:lnTo>
                    <a:pt x="960" y="960"/>
                  </a:lnTo>
                  <a:lnTo>
                    <a:pt x="1056" y="960"/>
                  </a:lnTo>
                  <a:lnTo>
                    <a:pt x="960" y="1056"/>
                  </a:lnTo>
                  <a:lnTo>
                    <a:pt x="1056" y="1056"/>
                  </a:lnTo>
                  <a:lnTo>
                    <a:pt x="1152" y="768"/>
                  </a:lnTo>
                  <a:lnTo>
                    <a:pt x="1248" y="768"/>
                  </a:lnTo>
                  <a:lnTo>
                    <a:pt x="1152" y="864"/>
                  </a:lnTo>
                  <a:lnTo>
                    <a:pt x="1248" y="864"/>
                  </a:lnTo>
                  <a:lnTo>
                    <a:pt x="1344" y="768"/>
                  </a:lnTo>
                  <a:lnTo>
                    <a:pt x="1440" y="768"/>
                  </a:lnTo>
                  <a:lnTo>
                    <a:pt x="1344" y="864"/>
                  </a:lnTo>
                  <a:lnTo>
                    <a:pt x="1440" y="864"/>
                  </a:lnTo>
                  <a:lnTo>
                    <a:pt x="1152" y="960"/>
                  </a:lnTo>
                  <a:lnTo>
                    <a:pt x="1248" y="960"/>
                  </a:lnTo>
                  <a:lnTo>
                    <a:pt x="1152" y="1056"/>
                  </a:lnTo>
                  <a:lnTo>
                    <a:pt x="1248" y="1056"/>
                  </a:lnTo>
                  <a:lnTo>
                    <a:pt x="1344" y="960"/>
                  </a:lnTo>
                  <a:lnTo>
                    <a:pt x="1440" y="960"/>
                  </a:lnTo>
                  <a:lnTo>
                    <a:pt x="1344" y="1056"/>
                  </a:lnTo>
                  <a:lnTo>
                    <a:pt x="1440" y="1056"/>
                  </a:lnTo>
                  <a:lnTo>
                    <a:pt x="768" y="1152"/>
                  </a:lnTo>
                  <a:lnTo>
                    <a:pt x="864" y="1152"/>
                  </a:lnTo>
                  <a:lnTo>
                    <a:pt x="768" y="1248"/>
                  </a:lnTo>
                  <a:lnTo>
                    <a:pt x="864" y="1248"/>
                  </a:lnTo>
                  <a:lnTo>
                    <a:pt x="960" y="1152"/>
                  </a:lnTo>
                  <a:lnTo>
                    <a:pt x="1056" y="1152"/>
                  </a:lnTo>
                  <a:lnTo>
                    <a:pt x="960" y="1248"/>
                  </a:lnTo>
                  <a:lnTo>
                    <a:pt x="1056" y="1248"/>
                  </a:lnTo>
                  <a:lnTo>
                    <a:pt x="768" y="1344"/>
                  </a:lnTo>
                  <a:lnTo>
                    <a:pt x="864" y="1344"/>
                  </a:lnTo>
                  <a:lnTo>
                    <a:pt x="768" y="1440"/>
                  </a:lnTo>
                  <a:lnTo>
                    <a:pt x="864" y="1440"/>
                  </a:lnTo>
                  <a:lnTo>
                    <a:pt x="960" y="1344"/>
                  </a:lnTo>
                  <a:lnTo>
                    <a:pt x="1056" y="1344"/>
                  </a:lnTo>
                  <a:lnTo>
                    <a:pt x="960" y="1440"/>
                  </a:lnTo>
                  <a:lnTo>
                    <a:pt x="1056" y="1440"/>
                  </a:lnTo>
                  <a:lnTo>
                    <a:pt x="1152" y="1152"/>
                  </a:lnTo>
                  <a:lnTo>
                    <a:pt x="1248" y="1152"/>
                  </a:lnTo>
                  <a:lnTo>
                    <a:pt x="1152" y="1248"/>
                  </a:lnTo>
                  <a:lnTo>
                    <a:pt x="1248" y="1248"/>
                  </a:lnTo>
                  <a:lnTo>
                    <a:pt x="1344" y="1152"/>
                  </a:lnTo>
                  <a:lnTo>
                    <a:pt x="1440" y="1152"/>
                  </a:lnTo>
                  <a:lnTo>
                    <a:pt x="1344" y="1248"/>
                  </a:lnTo>
                  <a:lnTo>
                    <a:pt x="1440" y="1248"/>
                  </a:lnTo>
                  <a:lnTo>
                    <a:pt x="1152" y="1344"/>
                  </a:lnTo>
                  <a:lnTo>
                    <a:pt x="1248" y="1344"/>
                  </a:lnTo>
                  <a:lnTo>
                    <a:pt x="1152" y="1440"/>
                  </a:lnTo>
                  <a:lnTo>
                    <a:pt x="1248" y="1440"/>
                  </a:lnTo>
                  <a:lnTo>
                    <a:pt x="1344" y="1344"/>
                  </a:lnTo>
                  <a:lnTo>
                    <a:pt x="1440" y="1344"/>
                  </a:lnTo>
                  <a:lnTo>
                    <a:pt x="1344" y="1440"/>
                  </a:lnTo>
                  <a:lnTo>
                    <a:pt x="1440" y="14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06696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58432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8818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7743232" y="2465187"/>
            <a:ext cx="3371808" cy="2894068"/>
            <a:chOff x="5118427" y="2492896"/>
            <a:chExt cx="3371808" cy="2894068"/>
          </a:xfrm>
        </p:grpSpPr>
        <p:sp>
          <p:nvSpPr>
            <p:cNvPr id="79" name="TextBox 78"/>
            <p:cNvSpPr txBox="1"/>
            <p:nvPr/>
          </p:nvSpPr>
          <p:spPr>
            <a:xfrm>
              <a:off x="5180383" y="2497352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27485" y="249735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52028" y="336144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4964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4975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22076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46619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09555" y="335253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46783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993884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18427" y="501763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81363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41374" y="414908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688475" y="4149080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13018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75954" y="500872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56987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 domain of each attribute onto n-bit integer</a:t>
            </a:r>
          </a:p>
          <a:p>
            <a:pPr marL="0" indent="0">
              <a:buNone/>
            </a:pPr>
            <a:r>
              <a:rPr lang="en-US" dirty="0"/>
              <a:t>Order of points on Z-curve given by bit-interleaving the positions on the axes</a:t>
            </a:r>
          </a:p>
          <a:p>
            <a:pPr marL="0" indent="0">
              <a:buNone/>
            </a:pPr>
            <a:r>
              <a:rPr lang="en-US" dirty="0"/>
              <a:t>x = 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y = 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/>
              <a:t>z-index = 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0F092-EE72-6949-811A-1A1361DE6F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7763657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8606821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7186906" y="1903719"/>
            <a:ext cx="3784730" cy="3545415"/>
            <a:chOff x="4562101" y="1931427"/>
            <a:chExt cx="3784730" cy="3545415"/>
          </a:xfrm>
        </p:grpSpPr>
        <p:sp>
          <p:nvSpPr>
            <p:cNvPr id="70" name="TextBox 69"/>
            <p:cNvSpPr txBox="1"/>
            <p:nvPr/>
          </p:nvSpPr>
          <p:spPr>
            <a:xfrm>
              <a:off x="5329608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58012" y="1931427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01762" y="1937838"/>
              <a:ext cx="47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0419" y="1939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62101" y="2497352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6065" y="3361448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01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76065" y="4180746"/>
              <a:ext cx="562787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6065" y="5044842"/>
              <a:ext cx="572805" cy="432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sp>
        <p:nvSpPr>
          <p:cNvPr id="80" name="Rectangle 79"/>
          <p:cNvSpPr>
            <a:spLocks noChangeAspect="1"/>
          </p:cNvSpPr>
          <p:nvPr/>
        </p:nvSpPr>
        <p:spPr bwMode="auto">
          <a:xfrm>
            <a:off x="9449985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 bwMode="auto">
          <a:xfrm>
            <a:off x="10293149" y="2273050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 bwMode="auto">
          <a:xfrm>
            <a:off x="7763657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8606821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 bwMode="auto">
          <a:xfrm>
            <a:off x="9449985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 bwMode="auto">
          <a:xfrm>
            <a:off x="10293149" y="3116214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 bwMode="auto">
          <a:xfrm>
            <a:off x="7763657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 bwMode="auto">
          <a:xfrm>
            <a:off x="8606821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8" name="Rectangle 87"/>
          <p:cNvSpPr>
            <a:spLocks noChangeAspect="1"/>
          </p:cNvSpPr>
          <p:nvPr/>
        </p:nvSpPr>
        <p:spPr bwMode="auto">
          <a:xfrm>
            <a:off x="9449985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Rectangle 88"/>
          <p:cNvSpPr>
            <a:spLocks noChangeAspect="1"/>
          </p:cNvSpPr>
          <p:nvPr/>
        </p:nvSpPr>
        <p:spPr bwMode="auto">
          <a:xfrm>
            <a:off x="10293149" y="3947647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0" name="Rectangle 89"/>
          <p:cNvSpPr>
            <a:spLocks noChangeAspect="1"/>
          </p:cNvSpPr>
          <p:nvPr/>
        </p:nvSpPr>
        <p:spPr bwMode="auto">
          <a:xfrm>
            <a:off x="7763657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1" name="Rectangle 90"/>
          <p:cNvSpPr>
            <a:spLocks noChangeAspect="1"/>
          </p:cNvSpPr>
          <p:nvPr/>
        </p:nvSpPr>
        <p:spPr bwMode="auto">
          <a:xfrm>
            <a:off x="8606821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" name="Rectangle 91"/>
          <p:cNvSpPr>
            <a:spLocks noChangeAspect="1"/>
          </p:cNvSpPr>
          <p:nvPr/>
        </p:nvSpPr>
        <p:spPr bwMode="auto">
          <a:xfrm>
            <a:off x="9449985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 bwMode="auto">
          <a:xfrm>
            <a:off x="10293149" y="4790811"/>
            <a:ext cx="843164" cy="8431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8135130" y="2681211"/>
            <a:ext cx="2644283" cy="2551922"/>
            <a:chOff x="5510324" y="2708920"/>
            <a:chExt cx="2644283" cy="2551922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5510324" y="27089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510324" y="3573016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539069" y="4386424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5539069" y="52505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239968" y="27089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239968" y="3573016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268713" y="4386424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268713" y="5250520"/>
              <a:ext cx="8858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5539069" y="2708920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7251476" y="2708920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5567814" y="4392314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7280221" y="4392314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6382819" y="2713352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6411564" y="4396746"/>
              <a:ext cx="857149" cy="8640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5567814" y="3577448"/>
              <a:ext cx="2586793" cy="8192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3C87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3" name="Group 132"/>
          <p:cNvGrpSpPr/>
          <p:nvPr/>
        </p:nvGrpSpPr>
        <p:grpSpPr>
          <a:xfrm>
            <a:off x="7743232" y="2465187"/>
            <a:ext cx="3371808" cy="2894068"/>
            <a:chOff x="5118427" y="2492896"/>
            <a:chExt cx="3371808" cy="2894068"/>
          </a:xfrm>
        </p:grpSpPr>
        <p:sp>
          <p:nvSpPr>
            <p:cNvPr id="79" name="TextBox 78"/>
            <p:cNvSpPr txBox="1"/>
            <p:nvPr/>
          </p:nvSpPr>
          <p:spPr>
            <a:xfrm>
              <a:off x="5180383" y="2497352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27485" y="249735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52028" y="336144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14964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4975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22076" y="249289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46619" y="335699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709555" y="335253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46783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993884" y="415353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18427" y="501763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81363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41374" y="414908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688475" y="4149080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0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13018" y="5013176"/>
              <a:ext cx="768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75954" y="500872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/>
                <a:t>1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1806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227348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6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0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Access Structures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0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F245-86B8-C84F-8014-81CF815D6F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291875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Z-Region Partition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Z-curve partitioned into contiguous ranges (</a:t>
            </a:r>
            <a:r>
              <a:rPr lang="en-US" i="1" dirty="0"/>
              <a:t>z-regions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these may not be contiguous regions in the multidimensional space</a:t>
            </a:r>
          </a:p>
          <a:p>
            <a:pPr marL="0" indent="0">
              <a:buNone/>
            </a:pPr>
            <a:r>
              <a:rPr lang="en-US" dirty="0"/>
              <a:t>Z-regions mapped to leaf nodes of a </a:t>
            </a:r>
            <a:r>
              <a:rPr lang="en-US" dirty="0" err="1"/>
              <a:t>B+tree</a:t>
            </a:r>
            <a:endParaRPr lang="en-US" dirty="0"/>
          </a:p>
          <a:p>
            <a:pPr lvl="1"/>
            <a:r>
              <a:rPr lang="en-US" dirty="0"/>
              <a:t>A leaf node contain pointers to records whose attribute value locate them within the associated Z-region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230C0EE-D34C-3F4A-9CD3-8C8E0E08F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5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7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9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1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6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Group 246"/>
          <p:cNvGrpSpPr>
            <a:grpSpLocks/>
          </p:cNvGrpSpPr>
          <p:nvPr/>
        </p:nvGrpSpPr>
        <p:grpSpPr bwMode="auto">
          <a:xfrm>
            <a:off x="7072909" y="6218064"/>
            <a:ext cx="4607457" cy="685800"/>
            <a:chOff x="3024" y="2112"/>
            <a:chExt cx="1920" cy="432"/>
          </a:xfrm>
        </p:grpSpPr>
        <p:sp>
          <p:nvSpPr>
            <p:cNvPr id="100" name="Rectangle 247"/>
            <p:cNvSpPr>
              <a:spLocks noChangeArrowheads="1"/>
            </p:cNvSpPr>
            <p:nvPr/>
          </p:nvSpPr>
          <p:spPr bwMode="auto">
            <a:xfrm>
              <a:off x="3216" y="2112"/>
              <a:ext cx="15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248"/>
            <p:cNvSpPr>
              <a:spLocks noChangeArrowheads="1"/>
            </p:cNvSpPr>
            <p:nvPr/>
          </p:nvSpPr>
          <p:spPr bwMode="auto">
            <a:xfrm>
              <a:off x="3024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/>
                <a:t>0</a:t>
              </a:r>
            </a:p>
          </p:txBody>
        </p:sp>
        <p:sp>
          <p:nvSpPr>
            <p:cNvPr id="102" name="Rectangle 249"/>
            <p:cNvSpPr>
              <a:spLocks noChangeArrowheads="1"/>
            </p:cNvSpPr>
            <p:nvPr/>
          </p:nvSpPr>
          <p:spPr bwMode="auto">
            <a:xfrm>
              <a:off x="4560" y="2352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200" dirty="0"/>
                <a:t>d.2</a:t>
              </a:r>
              <a:r>
                <a:rPr lang="en-US" sz="1200" baseline="30000" dirty="0"/>
                <a:t>n</a:t>
              </a:r>
              <a:r>
                <a:rPr lang="en-US" sz="1200" dirty="0"/>
                <a:t>-1</a:t>
              </a:r>
            </a:p>
          </p:txBody>
        </p:sp>
        <p:sp>
          <p:nvSpPr>
            <p:cNvPr id="103" name="Line 250"/>
            <p:cNvSpPr>
              <a:spLocks noChangeShapeType="1"/>
            </p:cNvSpPr>
            <p:nvPr/>
          </p:nvSpPr>
          <p:spPr bwMode="auto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51"/>
            <p:cNvSpPr>
              <a:spLocks noChangeShapeType="1"/>
            </p:cNvSpPr>
            <p:nvPr/>
          </p:nvSpPr>
          <p:spPr bwMode="auto">
            <a:xfrm>
              <a:off x="475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252"/>
            <p:cNvSpPr>
              <a:spLocks noChangeArrowheads="1"/>
            </p:cNvSpPr>
            <p:nvPr/>
          </p:nvSpPr>
          <p:spPr bwMode="auto">
            <a:xfrm>
              <a:off x="3850" y="236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Z-index</a:t>
              </a:r>
              <a:endParaRPr lang="en-US" sz="1200" baseline="-25000" dirty="0"/>
            </a:p>
          </p:txBody>
        </p:sp>
      </p:grpSp>
      <p:grpSp>
        <p:nvGrpSpPr>
          <p:cNvPr id="57" name="Group 253"/>
          <p:cNvGrpSpPr>
            <a:grpSpLocks/>
          </p:cNvGrpSpPr>
          <p:nvPr/>
        </p:nvGrpSpPr>
        <p:grpSpPr bwMode="auto">
          <a:xfrm>
            <a:off x="7768298" y="2222307"/>
            <a:ext cx="3164969" cy="4295316"/>
            <a:chOff x="2976" y="528"/>
            <a:chExt cx="1344" cy="1824"/>
          </a:xfrm>
        </p:grpSpPr>
        <p:grpSp>
          <p:nvGrpSpPr>
            <p:cNvPr id="58" name="Group 254"/>
            <p:cNvGrpSpPr>
              <a:grpSpLocks/>
            </p:cNvGrpSpPr>
            <p:nvPr/>
          </p:nvGrpSpPr>
          <p:grpSpPr bwMode="auto">
            <a:xfrm>
              <a:off x="3168" y="528"/>
              <a:ext cx="1056" cy="1344"/>
              <a:chOff x="4464" y="336"/>
              <a:chExt cx="1056" cy="1344"/>
            </a:xfrm>
          </p:grpSpPr>
          <p:sp>
            <p:nvSpPr>
              <p:cNvPr id="79" name="Rectangle 255"/>
              <p:cNvSpPr>
                <a:spLocks noChangeArrowheads="1"/>
              </p:cNvSpPr>
              <p:nvPr/>
            </p:nvSpPr>
            <p:spPr bwMode="auto">
              <a:xfrm>
                <a:off x="4560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56"/>
              <p:cNvSpPr>
                <a:spLocks noChangeArrowheads="1"/>
              </p:cNvSpPr>
              <p:nvPr/>
            </p:nvSpPr>
            <p:spPr bwMode="auto">
              <a:xfrm>
                <a:off x="4584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257"/>
              <p:cNvSpPr>
                <a:spLocks noChangeArrowheads="1"/>
              </p:cNvSpPr>
              <p:nvPr/>
            </p:nvSpPr>
            <p:spPr bwMode="auto">
              <a:xfrm>
                <a:off x="4752" y="52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58"/>
              <p:cNvSpPr>
                <a:spLocks noChangeArrowheads="1"/>
              </p:cNvSpPr>
              <p:nvPr/>
            </p:nvSpPr>
            <p:spPr bwMode="auto">
              <a:xfrm>
                <a:off x="4776" y="55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259"/>
              <p:cNvSpPr>
                <a:spLocks noChangeArrowheads="1"/>
              </p:cNvSpPr>
              <p:nvPr/>
            </p:nvSpPr>
            <p:spPr bwMode="auto">
              <a:xfrm>
                <a:off x="5232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60"/>
              <p:cNvSpPr>
                <a:spLocks noChangeArrowheads="1"/>
              </p:cNvSpPr>
              <p:nvPr/>
            </p:nvSpPr>
            <p:spPr bwMode="auto">
              <a:xfrm>
                <a:off x="5256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261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62"/>
              <p:cNvSpPr>
                <a:spLocks noChangeArrowheads="1"/>
              </p:cNvSpPr>
              <p:nvPr/>
            </p:nvSpPr>
            <p:spPr bwMode="auto">
              <a:xfrm>
                <a:off x="4488" y="93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263"/>
              <p:cNvSpPr>
                <a:spLocks noChangeArrowheads="1"/>
              </p:cNvSpPr>
              <p:nvPr/>
            </p:nvSpPr>
            <p:spPr bwMode="auto">
              <a:xfrm>
                <a:off x="4464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64"/>
              <p:cNvSpPr>
                <a:spLocks noChangeArrowheads="1"/>
              </p:cNvSpPr>
              <p:nvPr/>
            </p:nvSpPr>
            <p:spPr bwMode="auto">
              <a:xfrm>
                <a:off x="4488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265"/>
              <p:cNvSpPr>
                <a:spLocks noChangeArrowheads="1"/>
              </p:cNvSpPr>
              <p:nvPr/>
            </p:nvSpPr>
            <p:spPr bwMode="auto">
              <a:xfrm>
                <a:off x="4848" y="129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66"/>
              <p:cNvSpPr>
                <a:spLocks noChangeArrowheads="1"/>
              </p:cNvSpPr>
              <p:nvPr/>
            </p:nvSpPr>
            <p:spPr bwMode="auto">
              <a:xfrm>
                <a:off x="4872" y="132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267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268"/>
              <p:cNvSpPr>
                <a:spLocks noChangeArrowheads="1"/>
              </p:cNvSpPr>
              <p:nvPr/>
            </p:nvSpPr>
            <p:spPr bwMode="auto">
              <a:xfrm>
                <a:off x="4680" y="1608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69"/>
              <p:cNvSpPr>
                <a:spLocks noChangeArrowheads="1"/>
              </p:cNvSpPr>
              <p:nvPr/>
            </p:nvSpPr>
            <p:spPr bwMode="auto">
              <a:xfrm>
                <a:off x="5232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70"/>
              <p:cNvSpPr>
                <a:spLocks noChangeArrowheads="1"/>
              </p:cNvSpPr>
              <p:nvPr/>
            </p:nvSpPr>
            <p:spPr bwMode="auto">
              <a:xfrm>
                <a:off x="5256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271"/>
              <p:cNvSpPr>
                <a:spLocks noChangeArrowheads="1"/>
              </p:cNvSpPr>
              <p:nvPr/>
            </p:nvSpPr>
            <p:spPr bwMode="auto">
              <a:xfrm>
                <a:off x="5040" y="81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272"/>
              <p:cNvSpPr>
                <a:spLocks noChangeArrowheads="1"/>
              </p:cNvSpPr>
              <p:nvPr/>
            </p:nvSpPr>
            <p:spPr bwMode="auto">
              <a:xfrm>
                <a:off x="5064" y="84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273"/>
              <p:cNvSpPr>
                <a:spLocks noChangeArrowheads="1"/>
              </p:cNvSpPr>
              <p:nvPr/>
            </p:nvSpPr>
            <p:spPr bwMode="auto">
              <a:xfrm>
                <a:off x="5424" y="100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74"/>
              <p:cNvSpPr>
                <a:spLocks noChangeArrowheads="1"/>
              </p:cNvSpPr>
              <p:nvPr/>
            </p:nvSpPr>
            <p:spPr bwMode="auto">
              <a:xfrm>
                <a:off x="5448" y="103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Line 275"/>
            <p:cNvSpPr>
              <a:spLocks noChangeShapeType="1"/>
            </p:cNvSpPr>
            <p:nvPr/>
          </p:nvSpPr>
          <p:spPr bwMode="auto">
            <a:xfrm flipH="1">
              <a:off x="2976" y="576"/>
              <a:ext cx="336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6"/>
            <p:cNvSpPr>
              <a:spLocks noChangeShapeType="1"/>
            </p:cNvSpPr>
            <p:nvPr/>
          </p:nvSpPr>
          <p:spPr bwMode="auto">
            <a:xfrm flipH="1">
              <a:off x="3168" y="768"/>
              <a:ext cx="336" cy="139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7"/>
            <p:cNvSpPr>
              <a:spLocks noChangeShapeType="1"/>
            </p:cNvSpPr>
            <p:nvPr/>
          </p:nvSpPr>
          <p:spPr bwMode="auto">
            <a:xfrm flipH="1">
              <a:off x="3360" y="576"/>
              <a:ext cx="624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8"/>
            <p:cNvSpPr>
              <a:spLocks noChangeShapeType="1"/>
            </p:cNvSpPr>
            <p:nvPr/>
          </p:nvSpPr>
          <p:spPr bwMode="auto">
            <a:xfrm flipH="1">
              <a:off x="3552" y="1056"/>
              <a:ext cx="240" cy="110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79"/>
            <p:cNvSpPr>
              <a:spLocks noChangeShapeType="1"/>
            </p:cNvSpPr>
            <p:nvPr/>
          </p:nvSpPr>
          <p:spPr bwMode="auto">
            <a:xfrm>
              <a:off x="3216" y="1152"/>
              <a:ext cx="432" cy="100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80"/>
            <p:cNvSpPr>
              <a:spLocks noChangeShapeType="1"/>
            </p:cNvSpPr>
            <p:nvPr/>
          </p:nvSpPr>
          <p:spPr bwMode="auto">
            <a:xfrm>
              <a:off x="3216" y="1632"/>
              <a:ext cx="528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81"/>
            <p:cNvSpPr>
              <a:spLocks noChangeShapeType="1"/>
            </p:cNvSpPr>
            <p:nvPr/>
          </p:nvSpPr>
          <p:spPr bwMode="auto">
            <a:xfrm>
              <a:off x="3600" y="1536"/>
              <a:ext cx="240" cy="62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2"/>
            <p:cNvSpPr>
              <a:spLocks noChangeShapeType="1"/>
            </p:cNvSpPr>
            <p:nvPr/>
          </p:nvSpPr>
          <p:spPr bwMode="auto">
            <a:xfrm>
              <a:off x="3408" y="1824"/>
              <a:ext cx="528" cy="336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3"/>
            <p:cNvSpPr>
              <a:spLocks noChangeShapeType="1"/>
            </p:cNvSpPr>
            <p:nvPr/>
          </p:nvSpPr>
          <p:spPr bwMode="auto">
            <a:xfrm flipH="1">
              <a:off x="4128" y="1248"/>
              <a:ext cx="48" cy="91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4"/>
            <p:cNvSpPr>
              <a:spLocks noChangeShapeType="1"/>
            </p:cNvSpPr>
            <p:nvPr/>
          </p:nvSpPr>
          <p:spPr bwMode="auto">
            <a:xfrm>
              <a:off x="3984" y="1632"/>
              <a:ext cx="336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285"/>
            <p:cNvSpPr>
              <a:spLocks/>
            </p:cNvSpPr>
            <p:nvPr/>
          </p:nvSpPr>
          <p:spPr bwMode="auto">
            <a:xfrm>
              <a:off x="2976" y="576"/>
              <a:ext cx="336" cy="1776"/>
            </a:xfrm>
            <a:custGeom>
              <a:avLst/>
              <a:gdLst>
                <a:gd name="T0" fmla="*/ 336 w 336"/>
                <a:gd name="T1" fmla="*/ 0 h 1776"/>
                <a:gd name="T2" fmla="*/ 0 w 336"/>
                <a:gd name="T3" fmla="*/ 1584 h 1776"/>
                <a:gd name="T4" fmla="*/ 0 w 336"/>
                <a:gd name="T5" fmla="*/ 1776 h 1776"/>
                <a:gd name="T6" fmla="*/ 0 60000 65536"/>
                <a:gd name="T7" fmla="*/ 0 60000 65536"/>
                <a:gd name="T8" fmla="*/ 0 60000 65536"/>
                <a:gd name="T9" fmla="*/ 0 w 336"/>
                <a:gd name="T10" fmla="*/ 0 h 1776"/>
                <a:gd name="T11" fmla="*/ 336 w 336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776">
                  <a:moveTo>
                    <a:pt x="336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286"/>
            <p:cNvSpPr>
              <a:spLocks/>
            </p:cNvSpPr>
            <p:nvPr/>
          </p:nvSpPr>
          <p:spPr bwMode="auto">
            <a:xfrm>
              <a:off x="3168" y="768"/>
              <a:ext cx="336" cy="1584"/>
            </a:xfrm>
            <a:custGeom>
              <a:avLst/>
              <a:gdLst>
                <a:gd name="T0" fmla="*/ 336 w 336"/>
                <a:gd name="T1" fmla="*/ 0 h 1584"/>
                <a:gd name="T2" fmla="*/ 0 w 336"/>
                <a:gd name="T3" fmla="*/ 1392 h 1584"/>
                <a:gd name="T4" fmla="*/ 0 w 336"/>
                <a:gd name="T5" fmla="*/ 1584 h 1584"/>
                <a:gd name="T6" fmla="*/ 0 60000 65536"/>
                <a:gd name="T7" fmla="*/ 0 60000 65536"/>
                <a:gd name="T8" fmla="*/ 0 60000 65536"/>
                <a:gd name="T9" fmla="*/ 0 w 336"/>
                <a:gd name="T10" fmla="*/ 0 h 1584"/>
                <a:gd name="T11" fmla="*/ 336 w 336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584">
                  <a:moveTo>
                    <a:pt x="336" y="0"/>
                  </a:moveTo>
                  <a:lnTo>
                    <a:pt x="0" y="1392"/>
                  </a:lnTo>
                  <a:lnTo>
                    <a:pt x="0" y="158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287"/>
            <p:cNvSpPr>
              <a:spLocks/>
            </p:cNvSpPr>
            <p:nvPr/>
          </p:nvSpPr>
          <p:spPr bwMode="auto">
            <a:xfrm>
              <a:off x="3360" y="576"/>
              <a:ext cx="624" cy="1776"/>
            </a:xfrm>
            <a:custGeom>
              <a:avLst/>
              <a:gdLst>
                <a:gd name="T0" fmla="*/ 624 w 624"/>
                <a:gd name="T1" fmla="*/ 0 h 1776"/>
                <a:gd name="T2" fmla="*/ 0 w 624"/>
                <a:gd name="T3" fmla="*/ 1584 h 1776"/>
                <a:gd name="T4" fmla="*/ 0 w 624"/>
                <a:gd name="T5" fmla="*/ 1776 h 1776"/>
                <a:gd name="T6" fmla="*/ 0 60000 65536"/>
                <a:gd name="T7" fmla="*/ 0 60000 65536"/>
                <a:gd name="T8" fmla="*/ 0 60000 65536"/>
                <a:gd name="T9" fmla="*/ 0 w 624"/>
                <a:gd name="T10" fmla="*/ 0 h 1776"/>
                <a:gd name="T11" fmla="*/ 624 w 624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776">
                  <a:moveTo>
                    <a:pt x="624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288"/>
            <p:cNvSpPr>
              <a:spLocks/>
            </p:cNvSpPr>
            <p:nvPr/>
          </p:nvSpPr>
          <p:spPr bwMode="auto">
            <a:xfrm>
              <a:off x="3552" y="1056"/>
              <a:ext cx="240" cy="1296"/>
            </a:xfrm>
            <a:custGeom>
              <a:avLst/>
              <a:gdLst>
                <a:gd name="T0" fmla="*/ 240 w 240"/>
                <a:gd name="T1" fmla="*/ 0 h 1296"/>
                <a:gd name="T2" fmla="*/ 0 w 240"/>
                <a:gd name="T3" fmla="*/ 1104 h 1296"/>
                <a:gd name="T4" fmla="*/ 0 w 240"/>
                <a:gd name="T5" fmla="*/ 1296 h 1296"/>
                <a:gd name="T6" fmla="*/ 0 60000 65536"/>
                <a:gd name="T7" fmla="*/ 0 60000 65536"/>
                <a:gd name="T8" fmla="*/ 0 60000 65536"/>
                <a:gd name="T9" fmla="*/ 0 w 240"/>
                <a:gd name="T10" fmla="*/ 0 h 1296"/>
                <a:gd name="T11" fmla="*/ 240 w 240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296">
                  <a:moveTo>
                    <a:pt x="240" y="0"/>
                  </a:moveTo>
                  <a:lnTo>
                    <a:pt x="0" y="1104"/>
                  </a:lnTo>
                  <a:lnTo>
                    <a:pt x="0" y="129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289"/>
            <p:cNvSpPr>
              <a:spLocks/>
            </p:cNvSpPr>
            <p:nvPr/>
          </p:nvSpPr>
          <p:spPr bwMode="auto">
            <a:xfrm>
              <a:off x="3216" y="1152"/>
              <a:ext cx="432" cy="1200"/>
            </a:xfrm>
            <a:custGeom>
              <a:avLst/>
              <a:gdLst>
                <a:gd name="T0" fmla="*/ 0 w 432"/>
                <a:gd name="T1" fmla="*/ 0 h 1200"/>
                <a:gd name="T2" fmla="*/ 432 w 432"/>
                <a:gd name="T3" fmla="*/ 1008 h 1200"/>
                <a:gd name="T4" fmla="*/ 432 w 432"/>
                <a:gd name="T5" fmla="*/ 1200 h 1200"/>
                <a:gd name="T6" fmla="*/ 0 60000 65536"/>
                <a:gd name="T7" fmla="*/ 0 60000 65536"/>
                <a:gd name="T8" fmla="*/ 0 60000 65536"/>
                <a:gd name="T9" fmla="*/ 0 w 432"/>
                <a:gd name="T10" fmla="*/ 0 h 1200"/>
                <a:gd name="T11" fmla="*/ 432 w 432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200">
                  <a:moveTo>
                    <a:pt x="0" y="0"/>
                  </a:moveTo>
                  <a:lnTo>
                    <a:pt x="432" y="1008"/>
                  </a:lnTo>
                  <a:lnTo>
                    <a:pt x="432" y="120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290"/>
            <p:cNvSpPr>
              <a:spLocks/>
            </p:cNvSpPr>
            <p:nvPr/>
          </p:nvSpPr>
          <p:spPr bwMode="auto">
            <a:xfrm>
              <a:off x="3216" y="1632"/>
              <a:ext cx="528" cy="720"/>
            </a:xfrm>
            <a:custGeom>
              <a:avLst/>
              <a:gdLst>
                <a:gd name="T0" fmla="*/ 0 w 528"/>
                <a:gd name="T1" fmla="*/ 0 h 720"/>
                <a:gd name="T2" fmla="*/ 528 w 528"/>
                <a:gd name="T3" fmla="*/ 528 h 720"/>
                <a:gd name="T4" fmla="*/ 528 w 528"/>
                <a:gd name="T5" fmla="*/ 720 h 720"/>
                <a:gd name="T6" fmla="*/ 0 60000 65536"/>
                <a:gd name="T7" fmla="*/ 0 60000 65536"/>
                <a:gd name="T8" fmla="*/ 0 60000 65536"/>
                <a:gd name="T9" fmla="*/ 0 w 528"/>
                <a:gd name="T10" fmla="*/ 0 h 720"/>
                <a:gd name="T11" fmla="*/ 528 w 52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720">
                  <a:moveTo>
                    <a:pt x="0" y="0"/>
                  </a:moveTo>
                  <a:lnTo>
                    <a:pt x="528" y="528"/>
                  </a:lnTo>
                  <a:lnTo>
                    <a:pt x="528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291"/>
            <p:cNvSpPr>
              <a:spLocks/>
            </p:cNvSpPr>
            <p:nvPr/>
          </p:nvSpPr>
          <p:spPr bwMode="auto">
            <a:xfrm>
              <a:off x="3600" y="1536"/>
              <a:ext cx="240" cy="816"/>
            </a:xfrm>
            <a:custGeom>
              <a:avLst/>
              <a:gdLst>
                <a:gd name="T0" fmla="*/ 0 w 240"/>
                <a:gd name="T1" fmla="*/ 0 h 816"/>
                <a:gd name="T2" fmla="*/ 240 w 240"/>
                <a:gd name="T3" fmla="*/ 624 h 816"/>
                <a:gd name="T4" fmla="*/ 240 w 240"/>
                <a:gd name="T5" fmla="*/ 816 h 816"/>
                <a:gd name="T6" fmla="*/ 0 60000 65536"/>
                <a:gd name="T7" fmla="*/ 0 60000 65536"/>
                <a:gd name="T8" fmla="*/ 0 60000 65536"/>
                <a:gd name="T9" fmla="*/ 0 w 240"/>
                <a:gd name="T10" fmla="*/ 0 h 816"/>
                <a:gd name="T11" fmla="*/ 240 w 24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816">
                  <a:moveTo>
                    <a:pt x="0" y="0"/>
                  </a:moveTo>
                  <a:lnTo>
                    <a:pt x="240" y="624"/>
                  </a:lnTo>
                  <a:lnTo>
                    <a:pt x="240" y="81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292"/>
            <p:cNvSpPr>
              <a:spLocks/>
            </p:cNvSpPr>
            <p:nvPr/>
          </p:nvSpPr>
          <p:spPr bwMode="auto">
            <a:xfrm>
              <a:off x="3408" y="1824"/>
              <a:ext cx="528" cy="528"/>
            </a:xfrm>
            <a:custGeom>
              <a:avLst/>
              <a:gdLst>
                <a:gd name="T0" fmla="*/ 0 w 528"/>
                <a:gd name="T1" fmla="*/ 0 h 528"/>
                <a:gd name="T2" fmla="*/ 528 w 528"/>
                <a:gd name="T3" fmla="*/ 336 h 528"/>
                <a:gd name="T4" fmla="*/ 528 w 528"/>
                <a:gd name="T5" fmla="*/ 528 h 528"/>
                <a:gd name="T6" fmla="*/ 0 60000 65536"/>
                <a:gd name="T7" fmla="*/ 0 60000 65536"/>
                <a:gd name="T8" fmla="*/ 0 60000 65536"/>
                <a:gd name="T9" fmla="*/ 0 w 528"/>
                <a:gd name="T10" fmla="*/ 0 h 528"/>
                <a:gd name="T11" fmla="*/ 528 w 5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8">
                  <a:moveTo>
                    <a:pt x="0" y="0"/>
                  </a:moveTo>
                  <a:lnTo>
                    <a:pt x="528" y="336"/>
                  </a:lnTo>
                  <a:lnTo>
                    <a:pt x="528" y="528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93"/>
            <p:cNvSpPr>
              <a:spLocks/>
            </p:cNvSpPr>
            <p:nvPr/>
          </p:nvSpPr>
          <p:spPr bwMode="auto">
            <a:xfrm>
              <a:off x="4128" y="1248"/>
              <a:ext cx="48" cy="1104"/>
            </a:xfrm>
            <a:custGeom>
              <a:avLst/>
              <a:gdLst>
                <a:gd name="T0" fmla="*/ 48 w 48"/>
                <a:gd name="T1" fmla="*/ 0 h 1104"/>
                <a:gd name="T2" fmla="*/ 0 w 48"/>
                <a:gd name="T3" fmla="*/ 912 h 1104"/>
                <a:gd name="T4" fmla="*/ 0 w 48"/>
                <a:gd name="T5" fmla="*/ 1104 h 1104"/>
                <a:gd name="T6" fmla="*/ 0 60000 65536"/>
                <a:gd name="T7" fmla="*/ 0 60000 65536"/>
                <a:gd name="T8" fmla="*/ 0 60000 65536"/>
                <a:gd name="T9" fmla="*/ 0 w 48"/>
                <a:gd name="T10" fmla="*/ 0 h 1104"/>
                <a:gd name="T11" fmla="*/ 48 w 48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104">
                  <a:moveTo>
                    <a:pt x="48" y="0"/>
                  </a:moveTo>
                  <a:lnTo>
                    <a:pt x="0" y="912"/>
                  </a:lnTo>
                  <a:lnTo>
                    <a:pt x="0" y="110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294"/>
            <p:cNvSpPr>
              <a:spLocks/>
            </p:cNvSpPr>
            <p:nvPr/>
          </p:nvSpPr>
          <p:spPr bwMode="auto">
            <a:xfrm>
              <a:off x="3984" y="1632"/>
              <a:ext cx="336" cy="720"/>
            </a:xfrm>
            <a:custGeom>
              <a:avLst/>
              <a:gdLst>
                <a:gd name="T0" fmla="*/ 0 w 336"/>
                <a:gd name="T1" fmla="*/ 0 h 720"/>
                <a:gd name="T2" fmla="*/ 336 w 336"/>
                <a:gd name="T3" fmla="*/ 528 h 720"/>
                <a:gd name="T4" fmla="*/ 336 w 336"/>
                <a:gd name="T5" fmla="*/ 720 h 720"/>
                <a:gd name="T6" fmla="*/ 0 60000 65536"/>
                <a:gd name="T7" fmla="*/ 0 60000 65536"/>
                <a:gd name="T8" fmla="*/ 0 60000 65536"/>
                <a:gd name="T9" fmla="*/ 0 w 336"/>
                <a:gd name="T10" fmla="*/ 0 h 720"/>
                <a:gd name="T11" fmla="*/ 336 w 336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20">
                  <a:moveTo>
                    <a:pt x="0" y="0"/>
                  </a:moveTo>
                  <a:lnTo>
                    <a:pt x="336" y="528"/>
                  </a:lnTo>
                  <a:lnTo>
                    <a:pt x="336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5385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57720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12744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813515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0195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556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292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240"/>
          <p:cNvSpPr>
            <a:spLocks/>
          </p:cNvSpPr>
          <p:nvPr/>
        </p:nvSpPr>
        <p:spPr bwMode="auto">
          <a:xfrm>
            <a:off x="7550822" y="3579012"/>
            <a:ext cx="1796275" cy="1347206"/>
          </a:xfrm>
          <a:custGeom>
            <a:avLst/>
            <a:gdLst>
              <a:gd name="T0" fmla="*/ 192 w 768"/>
              <a:gd name="T1" fmla="*/ 96 h 576"/>
              <a:gd name="T2" fmla="*/ 384 w 768"/>
              <a:gd name="T3" fmla="*/ 96 h 576"/>
              <a:gd name="T4" fmla="*/ 384 w 768"/>
              <a:gd name="T5" fmla="*/ 0 h 576"/>
              <a:gd name="T6" fmla="*/ 768 w 768"/>
              <a:gd name="T7" fmla="*/ 0 h 576"/>
              <a:gd name="T8" fmla="*/ 768 w 768"/>
              <a:gd name="T9" fmla="*/ 384 h 576"/>
              <a:gd name="T10" fmla="*/ 384 w 768"/>
              <a:gd name="T11" fmla="*/ 384 h 576"/>
              <a:gd name="T12" fmla="*/ 384 w 768"/>
              <a:gd name="T13" fmla="*/ 576 h 576"/>
              <a:gd name="T14" fmla="*/ 0 w 768"/>
              <a:gd name="T15" fmla="*/ 576 h 576"/>
              <a:gd name="T16" fmla="*/ 0 w 768"/>
              <a:gd name="T17" fmla="*/ 192 h 576"/>
              <a:gd name="T18" fmla="*/ 192 w 768"/>
              <a:gd name="T19" fmla="*/ 192 h 576"/>
              <a:gd name="T20" fmla="*/ 192 w 768"/>
              <a:gd name="T21" fmla="*/ 96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576"/>
              <a:gd name="T35" fmla="*/ 768 w 768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576">
                <a:moveTo>
                  <a:pt x="192" y="96"/>
                </a:moveTo>
                <a:lnTo>
                  <a:pt x="384" y="96"/>
                </a:lnTo>
                <a:lnTo>
                  <a:pt x="384" y="0"/>
                </a:lnTo>
                <a:lnTo>
                  <a:pt x="768" y="0"/>
                </a:lnTo>
                <a:lnTo>
                  <a:pt x="768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043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UB-Trees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Multidimensional range query can be considered as a k-dimensional rectangle</a:t>
            </a:r>
          </a:p>
          <a:p>
            <a:r>
              <a:rPr lang="en-US" dirty="0"/>
              <a:t>Algorithm identifies z-regions that intersect with the query rectangle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71A2026-8A6E-1140-A74B-B4570FF6B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54376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8217367" y="2886412"/>
            <a:ext cx="449069" cy="1824768"/>
          </a:xfrm>
          <a:prstGeom prst="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9" name="Freeform 236"/>
          <p:cNvSpPr>
            <a:spLocks/>
          </p:cNvSpPr>
          <p:nvPr/>
        </p:nvSpPr>
        <p:spPr bwMode="auto">
          <a:xfrm>
            <a:off x="7543765" y="2222307"/>
            <a:ext cx="1796275" cy="1347206"/>
          </a:xfrm>
          <a:custGeom>
            <a:avLst/>
            <a:gdLst>
              <a:gd name="T0" fmla="*/ 480 w 768"/>
              <a:gd name="T1" fmla="*/ 0 h 576"/>
              <a:gd name="T2" fmla="*/ 768 w 768"/>
              <a:gd name="T3" fmla="*/ 0 h 576"/>
              <a:gd name="T4" fmla="*/ 768 w 768"/>
              <a:gd name="T5" fmla="*/ 192 h 576"/>
              <a:gd name="T6" fmla="*/ 672 w 768"/>
              <a:gd name="T7" fmla="*/ 192 h 576"/>
              <a:gd name="T8" fmla="*/ 672 w 768"/>
              <a:gd name="T9" fmla="*/ 288 h 576"/>
              <a:gd name="T10" fmla="*/ 576 w 768"/>
              <a:gd name="T11" fmla="*/ 288 h 576"/>
              <a:gd name="T12" fmla="*/ 576 w 768"/>
              <a:gd name="T13" fmla="*/ 384 h 576"/>
              <a:gd name="T14" fmla="*/ 384 w 768"/>
              <a:gd name="T15" fmla="*/ 384 h 576"/>
              <a:gd name="T16" fmla="*/ 384 w 768"/>
              <a:gd name="T17" fmla="*/ 576 h 576"/>
              <a:gd name="T18" fmla="*/ 0 w 768"/>
              <a:gd name="T19" fmla="*/ 576 h 576"/>
              <a:gd name="T20" fmla="*/ 0 w 768"/>
              <a:gd name="T21" fmla="*/ 192 h 576"/>
              <a:gd name="T22" fmla="*/ 384 w 768"/>
              <a:gd name="T23" fmla="*/ 192 h 576"/>
              <a:gd name="T24" fmla="*/ 384 w 768"/>
              <a:gd name="T25" fmla="*/ 96 h 576"/>
              <a:gd name="T26" fmla="*/ 480 w 768"/>
              <a:gd name="T27" fmla="*/ 96 h 576"/>
              <a:gd name="T28" fmla="*/ 480 w 768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8"/>
              <a:gd name="T46" fmla="*/ 0 h 576"/>
              <a:gd name="T47" fmla="*/ 768 w 768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8" h="576">
                <a:moveTo>
                  <a:pt x="480" y="0"/>
                </a:moveTo>
                <a:lnTo>
                  <a:pt x="768" y="0"/>
                </a:lnTo>
                <a:lnTo>
                  <a:pt x="768" y="192"/>
                </a:lnTo>
                <a:lnTo>
                  <a:pt x="672" y="192"/>
                </a:lnTo>
                <a:lnTo>
                  <a:pt x="672" y="288"/>
                </a:lnTo>
                <a:lnTo>
                  <a:pt x="576" y="288"/>
                </a:lnTo>
                <a:lnTo>
                  <a:pt x="576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384" y="192"/>
                </a:lnTo>
                <a:lnTo>
                  <a:pt x="384" y="96"/>
                </a:lnTo>
                <a:lnTo>
                  <a:pt x="480" y="96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237"/>
          <p:cNvSpPr>
            <a:spLocks/>
          </p:cNvSpPr>
          <p:nvPr/>
        </p:nvSpPr>
        <p:spPr bwMode="auto">
          <a:xfrm>
            <a:off x="8441901" y="1775942"/>
            <a:ext cx="1796275" cy="1796275"/>
          </a:xfrm>
          <a:custGeom>
            <a:avLst/>
            <a:gdLst>
              <a:gd name="T0" fmla="*/ 288 w 768"/>
              <a:gd name="T1" fmla="*/ 384 h 768"/>
              <a:gd name="T2" fmla="*/ 288 w 768"/>
              <a:gd name="T3" fmla="*/ 480 h 768"/>
              <a:gd name="T4" fmla="*/ 192 w 768"/>
              <a:gd name="T5" fmla="*/ 480 h 768"/>
              <a:gd name="T6" fmla="*/ 192 w 768"/>
              <a:gd name="T7" fmla="*/ 576 h 768"/>
              <a:gd name="T8" fmla="*/ 0 w 768"/>
              <a:gd name="T9" fmla="*/ 576 h 768"/>
              <a:gd name="T10" fmla="*/ 0 w 768"/>
              <a:gd name="T11" fmla="*/ 768 h 768"/>
              <a:gd name="T12" fmla="*/ 384 w 768"/>
              <a:gd name="T13" fmla="*/ 768 h 768"/>
              <a:gd name="T14" fmla="*/ 384 w 768"/>
              <a:gd name="T15" fmla="*/ 0 h 768"/>
              <a:gd name="T16" fmla="*/ 768 w 768"/>
              <a:gd name="T17" fmla="*/ 0 h 768"/>
              <a:gd name="T18" fmla="*/ 768 w 768"/>
              <a:gd name="T19" fmla="*/ 288 h 768"/>
              <a:gd name="T20" fmla="*/ 576 w 768"/>
              <a:gd name="T21" fmla="*/ 288 h 768"/>
              <a:gd name="T22" fmla="*/ 576 w 768"/>
              <a:gd name="T23" fmla="*/ 384 h 768"/>
              <a:gd name="T24" fmla="*/ 288 w 768"/>
              <a:gd name="T25" fmla="*/ 384 h 7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768"/>
              <a:gd name="T41" fmla="*/ 768 w 768"/>
              <a:gd name="T42" fmla="*/ 768 h 7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768">
                <a:moveTo>
                  <a:pt x="288" y="384"/>
                </a:moveTo>
                <a:lnTo>
                  <a:pt x="288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768"/>
                </a:lnTo>
                <a:lnTo>
                  <a:pt x="384" y="768"/>
                </a:lnTo>
                <a:lnTo>
                  <a:pt x="384" y="0"/>
                </a:lnTo>
                <a:lnTo>
                  <a:pt x="768" y="0"/>
                </a:lnTo>
                <a:lnTo>
                  <a:pt x="768" y="288"/>
                </a:lnTo>
                <a:lnTo>
                  <a:pt x="576" y="288"/>
                </a:lnTo>
                <a:lnTo>
                  <a:pt x="576" y="384"/>
                </a:lnTo>
                <a:lnTo>
                  <a:pt x="288" y="384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7535012" y="2680874"/>
            <a:ext cx="3592550" cy="1347206"/>
          </a:xfrm>
          <a:custGeom>
            <a:avLst/>
            <a:gdLst>
              <a:gd name="T0" fmla="*/ 960 w 1536"/>
              <a:gd name="T1" fmla="*/ 288 h 576"/>
              <a:gd name="T2" fmla="*/ 960 w 1536"/>
              <a:gd name="T3" fmla="*/ 192 h 576"/>
              <a:gd name="T4" fmla="*/ 1152 w 1536"/>
              <a:gd name="T5" fmla="*/ 192 h 576"/>
              <a:gd name="T6" fmla="*/ 1152 w 1536"/>
              <a:gd name="T7" fmla="*/ 0 h 576"/>
              <a:gd name="T8" fmla="*/ 1536 w 1536"/>
              <a:gd name="T9" fmla="*/ 0 h 576"/>
              <a:gd name="T10" fmla="*/ 1536 w 1536"/>
              <a:gd name="T11" fmla="*/ 384 h 576"/>
              <a:gd name="T12" fmla="*/ 384 w 1536"/>
              <a:gd name="T13" fmla="*/ 384 h 576"/>
              <a:gd name="T14" fmla="*/ 384 w 1536"/>
              <a:gd name="T15" fmla="*/ 480 h 576"/>
              <a:gd name="T16" fmla="*/ 192 w 1536"/>
              <a:gd name="T17" fmla="*/ 480 h 576"/>
              <a:gd name="T18" fmla="*/ 192 w 1536"/>
              <a:gd name="T19" fmla="*/ 576 h 576"/>
              <a:gd name="T20" fmla="*/ 0 w 1536"/>
              <a:gd name="T21" fmla="*/ 576 h 576"/>
              <a:gd name="T22" fmla="*/ 0 w 1536"/>
              <a:gd name="T23" fmla="*/ 384 h 576"/>
              <a:gd name="T24" fmla="*/ 960 w 1536"/>
              <a:gd name="T25" fmla="*/ 384 h 576"/>
              <a:gd name="T26" fmla="*/ 960 w 1536"/>
              <a:gd name="T27" fmla="*/ 192 h 576"/>
              <a:gd name="T28" fmla="*/ 960 w 1536"/>
              <a:gd name="T29" fmla="*/ 288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576"/>
              <a:gd name="T47" fmla="*/ 1536 w 153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576">
                <a:moveTo>
                  <a:pt x="960" y="288"/>
                </a:moveTo>
                <a:lnTo>
                  <a:pt x="960" y="192"/>
                </a:lnTo>
                <a:lnTo>
                  <a:pt x="1152" y="192"/>
                </a:lnTo>
                <a:lnTo>
                  <a:pt x="1152" y="0"/>
                </a:lnTo>
                <a:lnTo>
                  <a:pt x="1536" y="0"/>
                </a:lnTo>
                <a:lnTo>
                  <a:pt x="1536" y="384"/>
                </a:lnTo>
                <a:lnTo>
                  <a:pt x="384" y="384"/>
                </a:lnTo>
                <a:lnTo>
                  <a:pt x="384" y="480"/>
                </a:lnTo>
                <a:lnTo>
                  <a:pt x="192" y="480"/>
                </a:lnTo>
                <a:lnTo>
                  <a:pt x="192" y="576"/>
                </a:lnTo>
                <a:lnTo>
                  <a:pt x="0" y="576"/>
                </a:lnTo>
                <a:lnTo>
                  <a:pt x="0" y="384"/>
                </a:lnTo>
                <a:lnTo>
                  <a:pt x="960" y="384"/>
                </a:lnTo>
                <a:lnTo>
                  <a:pt x="960" y="192"/>
                </a:lnTo>
                <a:lnTo>
                  <a:pt x="960" y="288"/>
                </a:lnTo>
                <a:close/>
              </a:path>
            </a:pathLst>
          </a:custGeom>
          <a:solidFill>
            <a:schemeClr val="folHlink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240"/>
          <p:cNvSpPr>
            <a:spLocks/>
          </p:cNvSpPr>
          <p:nvPr/>
        </p:nvSpPr>
        <p:spPr bwMode="auto">
          <a:xfrm>
            <a:off x="7550822" y="3579012"/>
            <a:ext cx="1796275" cy="1347206"/>
          </a:xfrm>
          <a:custGeom>
            <a:avLst/>
            <a:gdLst>
              <a:gd name="T0" fmla="*/ 192 w 768"/>
              <a:gd name="T1" fmla="*/ 96 h 576"/>
              <a:gd name="T2" fmla="*/ 384 w 768"/>
              <a:gd name="T3" fmla="*/ 96 h 576"/>
              <a:gd name="T4" fmla="*/ 384 w 768"/>
              <a:gd name="T5" fmla="*/ 0 h 576"/>
              <a:gd name="T6" fmla="*/ 768 w 768"/>
              <a:gd name="T7" fmla="*/ 0 h 576"/>
              <a:gd name="T8" fmla="*/ 768 w 768"/>
              <a:gd name="T9" fmla="*/ 384 h 576"/>
              <a:gd name="T10" fmla="*/ 384 w 768"/>
              <a:gd name="T11" fmla="*/ 384 h 576"/>
              <a:gd name="T12" fmla="*/ 384 w 768"/>
              <a:gd name="T13" fmla="*/ 576 h 576"/>
              <a:gd name="T14" fmla="*/ 0 w 768"/>
              <a:gd name="T15" fmla="*/ 576 h 576"/>
              <a:gd name="T16" fmla="*/ 0 w 768"/>
              <a:gd name="T17" fmla="*/ 192 h 576"/>
              <a:gd name="T18" fmla="*/ 192 w 768"/>
              <a:gd name="T19" fmla="*/ 192 h 576"/>
              <a:gd name="T20" fmla="*/ 192 w 768"/>
              <a:gd name="T21" fmla="*/ 96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576"/>
              <a:gd name="T35" fmla="*/ 768 w 768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576">
                <a:moveTo>
                  <a:pt x="192" y="96"/>
                </a:moveTo>
                <a:lnTo>
                  <a:pt x="384" y="96"/>
                </a:lnTo>
                <a:lnTo>
                  <a:pt x="384" y="0"/>
                </a:lnTo>
                <a:lnTo>
                  <a:pt x="768" y="0"/>
                </a:lnTo>
                <a:lnTo>
                  <a:pt x="768" y="384"/>
                </a:lnTo>
                <a:lnTo>
                  <a:pt x="384" y="384"/>
                </a:lnTo>
                <a:lnTo>
                  <a:pt x="384" y="576"/>
                </a:lnTo>
                <a:lnTo>
                  <a:pt x="0" y="576"/>
                </a:lnTo>
                <a:lnTo>
                  <a:pt x="0" y="192"/>
                </a:lnTo>
                <a:lnTo>
                  <a:pt x="192" y="192"/>
                </a:lnTo>
                <a:lnTo>
                  <a:pt x="192" y="9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241"/>
          <p:cNvSpPr>
            <a:spLocks/>
          </p:cNvSpPr>
          <p:nvPr/>
        </p:nvSpPr>
        <p:spPr bwMode="auto">
          <a:xfrm>
            <a:off x="7550822" y="4477149"/>
            <a:ext cx="1796275" cy="898138"/>
          </a:xfrm>
          <a:custGeom>
            <a:avLst/>
            <a:gdLst>
              <a:gd name="T0" fmla="*/ 0 w 768"/>
              <a:gd name="T1" fmla="*/ 192 h 384"/>
              <a:gd name="T2" fmla="*/ 0 w 768"/>
              <a:gd name="T3" fmla="*/ 384 h 384"/>
              <a:gd name="T4" fmla="*/ 384 w 768"/>
              <a:gd name="T5" fmla="*/ 384 h 384"/>
              <a:gd name="T6" fmla="*/ 384 w 768"/>
              <a:gd name="T7" fmla="*/ 0 h 384"/>
              <a:gd name="T8" fmla="*/ 768 w 768"/>
              <a:gd name="T9" fmla="*/ 0 h 384"/>
              <a:gd name="T10" fmla="*/ 768 w 768"/>
              <a:gd name="T11" fmla="*/ 96 h 384"/>
              <a:gd name="T12" fmla="*/ 576 w 768"/>
              <a:gd name="T13" fmla="*/ 96 h 384"/>
              <a:gd name="T14" fmla="*/ 576 w 768"/>
              <a:gd name="T15" fmla="*/ 192 h 384"/>
              <a:gd name="T16" fmla="*/ 0 w 768"/>
              <a:gd name="T17" fmla="*/ 192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384"/>
              <a:gd name="T29" fmla="*/ 768 w 768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384">
                <a:moveTo>
                  <a:pt x="0" y="192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  <a:lnTo>
                  <a:pt x="768" y="0"/>
                </a:lnTo>
                <a:lnTo>
                  <a:pt x="768" y="96"/>
                </a:lnTo>
                <a:lnTo>
                  <a:pt x="576" y="96"/>
                </a:lnTo>
                <a:lnTo>
                  <a:pt x="57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734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</p:spTree>
    <p:extLst>
      <p:ext uri="{BB962C8B-B14F-4D97-AF65-F5344CB8AC3E}">
        <p14:creationId xmlns:p14="http://schemas.microsoft.com/office/powerpoint/2010/main" val="346727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171436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bit-vectors used to index an attribute</a:t>
            </a:r>
          </a:p>
          <a:p>
            <a:pPr lvl="1"/>
            <a:r>
              <a:rPr lang="en-US" dirty="0"/>
              <a:t>One bit-vector for each unique attribute value</a:t>
            </a:r>
          </a:p>
          <a:p>
            <a:pPr lvl="1"/>
            <a:r>
              <a:rPr lang="en-US" dirty="0"/>
              <a:t>One bit for each record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Querying index involves combining bit-vectors with bitwise operators (&amp;, |)</a:t>
            </a:r>
          </a:p>
          <a:p>
            <a:pPr lvl="1"/>
            <a:r>
              <a:rPr lang="en-US" dirty="0"/>
              <a:t>A 1 in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position indicates that record </a:t>
            </a:r>
            <a:r>
              <a:rPr lang="en-US" i="1" dirty="0" err="1"/>
              <a:t>i</a:t>
            </a:r>
            <a:r>
              <a:rPr lang="en-US" dirty="0"/>
              <a:t> is a match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7CDC9-80A8-9D4D-9764-E44EEF5A7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763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online </a:t>
            </a:r>
            <a:r>
              <a:rPr lang="en-US" dirty="0" err="1"/>
              <a:t>homeware</a:t>
            </a:r>
            <a:r>
              <a:rPr lang="en-US" dirty="0"/>
              <a:t> vendor sells products p1...p10</a:t>
            </a:r>
          </a:p>
          <a:p>
            <a:pPr lvl="1"/>
            <a:r>
              <a:rPr lang="en-US" dirty="0"/>
              <a:t>Products p3 and p5 cost £100</a:t>
            </a:r>
          </a:p>
          <a:p>
            <a:pPr lvl="1"/>
            <a:r>
              <a:rPr lang="en-US" dirty="0"/>
              <a:t>Product p1 costs £200</a:t>
            </a:r>
          </a:p>
          <a:p>
            <a:pPr lvl="1"/>
            <a:r>
              <a:rPr lang="en-US" dirty="0"/>
              <a:t>Products p2, p7 and p10 cost £300</a:t>
            </a:r>
          </a:p>
          <a:p>
            <a:pPr lvl="1"/>
            <a:r>
              <a:rPr lang="en-US" dirty="0"/>
              <a:t>Products p4, p6, p8 and p9 cost £400</a:t>
            </a:r>
          </a:p>
          <a:p>
            <a:pPr lvl="1"/>
            <a:r>
              <a:rPr lang="en-US" dirty="0"/>
              <a:t>Products p1, p4, p5 and p9 are designed for lounges</a:t>
            </a:r>
          </a:p>
          <a:p>
            <a:pPr lvl="1"/>
            <a:r>
              <a:rPr lang="en-US" dirty="0"/>
              <a:t>Products p5 and p7 are designed for dining rooms</a:t>
            </a:r>
          </a:p>
          <a:p>
            <a:pPr lvl="1"/>
            <a:r>
              <a:rPr lang="en-US" dirty="0"/>
              <a:t>Products p3, p5, p6 and p10 are designed for kitchens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08D86-BD4D-B647-8136-CB301E6B59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021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869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00550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pPr marL="0" indent="0">
              <a:buNone/>
            </a:pPr>
            <a:r>
              <a:rPr lang="en-US" dirty="0"/>
              <a:t>0100001001 &amp; 0010110001 = 0000000001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74992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bitmap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3577" cy="296672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p7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p8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p9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£100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£200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£300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£400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Lounge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Dining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Kitchen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133162" marR="13316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33162" marR="1331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7EC70-1EAB-0040-B606-1B89E44A82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price=£300 </a:t>
            </a:r>
            <a:r>
              <a:rPr lang="en-US" dirty="0">
                <a:sym typeface="Symbol" charset="0"/>
              </a:rPr>
              <a:t></a:t>
            </a:r>
            <a:r>
              <a:rPr lang="en-US" dirty="0"/>
              <a:t> room=kitchen </a:t>
            </a:r>
          </a:p>
          <a:p>
            <a:pPr marL="0" indent="0">
              <a:buNone/>
            </a:pPr>
            <a:r>
              <a:rPr lang="en-US" dirty="0"/>
              <a:t>0100001001 &amp; 0010110001 = 0000000001</a:t>
            </a:r>
          </a:p>
          <a:p>
            <a:pPr marL="0" indent="0">
              <a:buNone/>
            </a:pPr>
            <a:r>
              <a:rPr lang="en-US" dirty="0"/>
              <a:t>p10 is matching product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AA2D0F-0013-214C-8FD9-D1D86A069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C72C6-1756-CB42-9DEF-4BF35E8D193F}"/>
              </a:ext>
            </a:extLst>
          </p:cNvPr>
          <p:cNvSpPr/>
          <p:nvPr/>
        </p:nvSpPr>
        <p:spPr bwMode="auto">
          <a:xfrm>
            <a:off x="2390576" y="4340506"/>
            <a:ext cx="9177537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DB60B-9A94-3C4B-90D3-D70888D55384}"/>
              </a:ext>
            </a:extLst>
          </p:cNvPr>
          <p:cNvSpPr/>
          <p:nvPr/>
        </p:nvSpPr>
        <p:spPr bwMode="auto">
          <a:xfrm>
            <a:off x="2390576" y="2874090"/>
            <a:ext cx="9176890" cy="38455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48394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Bit-vectors are typically sparse, with few 1 bits</a:t>
            </a:r>
          </a:p>
          <a:p>
            <a:pPr lvl="1"/>
            <a:r>
              <a:rPr lang="en-US" dirty="0"/>
              <a:t>Large amount of wasted space</a:t>
            </a:r>
          </a:p>
          <a:p>
            <a:pPr lvl="1"/>
            <a:r>
              <a:rPr lang="en-US" dirty="0"/>
              <a:t>Run-length encoding of bit-vectors to reduce stored size</a:t>
            </a:r>
          </a:p>
          <a:p>
            <a:pPr lvl="1"/>
            <a:endParaRPr lang="en-US" dirty="0"/>
          </a:p>
          <a:p>
            <a:r>
              <a:rPr lang="en-US" dirty="0"/>
              <a:t>Bitwise operators must be applied to original bit-vectors</a:t>
            </a:r>
          </a:p>
          <a:p>
            <a:pPr lvl="1"/>
            <a:r>
              <a:rPr lang="en-US" dirty="0"/>
              <a:t>Can decode RLE bit-vectors one run at a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C9E64-7A4C-7A41-97F0-2E9720BC55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425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Efficient answering of partial-match queries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Requires fixed record numbers</a:t>
            </a:r>
          </a:p>
          <a:p>
            <a:pPr lvl="1"/>
            <a:r>
              <a:rPr lang="en-US" dirty="0"/>
              <a:t>Changes to data file require changes to bitmap index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EE63D-691B-A041-907D-98B16CBCA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567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427304021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Chapter 14 of Garcia-Molina et al</a:t>
            </a:r>
          </a:p>
          <a:p>
            <a:pPr lvl="1"/>
            <a:r>
              <a:rPr lang="en-US" dirty="0"/>
              <a:t>Sections 14.1-14.3</a:t>
            </a:r>
          </a:p>
          <a:p>
            <a:endParaRPr lang="en-US" dirty="0"/>
          </a:p>
          <a:p>
            <a:r>
              <a:rPr lang="en-US"/>
              <a:t>Next lecture: </a:t>
            </a:r>
            <a:r>
              <a:rPr lang="en-US" dirty="0"/>
              <a:t>Multi-key Indexing</a:t>
            </a:r>
          </a:p>
          <a:p>
            <a:pPr lvl="1"/>
            <a:r>
              <a:rPr lang="en-US" dirty="0"/>
              <a:t>Sections 14.4-14.7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4932E5-159D-0C4D-BCB5-4C9BBBDC76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1350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597550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FB7C-5FBD-F745-98BA-4555BE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99748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0258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52137" y="278134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52137" y="249331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062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8858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492896"/>
            <a:ext cx="1584176" cy="5760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cxnSp>
        <p:nvCxnSpPr>
          <p:cNvPr id="88" name="Straight Arrow Connector 87"/>
          <p:cNvCxnSpPr>
            <a:stCxn id="247" idx="3"/>
            <a:endCxn id="298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248" idx="3"/>
            <a:endCxn id="303" idx="1"/>
          </p:cNvCxnSpPr>
          <p:nvPr/>
        </p:nvCxnSpPr>
        <p:spPr bwMode="auto">
          <a:xfrm>
            <a:off x="8994085" y="2492474"/>
            <a:ext cx="558052" cy="1584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cxnSpLocks/>
            <a:stCxn id="251" idx="3"/>
            <a:endCxn id="305" idx="1"/>
          </p:cNvCxnSpPr>
          <p:nvPr/>
        </p:nvCxnSpPr>
        <p:spPr bwMode="auto">
          <a:xfrm>
            <a:off x="8994085" y="2780506"/>
            <a:ext cx="558052" cy="2007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332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94085" y="278050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94085" y="306853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933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092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70149" y="249289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9" name="Straight Arrow Connector 88"/>
          <p:cNvCxnSpPr>
            <a:stCxn id="160" idx="3"/>
            <a:endCxn id="85" idx="1"/>
          </p:cNvCxnSpPr>
          <p:nvPr/>
        </p:nvCxnSpPr>
        <p:spPr bwMode="auto">
          <a:xfrm>
            <a:off x="8994085" y="2492475"/>
            <a:ext cx="576064" cy="144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163" idx="3"/>
            <a:endCxn id="259" idx="1"/>
          </p:cNvCxnSpPr>
          <p:nvPr/>
        </p:nvCxnSpPr>
        <p:spPr bwMode="auto">
          <a:xfrm>
            <a:off x="8994085" y="2780507"/>
            <a:ext cx="558052" cy="5764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584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52137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2F9E-02D5-7A4A-9966-EC4DE957C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7580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basics</a:t>
            </a:r>
          </a:p>
          <a:p>
            <a:pPr lvl="1"/>
            <a:r>
              <a:rPr lang="en-US" dirty="0"/>
              <a:t>Sequential files</a:t>
            </a:r>
          </a:p>
          <a:p>
            <a:pPr lvl="1"/>
            <a:r>
              <a:rPr lang="en-US" dirty="0"/>
              <a:t>Dense indexes</a:t>
            </a:r>
          </a:p>
          <a:p>
            <a:pPr lvl="1"/>
            <a:r>
              <a:rPr lang="en-US" dirty="0"/>
              <a:t>Sparse indexes</a:t>
            </a:r>
          </a:p>
          <a:p>
            <a:pPr lvl="1"/>
            <a:r>
              <a:rPr lang="en-US" dirty="0"/>
              <a:t>Multi-level indexes</a:t>
            </a:r>
          </a:p>
          <a:p>
            <a:pPr lvl="1"/>
            <a:r>
              <a:rPr lang="en-US" dirty="0"/>
              <a:t>Secondary indexes</a:t>
            </a:r>
          </a:p>
          <a:p>
            <a:pPr lvl="1"/>
            <a:r>
              <a:rPr lang="en-US" dirty="0"/>
              <a:t>Indirection</a:t>
            </a:r>
          </a:p>
          <a:p>
            <a:r>
              <a:rPr lang="en-US" dirty="0" err="1"/>
              <a:t>B+trees</a:t>
            </a:r>
            <a:endParaRPr lang="en-US" dirty="0"/>
          </a:p>
          <a:p>
            <a:r>
              <a:rPr lang="en-US" dirty="0"/>
              <a:t>Hash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516C4-9626-F940-AEA9-604648F79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34</a:t>
            </a:r>
          </a:p>
          <a:p>
            <a:pPr lvl="1"/>
            <a:r>
              <a:rPr lang="en-US" dirty="0"/>
              <a:t>Easy! We have free space in the right block of the data file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792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52137" y="278092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34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517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marL="360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840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r>
              <a:rPr lang="en-US" dirty="0"/>
              <a:t>Alternatively:</a:t>
            </a:r>
          </a:p>
          <a:p>
            <a:pPr lvl="1"/>
            <a:r>
              <a:rPr lang="en-US" dirty="0"/>
              <a:t>Insert new block (chained file)</a:t>
            </a:r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570149" y="2780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759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</p:spTree>
    <p:extLst>
      <p:ext uri="{BB962C8B-B14F-4D97-AF65-F5344CB8AC3E}">
        <p14:creationId xmlns:p14="http://schemas.microsoft.com/office/powerpoint/2010/main" val="341080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9425885" y="206084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425885" y="278092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425885" y="350100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425885" y="422108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425885" y="494116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00019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00019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001949" y="17728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9929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46165" y="1412776"/>
            <a:ext cx="1745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overflow blocks</a:t>
            </a:r>
          </a:p>
        </p:txBody>
      </p:sp>
      <p:cxnSp>
        <p:nvCxnSpPr>
          <p:cNvPr id="57" name="Straight Arrow Connector 56"/>
          <p:cNvCxnSpPr>
            <a:stCxn id="49" idx="3"/>
            <a:endCxn id="47" idx="1"/>
          </p:cNvCxnSpPr>
          <p:nvPr/>
        </p:nvCxnSpPr>
        <p:spPr bwMode="auto">
          <a:xfrm flipV="1">
            <a:off x="9569901" y="1916832"/>
            <a:ext cx="43204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897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43887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196240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409460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Sparse secondary indexes make no sense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7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9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44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49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51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56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Curved Connector 111"/>
          <p:cNvCxnSpPr/>
          <p:nvPr/>
        </p:nvCxnSpPr>
        <p:spPr bwMode="auto">
          <a:xfrm>
            <a:off x="8994085" y="378904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407707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36510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65313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165783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50084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738984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7786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97786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697786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740990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40990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40990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7786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697786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40990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40990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97786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3" name="Straight Arrow Connector 122"/>
          <p:cNvCxnSpPr>
            <a:stCxn id="115" idx="3"/>
          </p:cNvCxnSpPr>
          <p:nvPr/>
        </p:nvCxnSpPr>
        <p:spPr bwMode="auto">
          <a:xfrm flipV="1">
            <a:off x="7697941" y="1916436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116" idx="3"/>
          </p:cNvCxnSpPr>
          <p:nvPr/>
        </p:nvCxnSpPr>
        <p:spPr bwMode="auto">
          <a:xfrm>
            <a:off x="7697941" y="2204443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Curved Connector 125"/>
          <p:cNvCxnSpPr>
            <a:stCxn id="120" idx="3"/>
          </p:cNvCxnSpPr>
          <p:nvPr/>
        </p:nvCxnSpPr>
        <p:spPr bwMode="auto">
          <a:xfrm>
            <a:off x="7697941" y="278050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Curved Connector 126"/>
          <p:cNvCxnSpPr>
            <a:stCxn id="121" idx="3"/>
          </p:cNvCxnSpPr>
          <p:nvPr/>
        </p:nvCxnSpPr>
        <p:spPr bwMode="auto">
          <a:xfrm>
            <a:off x="7697941" y="3068538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7" idx="3"/>
            <a:endCxn id="84" idx="1"/>
          </p:cNvCxnSpPr>
          <p:nvPr/>
        </p:nvCxnSpPr>
        <p:spPr bwMode="auto">
          <a:xfrm>
            <a:off x="7697941" y="2492475"/>
            <a:ext cx="576064" cy="25926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81100" y="1196752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18894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</p:spTree>
    <p:extLst>
      <p:ext uri="{BB962C8B-B14F-4D97-AF65-F5344CB8AC3E}">
        <p14:creationId xmlns:p14="http://schemas.microsoft.com/office/powerpoint/2010/main" val="281232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Secondary indexes need to cope with duplicate values in the data file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3391574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#1: repeated entries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excess disk space</a:t>
            </a:r>
          </a:p>
          <a:p>
            <a:pPr lvl="1"/>
            <a:r>
              <a:rPr lang="en-US" dirty="0"/>
              <a:t>excess search time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652772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#2: drop repeated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variable size records in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680875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#3: chain records with same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need to add fields to records</a:t>
            </a:r>
          </a:p>
          <a:p>
            <a:pPr lvl="1"/>
            <a:r>
              <a:rPr lang="en-US" dirty="0"/>
              <a:t>need to follow chain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4" name="Straight Arrow Connector 123"/>
          <p:cNvCxnSpPr>
            <a:stCxn id="117" idx="3"/>
          </p:cNvCxnSpPr>
          <p:nvPr/>
        </p:nvCxnSpPr>
        <p:spPr bwMode="auto">
          <a:xfrm>
            <a:off x="8994085" y="1917255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8" idx="3"/>
          </p:cNvCxnSpPr>
          <p:nvPr/>
        </p:nvCxnSpPr>
        <p:spPr bwMode="auto">
          <a:xfrm flipV="1">
            <a:off x="8994085" y="1917230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19" idx="3"/>
          </p:cNvCxnSpPr>
          <p:nvPr/>
        </p:nvCxnSpPr>
        <p:spPr bwMode="auto">
          <a:xfrm>
            <a:off x="8994085" y="2492896"/>
            <a:ext cx="558052" cy="1584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2" idx="3"/>
            <a:endCxn id="43" idx="1"/>
          </p:cNvCxnSpPr>
          <p:nvPr/>
        </p:nvCxnSpPr>
        <p:spPr bwMode="auto">
          <a:xfrm>
            <a:off x="8994085" y="2780929"/>
            <a:ext cx="558052" cy="152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12269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10878744" y="56612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0878744" y="53732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10878744" y="494116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10878744" y="465313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10878744" y="422108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10878744" y="393305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0878744" y="350100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0878744" y="321297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0878744" y="278092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0878744" y="249289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0878744" y="20608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0878744" y="17728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2" name="Curved Connector 141"/>
          <p:cNvCxnSpPr>
            <a:stCxn id="140" idx="3"/>
            <a:endCxn id="137" idx="3"/>
          </p:cNvCxnSpPr>
          <p:nvPr/>
        </p:nvCxnSpPr>
        <p:spPr bwMode="auto">
          <a:xfrm>
            <a:off x="11142397" y="2204864"/>
            <a:ext cx="11545" cy="115212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Curved Connector 142"/>
          <p:cNvCxnSpPr>
            <a:stCxn id="137" idx="3"/>
            <a:endCxn id="134" idx="3"/>
          </p:cNvCxnSpPr>
          <p:nvPr/>
        </p:nvCxnSpPr>
        <p:spPr bwMode="auto">
          <a:xfrm>
            <a:off x="11142397" y="3356992"/>
            <a:ext cx="11545" cy="100811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Curved Connector 143"/>
          <p:cNvCxnSpPr>
            <a:stCxn id="134" idx="3"/>
            <a:endCxn id="132" idx="3"/>
          </p:cNvCxnSpPr>
          <p:nvPr/>
        </p:nvCxnSpPr>
        <p:spPr bwMode="auto">
          <a:xfrm>
            <a:off x="11142397" y="436510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Curved Connector 144"/>
          <p:cNvCxnSpPr>
            <a:stCxn id="141" idx="3"/>
            <a:endCxn id="139" idx="3"/>
          </p:cNvCxnSpPr>
          <p:nvPr/>
        </p:nvCxnSpPr>
        <p:spPr bwMode="auto">
          <a:xfrm>
            <a:off x="11142397" y="1916832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Curved Connector 145"/>
          <p:cNvCxnSpPr>
            <a:stCxn id="139" idx="3"/>
            <a:endCxn id="133" idx="3"/>
          </p:cNvCxnSpPr>
          <p:nvPr/>
        </p:nvCxnSpPr>
        <p:spPr bwMode="auto">
          <a:xfrm>
            <a:off x="11142397" y="2636912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Curved Connector 146"/>
          <p:cNvCxnSpPr>
            <a:stCxn id="138" idx="3"/>
            <a:endCxn id="136" idx="3"/>
          </p:cNvCxnSpPr>
          <p:nvPr/>
        </p:nvCxnSpPr>
        <p:spPr bwMode="auto">
          <a:xfrm>
            <a:off x="11142397" y="292494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Curved Connector 147"/>
          <p:cNvCxnSpPr>
            <a:stCxn id="136" idx="3"/>
            <a:endCxn id="130" idx="3"/>
          </p:cNvCxnSpPr>
          <p:nvPr/>
        </p:nvCxnSpPr>
        <p:spPr bwMode="auto">
          <a:xfrm>
            <a:off x="11142397" y="3645024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Curved Connector 148"/>
          <p:cNvCxnSpPr>
            <a:stCxn id="135" idx="3"/>
            <a:endCxn id="131" idx="3"/>
          </p:cNvCxnSpPr>
          <p:nvPr/>
        </p:nvCxnSpPr>
        <p:spPr bwMode="auto">
          <a:xfrm>
            <a:off x="11142397" y="4077072"/>
            <a:ext cx="11545" cy="1440160"/>
          </a:xfrm>
          <a:prstGeom prst="curvedConnector3">
            <a:avLst>
              <a:gd name="adj1" fmla="val 3353001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10878743" y="5670135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10878743" y="537321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10878743" y="4941168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10878743" y="465313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451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#4: indirection via buckets of pointers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If we have multiple secondary indexes on a relation, we can calculate conjunctions by taking intersections of buckets</a:t>
            </a:r>
          </a:p>
          <a:p>
            <a:pPr lvl="1"/>
            <a:r>
              <a:rPr lang="en-US" dirty="0"/>
              <a:t>Don’t need to examine data file!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688041" y="321297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50100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7890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688041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688041" y="479715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50847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3727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688041" y="56608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9488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76073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76073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76073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76073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76073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76073" y="2636888"/>
            <a:ext cx="558052" cy="7201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76073" y="3645024"/>
            <a:ext cx="558052" cy="1143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76073" y="3933056"/>
            <a:ext cx="558052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76073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76073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76073" y="3645000"/>
            <a:ext cx="558052" cy="1296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76073" y="5228778"/>
            <a:ext cx="558052" cy="5764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76073" y="551681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76073" y="580484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76073" y="609287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688041" y="1772816"/>
            <a:ext cx="288032" cy="230425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688041" y="4221088"/>
            <a:ext cx="288032" cy="201622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358632" y="1412776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7426482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7426482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426482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858530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858530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858530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426482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7426482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858530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7858530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426482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64746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138" name="Straight Arrow Connector 137"/>
          <p:cNvCxnSpPr>
            <a:stCxn id="129" idx="3"/>
            <a:endCxn id="61" idx="1"/>
          </p:cNvCxnSpPr>
          <p:nvPr/>
        </p:nvCxnSpPr>
        <p:spPr bwMode="auto">
          <a:xfrm flipV="1">
            <a:off x="8146563" y="1916832"/>
            <a:ext cx="541479" cy="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30" idx="3"/>
            <a:endCxn id="73" idx="1"/>
          </p:cNvCxnSpPr>
          <p:nvPr/>
        </p:nvCxnSpPr>
        <p:spPr bwMode="auto">
          <a:xfrm>
            <a:off x="8146563" y="2204864"/>
            <a:ext cx="541479" cy="86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31" idx="3"/>
            <a:endCxn id="79" idx="1"/>
          </p:cNvCxnSpPr>
          <p:nvPr/>
        </p:nvCxnSpPr>
        <p:spPr bwMode="auto">
          <a:xfrm>
            <a:off x="8146563" y="2492896"/>
            <a:ext cx="541479" cy="14401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34" idx="3"/>
            <a:endCxn id="83" idx="1"/>
          </p:cNvCxnSpPr>
          <p:nvPr/>
        </p:nvCxnSpPr>
        <p:spPr bwMode="auto">
          <a:xfrm>
            <a:off x="8146563" y="2780928"/>
            <a:ext cx="541479" cy="1872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Curved Connector 141"/>
          <p:cNvCxnSpPr>
            <a:stCxn id="135" idx="3"/>
          </p:cNvCxnSpPr>
          <p:nvPr/>
        </p:nvCxnSpPr>
        <p:spPr bwMode="auto">
          <a:xfrm>
            <a:off x="8146563" y="3068960"/>
            <a:ext cx="181439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386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indexes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Index is sequential file and good for scans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lvl="1"/>
            <a:r>
              <a:rPr lang="en-US" dirty="0"/>
              <a:t>Inserts expensive, and/or</a:t>
            </a:r>
          </a:p>
          <a:p>
            <a:pPr lvl="1"/>
            <a:r>
              <a:rPr lang="en-US" dirty="0"/>
              <a:t>Lose </a:t>
            </a:r>
            <a:r>
              <a:rPr lang="en-US" dirty="0" err="1"/>
              <a:t>sequentiality</a:t>
            </a:r>
            <a:r>
              <a:rPr lang="en-US" dirty="0"/>
              <a:t> &amp; balance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2DCCB-5D34-2D4B-AC58-97F571CF7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7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9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most widely used tree-structured indexes</a:t>
            </a:r>
          </a:p>
          <a:p>
            <a:r>
              <a:rPr lang="en-GB" dirty="0"/>
              <a:t>Balanced multi-way tree</a:t>
            </a:r>
          </a:p>
          <a:p>
            <a:pPr lvl="1"/>
            <a:r>
              <a:rPr lang="en-GB" dirty="0"/>
              <a:t>Yields consistent performance</a:t>
            </a:r>
          </a:p>
          <a:p>
            <a:pPr lvl="1"/>
            <a:r>
              <a:rPr lang="en-GB" dirty="0"/>
              <a:t>Sacrifices </a:t>
            </a:r>
            <a:r>
              <a:rPr lang="en-GB" dirty="0" err="1"/>
              <a:t>sequentiality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D12C5-7354-364E-9D8F-51E09E79F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1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Arrow Connector 92"/>
          <p:cNvCxnSpPr>
            <a:stCxn id="24" idx="2"/>
            <a:endCxn id="76" idx="0"/>
          </p:cNvCxnSpPr>
          <p:nvPr/>
        </p:nvCxnSpPr>
        <p:spPr bwMode="auto">
          <a:xfrm>
            <a:off x="8832304" y="2780878"/>
            <a:ext cx="576064" cy="3168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 panose="020B0602030504020204" pitchFamily="34" charset="77"/>
              </a:rPr>
              <a:t>B+tree</a:t>
            </a:r>
            <a:r>
              <a:rPr lang="en-US" dirty="0">
                <a:latin typeface="Lucida Sans" panose="020B0602030504020204" pitchFamily="34" charset="77"/>
              </a:rPr>
              <a:t>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B654E-659C-A543-A422-A266F4200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03913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35960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59896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79976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56040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12024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88088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31705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6375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8768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0776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83832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3981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6121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0816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032104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52184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32824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8423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6029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91545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359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6760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143672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99965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75720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43673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57572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1973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95800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5178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27848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stCxn id="6" idx="2"/>
            <a:endCxn id="14" idx="0"/>
          </p:cNvCxnSpPr>
          <p:nvPr/>
        </p:nvCxnSpPr>
        <p:spPr bwMode="auto">
          <a:xfrm flipH="1">
            <a:off x="4223792" y="2204814"/>
            <a:ext cx="1008112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5" idx="2"/>
            <a:endCxn id="21" idx="0"/>
          </p:cNvCxnSpPr>
          <p:nvPr/>
        </p:nvCxnSpPr>
        <p:spPr bwMode="auto">
          <a:xfrm>
            <a:off x="5807968" y="2204814"/>
            <a:ext cx="2160240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2"/>
            <a:endCxn id="28" idx="0"/>
          </p:cNvCxnSpPr>
          <p:nvPr/>
        </p:nvCxnSpPr>
        <p:spPr bwMode="auto">
          <a:xfrm flipH="1">
            <a:off x="2783632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2" idx="2"/>
            <a:endCxn id="35" idx="0"/>
          </p:cNvCxnSpPr>
          <p:nvPr/>
        </p:nvCxnSpPr>
        <p:spPr bwMode="auto">
          <a:xfrm>
            <a:off x="3935760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735961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168008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12024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74407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2013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88089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320136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64152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804021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89620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47226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040217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2264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16280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9192344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9048328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624392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16281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9048328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9192344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9768408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9624392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0200456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4" name="Straight Arrow Connector 83"/>
          <p:cNvCxnSpPr>
            <a:stCxn id="20" idx="2"/>
            <a:endCxn id="55" idx="0"/>
          </p:cNvCxnSpPr>
          <p:nvPr/>
        </p:nvCxnSpPr>
        <p:spPr bwMode="auto">
          <a:xfrm flipH="1">
            <a:off x="6528048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9" idx="2"/>
            <a:endCxn id="62" idx="0"/>
          </p:cNvCxnSpPr>
          <p:nvPr/>
        </p:nvCxnSpPr>
        <p:spPr bwMode="auto">
          <a:xfrm>
            <a:off x="7680176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23" idx="2"/>
            <a:endCxn id="69" idx="0"/>
          </p:cNvCxnSpPr>
          <p:nvPr/>
        </p:nvCxnSpPr>
        <p:spPr bwMode="auto">
          <a:xfrm>
            <a:off x="8256240" y="2780878"/>
            <a:ext cx="576064" cy="2304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524000" y="3094062"/>
            <a:ext cx="914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9097364" y="273035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Non-leaf nodes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097363" y="3094062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Leaf nodes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8648" y="155679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Lucida Sans" panose="020B0602030504020204" pitchFamily="34" charset="77"/>
                <a:cs typeface="Georgia"/>
              </a:rPr>
              <a:t>Root node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3719736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871864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464152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616280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9768408" y="508508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0344472" y="594923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07" name="Elbow Connector 106"/>
          <p:cNvCxnSpPr>
            <a:stCxn id="100" idx="3"/>
            <a:endCxn id="32" idx="1"/>
          </p:cNvCxnSpPr>
          <p:nvPr/>
        </p:nvCxnSpPr>
        <p:spPr bwMode="auto">
          <a:xfrm flipH="1">
            <a:off x="3143674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09" name="Elbow Connector 108"/>
          <p:cNvCxnSpPr>
            <a:stCxn id="102" idx="3"/>
            <a:endCxn id="59" idx="1"/>
          </p:cNvCxnSpPr>
          <p:nvPr/>
        </p:nvCxnSpPr>
        <p:spPr bwMode="auto">
          <a:xfrm flipH="1">
            <a:off x="6888090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1" name="Elbow Connector 110"/>
          <p:cNvCxnSpPr>
            <a:stCxn id="103" idx="3"/>
            <a:endCxn id="66" idx="1"/>
          </p:cNvCxnSpPr>
          <p:nvPr/>
        </p:nvCxnSpPr>
        <p:spPr bwMode="auto">
          <a:xfrm flipH="1">
            <a:off x="8040218" y="4364979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3" name="Elbow Connector 112"/>
          <p:cNvCxnSpPr>
            <a:stCxn id="104" idx="3"/>
            <a:endCxn id="73" idx="1"/>
          </p:cNvCxnSpPr>
          <p:nvPr/>
        </p:nvCxnSpPr>
        <p:spPr bwMode="auto">
          <a:xfrm flipH="1">
            <a:off x="8616282" y="5229075"/>
            <a:ext cx="1296143" cy="864196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4" name="Straight Arrow Connector 113"/>
          <p:cNvCxnSpPr>
            <a:stCxn id="26" idx="2"/>
          </p:cNvCxnSpPr>
          <p:nvPr/>
        </p:nvCxnSpPr>
        <p:spPr bwMode="auto">
          <a:xfrm>
            <a:off x="249560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30" idx="2"/>
          </p:cNvCxnSpPr>
          <p:nvPr/>
        </p:nvCxnSpPr>
        <p:spPr bwMode="auto">
          <a:xfrm>
            <a:off x="3071664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31" idx="2"/>
          </p:cNvCxnSpPr>
          <p:nvPr/>
        </p:nvCxnSpPr>
        <p:spPr bwMode="auto">
          <a:xfrm>
            <a:off x="3647728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33" idx="2"/>
          </p:cNvCxnSpPr>
          <p:nvPr/>
        </p:nvCxnSpPr>
        <p:spPr bwMode="auto">
          <a:xfrm>
            <a:off x="3647728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7" idx="2"/>
          </p:cNvCxnSpPr>
          <p:nvPr/>
        </p:nvCxnSpPr>
        <p:spPr bwMode="auto">
          <a:xfrm>
            <a:off x="4223792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53" idx="2"/>
          </p:cNvCxnSpPr>
          <p:nvPr/>
        </p:nvCxnSpPr>
        <p:spPr bwMode="auto">
          <a:xfrm>
            <a:off x="6240016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57" idx="2"/>
          </p:cNvCxnSpPr>
          <p:nvPr/>
        </p:nvCxnSpPr>
        <p:spPr bwMode="auto">
          <a:xfrm>
            <a:off x="681608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60" idx="2"/>
          </p:cNvCxnSpPr>
          <p:nvPr/>
        </p:nvCxnSpPr>
        <p:spPr bwMode="auto">
          <a:xfrm>
            <a:off x="7392144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64" idx="2"/>
          </p:cNvCxnSpPr>
          <p:nvPr/>
        </p:nvCxnSpPr>
        <p:spPr bwMode="auto">
          <a:xfrm>
            <a:off x="7968208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67" idx="2"/>
          </p:cNvCxnSpPr>
          <p:nvPr/>
        </p:nvCxnSpPr>
        <p:spPr bwMode="auto">
          <a:xfrm>
            <a:off x="8544272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71" idx="2"/>
          </p:cNvCxnSpPr>
          <p:nvPr/>
        </p:nvCxnSpPr>
        <p:spPr bwMode="auto">
          <a:xfrm>
            <a:off x="912033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72" idx="2"/>
          </p:cNvCxnSpPr>
          <p:nvPr/>
        </p:nvCxnSpPr>
        <p:spPr bwMode="auto">
          <a:xfrm>
            <a:off x="969640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>
            <a:stCxn id="74" idx="2"/>
          </p:cNvCxnSpPr>
          <p:nvPr/>
        </p:nvCxnSpPr>
        <p:spPr bwMode="auto">
          <a:xfrm>
            <a:off x="9120336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78" idx="2"/>
          </p:cNvCxnSpPr>
          <p:nvPr/>
        </p:nvCxnSpPr>
        <p:spPr bwMode="auto">
          <a:xfrm>
            <a:off x="9696400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Elbow Connector 158"/>
          <p:cNvCxnSpPr>
            <a:stCxn id="101" idx="3"/>
            <a:endCxn id="52" idx="1"/>
          </p:cNvCxnSpPr>
          <p:nvPr/>
        </p:nvCxnSpPr>
        <p:spPr bwMode="auto">
          <a:xfrm flipV="1">
            <a:off x="5015881" y="3500933"/>
            <a:ext cx="720081" cy="8640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278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non-leaf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7FF381-C7CE-364E-A083-E525321519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9737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15880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8768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47928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76120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44072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7226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>
            <a:off x="5087888" y="1916832"/>
            <a:ext cx="1008112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  <a:endCxn id="28" idx="0"/>
          </p:cNvCxnSpPr>
          <p:nvPr/>
        </p:nvCxnSpPr>
        <p:spPr bwMode="auto">
          <a:xfrm flipH="1">
            <a:off x="2931433" y="3860898"/>
            <a:ext cx="57227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 flipH="1">
            <a:off x="4947657" y="3860898"/>
            <a:ext cx="2842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6960096" y="3860898"/>
            <a:ext cx="29181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8688288" y="3860898"/>
            <a:ext cx="5798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3547" y="501317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&lt; 120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4285" y="5013177"/>
            <a:ext cx="214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120 ≤ keys &lt;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8544" y="50131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150 ≤ keys &lt; 180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0248" y="5013177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≥ 180</a:t>
            </a:r>
          </a:p>
        </p:txBody>
      </p:sp>
    </p:spTree>
    <p:extLst>
      <p:ext uri="{BB962C8B-B14F-4D97-AF65-F5344CB8AC3E}">
        <p14:creationId xmlns:p14="http://schemas.microsoft.com/office/powerpoint/2010/main" val="177046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Relations are stored in files</a:t>
            </a:r>
          </a:p>
          <a:p>
            <a:r>
              <a:rPr lang="en-US" dirty="0"/>
              <a:t>Files are stored as collections of blocks</a:t>
            </a:r>
          </a:p>
          <a:p>
            <a:r>
              <a:rPr lang="en-US" dirty="0"/>
              <a:t>Blocks contain records that correspond to tuples in the relation</a:t>
            </a:r>
          </a:p>
          <a:p>
            <a:endParaRPr lang="en-US" dirty="0"/>
          </a:p>
          <a:p>
            <a:r>
              <a:rPr lang="en-US" dirty="0"/>
              <a:t>How do we find the tuples that match some criteria?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7FD5B-10A2-CC4E-A019-D4FC5453E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0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Root node typically kept in memory</a:t>
            </a:r>
          </a:p>
          <a:p>
            <a:pPr lvl="1"/>
            <a:r>
              <a:rPr lang="en-US" dirty="0"/>
              <a:t>Entrance point to index – used as frequently as any </a:t>
            </a:r>
            <a:r>
              <a:rPr lang="en-US"/>
              <a:t>other node</a:t>
            </a:r>
            <a:endParaRPr lang="en-US" dirty="0"/>
          </a:p>
          <a:p>
            <a:pPr lvl="1"/>
            <a:r>
              <a:rPr lang="en-US" dirty="0"/>
              <a:t>Some nodes from second level may also be kept in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57990-5987-CD49-A63E-4C81E5A56F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149F55-5EB3-5B43-B50A-E37EB554D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495601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9174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8017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3792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51984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1993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4812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stCxn id="29" idx="2"/>
            <a:endCxn id="6" idx="0"/>
          </p:cNvCxnSpPr>
          <p:nvPr/>
        </p:nvCxnSpPr>
        <p:spPr bwMode="auto">
          <a:xfrm flipH="1">
            <a:off x="4871864" y="1998132"/>
            <a:ext cx="1905407" cy="998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3"/>
            <a:endCxn id="28" idx="1"/>
          </p:cNvCxnSpPr>
          <p:nvPr/>
        </p:nvCxnSpPr>
        <p:spPr bwMode="auto">
          <a:xfrm>
            <a:off x="8112224" y="3428925"/>
            <a:ext cx="704306" cy="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>
            <a:off x="4007768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5735960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7464152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816530" y="324433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next leaf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6406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4598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2790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5114" y="16288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from non-leaf</a:t>
            </a:r>
          </a:p>
        </p:txBody>
      </p:sp>
    </p:spTree>
    <p:extLst>
      <p:ext uri="{BB962C8B-B14F-4D97-AF65-F5344CB8AC3E}">
        <p14:creationId xmlns:p14="http://schemas.microsoft.com/office/powerpoint/2010/main" val="3735603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the index is a primary index</a:t>
            </a:r>
          </a:p>
          <a:p>
            <a:pPr lvl="1"/>
            <a:r>
              <a:rPr lang="en-GB" dirty="0"/>
              <a:t>Leaf nodes are records containing data, stored in the order of the primary key</a:t>
            </a:r>
          </a:p>
          <a:p>
            <a:pPr lvl="1"/>
            <a:r>
              <a:rPr lang="en-GB" dirty="0"/>
              <a:t>The index provides an alternative to a sequential scan</a:t>
            </a:r>
          </a:p>
          <a:p>
            <a:pPr marL="0" indent="0">
              <a:buNone/>
            </a:pPr>
            <a:r>
              <a:rPr lang="en-GB" dirty="0"/>
              <a:t>If the index is a secondary index</a:t>
            </a:r>
          </a:p>
          <a:p>
            <a:pPr lvl="1"/>
            <a:r>
              <a:rPr lang="en-GB" dirty="0"/>
              <a:t>Leaf nodes contain pointers to the data records</a:t>
            </a:r>
          </a:p>
          <a:p>
            <a:pPr lvl="1"/>
            <a:r>
              <a:rPr lang="en-GB" dirty="0"/>
              <a:t>Data can be accessed in the sequence of the secondary key</a:t>
            </a:r>
          </a:p>
          <a:p>
            <a:pPr lvl="1"/>
            <a:r>
              <a:rPr lang="en-GB" dirty="0"/>
              <a:t>A secondary index can point to any sort of data file, for example one created by hashing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F3CC7-07E5-5E44-AFA9-2F9C54213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4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Node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Each node is of fixed size and contains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 keys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n+1 pointers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B3B1D-F4FE-724D-9B66-ACBCF9CBD0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6816080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7680176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6528048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7968208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9120336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9984432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8832304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528048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7392144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984432" y="39329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7680176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8832304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9696400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8544272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170080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4246" y="342900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107273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nodes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want nodes to be too empty (efficient use of space)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Non-leaf:	</a:t>
            </a:r>
            <a:r>
              <a:rPr lang="en-US" dirty="0">
                <a:sym typeface="Symbol" charset="0"/>
              </a:rPr>
              <a:t>(</a:t>
            </a:r>
            <a:r>
              <a:rPr lang="en-US" dirty="0"/>
              <a:t>n+1)/2</a:t>
            </a:r>
            <a:r>
              <a:rPr lang="en-US" dirty="0">
                <a:sym typeface="Symbol" charset="0"/>
              </a:rPr>
              <a:t></a:t>
            </a:r>
            <a:r>
              <a:rPr lang="en-US" dirty="0"/>
              <a:t> pointers</a:t>
            </a:r>
          </a:p>
          <a:p>
            <a:pPr marL="0" indent="0">
              <a:buNone/>
            </a:pPr>
            <a:r>
              <a:rPr lang="en-US" dirty="0"/>
              <a:t>Leaf:		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(n+1)/2</a:t>
            </a:r>
            <a:r>
              <a:rPr lang="en-US" dirty="0">
                <a:sym typeface="Symbol" charset="0"/>
              </a:rPr>
              <a:t> </a:t>
            </a:r>
            <a:r>
              <a:rPr lang="en-US" dirty="0"/>
              <a:t>pointers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07DD-26FD-0048-B4E6-8E807AFBFA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3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Minimum node examples (n=3)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F65A7-24B4-0340-893A-A9584B99A7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3287650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3935723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3071639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15174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501584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566391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479981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307151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3719698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566391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393572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479981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54478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458379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710422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775229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6888215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796832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8832418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480491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861639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688808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753627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94804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775229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8616395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9264466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840037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5" name="Straight Arrow Connector 34"/>
          <p:cNvCxnSpPr>
            <a:cxnSpLocks/>
            <a:stCxn id="7" idx="2"/>
          </p:cNvCxnSpPr>
          <p:nvPr/>
        </p:nvCxnSpPr>
        <p:spPr bwMode="auto">
          <a:xfrm flipH="1">
            <a:off x="3179632" y="3284984"/>
            <a:ext cx="13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6" idx="2"/>
          </p:cNvCxnSpPr>
          <p:nvPr/>
        </p:nvCxnSpPr>
        <p:spPr bwMode="auto">
          <a:xfrm flipH="1">
            <a:off x="4043728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11" idx="2"/>
          </p:cNvCxnSpPr>
          <p:nvPr/>
        </p:nvCxnSpPr>
        <p:spPr bwMode="auto">
          <a:xfrm flipH="1">
            <a:off x="4907824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cxnSpLocks/>
            <a:stCxn id="10" idx="2"/>
          </p:cNvCxnSpPr>
          <p:nvPr/>
        </p:nvCxnSpPr>
        <p:spPr bwMode="auto">
          <a:xfrm flipH="1">
            <a:off x="5771920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22" idx="2"/>
          </p:cNvCxnSpPr>
          <p:nvPr/>
        </p:nvCxnSpPr>
        <p:spPr bwMode="auto">
          <a:xfrm flipH="1">
            <a:off x="6996208" y="3284984"/>
            <a:ext cx="13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21" idx="2"/>
          </p:cNvCxnSpPr>
          <p:nvPr/>
        </p:nvCxnSpPr>
        <p:spPr bwMode="auto">
          <a:xfrm flipH="1">
            <a:off x="7860304" y="3284884"/>
            <a:ext cx="1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2"/>
          </p:cNvCxnSpPr>
          <p:nvPr/>
        </p:nvCxnSpPr>
        <p:spPr bwMode="auto">
          <a:xfrm>
            <a:off x="3827730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8" idx="2"/>
          </p:cNvCxnSpPr>
          <p:nvPr/>
        </p:nvCxnSpPr>
        <p:spPr bwMode="auto">
          <a:xfrm>
            <a:off x="4691826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7" idx="2"/>
          </p:cNvCxnSpPr>
          <p:nvPr/>
        </p:nvCxnSpPr>
        <p:spPr bwMode="auto">
          <a:xfrm>
            <a:off x="5555922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cxnSpLocks/>
            <a:stCxn id="28" idx="2"/>
          </p:cNvCxnSpPr>
          <p:nvPr/>
        </p:nvCxnSpPr>
        <p:spPr bwMode="auto">
          <a:xfrm>
            <a:off x="7644305" y="5301208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cxnSpLocks/>
            <a:stCxn id="33" idx="2"/>
          </p:cNvCxnSpPr>
          <p:nvPr/>
        </p:nvCxnSpPr>
        <p:spPr bwMode="auto">
          <a:xfrm>
            <a:off x="8508401" y="5301208"/>
            <a:ext cx="1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4" idx="3"/>
          </p:cNvCxnSpPr>
          <p:nvPr/>
        </p:nvCxnSpPr>
        <p:spPr bwMode="auto">
          <a:xfrm>
            <a:off x="5879976" y="508518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3"/>
          </p:cNvCxnSpPr>
          <p:nvPr/>
        </p:nvCxnSpPr>
        <p:spPr bwMode="auto">
          <a:xfrm>
            <a:off x="9696552" y="5085184"/>
            <a:ext cx="5759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Left Brace 69"/>
          <p:cNvSpPr/>
          <p:nvPr/>
        </p:nvSpPr>
        <p:spPr bwMode="auto">
          <a:xfrm rot="5400000">
            <a:off x="4295851" y="1052686"/>
            <a:ext cx="360040" cy="2808413"/>
          </a:xfrm>
          <a:prstGeom prst="leftBrace">
            <a:avLst>
              <a:gd name="adj1" fmla="val 31162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" name="Left Brace 70"/>
          <p:cNvSpPr/>
          <p:nvPr/>
        </p:nvSpPr>
        <p:spPr bwMode="auto">
          <a:xfrm rot="5400000">
            <a:off x="8112275" y="1052686"/>
            <a:ext cx="360040" cy="2808413"/>
          </a:xfrm>
          <a:prstGeom prst="leftBrace">
            <a:avLst>
              <a:gd name="adj1" fmla="val 36869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528" y="2852936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47529" y="486916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81018" y="184482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minimum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3952" y="1844824"/>
            <a:ext cx="58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full</a:t>
            </a:r>
          </a:p>
        </p:txBody>
      </p:sp>
    </p:spTree>
    <p:extLst>
      <p:ext uri="{BB962C8B-B14F-4D97-AF65-F5344CB8AC3E}">
        <p14:creationId xmlns:p14="http://schemas.microsoft.com/office/powerpoint/2010/main" val="2506240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rules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62575" indent="-457200">
              <a:buFont typeface="+mj-lt"/>
              <a:buAutoNum type="arabicPeriod"/>
            </a:pPr>
            <a:r>
              <a:rPr lang="en-US" dirty="0"/>
              <a:t>All leaves same distance from root (balanced tree)</a:t>
            </a:r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Pointers in leaves point to records except for </a:t>
            </a:r>
            <a:r>
              <a:rPr lang="ja-JP" altLang="en-US" dirty="0"/>
              <a:t>“</a:t>
            </a:r>
            <a:r>
              <a:rPr lang="en-US" dirty="0"/>
              <a:t>sequence pointer</a:t>
            </a:r>
            <a:r>
              <a:rPr lang="ja-JP" altLang="en-US" dirty="0"/>
              <a:t>”</a:t>
            </a:r>
            <a:endParaRPr lang="en-GB" altLang="ja-JP" dirty="0"/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Number of pointers/keys for </a:t>
            </a:r>
            <a:r>
              <a:rPr lang="en-US" dirty="0" err="1"/>
              <a:t>B+tree</a:t>
            </a:r>
            <a:r>
              <a:rPr lang="en-US" dirty="0"/>
              <a:t> of order n: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3FA6-72A3-4046-A1CD-84A726350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756FB5-138F-DE4E-93A1-76062BA7593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2784202" y="4076700"/>
          <a:ext cx="6480721" cy="17526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 err="1"/>
                        <a:t>ptrs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/>
                        <a:t>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</a:t>
                      </a:r>
                      <a:r>
                        <a:rPr lang="en-US" dirty="0" err="1"/>
                        <a:t>ptrs</a:t>
                      </a:r>
                      <a:r>
                        <a:rPr lang="en-US" dirty="0"/>
                        <a:t> to data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  <a:r>
                        <a:rPr lang="en-US" sz="1800" baseline="0" dirty="0">
                          <a:sym typeface="Symbol" charset="0"/>
                        </a:rPr>
                        <a:t> </a:t>
                      </a:r>
                      <a:r>
                        <a:rPr lang="en-US" dirty="0"/>
                        <a:t>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45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First, some parameters:</a:t>
            </a:r>
          </a:p>
          <a:p>
            <a:pPr lvl="1"/>
            <a:r>
              <a:rPr lang="en-GB" dirty="0"/>
              <a:t>block size 4kb, of which:</a:t>
            </a:r>
            <a:br>
              <a:rPr lang="en-GB" dirty="0"/>
            </a:br>
            <a:r>
              <a:rPr lang="en-GB" dirty="0"/>
              <a:t>b = 4000 bytes available for storage of records</a:t>
            </a:r>
          </a:p>
          <a:p>
            <a:pPr lvl="1"/>
            <a:r>
              <a:rPr lang="en-GB" dirty="0"/>
              <a:t>key length	</a:t>
            </a:r>
            <a:br>
              <a:rPr lang="en-GB" dirty="0"/>
            </a:br>
            <a:r>
              <a:rPr lang="en-GB" dirty="0"/>
              <a:t>k = 10 bytes</a:t>
            </a:r>
          </a:p>
          <a:p>
            <a:pPr lvl="1"/>
            <a:r>
              <a:rPr lang="en-GB" dirty="0"/>
              <a:t>record length	</a:t>
            </a:r>
            <a:br>
              <a:rPr lang="en-GB" dirty="0"/>
            </a:br>
            <a:r>
              <a:rPr lang="en-GB" dirty="0"/>
              <a:t>r = 100 bytes (including the key)</a:t>
            </a:r>
          </a:p>
          <a:p>
            <a:pPr lvl="1"/>
            <a:r>
              <a:rPr lang="en-GB" dirty="0"/>
              <a:t>block pointer</a:t>
            </a:r>
            <a:br>
              <a:rPr lang="en-GB" dirty="0"/>
            </a:br>
            <a:r>
              <a:rPr lang="en-GB" dirty="0"/>
              <a:t>p = 6 bytes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D5BFA-8889-2C40-8DCF-80B79045B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leaf node in a primary index can accommodate </a:t>
            </a:r>
            <a:r>
              <a:rPr lang="en-GB" dirty="0" err="1"/>
              <a:t>lp</a:t>
            </a:r>
            <a:r>
              <a:rPr lang="en-GB" dirty="0"/>
              <a:t> records, where </a:t>
            </a:r>
            <a:r>
              <a:rPr lang="en-GB" dirty="0" err="1"/>
              <a:t>lp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(</a:t>
            </a:r>
            <a:r>
              <a:rPr lang="en-GB" dirty="0"/>
              <a:t>b-p)/r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39 records</a:t>
            </a:r>
          </a:p>
          <a:p>
            <a:pPr marL="0" indent="0">
              <a:buNone/>
            </a:pPr>
            <a:r>
              <a:rPr lang="en-GB" dirty="0"/>
              <a:t>A leaf node in a secondary index can accommodate </a:t>
            </a:r>
            <a:r>
              <a:rPr lang="en-GB" dirty="0" err="1"/>
              <a:t>ls</a:t>
            </a:r>
            <a:r>
              <a:rPr lang="en-GB" dirty="0"/>
              <a:t> records,</a:t>
            </a:r>
            <a:br>
              <a:rPr lang="en-GB" dirty="0"/>
            </a:br>
            <a:r>
              <a:rPr lang="en-GB" dirty="0"/>
              <a:t>where </a:t>
            </a:r>
            <a:r>
              <a:rPr lang="en-GB" dirty="0" err="1"/>
              <a:t>ls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GB" dirty="0"/>
              <a:t>(b-p)/(</a:t>
            </a:r>
            <a:r>
              <a:rPr lang="en-GB" dirty="0" err="1"/>
              <a:t>k+p</a:t>
            </a:r>
            <a:r>
              <a:rPr lang="en-GB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249 records</a:t>
            </a:r>
          </a:p>
          <a:p>
            <a:pPr marL="0" indent="0">
              <a:buNone/>
            </a:pPr>
            <a:r>
              <a:rPr lang="en-GB" dirty="0"/>
              <a:t>A non-leaf node could accommodate </a:t>
            </a:r>
            <a:r>
              <a:rPr lang="en-US" dirty="0" err="1"/>
              <a:t>i</a:t>
            </a:r>
            <a:r>
              <a:rPr lang="en-US" dirty="0"/>
              <a:t> entries, where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(b-p)/(</a:t>
            </a:r>
            <a:r>
              <a:rPr lang="en-US" dirty="0" err="1"/>
              <a:t>k+p</a:t>
            </a:r>
            <a:r>
              <a:rPr lang="en-US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US" dirty="0"/>
              <a:t> = 249 records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allow for expansion, assume initial node occupancy of u, where u = 0.6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2F72-9042-4440-B079-469D72006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2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FE55-A424-424A-B904-AB68796A1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3E7F4-BDD7-334D-BABA-83786154C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/>
          <p:cNvSpPr/>
          <p:nvPr/>
        </p:nvSpPr>
        <p:spPr bwMode="auto">
          <a:xfrm rot="5400000">
            <a:off x="4260305" y="3645024"/>
            <a:ext cx="1440160" cy="720080"/>
          </a:xfrm>
          <a:prstGeom prst="trapezoid">
            <a:avLst>
              <a:gd name="adj" fmla="val 47928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32513" y="2564904"/>
            <a:ext cx="144016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Blocks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containing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records</a:t>
            </a:r>
          </a:p>
        </p:txBody>
      </p:sp>
      <p:cxnSp>
        <p:nvCxnSpPr>
          <p:cNvPr id="8" name="Straight Arrow Connector 7"/>
          <p:cNvCxnSpPr>
            <a:stCxn id="5" idx="0"/>
            <a:endCxn id="6" idx="1"/>
          </p:cNvCxnSpPr>
          <p:nvPr/>
        </p:nvCxnSpPr>
        <p:spPr bwMode="auto">
          <a:xfrm>
            <a:off x="5340425" y="4005064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7572673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2"/>
          </p:cNvCxnSpPr>
          <p:nvPr/>
        </p:nvCxnSpPr>
        <p:spPr bwMode="auto">
          <a:xfrm>
            <a:off x="3900265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06314" y="3717032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search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729" y="3717033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matching 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687006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23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3,427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22,201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510,623 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95E4C-7EA6-2840-8B97-E1CDB577A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1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 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57EB9-D4F3-A540-B9F5-9B7CCD14F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149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	= 	22,201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3,307,949	records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not normally necessary to go more than about three levels deep in the index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EADA8-C979-F645-B97C-12A9B48092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48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Space available in leaf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root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420D3-3577-8147-A296-E421388FB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6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8988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6672536" y="458130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37" idx="2"/>
          </p:cNvCxnSpPr>
          <p:nvPr/>
        </p:nvCxnSpPr>
        <p:spPr bwMode="auto">
          <a:xfrm>
            <a:off x="7176592" y="4869333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6192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103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69609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802923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6378987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50" idx="2"/>
            <a:endCxn id="77" idx="0"/>
          </p:cNvCxnSpPr>
          <p:nvPr/>
        </p:nvCxnSpPr>
        <p:spPr bwMode="auto">
          <a:xfrm flipH="1">
            <a:off x="2562563" y="3861296"/>
            <a:ext cx="316835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9" idx="2"/>
            <a:endCxn id="57" idx="0"/>
          </p:cNvCxnSpPr>
          <p:nvPr/>
        </p:nvCxnSpPr>
        <p:spPr bwMode="auto">
          <a:xfrm flipH="1">
            <a:off x="5154851" y="3861296"/>
            <a:ext cx="1152128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3" idx="2"/>
            <a:endCxn id="63" idx="0"/>
          </p:cNvCxnSpPr>
          <p:nvPr/>
        </p:nvCxnSpPr>
        <p:spPr bwMode="auto">
          <a:xfrm>
            <a:off x="6883043" y="3861296"/>
            <a:ext cx="864096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3379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cxnSpLocks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73" idx="3"/>
            <a:endCxn id="59" idx="1"/>
          </p:cNvCxnSpPr>
          <p:nvPr/>
        </p:nvCxnSpPr>
        <p:spPr bwMode="auto">
          <a:xfrm>
            <a:off x="4649090" y="4941812"/>
            <a:ext cx="3096345" cy="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01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Tuples of a relation are sorted by their primary key</a:t>
            </a:r>
          </a:p>
          <a:p>
            <a:r>
              <a:rPr lang="en-US" dirty="0"/>
              <a:t>Tuples are then distributed among blocks in that order</a:t>
            </a:r>
          </a:p>
          <a:p>
            <a:r>
              <a:rPr lang="en-US" dirty="0"/>
              <a:t>Common to leave free space in each block to allow for later insertions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1307653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98172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0989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9" idx="2"/>
            <a:endCxn id="130" idx="0"/>
          </p:cNvCxnSpPr>
          <p:nvPr/>
        </p:nvCxnSpPr>
        <p:spPr bwMode="auto">
          <a:xfrm>
            <a:off x="4577081" y="2781647"/>
            <a:ext cx="2808312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Rectangle 143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0596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3264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36341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2346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5303913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5735960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159896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79976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6456040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312024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888088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149" idx="2"/>
            <a:endCxn id="7" idx="0"/>
          </p:cNvCxnSpPr>
          <p:nvPr/>
        </p:nvCxnSpPr>
        <p:spPr bwMode="auto">
          <a:xfrm flipH="1">
            <a:off x="4871864" y="1988790"/>
            <a:ext cx="360040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148" idx="2"/>
            <a:endCxn id="143" idx="0"/>
          </p:cNvCxnSpPr>
          <p:nvPr/>
        </p:nvCxnSpPr>
        <p:spPr bwMode="auto">
          <a:xfrm>
            <a:off x="5807968" y="1988790"/>
            <a:ext cx="1656184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4007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Coalesce with sibling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Re-distribute keys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Cases 2. or 3. at non-leaf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A37B-4FE6-B740-BC44-99BDCBCC7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6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5604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0321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60816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46415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04021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25" idx="2"/>
            <a:endCxn id="57" idx="0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760296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9" name="Elbow Connector 78"/>
          <p:cNvCxnSpPr>
            <a:stCxn id="74" idx="3"/>
            <a:endCxn id="55" idx="1"/>
          </p:cNvCxnSpPr>
          <p:nvPr/>
        </p:nvCxnSpPr>
        <p:spPr bwMode="auto">
          <a:xfrm>
            <a:off x="5879977" y="4364979"/>
            <a:ext cx="576065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0" name="Elbow Connector 79"/>
          <p:cNvCxnSpPr>
            <a:stCxn id="75" idx="3"/>
            <a:endCxn id="119" idx="1"/>
          </p:cNvCxnSpPr>
          <p:nvPr/>
        </p:nvCxnSpPr>
        <p:spPr bwMode="auto">
          <a:xfrm flipH="1" flipV="1">
            <a:off x="8040216" y="357294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6" idx="2"/>
          </p:cNvCxnSpPr>
          <p:nvPr/>
        </p:nvCxnSpPr>
        <p:spPr bwMode="auto">
          <a:xfrm>
            <a:off x="6960096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59" idx="2"/>
          </p:cNvCxnSpPr>
          <p:nvPr/>
        </p:nvCxnSpPr>
        <p:spPr bwMode="auto">
          <a:xfrm>
            <a:off x="7536160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184232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616280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0979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cxnSpLocks/>
            <a:stCxn id="25" idx="2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91819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Index or Not To Index?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Maintaining an index costs time (processor, disk access)</a:t>
            </a:r>
          </a:p>
          <a:p>
            <a:pPr lvl="1"/>
            <a:r>
              <a:rPr lang="en-GB" dirty="0"/>
              <a:t>When entries are added to the relation, index must be updated</a:t>
            </a:r>
          </a:p>
          <a:p>
            <a:pPr lvl="1"/>
            <a:r>
              <a:rPr lang="en-GB" dirty="0"/>
              <a:t>Index must be maintained to make good use of resources</a:t>
            </a:r>
          </a:p>
          <a:p>
            <a:pPr marL="0" indent="0">
              <a:buNone/>
            </a:pPr>
            <a:r>
              <a:rPr lang="en-GB" dirty="0"/>
              <a:t>There is a trade off between:</a:t>
            </a:r>
          </a:p>
          <a:p>
            <a:pPr lvl="1"/>
            <a:r>
              <a:rPr lang="en-GB" dirty="0"/>
              <a:t>Rapid access when retrieving data</a:t>
            </a:r>
          </a:p>
          <a:p>
            <a:pPr lvl="1"/>
            <a:r>
              <a:rPr lang="en-GB" dirty="0"/>
              <a:t>Speed of updating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9C51-996E-B14F-BB1F-873AEC24E5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504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7" name="Straight Arrow Connector 166"/>
          <p:cNvCxnSpPr>
            <a:stCxn id="25" idx="2"/>
            <a:endCxn id="121" idx="0"/>
          </p:cNvCxnSpPr>
          <p:nvPr/>
        </p:nvCxnSpPr>
        <p:spPr bwMode="auto">
          <a:xfrm>
            <a:off x="6384032" y="2852836"/>
            <a:ext cx="244827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Rectangle 167"/>
          <p:cNvSpPr/>
          <p:nvPr/>
        </p:nvSpPr>
        <p:spPr bwMode="auto">
          <a:xfrm>
            <a:off x="5879976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37768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3" idx="2"/>
            <a:endCxn id="76" idx="0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176120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752184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37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608168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84232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328248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60296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9480376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904312" y="50851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9336360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3" name="Elbow Connector 92"/>
          <p:cNvCxnSpPr>
            <a:stCxn id="42" idx="3"/>
            <a:endCxn id="75" idx="1"/>
          </p:cNvCxnSpPr>
          <p:nvPr/>
        </p:nvCxnSpPr>
        <p:spPr bwMode="auto">
          <a:xfrm flipH="1">
            <a:off x="7176120" y="4365029"/>
            <a:ext cx="1872208" cy="8640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6" name="Elbow Connector 95"/>
          <p:cNvCxnSpPr>
            <a:stCxn id="81" idx="3"/>
            <a:endCxn id="84" idx="1"/>
          </p:cNvCxnSpPr>
          <p:nvPr/>
        </p:nvCxnSpPr>
        <p:spPr bwMode="auto">
          <a:xfrm flipH="1">
            <a:off x="7752184" y="5229175"/>
            <a:ext cx="1872208" cy="8640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77" idx="2"/>
          </p:cNvCxnSpPr>
          <p:nvPr/>
        </p:nvCxnSpPr>
        <p:spPr bwMode="auto">
          <a:xfrm>
            <a:off x="768017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78" idx="2"/>
          </p:cNvCxnSpPr>
          <p:nvPr/>
        </p:nvCxnSpPr>
        <p:spPr bwMode="auto">
          <a:xfrm>
            <a:off x="825624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86530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cxnSpLocks/>
            <a:stCxn id="113" idx="2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9200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73201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85" name="Straight Arrow Connector 184"/>
          <p:cNvCxnSpPr>
            <a:stCxn id="113" idx="2"/>
            <a:endCxn id="85" idx="0"/>
          </p:cNvCxnSpPr>
          <p:nvPr/>
        </p:nvCxnSpPr>
        <p:spPr bwMode="auto">
          <a:xfrm>
            <a:off x="7824192" y="3356942"/>
            <a:ext cx="720080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3860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cxnSpLocks/>
            <a:stCxn id="151" idx="2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8719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2135560" y="263691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new root</a:t>
            </a:r>
          </a:p>
        </p:txBody>
      </p:sp>
    </p:spTree>
    <p:extLst>
      <p:ext uri="{BB962C8B-B14F-4D97-AF65-F5344CB8AC3E}">
        <p14:creationId xmlns:p14="http://schemas.microsoft.com/office/powerpoint/2010/main" val="28234759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 deletions in practice</a:t>
            </a:r>
          </a:p>
        </p:txBody>
      </p:sp>
      <p:sp>
        <p:nvSpPr>
          <p:cNvPr id="1177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Often, coalescing is not implemented</a:t>
            </a:r>
          </a:p>
          <a:p>
            <a:pPr lvl="1"/>
            <a:r>
              <a:rPr lang="en-US" dirty="0"/>
              <a:t>Too hard and not worth it!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F9640-18AD-0545-B8AF-1D549D862C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1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B-trees versus static indexed sequential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B-trees consume more space</a:t>
            </a:r>
          </a:p>
          <a:p>
            <a:pPr lvl="1"/>
            <a:r>
              <a:rPr lang="en-US" dirty="0"/>
              <a:t>Blocks are not contiguous</a:t>
            </a:r>
          </a:p>
          <a:p>
            <a:pPr lvl="1"/>
            <a:r>
              <a:rPr lang="en-US" dirty="0"/>
              <a:t>Fewer disk accesses for static indexes, even allowing for </a:t>
            </a:r>
            <a:r>
              <a:rPr lang="en-US" dirty="0" err="1"/>
              <a:t>reorganisation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Concurrency control is harder in B-trees</a:t>
            </a:r>
          </a:p>
          <a:p>
            <a:pPr marL="0" indent="0">
              <a:buNone/>
            </a:pPr>
            <a:r>
              <a:rPr lang="en-US" i="1" dirty="0"/>
              <a:t>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DBA does not know:</a:t>
            </a:r>
          </a:p>
          <a:p>
            <a:pPr lvl="1"/>
            <a:r>
              <a:rPr lang="en-US" dirty="0"/>
              <a:t>when to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how full to load pages of new index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E0612-83BB-FA4E-8E50-32CA558D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7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</p:spTree>
    <p:extLst>
      <p:ext uri="{BB962C8B-B14F-4D97-AF65-F5344CB8AC3E}">
        <p14:creationId xmlns:p14="http://schemas.microsoft.com/office/powerpoint/2010/main" val="41117085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memory hash table</a:t>
            </a:r>
          </a:p>
          <a:p>
            <a:pPr lvl="1"/>
            <a:r>
              <a:rPr lang="en-US" i="1" dirty="0"/>
              <a:t>Hash function </a:t>
            </a:r>
            <a:r>
              <a:rPr lang="en-US" dirty="0"/>
              <a:t>h() takes a key and computes an integer value</a:t>
            </a:r>
          </a:p>
          <a:p>
            <a:pPr lvl="1"/>
            <a:r>
              <a:rPr lang="en-US" dirty="0"/>
              <a:t>Value is used to select a bucket from a </a:t>
            </a:r>
            <a:r>
              <a:rPr lang="en-US" i="1" dirty="0"/>
              <a:t>bucket array</a:t>
            </a:r>
          </a:p>
          <a:p>
            <a:pPr lvl="1"/>
            <a:r>
              <a:rPr lang="en-US" dirty="0"/>
              <a:t>Bucket array contains linked lists of records</a:t>
            </a:r>
          </a:p>
          <a:p>
            <a:pPr marL="0" indent="0">
              <a:buNone/>
            </a:pPr>
            <a:r>
              <a:rPr lang="en-US" dirty="0"/>
              <a:t>Secondary storage hash table</a:t>
            </a:r>
          </a:p>
          <a:p>
            <a:pPr lvl="1"/>
            <a:r>
              <a:rPr lang="en-US" dirty="0"/>
              <a:t>Stores many more records than a main memory hash table</a:t>
            </a:r>
          </a:p>
          <a:p>
            <a:pPr lvl="1"/>
            <a:r>
              <a:rPr lang="en-US" dirty="0"/>
              <a:t>Bucket array consists of disk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7D809-249E-0849-9457-B5EFC9CED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Sequence of blocks holding only keys and pointers to records</a:t>
            </a:r>
          </a:p>
          <a:p>
            <a:r>
              <a:rPr lang="en-US" dirty="0"/>
              <a:t>One key/pointer pair for every </a:t>
            </a:r>
            <a:r>
              <a:rPr lang="en-US" b="1" dirty="0"/>
              <a:t>record</a:t>
            </a:r>
            <a:r>
              <a:rPr lang="en-US" dirty="0"/>
              <a:t> in data file</a:t>
            </a:r>
          </a:p>
          <a:p>
            <a:r>
              <a:rPr lang="en-US" dirty="0"/>
              <a:t>Blocks of index are in same order as those of the data file</a:t>
            </a:r>
          </a:p>
          <a:p>
            <a:r>
              <a:rPr lang="en-US" dirty="0"/>
              <a:t>Key-pointer pair much smaller than record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5" name="Rectangle 244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7" name="Rectangle 276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01968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#1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block pointer directly, or as offset from first block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Requires bucket blocks to be in fixed, consecutive 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E9C91-84E2-7642-800F-B9FFD4727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0" name="Elbow Connector 9"/>
          <p:cNvCxnSpPr>
            <a:cxnSpLocks/>
            <a:stCxn id="6160" idx="3"/>
            <a:endCxn id="22" idx="1"/>
          </p:cNvCxnSpPr>
          <p:nvPr/>
        </p:nvCxnSpPr>
        <p:spPr bwMode="auto">
          <a:xfrm flipV="1">
            <a:off x="7250537" y="3933056"/>
            <a:ext cx="2085823" cy="63210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40977941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#2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offset in array of block pointers (directory)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Used for “secondary” search keys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E02C58-507D-D341-9EDD-7162130DE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35" name="Elbow Connector 34"/>
          <p:cNvCxnSpPr>
            <a:cxnSpLocks/>
            <a:stCxn id="29" idx="3"/>
            <a:endCxn id="15" idx="1"/>
          </p:cNvCxnSpPr>
          <p:nvPr/>
        </p:nvCxnSpPr>
        <p:spPr bwMode="auto">
          <a:xfrm flipV="1">
            <a:off x="7250537" y="3861048"/>
            <a:ext cx="933695" cy="70411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cxnSp>
        <p:nvCxnSpPr>
          <p:cNvPr id="5" name="Straight Arrow Connector 4"/>
          <p:cNvCxnSpPr>
            <a:stCxn id="19" idx="3"/>
            <a:endCxn id="30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3"/>
            <a:endCxn id="31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7" idx="3"/>
            <a:endCxn id="32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3"/>
            <a:endCxn id="33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9024813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hash function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= </a:t>
            </a:r>
            <a:r>
              <a:rPr lang="ja-JP" altLang="en-US" dirty="0"/>
              <a:t>‘</a:t>
            </a:r>
            <a:r>
              <a:rPr lang="en-US" dirty="0"/>
              <a:t>x1 x2 … </a:t>
            </a:r>
            <a:r>
              <a:rPr lang="en-US" dirty="0" err="1"/>
              <a:t>xn</a:t>
            </a:r>
            <a:r>
              <a:rPr lang="ja-JP" altLang="en-US" dirty="0"/>
              <a:t>’</a:t>
            </a:r>
            <a:r>
              <a:rPr lang="en-US" dirty="0"/>
              <a:t>   (n byte character string),  b buckets</a:t>
            </a:r>
          </a:p>
          <a:p>
            <a:pPr marL="0" indent="0">
              <a:buNone/>
            </a:pPr>
            <a:r>
              <a:rPr lang="en-US" dirty="0"/>
              <a:t>h:  add x1 + x2 + ….. </a:t>
            </a:r>
            <a:r>
              <a:rPr lang="en-US" dirty="0" err="1"/>
              <a:t>xn</a:t>
            </a:r>
            <a:r>
              <a:rPr lang="en-US" dirty="0"/>
              <a:t>, compute sum modulo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 particularly good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hash function has the same expected number of keys per bucket for each 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F6DE5-3A24-5D45-A8A8-890894985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0D0E6-BDF5-114D-92E0-4E0B053763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we keep keys sorted?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if CPU time is critical and inserts/deletes are relatively infrequent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44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records per 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97B7-663D-E14F-B8E5-AE263A300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36185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Hashing example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a, b, c, d</a:t>
            </a:r>
          </a:p>
          <a:p>
            <a:pPr lvl="1"/>
            <a:r>
              <a:rPr lang="en-US" dirty="0"/>
              <a:t>h(a) = 1</a:t>
            </a:r>
          </a:p>
          <a:p>
            <a:pPr lvl="1"/>
            <a:r>
              <a:rPr lang="en-US" dirty="0"/>
              <a:t>h(b) = 2</a:t>
            </a:r>
          </a:p>
          <a:p>
            <a:pPr lvl="1"/>
            <a:r>
              <a:rPr lang="en-US" dirty="0"/>
              <a:t>h(c) = 1</a:t>
            </a:r>
          </a:p>
          <a:p>
            <a:pPr lvl="1"/>
            <a:r>
              <a:rPr lang="en-US" dirty="0"/>
              <a:t>h(d) = 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4ECD4-5074-2A4A-9BC0-5264DF45F9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3396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Overflow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e</a:t>
            </a:r>
          </a:p>
          <a:p>
            <a:pPr lvl="1"/>
            <a:r>
              <a:rPr lang="en-US" dirty="0"/>
              <a:t>h(e) = 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46144-74D3-3149-9764-0702AA5B3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48068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6788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05486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3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23</TotalTime>
  <Words>7660</Words>
  <Application>Microsoft Office PowerPoint</Application>
  <PresentationFormat>Widescreen</PresentationFormat>
  <Paragraphs>3308</Paragraphs>
  <Slides>220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220</vt:i4>
      </vt:variant>
    </vt:vector>
  </HeadingPairs>
  <TitlesOfParts>
    <vt:vector size="234" baseType="lpstr">
      <vt:lpstr>Lucida Sans</vt:lpstr>
      <vt:lpstr>Georgia</vt:lpstr>
      <vt:lpstr>Arial</vt:lpstr>
      <vt:lpstr>Lucida Console</vt:lpstr>
      <vt:lpstr>Symbol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Access Structures</vt:lpstr>
      <vt:lpstr>Overview</vt:lpstr>
      <vt:lpstr>Index Basics</vt:lpstr>
      <vt:lpstr>Index basics</vt:lpstr>
      <vt:lpstr>Indexes</vt:lpstr>
      <vt:lpstr>Sequential Files</vt:lpstr>
      <vt:lpstr>To Index or Not To Index?</vt:lpstr>
      <vt:lpstr>Dense Index</vt:lpstr>
      <vt:lpstr>Dense Index</vt:lpstr>
      <vt:lpstr>Sparse Index</vt:lpstr>
      <vt:lpstr>Multi-level Index</vt:lpstr>
      <vt:lpstr>Notes on pointers:</vt:lpstr>
      <vt:lpstr>Sparse vs. Dense Tradeoff</vt:lpstr>
      <vt:lpstr>Duplicate Keys</vt:lpstr>
      <vt:lpstr>Duplicate Keys</vt:lpstr>
      <vt:lpstr>Duplicate Keys</vt:lpstr>
      <vt:lpstr>Duplicate Keys</vt:lpstr>
      <vt:lpstr>Duplicate Keys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Dense Index</vt:lpstr>
      <vt:lpstr>Deletion from Dense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Secondary Indexes</vt:lpstr>
      <vt:lpstr>Secondary Indexes</vt:lpstr>
      <vt:lpstr>Secondary Indexes</vt:lpstr>
      <vt:lpstr>Secondary Indexes</vt:lpstr>
      <vt:lpstr>Secondary Indexes</vt:lpstr>
      <vt:lpstr>Duplicate values</vt:lpstr>
      <vt:lpstr>Duplicate values</vt:lpstr>
      <vt:lpstr>Duplicate values</vt:lpstr>
      <vt:lpstr>Duplicate values</vt:lpstr>
      <vt:lpstr>Duplicate values</vt:lpstr>
      <vt:lpstr>Conventional indexes</vt:lpstr>
      <vt:lpstr>B+trees</vt:lpstr>
      <vt:lpstr>B+trees</vt:lpstr>
      <vt:lpstr>B+tree example</vt:lpstr>
      <vt:lpstr>Example non-leaf node</vt:lpstr>
      <vt:lpstr>Non-leaf nodes</vt:lpstr>
      <vt:lpstr>Example leaf node</vt:lpstr>
      <vt:lpstr>Leaf nodes</vt:lpstr>
      <vt:lpstr>Node size</vt:lpstr>
      <vt:lpstr>Minimum nodes</vt:lpstr>
      <vt:lpstr>Minimum node examples (n=3)</vt:lpstr>
      <vt:lpstr>B+tree rules</vt:lpstr>
      <vt:lpstr>B+tree arithmetic example</vt:lpstr>
      <vt:lpstr>B+tree arithmetic example</vt:lpstr>
      <vt:lpstr>B+tree primary index</vt:lpstr>
      <vt:lpstr>B+tree primary index</vt:lpstr>
      <vt:lpstr>B+tree secondary index</vt:lpstr>
      <vt:lpstr>B+tree secondary index</vt:lpstr>
      <vt:lpstr>B+tree Insertion</vt:lpstr>
      <vt:lpstr>Case 1: insert key=32</vt:lpstr>
      <vt:lpstr>Case 1: insert key=32</vt:lpstr>
      <vt:lpstr>Case 2: insert key=7</vt:lpstr>
      <vt:lpstr>Case 2: insert key=7</vt:lpstr>
      <vt:lpstr>Case 2: insert key=7</vt:lpstr>
      <vt:lpstr>Case 3: insert key=160</vt:lpstr>
      <vt:lpstr>Case 3: insert key=160</vt:lpstr>
      <vt:lpstr>Case 3: insert key=160</vt:lpstr>
      <vt:lpstr>Case 3: insert key=160</vt:lpstr>
      <vt:lpstr>Case 4: insert 45</vt:lpstr>
      <vt:lpstr>Case 4: insert 45</vt:lpstr>
      <vt:lpstr>Case 4: insert 45</vt:lpstr>
      <vt:lpstr>Case 4: insert 45</vt:lpstr>
      <vt:lpstr>B+tree Deletion</vt:lpstr>
      <vt:lpstr>Case 2: delete key=50 (n=4)</vt:lpstr>
      <vt:lpstr>Case 2: delete key=50 (n=4)</vt:lpstr>
      <vt:lpstr>Case 2: delete key=50 (n=4)</vt:lpstr>
      <vt:lpstr>Case 4: delete key=37 (n=4)</vt:lpstr>
      <vt:lpstr>Case 4: delete key=37 (n=4)</vt:lpstr>
      <vt:lpstr>Case 4: delete key=37 (n=4)</vt:lpstr>
      <vt:lpstr>Case 4: delete key=37 (n=4)</vt:lpstr>
      <vt:lpstr>Case 4: delete key=37 (n=4)</vt:lpstr>
      <vt:lpstr>B+tree deletions in practice</vt:lpstr>
      <vt:lpstr>B-trees versus static indexed sequential files</vt:lpstr>
      <vt:lpstr>Hashing</vt:lpstr>
      <vt:lpstr>Hashing</vt:lpstr>
      <vt:lpstr>Hashing approach #1</vt:lpstr>
      <vt:lpstr>Hashing approach #2</vt:lpstr>
      <vt:lpstr>Example hash function</vt:lpstr>
      <vt:lpstr>Buckets</vt:lpstr>
      <vt:lpstr>Hashing example</vt:lpstr>
      <vt:lpstr>Hashing example</vt:lpstr>
      <vt:lpstr>Hashing example: Overflow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Rule of thumb:</vt:lpstr>
      <vt:lpstr>How do we cope with growth?</vt:lpstr>
      <vt:lpstr>Extensible hashing</vt:lpstr>
      <vt:lpstr>Extensible hashing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Extensible hashing: deletion</vt:lpstr>
      <vt:lpstr>Overflow chains</vt:lpstr>
      <vt:lpstr>Overflow chains</vt:lpstr>
      <vt:lpstr>Overflow chains</vt:lpstr>
      <vt:lpstr>Summary</vt:lpstr>
      <vt:lpstr>Linear hashing</vt:lpstr>
      <vt:lpstr>Linear hashing</vt:lpstr>
      <vt:lpstr>Linear hashing</vt:lpstr>
      <vt:lpstr>Example: b=4 bits, i=1, 2 keys/bucket</vt:lpstr>
      <vt:lpstr>Example: b=4 bits, i=2, 2 keys/bucket</vt:lpstr>
      <vt:lpstr>Example: b=4 bits, i=2, 2 keys/bucket</vt:lpstr>
      <vt:lpstr>Example: b=4 bits, i=2, 2 keys/bucket</vt:lpstr>
      <vt:lpstr>Example: b=4 bits, i=2, 2 keys/bucket</vt:lpstr>
      <vt:lpstr>Example: further growth</vt:lpstr>
      <vt:lpstr>Example: i=3</vt:lpstr>
      <vt:lpstr>Example: i=3</vt:lpstr>
      <vt:lpstr>Example: i=3</vt:lpstr>
      <vt:lpstr>Example: i=3</vt:lpstr>
      <vt:lpstr>When do we expand file?</vt:lpstr>
      <vt:lpstr>Linear Hashing</vt:lpstr>
      <vt:lpstr>Indexing versus Hashing</vt:lpstr>
      <vt:lpstr>Indexing vs Hashing</vt:lpstr>
      <vt:lpstr>Indexing vs Hashing</vt:lpstr>
      <vt:lpstr>Multidimensional Access Structures</vt:lpstr>
      <vt:lpstr>Overview</vt:lpstr>
      <vt:lpstr>Multidimensional Access Structures</vt:lpstr>
      <vt:lpstr>Applications</vt:lpstr>
      <vt:lpstr>Conventional Indexes</vt:lpstr>
      <vt:lpstr>Scenario</vt:lpstr>
      <vt:lpstr>Approach #1</vt:lpstr>
      <vt:lpstr>Approach #2</vt:lpstr>
      <vt:lpstr>Approach #3</vt:lpstr>
      <vt:lpstr>For which queries is this index good?</vt:lpstr>
      <vt:lpstr>Grid Files</vt:lpstr>
      <vt:lpstr>Grid File</vt:lpstr>
      <vt:lpstr>Grid File</vt:lpstr>
      <vt:lpstr>Grid File</vt:lpstr>
      <vt:lpstr>Grid files</vt:lpstr>
      <vt:lpstr>Partitioned Hash</vt:lpstr>
      <vt:lpstr>Partitioned Hash</vt:lpstr>
      <vt:lpstr>Example</vt:lpstr>
      <vt:lpstr>Insertion</vt:lpstr>
      <vt:lpstr>Retrieval</vt:lpstr>
      <vt:lpstr>Retrieval</vt:lpstr>
      <vt:lpstr>Retrieval</vt:lpstr>
      <vt:lpstr>Partitioned hash</vt:lpstr>
      <vt:lpstr>kd-Tree</vt:lpstr>
      <vt:lpstr>kd-Tree</vt:lpstr>
      <vt:lpstr>Example, k=2</vt:lpstr>
      <vt:lpstr>Example, k=2</vt:lpstr>
      <vt:lpstr>Example, k=2</vt:lpstr>
      <vt:lpstr>Example, k=2</vt:lpstr>
      <vt:lpstr>Example, k=2</vt:lpstr>
      <vt:lpstr>Example, k=2</vt:lpstr>
      <vt:lpstr>Partial-Match Queries</vt:lpstr>
      <vt:lpstr>Adapting kd-Trees to Secondary Storage</vt:lpstr>
      <vt:lpstr>Quad-Tree</vt:lpstr>
      <vt:lpstr>Quad-Trees</vt:lpstr>
      <vt:lpstr>Region Quad-tree</vt:lpstr>
      <vt:lpstr>Region Quad-tree</vt:lpstr>
      <vt:lpstr>Region Quad-tree</vt:lpstr>
      <vt:lpstr>Region Quad-tree</vt:lpstr>
      <vt:lpstr>Region Quad-tree</vt:lpstr>
      <vt:lpstr>Point Quad-Tree</vt:lpstr>
      <vt:lpstr>Point Quad-Tree</vt:lpstr>
      <vt:lpstr>Point Quad-Tree</vt:lpstr>
      <vt:lpstr>Point Quad-Tree</vt:lpstr>
      <vt:lpstr>Point Quad-Tree</vt:lpstr>
      <vt:lpstr>R-Tree</vt:lpstr>
      <vt:lpstr>R-Trees</vt:lpstr>
      <vt:lpstr>R-Trees</vt:lpstr>
      <vt:lpstr>R-Trees</vt:lpstr>
      <vt:lpstr>R-Trees</vt:lpstr>
      <vt:lpstr>UB-Tree</vt:lpstr>
      <vt:lpstr>UB-Tree</vt:lpstr>
      <vt:lpstr>Z-Index</vt:lpstr>
      <vt:lpstr>Z-Index</vt:lpstr>
      <vt:lpstr>Z-Index</vt:lpstr>
      <vt:lpstr>Z-Index</vt:lpstr>
      <vt:lpstr>Z-Region Partition</vt:lpstr>
      <vt:lpstr>Z-Region Partition</vt:lpstr>
      <vt:lpstr>Z-Region Partition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Querying UB-Trees</vt:lpstr>
      <vt:lpstr>Bitmap Indexes</vt:lpstr>
      <vt:lpstr>Bitmap indexes</vt:lpstr>
      <vt:lpstr>Example</vt:lpstr>
      <vt:lpstr>Example bitmap index</vt:lpstr>
      <vt:lpstr>Example bitmap index</vt:lpstr>
      <vt:lpstr>Example bitmap index</vt:lpstr>
      <vt:lpstr>Example bitmap index</vt:lpstr>
      <vt:lpstr>Compression</vt:lpstr>
      <vt:lpstr>Bitmap indexes</vt:lpstr>
      <vt:lpstr>Further Reading</vt:lpstr>
      <vt:lpstr>Further Reading</vt:lpstr>
      <vt:lpstr>Next Lecture: Relational Algebra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2022-02-13T14:45:53Z</dcterms:created>
  <dcterms:modified xsi:type="dcterms:W3CDTF">2023-02-13T15:55:43Z</dcterms:modified>
</cp:coreProperties>
</file>