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77"/>
  </p:notesMasterIdLst>
  <p:handoutMasterIdLst>
    <p:handoutMasterId r:id="rId78"/>
  </p:handoutMasterIdLst>
  <p:sldIdLst>
    <p:sldId id="256" r:id="rId6"/>
    <p:sldId id="336" r:id="rId7"/>
    <p:sldId id="607" r:id="rId8"/>
    <p:sldId id="609" r:id="rId9"/>
    <p:sldId id="638" r:id="rId10"/>
    <p:sldId id="610" r:id="rId11"/>
    <p:sldId id="611" r:id="rId12"/>
    <p:sldId id="612" r:id="rId13"/>
    <p:sldId id="613" r:id="rId14"/>
    <p:sldId id="615" r:id="rId15"/>
    <p:sldId id="614" r:id="rId16"/>
    <p:sldId id="616" r:id="rId17"/>
    <p:sldId id="617" r:id="rId18"/>
    <p:sldId id="619" r:id="rId19"/>
    <p:sldId id="618" r:id="rId20"/>
    <p:sldId id="62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630" r:id="rId29"/>
    <p:sldId id="631" r:id="rId30"/>
    <p:sldId id="633" r:id="rId31"/>
    <p:sldId id="634" r:id="rId32"/>
    <p:sldId id="635" r:id="rId33"/>
    <p:sldId id="629" r:id="rId34"/>
    <p:sldId id="637" r:id="rId35"/>
    <p:sldId id="636" r:id="rId36"/>
    <p:sldId id="640" r:id="rId37"/>
    <p:sldId id="641" r:id="rId38"/>
    <p:sldId id="642" r:id="rId39"/>
    <p:sldId id="643" r:id="rId40"/>
    <p:sldId id="603" r:id="rId41"/>
    <p:sldId id="312" r:id="rId42"/>
    <p:sldId id="313" r:id="rId43"/>
    <p:sldId id="315" r:id="rId44"/>
    <p:sldId id="332" r:id="rId45"/>
    <p:sldId id="316" r:id="rId46"/>
    <p:sldId id="333" r:id="rId47"/>
    <p:sldId id="335" r:id="rId48"/>
    <p:sldId id="601" r:id="rId49"/>
    <p:sldId id="337" r:id="rId50"/>
    <p:sldId id="339" r:id="rId51"/>
    <p:sldId id="317" r:id="rId52"/>
    <p:sldId id="318" r:id="rId53"/>
    <p:sldId id="319" r:id="rId54"/>
    <p:sldId id="604" r:id="rId55"/>
    <p:sldId id="648" r:id="rId56"/>
    <p:sldId id="649" r:id="rId57"/>
    <p:sldId id="650" r:id="rId58"/>
    <p:sldId id="651" r:id="rId59"/>
    <p:sldId id="652" r:id="rId60"/>
    <p:sldId id="653" r:id="rId61"/>
    <p:sldId id="654" r:id="rId62"/>
    <p:sldId id="655" r:id="rId63"/>
    <p:sldId id="656" r:id="rId64"/>
    <p:sldId id="657" r:id="rId65"/>
    <p:sldId id="658" r:id="rId66"/>
    <p:sldId id="659" r:id="rId67"/>
    <p:sldId id="660" r:id="rId68"/>
    <p:sldId id="661" r:id="rId69"/>
    <p:sldId id="662" r:id="rId70"/>
    <p:sldId id="663" r:id="rId71"/>
    <p:sldId id="664" r:id="rId72"/>
    <p:sldId id="665" r:id="rId73"/>
    <p:sldId id="666" r:id="rId74"/>
    <p:sldId id="667" r:id="rId75"/>
    <p:sldId id="50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961"/>
    <a:srgbClr val="FFFFFF"/>
    <a:srgbClr val="F9FBFF"/>
    <a:srgbClr val="000000"/>
    <a:srgbClr val="CA287A"/>
    <a:srgbClr val="4A103D"/>
    <a:srgbClr val="005C84"/>
    <a:srgbClr val="2E444E"/>
    <a:srgbClr val="063D5F"/>
    <a:srgbClr val="662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9"/>
    <p:restoredTop sz="78742"/>
  </p:normalViewPr>
  <p:slideViewPr>
    <p:cSldViewPr>
      <p:cViewPr varScale="1">
        <p:scale>
          <a:sx n="75" d="100"/>
          <a:sy n="75" d="100"/>
        </p:scale>
        <p:origin x="160" y="280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8-814E-BE0E-1CC5FE9C6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481368"/>
        <c:axId val="2127484312"/>
      </c:barChart>
      <c:catAx>
        <c:axId val="212748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7484312"/>
        <c:crosses val="autoZero"/>
        <c:auto val="1"/>
        <c:lblAlgn val="ctr"/>
        <c:lblOffset val="100"/>
        <c:noMultiLvlLbl val="0"/>
      </c:catAx>
      <c:valAx>
        <c:axId val="2127484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74813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8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7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2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7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68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B3CE-C217-6742-B79F-D260DE782BA1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62E-A278-9E44-860E-56746098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0155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63" r:id="rId2"/>
    <p:sldLayoutId id="214748376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128F9-B166-064D-B735-697AAA46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Degree Centrality – In Degree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86897B-DAF5-4649-84A8-EAA688E042F9}"/>
              </a:ext>
            </a:extLst>
          </p:cNvPr>
          <p:cNvSpPr txBox="1">
            <a:spLocks/>
          </p:cNvSpPr>
          <p:nvPr/>
        </p:nvSpPr>
        <p:spPr>
          <a:xfrm>
            <a:off x="432000" y="1846900"/>
            <a:ext cx="561807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degree – links to a vertex</a:t>
            </a:r>
          </a:p>
          <a:p>
            <a:r>
              <a:rPr lang="en-US"/>
              <a:t>Often used as a proxy for popularity</a:t>
            </a:r>
          </a:p>
          <a:p>
            <a:pPr lvl="1"/>
            <a:r>
              <a:rPr lang="en-US"/>
              <a:t>A web page is important if lots of things link to it</a:t>
            </a:r>
          </a:p>
          <a:p>
            <a:pPr lvl="1"/>
            <a:r>
              <a:rPr lang="en-US"/>
              <a:t>A twitter user is important if lots of other users follow it</a:t>
            </a:r>
          </a:p>
          <a:p>
            <a:pPr lvl="1"/>
            <a:r>
              <a:rPr lang="en-US"/>
              <a:t>A journal article is important if lots of other articles cite 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5F8F2A-A196-244E-BBB5-EFE5AF525524}"/>
              </a:ext>
            </a:extLst>
          </p:cNvPr>
          <p:cNvGrpSpPr/>
          <p:nvPr/>
        </p:nvGrpSpPr>
        <p:grpSpPr>
          <a:xfrm>
            <a:off x="5640672" y="1533789"/>
            <a:ext cx="4756429" cy="4492887"/>
            <a:chOff x="3806911" y="1905548"/>
            <a:chExt cx="4756429" cy="44928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4B5E96-8FCD-6B46-8F1A-FFB171E1A70A}"/>
                </a:ext>
              </a:extLst>
            </p:cNvPr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7A7BD6-C846-384C-BFB8-869C43853166}"/>
                </a:ext>
              </a:extLst>
            </p:cNvPr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8EDA32-0649-BE41-BCD9-3083564707F2}"/>
                </a:ext>
              </a:extLst>
            </p:cNvPr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5597C4-A59E-E049-ABF0-6E2159AD4040}"/>
                </a:ext>
              </a:extLst>
            </p:cNvPr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1DB8BC-DEE7-B348-B7A4-210328D1C587}"/>
                </a:ext>
              </a:extLst>
            </p:cNvPr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2FC9DE-A9D3-0D45-B50D-916A07E366B5}"/>
                </a:ext>
              </a:extLst>
            </p:cNvPr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51F3D7-8AA5-6043-8F43-E69168678EA8}"/>
                </a:ext>
              </a:extLst>
            </p:cNvPr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B67B94-EF7B-C245-8218-C5BBFF7A03B6}"/>
                </a:ext>
              </a:extLst>
            </p:cNvPr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A5F66A-C4AD-8743-8CFB-17718485982A}"/>
                </a:ext>
              </a:extLst>
            </p:cNvPr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379321-2A0E-D04D-82ED-BE8B088B45F5}"/>
                </a:ext>
              </a:extLst>
            </p:cNvPr>
            <p:cNvCxnSpPr>
              <a:stCxn id="15" idx="7"/>
              <a:endCxn id="12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04DC13-0FD6-7F4D-8225-7D9E52C09445}"/>
                </a:ext>
              </a:extLst>
            </p:cNvPr>
            <p:cNvCxnSpPr>
              <a:stCxn id="14" idx="6"/>
              <a:endCxn id="12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D17190-2250-5E4E-A582-24F9C2040171}"/>
                </a:ext>
              </a:extLst>
            </p:cNvPr>
            <p:cNvCxnSpPr>
              <a:stCxn id="9" idx="6"/>
              <a:endCxn id="12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5F49D9-69CC-274D-8226-46047DE333AB}"/>
                </a:ext>
              </a:extLst>
            </p:cNvPr>
            <p:cNvCxnSpPr>
              <a:stCxn id="7" idx="4"/>
              <a:endCxn id="11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78F017C-6EF4-D442-9782-0DF6025EAB74}"/>
                </a:ext>
              </a:extLst>
            </p:cNvPr>
            <p:cNvCxnSpPr>
              <a:stCxn id="13" idx="2"/>
              <a:endCxn id="11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DA341E-8902-0441-92EB-8F3A19C74265}"/>
                </a:ext>
              </a:extLst>
            </p:cNvPr>
            <p:cNvCxnSpPr>
              <a:stCxn id="10" idx="1"/>
              <a:endCxn id="11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F4CC1F-BE85-A743-B245-BC243DA4AC2D}"/>
                </a:ext>
              </a:extLst>
            </p:cNvPr>
            <p:cNvCxnSpPr>
              <a:stCxn id="8" idx="0"/>
              <a:endCxn id="11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20AB97F-BC55-5847-9807-7D91F7008803}"/>
                </a:ext>
              </a:extLst>
            </p:cNvPr>
            <p:cNvCxnSpPr>
              <a:stCxn id="11" idx="2"/>
              <a:endCxn id="12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221B6A-D610-BF4F-BDDD-9A8F0C828B2B}"/>
                </a:ext>
              </a:extLst>
            </p:cNvPr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inDeg</a:t>
              </a:r>
              <a:r>
                <a:rPr lang="en-US"/>
                <a:t>(E)=4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F71FED4-D087-3E41-A030-751C4FD52198}"/>
                </a:ext>
              </a:extLst>
            </p:cNvPr>
            <p:cNvSpPr/>
            <p:nvPr/>
          </p:nvSpPr>
          <p:spPr bwMode="auto">
            <a:xfrm>
              <a:off x="6019771" y="6073841"/>
              <a:ext cx="3272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B033C43-4269-2F48-9928-1C0ED4DE3D21}"/>
                </a:ext>
              </a:extLst>
            </p:cNvPr>
            <p:cNvCxnSpPr>
              <a:stCxn id="25" idx="6"/>
              <a:endCxn id="8" idx="3"/>
            </p:cNvCxnSpPr>
            <p:nvPr/>
          </p:nvCxnSpPr>
          <p:spPr bwMode="auto">
            <a:xfrm flipV="1">
              <a:off x="6347070" y="5834732"/>
              <a:ext cx="490914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763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F61E69-79C4-944B-BACE-A555AA4B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Degree Centrality – Out Degree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7DE340A-F2ED-004C-98F1-D07520742873}"/>
              </a:ext>
            </a:extLst>
          </p:cNvPr>
          <p:cNvSpPr txBox="1">
            <a:spLocks/>
          </p:cNvSpPr>
          <p:nvPr/>
        </p:nvSpPr>
        <p:spPr>
          <a:xfrm>
            <a:off x="432001" y="1692000"/>
            <a:ext cx="5208672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Out degree – links from this vertex</a:t>
            </a:r>
          </a:p>
          <a:p>
            <a:r>
              <a:rPr lang="en-US"/>
              <a:t>Authorities on a topic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4C17DF-C82D-374E-A0D0-0E0E1551D11F}"/>
              </a:ext>
            </a:extLst>
          </p:cNvPr>
          <p:cNvGrpSpPr/>
          <p:nvPr/>
        </p:nvGrpSpPr>
        <p:grpSpPr>
          <a:xfrm>
            <a:off x="5640672" y="1533789"/>
            <a:ext cx="4756429" cy="4492887"/>
            <a:chOff x="3806911" y="1905548"/>
            <a:chExt cx="4756429" cy="44928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D958B2-D1DE-804A-900A-9497C6D3979D}"/>
                </a:ext>
              </a:extLst>
            </p:cNvPr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0073706-DB1C-E04D-89DF-8E7124EF9708}"/>
                </a:ext>
              </a:extLst>
            </p:cNvPr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EC00BF-9314-BB4A-A849-5166FA1BF0EB}"/>
                </a:ext>
              </a:extLst>
            </p:cNvPr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A241BB-B5FB-504E-8A9E-6215B1A83B57}"/>
                </a:ext>
              </a:extLst>
            </p:cNvPr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86ADB5-E066-FB4E-AB0B-75F579619FE9}"/>
                </a:ext>
              </a:extLst>
            </p:cNvPr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7595FF-7F36-174D-9938-4F1AF6F5D03A}"/>
                </a:ext>
              </a:extLst>
            </p:cNvPr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692BD9-D094-2B42-B688-EA5624A0CE65}"/>
                </a:ext>
              </a:extLst>
            </p:cNvPr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AD1F68-1219-8C46-80DB-62A76A1B28A1}"/>
                </a:ext>
              </a:extLst>
            </p:cNvPr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8D05D9-BB97-DF4A-9790-111AE044E105}"/>
                </a:ext>
              </a:extLst>
            </p:cNvPr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D3F8A-04C4-624C-AF0B-7DC47CC7DC7B}"/>
                </a:ext>
              </a:extLst>
            </p:cNvPr>
            <p:cNvCxnSpPr>
              <a:stCxn id="15" idx="7"/>
              <a:endCxn id="12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D4FEC22-8CE5-A941-95D0-8891EF76471C}"/>
                </a:ext>
              </a:extLst>
            </p:cNvPr>
            <p:cNvCxnSpPr>
              <a:stCxn id="14" idx="6"/>
              <a:endCxn id="12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94C517C-7447-B042-8D0F-1B86A3E3D236}"/>
                </a:ext>
              </a:extLst>
            </p:cNvPr>
            <p:cNvCxnSpPr>
              <a:stCxn id="9" idx="6"/>
              <a:endCxn id="12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BEB750-35ED-3F45-9991-45405546FA5D}"/>
                </a:ext>
              </a:extLst>
            </p:cNvPr>
            <p:cNvCxnSpPr>
              <a:stCxn id="7" idx="4"/>
              <a:endCxn id="11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F7CEF8-7815-7940-8076-E036C6D920E6}"/>
                </a:ext>
              </a:extLst>
            </p:cNvPr>
            <p:cNvCxnSpPr>
              <a:stCxn id="13" idx="2"/>
              <a:endCxn id="11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AF7869-9C92-0B42-9434-1A2D06EF8EB2}"/>
                </a:ext>
              </a:extLst>
            </p:cNvPr>
            <p:cNvCxnSpPr>
              <a:stCxn id="10" idx="1"/>
              <a:endCxn id="11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08F815-0344-F14A-9935-7C8A2B33BF21}"/>
                </a:ext>
              </a:extLst>
            </p:cNvPr>
            <p:cNvCxnSpPr>
              <a:stCxn id="8" idx="0"/>
              <a:endCxn id="11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609C2C7-9A6E-5D40-8ECB-4FEC400381CC}"/>
                </a:ext>
              </a:extLst>
            </p:cNvPr>
            <p:cNvCxnSpPr>
              <a:stCxn id="11" idx="2"/>
              <a:endCxn id="12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940D14-30E1-FD41-8BE6-025F01527CDE}"/>
                </a:ext>
              </a:extLst>
            </p:cNvPr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inDeg</a:t>
              </a:r>
              <a:r>
                <a:rPr lang="en-US"/>
                <a:t>(E)=4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9D9D24-7956-BA4B-9271-B573740EDA31}"/>
                </a:ext>
              </a:extLst>
            </p:cNvPr>
            <p:cNvSpPr/>
            <p:nvPr/>
          </p:nvSpPr>
          <p:spPr bwMode="auto">
            <a:xfrm>
              <a:off x="6019771" y="6073841"/>
              <a:ext cx="3272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2F323B9-0B13-3349-BA7A-E75E2BB9B640}"/>
                </a:ext>
              </a:extLst>
            </p:cNvPr>
            <p:cNvCxnSpPr>
              <a:stCxn id="25" idx="6"/>
              <a:endCxn id="8" idx="3"/>
            </p:cNvCxnSpPr>
            <p:nvPr/>
          </p:nvCxnSpPr>
          <p:spPr bwMode="auto">
            <a:xfrm flipV="1">
              <a:off x="6347070" y="5834732"/>
              <a:ext cx="490914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BFE61B-BD65-1249-9E2E-AC8E1FB8AF63}"/>
                </a:ext>
              </a:extLst>
            </p:cNvPr>
            <p:cNvSpPr txBox="1"/>
            <p:nvPr/>
          </p:nvSpPr>
          <p:spPr>
            <a:xfrm>
              <a:off x="5552971" y="3859174"/>
              <a:ext cx="170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outDeg</a:t>
              </a:r>
              <a:r>
                <a:rPr lang="en-US"/>
                <a:t>(E)=1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09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B9A0C2-0401-9248-BACB-498A86C4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Degree Distributions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D78647-4695-A84E-A736-B8A4E28054E3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9912000" cy="13399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Degree distributions p(k)</a:t>
            </a:r>
          </a:p>
          <a:p>
            <a:r>
              <a:rPr lang="en-US"/>
              <a:t>A plot showing the degree of nodes in a graph </a:t>
            </a:r>
          </a:p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26525A-F552-9E4F-A17F-2257E6541130}"/>
              </a:ext>
            </a:extLst>
          </p:cNvPr>
          <p:cNvGrpSpPr/>
          <p:nvPr/>
        </p:nvGrpSpPr>
        <p:grpSpPr>
          <a:xfrm>
            <a:off x="6056399" y="3186818"/>
            <a:ext cx="4014708" cy="3070474"/>
            <a:chOff x="4842159" y="3217798"/>
            <a:chExt cx="4014708" cy="30704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4FEA18-EA6E-AB4B-A6B0-6F6A7BD92607}"/>
                </a:ext>
              </a:extLst>
            </p:cNvPr>
            <p:cNvSpPr txBox="1"/>
            <p:nvPr/>
          </p:nvSpPr>
          <p:spPr>
            <a:xfrm>
              <a:off x="5443810" y="5918940"/>
              <a:ext cx="341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Number of links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E1FCC6-4E08-D54E-B512-1CAC05EA7439}"/>
                </a:ext>
              </a:extLst>
            </p:cNvPr>
            <p:cNvSpPr txBox="1"/>
            <p:nvPr/>
          </p:nvSpPr>
          <p:spPr>
            <a:xfrm rot="16200000">
              <a:off x="3868664" y="4377174"/>
              <a:ext cx="2316321" cy="369332"/>
            </a:xfrm>
            <a:prstGeom prst="rect">
              <a:avLst/>
            </a:prstGeom>
            <a:noFill/>
            <a:scene3d>
              <a:camera prst="orthographicFront">
                <a:rot lat="3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Number of Nodes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F843A945-CB97-4B4C-9F80-FA460E48952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42466" y="3217798"/>
            <a:ext cx="3614401" cy="2782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6865F7-A3BD-674D-BDE7-C596FDCF2A14}"/>
              </a:ext>
            </a:extLst>
          </p:cNvPr>
          <p:cNvGrpSpPr/>
          <p:nvPr/>
        </p:nvGrpSpPr>
        <p:grpSpPr>
          <a:xfrm>
            <a:off x="1776396" y="2993339"/>
            <a:ext cx="4107328" cy="3619005"/>
            <a:chOff x="347053" y="2776478"/>
            <a:chExt cx="4446335" cy="39177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E2A252-593A-6344-868E-6EC20F111B1F}"/>
                </a:ext>
              </a:extLst>
            </p:cNvPr>
            <p:cNvSpPr txBox="1"/>
            <p:nvPr/>
          </p:nvSpPr>
          <p:spPr>
            <a:xfrm>
              <a:off x="4165720" y="5352783"/>
              <a:ext cx="430809" cy="3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BFE5FC-1D51-3741-8098-10D0EA43E170}"/>
                </a:ext>
              </a:extLst>
            </p:cNvPr>
            <p:cNvSpPr txBox="1"/>
            <p:nvPr/>
          </p:nvSpPr>
          <p:spPr>
            <a:xfrm>
              <a:off x="4362579" y="3920661"/>
              <a:ext cx="430809" cy="3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AFBC4B-E0A1-A848-B418-042A84686882}"/>
                </a:ext>
              </a:extLst>
            </p:cNvPr>
            <p:cNvGrpSpPr/>
            <p:nvPr/>
          </p:nvGrpSpPr>
          <p:grpSpPr>
            <a:xfrm>
              <a:off x="347053" y="2776478"/>
              <a:ext cx="3999294" cy="3917707"/>
              <a:chOff x="232414" y="2637068"/>
              <a:chExt cx="4382457" cy="429305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6CC021E-C2BC-D147-AFD1-B44D9BB24607}"/>
                  </a:ext>
                </a:extLst>
              </p:cNvPr>
              <p:cNvGrpSpPr/>
              <p:nvPr/>
            </p:nvGrpSpPr>
            <p:grpSpPr>
              <a:xfrm>
                <a:off x="232414" y="2637068"/>
                <a:ext cx="4382457" cy="4121728"/>
                <a:chOff x="4051127" y="1533788"/>
                <a:chExt cx="4888665" cy="459782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E28CBC6-C75E-6B40-A498-8004E8433A70}"/>
                    </a:ext>
                  </a:extLst>
                </p:cNvPr>
                <p:cNvGrpSpPr/>
                <p:nvPr/>
              </p:nvGrpSpPr>
              <p:grpSpPr>
                <a:xfrm>
                  <a:off x="4051127" y="1533788"/>
                  <a:ext cx="4888665" cy="4597820"/>
                  <a:chOff x="3741367" y="1905548"/>
                  <a:chExt cx="4888665" cy="4597820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51BEBA30-F975-1A45-8AD9-B9748DB165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4214" y="1905548"/>
                    <a:ext cx="495746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F</a:t>
                    </a: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29CCF24-EC57-5D42-84C9-362380128C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38265" y="5557675"/>
                    <a:ext cx="427141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I</a:t>
                    </a: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DB81D825-C939-3D4C-976D-D4497B4A1C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69756" y="2230828"/>
                    <a:ext cx="507678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B</a:t>
                    </a: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19A18194-FE66-F243-BB39-B122987F41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928731" y="4817251"/>
                    <a:ext cx="555403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H</a:t>
                    </a: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925050D-BF47-5C4E-B72D-74A0C8B776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18036" y="3609066"/>
                    <a:ext cx="49872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E</a:t>
                    </a: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27E27B8B-9BFB-2648-A038-EDC58FF506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82727" y="3609066"/>
                    <a:ext cx="54048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A</a:t>
                    </a: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439204DA-A209-E942-9354-53520DC864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80594" y="3160202"/>
                    <a:ext cx="549438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G</a:t>
                    </a: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1CD57DE2-B08F-794B-8554-73812237DC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41367" y="3407700"/>
                    <a:ext cx="54048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C</a:t>
                    </a: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439B567-71E0-904F-839E-112B43A2EC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44403" y="5003126"/>
                    <a:ext cx="558387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D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653C533-8B76-E543-84ED-55CEB3F9949B}"/>
                      </a:ext>
                    </a:extLst>
                  </p:cNvPr>
                  <p:cNvSpPr txBox="1"/>
                  <p:nvPr/>
                </p:nvSpPr>
                <p:spPr>
                  <a:xfrm>
                    <a:off x="5593133" y="3822433"/>
                    <a:ext cx="480571" cy="488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4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C59BA97-CF07-1342-9794-B6852AF70108}"/>
                      </a:ext>
                    </a:extLst>
                  </p:cNvPr>
                  <p:cNvSpPr txBox="1"/>
                  <p:nvPr/>
                </p:nvSpPr>
                <p:spPr>
                  <a:xfrm>
                    <a:off x="7164003" y="3911341"/>
                    <a:ext cx="482943" cy="488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9E2D8220-8B40-2D41-AA5F-588F07C653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66868" y="6073841"/>
                    <a:ext cx="43310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J</a:t>
                    </a:r>
                  </a:p>
                </p:txBody>
              </p:sp>
            </p:grp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F3142B4-CA01-3E43-A639-7BBA487D968A}"/>
                    </a:ext>
                  </a:extLst>
                </p:cNvPr>
                <p:cNvCxnSpPr>
                  <a:stCxn id="39" idx="7"/>
                  <a:endCxn id="36" idx="4"/>
                </p:cNvCxnSpPr>
                <p:nvPr/>
              </p:nvCxnSpPr>
              <p:spPr bwMode="auto">
                <a:xfrm flipV="1">
                  <a:off x="5130776" y="3666832"/>
                  <a:ext cx="731956" cy="102743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60F2CE5-084B-B640-94DD-3D11EAFCEBB9}"/>
                    </a:ext>
                  </a:extLst>
                </p:cNvPr>
                <p:cNvCxnSpPr>
                  <a:stCxn id="38" idx="6"/>
                  <a:endCxn id="36" idx="2"/>
                </p:cNvCxnSpPr>
                <p:nvPr/>
              </p:nvCxnSpPr>
              <p:spPr bwMode="auto">
                <a:xfrm>
                  <a:off x="4591616" y="3250704"/>
                  <a:ext cx="1000872" cy="20136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36A57BE-BA41-F447-B69A-3CA887493A11}"/>
                    </a:ext>
                  </a:extLst>
                </p:cNvPr>
                <p:cNvCxnSpPr>
                  <a:stCxn id="33" idx="6"/>
                  <a:endCxn id="36" idx="0"/>
                </p:cNvCxnSpPr>
                <p:nvPr/>
              </p:nvCxnSpPr>
              <p:spPr bwMode="auto">
                <a:xfrm>
                  <a:off x="5187194" y="2073832"/>
                  <a:ext cx="675537" cy="116347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D147904-A012-414D-A8AD-92FF9178A729}"/>
                    </a:ext>
                  </a:extLst>
                </p:cNvPr>
                <p:cNvCxnSpPr>
                  <a:stCxn id="35" idx="0"/>
                </p:cNvCxnSpPr>
                <p:nvPr/>
              </p:nvCxnSpPr>
              <p:spPr bwMode="auto">
                <a:xfrm flipV="1">
                  <a:off x="7377160" y="1859070"/>
                  <a:ext cx="444513" cy="137823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0DC3ED1-CABA-2A44-BA22-385C74B4F3D1}"/>
                    </a:ext>
                  </a:extLst>
                </p:cNvPr>
                <p:cNvCxnSpPr>
                  <a:stCxn id="35" idx="6"/>
                  <a:endCxn id="37" idx="3"/>
                </p:cNvCxnSpPr>
                <p:nvPr/>
              </p:nvCxnSpPr>
              <p:spPr bwMode="auto">
                <a:xfrm flipV="1">
                  <a:off x="7626525" y="3155065"/>
                  <a:ext cx="844293" cy="2970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69C25F7-01EC-9F48-B38C-94A9A6D46B6E}"/>
                    </a:ext>
                  </a:extLst>
                </p:cNvPr>
                <p:cNvCxnSpPr>
                  <a:stCxn id="34" idx="0"/>
                  <a:endCxn id="35" idx="5"/>
                </p:cNvCxnSpPr>
                <p:nvPr/>
              </p:nvCxnSpPr>
              <p:spPr bwMode="auto">
                <a:xfrm flipH="1" flipV="1">
                  <a:off x="7553487" y="3603929"/>
                  <a:ext cx="962706" cy="8415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3E9D1EE-F8B8-E741-92E8-B37374796EBC}"/>
                    </a:ext>
                  </a:extLst>
                </p:cNvPr>
                <p:cNvCxnSpPr>
                  <a:stCxn id="32" idx="0"/>
                  <a:endCxn id="35" idx="4"/>
                </p:cNvCxnSpPr>
                <p:nvPr/>
              </p:nvCxnSpPr>
              <p:spPr bwMode="auto">
                <a:xfrm flipV="1">
                  <a:off x="7261596" y="3666832"/>
                  <a:ext cx="115564" cy="151908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F3146D9-12EC-C54E-A30F-006824FF0D7C}"/>
                    </a:ext>
                  </a:extLst>
                </p:cNvPr>
                <p:cNvCxnSpPr>
                  <a:stCxn id="42" idx="7"/>
                  <a:endCxn id="32" idx="3"/>
                </p:cNvCxnSpPr>
                <p:nvPr/>
              </p:nvCxnSpPr>
              <p:spPr bwMode="auto">
                <a:xfrm flipV="1">
                  <a:off x="6646309" y="5552538"/>
                  <a:ext cx="464269" cy="21244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AB77D68-4F88-4A44-8132-AF9E07623F68}"/>
                    </a:ext>
                  </a:extLst>
                </p:cNvPr>
                <p:cNvCxnSpPr>
                  <a:stCxn id="35" idx="2"/>
                  <a:endCxn id="36" idx="6"/>
                </p:cNvCxnSpPr>
                <p:nvPr/>
              </p:nvCxnSpPr>
              <p:spPr bwMode="auto">
                <a:xfrm flipH="1">
                  <a:off x="6132975" y="3452069"/>
                  <a:ext cx="99482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3D6E67-F09D-A440-B24B-B147FFBA8739}"/>
                  </a:ext>
                </a:extLst>
              </p:cNvPr>
              <p:cNvSpPr txBox="1"/>
              <p:nvPr/>
            </p:nvSpPr>
            <p:spPr>
              <a:xfrm>
                <a:off x="1236483" y="553412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3D2C65-B33C-7941-898E-50E3D8A899AD}"/>
                  </a:ext>
                </a:extLst>
              </p:cNvPr>
              <p:cNvSpPr txBox="1"/>
              <p:nvPr/>
            </p:nvSpPr>
            <p:spPr>
              <a:xfrm>
                <a:off x="614483" y="418399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5E2CCA-33FC-AA48-8EC9-E8A6786D38FE}"/>
                  </a:ext>
                </a:extLst>
              </p:cNvPr>
              <p:cNvSpPr txBox="1"/>
              <p:nvPr/>
            </p:nvSpPr>
            <p:spPr>
              <a:xfrm>
                <a:off x="1063635" y="314616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77EEEC-92EE-4E4F-B217-344756B8634B}"/>
                  </a:ext>
                </a:extLst>
              </p:cNvPr>
              <p:cNvSpPr txBox="1"/>
              <p:nvPr/>
            </p:nvSpPr>
            <p:spPr>
              <a:xfrm>
                <a:off x="2504019" y="6492000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BF4F7E-8C31-FB40-A6D5-0C6098DCAA92}"/>
                  </a:ext>
                </a:extLst>
              </p:cNvPr>
              <p:cNvSpPr txBox="1"/>
              <p:nvPr/>
            </p:nvSpPr>
            <p:spPr>
              <a:xfrm>
                <a:off x="3815291" y="270994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EB7162-3F72-1E4B-8DA7-ED5268586C77}"/>
                  </a:ext>
                </a:extLst>
              </p:cNvPr>
              <p:cNvSpPr txBox="1"/>
              <p:nvPr/>
            </p:nvSpPr>
            <p:spPr>
              <a:xfrm>
                <a:off x="3213987" y="608676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59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7D878-7567-2F49-9147-ECF24A22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Degree Distribution Examples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5F0577-BFBF-9847-ABF4-DED5EBDBA62C}"/>
              </a:ext>
            </a:extLst>
          </p:cNvPr>
          <p:cNvSpPr txBox="1">
            <a:spLocks/>
          </p:cNvSpPr>
          <p:nvPr/>
        </p:nvSpPr>
        <p:spPr>
          <a:xfrm>
            <a:off x="432000" y="1980032"/>
            <a:ext cx="6187704" cy="1737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Normal distribution</a:t>
            </a:r>
          </a:p>
          <a:p>
            <a:pPr lvl="1"/>
            <a:r>
              <a:rPr lang="en-US" dirty="0"/>
              <a:t>The average degree is most likely</a:t>
            </a:r>
          </a:p>
          <a:p>
            <a:pPr lvl="1"/>
            <a:r>
              <a:rPr lang="en-US" dirty="0"/>
              <a:t>Very high and very low degrees are highly unlikely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Normal_Distribution_NIST.gif">
            <a:extLst>
              <a:ext uri="{FF2B5EF4-FFF2-40B4-BE49-F238E27FC236}">
                <a16:creationId xmlns:a16="http://schemas.microsoft.com/office/drawing/2014/main" id="{77E05A90-E3F5-6745-A938-B6F805386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461410"/>
            <a:ext cx="3420512" cy="2431644"/>
          </a:xfrm>
          <a:prstGeom prst="rect">
            <a:avLst/>
          </a:prstGeom>
        </p:spPr>
      </p:pic>
      <p:pic>
        <p:nvPicPr>
          <p:cNvPr id="7" name="Picture 6" descr="download.png">
            <a:extLst>
              <a:ext uri="{FF2B5EF4-FFF2-40B4-BE49-F238E27FC236}">
                <a16:creationId xmlns:a16="http://schemas.microsoft.com/office/drawing/2014/main" id="{F743AF18-35D6-BE42-BBCA-0C4BE073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3" y="4002086"/>
            <a:ext cx="3461657" cy="180317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9A5A56B-8088-0F4D-A211-0A148032F969}"/>
              </a:ext>
            </a:extLst>
          </p:cNvPr>
          <p:cNvSpPr txBox="1">
            <a:spLocks/>
          </p:cNvSpPr>
          <p:nvPr/>
        </p:nvSpPr>
        <p:spPr>
          <a:xfrm>
            <a:off x="432000" y="3725664"/>
            <a:ext cx="6187704" cy="207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r>
              <a:rPr lang="en-US" dirty="0"/>
              <a:t>Power law distribution</a:t>
            </a:r>
          </a:p>
          <a:p>
            <a:pPr lvl="1"/>
            <a:r>
              <a:rPr lang="en-US" dirty="0"/>
              <a:t>No meaningful average degree</a:t>
            </a:r>
          </a:p>
          <a:p>
            <a:pPr lvl="1"/>
            <a:r>
              <a:rPr lang="en-US" dirty="0"/>
              <a:t>Very low degrees are likely, but very high degrees are unlikely</a:t>
            </a:r>
          </a:p>
        </p:txBody>
      </p:sp>
    </p:spTree>
    <p:extLst>
      <p:ext uri="{BB962C8B-B14F-4D97-AF65-F5344CB8AC3E}">
        <p14:creationId xmlns:p14="http://schemas.microsoft.com/office/powerpoint/2010/main" val="11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3DB652-48EF-A740-B3F4-C871E649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Power Law Networks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DE62207-4488-6B48-A8DA-897A7F7BC551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nodes have a tremendous number of connections to other nodes (hubs)</a:t>
            </a:r>
          </a:p>
          <a:p>
            <a:r>
              <a:rPr lang="en-US" dirty="0"/>
              <a:t>Most nodes have just a handful of links</a:t>
            </a:r>
          </a:p>
          <a:p>
            <a:r>
              <a:rPr lang="en-US" dirty="0"/>
              <a:t>Robust against accidental failures, but vulnerable to coordinated attacks</a:t>
            </a:r>
          </a:p>
          <a:p>
            <a:r>
              <a:rPr lang="en-US" dirty="0"/>
              <a:t>Nodes can have millions of links: The network appears to have no scale (no limit)</a:t>
            </a:r>
          </a:p>
          <a:p>
            <a:r>
              <a:rPr lang="en-US" dirty="0"/>
              <a:t>Power Law is a property of a </a:t>
            </a:r>
            <a:r>
              <a:rPr lang="en-US" b="1" dirty="0"/>
              <a:t>scale free network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C9958C-85CE-9141-852B-551E52F9EBD7}"/>
              </a:ext>
            </a:extLst>
          </p:cNvPr>
          <p:cNvGrpSpPr/>
          <p:nvPr/>
        </p:nvGrpSpPr>
        <p:grpSpPr>
          <a:xfrm>
            <a:off x="4583832" y="4149080"/>
            <a:ext cx="3569282" cy="1803178"/>
            <a:chOff x="6736668" y="4686962"/>
            <a:chExt cx="3569282" cy="1803178"/>
          </a:xfrm>
        </p:grpSpPr>
        <p:pic>
          <p:nvPicPr>
            <p:cNvPr id="6" name="Picture 5" descr="download.png">
              <a:extLst>
                <a:ext uri="{FF2B5EF4-FFF2-40B4-BE49-F238E27FC236}">
                  <a16:creationId xmlns:a16="http://schemas.microsoft.com/office/drawing/2014/main" id="{15052FA9-AAA9-374B-BCF0-BA05FA8D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668" y="4686962"/>
              <a:ext cx="3461657" cy="18031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04F263-C419-054A-9B87-E28B17F657A3}"/>
                </a:ext>
              </a:extLst>
            </p:cNvPr>
            <p:cNvSpPr txBox="1"/>
            <p:nvPr/>
          </p:nvSpPr>
          <p:spPr>
            <a:xfrm>
              <a:off x="9376642" y="5281949"/>
              <a:ext cx="929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hubs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AFB6BE0-1908-C24D-8018-E31246A92849}"/>
                </a:ext>
              </a:extLst>
            </p:cNvPr>
            <p:cNvCxnSpPr/>
            <p:nvPr/>
          </p:nvCxnSpPr>
          <p:spPr bwMode="auto">
            <a:xfrm>
              <a:off x="9686422" y="5697752"/>
              <a:ext cx="0" cy="4671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9399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E3AB41-29AC-AE4F-B008-C89FCDE2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 err="1"/>
              <a:t>Betweenness</a:t>
            </a:r>
            <a:r>
              <a:rPr lang="en-US"/>
              <a:t> Centrality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3A01C9-21C7-4A47-BD0F-E8338DA4F7DA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47163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Number of shortest paths going through a node</a:t>
            </a:r>
          </a:p>
          <a:p>
            <a:r>
              <a:rPr lang="en-US"/>
              <a:t>A node that has high betweenness is vital to the communication of the network</a:t>
            </a:r>
          </a:p>
          <a:p>
            <a:pPr lvl="1"/>
            <a:r>
              <a:rPr lang="en-US"/>
              <a:t>Many/most messages between two nodes must travel through it.</a:t>
            </a:r>
          </a:p>
          <a:p>
            <a:pPr lvl="1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5530C0-53DB-5F4D-81F0-41A0C6C92828}"/>
              </a:ext>
            </a:extLst>
          </p:cNvPr>
          <p:cNvGrpSpPr/>
          <p:nvPr/>
        </p:nvGrpSpPr>
        <p:grpSpPr>
          <a:xfrm>
            <a:off x="5493744" y="2044958"/>
            <a:ext cx="3975382" cy="3422172"/>
            <a:chOff x="4728656" y="1533788"/>
            <a:chExt cx="3975382" cy="3422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7DF298-BA06-5047-8458-79A64EF3BA79}"/>
                </a:ext>
              </a:extLst>
            </p:cNvPr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06E524-E64C-BF43-BC19-9BAC3861315A}"/>
                  </a:ext>
                </a:extLst>
              </p:cNvPr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5B05C3-971C-5440-803E-ABF1EEB7E106}"/>
                  </a:ext>
                </a:extLst>
              </p:cNvPr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DA8234-76EB-DD40-8600-EEDB13A19B8C}"/>
                  </a:ext>
                </a:extLst>
              </p:cNvPr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23E3AD-EAF8-1D4E-ACC8-D64C9304B627}"/>
                  </a:ext>
                </a:extLst>
              </p:cNvPr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E36ADE8-BE7A-ED45-AB93-7E094DEAFC46}"/>
                  </a:ext>
                </a:extLst>
              </p:cNvPr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6FFB212-77F9-5E43-9EAE-05B63463EDE7}"/>
                  </a:ext>
                </a:extLst>
              </p:cNvPr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2069AE-5D8E-F24B-A6BB-E3531EE2796F}"/>
                </a:ext>
              </a:extLst>
            </p:cNvPr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5792FE-5FAB-014B-8488-F14B0B394C8E}"/>
                </a:ext>
              </a:extLst>
            </p:cNvPr>
            <p:cNvCxnSpPr>
              <a:stCxn id="18" idx="0"/>
              <a:endCxn id="15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DBBBC9-65C3-0546-B31A-71A98BF637F1}"/>
                </a:ext>
              </a:extLst>
            </p:cNvPr>
            <p:cNvCxnSpPr>
              <a:stCxn id="19" idx="0"/>
              <a:endCxn id="15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841C57-14C8-0840-8FB1-9E9B7C527CFE}"/>
                </a:ext>
              </a:extLst>
            </p:cNvPr>
            <p:cNvCxnSpPr>
              <a:stCxn id="17" idx="0"/>
              <a:endCxn id="14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97AA6B-7296-824B-A1AC-6F88569911F0}"/>
                </a:ext>
              </a:extLst>
            </p:cNvPr>
            <p:cNvCxnSpPr>
              <a:stCxn id="16" idx="0"/>
              <a:endCxn id="17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024B79-559B-A649-9EBD-29AC0528BB22}"/>
                </a:ext>
              </a:extLst>
            </p:cNvPr>
            <p:cNvCxnSpPr>
              <a:stCxn id="17" idx="2"/>
              <a:endCxn id="18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785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08C1B7-7A5D-D14C-B54F-B7B0AD03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 err="1"/>
              <a:t>Betweenness</a:t>
            </a:r>
            <a:r>
              <a:rPr lang="en-US"/>
              <a:t> Centrality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5238EEC3-1DAC-0143-AA6C-D7D6985BA6DD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5583654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Betweeness Centrality for A</a:t>
            </a:r>
          </a:p>
          <a:p>
            <a:pPr lvl="1"/>
            <a:r>
              <a:rPr lang="en-US"/>
              <a:t>B to D</a:t>
            </a:r>
          </a:p>
          <a:p>
            <a:pPr lvl="1"/>
            <a:r>
              <a:rPr lang="en-US"/>
              <a:t>B to E</a:t>
            </a:r>
          </a:p>
          <a:p>
            <a:pPr lvl="1"/>
            <a:r>
              <a:rPr lang="en-US"/>
              <a:t>B to F</a:t>
            </a:r>
          </a:p>
          <a:p>
            <a:pPr lvl="1"/>
            <a:r>
              <a:rPr lang="en-US"/>
              <a:t>C to D</a:t>
            </a:r>
          </a:p>
          <a:p>
            <a:pPr lvl="1"/>
            <a:r>
              <a:rPr lang="en-US"/>
              <a:t>C to E</a:t>
            </a:r>
          </a:p>
          <a:p>
            <a:pPr lvl="1"/>
            <a:r>
              <a:rPr lang="en-US"/>
              <a:t>C to F</a:t>
            </a:r>
          </a:p>
          <a:p>
            <a:pPr lvl="1"/>
            <a:endParaRPr lang="en-US"/>
          </a:p>
          <a:p>
            <a:pPr lvl="1"/>
            <a:r>
              <a:rPr lang="en-US"/>
              <a:t>BC(A) = 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6C6103-8326-CF44-959F-41B88B6BD522}"/>
              </a:ext>
            </a:extLst>
          </p:cNvPr>
          <p:cNvGrpSpPr/>
          <p:nvPr/>
        </p:nvGrpSpPr>
        <p:grpSpPr>
          <a:xfrm>
            <a:off x="5493744" y="2044958"/>
            <a:ext cx="3975382" cy="3422172"/>
            <a:chOff x="4728656" y="1533788"/>
            <a:chExt cx="3975382" cy="3422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116950-9A15-0E42-A7C3-4F9E179D025F}"/>
                </a:ext>
              </a:extLst>
            </p:cNvPr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2CE120E-50CB-014F-BB0F-D18518022A17}"/>
                  </a:ext>
                </a:extLst>
              </p:cNvPr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F1F2ED1-5021-1D40-AB92-341E1EC50F09}"/>
                  </a:ext>
                </a:extLst>
              </p:cNvPr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B611680-0F6A-B84D-A8E1-DC25D48E54E3}"/>
                  </a:ext>
                </a:extLst>
              </p:cNvPr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DC04DBB-D2AC-F54C-BE76-D604C16A2A00}"/>
                  </a:ext>
                </a:extLst>
              </p:cNvPr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1F0D8D-D7C2-D445-BCC4-250C3577B19E}"/>
                  </a:ext>
                </a:extLst>
              </p:cNvPr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5885BF3-762C-DD4D-9100-8B0E5E60BA14}"/>
                  </a:ext>
                </a:extLst>
              </p:cNvPr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43E58D-31D0-6147-A0B5-EA021A84BADF}"/>
                </a:ext>
              </a:extLst>
            </p:cNvPr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C383845-89EB-A240-A247-D8D2C06A2B49}"/>
                </a:ext>
              </a:extLst>
            </p:cNvPr>
            <p:cNvCxnSpPr>
              <a:stCxn id="18" idx="0"/>
              <a:endCxn id="15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9ADBCF-6066-DA49-BDB0-11331316010B}"/>
                </a:ext>
              </a:extLst>
            </p:cNvPr>
            <p:cNvCxnSpPr>
              <a:stCxn id="19" idx="0"/>
              <a:endCxn id="15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BED662-67FB-6F4C-A7B2-3A7B0336ABA2}"/>
                </a:ext>
              </a:extLst>
            </p:cNvPr>
            <p:cNvCxnSpPr>
              <a:stCxn id="17" idx="0"/>
              <a:endCxn id="14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8B885-66A8-C54D-B263-5BF0B251016B}"/>
                </a:ext>
              </a:extLst>
            </p:cNvPr>
            <p:cNvCxnSpPr>
              <a:stCxn id="16" idx="0"/>
              <a:endCxn id="17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76B321-FDC2-C240-B72F-1AEA7495D506}"/>
                </a:ext>
              </a:extLst>
            </p:cNvPr>
            <p:cNvCxnSpPr>
              <a:stCxn id="17" idx="2"/>
              <a:endCxn id="18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6155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6071FC-25C9-FF43-8646-28215DE9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Closeness Centrality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0299E40-0A84-4C40-9279-A86D088DE093}"/>
              </a:ext>
            </a:extLst>
          </p:cNvPr>
          <p:cNvSpPr txBox="1">
            <a:spLocks/>
          </p:cNvSpPr>
          <p:nvPr/>
        </p:nvSpPr>
        <p:spPr>
          <a:xfrm>
            <a:off x="432000" y="1698431"/>
            <a:ext cx="4575655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Closeness is the average of the shortest distances to all other nodes in the graph</a:t>
            </a:r>
          </a:p>
          <a:p>
            <a:r>
              <a:rPr lang="en-US" dirty="0"/>
              <a:t>It can describe how far and close vertexes are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9957A-1B54-E343-9139-A572DA51DA37}"/>
              </a:ext>
            </a:extLst>
          </p:cNvPr>
          <p:cNvGrpSpPr/>
          <p:nvPr/>
        </p:nvGrpSpPr>
        <p:grpSpPr>
          <a:xfrm>
            <a:off x="6299120" y="2044958"/>
            <a:ext cx="3975382" cy="3422172"/>
            <a:chOff x="4728656" y="1533788"/>
            <a:chExt cx="3975382" cy="3422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973BBD-3A77-0544-9C89-5C6F6F687CD6}"/>
                </a:ext>
              </a:extLst>
            </p:cNvPr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594E833-E659-B741-A21F-BFD167731CFA}"/>
                  </a:ext>
                </a:extLst>
              </p:cNvPr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ACF8A66-C10A-0E4B-8EC8-4F20FB9F2681}"/>
                  </a:ext>
                </a:extLst>
              </p:cNvPr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C1C7380-6C52-184D-BC06-13E9606D749E}"/>
                  </a:ext>
                </a:extLst>
              </p:cNvPr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8D3E6BA-E4A3-4E43-AC2F-941FE3DD51C0}"/>
                  </a:ext>
                </a:extLst>
              </p:cNvPr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B269187-8A8B-7E4D-9D86-B2F382D29A4C}"/>
                  </a:ext>
                </a:extLst>
              </p:cNvPr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BA5EAC-F7C5-5048-9000-FB36DB232C09}"/>
                  </a:ext>
                </a:extLst>
              </p:cNvPr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D87D54-D1F5-AF47-B742-3AE92BE88020}"/>
                </a:ext>
              </a:extLst>
            </p:cNvPr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59D645-2D55-3049-8656-A625017520C0}"/>
                </a:ext>
              </a:extLst>
            </p:cNvPr>
            <p:cNvCxnSpPr>
              <a:stCxn id="18" idx="0"/>
              <a:endCxn id="15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7C4591-363F-4E4F-A7D2-9CF53BD7CDAD}"/>
                </a:ext>
              </a:extLst>
            </p:cNvPr>
            <p:cNvCxnSpPr>
              <a:stCxn id="19" idx="0"/>
              <a:endCxn id="15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FF2EA9-27C8-B040-9BE5-5FD193084613}"/>
                </a:ext>
              </a:extLst>
            </p:cNvPr>
            <p:cNvCxnSpPr>
              <a:stCxn id="17" idx="0"/>
              <a:endCxn id="14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06B490-FC75-9F42-A71A-3E7888C14010}"/>
                </a:ext>
              </a:extLst>
            </p:cNvPr>
            <p:cNvCxnSpPr>
              <a:stCxn id="16" idx="0"/>
              <a:endCxn id="17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42C078-107E-5D4E-80A8-763DA89807D1}"/>
                </a:ext>
              </a:extLst>
            </p:cNvPr>
            <p:cNvCxnSpPr>
              <a:stCxn id="17" idx="2"/>
              <a:endCxn id="18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A79403-D084-E94A-A96E-F03C0689902B}"/>
              </a:ext>
            </a:extLst>
          </p:cNvPr>
          <p:cNvSpPr txBox="1"/>
          <p:nvPr/>
        </p:nvSpPr>
        <p:spPr>
          <a:xfrm>
            <a:off x="707807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AF57D4-3358-6146-9561-221AE9B6CC67}"/>
              </a:ext>
            </a:extLst>
          </p:cNvPr>
          <p:cNvSpPr txBox="1"/>
          <p:nvPr/>
        </p:nvSpPr>
        <p:spPr>
          <a:xfrm>
            <a:off x="6450026" y="3701637"/>
            <a:ext cx="772183" cy="37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01687-6CF7-B549-9376-DE9B8E059D58}"/>
              </a:ext>
            </a:extLst>
          </p:cNvPr>
          <p:cNvSpPr txBox="1"/>
          <p:nvPr/>
        </p:nvSpPr>
        <p:spPr>
          <a:xfrm>
            <a:off x="7078079" y="4414173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7A1E5-1FB3-E54B-8370-D0444EDDDF7E}"/>
              </a:ext>
            </a:extLst>
          </p:cNvPr>
          <p:cNvSpPr txBox="1"/>
          <p:nvPr/>
        </p:nvSpPr>
        <p:spPr>
          <a:xfrm>
            <a:off x="7788310" y="3541440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2CE902-11B5-A048-AAC7-26E823375D76}"/>
              </a:ext>
            </a:extLst>
          </p:cNvPr>
          <p:cNvSpPr txBox="1"/>
          <p:nvPr/>
        </p:nvSpPr>
        <p:spPr>
          <a:xfrm>
            <a:off x="933270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B7BD91-7D16-174F-840F-7F4498C9716D}"/>
              </a:ext>
            </a:extLst>
          </p:cNvPr>
          <p:cNvSpPr txBox="1"/>
          <p:nvPr/>
        </p:nvSpPr>
        <p:spPr>
          <a:xfrm>
            <a:off x="9412312" y="4073069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</a:t>
            </a:r>
            <a:r>
              <a:rPr lang="en-US" err="1"/>
              <a:t>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CA1761-20E4-E54C-B960-AF23CF75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Closeness Centrality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8C696DC-ECAB-4644-8A9B-58F7FAF5389E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5879747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Closeness centrality of A</a:t>
            </a:r>
          </a:p>
          <a:p>
            <a:pPr lvl="1"/>
            <a:r>
              <a:rPr lang="en-US" dirty="0"/>
              <a:t>A to B = 1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 to C = 1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 to D = 1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 to E = 2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 to F = 3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CC(A) = (1+1+1+2+3)/5 = 1.6 </a:t>
            </a:r>
            <a:r>
              <a:rPr lang="en-US" dirty="0" err="1"/>
              <a:t>ms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10856A-7976-0745-B440-4F0D95A7D0FD}"/>
              </a:ext>
            </a:extLst>
          </p:cNvPr>
          <p:cNvGrpSpPr/>
          <p:nvPr/>
        </p:nvGrpSpPr>
        <p:grpSpPr>
          <a:xfrm>
            <a:off x="6299120" y="2044958"/>
            <a:ext cx="3975382" cy="3422172"/>
            <a:chOff x="4728656" y="1533788"/>
            <a:chExt cx="3975382" cy="3422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19F352-F17A-7248-8FD6-BAC4B269C100}"/>
                </a:ext>
              </a:extLst>
            </p:cNvPr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F01F6CA-9850-7840-88DC-AD41159005A1}"/>
                  </a:ext>
                </a:extLst>
              </p:cNvPr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089556F-90FD-FF46-AF20-093DF06B4F85}"/>
                  </a:ext>
                </a:extLst>
              </p:cNvPr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E7D5410-8BA7-E145-B6BC-F9D15398F708}"/>
                  </a:ext>
                </a:extLst>
              </p:cNvPr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C6E8E07-AFDA-FE4A-A721-457F780564FB}"/>
                  </a:ext>
                </a:extLst>
              </p:cNvPr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E65886-E187-7B4F-9F83-8F4A02D1551E}"/>
                  </a:ext>
                </a:extLst>
              </p:cNvPr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F64742C-4B66-5F40-9CDE-E806DB8040CC}"/>
                  </a:ext>
                </a:extLst>
              </p:cNvPr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459383-BFF1-AE4A-9ACF-7A3CB3C4095A}"/>
                </a:ext>
              </a:extLst>
            </p:cNvPr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52FC89-4FA5-D64B-85BF-256F76BCB2F2}"/>
                </a:ext>
              </a:extLst>
            </p:cNvPr>
            <p:cNvCxnSpPr>
              <a:stCxn id="18" idx="0"/>
              <a:endCxn id="15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93F1CF-3643-EA43-859D-98B34362B556}"/>
                </a:ext>
              </a:extLst>
            </p:cNvPr>
            <p:cNvCxnSpPr>
              <a:stCxn id="19" idx="0"/>
              <a:endCxn id="15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DDC85D-8469-BE4E-BE85-CFE2E5E8096B}"/>
                </a:ext>
              </a:extLst>
            </p:cNvPr>
            <p:cNvCxnSpPr>
              <a:stCxn id="17" idx="0"/>
              <a:endCxn id="14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FD0B5A-6FC5-AF4C-A433-F0406398AD5D}"/>
                </a:ext>
              </a:extLst>
            </p:cNvPr>
            <p:cNvCxnSpPr>
              <a:stCxn id="16" idx="0"/>
              <a:endCxn id="17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8F7DD0-3161-634B-8538-D12743283304}"/>
                </a:ext>
              </a:extLst>
            </p:cNvPr>
            <p:cNvCxnSpPr>
              <a:stCxn id="17" idx="2"/>
              <a:endCxn id="18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3BF2C1-CDB5-F84B-A053-7202B7F1999E}"/>
              </a:ext>
            </a:extLst>
          </p:cNvPr>
          <p:cNvSpPr txBox="1"/>
          <p:nvPr/>
        </p:nvSpPr>
        <p:spPr>
          <a:xfrm>
            <a:off x="707807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272EE-6E42-C346-A6F3-3B9248BBB72C}"/>
              </a:ext>
            </a:extLst>
          </p:cNvPr>
          <p:cNvSpPr txBox="1"/>
          <p:nvPr/>
        </p:nvSpPr>
        <p:spPr>
          <a:xfrm>
            <a:off x="6450026" y="3701637"/>
            <a:ext cx="772183" cy="37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62140E-BB5D-0F4A-A607-95F4D5DC26AA}"/>
              </a:ext>
            </a:extLst>
          </p:cNvPr>
          <p:cNvSpPr txBox="1"/>
          <p:nvPr/>
        </p:nvSpPr>
        <p:spPr>
          <a:xfrm>
            <a:off x="7078079" y="4414173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B10751-7FBF-2549-8436-BF382D81F6C5}"/>
              </a:ext>
            </a:extLst>
          </p:cNvPr>
          <p:cNvSpPr txBox="1"/>
          <p:nvPr/>
        </p:nvSpPr>
        <p:spPr>
          <a:xfrm>
            <a:off x="7788310" y="3541440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3BD66-839C-B843-8778-C72E51716F49}"/>
              </a:ext>
            </a:extLst>
          </p:cNvPr>
          <p:cNvSpPr txBox="1"/>
          <p:nvPr/>
        </p:nvSpPr>
        <p:spPr>
          <a:xfrm>
            <a:off x="933270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A22E06-8163-314C-AA70-F5B820FEEC78}"/>
              </a:ext>
            </a:extLst>
          </p:cNvPr>
          <p:cNvSpPr txBox="1"/>
          <p:nvPr/>
        </p:nvSpPr>
        <p:spPr>
          <a:xfrm>
            <a:off x="9412312" y="4073069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</a:t>
            </a:r>
            <a:r>
              <a:rPr lang="en-US" err="1"/>
              <a:t>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B655EE-7E79-5A4D-9195-53E6ABA2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Eigenvector Centrality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E81FAF9-1C78-FF45-853A-8DC41A2CDC4B}"/>
              </a:ext>
            </a:extLst>
          </p:cNvPr>
          <p:cNvSpPr txBox="1">
            <a:spLocks/>
          </p:cNvSpPr>
          <p:nvPr/>
        </p:nvSpPr>
        <p:spPr>
          <a:xfrm>
            <a:off x="431999" y="1692000"/>
            <a:ext cx="11327999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Eigenvector measures the popularity by looking at the quality of links</a:t>
            </a:r>
          </a:p>
          <a:p>
            <a:r>
              <a:rPr lang="en-US"/>
              <a:t>Identifies whether a node is connected to influential nodes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E8DC86-018D-3D44-89EC-32DCF3C7B11F}"/>
              </a:ext>
            </a:extLst>
          </p:cNvPr>
          <p:cNvCxnSpPr/>
          <p:nvPr/>
        </p:nvCxnSpPr>
        <p:spPr bwMode="auto">
          <a:xfrm flipV="1">
            <a:off x="5039882" y="3841410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9F0ABE-E94E-D94C-BDE8-814C36468584}"/>
              </a:ext>
            </a:extLst>
          </p:cNvPr>
          <p:cNvCxnSpPr/>
          <p:nvPr/>
        </p:nvCxnSpPr>
        <p:spPr bwMode="auto">
          <a:xfrm flipH="1">
            <a:off x="5039882" y="4197668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9807EE-EED3-B244-BE30-40AEDBDEF148}"/>
              </a:ext>
            </a:extLst>
          </p:cNvPr>
          <p:cNvCxnSpPr/>
          <p:nvPr/>
        </p:nvCxnSpPr>
        <p:spPr bwMode="auto">
          <a:xfrm>
            <a:off x="7053381" y="4337075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470F12-A73D-B647-8618-04E0A1C85702}"/>
              </a:ext>
            </a:extLst>
          </p:cNvPr>
          <p:cNvCxnSpPr/>
          <p:nvPr/>
        </p:nvCxnSpPr>
        <p:spPr bwMode="auto">
          <a:xfrm flipH="1">
            <a:off x="5148300" y="5591728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E58769-6B3F-3845-87E9-891DB3844892}"/>
              </a:ext>
            </a:extLst>
          </p:cNvPr>
          <p:cNvCxnSpPr/>
          <p:nvPr/>
        </p:nvCxnSpPr>
        <p:spPr bwMode="auto">
          <a:xfrm flipH="1" flipV="1">
            <a:off x="5039882" y="4197668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B396FE-D094-C64F-B412-F9D626F693FB}"/>
              </a:ext>
            </a:extLst>
          </p:cNvPr>
          <p:cNvCxnSpPr/>
          <p:nvPr/>
        </p:nvCxnSpPr>
        <p:spPr bwMode="auto">
          <a:xfrm flipV="1">
            <a:off x="4513273" y="4337075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65D094-6311-4F47-97A3-6D4C8920BD83}"/>
              </a:ext>
            </a:extLst>
          </p:cNvPr>
          <p:cNvCxnSpPr/>
          <p:nvPr/>
        </p:nvCxnSpPr>
        <p:spPr bwMode="auto">
          <a:xfrm flipV="1">
            <a:off x="4990928" y="4089243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DF77428-9B03-8D4C-B5D4-29637735C0B8}"/>
              </a:ext>
            </a:extLst>
          </p:cNvPr>
          <p:cNvSpPr>
            <a:spLocks noChangeAspect="1"/>
          </p:cNvSpPr>
          <p:nvPr/>
        </p:nvSpPr>
        <p:spPr bwMode="auto">
          <a:xfrm>
            <a:off x="4231996" y="3531664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EB2A96-8927-8B49-B557-D3E411751001}"/>
              </a:ext>
            </a:extLst>
          </p:cNvPr>
          <p:cNvSpPr>
            <a:spLocks noChangeAspect="1"/>
          </p:cNvSpPr>
          <p:nvPr/>
        </p:nvSpPr>
        <p:spPr bwMode="auto">
          <a:xfrm>
            <a:off x="6733383" y="3531664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E4A7B7-07F6-654E-8C3D-DF6E7E61B696}"/>
              </a:ext>
            </a:extLst>
          </p:cNvPr>
          <p:cNvSpPr>
            <a:spLocks noChangeAspect="1"/>
          </p:cNvSpPr>
          <p:nvPr/>
        </p:nvSpPr>
        <p:spPr bwMode="auto">
          <a:xfrm>
            <a:off x="6733383" y="5271720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D3B6BF-7DCB-924D-9333-B36EDC700AE2}"/>
              </a:ext>
            </a:extLst>
          </p:cNvPr>
          <p:cNvSpPr>
            <a:spLocks noChangeAspect="1"/>
          </p:cNvSpPr>
          <p:nvPr/>
        </p:nvSpPr>
        <p:spPr bwMode="auto">
          <a:xfrm>
            <a:off x="4231996" y="5271720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3199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Web and Graph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A63431-8258-0644-A5DE-D2CFEABB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Surfer Model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760900-9274-4E4C-8FF8-91FBC1C284B7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random surfer model can start on any webpage.</a:t>
            </a:r>
          </a:p>
          <a:p>
            <a:r>
              <a:rPr lang="en-US"/>
              <a:t>Follows links and makes occasional haphazard jumps</a:t>
            </a:r>
          </a:p>
        </p:txBody>
      </p:sp>
    </p:spTree>
    <p:extLst>
      <p:ext uri="{BB962C8B-B14F-4D97-AF65-F5344CB8AC3E}">
        <p14:creationId xmlns:p14="http://schemas.microsoft.com/office/powerpoint/2010/main" val="86804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47A6C1-3198-AB43-A784-7271FB90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D839C2-967F-484F-94AE-544BA1408615}"/>
              </a:ext>
            </a:extLst>
          </p:cNvPr>
          <p:cNvCxnSpPr/>
          <p:nvPr/>
        </p:nvCxnSpPr>
        <p:spPr bwMode="auto">
          <a:xfrm flipV="1">
            <a:off x="1514714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6F8F48-C3F1-E349-B2FF-CEB434110F12}"/>
              </a:ext>
            </a:extLst>
          </p:cNvPr>
          <p:cNvCxnSpPr/>
          <p:nvPr/>
        </p:nvCxnSpPr>
        <p:spPr bwMode="auto">
          <a:xfrm flipH="1">
            <a:off x="1514714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42085A-525D-C241-BE0C-04FAC352F49F}"/>
              </a:ext>
            </a:extLst>
          </p:cNvPr>
          <p:cNvCxnSpPr/>
          <p:nvPr/>
        </p:nvCxnSpPr>
        <p:spPr bwMode="auto">
          <a:xfrm>
            <a:off x="352821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053116-3A21-B940-8D1D-E55D263F0F66}"/>
              </a:ext>
            </a:extLst>
          </p:cNvPr>
          <p:cNvCxnSpPr/>
          <p:nvPr/>
        </p:nvCxnSpPr>
        <p:spPr bwMode="auto">
          <a:xfrm flipH="1">
            <a:off x="1623132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6CD66-D66D-DA42-8841-3E6B8C236911}"/>
              </a:ext>
            </a:extLst>
          </p:cNvPr>
          <p:cNvCxnSpPr/>
          <p:nvPr/>
        </p:nvCxnSpPr>
        <p:spPr bwMode="auto">
          <a:xfrm flipH="1" flipV="1">
            <a:off x="1514714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B270A5-A0D0-BE44-89C2-18FB1FB5DC9D}"/>
              </a:ext>
            </a:extLst>
          </p:cNvPr>
          <p:cNvCxnSpPr/>
          <p:nvPr/>
        </p:nvCxnSpPr>
        <p:spPr bwMode="auto">
          <a:xfrm flipV="1">
            <a:off x="988105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82F25A-235E-D449-B9C7-F23791353DAB}"/>
              </a:ext>
            </a:extLst>
          </p:cNvPr>
          <p:cNvCxnSpPr/>
          <p:nvPr/>
        </p:nvCxnSpPr>
        <p:spPr bwMode="auto">
          <a:xfrm flipV="1">
            <a:off x="1465760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E9373B-1FEA-BD40-9376-CA85F4DC5A5A}"/>
              </a:ext>
            </a:extLst>
          </p:cNvPr>
          <p:cNvSpPr txBox="1"/>
          <p:nvPr/>
        </p:nvSpPr>
        <p:spPr>
          <a:xfrm>
            <a:off x="523452" y="1641220"/>
            <a:ext cx="162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links</a:t>
            </a:r>
          </a:p>
          <a:p>
            <a:r>
              <a:rPr lang="en-US"/>
              <a:t>2 backlinks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214F4-82B9-A04F-A8D0-2501AA68F085}"/>
              </a:ext>
            </a:extLst>
          </p:cNvPr>
          <p:cNvSpPr txBox="1"/>
          <p:nvPr/>
        </p:nvSpPr>
        <p:spPr>
          <a:xfrm>
            <a:off x="3874220" y="2287551"/>
            <a:ext cx="17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  <a:p>
            <a:r>
              <a:rPr lang="en-US"/>
              <a:t>2 backlinks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49DB68-4EF6-914F-8DDF-F122078436BC}"/>
              </a:ext>
            </a:extLst>
          </p:cNvPr>
          <p:cNvSpPr>
            <a:spLocks noChangeAspect="1"/>
          </p:cNvSpPr>
          <p:nvPr/>
        </p:nvSpPr>
        <p:spPr bwMode="auto">
          <a:xfrm>
            <a:off x="706828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9D3BE6-D59C-424A-9E38-7E0AF56F59B0}"/>
              </a:ext>
            </a:extLst>
          </p:cNvPr>
          <p:cNvSpPr>
            <a:spLocks noChangeAspect="1"/>
          </p:cNvSpPr>
          <p:nvPr/>
        </p:nvSpPr>
        <p:spPr bwMode="auto">
          <a:xfrm>
            <a:off x="3208215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87A5C1-A652-5D4E-9AB2-D557E829AAE6}"/>
              </a:ext>
            </a:extLst>
          </p:cNvPr>
          <p:cNvSpPr>
            <a:spLocks noChangeAspect="1"/>
          </p:cNvSpPr>
          <p:nvPr/>
        </p:nvSpPr>
        <p:spPr bwMode="auto">
          <a:xfrm>
            <a:off x="3208215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E44BB1-FA84-5743-93EC-19F89F1D3288}"/>
              </a:ext>
            </a:extLst>
          </p:cNvPr>
          <p:cNvSpPr>
            <a:spLocks noChangeAspect="1"/>
          </p:cNvSpPr>
          <p:nvPr/>
        </p:nvSpPr>
        <p:spPr bwMode="auto">
          <a:xfrm>
            <a:off x="706828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19F30F-9D72-EE4F-9539-B53D0FB12B28}"/>
              </a:ext>
            </a:extLst>
          </p:cNvPr>
          <p:cNvSpPr txBox="1"/>
          <p:nvPr/>
        </p:nvSpPr>
        <p:spPr>
          <a:xfrm>
            <a:off x="4008362" y="4109198"/>
            <a:ext cx="17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  <a:p>
            <a:r>
              <a:rPr lang="en-US"/>
              <a:t>1 backlinks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E721E-F881-C24F-A584-66DA3FDA767B}"/>
              </a:ext>
            </a:extLst>
          </p:cNvPr>
          <p:cNvSpPr txBox="1"/>
          <p:nvPr/>
        </p:nvSpPr>
        <p:spPr>
          <a:xfrm>
            <a:off x="631871" y="4853200"/>
            <a:ext cx="17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  <a:p>
            <a:r>
              <a:rPr lang="en-US"/>
              <a:t>2 backlinks</a:t>
            </a:r>
          </a:p>
        </p:txBody>
      </p:sp>
    </p:spTree>
    <p:extLst>
      <p:ext uri="{BB962C8B-B14F-4D97-AF65-F5344CB8AC3E}">
        <p14:creationId xmlns:p14="http://schemas.microsoft.com/office/powerpoint/2010/main" val="1900567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6260F3-D1B9-7D47-A5EC-05865C3A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Probability of Page Traversal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079801-4258-A341-8D94-4D97AD130271}"/>
              </a:ext>
            </a:extLst>
          </p:cNvPr>
          <p:cNvSpPr>
            <a:spLocks noChangeAspect="1"/>
          </p:cNvSpPr>
          <p:nvPr/>
        </p:nvSpPr>
        <p:spPr bwMode="auto">
          <a:xfrm>
            <a:off x="711796" y="2338969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8575ED-3ACA-F04D-AFF8-CFD7E1B99CEB}"/>
              </a:ext>
            </a:extLst>
          </p:cNvPr>
          <p:cNvSpPr>
            <a:spLocks noChangeAspect="1"/>
          </p:cNvSpPr>
          <p:nvPr/>
        </p:nvSpPr>
        <p:spPr bwMode="auto">
          <a:xfrm>
            <a:off x="3213183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47D420-5BED-EF4C-AA25-EE6E7664E366}"/>
              </a:ext>
            </a:extLst>
          </p:cNvPr>
          <p:cNvSpPr>
            <a:spLocks noChangeAspect="1"/>
          </p:cNvSpPr>
          <p:nvPr/>
        </p:nvSpPr>
        <p:spPr bwMode="auto">
          <a:xfrm>
            <a:off x="3213183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4D3726-D6A1-A948-AA19-B8462C5E886A}"/>
              </a:ext>
            </a:extLst>
          </p:cNvPr>
          <p:cNvSpPr>
            <a:spLocks noChangeAspect="1"/>
          </p:cNvSpPr>
          <p:nvPr/>
        </p:nvSpPr>
        <p:spPr bwMode="auto">
          <a:xfrm>
            <a:off x="711796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8B4DF0-B185-8A45-BFC3-EFBC495DB5B0}"/>
              </a:ext>
            </a:extLst>
          </p:cNvPr>
          <p:cNvCxnSpPr/>
          <p:nvPr/>
        </p:nvCxnSpPr>
        <p:spPr bwMode="auto">
          <a:xfrm flipV="1">
            <a:off x="1519682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38BB1F-05D8-F345-8163-51041D2D6EFF}"/>
              </a:ext>
            </a:extLst>
          </p:cNvPr>
          <p:cNvCxnSpPr/>
          <p:nvPr/>
        </p:nvCxnSpPr>
        <p:spPr bwMode="auto">
          <a:xfrm flipH="1">
            <a:off x="151968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E7E096-3050-874B-9F08-1C9AC995E278}"/>
              </a:ext>
            </a:extLst>
          </p:cNvPr>
          <p:cNvCxnSpPr/>
          <p:nvPr/>
        </p:nvCxnSpPr>
        <p:spPr bwMode="auto">
          <a:xfrm>
            <a:off x="353318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93AC3F-2E87-2346-B382-B9C3EE767E9C}"/>
              </a:ext>
            </a:extLst>
          </p:cNvPr>
          <p:cNvCxnSpPr/>
          <p:nvPr/>
        </p:nvCxnSpPr>
        <p:spPr bwMode="auto">
          <a:xfrm flipH="1">
            <a:off x="1628100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9D153E-9B40-0340-89F5-9ABCC03C2E24}"/>
              </a:ext>
            </a:extLst>
          </p:cNvPr>
          <p:cNvCxnSpPr/>
          <p:nvPr/>
        </p:nvCxnSpPr>
        <p:spPr bwMode="auto">
          <a:xfrm flipH="1" flipV="1">
            <a:off x="151968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2325-5570-CE4A-A725-AC705A205460}"/>
              </a:ext>
            </a:extLst>
          </p:cNvPr>
          <p:cNvCxnSpPr/>
          <p:nvPr/>
        </p:nvCxnSpPr>
        <p:spPr bwMode="auto">
          <a:xfrm flipV="1">
            <a:off x="99307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EE4BC1-5AA9-AA40-B346-7E21F179FA3D}"/>
              </a:ext>
            </a:extLst>
          </p:cNvPr>
          <p:cNvCxnSpPr/>
          <p:nvPr/>
        </p:nvCxnSpPr>
        <p:spPr bwMode="auto">
          <a:xfrm flipV="1">
            <a:off x="1470728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72DB0A-335A-D847-B371-6521AFCD787F}"/>
              </a:ext>
            </a:extLst>
          </p:cNvPr>
          <p:cNvSpPr txBox="1"/>
          <p:nvPr/>
        </p:nvSpPr>
        <p:spPr>
          <a:xfrm>
            <a:off x="2092758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05DC9A-DC8A-1449-BEC4-866400F1B1A5}"/>
              </a:ext>
            </a:extLst>
          </p:cNvPr>
          <p:cNvSpPr txBox="1"/>
          <p:nvPr/>
        </p:nvSpPr>
        <p:spPr>
          <a:xfrm>
            <a:off x="5073763" y="2091668"/>
            <a:ext cx="580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	A	  B	  C	  D</a:t>
            </a:r>
          </a:p>
          <a:p>
            <a:r>
              <a:rPr lang="en-US" dirty="0"/>
              <a:t>	  A	0 	  	  	   </a:t>
            </a:r>
          </a:p>
          <a:p>
            <a:r>
              <a:rPr lang="en-US" dirty="0"/>
              <a:t>	  B	1	  	  	  </a:t>
            </a:r>
          </a:p>
          <a:p>
            <a:r>
              <a:rPr lang="en-US" dirty="0"/>
              <a:t>	  C 	0 	   	  	  </a:t>
            </a:r>
          </a:p>
          <a:p>
            <a:r>
              <a:rPr lang="en-US" dirty="0"/>
              <a:t>	  D	0	  	  </a:t>
            </a: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328F4E0-DAC9-3E47-9E1E-C0DDBE24FFB5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53D814B-4F14-E241-85D5-065FAEA87BF1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51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98229F-CD21-B443-A0F2-E84776D9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Probability of Page Traversal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E3B051-2873-F741-A5C6-F413172FD036}"/>
              </a:ext>
            </a:extLst>
          </p:cNvPr>
          <p:cNvSpPr>
            <a:spLocks noChangeAspect="1"/>
          </p:cNvSpPr>
          <p:nvPr/>
        </p:nvSpPr>
        <p:spPr bwMode="auto">
          <a:xfrm>
            <a:off x="711782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0E201F-0948-384D-935C-518FE7ABB7FB}"/>
              </a:ext>
            </a:extLst>
          </p:cNvPr>
          <p:cNvSpPr>
            <a:spLocks noChangeAspect="1"/>
          </p:cNvSpPr>
          <p:nvPr/>
        </p:nvSpPr>
        <p:spPr bwMode="auto">
          <a:xfrm>
            <a:off x="3213169" y="2338969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F471E2-D0C6-6441-8A1D-92A629FFB529}"/>
              </a:ext>
            </a:extLst>
          </p:cNvPr>
          <p:cNvSpPr>
            <a:spLocks noChangeAspect="1"/>
          </p:cNvSpPr>
          <p:nvPr/>
        </p:nvSpPr>
        <p:spPr bwMode="auto">
          <a:xfrm>
            <a:off x="3213169" y="4079025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207D0-22DE-5D4C-BF1C-C1EAE2F5988F}"/>
              </a:ext>
            </a:extLst>
          </p:cNvPr>
          <p:cNvSpPr>
            <a:spLocks noChangeAspect="1"/>
          </p:cNvSpPr>
          <p:nvPr/>
        </p:nvSpPr>
        <p:spPr bwMode="auto">
          <a:xfrm>
            <a:off x="711782" y="4079025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E4A2F1-D345-1943-A4ED-A690B24BADF2}"/>
              </a:ext>
            </a:extLst>
          </p:cNvPr>
          <p:cNvCxnSpPr/>
          <p:nvPr/>
        </p:nvCxnSpPr>
        <p:spPr bwMode="auto">
          <a:xfrm flipV="1">
            <a:off x="1519668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F93AE9-AA6B-634B-AD4E-DE01672E6C5B}"/>
              </a:ext>
            </a:extLst>
          </p:cNvPr>
          <p:cNvCxnSpPr/>
          <p:nvPr/>
        </p:nvCxnSpPr>
        <p:spPr bwMode="auto">
          <a:xfrm flipH="1">
            <a:off x="151966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5D21C0-8BE9-E84B-86A2-1F2A14CF4A7E}"/>
              </a:ext>
            </a:extLst>
          </p:cNvPr>
          <p:cNvCxnSpPr/>
          <p:nvPr/>
        </p:nvCxnSpPr>
        <p:spPr bwMode="auto">
          <a:xfrm>
            <a:off x="3533167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66FBB6-A4DA-2842-99C9-C8826A154BA3}"/>
              </a:ext>
            </a:extLst>
          </p:cNvPr>
          <p:cNvCxnSpPr/>
          <p:nvPr/>
        </p:nvCxnSpPr>
        <p:spPr bwMode="auto">
          <a:xfrm flipH="1">
            <a:off x="1628086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19FA33-21C3-8042-B99D-2F6B65687A9A}"/>
              </a:ext>
            </a:extLst>
          </p:cNvPr>
          <p:cNvCxnSpPr/>
          <p:nvPr/>
        </p:nvCxnSpPr>
        <p:spPr bwMode="auto">
          <a:xfrm flipH="1" flipV="1">
            <a:off x="151966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8DB1C1-4D7D-7E4C-ACC2-CB8DDDDC1BA5}"/>
              </a:ext>
            </a:extLst>
          </p:cNvPr>
          <p:cNvCxnSpPr/>
          <p:nvPr/>
        </p:nvCxnSpPr>
        <p:spPr bwMode="auto">
          <a:xfrm flipV="1">
            <a:off x="99305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88A802-0BE7-C44A-AF66-3A51D0DFE417}"/>
              </a:ext>
            </a:extLst>
          </p:cNvPr>
          <p:cNvCxnSpPr/>
          <p:nvPr/>
        </p:nvCxnSpPr>
        <p:spPr bwMode="auto">
          <a:xfrm flipV="1">
            <a:off x="1470714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D837B2-890B-2C46-9392-10F2484C3479}"/>
              </a:ext>
            </a:extLst>
          </p:cNvPr>
          <p:cNvSpPr txBox="1"/>
          <p:nvPr/>
        </p:nvSpPr>
        <p:spPr>
          <a:xfrm>
            <a:off x="2092744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37B9BD-5787-FF4B-8C44-C963457F0A99}"/>
              </a:ext>
            </a:extLst>
          </p:cNvPr>
          <p:cNvSpPr txBox="1"/>
          <p:nvPr/>
        </p:nvSpPr>
        <p:spPr>
          <a:xfrm>
            <a:off x="3538427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AFDC1-40DE-1D46-A97E-DA87845C7869}"/>
              </a:ext>
            </a:extLst>
          </p:cNvPr>
          <p:cNvSpPr txBox="1"/>
          <p:nvPr/>
        </p:nvSpPr>
        <p:spPr>
          <a:xfrm>
            <a:off x="2356044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90439E-83C5-9843-B51F-BA10CC28FA0F}"/>
              </a:ext>
            </a:extLst>
          </p:cNvPr>
          <p:cNvSpPr>
            <a:spLocks noChangeAspect="1"/>
          </p:cNvSpPr>
          <p:nvPr/>
        </p:nvSpPr>
        <p:spPr bwMode="auto">
          <a:xfrm>
            <a:off x="706828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D68B2-DC06-034E-86C1-A76496FC3586}"/>
              </a:ext>
            </a:extLst>
          </p:cNvPr>
          <p:cNvSpPr txBox="1"/>
          <p:nvPr/>
        </p:nvSpPr>
        <p:spPr>
          <a:xfrm>
            <a:off x="5073763" y="2091668"/>
            <a:ext cx="580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	A	  B	  C	  D</a:t>
            </a:r>
          </a:p>
          <a:p>
            <a:r>
              <a:rPr lang="en-US" dirty="0"/>
              <a:t>	  A	0 	  0	   </a:t>
            </a:r>
          </a:p>
          <a:p>
            <a:r>
              <a:rPr lang="en-US" dirty="0"/>
              <a:t>	  B	1	  0	  </a:t>
            </a:r>
          </a:p>
          <a:p>
            <a:r>
              <a:rPr lang="en-US" dirty="0"/>
              <a:t>	  C 	0 	  .5 	  </a:t>
            </a:r>
          </a:p>
          <a:p>
            <a:r>
              <a:rPr lang="en-US" dirty="0"/>
              <a:t>	  D	0	  .5	</a:t>
            </a: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E83E1E2A-C715-644C-8421-6D053C751357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44589018-2D78-3049-A10A-F0C1DE74A75B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64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C0A209-000D-DA4E-8680-D9AFBFAB5426}"/>
              </a:ext>
            </a:extLst>
          </p:cNvPr>
          <p:cNvSpPr txBox="1">
            <a:spLocks/>
          </p:cNvSpPr>
          <p:nvPr/>
        </p:nvSpPr>
        <p:spPr>
          <a:xfrm>
            <a:off x="622104" y="691867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2E444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Probability of Page Traversal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19733F-9737-184E-882F-CDEB98242E46}"/>
              </a:ext>
            </a:extLst>
          </p:cNvPr>
          <p:cNvSpPr>
            <a:spLocks noChangeAspect="1"/>
          </p:cNvSpPr>
          <p:nvPr/>
        </p:nvSpPr>
        <p:spPr bwMode="auto">
          <a:xfrm>
            <a:off x="706820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DCBB82-DFE2-7344-8F8F-36EF0DBC5E05}"/>
              </a:ext>
            </a:extLst>
          </p:cNvPr>
          <p:cNvSpPr>
            <a:spLocks noChangeAspect="1"/>
          </p:cNvSpPr>
          <p:nvPr/>
        </p:nvSpPr>
        <p:spPr bwMode="auto">
          <a:xfrm>
            <a:off x="3208207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619421-37E4-7243-B005-534FE389A429}"/>
              </a:ext>
            </a:extLst>
          </p:cNvPr>
          <p:cNvSpPr>
            <a:spLocks noChangeAspect="1"/>
          </p:cNvSpPr>
          <p:nvPr/>
        </p:nvSpPr>
        <p:spPr bwMode="auto">
          <a:xfrm>
            <a:off x="3208207" y="4079025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081A27-29E3-0E41-B272-DEA8AC823025}"/>
              </a:ext>
            </a:extLst>
          </p:cNvPr>
          <p:cNvSpPr>
            <a:spLocks noChangeAspect="1"/>
          </p:cNvSpPr>
          <p:nvPr/>
        </p:nvSpPr>
        <p:spPr bwMode="auto">
          <a:xfrm>
            <a:off x="706820" y="4079025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928D71-F8F6-6046-94DD-C9D2EA99FE43}"/>
              </a:ext>
            </a:extLst>
          </p:cNvPr>
          <p:cNvCxnSpPr/>
          <p:nvPr/>
        </p:nvCxnSpPr>
        <p:spPr bwMode="auto">
          <a:xfrm flipV="1">
            <a:off x="1514706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18608-3A93-9448-B75B-8138DC31CAD8}"/>
              </a:ext>
            </a:extLst>
          </p:cNvPr>
          <p:cNvCxnSpPr/>
          <p:nvPr/>
        </p:nvCxnSpPr>
        <p:spPr bwMode="auto">
          <a:xfrm flipH="1">
            <a:off x="1514706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70FC8F-6B44-A940-A292-3F34E46076B9}"/>
              </a:ext>
            </a:extLst>
          </p:cNvPr>
          <p:cNvCxnSpPr/>
          <p:nvPr/>
        </p:nvCxnSpPr>
        <p:spPr bwMode="auto">
          <a:xfrm>
            <a:off x="3528205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C43CC5-33B7-8646-BE9F-09DB3089B76B}"/>
              </a:ext>
            </a:extLst>
          </p:cNvPr>
          <p:cNvCxnSpPr/>
          <p:nvPr/>
        </p:nvCxnSpPr>
        <p:spPr bwMode="auto">
          <a:xfrm flipH="1">
            <a:off x="1623124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462B9D-1306-2A4C-A813-16202D7FB134}"/>
              </a:ext>
            </a:extLst>
          </p:cNvPr>
          <p:cNvCxnSpPr/>
          <p:nvPr/>
        </p:nvCxnSpPr>
        <p:spPr bwMode="auto">
          <a:xfrm flipH="1" flipV="1">
            <a:off x="1514706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4EC09-77AF-8346-A802-21D753E82AB9}"/>
              </a:ext>
            </a:extLst>
          </p:cNvPr>
          <p:cNvCxnSpPr/>
          <p:nvPr/>
        </p:nvCxnSpPr>
        <p:spPr bwMode="auto">
          <a:xfrm flipV="1">
            <a:off x="988097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8A755F-923F-E845-B0F0-FFE7A9148BAF}"/>
              </a:ext>
            </a:extLst>
          </p:cNvPr>
          <p:cNvCxnSpPr/>
          <p:nvPr/>
        </p:nvCxnSpPr>
        <p:spPr bwMode="auto">
          <a:xfrm flipV="1">
            <a:off x="1465752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6E0A52-87E2-974F-A15D-243A8DFE6719}"/>
              </a:ext>
            </a:extLst>
          </p:cNvPr>
          <p:cNvSpPr txBox="1"/>
          <p:nvPr/>
        </p:nvSpPr>
        <p:spPr>
          <a:xfrm>
            <a:off x="2087782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21803-EED5-E548-9B2C-166040EA08C3}"/>
              </a:ext>
            </a:extLst>
          </p:cNvPr>
          <p:cNvSpPr txBox="1"/>
          <p:nvPr/>
        </p:nvSpPr>
        <p:spPr>
          <a:xfrm>
            <a:off x="3533465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22E4A6-1AE1-FD4E-8837-E348113487F0}"/>
              </a:ext>
            </a:extLst>
          </p:cNvPr>
          <p:cNvSpPr txBox="1"/>
          <p:nvPr/>
        </p:nvSpPr>
        <p:spPr>
          <a:xfrm>
            <a:off x="2351082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74967-50F9-2746-8E19-AB32B23E9238}"/>
              </a:ext>
            </a:extLst>
          </p:cNvPr>
          <p:cNvSpPr txBox="1"/>
          <p:nvPr/>
        </p:nvSpPr>
        <p:spPr>
          <a:xfrm>
            <a:off x="2087783" y="44455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29E8A0-D83B-E645-8D9C-91A8D116E20C}"/>
              </a:ext>
            </a:extLst>
          </p:cNvPr>
          <p:cNvSpPr txBox="1"/>
          <p:nvPr/>
        </p:nvSpPr>
        <p:spPr>
          <a:xfrm>
            <a:off x="2320109" y="37187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FE5503-6D52-9747-87C8-703DABB92FC2}"/>
              </a:ext>
            </a:extLst>
          </p:cNvPr>
          <p:cNvSpPr txBox="1"/>
          <p:nvPr/>
        </p:nvSpPr>
        <p:spPr>
          <a:xfrm>
            <a:off x="5073763" y="2091668"/>
            <a:ext cx="580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	A	  B	  C	  D</a:t>
            </a:r>
          </a:p>
          <a:p>
            <a:r>
              <a:rPr lang="en-US" dirty="0"/>
              <a:t>	  A	0 	  0	  .5	   </a:t>
            </a:r>
          </a:p>
          <a:p>
            <a:r>
              <a:rPr lang="en-US" dirty="0"/>
              <a:t>	  B	1	  0	  0	  </a:t>
            </a:r>
          </a:p>
          <a:p>
            <a:r>
              <a:rPr lang="en-US" dirty="0"/>
              <a:t>	  C 	0 	  .5 	  0	  </a:t>
            </a:r>
          </a:p>
          <a:p>
            <a:r>
              <a:rPr lang="en-US" dirty="0"/>
              <a:t>	  D	0	  .5	  .5	  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E2C7ABD2-1AC7-6A44-B660-6B94B44DCBC8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DAB8556F-B9A4-CD46-BD94-064CB3C7E5F9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49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B5E49-E4C4-2642-B51B-5D4EAA2F8AFF}"/>
              </a:ext>
            </a:extLst>
          </p:cNvPr>
          <p:cNvSpPr txBox="1">
            <a:spLocks/>
          </p:cNvSpPr>
          <p:nvPr/>
        </p:nvSpPr>
        <p:spPr>
          <a:xfrm>
            <a:off x="623393" y="692361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2E444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Probability of Page Traversal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479C9-5640-DC42-93FA-95AC012ABF4E}"/>
              </a:ext>
            </a:extLst>
          </p:cNvPr>
          <p:cNvSpPr>
            <a:spLocks noChangeAspect="1"/>
          </p:cNvSpPr>
          <p:nvPr/>
        </p:nvSpPr>
        <p:spPr bwMode="auto">
          <a:xfrm>
            <a:off x="706824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5B10D2-BFA4-F441-B9CB-1F21DCF3C2A0}"/>
              </a:ext>
            </a:extLst>
          </p:cNvPr>
          <p:cNvSpPr>
            <a:spLocks noChangeAspect="1"/>
          </p:cNvSpPr>
          <p:nvPr/>
        </p:nvSpPr>
        <p:spPr bwMode="auto">
          <a:xfrm>
            <a:off x="3208211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75FB14-929E-924B-B404-5D37024A5B59}"/>
              </a:ext>
            </a:extLst>
          </p:cNvPr>
          <p:cNvSpPr>
            <a:spLocks noChangeAspect="1"/>
          </p:cNvSpPr>
          <p:nvPr/>
        </p:nvSpPr>
        <p:spPr bwMode="auto">
          <a:xfrm>
            <a:off x="3208211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575611-D587-334D-BF6A-7C52E15A07E0}"/>
              </a:ext>
            </a:extLst>
          </p:cNvPr>
          <p:cNvSpPr>
            <a:spLocks noChangeAspect="1"/>
          </p:cNvSpPr>
          <p:nvPr/>
        </p:nvSpPr>
        <p:spPr bwMode="auto">
          <a:xfrm>
            <a:off x="706824" y="4079025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F196AB-9F4A-5C45-93CC-B71925C8DC91}"/>
              </a:ext>
            </a:extLst>
          </p:cNvPr>
          <p:cNvCxnSpPr/>
          <p:nvPr/>
        </p:nvCxnSpPr>
        <p:spPr bwMode="auto">
          <a:xfrm flipV="1">
            <a:off x="1514710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43E9D-ECB7-014F-A765-7636B781A52A}"/>
              </a:ext>
            </a:extLst>
          </p:cNvPr>
          <p:cNvCxnSpPr/>
          <p:nvPr/>
        </p:nvCxnSpPr>
        <p:spPr bwMode="auto">
          <a:xfrm flipH="1">
            <a:off x="151471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845EA3-5975-174A-AB5F-4F4E264F6047}"/>
              </a:ext>
            </a:extLst>
          </p:cNvPr>
          <p:cNvCxnSpPr/>
          <p:nvPr/>
        </p:nvCxnSpPr>
        <p:spPr bwMode="auto">
          <a:xfrm>
            <a:off x="352820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B909A0-1201-DC4E-ABA7-1B1F1E30B73D}"/>
              </a:ext>
            </a:extLst>
          </p:cNvPr>
          <p:cNvCxnSpPr/>
          <p:nvPr/>
        </p:nvCxnSpPr>
        <p:spPr bwMode="auto">
          <a:xfrm flipH="1">
            <a:off x="1623128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54E91E-97BB-074B-BF0D-948B98522226}"/>
              </a:ext>
            </a:extLst>
          </p:cNvPr>
          <p:cNvCxnSpPr/>
          <p:nvPr/>
        </p:nvCxnSpPr>
        <p:spPr bwMode="auto">
          <a:xfrm flipH="1" flipV="1">
            <a:off x="151471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AA7F74-56B4-A24C-B734-138CC58B4A39}"/>
              </a:ext>
            </a:extLst>
          </p:cNvPr>
          <p:cNvCxnSpPr/>
          <p:nvPr/>
        </p:nvCxnSpPr>
        <p:spPr bwMode="auto">
          <a:xfrm flipV="1">
            <a:off x="98810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1DBB8E-2844-914F-BDA6-F600141125BC}"/>
              </a:ext>
            </a:extLst>
          </p:cNvPr>
          <p:cNvCxnSpPr/>
          <p:nvPr/>
        </p:nvCxnSpPr>
        <p:spPr bwMode="auto">
          <a:xfrm flipV="1">
            <a:off x="1465756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D9B6F1-CBC3-B342-A65D-896953506AC5}"/>
              </a:ext>
            </a:extLst>
          </p:cNvPr>
          <p:cNvSpPr txBox="1"/>
          <p:nvPr/>
        </p:nvSpPr>
        <p:spPr>
          <a:xfrm>
            <a:off x="2087786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B8F41-5FDC-A642-BF79-BF02C3C56853}"/>
              </a:ext>
            </a:extLst>
          </p:cNvPr>
          <p:cNvSpPr txBox="1"/>
          <p:nvPr/>
        </p:nvSpPr>
        <p:spPr>
          <a:xfrm>
            <a:off x="3533469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F96B3-B26D-B641-8456-4F88762E72AA}"/>
              </a:ext>
            </a:extLst>
          </p:cNvPr>
          <p:cNvSpPr txBox="1"/>
          <p:nvPr/>
        </p:nvSpPr>
        <p:spPr>
          <a:xfrm>
            <a:off x="2351086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273090-8118-6C46-9942-5C937E484247}"/>
              </a:ext>
            </a:extLst>
          </p:cNvPr>
          <p:cNvSpPr txBox="1"/>
          <p:nvPr/>
        </p:nvSpPr>
        <p:spPr>
          <a:xfrm>
            <a:off x="2087787" y="44455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E8668-943B-5342-A5A5-A3D88766A857}"/>
              </a:ext>
            </a:extLst>
          </p:cNvPr>
          <p:cNvSpPr txBox="1"/>
          <p:nvPr/>
        </p:nvSpPr>
        <p:spPr>
          <a:xfrm>
            <a:off x="2320113" y="37187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DE8DBD-FAB5-CA41-9087-2FC1BEBAA1CC}"/>
              </a:ext>
            </a:extLst>
          </p:cNvPr>
          <p:cNvSpPr txBox="1"/>
          <p:nvPr/>
        </p:nvSpPr>
        <p:spPr>
          <a:xfrm>
            <a:off x="474494" y="3314760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4D1CBE-1D0A-1547-A206-737D4CAA5CB4}"/>
              </a:ext>
            </a:extLst>
          </p:cNvPr>
          <p:cNvSpPr txBox="1"/>
          <p:nvPr/>
        </p:nvSpPr>
        <p:spPr>
          <a:xfrm>
            <a:off x="1421782" y="3252800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41EE9F-5B24-1547-A3C1-8957193F0B65}"/>
              </a:ext>
            </a:extLst>
          </p:cNvPr>
          <p:cNvSpPr txBox="1"/>
          <p:nvPr/>
        </p:nvSpPr>
        <p:spPr>
          <a:xfrm>
            <a:off x="5073763" y="2091668"/>
            <a:ext cx="580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	A	  B	  C	  D</a:t>
            </a:r>
          </a:p>
          <a:p>
            <a:r>
              <a:rPr lang="en-US" dirty="0"/>
              <a:t>	  A	0 	  0	  .5	  .5 </a:t>
            </a:r>
          </a:p>
          <a:p>
            <a:r>
              <a:rPr lang="en-US" dirty="0"/>
              <a:t>	  B	1	  0	  0	  .5</a:t>
            </a:r>
          </a:p>
          <a:p>
            <a:r>
              <a:rPr lang="en-US" dirty="0"/>
              <a:t>	  C 	0 	  .5 	  0	  0</a:t>
            </a:r>
          </a:p>
          <a:p>
            <a:r>
              <a:rPr lang="en-US" dirty="0"/>
              <a:t>	  D	0	  .5	  .5	  0</a:t>
            </a: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364212BB-0D58-3D41-A327-14D6BA6F51AE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423B009C-FD63-CF43-8551-0C8BFB48B868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D0D2F3-A4F0-9F4A-80AF-0FAFC8B2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Surfer Model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2ED5EA6-079F-F445-83A5-FA89E4CB6F0C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random surfer model can start on any webpage.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Follows links and makes occasional haphazard jumps</a:t>
            </a:r>
          </a:p>
        </p:txBody>
      </p:sp>
    </p:spTree>
    <p:extLst>
      <p:ext uri="{BB962C8B-B14F-4D97-AF65-F5344CB8AC3E}">
        <p14:creationId xmlns:p14="http://schemas.microsoft.com/office/powerpoint/2010/main" val="2531591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7F0903-EB63-E24D-B170-70DC2B5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C3033-6F20-6341-9C19-0AEDF071AD2E}"/>
              </a:ext>
            </a:extLst>
          </p:cNvPr>
          <p:cNvSpPr txBox="1"/>
          <p:nvPr/>
        </p:nvSpPr>
        <p:spPr>
          <a:xfrm>
            <a:off x="760746" y="1827767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D7CB7-9062-9B47-A907-60E9CE7910ED}"/>
              </a:ext>
            </a:extLst>
          </p:cNvPr>
          <p:cNvSpPr txBox="1"/>
          <p:nvPr/>
        </p:nvSpPr>
        <p:spPr>
          <a:xfrm>
            <a:off x="3228671" y="1827767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C2D0A-BBB5-2C4C-9FF9-17712CCAE814}"/>
              </a:ext>
            </a:extLst>
          </p:cNvPr>
          <p:cNvSpPr txBox="1"/>
          <p:nvPr/>
        </p:nvSpPr>
        <p:spPr>
          <a:xfrm>
            <a:off x="758256" y="4814834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EFF60-9A4C-7D44-93F9-21B8F72659DF}"/>
              </a:ext>
            </a:extLst>
          </p:cNvPr>
          <p:cNvSpPr txBox="1"/>
          <p:nvPr/>
        </p:nvSpPr>
        <p:spPr>
          <a:xfrm>
            <a:off x="3259646" y="4796846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3202E-B6CC-C747-AF0D-10F63A93212E}"/>
              </a:ext>
            </a:extLst>
          </p:cNvPr>
          <p:cNvSpPr txBox="1"/>
          <p:nvPr/>
        </p:nvSpPr>
        <p:spPr>
          <a:xfrm>
            <a:off x="7357519" y="4087546"/>
            <a:ext cx="2325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R0</a:t>
            </a:r>
          </a:p>
          <a:p>
            <a:r>
              <a:rPr lang="en-US" dirty="0"/>
              <a:t>          A	   .25</a:t>
            </a:r>
          </a:p>
          <a:p>
            <a:r>
              <a:rPr lang="en-US" dirty="0"/>
              <a:t>          B	   .25	 </a:t>
            </a:r>
          </a:p>
          <a:p>
            <a:r>
              <a:rPr lang="en-US" dirty="0"/>
              <a:t>          C	   .25 </a:t>
            </a:r>
          </a:p>
          <a:p>
            <a:r>
              <a:rPr lang="en-US" dirty="0"/>
              <a:t>          D	   .25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03CE54-3EDB-AE47-B602-D15D901DF0B3}"/>
              </a:ext>
            </a:extLst>
          </p:cNvPr>
          <p:cNvCxnSpPr/>
          <p:nvPr/>
        </p:nvCxnSpPr>
        <p:spPr bwMode="auto">
          <a:xfrm flipV="1">
            <a:off x="1519680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7A2085-202A-464C-86F0-78CFE4049316}"/>
              </a:ext>
            </a:extLst>
          </p:cNvPr>
          <p:cNvCxnSpPr/>
          <p:nvPr/>
        </p:nvCxnSpPr>
        <p:spPr bwMode="auto">
          <a:xfrm flipH="1">
            <a:off x="151968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F76CEC-C834-574E-A180-F8FA7D2FC77C}"/>
              </a:ext>
            </a:extLst>
          </p:cNvPr>
          <p:cNvCxnSpPr/>
          <p:nvPr/>
        </p:nvCxnSpPr>
        <p:spPr bwMode="auto">
          <a:xfrm>
            <a:off x="353317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A0C18E-857C-3949-9F87-F0300AED70AD}"/>
              </a:ext>
            </a:extLst>
          </p:cNvPr>
          <p:cNvCxnSpPr/>
          <p:nvPr/>
        </p:nvCxnSpPr>
        <p:spPr bwMode="auto">
          <a:xfrm flipH="1">
            <a:off x="1628098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14AC98-0738-CF41-85E3-FCF8DF249C66}"/>
              </a:ext>
            </a:extLst>
          </p:cNvPr>
          <p:cNvCxnSpPr/>
          <p:nvPr/>
        </p:nvCxnSpPr>
        <p:spPr bwMode="auto">
          <a:xfrm flipH="1" flipV="1">
            <a:off x="151968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995D40-4BD7-954B-8DBB-FAD347C26B72}"/>
              </a:ext>
            </a:extLst>
          </p:cNvPr>
          <p:cNvCxnSpPr/>
          <p:nvPr/>
        </p:nvCxnSpPr>
        <p:spPr bwMode="auto">
          <a:xfrm flipV="1">
            <a:off x="99307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F037FB-407D-4F4F-974F-836EE5187A55}"/>
              </a:ext>
            </a:extLst>
          </p:cNvPr>
          <p:cNvCxnSpPr/>
          <p:nvPr/>
        </p:nvCxnSpPr>
        <p:spPr bwMode="auto">
          <a:xfrm flipV="1">
            <a:off x="1470726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4D137F8-1C41-9D48-A319-C82DB40D4186}"/>
              </a:ext>
            </a:extLst>
          </p:cNvPr>
          <p:cNvSpPr>
            <a:spLocks noChangeAspect="1"/>
          </p:cNvSpPr>
          <p:nvPr/>
        </p:nvSpPr>
        <p:spPr bwMode="auto">
          <a:xfrm>
            <a:off x="711794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F0E8CD-3C28-9D47-ACD4-DA8FD31E0232}"/>
              </a:ext>
            </a:extLst>
          </p:cNvPr>
          <p:cNvSpPr>
            <a:spLocks noChangeAspect="1"/>
          </p:cNvSpPr>
          <p:nvPr/>
        </p:nvSpPr>
        <p:spPr bwMode="auto">
          <a:xfrm>
            <a:off x="3213181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F22C84-87EB-F242-9CE9-791B12EC633B}"/>
              </a:ext>
            </a:extLst>
          </p:cNvPr>
          <p:cNvSpPr>
            <a:spLocks noChangeAspect="1"/>
          </p:cNvSpPr>
          <p:nvPr/>
        </p:nvSpPr>
        <p:spPr bwMode="auto">
          <a:xfrm>
            <a:off x="3213181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1E9735-4177-484E-8F16-A642536C642C}"/>
              </a:ext>
            </a:extLst>
          </p:cNvPr>
          <p:cNvSpPr>
            <a:spLocks noChangeAspect="1"/>
          </p:cNvSpPr>
          <p:nvPr/>
        </p:nvSpPr>
        <p:spPr bwMode="auto">
          <a:xfrm>
            <a:off x="711794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D56ED-BFC7-024D-9A58-41C2F5D02329}"/>
              </a:ext>
            </a:extLst>
          </p:cNvPr>
          <p:cNvSpPr txBox="1"/>
          <p:nvPr/>
        </p:nvSpPr>
        <p:spPr>
          <a:xfrm>
            <a:off x="5938628" y="2079753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E82AD430-B197-B24E-8262-F4C4F7BCC632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61AEE1A0-5BEC-9840-B927-5676BB8AA4DF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368460D8-B0E0-7643-910F-E85A9EE68035}"/>
              </a:ext>
            </a:extLst>
          </p:cNvPr>
          <p:cNvSpPr/>
          <p:nvPr/>
        </p:nvSpPr>
        <p:spPr bwMode="auto">
          <a:xfrm>
            <a:off x="8401477" y="444029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C785EA2A-BC23-3341-830D-62BBA21465D2}"/>
              </a:ext>
            </a:extLst>
          </p:cNvPr>
          <p:cNvSpPr/>
          <p:nvPr/>
        </p:nvSpPr>
        <p:spPr bwMode="auto">
          <a:xfrm>
            <a:off x="8913819" y="444029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78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61A6F5-4124-914F-A315-2D80677E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46F95-5215-7E4F-932E-3000B2B5FD49}"/>
              </a:ext>
            </a:extLst>
          </p:cNvPr>
          <p:cNvSpPr txBox="1"/>
          <p:nvPr/>
        </p:nvSpPr>
        <p:spPr>
          <a:xfrm>
            <a:off x="7824192" y="2311712"/>
            <a:ext cx="221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R0</a:t>
            </a:r>
          </a:p>
          <a:p>
            <a:r>
              <a:rPr lang="en-US" dirty="0"/>
              <a:t> 	   .25</a:t>
            </a:r>
          </a:p>
          <a:p>
            <a:r>
              <a:rPr lang="en-US" dirty="0"/>
              <a:t> 	   .25	 </a:t>
            </a:r>
          </a:p>
          <a:p>
            <a:r>
              <a:rPr lang="en-US" dirty="0"/>
              <a:t> 	   .25 </a:t>
            </a:r>
          </a:p>
          <a:p>
            <a:r>
              <a:rPr lang="en-US" dirty="0"/>
              <a:t> 	   .25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F151F5-D01B-744F-BCF4-7208BFDCF217}"/>
              </a:ext>
            </a:extLst>
          </p:cNvPr>
          <p:cNvCxnSpPr/>
          <p:nvPr/>
        </p:nvCxnSpPr>
        <p:spPr bwMode="auto">
          <a:xfrm flipV="1">
            <a:off x="1514702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32692-0AD0-F440-873E-891A8040F417}"/>
              </a:ext>
            </a:extLst>
          </p:cNvPr>
          <p:cNvCxnSpPr/>
          <p:nvPr/>
        </p:nvCxnSpPr>
        <p:spPr bwMode="auto">
          <a:xfrm flipH="1">
            <a:off x="151470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B9D22B-44AC-FA44-9D51-619F003C231A}"/>
              </a:ext>
            </a:extLst>
          </p:cNvPr>
          <p:cNvCxnSpPr/>
          <p:nvPr/>
        </p:nvCxnSpPr>
        <p:spPr bwMode="auto">
          <a:xfrm>
            <a:off x="352820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5DDB5D-D9BB-6245-B24D-03A51FCF4BA8}"/>
              </a:ext>
            </a:extLst>
          </p:cNvPr>
          <p:cNvCxnSpPr/>
          <p:nvPr/>
        </p:nvCxnSpPr>
        <p:spPr bwMode="auto">
          <a:xfrm flipH="1">
            <a:off x="1623120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B5E1C9-4BAB-8F46-B15C-263B0A1B70E8}"/>
              </a:ext>
            </a:extLst>
          </p:cNvPr>
          <p:cNvCxnSpPr/>
          <p:nvPr/>
        </p:nvCxnSpPr>
        <p:spPr bwMode="auto">
          <a:xfrm flipH="1" flipV="1">
            <a:off x="151470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C80D50-0794-154E-9086-18E5070EF4C3}"/>
              </a:ext>
            </a:extLst>
          </p:cNvPr>
          <p:cNvCxnSpPr/>
          <p:nvPr/>
        </p:nvCxnSpPr>
        <p:spPr bwMode="auto">
          <a:xfrm flipV="1">
            <a:off x="98809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690857-B3EF-D142-96A4-343E14880B4F}"/>
              </a:ext>
            </a:extLst>
          </p:cNvPr>
          <p:cNvCxnSpPr/>
          <p:nvPr/>
        </p:nvCxnSpPr>
        <p:spPr bwMode="auto">
          <a:xfrm flipV="1">
            <a:off x="1465748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8DDCA4-FEF9-1341-B277-B0A09406B5B7}"/>
              </a:ext>
            </a:extLst>
          </p:cNvPr>
          <p:cNvSpPr>
            <a:spLocks noChangeAspect="1"/>
          </p:cNvSpPr>
          <p:nvPr/>
        </p:nvSpPr>
        <p:spPr bwMode="auto">
          <a:xfrm>
            <a:off x="706816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C73D2D-DAAF-F642-AFE9-4BF67368360C}"/>
              </a:ext>
            </a:extLst>
          </p:cNvPr>
          <p:cNvSpPr>
            <a:spLocks noChangeAspect="1"/>
          </p:cNvSpPr>
          <p:nvPr/>
        </p:nvSpPr>
        <p:spPr bwMode="auto">
          <a:xfrm>
            <a:off x="3208203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B2683E-9933-ED4B-AFCE-C6E5ADEA79E5}"/>
              </a:ext>
            </a:extLst>
          </p:cNvPr>
          <p:cNvSpPr>
            <a:spLocks noChangeAspect="1"/>
          </p:cNvSpPr>
          <p:nvPr/>
        </p:nvSpPr>
        <p:spPr bwMode="auto">
          <a:xfrm>
            <a:off x="3208203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64691-5459-6A4F-AB1F-EE0F565F35A2}"/>
              </a:ext>
            </a:extLst>
          </p:cNvPr>
          <p:cNvSpPr>
            <a:spLocks noChangeAspect="1"/>
          </p:cNvSpPr>
          <p:nvPr/>
        </p:nvSpPr>
        <p:spPr bwMode="auto">
          <a:xfrm>
            <a:off x="706816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19A5D-C71B-FF49-81C5-FBC4A8A36C0C}"/>
              </a:ext>
            </a:extLst>
          </p:cNvPr>
          <p:cNvSpPr txBox="1"/>
          <p:nvPr/>
        </p:nvSpPr>
        <p:spPr>
          <a:xfrm>
            <a:off x="3930922" y="231171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A	  B	  C	  D</a:t>
            </a:r>
          </a:p>
          <a:p>
            <a:r>
              <a:rPr lang="en-US" dirty="0"/>
              <a:t>	  0 	  0	  .5	  .5 </a:t>
            </a:r>
          </a:p>
          <a:p>
            <a:r>
              <a:rPr lang="en-US" dirty="0"/>
              <a:t>	  1	  0	  0	  .5</a:t>
            </a:r>
          </a:p>
          <a:p>
            <a:r>
              <a:rPr lang="en-US" dirty="0"/>
              <a:t>	  0 	  .5 	  0	  0</a:t>
            </a:r>
          </a:p>
          <a:p>
            <a:r>
              <a:rPr lang="en-US" dirty="0"/>
              <a:t>	  0	  .5	  .5	 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7FD39-8E13-4E4E-9420-487D5EE8B6B1}"/>
              </a:ext>
            </a:extLst>
          </p:cNvPr>
          <p:cNvSpPr txBox="1"/>
          <p:nvPr/>
        </p:nvSpPr>
        <p:spPr>
          <a:xfrm>
            <a:off x="8412550" y="2965319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2922F061-A7FE-664F-9810-CB2428CAF7AE}"/>
              </a:ext>
            </a:extLst>
          </p:cNvPr>
          <p:cNvSpPr/>
          <p:nvPr/>
        </p:nvSpPr>
        <p:spPr bwMode="auto">
          <a:xfrm>
            <a:off x="4785669" y="2596735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A7A6800C-F29C-FE44-AF60-B61AB5557227}"/>
              </a:ext>
            </a:extLst>
          </p:cNvPr>
          <p:cNvSpPr/>
          <p:nvPr/>
        </p:nvSpPr>
        <p:spPr bwMode="auto">
          <a:xfrm>
            <a:off x="8073749" y="2596735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0A9FD65C-6AE0-8C4C-A2B7-5563B1EF2976}"/>
              </a:ext>
            </a:extLst>
          </p:cNvPr>
          <p:cNvSpPr/>
          <p:nvPr/>
        </p:nvSpPr>
        <p:spPr bwMode="auto">
          <a:xfrm>
            <a:off x="8890813" y="2578696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799F8EC4-96EE-EF4E-973D-B083693D057F}"/>
              </a:ext>
            </a:extLst>
          </p:cNvPr>
          <p:cNvSpPr/>
          <p:nvPr/>
        </p:nvSpPr>
        <p:spPr bwMode="auto">
          <a:xfrm>
            <a:off x="9403155" y="2578695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1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4EE51E9-4D2E-2B48-B6A0-985BECB5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E7D3D-E64D-B04E-ABDF-ED7854FABFA1}"/>
              </a:ext>
            </a:extLst>
          </p:cNvPr>
          <p:cNvSpPr txBox="1"/>
          <p:nvPr/>
        </p:nvSpPr>
        <p:spPr>
          <a:xfrm>
            <a:off x="-472113" y="299695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A	  B	  C	  D</a:t>
            </a:r>
          </a:p>
          <a:p>
            <a:r>
              <a:rPr lang="en-US" dirty="0"/>
              <a:t>	  0 	  0	  .5	  .5 </a:t>
            </a:r>
          </a:p>
          <a:p>
            <a:r>
              <a:rPr lang="en-US" dirty="0"/>
              <a:t>	  1	  0	  0	  .5</a:t>
            </a:r>
          </a:p>
          <a:p>
            <a:r>
              <a:rPr lang="en-US" dirty="0"/>
              <a:t>	  0 	  .5 	  0	  0</a:t>
            </a:r>
          </a:p>
          <a:p>
            <a:r>
              <a:rPr lang="en-US" dirty="0"/>
              <a:t>	  0	  .5	  .5	 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C5DAE-53D1-DE4D-B2FC-0F8B13A584FB}"/>
              </a:ext>
            </a:extLst>
          </p:cNvPr>
          <p:cNvSpPr txBox="1"/>
          <p:nvPr/>
        </p:nvSpPr>
        <p:spPr>
          <a:xfrm>
            <a:off x="4450556" y="2876700"/>
            <a:ext cx="831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R0 </a:t>
            </a:r>
          </a:p>
          <a:p>
            <a:r>
              <a:rPr lang="en-US" dirty="0"/>
              <a:t>.25</a:t>
            </a:r>
          </a:p>
          <a:p>
            <a:r>
              <a:rPr lang="en-US" dirty="0"/>
              <a:t>.25</a:t>
            </a:r>
          </a:p>
          <a:p>
            <a:r>
              <a:rPr lang="en-US" dirty="0"/>
              <a:t>.25 </a:t>
            </a:r>
          </a:p>
          <a:p>
            <a:r>
              <a:rPr lang="en-US" dirty="0"/>
              <a:t>.25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EC6404-365A-F944-B2A3-4BEBC92ABECC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09123-EAC2-7943-90B6-551DD1D76A19}"/>
              </a:ext>
            </a:extLst>
          </p:cNvPr>
          <p:cNvSpPr txBox="1"/>
          <p:nvPr/>
        </p:nvSpPr>
        <p:spPr>
          <a:xfrm>
            <a:off x="5281783" y="2959784"/>
            <a:ext cx="4414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</a:t>
            </a:r>
          </a:p>
          <a:p>
            <a:r>
              <a:rPr lang="en-US" dirty="0"/>
              <a:t>    0x.25 + 0x.25   +  .5x.25 +  .5x.25 </a:t>
            </a:r>
          </a:p>
          <a:p>
            <a:r>
              <a:rPr lang="en-US" dirty="0"/>
              <a:t>    1x.25 +  0x.25  +  0x.25  +  .5x.25 </a:t>
            </a:r>
          </a:p>
          <a:p>
            <a:r>
              <a:rPr lang="en-US" dirty="0"/>
              <a:t>    0x.25 +  .5x.25 +  0x.25  +  0x.25 </a:t>
            </a:r>
          </a:p>
          <a:p>
            <a:r>
              <a:rPr lang="en-US" dirty="0"/>
              <a:t>    0x.25 +  .5x.25 +  .5x.25 +  0x.25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1637AA-61DF-5448-A19B-B335EA28B309}"/>
              </a:ext>
            </a:extLst>
          </p:cNvPr>
          <p:cNvSpPr txBox="1"/>
          <p:nvPr/>
        </p:nvSpPr>
        <p:spPr>
          <a:xfrm>
            <a:off x="10191840" y="2959784"/>
            <a:ext cx="1232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  <a:p>
            <a:r>
              <a:rPr lang="en-US" dirty="0"/>
              <a:t>.25</a:t>
            </a:r>
          </a:p>
          <a:p>
            <a:r>
              <a:rPr lang="en-US" dirty="0"/>
              <a:t>.375	 </a:t>
            </a:r>
          </a:p>
          <a:p>
            <a:r>
              <a:rPr lang="en-US" dirty="0"/>
              <a:t>.125 </a:t>
            </a:r>
          </a:p>
          <a:p>
            <a:r>
              <a:rPr lang="en-US" dirty="0"/>
              <a:t>.25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D7763-B696-434B-88C0-60BF15047689}"/>
              </a:ext>
            </a:extLst>
          </p:cNvPr>
          <p:cNvSpPr txBox="1"/>
          <p:nvPr/>
        </p:nvSpPr>
        <p:spPr>
          <a:xfrm>
            <a:off x="5171239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FF34F-1401-8244-93CB-3AF2A145C13D}"/>
              </a:ext>
            </a:extLst>
          </p:cNvPr>
          <p:cNvSpPr txBox="1"/>
          <p:nvPr/>
        </p:nvSpPr>
        <p:spPr>
          <a:xfrm>
            <a:off x="9751609" y="3605688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B76016A9-CE57-FA41-8FD0-ED830046BE8B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98F15BB9-02FC-6442-BD27-9E8454B8FA8F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D70E02A0-6710-BF4E-A50C-580CB109E326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CD7FD2E-57D1-C847-8B15-CD907ED2F5DC}"/>
              </a:ext>
            </a:extLst>
          </p:cNvPr>
          <p:cNvSpPr/>
          <p:nvPr/>
        </p:nvSpPr>
        <p:spPr bwMode="auto">
          <a:xfrm>
            <a:off x="4925486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13405CE8-DCF3-C74A-9594-E4E26D1397F7}"/>
              </a:ext>
            </a:extLst>
          </p:cNvPr>
          <p:cNvSpPr/>
          <p:nvPr/>
        </p:nvSpPr>
        <p:spPr bwMode="auto">
          <a:xfrm>
            <a:off x="5532614" y="324531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70A791D-5D49-E84B-86B0-E79F5E210E73}"/>
              </a:ext>
            </a:extLst>
          </p:cNvPr>
          <p:cNvSpPr/>
          <p:nvPr/>
        </p:nvSpPr>
        <p:spPr bwMode="auto">
          <a:xfrm>
            <a:off x="9464220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7ED3907E-E3EA-C841-9BCA-327F8A69418B}"/>
              </a:ext>
            </a:extLst>
          </p:cNvPr>
          <p:cNvSpPr/>
          <p:nvPr/>
        </p:nvSpPr>
        <p:spPr bwMode="auto">
          <a:xfrm>
            <a:off x="10123689" y="325488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A502F215-A771-004E-8152-655CC244C704}"/>
              </a:ext>
            </a:extLst>
          </p:cNvPr>
          <p:cNvSpPr/>
          <p:nvPr/>
        </p:nvSpPr>
        <p:spPr bwMode="auto">
          <a:xfrm>
            <a:off x="10636031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6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0FEDD7D-3A0C-AE44-B506-6D85FFE6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 dirty="0"/>
              <a:t>How is the Web Structured?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541C4E7-D162-C946-BF85-4F1EA7A495DA}"/>
              </a:ext>
            </a:extLst>
          </p:cNvPr>
          <p:cNvSpPr txBox="1">
            <a:spLocks/>
          </p:cNvSpPr>
          <p:nvPr/>
        </p:nvSpPr>
        <p:spPr>
          <a:xfrm>
            <a:off x="624336" y="5375275"/>
            <a:ext cx="8496000" cy="7900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Graph Theory: Pages are nodes &amp; links are directed edges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455EBB-67F7-3148-97E0-C8E257C50459}"/>
              </a:ext>
            </a:extLst>
          </p:cNvPr>
          <p:cNvGrpSpPr/>
          <p:nvPr/>
        </p:nvGrpSpPr>
        <p:grpSpPr>
          <a:xfrm>
            <a:off x="1176780" y="4276979"/>
            <a:ext cx="5411539" cy="824461"/>
            <a:chOff x="2681909" y="4297044"/>
            <a:chExt cx="5411539" cy="8244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9BFC2FD-77DE-FD47-BDCC-EBDCEA0489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67499" y="4726498"/>
              <a:ext cx="228150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67E821-4F2E-C64E-9D34-0353706FF258}"/>
                </a:ext>
              </a:extLst>
            </p:cNvPr>
            <p:cNvSpPr/>
            <p:nvPr/>
          </p:nvSpPr>
          <p:spPr bwMode="auto">
            <a:xfrm>
              <a:off x="2681909" y="4297044"/>
              <a:ext cx="790015" cy="79001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1C5E989-8FAB-4445-8FC0-C31BAA6203CD}"/>
                </a:ext>
              </a:extLst>
            </p:cNvPr>
            <p:cNvSpPr/>
            <p:nvPr/>
          </p:nvSpPr>
          <p:spPr bwMode="auto">
            <a:xfrm>
              <a:off x="7303433" y="4331490"/>
              <a:ext cx="790015" cy="79001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05BA4E-F383-4940-A1D3-BB47BABB5711}"/>
              </a:ext>
            </a:extLst>
          </p:cNvPr>
          <p:cNvGrpSpPr/>
          <p:nvPr/>
        </p:nvGrpSpPr>
        <p:grpSpPr>
          <a:xfrm>
            <a:off x="418567" y="1810008"/>
            <a:ext cx="7075230" cy="2120247"/>
            <a:chOff x="1716172" y="1789754"/>
            <a:chExt cx="7338244" cy="2072049"/>
          </a:xfrm>
        </p:grpSpPr>
        <p:pic>
          <p:nvPicPr>
            <p:cNvPr id="14" name="Picture 13" descr="Screen Shot 2017-11-01 at 15.15.48.png">
              <a:extLst>
                <a:ext uri="{FF2B5EF4-FFF2-40B4-BE49-F238E27FC236}">
                  <a16:creationId xmlns:a16="http://schemas.microsoft.com/office/drawing/2014/main" id="{06777D45-4DC9-5A45-AF7F-F3A51935A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72" y="1821045"/>
              <a:ext cx="2488711" cy="1935862"/>
            </a:xfrm>
            <a:prstGeom prst="rect">
              <a:avLst/>
            </a:prstGeom>
          </p:spPr>
        </p:pic>
        <p:pic>
          <p:nvPicPr>
            <p:cNvPr id="15" name="Picture 14" descr="Screen Shot 2017-11-01 at 15.16.22.png">
              <a:extLst>
                <a:ext uri="{FF2B5EF4-FFF2-40B4-BE49-F238E27FC236}">
                  <a16:creationId xmlns:a16="http://schemas.microsoft.com/office/drawing/2014/main" id="{D57D9861-2367-BB48-A047-7A2F2F4F0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700" y="1789754"/>
              <a:ext cx="2644716" cy="2072049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6B96C4A-E841-3E4B-AC8C-AB9BCD900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67499" y="3006639"/>
              <a:ext cx="224220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EE1B7DC-B832-3646-9DB0-2D7837598133}"/>
              </a:ext>
            </a:extLst>
          </p:cNvPr>
          <p:cNvSpPr txBox="1"/>
          <p:nvPr/>
        </p:nvSpPr>
        <p:spPr>
          <a:xfrm>
            <a:off x="8016382" y="2398108"/>
            <a:ext cx="37680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961"/>
                </a:solidFill>
              </a:rPr>
              <a:t>The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961"/>
                </a:solidFill>
              </a:rPr>
              <a:t>Facebook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961"/>
                </a:solidFill>
              </a:rPr>
              <a:t>Tweets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961"/>
                </a:solidFill>
              </a:rPr>
              <a:t>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961"/>
                </a:solidFill>
              </a:rPr>
              <a:t>Bitcoin/Block chain transactions</a:t>
            </a:r>
          </a:p>
        </p:txBody>
      </p:sp>
    </p:spTree>
    <p:extLst>
      <p:ext uri="{BB962C8B-B14F-4D97-AF65-F5344CB8AC3E}">
        <p14:creationId xmlns:p14="http://schemas.microsoft.com/office/powerpoint/2010/main" val="19905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257621-C1B1-454C-AEE7-2AD10FD9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9E216-9B83-B446-B61D-0832D405D811}"/>
              </a:ext>
            </a:extLst>
          </p:cNvPr>
          <p:cNvSpPr txBox="1"/>
          <p:nvPr/>
        </p:nvSpPr>
        <p:spPr>
          <a:xfrm>
            <a:off x="6032715" y="2939082"/>
            <a:ext cx="243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R2</a:t>
            </a:r>
          </a:p>
          <a:p>
            <a:r>
              <a:rPr lang="en-US" dirty="0"/>
              <a:t>.1875</a:t>
            </a:r>
          </a:p>
          <a:p>
            <a:r>
              <a:rPr lang="en-US" dirty="0"/>
              <a:t>.375	 </a:t>
            </a:r>
          </a:p>
          <a:p>
            <a:r>
              <a:rPr lang="en-US" dirty="0"/>
              <a:t>.1875 </a:t>
            </a:r>
          </a:p>
          <a:p>
            <a:r>
              <a:rPr lang="en-US" dirty="0"/>
              <a:t> .25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8FB84-15A8-EB4A-AFCD-7C3C126FEFD3}"/>
              </a:ext>
            </a:extLst>
          </p:cNvPr>
          <p:cNvSpPr txBox="1"/>
          <p:nvPr/>
        </p:nvSpPr>
        <p:spPr>
          <a:xfrm>
            <a:off x="-472113" y="2959784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 dirty="0"/>
              <a:t>	  0 	  0	  .5	  .5 </a:t>
            </a:r>
          </a:p>
          <a:p>
            <a:r>
              <a:rPr lang="en-US" dirty="0"/>
              <a:t>	  1	  0	  0	  .5</a:t>
            </a:r>
          </a:p>
          <a:p>
            <a:r>
              <a:rPr lang="en-US" dirty="0"/>
              <a:t>	  0 	  .5 	  0	  0</a:t>
            </a:r>
          </a:p>
          <a:p>
            <a:r>
              <a:rPr lang="en-US" dirty="0"/>
              <a:t>	  0	  .5	  .5	 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CD249-AA2E-8E42-8B83-C4F11DD1E107}"/>
              </a:ext>
            </a:extLst>
          </p:cNvPr>
          <p:cNvSpPr txBox="1"/>
          <p:nvPr/>
        </p:nvSpPr>
        <p:spPr>
          <a:xfrm>
            <a:off x="4524144" y="2946084"/>
            <a:ext cx="1350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R1 </a:t>
            </a:r>
          </a:p>
          <a:p>
            <a:r>
              <a:rPr lang="en-US"/>
              <a:t>.25</a:t>
            </a:r>
          </a:p>
          <a:p>
            <a:r>
              <a:rPr lang="en-US"/>
              <a:t>.375	 </a:t>
            </a:r>
          </a:p>
          <a:p>
            <a:r>
              <a:rPr lang="en-US"/>
              <a:t>.125</a:t>
            </a:r>
          </a:p>
          <a:p>
            <a:r>
              <a:rPr lang="en-US"/>
              <a:t>.25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F071A-996E-9347-B2A1-BB629CD8E4DB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BEFE7-D385-8643-A379-03B2E1F6BF3C}"/>
              </a:ext>
            </a:extLst>
          </p:cNvPr>
          <p:cNvSpPr txBox="1"/>
          <p:nvPr/>
        </p:nvSpPr>
        <p:spPr>
          <a:xfrm>
            <a:off x="5352847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EF7E6C43-9467-684F-A410-BADE4FD9E499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5152ADEB-7FE5-204D-A416-1D0E9ACEB3A4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C6B789ED-7B84-214F-8C06-7125B5B3473F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A297E44D-7DF4-144F-9BEF-A7E0DFCA1A39}"/>
              </a:ext>
            </a:extLst>
          </p:cNvPr>
          <p:cNvSpPr/>
          <p:nvPr/>
        </p:nvSpPr>
        <p:spPr bwMode="auto">
          <a:xfrm>
            <a:off x="5038547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BBC2CCF0-8E4D-E440-9943-C0F161788F5D}"/>
              </a:ext>
            </a:extLst>
          </p:cNvPr>
          <p:cNvSpPr/>
          <p:nvPr/>
        </p:nvSpPr>
        <p:spPr bwMode="auto">
          <a:xfrm>
            <a:off x="6042797" y="3255001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746EC311-05C7-C746-9358-D300E5E73F18}"/>
              </a:ext>
            </a:extLst>
          </p:cNvPr>
          <p:cNvSpPr/>
          <p:nvPr/>
        </p:nvSpPr>
        <p:spPr bwMode="auto">
          <a:xfrm>
            <a:off x="6694731" y="3255001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957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47C23B-102D-0C4B-AB85-5BB1666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F4761-E432-F94B-AFDB-C1FD8F8AC25C}"/>
              </a:ext>
            </a:extLst>
          </p:cNvPr>
          <p:cNvSpPr txBox="1"/>
          <p:nvPr/>
        </p:nvSpPr>
        <p:spPr>
          <a:xfrm>
            <a:off x="5022164" y="2927273"/>
            <a:ext cx="259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R3</a:t>
            </a:r>
          </a:p>
          <a:p>
            <a:r>
              <a:rPr lang="en-US"/>
              <a:t> 	   .219</a:t>
            </a:r>
          </a:p>
          <a:p>
            <a:r>
              <a:rPr lang="en-US"/>
              <a:t> 	   .313	 </a:t>
            </a:r>
          </a:p>
          <a:p>
            <a:r>
              <a:rPr lang="en-US"/>
              <a:t> 	   .188 </a:t>
            </a:r>
          </a:p>
          <a:p>
            <a:r>
              <a:rPr lang="en-US"/>
              <a:t> 	   .281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A3EEE-CF99-AB41-B263-B214EC53C5C0}"/>
              </a:ext>
            </a:extLst>
          </p:cNvPr>
          <p:cNvSpPr txBox="1"/>
          <p:nvPr/>
        </p:nvSpPr>
        <p:spPr>
          <a:xfrm>
            <a:off x="4423231" y="2927273"/>
            <a:ext cx="243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R2</a:t>
            </a:r>
          </a:p>
          <a:p>
            <a:r>
              <a:rPr lang="en-US"/>
              <a:t>.1875</a:t>
            </a:r>
          </a:p>
          <a:p>
            <a:r>
              <a:rPr lang="en-US"/>
              <a:t>.375	 </a:t>
            </a:r>
          </a:p>
          <a:p>
            <a:r>
              <a:rPr lang="en-US"/>
              <a:t>.1875 </a:t>
            </a:r>
          </a:p>
          <a:p>
            <a:r>
              <a:rPr lang="en-US"/>
              <a:t> .25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416D6-32B8-554B-AE79-C71935E125E9}"/>
              </a:ext>
            </a:extLst>
          </p:cNvPr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BC226-D77D-074F-9887-471F720B0513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27EE1-3E2E-0647-ADE2-87B5CB7FFC5D}"/>
              </a:ext>
            </a:extLst>
          </p:cNvPr>
          <p:cNvSpPr txBox="1"/>
          <p:nvPr/>
        </p:nvSpPr>
        <p:spPr>
          <a:xfrm>
            <a:off x="5352847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AA9A332E-6866-AC42-BF22-D36F33BB8F78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64DB4956-B104-B344-8CEB-A814A2E64EE8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880962DD-4EDC-A743-9D82-30B3BDFF16D7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77D136D9-DF1C-6244-A9BB-3526D3C1F698}"/>
              </a:ext>
            </a:extLst>
          </p:cNvPr>
          <p:cNvSpPr/>
          <p:nvPr/>
        </p:nvSpPr>
        <p:spPr bwMode="auto">
          <a:xfrm>
            <a:off x="5038547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B3172536-72EB-1442-8929-63B620FDD47A}"/>
              </a:ext>
            </a:extLst>
          </p:cNvPr>
          <p:cNvSpPr/>
          <p:nvPr/>
        </p:nvSpPr>
        <p:spPr bwMode="auto">
          <a:xfrm>
            <a:off x="6042797" y="3294154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FDC28627-D17B-8F48-BED3-7667D1D599C6}"/>
              </a:ext>
            </a:extLst>
          </p:cNvPr>
          <p:cNvSpPr/>
          <p:nvPr/>
        </p:nvSpPr>
        <p:spPr bwMode="auto">
          <a:xfrm>
            <a:off x="6694731" y="3294153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931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4FC61A-91DF-6243-AEE9-2646206B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63A5F-2445-3640-85D4-6D2C6C122611}"/>
              </a:ext>
            </a:extLst>
          </p:cNvPr>
          <p:cNvSpPr txBox="1"/>
          <p:nvPr/>
        </p:nvSpPr>
        <p:spPr>
          <a:xfrm>
            <a:off x="5022164" y="2926928"/>
            <a:ext cx="3151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Rn+1</a:t>
            </a:r>
          </a:p>
          <a:p>
            <a:r>
              <a:rPr lang="en-US"/>
              <a:t> 	   .217</a:t>
            </a:r>
          </a:p>
          <a:p>
            <a:r>
              <a:rPr lang="en-US"/>
              <a:t> 	   .348	 </a:t>
            </a:r>
          </a:p>
          <a:p>
            <a:r>
              <a:rPr lang="en-US"/>
              <a:t> 	   .174</a:t>
            </a:r>
          </a:p>
          <a:p>
            <a:r>
              <a:rPr lang="en-US"/>
              <a:t> 	   .261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617CD-F682-5D42-A82F-63851C97DC3A}"/>
              </a:ext>
            </a:extLst>
          </p:cNvPr>
          <p:cNvSpPr txBox="1"/>
          <p:nvPr/>
        </p:nvSpPr>
        <p:spPr>
          <a:xfrm>
            <a:off x="3342420" y="2887662"/>
            <a:ext cx="381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Rn</a:t>
            </a:r>
          </a:p>
          <a:p>
            <a:r>
              <a:rPr lang="en-US"/>
              <a:t> 	   .1875</a:t>
            </a:r>
          </a:p>
          <a:p>
            <a:r>
              <a:rPr lang="en-US"/>
              <a:t> 	   .375	 </a:t>
            </a:r>
          </a:p>
          <a:p>
            <a:r>
              <a:rPr lang="en-US"/>
              <a:t> 	   .1875 </a:t>
            </a:r>
          </a:p>
          <a:p>
            <a:r>
              <a:rPr lang="en-US"/>
              <a:t> 	   .25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CF417-6C90-7446-975D-479DCD347E35}"/>
              </a:ext>
            </a:extLst>
          </p:cNvPr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2246E-5E27-754E-BBCE-08C645CAF339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68C85-EBB4-6C47-8AF4-32F36D20FE12}"/>
              </a:ext>
            </a:extLst>
          </p:cNvPr>
          <p:cNvSpPr txBox="1"/>
          <p:nvPr/>
        </p:nvSpPr>
        <p:spPr>
          <a:xfrm>
            <a:off x="542485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68BECDEE-EC50-2649-85C6-9A34851A80C5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6B233C3B-5927-B347-8708-730CD360FE10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1377E335-2928-E642-9DF4-8F9C59C2A325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98822E05-331B-C94A-A452-FBE06BFB72C9}"/>
              </a:ext>
            </a:extLst>
          </p:cNvPr>
          <p:cNvSpPr/>
          <p:nvPr/>
        </p:nvSpPr>
        <p:spPr bwMode="auto">
          <a:xfrm>
            <a:off x="5110555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4FCE4417-8247-FE48-9498-2248860F2E31}"/>
              </a:ext>
            </a:extLst>
          </p:cNvPr>
          <p:cNvSpPr/>
          <p:nvPr/>
        </p:nvSpPr>
        <p:spPr bwMode="auto">
          <a:xfrm>
            <a:off x="6042797" y="3294154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05D56DE4-E543-CD44-985A-75CEFA32A47C}"/>
              </a:ext>
            </a:extLst>
          </p:cNvPr>
          <p:cNvSpPr/>
          <p:nvPr/>
        </p:nvSpPr>
        <p:spPr bwMode="auto">
          <a:xfrm>
            <a:off x="6694731" y="3294153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27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7E71-5783-054D-890D-8C8CFDFF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1A17F-08A3-8E4B-8368-11072B845E58}"/>
              </a:ext>
            </a:extLst>
          </p:cNvPr>
          <p:cNvSpPr txBox="1"/>
          <p:nvPr/>
        </p:nvSpPr>
        <p:spPr>
          <a:xfrm>
            <a:off x="5670330" y="2447181"/>
            <a:ext cx="5121740" cy="148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                 Rank</a:t>
            </a:r>
          </a:p>
          <a:p>
            <a:r>
              <a:rPr lang="en-US" dirty="0"/>
              <a:t>       A	   .217		3</a:t>
            </a:r>
          </a:p>
          <a:p>
            <a:r>
              <a:rPr lang="en-US" dirty="0"/>
              <a:t>       B	   .348	 	1</a:t>
            </a:r>
          </a:p>
          <a:p>
            <a:r>
              <a:rPr lang="en-US" dirty="0"/>
              <a:t>       C	   .174		4</a:t>
            </a:r>
          </a:p>
          <a:p>
            <a:r>
              <a:rPr lang="en-US" dirty="0"/>
              <a:t>       D	   .261		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1D6FD7-DE16-D247-9BFB-0AFCDE19E980}"/>
              </a:ext>
            </a:extLst>
          </p:cNvPr>
          <p:cNvCxnSpPr/>
          <p:nvPr/>
        </p:nvCxnSpPr>
        <p:spPr bwMode="auto">
          <a:xfrm flipV="1">
            <a:off x="1514718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22E61-3FBE-724E-93EF-F102AE027AE9}"/>
              </a:ext>
            </a:extLst>
          </p:cNvPr>
          <p:cNvCxnSpPr/>
          <p:nvPr/>
        </p:nvCxnSpPr>
        <p:spPr bwMode="auto">
          <a:xfrm flipH="1">
            <a:off x="151471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65BC20-35A6-8F4F-B651-9B56DF62FD0E}"/>
              </a:ext>
            </a:extLst>
          </p:cNvPr>
          <p:cNvCxnSpPr/>
          <p:nvPr/>
        </p:nvCxnSpPr>
        <p:spPr bwMode="auto">
          <a:xfrm>
            <a:off x="3528217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E17DC1-0540-404D-80D0-5132F424B448}"/>
              </a:ext>
            </a:extLst>
          </p:cNvPr>
          <p:cNvCxnSpPr/>
          <p:nvPr/>
        </p:nvCxnSpPr>
        <p:spPr bwMode="auto">
          <a:xfrm flipH="1">
            <a:off x="1623136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C4152-B234-3948-B0D8-0E307B162D22}"/>
              </a:ext>
            </a:extLst>
          </p:cNvPr>
          <p:cNvCxnSpPr/>
          <p:nvPr/>
        </p:nvCxnSpPr>
        <p:spPr bwMode="auto">
          <a:xfrm flipH="1" flipV="1">
            <a:off x="151471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90380F-0053-C143-9B0B-40A17BD95CE7}"/>
              </a:ext>
            </a:extLst>
          </p:cNvPr>
          <p:cNvCxnSpPr/>
          <p:nvPr/>
        </p:nvCxnSpPr>
        <p:spPr bwMode="auto">
          <a:xfrm flipV="1">
            <a:off x="98810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93BE2-9550-E64D-90C0-7A97C05A5E2A}"/>
              </a:ext>
            </a:extLst>
          </p:cNvPr>
          <p:cNvCxnSpPr/>
          <p:nvPr/>
        </p:nvCxnSpPr>
        <p:spPr bwMode="auto">
          <a:xfrm flipV="1">
            <a:off x="1465764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2FCD512-E5FC-264E-BF21-8FCF1367D7D8}"/>
              </a:ext>
            </a:extLst>
          </p:cNvPr>
          <p:cNvSpPr>
            <a:spLocks noChangeAspect="1"/>
          </p:cNvSpPr>
          <p:nvPr/>
        </p:nvSpPr>
        <p:spPr bwMode="auto">
          <a:xfrm>
            <a:off x="706832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338A3E-C19C-3E4A-9E3F-A6F0CED18F33}"/>
              </a:ext>
            </a:extLst>
          </p:cNvPr>
          <p:cNvSpPr>
            <a:spLocks noChangeAspect="1"/>
          </p:cNvSpPr>
          <p:nvPr/>
        </p:nvSpPr>
        <p:spPr bwMode="auto">
          <a:xfrm>
            <a:off x="3208219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CC8179-9A1C-A94E-86EB-6516C76389F8}"/>
              </a:ext>
            </a:extLst>
          </p:cNvPr>
          <p:cNvSpPr>
            <a:spLocks noChangeAspect="1"/>
          </p:cNvSpPr>
          <p:nvPr/>
        </p:nvSpPr>
        <p:spPr bwMode="auto">
          <a:xfrm>
            <a:off x="3208219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DBAAEA-E600-394C-9E35-78C64276952D}"/>
              </a:ext>
            </a:extLst>
          </p:cNvPr>
          <p:cNvSpPr>
            <a:spLocks noChangeAspect="1"/>
          </p:cNvSpPr>
          <p:nvPr/>
        </p:nvSpPr>
        <p:spPr bwMode="auto">
          <a:xfrm>
            <a:off x="706832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ABF321C4-244C-0A45-9FEB-50F9DBF5DED2}"/>
              </a:ext>
            </a:extLst>
          </p:cNvPr>
          <p:cNvSpPr/>
          <p:nvPr/>
        </p:nvSpPr>
        <p:spPr bwMode="auto">
          <a:xfrm>
            <a:off x="6728768" y="279326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A9760C12-C678-2341-9F14-A170FD98EB69}"/>
              </a:ext>
            </a:extLst>
          </p:cNvPr>
          <p:cNvSpPr/>
          <p:nvPr/>
        </p:nvSpPr>
        <p:spPr bwMode="auto">
          <a:xfrm>
            <a:off x="7414811" y="279326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96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9AD1-02A6-E34B-A2F1-9861460F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Eigenvector Centrality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7C4211-D3E2-194F-A1F0-DA32A8FC1DDE}"/>
              </a:ext>
            </a:extLst>
          </p:cNvPr>
          <p:cNvSpPr txBox="1">
            <a:spLocks/>
          </p:cNvSpPr>
          <p:nvPr/>
        </p:nvSpPr>
        <p:spPr>
          <a:xfrm>
            <a:off x="432000" y="1692001"/>
            <a:ext cx="9688096" cy="3526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a matrix representing the graph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 the matrix with an Eigenvector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The resulting transformation can be used to rank the nodes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688740-D9D1-7A42-97BC-D952A2F85B5F}"/>
              </a:ext>
            </a:extLst>
          </p:cNvPr>
          <p:cNvGrpSpPr/>
          <p:nvPr/>
        </p:nvGrpSpPr>
        <p:grpSpPr>
          <a:xfrm>
            <a:off x="7444373" y="2509119"/>
            <a:ext cx="2582373" cy="2268452"/>
            <a:chOff x="3866811" y="2230828"/>
            <a:chExt cx="1830958" cy="16083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B3DBF6-3639-8441-81EB-09B59429995F}"/>
                </a:ext>
              </a:extLst>
            </p:cNvPr>
            <p:cNvSpPr/>
            <p:nvPr/>
          </p:nvSpPr>
          <p:spPr bwMode="auto">
            <a:xfrm>
              <a:off x="4487586" y="2230828"/>
              <a:ext cx="272017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2FD6BA-6654-E644-8CC5-BE234F4BE3DE}"/>
                </a:ext>
              </a:extLst>
            </p:cNvPr>
            <p:cNvSpPr/>
            <p:nvPr/>
          </p:nvSpPr>
          <p:spPr bwMode="auto">
            <a:xfrm>
              <a:off x="5408171" y="3609065"/>
              <a:ext cx="289598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E244BD-BE29-4440-990C-8965A960F59A}"/>
                </a:ext>
              </a:extLst>
            </p:cNvPr>
            <p:cNvSpPr/>
            <p:nvPr/>
          </p:nvSpPr>
          <p:spPr bwMode="auto">
            <a:xfrm>
              <a:off x="3866811" y="3407701"/>
              <a:ext cx="289598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A2D37B0-28BC-3748-883D-FC97AC072275}"/>
                </a:ext>
              </a:extLst>
            </p:cNvPr>
            <p:cNvCxnSpPr>
              <a:stCxn id="7" idx="6"/>
              <a:endCxn id="6" idx="2"/>
            </p:cNvCxnSpPr>
            <p:nvPr/>
          </p:nvCxnSpPr>
          <p:spPr bwMode="auto">
            <a:xfrm>
              <a:off x="4156409" y="3522773"/>
              <a:ext cx="1251763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7D89D4-352F-9344-8AD8-2632E5B2708B}"/>
                </a:ext>
              </a:extLst>
            </p:cNvPr>
            <p:cNvCxnSpPr>
              <a:cxnSpLocks/>
              <a:stCxn id="5" idx="5"/>
              <a:endCxn id="6" idx="0"/>
            </p:cNvCxnSpPr>
            <p:nvPr/>
          </p:nvCxnSpPr>
          <p:spPr bwMode="auto">
            <a:xfrm>
              <a:off x="4719767" y="2427268"/>
              <a:ext cx="833203" cy="118179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00D052-D605-BB44-BC15-B900F9CD0860}"/>
              </a:ext>
            </a:extLst>
          </p:cNvPr>
          <p:cNvGrpSpPr/>
          <p:nvPr/>
        </p:nvGrpSpPr>
        <p:grpSpPr>
          <a:xfrm>
            <a:off x="3150289" y="2145148"/>
            <a:ext cx="4561764" cy="1250577"/>
            <a:chOff x="1626288" y="2199817"/>
            <a:chExt cx="2106431" cy="1224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3C1A09-2046-2F4D-9490-078DD4309464}"/>
                </a:ext>
              </a:extLst>
            </p:cNvPr>
            <p:cNvSpPr txBox="1"/>
            <p:nvPr/>
          </p:nvSpPr>
          <p:spPr>
            <a:xfrm>
              <a:off x="1626288" y="2199817"/>
              <a:ext cx="2106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	A	B	C</a:t>
              </a:r>
            </a:p>
            <a:p>
              <a:r>
                <a:rPr lang="en-US"/>
                <a:t>A	0	1/2	1</a:t>
              </a:r>
            </a:p>
            <a:p>
              <a:r>
                <a:rPr lang="en-US"/>
                <a:t>B	1	0	0</a:t>
              </a:r>
            </a:p>
            <a:p>
              <a:r>
                <a:rPr lang="en-US"/>
                <a:t>C	0	1/2	0</a:t>
              </a:r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0AA003D9-C2C4-EC4F-BD29-ECE9541733B4}"/>
                </a:ext>
              </a:extLst>
            </p:cNvPr>
            <p:cNvSpPr/>
            <p:nvPr/>
          </p:nvSpPr>
          <p:spPr bwMode="auto">
            <a:xfrm>
              <a:off x="2018140" y="2523719"/>
              <a:ext cx="92531" cy="891027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ight Bracket 12">
              <a:extLst>
                <a:ext uri="{FF2B5EF4-FFF2-40B4-BE49-F238E27FC236}">
                  <a16:creationId xmlns:a16="http://schemas.microsoft.com/office/drawing/2014/main" id="{CEF0F4EC-CD1F-E84C-9579-B1012E69FCC7}"/>
                </a:ext>
              </a:extLst>
            </p:cNvPr>
            <p:cNvSpPr/>
            <p:nvPr/>
          </p:nvSpPr>
          <p:spPr bwMode="auto">
            <a:xfrm>
              <a:off x="2976307" y="2533454"/>
              <a:ext cx="92532" cy="891026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EA4B8F-908C-F14B-A84D-86F331C75B7D}"/>
              </a:ext>
            </a:extLst>
          </p:cNvPr>
          <p:cNvGrpSpPr/>
          <p:nvPr/>
        </p:nvGrpSpPr>
        <p:grpSpPr>
          <a:xfrm>
            <a:off x="4574159" y="4222209"/>
            <a:ext cx="639427" cy="2862322"/>
            <a:chOff x="3636589" y="3978314"/>
            <a:chExt cx="199519" cy="28623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236AFA-51BE-294C-BB02-9548A3CA101F}"/>
                </a:ext>
              </a:extLst>
            </p:cNvPr>
            <p:cNvSpPr txBox="1"/>
            <p:nvPr/>
          </p:nvSpPr>
          <p:spPr>
            <a:xfrm>
              <a:off x="3651929" y="3978314"/>
              <a:ext cx="184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/>
                <a:t>1/3</a:t>
              </a:r>
            </a:p>
            <a:p>
              <a:r>
                <a:rPr lang="en-US"/>
                <a:t>1/3</a:t>
              </a:r>
            </a:p>
            <a:p>
              <a:r>
                <a:rPr lang="en-US"/>
                <a:t>1/3</a:t>
              </a:r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380E7DA2-DAA1-AF4F-9356-32CC2015AF75}"/>
                </a:ext>
              </a:extLst>
            </p:cNvPr>
            <p:cNvSpPr/>
            <p:nvPr/>
          </p:nvSpPr>
          <p:spPr bwMode="auto">
            <a:xfrm>
              <a:off x="3636589" y="4287616"/>
              <a:ext cx="49735" cy="880353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D9FFF07B-AD60-844B-BCAE-EFBDC03D81A0}"/>
                </a:ext>
              </a:extLst>
            </p:cNvPr>
            <p:cNvSpPr/>
            <p:nvPr/>
          </p:nvSpPr>
          <p:spPr bwMode="auto">
            <a:xfrm>
              <a:off x="3757357" y="4282646"/>
              <a:ext cx="61067" cy="880353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69E713-B5AA-9B43-83E5-05387DDACA0D}"/>
              </a:ext>
            </a:extLst>
          </p:cNvPr>
          <p:cNvGrpSpPr/>
          <p:nvPr/>
        </p:nvGrpSpPr>
        <p:grpSpPr>
          <a:xfrm>
            <a:off x="684114" y="4222209"/>
            <a:ext cx="3530762" cy="1200329"/>
            <a:chOff x="1626288" y="2199817"/>
            <a:chExt cx="2106431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704612-EE8F-3F4F-8B72-719691989CB2}"/>
                </a:ext>
              </a:extLst>
            </p:cNvPr>
            <p:cNvSpPr txBox="1"/>
            <p:nvPr/>
          </p:nvSpPr>
          <p:spPr>
            <a:xfrm>
              <a:off x="1626288" y="2199817"/>
              <a:ext cx="2106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	A	B	C</a:t>
              </a:r>
            </a:p>
            <a:p>
              <a:r>
                <a:rPr lang="en-US"/>
                <a:t>A	0	1/2	1</a:t>
              </a:r>
            </a:p>
            <a:p>
              <a:r>
                <a:rPr lang="en-US"/>
                <a:t>B	1	0	0</a:t>
              </a:r>
            </a:p>
            <a:p>
              <a:r>
                <a:rPr lang="en-US"/>
                <a:t>C	0	1/2	0</a:t>
              </a:r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0E047CC3-99F6-DE4F-A9F4-33474BC29D96}"/>
                </a:ext>
              </a:extLst>
            </p:cNvPr>
            <p:cNvSpPr/>
            <p:nvPr/>
          </p:nvSpPr>
          <p:spPr bwMode="auto">
            <a:xfrm>
              <a:off x="2103650" y="2553850"/>
              <a:ext cx="96182" cy="810772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Right Bracket 20">
              <a:extLst>
                <a:ext uri="{FF2B5EF4-FFF2-40B4-BE49-F238E27FC236}">
                  <a16:creationId xmlns:a16="http://schemas.microsoft.com/office/drawing/2014/main" id="{2C15D87E-36DA-8746-8EAD-36588807569A}"/>
                </a:ext>
              </a:extLst>
            </p:cNvPr>
            <p:cNvSpPr/>
            <p:nvPr/>
          </p:nvSpPr>
          <p:spPr bwMode="auto">
            <a:xfrm>
              <a:off x="3393922" y="2533969"/>
              <a:ext cx="128285" cy="855503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123E9D-9AFE-F047-9330-F9199088C930}"/>
              </a:ext>
            </a:extLst>
          </p:cNvPr>
          <p:cNvSpPr txBox="1"/>
          <p:nvPr/>
        </p:nvSpPr>
        <p:spPr>
          <a:xfrm>
            <a:off x="4038951" y="4786260"/>
            <a:ext cx="464654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3275A3-2A56-8644-8520-F37500DBDFAB}"/>
              </a:ext>
            </a:extLst>
          </p:cNvPr>
          <p:cNvSpPr txBox="1"/>
          <p:nvPr/>
        </p:nvSpPr>
        <p:spPr>
          <a:xfrm>
            <a:off x="5238733" y="4781262"/>
            <a:ext cx="464654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26AC01-F777-B841-9175-4A189B3162B1}"/>
              </a:ext>
            </a:extLst>
          </p:cNvPr>
          <p:cNvGrpSpPr/>
          <p:nvPr/>
        </p:nvGrpSpPr>
        <p:grpSpPr>
          <a:xfrm>
            <a:off x="5908792" y="4227473"/>
            <a:ext cx="619461" cy="1200329"/>
            <a:chOff x="3735463" y="3957626"/>
            <a:chExt cx="191688" cy="1200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0E110D-E8C1-EB42-BE24-8EDDA35C2E2F}"/>
                </a:ext>
              </a:extLst>
            </p:cNvPr>
            <p:cNvSpPr txBox="1"/>
            <p:nvPr/>
          </p:nvSpPr>
          <p:spPr>
            <a:xfrm>
              <a:off x="3742972" y="3957626"/>
              <a:ext cx="1841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/>
                <a:t>3/6</a:t>
              </a:r>
            </a:p>
            <a:p>
              <a:r>
                <a:rPr lang="en-US"/>
                <a:t>2/6  1/6</a:t>
              </a:r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FE9CEFED-7BAC-3C41-A190-481BECE7500F}"/>
                </a:ext>
              </a:extLst>
            </p:cNvPr>
            <p:cNvSpPr/>
            <p:nvPr/>
          </p:nvSpPr>
          <p:spPr bwMode="auto">
            <a:xfrm>
              <a:off x="3735463" y="4287616"/>
              <a:ext cx="66206" cy="865075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ight Bracket 26">
              <a:extLst>
                <a:ext uri="{FF2B5EF4-FFF2-40B4-BE49-F238E27FC236}">
                  <a16:creationId xmlns:a16="http://schemas.microsoft.com/office/drawing/2014/main" id="{D5D1BC6F-F650-D948-BC9E-06D38B607666}"/>
                </a:ext>
              </a:extLst>
            </p:cNvPr>
            <p:cNvSpPr/>
            <p:nvPr/>
          </p:nvSpPr>
          <p:spPr bwMode="auto">
            <a:xfrm>
              <a:off x="3858634" y="4287616"/>
              <a:ext cx="56775" cy="865075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AC3CD-9765-C442-B89D-6F94C4C59141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8521995" y="2833713"/>
            <a:ext cx="1156120" cy="16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CBC778-DD2C-1E40-804D-B811C36270E9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 bwMode="auto">
          <a:xfrm flipH="1">
            <a:off x="7648597" y="2786177"/>
            <a:ext cx="727498" cy="13827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9145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8690-55B1-E54B-921B-56D655BA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What do the Measures Tell Me?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25D9D7C-D4F4-F84F-8845-EC4E1F29D9FE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Degree</a:t>
            </a:r>
            <a:r>
              <a:rPr lang="en-US"/>
              <a:t>: exposure to the network, opportunity to directly influence</a:t>
            </a:r>
          </a:p>
          <a:p>
            <a:r>
              <a:rPr lang="en-US" b="1"/>
              <a:t>Betweenness</a:t>
            </a:r>
            <a:r>
              <a:rPr lang="en-US"/>
              <a:t>: informal power, gate keeping, brokering, controls flow of browsing</a:t>
            </a:r>
          </a:p>
          <a:p>
            <a:r>
              <a:rPr lang="en-US" b="1"/>
              <a:t>Closeness</a:t>
            </a:r>
            <a:r>
              <a:rPr lang="en-US"/>
              <a:t>: estimates time to receive information, indirect influence, point of rapid diffusion</a:t>
            </a:r>
          </a:p>
          <a:p>
            <a:r>
              <a:rPr lang="en-US" b="1"/>
              <a:t>Eigenvector</a:t>
            </a:r>
            <a:r>
              <a:rPr lang="en-US"/>
              <a:t>: connected to influential nodes of high degree, “not what you know but who you know”</a:t>
            </a:r>
          </a:p>
        </p:txBody>
      </p:sp>
    </p:spTree>
    <p:extLst>
      <p:ext uri="{BB962C8B-B14F-4D97-AF65-F5344CB8AC3E}">
        <p14:creationId xmlns:p14="http://schemas.microsoft.com/office/powerpoint/2010/main" val="2336522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Dynamics and the Web</a:t>
            </a:r>
          </a:p>
        </p:txBody>
      </p:sp>
    </p:spTree>
    <p:extLst>
      <p:ext uri="{BB962C8B-B14F-4D97-AF65-F5344CB8AC3E}">
        <p14:creationId xmlns:p14="http://schemas.microsoft.com/office/powerpoint/2010/main" val="969222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0629-CAF7-4085-A97F-2138A1E9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 and Graph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B595-C440-4FCB-99AA-A700CEC6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theory mostly focuses on static graphs</a:t>
            </a:r>
          </a:p>
          <a:p>
            <a:r>
              <a:rPr lang="en-US" dirty="0"/>
              <a:t>Almost all real-world networks are dynamic</a:t>
            </a:r>
          </a:p>
          <a:p>
            <a:r>
              <a:rPr lang="en-US" dirty="0"/>
              <a:t>Evolution over time creates a new level of complexity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2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7" y="1773238"/>
            <a:ext cx="4779385" cy="4464050"/>
          </a:xfrm>
        </p:spPr>
        <p:txBody>
          <a:bodyPr/>
          <a:lstStyle/>
          <a:p>
            <a:r>
              <a:rPr lang="en-GB" dirty="0"/>
              <a:t>Simulate growth</a:t>
            </a:r>
          </a:p>
          <a:p>
            <a:pPr lvl="1"/>
            <a:r>
              <a:rPr lang="en-GB" dirty="0"/>
              <a:t>Number of nodes</a:t>
            </a:r>
          </a:p>
          <a:p>
            <a:pPr lvl="1"/>
            <a:r>
              <a:rPr lang="en-GB" dirty="0"/>
              <a:t>Number of links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5AC671-5E89-7E47-8708-16691438DAE2}"/>
              </a:ext>
            </a:extLst>
          </p:cNvPr>
          <p:cNvGrpSpPr/>
          <p:nvPr/>
        </p:nvGrpSpPr>
        <p:grpSpPr>
          <a:xfrm>
            <a:off x="806950" y="1780196"/>
            <a:ext cx="5797345" cy="4398471"/>
            <a:chOff x="806950" y="1780196"/>
            <a:chExt cx="5797345" cy="439847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A06FDC-969B-BC43-910A-A363CD15F0B4}"/>
                </a:ext>
              </a:extLst>
            </p:cNvPr>
            <p:cNvSpPr/>
            <p:nvPr/>
          </p:nvSpPr>
          <p:spPr bwMode="auto">
            <a:xfrm>
              <a:off x="806950" y="339077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237639-8125-A84A-AB75-2B3427D5F0A3}"/>
                </a:ext>
              </a:extLst>
            </p:cNvPr>
            <p:cNvSpPr/>
            <p:nvPr/>
          </p:nvSpPr>
          <p:spPr bwMode="auto">
            <a:xfrm>
              <a:off x="2105496" y="368505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5D3CBC-61E5-D444-A533-4D3A06511D0B}"/>
                </a:ext>
              </a:extLst>
            </p:cNvPr>
            <p:cNvSpPr/>
            <p:nvPr/>
          </p:nvSpPr>
          <p:spPr bwMode="auto">
            <a:xfrm>
              <a:off x="1671819" y="262929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BBF695-ECFC-DC4A-A060-2B80079D0EDA}"/>
                </a:ext>
              </a:extLst>
            </p:cNvPr>
            <p:cNvSpPr/>
            <p:nvPr/>
          </p:nvSpPr>
          <p:spPr bwMode="auto">
            <a:xfrm>
              <a:off x="3375550" y="354317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0A1A07A-DA90-814C-A58C-285D81C1D0BC}"/>
                </a:ext>
              </a:extLst>
            </p:cNvPr>
            <p:cNvSpPr/>
            <p:nvPr/>
          </p:nvSpPr>
          <p:spPr bwMode="auto">
            <a:xfrm>
              <a:off x="2694057" y="280221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89DE623-ECBA-EF46-A7E0-9731E2F20EAB}"/>
                </a:ext>
              </a:extLst>
            </p:cNvPr>
            <p:cNvSpPr/>
            <p:nvPr/>
          </p:nvSpPr>
          <p:spPr bwMode="auto">
            <a:xfrm>
              <a:off x="1253630" y="4335534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7F1F4CE-B2BF-704C-B1A2-2DC8371B71C0}"/>
                </a:ext>
              </a:extLst>
            </p:cNvPr>
            <p:cNvSpPr/>
            <p:nvPr/>
          </p:nvSpPr>
          <p:spPr bwMode="auto">
            <a:xfrm>
              <a:off x="2399776" y="4784669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BE23B0-3828-B147-A94D-AAB8E09F93E8}"/>
                </a:ext>
              </a:extLst>
            </p:cNvPr>
            <p:cNvSpPr/>
            <p:nvPr/>
          </p:nvSpPr>
          <p:spPr bwMode="auto">
            <a:xfrm>
              <a:off x="4645604" y="408772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F87CC7-C3EF-5B4E-8F42-CC0C6132841D}"/>
                </a:ext>
              </a:extLst>
            </p:cNvPr>
            <p:cNvSpPr/>
            <p:nvPr/>
          </p:nvSpPr>
          <p:spPr bwMode="auto">
            <a:xfrm>
              <a:off x="4057043" y="262929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9A35F4F-7984-5446-B97B-35A19207E348}"/>
                </a:ext>
              </a:extLst>
            </p:cNvPr>
            <p:cNvSpPr/>
            <p:nvPr/>
          </p:nvSpPr>
          <p:spPr bwMode="auto">
            <a:xfrm>
              <a:off x="3762762" y="4784669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C053AEA-F152-EA44-B860-4A1F0D93C917}"/>
                </a:ext>
              </a:extLst>
            </p:cNvPr>
            <p:cNvSpPr/>
            <p:nvPr/>
          </p:nvSpPr>
          <p:spPr bwMode="auto">
            <a:xfrm>
              <a:off x="5094769" y="3204881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FDAA066-3996-244F-BAE1-3AEB30388CFA}"/>
                </a:ext>
              </a:extLst>
            </p:cNvPr>
            <p:cNvSpPr/>
            <p:nvPr/>
          </p:nvSpPr>
          <p:spPr bwMode="auto">
            <a:xfrm>
              <a:off x="5234165" y="4924095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F364A3-B42C-C245-B08D-853D18E5EA39}"/>
                </a:ext>
              </a:extLst>
            </p:cNvPr>
            <p:cNvSpPr/>
            <p:nvPr/>
          </p:nvSpPr>
          <p:spPr bwMode="auto">
            <a:xfrm>
              <a:off x="6015734" y="260076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FED51C-BFF3-D144-B271-96CA5962FE25}"/>
                </a:ext>
              </a:extLst>
            </p:cNvPr>
            <p:cNvSpPr/>
            <p:nvPr/>
          </p:nvSpPr>
          <p:spPr bwMode="auto">
            <a:xfrm>
              <a:off x="2786989" y="178019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73759C9-DC34-FA4A-9134-DF5FCE666A87}"/>
                </a:ext>
              </a:extLst>
            </p:cNvPr>
            <p:cNvSpPr/>
            <p:nvPr/>
          </p:nvSpPr>
          <p:spPr bwMode="auto">
            <a:xfrm>
              <a:off x="3034801" y="559010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43D3DA-1628-9242-9D70-C3819C96D31F}"/>
              </a:ext>
            </a:extLst>
          </p:cNvPr>
          <p:cNvGrpSpPr/>
          <p:nvPr/>
        </p:nvGrpSpPr>
        <p:grpSpPr>
          <a:xfrm>
            <a:off x="1395511" y="2282564"/>
            <a:ext cx="4706416" cy="2796386"/>
            <a:chOff x="1395511" y="2282564"/>
            <a:chExt cx="4706416" cy="279638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EE98DF-F683-2F42-8AC7-DDE4BACAB06E}"/>
                </a:ext>
              </a:extLst>
            </p:cNvPr>
            <p:cNvCxnSpPr>
              <a:stCxn id="21" idx="7"/>
              <a:endCxn id="24" idx="4"/>
            </p:cNvCxnSpPr>
            <p:nvPr/>
          </p:nvCxnSpPr>
          <p:spPr bwMode="auto">
            <a:xfrm flipV="1">
              <a:off x="2607864" y="3390777"/>
              <a:ext cx="380474" cy="3804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849DFF1-D967-A941-8E99-B0440F299A0D}"/>
                </a:ext>
              </a:extLst>
            </p:cNvPr>
            <p:cNvCxnSpPr>
              <a:endCxn id="27" idx="2"/>
            </p:cNvCxnSpPr>
            <p:nvPr/>
          </p:nvCxnSpPr>
          <p:spPr bwMode="auto">
            <a:xfrm>
              <a:off x="3909903" y="3979338"/>
              <a:ext cx="735701" cy="4026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219414-30C1-DE4E-B387-6789AC60BFE6}"/>
                </a:ext>
              </a:extLst>
            </p:cNvPr>
            <p:cNvCxnSpPr>
              <a:stCxn id="30" idx="7"/>
              <a:endCxn id="32" idx="3"/>
            </p:cNvCxnSpPr>
            <p:nvPr/>
          </p:nvCxnSpPr>
          <p:spPr bwMode="auto">
            <a:xfrm flipV="1">
              <a:off x="5597137" y="3103135"/>
              <a:ext cx="504790" cy="1879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544ACA-CF89-394B-896F-5E66109722A8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 bwMode="auto">
            <a:xfrm>
              <a:off x="1395511" y="3685058"/>
              <a:ext cx="709985" cy="294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4679AF8-EAFF-394F-AA88-D40DC5DDF50B}"/>
                </a:ext>
              </a:extLst>
            </p:cNvPr>
            <p:cNvCxnSpPr>
              <a:stCxn id="25" idx="5"/>
              <a:endCxn id="26" idx="2"/>
            </p:cNvCxnSpPr>
            <p:nvPr/>
          </p:nvCxnSpPr>
          <p:spPr bwMode="auto">
            <a:xfrm>
              <a:off x="1755998" y="4837902"/>
              <a:ext cx="643778" cy="2410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96CF0E-4D5C-C941-A284-954A6D9C9A5B}"/>
                </a:ext>
              </a:extLst>
            </p:cNvPr>
            <p:cNvCxnSpPr>
              <a:stCxn id="22" idx="7"/>
              <a:endCxn id="33" idx="3"/>
            </p:cNvCxnSpPr>
            <p:nvPr/>
          </p:nvCxnSpPr>
          <p:spPr bwMode="auto">
            <a:xfrm flipV="1">
              <a:off x="2174187" y="2282564"/>
              <a:ext cx="698995" cy="4329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335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When average degree goes above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7FB34A-1869-A246-9C1C-04EAC0C11E19}"/>
              </a:ext>
            </a:extLst>
          </p:cNvPr>
          <p:cNvSpPr txBox="1">
            <a:spLocks/>
          </p:cNvSpPr>
          <p:nvPr/>
        </p:nvSpPr>
        <p:spPr>
          <a:xfrm>
            <a:off x="6502095" y="3379969"/>
            <a:ext cx="4779385" cy="165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Large scale structures start to form</a:t>
            </a:r>
          </a:p>
          <a:p>
            <a:r>
              <a:rPr lang="en-GB" dirty="0"/>
              <a:t>May not be completely connected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6060BE-638E-D146-B6F7-8D98580B0504}"/>
              </a:ext>
            </a:extLst>
          </p:cNvPr>
          <p:cNvGrpSpPr/>
          <p:nvPr/>
        </p:nvGrpSpPr>
        <p:grpSpPr>
          <a:xfrm>
            <a:off x="991869" y="2581572"/>
            <a:ext cx="5067461" cy="3844705"/>
            <a:chOff x="740507" y="2338606"/>
            <a:chExt cx="5797345" cy="43984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ED39B4-EB5B-5945-989F-7015D92197FA}"/>
                </a:ext>
              </a:extLst>
            </p:cNvPr>
            <p:cNvSpPr/>
            <p:nvPr/>
          </p:nvSpPr>
          <p:spPr bwMode="auto">
            <a:xfrm>
              <a:off x="740507" y="394918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D237B1-0C64-6749-BFE3-457F98B72ECA}"/>
                </a:ext>
              </a:extLst>
            </p:cNvPr>
            <p:cNvSpPr/>
            <p:nvPr/>
          </p:nvSpPr>
          <p:spPr bwMode="auto">
            <a:xfrm>
              <a:off x="2039053" y="424346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E576F0-A697-3642-B6AF-AA7E11E5E41B}"/>
                </a:ext>
              </a:extLst>
            </p:cNvPr>
            <p:cNvSpPr/>
            <p:nvPr/>
          </p:nvSpPr>
          <p:spPr bwMode="auto">
            <a:xfrm>
              <a:off x="1605376" y="318770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7CF8B4-342C-AC45-91A2-690752C1AD1D}"/>
                </a:ext>
              </a:extLst>
            </p:cNvPr>
            <p:cNvSpPr/>
            <p:nvPr/>
          </p:nvSpPr>
          <p:spPr bwMode="auto">
            <a:xfrm>
              <a:off x="3309107" y="410158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93C1A4-12C6-8448-986D-EDC4DCC8B69B}"/>
                </a:ext>
              </a:extLst>
            </p:cNvPr>
            <p:cNvSpPr/>
            <p:nvPr/>
          </p:nvSpPr>
          <p:spPr bwMode="auto">
            <a:xfrm>
              <a:off x="2627614" y="336062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685D1-C714-D94E-B8B1-EFB2A19E8C4C}"/>
                </a:ext>
              </a:extLst>
            </p:cNvPr>
            <p:cNvSpPr/>
            <p:nvPr/>
          </p:nvSpPr>
          <p:spPr bwMode="auto">
            <a:xfrm>
              <a:off x="1187187" y="4893944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BDD36F-CE3A-F84A-BD29-A4F0C9E98308}"/>
                </a:ext>
              </a:extLst>
            </p:cNvPr>
            <p:cNvSpPr/>
            <p:nvPr/>
          </p:nvSpPr>
          <p:spPr bwMode="auto">
            <a:xfrm>
              <a:off x="2333333" y="5343079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5FF31B-CABB-9A4D-A4F3-1551566A385C}"/>
                </a:ext>
              </a:extLst>
            </p:cNvPr>
            <p:cNvSpPr/>
            <p:nvPr/>
          </p:nvSpPr>
          <p:spPr bwMode="auto">
            <a:xfrm>
              <a:off x="4579161" y="464613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8C1398-13C4-9E47-9C1F-3592777BAEB5}"/>
                </a:ext>
              </a:extLst>
            </p:cNvPr>
            <p:cNvSpPr/>
            <p:nvPr/>
          </p:nvSpPr>
          <p:spPr bwMode="auto">
            <a:xfrm>
              <a:off x="3990600" y="318770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4232D2-957C-5346-B865-85AC04AE67DA}"/>
                </a:ext>
              </a:extLst>
            </p:cNvPr>
            <p:cNvSpPr/>
            <p:nvPr/>
          </p:nvSpPr>
          <p:spPr bwMode="auto">
            <a:xfrm>
              <a:off x="3696319" y="5343079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77C8AB-7AEA-EB43-B93B-322CDCD5A8C1}"/>
                </a:ext>
              </a:extLst>
            </p:cNvPr>
            <p:cNvSpPr/>
            <p:nvPr/>
          </p:nvSpPr>
          <p:spPr bwMode="auto">
            <a:xfrm>
              <a:off x="5028326" y="3763291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0B9EC7-A47F-7448-9A7B-4EF15B33F57A}"/>
                </a:ext>
              </a:extLst>
            </p:cNvPr>
            <p:cNvSpPr/>
            <p:nvPr/>
          </p:nvSpPr>
          <p:spPr bwMode="auto">
            <a:xfrm>
              <a:off x="5167722" y="5482505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F4AD4C-67CC-734F-A0C4-AFF5B7838415}"/>
                </a:ext>
              </a:extLst>
            </p:cNvPr>
            <p:cNvSpPr/>
            <p:nvPr/>
          </p:nvSpPr>
          <p:spPr bwMode="auto">
            <a:xfrm>
              <a:off x="5949291" y="315917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AB168B-1F78-7946-B894-08A0BCD16395}"/>
                </a:ext>
              </a:extLst>
            </p:cNvPr>
            <p:cNvSpPr/>
            <p:nvPr/>
          </p:nvSpPr>
          <p:spPr bwMode="auto">
            <a:xfrm>
              <a:off x="2720546" y="233860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302C3B-9C86-584F-800F-0647E352D9F1}"/>
                </a:ext>
              </a:extLst>
            </p:cNvPr>
            <p:cNvSpPr/>
            <p:nvPr/>
          </p:nvSpPr>
          <p:spPr bwMode="auto">
            <a:xfrm>
              <a:off x="2968358" y="614851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5252B2-07C3-1247-B469-17B44402D17A}"/>
                </a:ext>
              </a:extLst>
            </p:cNvPr>
            <p:cNvCxnSpPr>
              <a:stCxn id="6" idx="7"/>
              <a:endCxn id="9" idx="4"/>
            </p:cNvCxnSpPr>
            <p:nvPr/>
          </p:nvCxnSpPr>
          <p:spPr bwMode="auto">
            <a:xfrm flipV="1">
              <a:off x="2541421" y="3949187"/>
              <a:ext cx="380474" cy="3804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726957-B7D7-CA45-A44B-B121FCD7B676}"/>
                </a:ext>
              </a:extLst>
            </p:cNvPr>
            <p:cNvCxnSpPr>
              <a:stCxn id="14" idx="2"/>
              <a:endCxn id="11" idx="6"/>
            </p:cNvCxnSpPr>
            <p:nvPr/>
          </p:nvCxnSpPr>
          <p:spPr bwMode="auto">
            <a:xfrm flipH="1">
              <a:off x="2921894" y="5637360"/>
              <a:ext cx="774425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FFB127-45C6-4849-BB9B-CDE7CA228F6B}"/>
                </a:ext>
              </a:extLst>
            </p:cNvPr>
            <p:cNvCxnSpPr>
              <a:stCxn id="18" idx="5"/>
              <a:endCxn id="13" idx="1"/>
            </p:cNvCxnSpPr>
            <p:nvPr/>
          </p:nvCxnSpPr>
          <p:spPr bwMode="auto">
            <a:xfrm>
              <a:off x="3222914" y="2840974"/>
              <a:ext cx="853879" cy="4329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EAF6BF-4674-9841-9B95-9084BF9954DF}"/>
                </a:ext>
              </a:extLst>
            </p:cNvPr>
            <p:cNvCxnSpPr>
              <a:stCxn id="16" idx="0"/>
              <a:endCxn id="12" idx="5"/>
            </p:cNvCxnSpPr>
            <p:nvPr/>
          </p:nvCxnSpPr>
          <p:spPr bwMode="auto">
            <a:xfrm flipH="1" flipV="1">
              <a:off x="5081529" y="5148501"/>
              <a:ext cx="380474" cy="3340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64A333-ED61-B549-B463-90929BC89330}"/>
                </a:ext>
              </a:extLst>
            </p:cNvPr>
            <p:cNvCxnSpPr>
              <a:stCxn id="15" idx="3"/>
              <a:endCxn id="12" idx="0"/>
            </p:cNvCxnSpPr>
            <p:nvPr/>
          </p:nvCxnSpPr>
          <p:spPr bwMode="auto">
            <a:xfrm flipH="1">
              <a:off x="4873442" y="4265659"/>
              <a:ext cx="241077" cy="38047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57C401-CB5D-5D41-B678-7C7692ABD476}"/>
                </a:ext>
              </a:extLst>
            </p:cNvPr>
            <p:cNvCxnSpPr>
              <a:stCxn id="15" idx="4"/>
              <a:endCxn id="16" idx="0"/>
            </p:cNvCxnSpPr>
            <p:nvPr/>
          </p:nvCxnSpPr>
          <p:spPr bwMode="auto">
            <a:xfrm>
              <a:off x="5322607" y="4351852"/>
              <a:ext cx="139396" cy="11306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ADDF75-8068-8A4E-8472-F2414322ACC0}"/>
                </a:ext>
              </a:extLst>
            </p:cNvPr>
            <p:cNvCxnSpPr>
              <a:stCxn id="18" idx="6"/>
              <a:endCxn id="17" idx="1"/>
            </p:cNvCxnSpPr>
            <p:nvPr/>
          </p:nvCxnSpPr>
          <p:spPr bwMode="auto">
            <a:xfrm>
              <a:off x="3309107" y="2632887"/>
              <a:ext cx="2726377" cy="6124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D16A47-5720-2F49-9379-0B770DC2184E}"/>
                </a:ext>
              </a:extLst>
            </p:cNvPr>
            <p:cNvCxnSpPr>
              <a:stCxn id="5" idx="6"/>
              <a:endCxn id="6" idx="2"/>
            </p:cNvCxnSpPr>
            <p:nvPr/>
          </p:nvCxnSpPr>
          <p:spPr bwMode="auto">
            <a:xfrm>
              <a:off x="1329068" y="4243468"/>
              <a:ext cx="709985" cy="294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58A5EC-8CE0-8E43-B029-A92F7DE0B1DC}"/>
                </a:ext>
              </a:extLst>
            </p:cNvPr>
            <p:cNvCxnSpPr>
              <a:stCxn id="8" idx="0"/>
              <a:endCxn id="13" idx="3"/>
            </p:cNvCxnSpPr>
            <p:nvPr/>
          </p:nvCxnSpPr>
          <p:spPr bwMode="auto">
            <a:xfrm flipV="1">
              <a:off x="3603388" y="3690071"/>
              <a:ext cx="473405" cy="4115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B5C970-A39D-E648-8F25-A0856B92AFBC}"/>
                </a:ext>
              </a:extLst>
            </p:cNvPr>
            <p:cNvCxnSpPr>
              <a:cxnSpLocks/>
              <a:stCxn id="13" idx="6"/>
              <a:endCxn id="17" idx="2"/>
            </p:cNvCxnSpPr>
            <p:nvPr/>
          </p:nvCxnSpPr>
          <p:spPr bwMode="auto">
            <a:xfrm flipV="1">
              <a:off x="4579161" y="3453458"/>
              <a:ext cx="1370130" cy="2852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37CDB0-6AEF-DA4A-B832-850EBD7D4FB2}"/>
                </a:ext>
              </a:extLst>
            </p:cNvPr>
            <p:cNvCxnSpPr>
              <a:stCxn id="10" idx="5"/>
              <a:endCxn id="11" idx="2"/>
            </p:cNvCxnSpPr>
            <p:nvPr/>
          </p:nvCxnSpPr>
          <p:spPr bwMode="auto">
            <a:xfrm>
              <a:off x="1689555" y="5396312"/>
              <a:ext cx="643778" cy="2410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4ACAA40-1AB7-7C40-8FA4-B2916400CCDA}"/>
                </a:ext>
              </a:extLst>
            </p:cNvPr>
            <p:cNvCxnSpPr>
              <a:cxnSpLocks/>
              <a:stCxn id="7" idx="7"/>
              <a:endCxn id="18" idx="3"/>
            </p:cNvCxnSpPr>
            <p:nvPr/>
          </p:nvCxnSpPr>
          <p:spPr bwMode="auto">
            <a:xfrm flipV="1">
              <a:off x="2107744" y="2840974"/>
              <a:ext cx="698995" cy="4329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60C221-EA97-1A41-9813-C295E36E34FA}"/>
                </a:ext>
              </a:extLst>
            </p:cNvPr>
            <p:cNvCxnSpPr>
              <a:stCxn id="19" idx="7"/>
              <a:endCxn id="14" idx="3"/>
            </p:cNvCxnSpPr>
            <p:nvPr/>
          </p:nvCxnSpPr>
          <p:spPr bwMode="auto">
            <a:xfrm flipV="1">
              <a:off x="3470726" y="5845447"/>
              <a:ext cx="311786" cy="38926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C8C355-D692-494B-8A86-40C69A7F23F9}"/>
                </a:ext>
              </a:extLst>
            </p:cNvPr>
            <p:cNvCxnSpPr>
              <a:stCxn id="8" idx="4"/>
              <a:endCxn id="14" idx="0"/>
            </p:cNvCxnSpPr>
            <p:nvPr/>
          </p:nvCxnSpPr>
          <p:spPr bwMode="auto">
            <a:xfrm>
              <a:off x="3603388" y="4690148"/>
              <a:ext cx="387212" cy="6529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B12B6F6-5B81-7B4D-B442-09DB66E26C20}"/>
                </a:ext>
              </a:extLst>
            </p:cNvPr>
            <p:cNvCxnSpPr>
              <a:cxnSpLocks/>
              <a:stCxn id="19" idx="1"/>
            </p:cNvCxnSpPr>
            <p:nvPr/>
          </p:nvCxnSpPr>
          <p:spPr bwMode="auto">
            <a:xfrm flipH="1" flipV="1">
              <a:off x="2720546" y="5931640"/>
              <a:ext cx="334005" cy="3030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698175-AEE4-E14D-9F21-83173C941D17}"/>
                </a:ext>
              </a:extLst>
            </p:cNvPr>
            <p:cNvCxnSpPr>
              <a:cxnSpLocks/>
              <a:stCxn id="13" idx="4"/>
              <a:endCxn id="14" idx="7"/>
            </p:cNvCxnSpPr>
            <p:nvPr/>
          </p:nvCxnSpPr>
          <p:spPr bwMode="auto">
            <a:xfrm flipH="1">
              <a:off x="4198687" y="3776264"/>
              <a:ext cx="86194" cy="1653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346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3C5AB-11C0-3F41-A2FC-4C09F617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9" y="1585275"/>
            <a:ext cx="9007237" cy="50840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9C001A-60A2-264C-B14C-7BE1FF2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GB" b="0" i="0" dirty="0">
                <a:solidFill>
                  <a:srgbClr val="495961"/>
                </a:solidFill>
                <a:effectLst/>
                <a:latin typeface="Arial" panose="020B0604020202020204" pitchFamily="34" charset="0"/>
              </a:rPr>
              <a:t>ARPANET access points in the 1970s</a:t>
            </a:r>
            <a:endParaRPr lang="en-US" dirty="0">
              <a:solidFill>
                <a:srgbClr val="495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20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5315-0D32-4D3B-B8DB-99143BB4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World Network – </a:t>
            </a:r>
            <a:r>
              <a:rPr lang="en-GB" dirty="0" err="1"/>
              <a:t>Erdos</a:t>
            </a:r>
            <a:r>
              <a:rPr lang="en-GB" dirty="0"/>
              <a:t> 1950s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60DF-E4F6-4E64-BCDC-B286D05F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4899406"/>
            <a:ext cx="10944225" cy="1554452"/>
          </a:xfrm>
        </p:spPr>
        <p:txBody>
          <a:bodyPr/>
          <a:lstStyle/>
          <a:p>
            <a:r>
              <a:rPr lang="en-GB" dirty="0"/>
              <a:t>Threshold identified by Paul </a:t>
            </a:r>
            <a:r>
              <a:rPr lang="en-GB" dirty="0" err="1"/>
              <a:t>Erdos</a:t>
            </a:r>
            <a:endParaRPr lang="en-GB" dirty="0"/>
          </a:p>
          <a:p>
            <a:r>
              <a:rPr lang="en-GB" dirty="0"/>
              <a:t>When the number of connections is lower than 1, the network is fragmented</a:t>
            </a:r>
          </a:p>
          <a:p>
            <a:r>
              <a:rPr lang="en-GB" dirty="0"/>
              <a:t>When it’s above 1 it’s connected</a:t>
            </a:r>
          </a:p>
        </p:txBody>
      </p:sp>
      <p:pic>
        <p:nvPicPr>
          <p:cNvPr id="4" name="Content Placeholder 6" descr="Screen Shot 2018-11-19 at 15.03.58.png">
            <a:extLst>
              <a:ext uri="{FF2B5EF4-FFF2-40B4-BE49-F238E27FC236}">
                <a16:creationId xmlns:a16="http://schemas.microsoft.com/office/drawing/2014/main" id="{BA04A0B1-89FD-4A42-9804-80549A2D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" b="2383"/>
          <a:stretch>
            <a:fillRect/>
          </a:stretch>
        </p:blipFill>
        <p:spPr>
          <a:xfrm>
            <a:off x="575760" y="1779804"/>
            <a:ext cx="5351918" cy="2815230"/>
          </a:xfrm>
          <a:prstGeom prst="rect">
            <a:avLst/>
          </a:prstGeom>
        </p:spPr>
      </p:pic>
      <p:pic>
        <p:nvPicPr>
          <p:cNvPr id="5" name="Content Placeholder 4" descr="Screen Shot 2018-11-19 at 15.09.10.png">
            <a:extLst>
              <a:ext uri="{FF2B5EF4-FFF2-40B4-BE49-F238E27FC236}">
                <a16:creationId xmlns:a16="http://schemas.microsoft.com/office/drawing/2014/main" id="{7220ECAA-1C9D-40E1-AC51-EBCED1538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2909"/>
          <a:stretch>
            <a:fillRect/>
          </a:stretch>
        </p:blipFill>
        <p:spPr>
          <a:xfrm>
            <a:off x="6295497" y="1779803"/>
            <a:ext cx="5351918" cy="28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8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World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73238"/>
            <a:ext cx="5074949" cy="4464050"/>
          </a:xfrm>
        </p:spPr>
        <p:txBody>
          <a:bodyPr/>
          <a:lstStyle/>
          <a:p>
            <a:r>
              <a:rPr lang="en-GB" b="1" dirty="0"/>
              <a:t>Six Degrees of separation </a:t>
            </a:r>
            <a:r>
              <a:rPr lang="en-GB" dirty="0"/>
              <a:t>is a theory that everyone is 6 or fewer steps away from any other person in the world</a:t>
            </a:r>
          </a:p>
          <a:p>
            <a:r>
              <a:rPr lang="en-GB" dirty="0"/>
              <a:t>Experiment by Stanley Milgram in the 1960s</a:t>
            </a:r>
          </a:p>
          <a:p>
            <a:pPr lvl="1"/>
            <a:r>
              <a:rPr lang="en-GB" dirty="0"/>
              <a:t>200 letters</a:t>
            </a:r>
          </a:p>
          <a:p>
            <a:pPr lvl="1"/>
            <a:r>
              <a:rPr lang="en-GB" dirty="0"/>
              <a:t>Sent to intermediary person on a first name basis</a:t>
            </a:r>
          </a:p>
          <a:p>
            <a:pPr lvl="1"/>
            <a:r>
              <a:rPr lang="en-GB" dirty="0"/>
              <a:t>64 letters arrived</a:t>
            </a:r>
          </a:p>
          <a:p>
            <a:pPr lvl="1"/>
            <a:r>
              <a:rPr lang="en-GB" dirty="0"/>
              <a:t>Average of 5.2 intermediaries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297CD5-9A89-42A1-8457-EE180A79794D}"/>
              </a:ext>
            </a:extLst>
          </p:cNvPr>
          <p:cNvSpPr txBox="1">
            <a:spLocks/>
          </p:cNvSpPr>
          <p:nvPr/>
        </p:nvSpPr>
        <p:spPr>
          <a:xfrm>
            <a:off x="6308869" y="1773238"/>
            <a:ext cx="5074949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95961"/>
                </a:solidFill>
              </a:rPr>
              <a:t>Small World Network </a:t>
            </a:r>
            <a:r>
              <a:rPr lang="en-GB" dirty="0">
                <a:solidFill>
                  <a:srgbClr val="495961"/>
                </a:solidFill>
              </a:rPr>
              <a:t>is a graph where most nodes are not neighbours but most nodes can be reached by a small number of connections</a:t>
            </a:r>
          </a:p>
          <a:p>
            <a:pPr lvl="1"/>
            <a:r>
              <a:rPr lang="en-GB" dirty="0">
                <a:solidFill>
                  <a:srgbClr val="495961"/>
                </a:solidFill>
              </a:rPr>
              <a:t>Website links</a:t>
            </a:r>
          </a:p>
          <a:p>
            <a:pPr lvl="1"/>
            <a:r>
              <a:rPr lang="en-GB" dirty="0">
                <a:solidFill>
                  <a:srgbClr val="495961"/>
                </a:solidFill>
              </a:rPr>
              <a:t>Social networks</a:t>
            </a:r>
          </a:p>
          <a:p>
            <a:pPr lvl="1"/>
            <a:r>
              <a:rPr lang="en-GB" dirty="0">
                <a:solidFill>
                  <a:srgbClr val="495961"/>
                </a:solidFill>
              </a:rPr>
              <a:t>Wikipedia</a:t>
            </a:r>
          </a:p>
          <a:p>
            <a:r>
              <a:rPr lang="en-GB" dirty="0">
                <a:solidFill>
                  <a:srgbClr val="495961"/>
                </a:solidFill>
              </a:rPr>
              <a:t>Many hubs – pages with in links</a:t>
            </a:r>
          </a:p>
          <a:p>
            <a:r>
              <a:rPr lang="en-GB" dirty="0">
                <a:solidFill>
                  <a:srgbClr val="495961"/>
                </a:solidFill>
              </a:rPr>
              <a:t>Hubs significance can be </a:t>
            </a:r>
            <a:r>
              <a:rPr lang="en-GB" dirty="0" err="1">
                <a:solidFill>
                  <a:srgbClr val="495961"/>
                </a:solidFill>
              </a:rPr>
              <a:t>modeled</a:t>
            </a:r>
            <a:r>
              <a:rPr lang="en-GB" dirty="0">
                <a:solidFill>
                  <a:srgbClr val="495961"/>
                </a:solidFill>
              </a:rPr>
              <a:t> with degree centrality</a:t>
            </a:r>
          </a:p>
          <a:p>
            <a:r>
              <a:rPr lang="en-GB" dirty="0">
                <a:solidFill>
                  <a:srgbClr val="495961"/>
                </a:solidFill>
              </a:rPr>
              <a:t>Robust for random node deletions</a:t>
            </a:r>
          </a:p>
        </p:txBody>
      </p:sp>
    </p:spTree>
    <p:extLst>
      <p:ext uri="{BB962C8B-B14F-4D97-AF65-F5344CB8AC3E}">
        <p14:creationId xmlns:p14="http://schemas.microsoft.com/office/powerpoint/2010/main" val="1203967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25000"/>
                    <a:lumOff val="75000"/>
                  </a:schemeClr>
                </a:solidFill>
              </a:rPr>
              <a:t>When average degree goes above 1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Nodes have an average degree of log(n)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AEB35D-EA91-9940-930A-725C7F663280}"/>
              </a:ext>
            </a:extLst>
          </p:cNvPr>
          <p:cNvSpPr txBox="1">
            <a:spLocks/>
          </p:cNvSpPr>
          <p:nvPr/>
        </p:nvSpPr>
        <p:spPr>
          <a:xfrm>
            <a:off x="7176120" y="4383985"/>
            <a:ext cx="4158979" cy="993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Graph starts to become connected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9557C6-83CF-744C-83A1-4893EDAA971F}"/>
              </a:ext>
            </a:extLst>
          </p:cNvPr>
          <p:cNvGrpSpPr/>
          <p:nvPr/>
        </p:nvGrpSpPr>
        <p:grpSpPr>
          <a:xfrm>
            <a:off x="1529243" y="2834396"/>
            <a:ext cx="5044799" cy="3827511"/>
            <a:chOff x="806950" y="1780196"/>
            <a:chExt cx="5797345" cy="43984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FE7064-D5CE-EA4B-8495-561E220D8319}"/>
                </a:ext>
              </a:extLst>
            </p:cNvPr>
            <p:cNvSpPr/>
            <p:nvPr/>
          </p:nvSpPr>
          <p:spPr bwMode="auto">
            <a:xfrm>
              <a:off x="806950" y="339077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6CDD4E-09FA-8149-8E7A-9A09FEDC6DEB}"/>
                </a:ext>
              </a:extLst>
            </p:cNvPr>
            <p:cNvSpPr/>
            <p:nvPr/>
          </p:nvSpPr>
          <p:spPr bwMode="auto">
            <a:xfrm>
              <a:off x="2105496" y="368505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DD058C-376A-8245-A359-15CB0DDF145C}"/>
                </a:ext>
              </a:extLst>
            </p:cNvPr>
            <p:cNvSpPr/>
            <p:nvPr/>
          </p:nvSpPr>
          <p:spPr bwMode="auto">
            <a:xfrm>
              <a:off x="1671819" y="262929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EC90EA-0F7B-2440-A485-E93775CECB86}"/>
                </a:ext>
              </a:extLst>
            </p:cNvPr>
            <p:cNvSpPr/>
            <p:nvPr/>
          </p:nvSpPr>
          <p:spPr bwMode="auto">
            <a:xfrm>
              <a:off x="3375550" y="354317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98C64F-50D6-BA42-8159-15DBA1957468}"/>
                </a:ext>
              </a:extLst>
            </p:cNvPr>
            <p:cNvSpPr/>
            <p:nvPr/>
          </p:nvSpPr>
          <p:spPr bwMode="auto">
            <a:xfrm>
              <a:off x="2694057" y="280221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7FA093-27D1-0B4C-91D3-1869AE582A76}"/>
                </a:ext>
              </a:extLst>
            </p:cNvPr>
            <p:cNvSpPr/>
            <p:nvPr/>
          </p:nvSpPr>
          <p:spPr bwMode="auto">
            <a:xfrm>
              <a:off x="1253630" y="4335534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99D595-977F-8B49-937C-549D9D542343}"/>
                </a:ext>
              </a:extLst>
            </p:cNvPr>
            <p:cNvSpPr/>
            <p:nvPr/>
          </p:nvSpPr>
          <p:spPr bwMode="auto">
            <a:xfrm>
              <a:off x="2399776" y="4784669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F06630-D0D6-F645-AAE2-6375437B60CE}"/>
                </a:ext>
              </a:extLst>
            </p:cNvPr>
            <p:cNvSpPr/>
            <p:nvPr/>
          </p:nvSpPr>
          <p:spPr bwMode="auto">
            <a:xfrm>
              <a:off x="4645604" y="408772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250F68-567F-814A-B36F-C8A925AF2AAA}"/>
                </a:ext>
              </a:extLst>
            </p:cNvPr>
            <p:cNvSpPr/>
            <p:nvPr/>
          </p:nvSpPr>
          <p:spPr bwMode="auto">
            <a:xfrm>
              <a:off x="4057043" y="2629293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4CEDF4-E361-1F4B-AAA5-A7BAB1C7E063}"/>
                </a:ext>
              </a:extLst>
            </p:cNvPr>
            <p:cNvSpPr/>
            <p:nvPr/>
          </p:nvSpPr>
          <p:spPr bwMode="auto">
            <a:xfrm>
              <a:off x="3762762" y="4784669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901405-E002-F549-9F97-64AC9BF5E5DA}"/>
                </a:ext>
              </a:extLst>
            </p:cNvPr>
            <p:cNvSpPr/>
            <p:nvPr/>
          </p:nvSpPr>
          <p:spPr bwMode="auto">
            <a:xfrm>
              <a:off x="5094769" y="3204881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DB0A9F-C0A9-B142-8989-5488E68D3F71}"/>
                </a:ext>
              </a:extLst>
            </p:cNvPr>
            <p:cNvSpPr/>
            <p:nvPr/>
          </p:nvSpPr>
          <p:spPr bwMode="auto">
            <a:xfrm>
              <a:off x="5234165" y="4924095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85CB996-474B-C043-8630-B699A663F230}"/>
                </a:ext>
              </a:extLst>
            </p:cNvPr>
            <p:cNvSpPr/>
            <p:nvPr/>
          </p:nvSpPr>
          <p:spPr bwMode="auto">
            <a:xfrm>
              <a:off x="6015734" y="2600767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30109F-D78C-694D-872E-F4745A38AE5A}"/>
                </a:ext>
              </a:extLst>
            </p:cNvPr>
            <p:cNvSpPr/>
            <p:nvPr/>
          </p:nvSpPr>
          <p:spPr bwMode="auto">
            <a:xfrm>
              <a:off x="2786989" y="178019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D6DADE-A941-7F40-A0E0-83A0B2DD2DDB}"/>
                </a:ext>
              </a:extLst>
            </p:cNvPr>
            <p:cNvSpPr/>
            <p:nvPr/>
          </p:nvSpPr>
          <p:spPr bwMode="auto">
            <a:xfrm>
              <a:off x="3034801" y="5590106"/>
              <a:ext cx="588561" cy="588561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AF3E93-F2E4-AC49-A2DF-68E34538D459}"/>
                </a:ext>
              </a:extLst>
            </p:cNvPr>
            <p:cNvCxnSpPr>
              <a:stCxn id="7" idx="7"/>
              <a:endCxn id="10" idx="4"/>
            </p:cNvCxnSpPr>
            <p:nvPr/>
          </p:nvCxnSpPr>
          <p:spPr bwMode="auto">
            <a:xfrm flipV="1">
              <a:off x="2607864" y="3390777"/>
              <a:ext cx="380474" cy="3804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9154E4-7297-4447-8B6C-9DCFB9B3E0DC}"/>
                </a:ext>
              </a:extLst>
            </p:cNvPr>
            <p:cNvCxnSpPr>
              <a:endCxn id="13" idx="2"/>
            </p:cNvCxnSpPr>
            <p:nvPr/>
          </p:nvCxnSpPr>
          <p:spPr bwMode="auto">
            <a:xfrm>
              <a:off x="3909903" y="3979338"/>
              <a:ext cx="735701" cy="4026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0247AD-09AD-5E4E-9DE3-35AE3B0DCE64}"/>
                </a:ext>
              </a:extLst>
            </p:cNvPr>
            <p:cNvCxnSpPr>
              <a:stCxn id="15" idx="2"/>
              <a:endCxn id="12" idx="6"/>
            </p:cNvCxnSpPr>
            <p:nvPr/>
          </p:nvCxnSpPr>
          <p:spPr bwMode="auto">
            <a:xfrm flipH="1">
              <a:off x="2988337" y="5078950"/>
              <a:ext cx="774425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D940A4-B8DF-1945-BDB5-7BC45F5CD383}"/>
                </a:ext>
              </a:extLst>
            </p:cNvPr>
            <p:cNvCxnSpPr>
              <a:stCxn id="16" idx="7"/>
              <a:endCxn id="18" idx="3"/>
            </p:cNvCxnSpPr>
            <p:nvPr/>
          </p:nvCxnSpPr>
          <p:spPr bwMode="auto">
            <a:xfrm flipV="1">
              <a:off x="5597137" y="3103135"/>
              <a:ext cx="504790" cy="1879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8D9C92-CF10-3F41-8372-DAB1EF6554DE}"/>
                </a:ext>
              </a:extLst>
            </p:cNvPr>
            <p:cNvCxnSpPr>
              <a:stCxn id="19" idx="5"/>
              <a:endCxn id="14" idx="1"/>
            </p:cNvCxnSpPr>
            <p:nvPr/>
          </p:nvCxnSpPr>
          <p:spPr bwMode="auto">
            <a:xfrm>
              <a:off x="3289357" y="2282564"/>
              <a:ext cx="853879" cy="4329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E65B2E-A8F8-4A4D-931F-78E53FD4F14B}"/>
                </a:ext>
              </a:extLst>
            </p:cNvPr>
            <p:cNvCxnSpPr>
              <a:stCxn id="11" idx="1"/>
              <a:endCxn id="6" idx="4"/>
            </p:cNvCxnSpPr>
            <p:nvPr/>
          </p:nvCxnSpPr>
          <p:spPr bwMode="auto">
            <a:xfrm flipH="1" flipV="1">
              <a:off x="1101231" y="3979338"/>
              <a:ext cx="238592" cy="4423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F0A763-144A-A148-BB4C-72B5B069C6CD}"/>
                </a:ext>
              </a:extLst>
            </p:cNvPr>
            <p:cNvCxnSpPr>
              <a:stCxn id="17" idx="0"/>
              <a:endCxn id="13" idx="5"/>
            </p:cNvCxnSpPr>
            <p:nvPr/>
          </p:nvCxnSpPr>
          <p:spPr bwMode="auto">
            <a:xfrm flipH="1" flipV="1">
              <a:off x="5147972" y="4590091"/>
              <a:ext cx="380474" cy="3340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4F22DC-E926-F34C-9F0F-E711EDA60A18}"/>
                </a:ext>
              </a:extLst>
            </p:cNvPr>
            <p:cNvCxnSpPr>
              <a:stCxn id="16" idx="3"/>
              <a:endCxn id="13" idx="0"/>
            </p:cNvCxnSpPr>
            <p:nvPr/>
          </p:nvCxnSpPr>
          <p:spPr bwMode="auto">
            <a:xfrm flipH="1">
              <a:off x="4939885" y="3707249"/>
              <a:ext cx="241077" cy="38047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DFDE29C-EDE0-F843-8ACB-DBE9747DAFE0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 bwMode="auto">
            <a:xfrm>
              <a:off x="5389050" y="3793442"/>
              <a:ext cx="139396" cy="11306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68266FE-9CEE-C44F-A4A9-621BD6C4A2AC}"/>
                </a:ext>
              </a:extLst>
            </p:cNvPr>
            <p:cNvCxnSpPr>
              <a:stCxn id="19" idx="6"/>
              <a:endCxn id="18" idx="1"/>
            </p:cNvCxnSpPr>
            <p:nvPr/>
          </p:nvCxnSpPr>
          <p:spPr bwMode="auto">
            <a:xfrm>
              <a:off x="3375550" y="2074477"/>
              <a:ext cx="2726377" cy="6124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C1A4C7-0121-A641-A603-A0E11D34ABC4}"/>
                </a:ext>
              </a:extLst>
            </p:cNvPr>
            <p:cNvCxnSpPr>
              <a:stCxn id="17" idx="7"/>
              <a:endCxn id="18" idx="4"/>
            </p:cNvCxnSpPr>
            <p:nvPr/>
          </p:nvCxnSpPr>
          <p:spPr bwMode="auto">
            <a:xfrm flipV="1">
              <a:off x="5736533" y="3189328"/>
              <a:ext cx="573482" cy="18209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782C72-11A7-F847-B393-9A8B298729B3}"/>
                </a:ext>
              </a:extLst>
            </p:cNvPr>
            <p:cNvCxnSpPr>
              <a:stCxn id="6" idx="6"/>
              <a:endCxn id="7" idx="2"/>
            </p:cNvCxnSpPr>
            <p:nvPr/>
          </p:nvCxnSpPr>
          <p:spPr bwMode="auto">
            <a:xfrm>
              <a:off x="1395511" y="3685058"/>
              <a:ext cx="709985" cy="294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D53803-66D7-8C41-8E67-BCFC5DC4F9B7}"/>
                </a:ext>
              </a:extLst>
            </p:cNvPr>
            <p:cNvCxnSpPr>
              <a:stCxn id="9" idx="0"/>
              <a:endCxn id="14" idx="3"/>
            </p:cNvCxnSpPr>
            <p:nvPr/>
          </p:nvCxnSpPr>
          <p:spPr bwMode="auto">
            <a:xfrm flipV="1">
              <a:off x="3669831" y="3131661"/>
              <a:ext cx="473405" cy="4115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12695FC-EFC9-C443-93B1-8A3D47ADB7E3}"/>
                </a:ext>
              </a:extLst>
            </p:cNvPr>
            <p:cNvCxnSpPr>
              <a:stCxn id="14" idx="6"/>
              <a:endCxn id="18" idx="2"/>
            </p:cNvCxnSpPr>
            <p:nvPr/>
          </p:nvCxnSpPr>
          <p:spPr bwMode="auto">
            <a:xfrm flipV="1">
              <a:off x="4645604" y="2895048"/>
              <a:ext cx="1370130" cy="2852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1E1FAF-CDA5-CA46-98FC-09DEAEF4632C}"/>
                </a:ext>
              </a:extLst>
            </p:cNvPr>
            <p:cNvCxnSpPr>
              <a:stCxn id="11" idx="5"/>
              <a:endCxn id="12" idx="2"/>
            </p:cNvCxnSpPr>
            <p:nvPr/>
          </p:nvCxnSpPr>
          <p:spPr bwMode="auto">
            <a:xfrm>
              <a:off x="1755998" y="4837902"/>
              <a:ext cx="643778" cy="2410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98696EF-8D7F-D948-B24E-F680E5129D7E}"/>
                </a:ext>
              </a:extLst>
            </p:cNvPr>
            <p:cNvCxnSpPr>
              <a:stCxn id="8" idx="7"/>
              <a:endCxn id="19" idx="3"/>
            </p:cNvCxnSpPr>
            <p:nvPr/>
          </p:nvCxnSpPr>
          <p:spPr bwMode="auto">
            <a:xfrm flipV="1">
              <a:off x="2174187" y="2282564"/>
              <a:ext cx="698995" cy="4329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326D38-45E9-AD45-9142-C29BF3BE2788}"/>
                </a:ext>
              </a:extLst>
            </p:cNvPr>
            <p:cNvCxnSpPr>
              <a:stCxn id="20" idx="7"/>
              <a:endCxn id="15" idx="3"/>
            </p:cNvCxnSpPr>
            <p:nvPr/>
          </p:nvCxnSpPr>
          <p:spPr bwMode="auto">
            <a:xfrm flipV="1">
              <a:off x="3537169" y="5287037"/>
              <a:ext cx="311786" cy="38926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08B8CBF-7B9B-4F46-B33C-8D37B92B0C97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 bwMode="auto">
            <a:xfrm>
              <a:off x="3669831" y="4131738"/>
              <a:ext cx="387212" cy="6529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7780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Graphs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 world graphs aren’t built randomly</a:t>
            </a:r>
          </a:p>
          <a:p>
            <a:r>
              <a:rPr lang="en-GB" dirty="0"/>
              <a:t>There are lots of social phenomena that effects the links between real world graphs </a:t>
            </a:r>
          </a:p>
          <a:p>
            <a:pPr lvl="1"/>
            <a:r>
              <a:rPr lang="en-GB" dirty="0"/>
              <a:t>Reciprocity</a:t>
            </a:r>
          </a:p>
          <a:p>
            <a:pPr lvl="1"/>
            <a:r>
              <a:rPr lang="en-GB" dirty="0"/>
              <a:t>Social Influence</a:t>
            </a:r>
          </a:p>
          <a:p>
            <a:pPr lvl="1"/>
            <a:r>
              <a:rPr lang="en-GB" dirty="0"/>
              <a:t>Social Capital </a:t>
            </a:r>
          </a:p>
          <a:p>
            <a:pPr lvl="1"/>
            <a:r>
              <a:rPr lang="en-GB" dirty="0"/>
              <a:t>Homophily</a:t>
            </a:r>
          </a:p>
          <a:p>
            <a:pPr lvl="1"/>
            <a:r>
              <a:rPr lang="en-GB" dirty="0"/>
              <a:t>Preferential attachment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E0C7C-1F3D-40D2-80D3-31E6267077D5}"/>
              </a:ext>
            </a:extLst>
          </p:cNvPr>
          <p:cNvSpPr/>
          <p:nvPr/>
        </p:nvSpPr>
        <p:spPr>
          <a:xfrm>
            <a:off x="692727" y="5085183"/>
            <a:ext cx="10594109" cy="129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Experimental Observations [</a:t>
            </a:r>
            <a:r>
              <a:rPr lang="en-GB" dirty="0" err="1"/>
              <a:t>Barabasi</a:t>
            </a:r>
            <a:r>
              <a:rPr lang="en-GB" dirty="0"/>
              <a:t>, Albert (1999)]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Most real networks are sparse graphs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Power Law</a:t>
            </a:r>
          </a:p>
        </p:txBody>
      </p:sp>
    </p:spTree>
    <p:extLst>
      <p:ext uri="{BB962C8B-B14F-4D97-AF65-F5344CB8AC3E}">
        <p14:creationId xmlns:p14="http://schemas.microsoft.com/office/powerpoint/2010/main" val="159574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 anchor="b">
            <a:normAutofit/>
          </a:bodyPr>
          <a:lstStyle/>
          <a:p>
            <a:r>
              <a:rPr lang="en-GB" dirty="0" err="1"/>
              <a:t>Barabasi</a:t>
            </a:r>
            <a:r>
              <a:rPr lang="en-GB" dirty="0"/>
              <a:t> and Albert 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dirty="0"/>
              <a:t>Intuition: Network grows by iterative process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Simulate growing a network and then examine it’s properties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Experiment with different models	</a:t>
            </a:r>
          </a:p>
        </p:txBody>
      </p:sp>
      <p:pic>
        <p:nvPicPr>
          <p:cNvPr id="5" name="Picture 4" descr="Chart, radar chart, scatter chart&#10;&#10;Description automatically generated">
            <a:extLst>
              <a:ext uri="{FF2B5EF4-FFF2-40B4-BE49-F238E27FC236}">
                <a16:creationId xmlns:a16="http://schemas.microsoft.com/office/drawing/2014/main" id="{FC054EA7-55DE-4609-AA7A-8A7E90D1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20" y="2996258"/>
            <a:ext cx="9744360" cy="3240000"/>
          </a:xfrm>
          <a:prstGeom prst="rect">
            <a:avLst/>
          </a:pr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8C7036-3ADB-4004-B82E-1F2305E51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75FBE2-6202-479C-9C5A-C247615757C6}"/>
              </a:ext>
            </a:extLst>
          </p:cNvPr>
          <p:cNvSpPr txBox="1">
            <a:spLocks/>
          </p:cNvSpPr>
          <p:nvPr/>
        </p:nvSpPr>
        <p:spPr>
          <a:xfrm>
            <a:off x="3174583" y="5998465"/>
            <a:ext cx="6342397" cy="57077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Graphs created with the </a:t>
            </a:r>
            <a:r>
              <a:rPr lang="en-GB" sz="1700" dirty="0" err="1"/>
              <a:t>Barabasi</a:t>
            </a:r>
            <a:r>
              <a:rPr lang="en-GB" sz="1700" dirty="0"/>
              <a:t>-Albert model</a:t>
            </a:r>
          </a:p>
        </p:txBody>
      </p:sp>
    </p:spTree>
    <p:extLst>
      <p:ext uri="{BB962C8B-B14F-4D97-AF65-F5344CB8AC3E}">
        <p14:creationId xmlns:p14="http://schemas.microsoft.com/office/powerpoint/2010/main" val="1058189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Preferential 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a new node linking to an existing node is proportional to the degree of that node.  The probability </a:t>
            </a:r>
            <a:r>
              <a:rPr lang="en-US" i="1" dirty="0"/>
              <a:t>Π(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i="1" dirty="0"/>
              <a:t>)</a:t>
            </a:r>
            <a:r>
              <a:rPr lang="en-US" dirty="0"/>
              <a:t> that a link of the new node connects to node </a:t>
            </a:r>
            <a:r>
              <a:rPr lang="en-US" i="1" dirty="0" err="1"/>
              <a:t>i</a:t>
            </a:r>
            <a:r>
              <a:rPr lang="en-US" dirty="0"/>
              <a:t> depends on the degree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new node is free to connect to any node in the network</a:t>
            </a:r>
          </a:p>
          <a:p>
            <a:r>
              <a:rPr lang="en-US" dirty="0"/>
              <a:t>For example, if a new node has a choice between a degree-two and a degree-four node, it is twice as likely that it connects to the degree-four node</a:t>
            </a:r>
          </a:p>
          <a:p>
            <a:endParaRPr lang="en-US" dirty="0"/>
          </a:p>
        </p:txBody>
      </p:sp>
      <p:pic>
        <p:nvPicPr>
          <p:cNvPr id="5" name="Picture 4" descr="Screen Shot 2019-11-13 at 09.31.51.png">
            <a:extLst>
              <a:ext uri="{FF2B5EF4-FFF2-40B4-BE49-F238E27FC236}">
                <a16:creationId xmlns:a16="http://schemas.microsoft.com/office/drawing/2014/main" id="{C01BDB56-132B-4F79-B424-723B3C04A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96" y="3035689"/>
            <a:ext cx="1874236" cy="1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531-B776-41FA-89B4-4D2C80E4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Does Preferential Attachment reflect links on the Web?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F6A2-CAFD-4638-8379-E817A18B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Quality resources are likely to be popular</a:t>
            </a:r>
          </a:p>
          <a:p>
            <a:r>
              <a:rPr lang="en-GB" dirty="0"/>
              <a:t>Findability – the more obscure something is the less findable it is, and thus is less likely to be linked to</a:t>
            </a:r>
          </a:p>
          <a:p>
            <a:r>
              <a:rPr lang="en-GB" dirty="0"/>
              <a:t>Human nature – the more popular a website is, the more likely it is to be shares and thus linked to, similar to PageRank’s assumption</a:t>
            </a:r>
          </a:p>
        </p:txBody>
      </p:sp>
    </p:spTree>
    <p:extLst>
      <p:ext uri="{BB962C8B-B14F-4D97-AF65-F5344CB8AC3E}">
        <p14:creationId xmlns:p14="http://schemas.microsoft.com/office/powerpoint/2010/main" val="29182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Shape of the Web – The Bowtie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2144713"/>
            <a:ext cx="6110287" cy="2209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Shape of the Web [Broder et al. (2000)]</a:t>
            </a:r>
          </a:p>
          <a:p>
            <a:r>
              <a:rPr lang="en-GB" dirty="0"/>
              <a:t>Bowtie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Strongly Connected Core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In links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Out links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dirty="0"/>
              <a:t>Tendrils and Tubes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84BBA2-532E-45F0-8A65-5826904579FD}"/>
              </a:ext>
            </a:extLst>
          </p:cNvPr>
          <p:cNvSpPr txBox="1">
            <a:spLocks/>
          </p:cNvSpPr>
          <p:nvPr/>
        </p:nvSpPr>
        <p:spPr>
          <a:xfrm>
            <a:off x="619560" y="4702746"/>
            <a:ext cx="10944225" cy="203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95961"/>
                </a:solidFill>
              </a:rPr>
              <a:t>The diameter of the central core is at least 28, and the diameter of the graph as a whole is over 500</a:t>
            </a:r>
          </a:p>
          <a:p>
            <a:r>
              <a:rPr lang="en-GB" dirty="0">
                <a:solidFill>
                  <a:srgbClr val="495961"/>
                </a:solidFill>
              </a:rPr>
              <a:t>The probability of a path between randomly chosen pairs is only 24%</a:t>
            </a:r>
          </a:p>
          <a:p>
            <a:pPr lvl="1"/>
            <a:r>
              <a:rPr lang="en-GB" dirty="0">
                <a:solidFill>
                  <a:srgbClr val="495961"/>
                </a:solidFill>
              </a:rPr>
              <a:t>Average directed path length is about 16</a:t>
            </a:r>
          </a:p>
          <a:p>
            <a:pPr lvl="1"/>
            <a:r>
              <a:rPr lang="en-GB" dirty="0">
                <a:solidFill>
                  <a:srgbClr val="495961"/>
                </a:solidFill>
              </a:rPr>
              <a:t>Average undirected path length is about 6</a:t>
            </a: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7F387C76-62E0-4F32-B798-CD838225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3" y="1695450"/>
            <a:ext cx="4632879" cy="29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05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net_map_1024.jpg">
            <a:extLst>
              <a:ext uri="{FF2B5EF4-FFF2-40B4-BE49-F238E27FC236}">
                <a16:creationId xmlns:a16="http://schemas.microsoft.com/office/drawing/2014/main" id="{356B0334-538E-48B8-96FC-6F95E438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45" y="-8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</a:t>
            </a:r>
            <a:r>
              <a:rPr lang="en-GB" dirty="0" err="1">
                <a:solidFill>
                  <a:schemeClr val="bg1"/>
                </a:solidFill>
              </a:rPr>
              <a:t>Opte</a:t>
            </a:r>
            <a:r>
              <a:rPr lang="en-GB" dirty="0">
                <a:solidFill>
                  <a:schemeClr val="bg1"/>
                </a:solidFill>
              </a:rPr>
              <a:t>-Project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28656"/>
            <a:ext cx="10944225" cy="44640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Aimed to map the Internet</a:t>
            </a:r>
          </a:p>
          <a:p>
            <a:r>
              <a:rPr lang="en-GB" dirty="0">
                <a:solidFill>
                  <a:schemeClr val="bg1"/>
                </a:solidFill>
              </a:rPr>
              <a:t>200 million nodes</a:t>
            </a:r>
          </a:p>
          <a:p>
            <a:r>
              <a:rPr lang="en-GB" dirty="0">
                <a:solidFill>
                  <a:schemeClr val="bg1"/>
                </a:solidFill>
              </a:rPr>
              <a:t>1 billion edges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Partial map in Jan 2005</a:t>
            </a:r>
          </a:p>
          <a:p>
            <a:r>
              <a:rPr lang="en-GB" dirty="0">
                <a:solidFill>
                  <a:schemeClr val="bg1"/>
                </a:solidFill>
              </a:rPr>
              <a:t>Nodes are IP address</a:t>
            </a:r>
          </a:p>
          <a:p>
            <a:r>
              <a:rPr lang="en-GB" dirty="0">
                <a:solidFill>
                  <a:schemeClr val="bg1"/>
                </a:solidFill>
              </a:rPr>
              <a:t>Length of the lines denote delay</a:t>
            </a:r>
          </a:p>
        </p:txBody>
      </p:sp>
    </p:spTree>
    <p:extLst>
      <p:ext uri="{BB962C8B-B14F-4D97-AF65-F5344CB8AC3E}">
        <p14:creationId xmlns:p14="http://schemas.microsoft.com/office/powerpoint/2010/main" val="839480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4B2-117A-445C-8516-30A8F44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Web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C545-A70A-411E-84E9-E8197DB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Temporal aspects – how is the Web Graph evolving over time?</a:t>
            </a:r>
          </a:p>
          <a:p>
            <a:r>
              <a:rPr lang="en-GB" dirty="0"/>
              <a:t>Information aspects – how does new information propagate throughout the web (or blogsphere, or twitter..)</a:t>
            </a:r>
          </a:p>
          <a:p>
            <a:r>
              <a:rPr lang="en-GB" dirty="0"/>
              <a:t>Finer-grained structure – how to define and computer “communities” in information and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2850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48.gif">
            <a:extLst>
              <a:ext uri="{FF2B5EF4-FFF2-40B4-BE49-F238E27FC236}">
                <a16:creationId xmlns:a16="http://schemas.microsoft.com/office/drawing/2014/main" id="{DED369D0-5033-1D4A-ABB2-8BD775C3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3" y="1340768"/>
            <a:ext cx="8859148" cy="551723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4F771D6-E3B8-9B42-A694-AF25A294A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733256"/>
            <a:ext cx="2641600" cy="533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0DEBF9-D258-2F42-AADD-E9921701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GB" b="0" i="0" dirty="0">
                <a:solidFill>
                  <a:srgbClr val="495961"/>
                </a:solidFill>
                <a:effectLst/>
                <a:latin typeface="Arial" panose="020B0604020202020204" pitchFamily="34" charset="0"/>
              </a:rPr>
              <a:t>ARPANET 1973</a:t>
            </a:r>
            <a:endParaRPr lang="en-US" dirty="0">
              <a:solidFill>
                <a:srgbClr val="495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6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1318653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1D6B-8DDF-324B-B02B-CEBD3479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PageRank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16CED-3C7E-CD4E-AD3A-879D250C97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CDE9E-8E02-DC47-9467-9BC0988C984E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Algorithm to rank webpages </a:t>
            </a:r>
          </a:p>
          <a:p>
            <a:r>
              <a:rPr lang="en-US" dirty="0">
                <a:ea typeface="+mn-lt"/>
                <a:cs typeface="+mn-lt"/>
              </a:rPr>
              <a:t>Larry Page developed page rank in 1996</a:t>
            </a:r>
            <a:endParaRPr lang="en-US" dirty="0"/>
          </a:p>
          <a:p>
            <a:r>
              <a:rPr lang="en-US" dirty="0" err="1"/>
              <a:t>Utilises</a:t>
            </a:r>
            <a:r>
              <a:rPr lang="en-US" dirty="0"/>
              <a:t> graph theory of importance</a:t>
            </a:r>
          </a:p>
          <a:p>
            <a:pPr marL="539750" lvl="1" indent="-179705"/>
            <a:r>
              <a:rPr lang="en-US" dirty="0"/>
              <a:t>Important websites are likely to receive more links from other websites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933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A0E9-EDAE-FA4B-B541-93E0F599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PageRank: Original Formula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093B8-C8A5-CB43-BAC1-1BC8522338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3BBC0-99DC-0945-92DB-6FF75D3BDC67}"/>
              </a:ext>
            </a:extLst>
          </p:cNvPr>
          <p:cNvSpPr txBox="1">
            <a:spLocks/>
          </p:cNvSpPr>
          <p:nvPr/>
        </p:nvSpPr>
        <p:spPr>
          <a:xfrm>
            <a:off x="1848000" y="3622894"/>
            <a:ext cx="8496000" cy="25381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PageRank (</a:t>
            </a:r>
            <a:r>
              <a:rPr lang="en-US" i="1"/>
              <a:t>PR</a:t>
            </a:r>
            <a:r>
              <a:rPr lang="en-US"/>
              <a:t>) of page u is given by the summation of the PR of all pages in the set of all pages linking to page </a:t>
            </a:r>
            <a:r>
              <a:rPr lang="en-US" i="1"/>
              <a:t>u</a:t>
            </a:r>
            <a:r>
              <a:rPr lang="en-US"/>
              <a:t> (</a:t>
            </a:r>
            <a:r>
              <a:rPr lang="en-US" i="1"/>
              <a:t>v∈B</a:t>
            </a:r>
            <a:r>
              <a:rPr lang="en-US" i="1" baseline="-25000"/>
              <a:t>u</a:t>
            </a:r>
            <a:r>
              <a:rPr lang="en-US"/>
              <a:t>), divided by the number of </a:t>
            </a:r>
            <a:r>
              <a:rPr lang="en-US" i="1"/>
              <a:t>L(v)</a:t>
            </a:r>
            <a:r>
              <a:rPr lang="en-US"/>
              <a:t> of links from page </a:t>
            </a:r>
            <a:r>
              <a:rPr lang="en-US" i="1"/>
              <a:t>v</a:t>
            </a:r>
          </a:p>
          <a:p>
            <a:r>
              <a:rPr lang="en-US"/>
              <a:t>Iterative formula, starting with rank </a:t>
            </a:r>
            <a:r>
              <a:rPr lang="en-US" i="1"/>
              <a:t>1/n</a:t>
            </a:r>
            <a:r>
              <a:rPr lang="en-US"/>
              <a:t> for all </a:t>
            </a:r>
            <a:r>
              <a:rPr lang="en-US" i="1"/>
              <a:t>n</a:t>
            </a:r>
            <a:r>
              <a:rPr lang="en-US"/>
              <a:t> pages</a:t>
            </a:r>
          </a:p>
          <a:p>
            <a:r>
              <a:rPr lang="en-US"/>
              <a:t>It can handle the scale of the web</a:t>
            </a:r>
          </a:p>
        </p:txBody>
      </p:sp>
      <p:pic>
        <p:nvPicPr>
          <p:cNvPr id="5" name="Picture 4" descr="Screen Shot 2017-11-19 at 20.03.44.png">
            <a:extLst>
              <a:ext uri="{FF2B5EF4-FFF2-40B4-BE49-F238E27FC236}">
                <a16:creationId xmlns:a16="http://schemas.microsoft.com/office/drawing/2014/main" id="{017C0561-3033-7D40-9A12-A6238BA30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94" y="2000074"/>
            <a:ext cx="3752842" cy="12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69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3F60-D513-7D47-B31C-273BCF6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B84A91-1559-2240-A7D0-A19E7D7E40CE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27AF93-0BFD-6043-972C-4F2BE41261E7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84E933-AB93-2A44-B07E-C7EEB2D02B74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033023-C55D-5F4C-8D3B-4EB6E4DFF4F4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8F562-79B2-2D48-9A59-2A10A97FB148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07AFB5-9B76-B54D-B93A-3B12FC1BBAD9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684120-A534-9344-B6B9-1BE55A77762E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8329E6E-8E25-474A-8476-E46B5D870DD4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CE735F-50C5-C64A-B712-8CF4CB90B7E6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B5F218-8353-8F47-AF2B-6C73820346E4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917CEA-2634-884D-82E3-B9C9765E5D1B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77117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C0D0-4235-9343-AA6A-7EB1EB1A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8D365-C34D-B140-9BAD-3EA1861BA00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E6BABC-59A0-D849-B1FD-F85428221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37000"/>
              </p:ext>
            </p:extLst>
          </p:nvPr>
        </p:nvGraphicFramePr>
        <p:xfrm>
          <a:off x="3048000" y="4462462"/>
          <a:ext cx="196090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rgbClr val="49596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Iteration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95961"/>
                          </a:solidFill>
                        </a:rPr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95961"/>
                          </a:solidFill>
                        </a:rPr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017293-2E76-4440-A20D-830DEA66770A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32FB4E-A1D6-6746-8C07-3D30823F25C3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1813F3-A699-994C-A0BB-0573596001FF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5BF42-2D6C-3D48-8B30-A88AE059B7F9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8DD1F3-9119-CE4D-8691-3913D1AEADB2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20194C-432A-BE43-8321-AED1136F6DDA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8E6B0-9FEE-1743-99CF-21740EADF875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9A9FF6F-023B-934E-BC54-85E5CCCF283F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5480A8-989F-1F49-898E-8CD12441086B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CEB991-5016-9147-B7D4-6B293AF3998B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2CF08E-C763-694B-9017-2265DDA5D757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F7F44-814B-3646-A46D-5DD96791CD95}"/>
              </a:ext>
            </a:extLst>
          </p:cNvPr>
          <p:cNvSpPr/>
          <p:nvPr/>
        </p:nvSpPr>
        <p:spPr>
          <a:xfrm>
            <a:off x="6521512" y="4494913"/>
            <a:ext cx="37390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95961"/>
                </a:solidFill>
              </a:rPr>
              <a:t>First iteration ranks all pages </a:t>
            </a:r>
            <a:r>
              <a:rPr lang="en-US" sz="2800" i="1" dirty="0">
                <a:solidFill>
                  <a:srgbClr val="495961"/>
                </a:solidFill>
              </a:rPr>
              <a:t>1/n</a:t>
            </a:r>
            <a:r>
              <a:rPr lang="en-US" sz="2800" dirty="0">
                <a:solidFill>
                  <a:srgbClr val="495961"/>
                </a:solidFill>
              </a:rPr>
              <a:t>, where </a:t>
            </a:r>
            <a:r>
              <a:rPr lang="en-US" sz="2800" i="1" dirty="0">
                <a:solidFill>
                  <a:srgbClr val="495961"/>
                </a:solidFill>
              </a:rPr>
              <a:t>n </a:t>
            </a:r>
            <a:r>
              <a:rPr lang="en-US" sz="2800" dirty="0">
                <a:solidFill>
                  <a:srgbClr val="495961"/>
                </a:solidFill>
              </a:rPr>
              <a:t>is the number of pages</a:t>
            </a:r>
          </a:p>
        </p:txBody>
      </p:sp>
    </p:spTree>
    <p:extLst>
      <p:ext uri="{BB962C8B-B14F-4D97-AF65-F5344CB8AC3E}">
        <p14:creationId xmlns:p14="http://schemas.microsoft.com/office/powerpoint/2010/main" val="1782437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6054-5BC7-694D-A002-F645F886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FE68F-7D74-1C4B-BEFE-CA62CC889FE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E48ADE-9D72-A945-A282-C5FD6B204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35575"/>
              </p:ext>
            </p:extLst>
          </p:nvPr>
        </p:nvGraphicFramePr>
        <p:xfrm>
          <a:off x="3048000" y="4462462"/>
          <a:ext cx="196090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rgbClr val="49596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Iteration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95961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9596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95961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D6A01D-D61E-DD48-A340-0B8CC93E966A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1C6FED-F6D3-BF4C-9DA6-954A7DE76B54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724680-BC27-0641-926F-8516F5C9DAAB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C68084-06DC-E64D-8966-59A7226CCE67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30A19B-B1BE-1146-8A42-65ADD94EBE75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D85D82-7C21-E24E-B334-2DE009994E91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647313-BCEF-0B4E-89B6-1D5F32165490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3010777-23F4-B647-8967-05F3786FE637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59BE07-D9DB-9040-94D1-5D300EDF62D5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8574A2-D96E-EE45-97B0-D765023F9706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F03772-36EA-3C4A-A9A4-92E432212590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827604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9BB3-EB43-D541-8E82-3095C252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A85C5-F76F-2E42-B05B-FFB8FB7B57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56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416751-61AA-104C-8C53-1524DB85C8B8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05ED50-64B6-3744-BBD3-EC609DE9498E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3CF3E9-581C-854C-B7FF-C2C0379AABB7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517921-2152-B449-AEE4-4EB83395B867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5E5B32-844E-1A47-86F1-7328413943AE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EBC92F-12C0-1D42-8C17-E3AFDE770577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EDEB37-6A7B-9845-AD5B-F48F78E29291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1C7D397-E65E-A446-9E0D-22F0CA25CAE9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B88EB4-BC81-C044-8B95-83248D768889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103859-3AD5-B647-8D0D-4FD6F9171783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DAAF12-7D67-1043-90B1-FB34816C0717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A372ED-2A92-EE43-9095-B337EED392D7}"/>
              </a:ext>
            </a:extLst>
          </p:cNvPr>
          <p:cNvSpPr txBox="1"/>
          <p:nvPr/>
        </p:nvSpPr>
        <p:spPr>
          <a:xfrm>
            <a:off x="3191494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00B73-AAB0-BA45-BAFD-4A147CED28AD}"/>
              </a:ext>
            </a:extLst>
          </p:cNvPr>
          <p:cNvSpPr txBox="1"/>
          <p:nvPr/>
        </p:nvSpPr>
        <p:spPr>
          <a:xfrm>
            <a:off x="7696153" y="35176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BD9843E-B3DF-0947-8395-B54A4180D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3086"/>
              </p:ext>
            </p:extLst>
          </p:nvPr>
        </p:nvGraphicFramePr>
        <p:xfrm>
          <a:off x="3048000" y="4462462"/>
          <a:ext cx="71524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6D45F2A-0E4C-BE41-87CE-374592564E5F}"/>
              </a:ext>
            </a:extLst>
          </p:cNvPr>
          <p:cNvSpPr/>
          <p:nvPr/>
        </p:nvSpPr>
        <p:spPr>
          <a:xfrm>
            <a:off x="6608842" y="3310274"/>
            <a:ext cx="2343921" cy="838806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0F009-297E-3940-8F32-D96C1A647BBA}"/>
              </a:ext>
            </a:extLst>
          </p:cNvPr>
          <p:cNvSpPr/>
          <p:nvPr/>
        </p:nvSpPr>
        <p:spPr>
          <a:xfrm>
            <a:off x="5663951" y="4725144"/>
            <a:ext cx="1073584" cy="595059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2238C7-5A73-B54A-B634-5C227985E517}"/>
              </a:ext>
            </a:extLst>
          </p:cNvPr>
          <p:cNvSpPr/>
          <p:nvPr/>
        </p:nvSpPr>
        <p:spPr>
          <a:xfrm>
            <a:off x="4079776" y="5602185"/>
            <a:ext cx="833887" cy="358545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AB191-0CD1-C94D-BC99-02316F287406}"/>
              </a:ext>
            </a:extLst>
          </p:cNvPr>
          <p:cNvSpPr/>
          <p:nvPr/>
        </p:nvSpPr>
        <p:spPr>
          <a:xfrm>
            <a:off x="2820212" y="3290632"/>
            <a:ext cx="2343921" cy="838806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0086EC-262C-5343-80AC-574E6A61F24D}"/>
              </a:ext>
            </a:extLst>
          </p:cNvPr>
          <p:cNvSpPr/>
          <p:nvPr/>
        </p:nvSpPr>
        <p:spPr>
          <a:xfrm>
            <a:off x="6846064" y="4725144"/>
            <a:ext cx="690096" cy="62907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F52E67-4D18-6E4F-B595-76AA815FA2E5}"/>
              </a:ext>
            </a:extLst>
          </p:cNvPr>
          <p:cNvSpPr/>
          <p:nvPr/>
        </p:nvSpPr>
        <p:spPr>
          <a:xfrm>
            <a:off x="4079775" y="5934873"/>
            <a:ext cx="833887" cy="374447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28D1-B7DF-E04C-A5A2-59F7432D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0DFF8-6CED-3E47-800E-6798125D5F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57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72CD03-0227-074E-9E3D-3F8D94A75486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E866DA-3B0F-774C-8E57-F1D4F2DBE472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B57D11-0FED-074B-9665-FA4B575A2D53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E94FC2-63C5-AA43-A869-2A52D9976B2F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D9F238-4DE4-BF43-B702-B3CCB8AD264A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1FC639-F7DD-C44B-9786-6E3BFFD7BC7A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C6F739-1DCB-3E49-9B5A-8D5214DDE304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E187311-9929-A948-B364-772B17A7D029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134804-BF23-8343-9D1D-B03EF9A77056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B555FD-AE92-5E49-A2B8-AA84718D9ED9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DD576-8C5C-E342-AD85-DA424FBD743D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6B158-1B3D-584B-BD4A-5DE637277368}"/>
              </a:ext>
            </a:extLst>
          </p:cNvPr>
          <p:cNvSpPr txBox="1"/>
          <p:nvPr/>
        </p:nvSpPr>
        <p:spPr>
          <a:xfrm>
            <a:off x="3408326" y="352956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0EE4A-6300-8E48-BC7F-048EF2EA8C6D}"/>
              </a:ext>
            </a:extLst>
          </p:cNvPr>
          <p:cNvSpPr txBox="1"/>
          <p:nvPr/>
        </p:nvSpPr>
        <p:spPr>
          <a:xfrm>
            <a:off x="3421333" y="21108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links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F7F36F9-AC7A-5043-ACD1-3356AB53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60635"/>
              </p:ext>
            </p:extLst>
          </p:nvPr>
        </p:nvGraphicFramePr>
        <p:xfrm>
          <a:off x="3048000" y="4462462"/>
          <a:ext cx="71524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¼</a:t>
                      </a:r>
                      <a:r>
                        <a:rPr lang="en-US" baseline="0" dirty="0"/>
                        <a:t>   / 2  + ¼ / 2 =    2/8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¼  /  1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+ ¼ / 2 =   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851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3869-F2CD-044D-B206-DE2CF4D6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C58DF-B1E5-9248-90C4-B3ADA2FB69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DB1EE6-34C3-0841-BDDB-CBA8B6B525FE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F1995E-E55C-A84A-9BB5-3682C8A1F94F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B178ED-AFA4-174D-A5C2-9A9C8680CEC3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42D08A-8B2C-3743-8343-C17CE440B712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CCD381-5D12-2E4B-A410-7421E664D0B3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34CBDE-DBF0-454D-97A3-4AEE736C8210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8CF728-72F0-8944-BE67-F3488584A2F9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1A883C3-117D-1E48-9CB6-6D9CD58AD3A5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45827B-44AC-6648-8461-03A5D11381AB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B3BAF0-5783-FC4A-9E89-6AD6E4E6E6A2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C17485-FA5E-3F43-A5C1-87F3430625A8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3A33E0-64D5-6049-8533-28172ACB2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49689"/>
              </p:ext>
            </p:extLst>
          </p:nvPr>
        </p:nvGraphicFramePr>
        <p:xfrm>
          <a:off x="3048000" y="4462462"/>
          <a:ext cx="71524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¼  /  1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+ ¼ / 2 =   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¼  /  2              =   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496424F-08E5-AA41-A72D-EACAD30B9DD3}"/>
              </a:ext>
            </a:extLst>
          </p:cNvPr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1940795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D792-4EDF-B841-84F5-8DD44F0D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9D63D-4377-4047-B6C9-4FDFFBAAE5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59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3DCA1-2083-E447-A56F-87BC67FC87D0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CD89AE-2D63-0843-A5D6-F327B5B32042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5C77D-D0CB-FF42-9F5D-1626FE6DC87F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0EF19A-057A-754B-93E6-E93F0EA6B6DB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82DB63-8AA1-A14B-96EE-094D558833E0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1E92DC-66EC-C04E-AB84-ADAAB9D89B26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9642E5-B302-A046-BC04-94A9985A91CA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38AEC8-27A6-244F-9D72-E88C9A356F56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48B8D8-2168-E545-86AE-F671E8C9ECEC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BA0F5F-0D10-8E4C-A4A7-805D9AA8B36E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42602D-35ED-4242-87A8-9A9164DBDA0C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327815-AF78-FF4D-A613-29986925D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01341"/>
              </p:ext>
            </p:extLst>
          </p:nvPr>
        </p:nvGraphicFramePr>
        <p:xfrm>
          <a:off x="3048000" y="4456334"/>
          <a:ext cx="7296472" cy="1855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0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69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69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¼ / 2 =   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69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¼  /  2              =   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72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¼ /  2  + ¼ /2   =    2/8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AAC7189-9283-7E48-87CC-A0B2D3ACBF22}"/>
              </a:ext>
            </a:extLst>
          </p:cNvPr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25955-2C3F-6544-A2DA-CD7BD6BFA429}"/>
              </a:ext>
            </a:extLst>
          </p:cNvPr>
          <p:cNvSpPr txBox="1"/>
          <p:nvPr/>
        </p:nvSpPr>
        <p:spPr>
          <a:xfrm>
            <a:off x="7585251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334366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-follower-graph-avatars.png">
            <a:extLst>
              <a:ext uri="{FF2B5EF4-FFF2-40B4-BE49-F238E27FC236}">
                <a16:creationId xmlns:a16="http://schemas.microsoft.com/office/drawing/2014/main" id="{10F2E18E-321A-B74D-B240-57A044C0E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052736"/>
            <a:ext cx="8614145" cy="5805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E517FD-951B-DF40-91CD-283902B6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Graph</a:t>
            </a:r>
          </a:p>
        </p:txBody>
      </p:sp>
    </p:spTree>
    <p:extLst>
      <p:ext uri="{BB962C8B-B14F-4D97-AF65-F5344CB8AC3E}">
        <p14:creationId xmlns:p14="http://schemas.microsoft.com/office/powerpoint/2010/main" val="1649599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F632-C236-BA42-8522-D2591027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7AA05-1B0F-334A-B51B-F9AF898C63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ADE71D-37EE-594C-A5DF-4DE0C322AE9F}"/>
              </a:ext>
            </a:extLst>
          </p:cNvPr>
          <p:cNvGraphicFramePr>
            <a:graphicFrameLocks noGrp="1"/>
          </p:cNvGraphicFramePr>
          <p:nvPr/>
        </p:nvGraphicFramePr>
        <p:xfrm>
          <a:off x="3047998" y="4462462"/>
          <a:ext cx="476431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5A3736-2EBA-2948-82C6-39867B3B75DA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2E6B6C-792A-D648-AD2E-EF0771724A19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E9F9B5-A907-3443-B296-CD0FD9B00E1E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14B227-2ADF-3B46-A428-AF6FE1A07BAB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C743D5-A89A-4642-A3A2-26659C202C38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AA993B-FC87-6846-B286-7441DE85B973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8DD166-E3A1-324A-A7A1-E3AC3AEA641C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35442FA-E561-E445-A5ED-DA6F46514C99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BFE8D6-9014-2A40-87A3-3142056E0D2D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837CC6-8E41-FB41-BAF3-2104A8EE4D9B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4D4391-60A7-0542-92AD-4C4FDD2D45F8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76734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C9B8-BBF3-AD43-A415-C2FFE250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B1F73-B666-1F4A-8516-DD157ABB28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8707FF-BD08-BE4B-BB93-2E651F697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17141"/>
              </p:ext>
            </p:extLst>
          </p:nvPr>
        </p:nvGraphicFramePr>
        <p:xfrm>
          <a:off x="2917962" y="4462462"/>
          <a:ext cx="855463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4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1/8   / 2  + 2/8 / 2       =    3/16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54607B-9A51-4B4E-A2F3-3DE87D6A9293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0922A8-5AAC-D04B-B4B5-E05D5887BB59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2D7E-8E7E-354F-BA5D-D587EE8F373B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7224CC-2DAD-7246-86AB-7E2E2EFB842E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88C7B6-471F-7048-B2A8-EC8B6D4C3D93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3FEA12-A03E-514B-9413-D76405628974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1C4C51-5100-BF4C-88D4-F1C2771204B0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0134CB4-B7F0-584C-8780-685697DB3928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BA44D2-3F47-F541-83A0-F846B6917734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3D222F-BB73-1C44-BB69-66B7206A26A6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7206AE-B0DC-924F-9A9E-5CD42EEBE4BF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371DC-33A7-0248-8AF4-AD3498834A5E}"/>
              </a:ext>
            </a:extLst>
          </p:cNvPr>
          <p:cNvSpPr txBox="1"/>
          <p:nvPr/>
        </p:nvSpPr>
        <p:spPr>
          <a:xfrm>
            <a:off x="3191494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4BE4C-AB80-1043-A1CC-83E5DC0C78BD}"/>
              </a:ext>
            </a:extLst>
          </p:cNvPr>
          <p:cNvSpPr txBox="1"/>
          <p:nvPr/>
        </p:nvSpPr>
        <p:spPr>
          <a:xfrm>
            <a:off x="7696153" y="35176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FE947-9A15-FE4B-917B-7F95E9A93C7B}"/>
              </a:ext>
            </a:extLst>
          </p:cNvPr>
          <p:cNvSpPr/>
          <p:nvPr/>
        </p:nvSpPr>
        <p:spPr>
          <a:xfrm>
            <a:off x="5663952" y="5589240"/>
            <a:ext cx="648072" cy="36004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956779-C8CB-524B-906F-445424583AEE}"/>
              </a:ext>
            </a:extLst>
          </p:cNvPr>
          <p:cNvSpPr/>
          <p:nvPr/>
        </p:nvSpPr>
        <p:spPr>
          <a:xfrm>
            <a:off x="7320136" y="4869160"/>
            <a:ext cx="1080120" cy="272732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CCBC28-66F9-FB44-A0CB-85A226FD85C6}"/>
              </a:ext>
            </a:extLst>
          </p:cNvPr>
          <p:cNvSpPr/>
          <p:nvPr/>
        </p:nvSpPr>
        <p:spPr>
          <a:xfrm>
            <a:off x="6675128" y="3222304"/>
            <a:ext cx="1941139" cy="1018032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466BF-48C7-8E40-AA38-C600118D4F96}"/>
              </a:ext>
            </a:extLst>
          </p:cNvPr>
          <p:cNvSpPr/>
          <p:nvPr/>
        </p:nvSpPr>
        <p:spPr>
          <a:xfrm>
            <a:off x="3159372" y="3284984"/>
            <a:ext cx="1938473" cy="86039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423F60-2868-184E-8F1F-1AB42CEBE2D4}"/>
              </a:ext>
            </a:extLst>
          </p:cNvPr>
          <p:cNvSpPr/>
          <p:nvPr/>
        </p:nvSpPr>
        <p:spPr>
          <a:xfrm>
            <a:off x="8616268" y="4853446"/>
            <a:ext cx="1080120" cy="27273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6616D0-9D7C-0947-9437-93C5A1A2D9A8}"/>
              </a:ext>
            </a:extLst>
          </p:cNvPr>
          <p:cNvSpPr/>
          <p:nvPr/>
        </p:nvSpPr>
        <p:spPr>
          <a:xfrm>
            <a:off x="5663952" y="5949279"/>
            <a:ext cx="648072" cy="367381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C279-BC02-A04D-8DB2-84AAF44D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28D22-2C53-B442-B8C5-EAC978F9F2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DAB116-DF2B-7648-BBEE-189D154C0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77827"/>
              </p:ext>
            </p:extLst>
          </p:nvPr>
        </p:nvGraphicFramePr>
        <p:xfrm>
          <a:off x="2917962" y="4462462"/>
          <a:ext cx="893867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1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2/8 </a:t>
                      </a:r>
                      <a:r>
                        <a:rPr lang="en-US" dirty="0"/>
                        <a:t>  /  1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+ 2/8 / 2      =    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213E97-6597-F245-B48A-1BBF07037681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9821F1-01B8-E645-AF5D-48B2363808B5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6F82B-5382-C34A-9435-62FF8D4A5D11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557821-2841-6D43-9A6B-4D19E57F595A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290C5C-14AF-9246-965E-AA94B6123020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F9D294-6B34-AB44-B08E-1A461515E433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A05198-2E32-5A4D-A412-8AB9F7C030B7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026DB7-1541-A24A-8299-0D2AD0FAFA22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1C9D8A-CDCC-A047-8FC7-6F43BE1771BC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DD9B08-D74D-8F4D-B195-AEBAF5994BFB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4BBA5D-77F6-E14C-9693-E74DD3400BBB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B8BFB-B8BA-D344-BA71-E8ECA6A4DCBF}"/>
              </a:ext>
            </a:extLst>
          </p:cNvPr>
          <p:cNvSpPr txBox="1"/>
          <p:nvPr/>
        </p:nvSpPr>
        <p:spPr>
          <a:xfrm>
            <a:off x="3408326" y="352956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A8CE6-0F1C-CD40-A6F3-96321FB64757}"/>
              </a:ext>
            </a:extLst>
          </p:cNvPr>
          <p:cNvSpPr txBox="1"/>
          <p:nvPr/>
        </p:nvSpPr>
        <p:spPr>
          <a:xfrm>
            <a:off x="3421333" y="21108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links</a:t>
            </a:r>
          </a:p>
        </p:txBody>
      </p:sp>
    </p:spTree>
    <p:extLst>
      <p:ext uri="{BB962C8B-B14F-4D97-AF65-F5344CB8AC3E}">
        <p14:creationId xmlns:p14="http://schemas.microsoft.com/office/powerpoint/2010/main" val="975302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D8F5-226B-954B-A623-C9931C8A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EAECD-40AD-5442-B89F-47B4601F35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97DA8F-88A9-FF45-BCA6-4266CA8ED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4031"/>
              </p:ext>
            </p:extLst>
          </p:nvPr>
        </p:nvGraphicFramePr>
        <p:xfrm>
          <a:off x="2917962" y="4437112"/>
          <a:ext cx="86506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0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2/8 </a:t>
                      </a:r>
                      <a:r>
                        <a:rPr lang="en-US" dirty="0"/>
                        <a:t> /  1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+ 2/8 / 2       =  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3/8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/  2                       =    3/16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1EFB0B-E78A-C54C-ABE9-FE1AA48A99AA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354E8B-463D-8E44-88D4-06E47E1C5C2E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743971-4C22-9D4A-9374-5F65CA2FBAB4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65CFAD-033F-594D-BF1D-F93E0371CF80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B08DB3-FA3F-1F41-A5BC-8E812EA1111B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FF0716-E766-ED44-B385-7A1158430B2A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1D602B-2302-5647-BE60-257755C7DDEF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9B57675-D06B-BC42-8459-EED8963592A2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60D229-74E2-8B46-8D9D-D9C849ADC637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C9AB11-9835-CE40-A86F-19D0926A5DFF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35266A-ECBF-9840-B537-34A3AD2E59A6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8B22-74E4-AC4A-9184-ABED3A77E3E7}"/>
              </a:ext>
            </a:extLst>
          </p:cNvPr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1099493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0CB3-E097-3E4E-8ABD-5A453205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22CA5-4423-BF42-98CB-15A1CE9916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36079B-C5D0-D949-92E4-87821D2DE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45495"/>
              </p:ext>
            </p:extLst>
          </p:nvPr>
        </p:nvGraphicFramePr>
        <p:xfrm>
          <a:off x="2917962" y="4462462"/>
          <a:ext cx="886667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 </a:t>
                      </a:r>
                      <a:r>
                        <a:rPr lang="en-US"/>
                        <a:t>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+ 2/8 / 2     =    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3/8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/  2                      =    3/16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  /  2 + 1/8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/ 2 </a:t>
                      </a:r>
                      <a:r>
                        <a:rPr lang="en-US" baseline="0" dirty="0"/>
                        <a:t>     </a:t>
                      </a:r>
                      <a:r>
                        <a:rPr lang="en-US" dirty="0"/>
                        <a:t>=   4/16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D62C7B-49C7-0F49-B1AA-8D14632B28DD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ED8557-130F-5E48-8EEE-3685E7FC8C89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529C7D-BDA2-C44F-A1B0-55F46E1B3A65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EAC296-203D-854E-B6B0-E6841326EB82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179049-BC2D-1141-9D14-E606E43EB30F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D5AAC-EBE7-F444-9544-0863A71DDE85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834A7-692E-3C46-850D-5E26F15A8B7A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6BE9CAB-CCEB-B247-A809-55A3B179DB98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0B50E1-DADA-544C-8D31-0F8263432784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915902-5935-C14A-8766-A7DE4EF2F3A7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7BC5E-73F7-D140-B144-A83FE7F73960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64687-850A-464D-B519-8415EB72F81C}"/>
              </a:ext>
            </a:extLst>
          </p:cNvPr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6A4B3-7156-8042-A317-DDE76B67D27D}"/>
              </a:ext>
            </a:extLst>
          </p:cNvPr>
          <p:cNvSpPr txBox="1"/>
          <p:nvPr/>
        </p:nvSpPr>
        <p:spPr>
          <a:xfrm>
            <a:off x="7585251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4281686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FD6F-D3E8-AF44-8033-44701C6C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9ECA5-B835-044C-818F-20DFFC28C4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FAE18E-250E-654B-A8B4-26F281352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97835"/>
              </p:ext>
            </p:extLst>
          </p:nvPr>
        </p:nvGraphicFramePr>
        <p:xfrm>
          <a:off x="2917962" y="4462462"/>
          <a:ext cx="757052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9A8348-5A81-7A40-9564-9B870E563390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6ABABE-5E5B-BF4E-B2B1-F12172D09A16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9860B2-00FF-CE40-8564-F5AF8A4B5335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3F3F03-B7EF-9F48-9EE1-C659A399C8A2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D90C35-AA32-3047-8E16-5EC0A53B8190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483338-F1C0-BD4F-9C19-BB6F16B9DF72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4FC3A4-C476-C948-B436-D6AB92ADE93F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2668DCC-215E-7340-B653-E1DF4BE558CF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7C0F74-CAC2-464D-BCF3-A889387BB0C4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48357A-E368-E145-AD6F-B7742B1CEFDD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9A605B-7E05-7549-A48D-8D68A07BD3BE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75933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C9CF-B3CF-6B40-8FE2-78C53FB1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B6357-3AE6-834A-849A-D9C72F9E57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D0A7DF-D336-7D49-8DA2-B66D9385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0830"/>
              </p:ext>
            </p:extLst>
          </p:nvPr>
        </p:nvGraphicFramePr>
        <p:xfrm>
          <a:off x="3048000" y="4462462"/>
          <a:ext cx="679241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Rank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3/16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3BDCD2-A4E2-3242-8FAD-6BCCD131E015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7E336B-5547-694D-BF48-DCF93E6A1ABD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11B60-C675-3845-ACA9-46FB9070691C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D4B18C-D5DF-8246-8792-561D889ED75D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0E71DC-236D-1F4C-B18C-0A645DE8A344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27FCAB-28DD-6D48-A5AB-3128241CF398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6C3BEB-752C-FB47-ADA5-5ED39E1874BE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791B0CC-A93F-604C-AE4D-11089EEC42F5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430522-664C-784D-81BA-DD77B063A7F6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49D84F-0AE9-7842-B68C-0FFD11372788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AEC5F5-377A-8849-9E37-27791701B1F2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677282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3998-B63B-A34E-878B-5EE169BC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562C9-D3EE-684A-8154-73E28CBA0D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C47E92-B0C9-D946-8F65-F2D5DF435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1917"/>
              </p:ext>
            </p:extLst>
          </p:nvPr>
        </p:nvGraphicFramePr>
        <p:xfrm>
          <a:off x="3048000" y="4509120"/>
          <a:ext cx="71524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4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3/16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0.220458984375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0.3505859375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0.17041015625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0.258544921875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6B5A73-57F9-2542-8E1C-047113B5421E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8686B2-8D18-A34A-AE69-182ABC9870B9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3DECE0-90DA-8B4D-A2D7-BE6DC8A4A9C7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39665A-5F4B-9D43-A7B0-E9EA330714A9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277AA4-843D-8D4D-A661-3FE4195606A6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C936FE-1FC7-9248-81D0-CFC639C43897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43B0B4-DBE7-7144-BC2F-DA7849AE2C38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66F7406-E2B0-1040-9808-93B31F4A029C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53DAA-1ACF-3B4E-AD67-26ED86353CEE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3ED5B-D0B3-BF49-A34B-3E6A1F833D18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0AE802-975B-4145-B038-A845CDD11F33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219273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8E21-3098-5B47-813C-3151CF40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Websites and Links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373358-CB38-AF4A-828B-F0306B9AD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73122"/>
              </p:ext>
            </p:extLst>
          </p:nvPr>
        </p:nvGraphicFramePr>
        <p:xfrm>
          <a:off x="3125437" y="4307562"/>
          <a:ext cx="6714979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  <a:r>
                        <a:rPr lang="en-US" baseline="0"/>
                        <a:t> Rank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 2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10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245F3B-0E6A-BA49-9C55-267FC8136B98}"/>
              </a:ext>
            </a:extLst>
          </p:cNvPr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7A4896-A9E1-7D4C-B919-7AB16ADDD92F}"/>
              </a:ext>
            </a:extLst>
          </p:cNvPr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112040-4DE4-7F41-B706-139C24EDBCE4}"/>
              </a:ext>
            </a:extLst>
          </p:cNvPr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AA090D-0F54-554D-895B-30BE475035FC}"/>
              </a:ext>
            </a:extLst>
          </p:cNvPr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31D263-E2EC-5A48-BB52-F099305AC008}"/>
              </a:ext>
            </a:extLst>
          </p:cNvPr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9457F8-6691-AE4A-A7E1-719E0C3CA90E}"/>
              </a:ext>
            </a:extLst>
          </p:cNvPr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22CCC6-4EEB-E041-96BD-D927803ECE66}"/>
              </a:ext>
            </a:extLst>
          </p:cNvPr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C66FDB1-ECBF-6447-9496-6085E23A8AFF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C8F45-E36D-A144-9928-F807C86C0C0E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5089-5DA3-5149-8E5E-7D729814B59A}"/>
              </a:ext>
            </a:extLst>
          </p:cNvPr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BD1354-E29C-F645-96E7-F52AAA13C28F}"/>
              </a:ext>
            </a:extLst>
          </p:cNvPr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4420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6D06-5F91-F34A-AFD4-C4A24570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PageRank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D27D77C-F771-5A4E-91E2-1AC44DA57BBB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Assumes important websites are likely be linked to</a:t>
            </a:r>
          </a:p>
          <a:p>
            <a:r>
              <a:rPr lang="en-US" dirty="0"/>
              <a:t>Similar to a voting:</a:t>
            </a:r>
          </a:p>
          <a:p>
            <a:pPr marL="539750" lvl="1" indent="-179705"/>
            <a:r>
              <a:rPr lang="en-US" dirty="0"/>
              <a:t>where </a:t>
            </a:r>
            <a:r>
              <a:rPr lang="en-US" i="1" dirty="0"/>
              <a:t>in links </a:t>
            </a:r>
            <a:r>
              <a:rPr lang="en-US" dirty="0"/>
              <a:t>are votes</a:t>
            </a:r>
          </a:p>
          <a:p>
            <a:pPr marL="539750" lvl="1" indent="-179705"/>
            <a:r>
              <a:rPr lang="en-US" dirty="0"/>
              <a:t>the quality of a vote is determined by the number of votes (in links)</a:t>
            </a:r>
          </a:p>
          <a:p>
            <a:pPr marL="539750" lvl="1" indent="-179705"/>
            <a:r>
              <a:rPr lang="en-US" dirty="0"/>
              <a:t>your vote is worth more if you have a higher page rank</a:t>
            </a:r>
          </a:p>
          <a:p>
            <a:pPr marL="539750" lvl="1" indent="-1797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7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707CE1-0393-CA4E-8A61-C4934941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 dirty="0"/>
              <a:t>Graph Theory – Useful Measures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CA842B-7DD3-F442-9DE0-8ED145D8DF52}"/>
              </a:ext>
            </a:extLst>
          </p:cNvPr>
          <p:cNvSpPr txBox="1">
            <a:spLocks/>
          </p:cNvSpPr>
          <p:nvPr/>
        </p:nvSpPr>
        <p:spPr>
          <a:xfrm>
            <a:off x="984400" y="4196451"/>
            <a:ext cx="4260584" cy="21175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graph is made from Nodes or Vertices (V) and Edges (E)</a:t>
            </a:r>
          </a:p>
          <a:p>
            <a:pPr marL="360000" lvl="1" indent="0">
              <a:buFont typeface="Arial" panose="020B0604020202020204" pitchFamily="34" charset="0"/>
              <a:buNone/>
            </a:pPr>
            <a:r>
              <a:rPr lang="en-US" sz="1600"/>
              <a:t>G = (V, E)</a:t>
            </a:r>
          </a:p>
          <a:p>
            <a:r>
              <a:rPr lang="en-US"/>
              <a:t>Network size, total number of vertices (N)</a:t>
            </a:r>
            <a:endParaRPr lang="en-US" sz="1600"/>
          </a:p>
          <a:p>
            <a:endParaRPr lang="en-US"/>
          </a:p>
        </p:txBody>
      </p:sp>
      <p:pic>
        <p:nvPicPr>
          <p:cNvPr id="6" name="Picture 5" descr="333px-6n-graf.svg.png">
            <a:extLst>
              <a:ext uri="{FF2B5EF4-FFF2-40B4-BE49-F238E27FC236}">
                <a16:creationId xmlns:a16="http://schemas.microsoft.com/office/drawing/2014/main" id="{A9140101-5DBB-6D4E-9852-C83B8530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23" y="1944811"/>
            <a:ext cx="2717253" cy="179518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3EE3BD-B1D2-DA46-B31E-D3A2310C702D}"/>
              </a:ext>
            </a:extLst>
          </p:cNvPr>
          <p:cNvSpPr txBox="1">
            <a:spLocks/>
          </p:cNvSpPr>
          <p:nvPr/>
        </p:nvSpPr>
        <p:spPr bwMode="auto">
          <a:xfrm>
            <a:off x="6591800" y="1844261"/>
            <a:ext cx="4260584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/>
              <a:t>Distance between two vertices (v and v’)</a:t>
            </a:r>
          </a:p>
          <a:p>
            <a:r>
              <a:rPr lang="en-US" sz="2000"/>
              <a:t>Diameter of a graph, longest distance between any two vertices</a:t>
            </a:r>
          </a:p>
          <a:p>
            <a:r>
              <a:rPr lang="en-US" sz="2000"/>
              <a:t>Average-case diameter, average distance between any pair of nodes (v and v’)</a:t>
            </a:r>
          </a:p>
          <a:p>
            <a:r>
              <a:rPr lang="en-US" sz="2000"/>
              <a:t>Degree of a vertex, number of edges connected to it</a:t>
            </a:r>
          </a:p>
          <a:p>
            <a:r>
              <a:rPr lang="en-US" sz="2000"/>
              <a:t>Density of network, ratio of edges to vertices</a:t>
            </a:r>
          </a:p>
        </p:txBody>
      </p:sp>
    </p:spTree>
    <p:extLst>
      <p:ext uri="{BB962C8B-B14F-4D97-AF65-F5344CB8AC3E}">
        <p14:creationId xmlns:p14="http://schemas.microsoft.com/office/powerpoint/2010/main" val="18724267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1A33-E7BA-8346-B3C3-2D373C98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Google’s PageRank Algorithm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A808A47-F911-1E4F-80AF-F99666A50777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/>
              <a:t>Number of links</a:t>
            </a:r>
          </a:p>
          <a:p>
            <a:pPr lvl="1">
              <a:buFont typeface="Arial"/>
              <a:buChar char="•"/>
            </a:pPr>
            <a:r>
              <a:rPr lang="en-US"/>
              <a:t>Pages with more in-links rank higher, than a page fewer in-links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Link Quality</a:t>
            </a:r>
          </a:p>
          <a:p>
            <a:pPr lvl="1">
              <a:buFont typeface="Arial"/>
              <a:buChar char="•"/>
            </a:pPr>
            <a:r>
              <a:rPr lang="en-US"/>
              <a:t>A link from an important page is worth more than many links from relatively unknown 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Link Context</a:t>
            </a:r>
          </a:p>
          <a:p>
            <a:pPr lvl="1">
              <a:buFont typeface="Arial"/>
              <a:buChar char="•"/>
            </a:pPr>
            <a:r>
              <a:rPr lang="en-US"/>
              <a:t>The text in and around out links relates to the page they point at. </a:t>
            </a:r>
          </a:p>
          <a:p>
            <a:pPr lvl="1">
              <a:buFont typeface="Arial"/>
              <a:buChar char="•"/>
            </a:pPr>
            <a:r>
              <a:rPr lang="en-US"/>
              <a:t>Ranking boosts on text styles</a:t>
            </a:r>
          </a:p>
          <a:p>
            <a:pPr marL="817200" lvl="1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4B663-7681-C843-BB48-65414D420A48}"/>
              </a:ext>
            </a:extLst>
          </p:cNvPr>
          <p:cNvSpPr txBox="1"/>
          <p:nvPr/>
        </p:nvSpPr>
        <p:spPr>
          <a:xfrm>
            <a:off x="5520023" y="8054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5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Lecture: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217237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8D90EC-CD61-E344-B82B-0C79822A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Graph Theory – Is this Node Important?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E4705D3-98D9-BF4A-90BE-F13CC42EE3DD}"/>
              </a:ext>
            </a:extLst>
          </p:cNvPr>
          <p:cNvSpPr txBox="1">
            <a:spLocks/>
          </p:cNvSpPr>
          <p:nvPr/>
        </p:nvSpPr>
        <p:spPr>
          <a:xfrm>
            <a:off x="432000" y="1692000"/>
            <a:ext cx="11328000" cy="446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Importance measures using centrality:</a:t>
            </a:r>
          </a:p>
          <a:p>
            <a:pPr lvl="1"/>
            <a:r>
              <a:rPr lang="en-US"/>
              <a:t>Degree centrality</a:t>
            </a:r>
          </a:p>
          <a:p>
            <a:pPr lvl="1"/>
            <a:r>
              <a:rPr lang="en-US"/>
              <a:t>Betweenness centrality</a:t>
            </a:r>
          </a:p>
          <a:p>
            <a:pPr lvl="1"/>
            <a:r>
              <a:rPr lang="en-US"/>
              <a:t>Nearness/Closeness centrality</a:t>
            </a:r>
          </a:p>
          <a:p>
            <a:pPr lvl="1"/>
            <a:r>
              <a:rPr lang="en-US"/>
              <a:t>Eigenvector centrality</a:t>
            </a:r>
          </a:p>
          <a:p>
            <a:pPr lvl="1"/>
            <a:endParaRPr lang="en-US"/>
          </a:p>
          <a:p>
            <a:r>
              <a:rPr lang="en-US"/>
              <a:t>*Central as in important, vital or `at the heart of’, not near the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6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3CBE51-9A5E-804D-BF05-890D6765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</p:spPr>
        <p:txBody>
          <a:bodyPr/>
          <a:lstStyle/>
          <a:p>
            <a:r>
              <a:rPr lang="en-US"/>
              <a:t>Degree Centrality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81CCF15-0D1B-FD44-9DE5-0FE19223F4E3}"/>
              </a:ext>
            </a:extLst>
          </p:cNvPr>
          <p:cNvSpPr txBox="1">
            <a:spLocks/>
          </p:cNvSpPr>
          <p:nvPr/>
        </p:nvSpPr>
        <p:spPr>
          <a:xfrm>
            <a:off x="432000" y="1742800"/>
            <a:ext cx="4898882" cy="46246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Degree centrality </a:t>
            </a:r>
            <a:r>
              <a:rPr lang="en-US"/>
              <a:t>focuses on individual nodes – it simply counts the number of edges that a node has</a:t>
            </a:r>
          </a:p>
          <a:p>
            <a:r>
              <a:rPr lang="en-US" b="1"/>
              <a:t>Hub</a:t>
            </a:r>
            <a:r>
              <a:rPr lang="en-US"/>
              <a:t> nodes with high degree usually play an important role in a network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55C319-6FDD-C74A-9C36-6EFB1B21FD76}"/>
              </a:ext>
            </a:extLst>
          </p:cNvPr>
          <p:cNvGrpSpPr/>
          <p:nvPr/>
        </p:nvGrpSpPr>
        <p:grpSpPr>
          <a:xfrm>
            <a:off x="5640672" y="1533789"/>
            <a:ext cx="4756429" cy="4492887"/>
            <a:chOff x="4116671" y="1533788"/>
            <a:chExt cx="4756429" cy="44928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BF37B6F-A528-6B41-B0E5-0DA999103710}"/>
                </a:ext>
              </a:extLst>
            </p:cNvPr>
            <p:cNvGrpSpPr/>
            <p:nvPr/>
          </p:nvGrpSpPr>
          <p:grpSpPr>
            <a:xfrm>
              <a:off x="4116671" y="1533788"/>
              <a:ext cx="4756429" cy="4492887"/>
              <a:chOff x="3806911" y="1905548"/>
              <a:chExt cx="4756429" cy="449288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235F402-6153-5A45-B9EE-3A11AA2ED0FE}"/>
                  </a:ext>
                </a:extLst>
              </p:cNvPr>
              <p:cNvSpPr/>
              <p:nvPr/>
            </p:nvSpPr>
            <p:spPr bwMode="auto">
              <a:xfrm>
                <a:off x="7344241" y="1905548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5940091-18F7-DA41-8BD1-DD3164797664}"/>
                  </a:ext>
                </a:extLst>
              </p:cNvPr>
              <p:cNvSpPr/>
              <p:nvPr/>
            </p:nvSpPr>
            <p:spPr bwMode="auto">
              <a:xfrm>
                <a:off x="6790826" y="5557674"/>
                <a:ext cx="322016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I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64CDA8A-138B-8B45-A751-5ED32582CA50}"/>
                  </a:ext>
                </a:extLst>
              </p:cNvPr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88EBE8-2EA4-D840-ADEA-1FB21943A96C}"/>
                  </a:ext>
                </a:extLst>
              </p:cNvPr>
              <p:cNvSpPr/>
              <p:nvPr/>
            </p:nvSpPr>
            <p:spPr bwMode="auto">
              <a:xfrm>
                <a:off x="7997083" y="4817252"/>
                <a:ext cx="418697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H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5FE6258-38EA-2848-99CA-B092513490A9}"/>
                  </a:ext>
                </a:extLst>
              </p:cNvPr>
              <p:cNvSpPr/>
              <p:nvPr/>
            </p:nvSpPr>
            <p:spPr bwMode="auto">
              <a:xfrm>
                <a:off x="6878920" y="3609065"/>
                <a:ext cx="376960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8F825AA-5BF2-E543-8DD0-2FF1ABD69189}"/>
                  </a:ext>
                </a:extLst>
              </p:cNvPr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C61D344-F356-2643-BAD7-389AD2A679DD}"/>
                  </a:ext>
                </a:extLst>
              </p:cNvPr>
              <p:cNvSpPr/>
              <p:nvPr/>
            </p:nvSpPr>
            <p:spPr bwMode="auto">
              <a:xfrm>
                <a:off x="8147285" y="3160202"/>
                <a:ext cx="41605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G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8C0E5F9-F6A8-DE4E-B608-053D6C0F3632}"/>
                  </a:ext>
                </a:extLst>
              </p:cNvPr>
              <p:cNvSpPr/>
              <p:nvPr/>
            </p:nvSpPr>
            <p:spPr bwMode="auto">
              <a:xfrm>
                <a:off x="3806911" y="3407701"/>
                <a:ext cx="409399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D05883-087F-7F4A-8708-041DB1C7F76B}"/>
                  </a:ext>
                </a:extLst>
              </p:cNvPr>
              <p:cNvSpPr/>
              <p:nvPr/>
            </p:nvSpPr>
            <p:spPr bwMode="auto">
              <a:xfrm>
                <a:off x="4412715" y="5003126"/>
                <a:ext cx="421761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8E63F9-CF80-024A-86E3-B1CC9598C989}"/>
                  </a:ext>
                </a:extLst>
              </p:cNvPr>
              <p:cNvSpPr txBox="1"/>
              <p:nvPr/>
            </p:nvSpPr>
            <p:spPr>
              <a:xfrm>
                <a:off x="4216310" y="3874272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deg</a:t>
                </a:r>
                <a:r>
                  <a:rPr lang="en-US"/>
                  <a:t>(A)=4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DFE0B0B-BDF0-344E-948E-DBF7036D7E96}"/>
                  </a:ext>
                </a:extLst>
              </p:cNvPr>
              <p:cNvSpPr/>
              <p:nvPr/>
            </p:nvSpPr>
            <p:spPr bwMode="auto">
              <a:xfrm>
                <a:off x="6019771" y="6073841"/>
                <a:ext cx="3272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J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32EA19-F7E2-0145-9F58-E0F5A15B8748}"/>
                </a:ext>
              </a:extLst>
            </p:cNvPr>
            <p:cNvCxnSpPr>
              <a:stCxn id="25" idx="7"/>
              <a:endCxn id="22" idx="4"/>
            </p:cNvCxnSpPr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19B07C-66AD-1747-B7CE-911C1E5D8AD0}"/>
                </a:ext>
              </a:extLst>
            </p:cNvPr>
            <p:cNvCxnSpPr>
              <a:stCxn id="24" idx="6"/>
              <a:endCxn id="22" idx="2"/>
            </p:cNvCxnSpPr>
            <p:nvPr/>
          </p:nvCxnSpPr>
          <p:spPr bwMode="auto">
            <a:xfrm>
              <a:off x="4526070" y="3198238"/>
              <a:ext cx="1125674" cy="2013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6783A3-6711-1048-8481-77967B9B566A}"/>
                </a:ext>
              </a:extLst>
            </p:cNvPr>
            <p:cNvCxnSpPr>
              <a:stCxn id="19" idx="6"/>
              <a:endCxn id="22" idx="0"/>
            </p:cNvCxnSpPr>
            <p:nvPr/>
          </p:nvCxnSpPr>
          <p:spPr bwMode="auto">
            <a:xfrm>
              <a:off x="5125428" y="2021365"/>
              <a:ext cx="737302" cy="12159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2DEB08-8DB4-5F4F-8DD1-BCCDF3B6A15B}"/>
                </a:ext>
              </a:extLst>
            </p:cNvPr>
            <p:cNvCxnSpPr>
              <a:stCxn id="21" idx="0"/>
            </p:cNvCxnSpPr>
            <p:nvPr/>
          </p:nvCxnSpPr>
          <p:spPr bwMode="auto">
            <a:xfrm flipV="1">
              <a:off x="7377160" y="1859069"/>
              <a:ext cx="444513" cy="13782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577E4E-CB11-6940-9FB6-FE0D63907881}"/>
                </a:ext>
              </a:extLst>
            </p:cNvPr>
            <p:cNvCxnSpPr>
              <a:stCxn id="21" idx="6"/>
              <a:endCxn id="23" idx="3"/>
            </p:cNvCxnSpPr>
            <p:nvPr/>
          </p:nvCxnSpPr>
          <p:spPr bwMode="auto">
            <a:xfrm flipV="1">
              <a:off x="7565640" y="3065500"/>
              <a:ext cx="952335" cy="3341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8202B6-166E-7140-9B1A-161ED02F4C33}"/>
                </a:ext>
              </a:extLst>
            </p:cNvPr>
            <p:cNvCxnSpPr>
              <a:stCxn id="20" idx="0"/>
              <a:endCxn id="21" idx="5"/>
            </p:cNvCxnSpPr>
            <p:nvPr/>
          </p:nvCxnSpPr>
          <p:spPr bwMode="auto">
            <a:xfrm flipH="1" flipV="1">
              <a:off x="7510435" y="3514363"/>
              <a:ext cx="100575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3FF6CE-FB80-7A4C-ACD5-1EB966227BD3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 bwMode="auto">
            <a:xfrm flipV="1">
              <a:off x="7261594" y="3561899"/>
              <a:ext cx="115566" cy="1624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0DAFC-A37B-7043-9EEE-0119822CB6D3}"/>
                </a:ext>
              </a:extLst>
            </p:cNvPr>
            <p:cNvCxnSpPr>
              <a:stCxn id="27" idx="7"/>
              <a:endCxn id="18" idx="3"/>
            </p:cNvCxnSpPr>
            <p:nvPr/>
          </p:nvCxnSpPr>
          <p:spPr bwMode="auto">
            <a:xfrm flipV="1">
              <a:off x="6608898" y="5462972"/>
              <a:ext cx="538846" cy="2866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FC9CA3-9284-E04D-964C-CAD69E06958C}"/>
                </a:ext>
              </a:extLst>
            </p:cNvPr>
            <p:cNvCxnSpPr>
              <a:stCxn id="21" idx="2"/>
              <a:endCxn id="22" idx="6"/>
            </p:cNvCxnSpPr>
            <p:nvPr/>
          </p:nvCxnSpPr>
          <p:spPr bwMode="auto">
            <a:xfrm flipH="1">
              <a:off x="6073716" y="3399602"/>
              <a:ext cx="11149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791EEC8-6E3A-E14D-9422-797D829396E1}"/>
              </a:ext>
            </a:extLst>
          </p:cNvPr>
          <p:cNvSpPr txBox="1"/>
          <p:nvPr/>
        </p:nvSpPr>
        <p:spPr>
          <a:xfrm>
            <a:off x="5159896" y="831324"/>
            <a:ext cx="5976664" cy="53339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7D7EE2-3C7E-3443-AB42-EC7BE62971AD}"/>
              </a:ext>
            </a:extLst>
          </p:cNvPr>
          <p:cNvGrpSpPr/>
          <p:nvPr/>
        </p:nvGrpSpPr>
        <p:grpSpPr>
          <a:xfrm>
            <a:off x="5660051" y="1528401"/>
            <a:ext cx="4756429" cy="4492887"/>
            <a:chOff x="4116671" y="1533788"/>
            <a:chExt cx="4756429" cy="449288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2C6DDCA-0168-974E-A3F7-EAD86B9C07CB}"/>
                </a:ext>
              </a:extLst>
            </p:cNvPr>
            <p:cNvGrpSpPr/>
            <p:nvPr/>
          </p:nvGrpSpPr>
          <p:grpSpPr>
            <a:xfrm>
              <a:off x="4116671" y="1533788"/>
              <a:ext cx="4756429" cy="4492887"/>
              <a:chOff x="3806911" y="1905548"/>
              <a:chExt cx="4756429" cy="449288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DA23530-139F-184F-A554-553997444616}"/>
                  </a:ext>
                </a:extLst>
              </p:cNvPr>
              <p:cNvSpPr/>
              <p:nvPr/>
            </p:nvSpPr>
            <p:spPr bwMode="auto">
              <a:xfrm>
                <a:off x="7344241" y="1905548"/>
                <a:ext cx="37569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EF75ED5-F8C1-8D42-AFB6-FD9FFEBD856B}"/>
                  </a:ext>
                </a:extLst>
              </p:cNvPr>
              <p:cNvSpPr/>
              <p:nvPr/>
            </p:nvSpPr>
            <p:spPr bwMode="auto">
              <a:xfrm>
                <a:off x="6790826" y="5557674"/>
                <a:ext cx="322016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I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CCEF150-F811-E349-B374-D82A8AC99C31}"/>
                  </a:ext>
                </a:extLst>
              </p:cNvPr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12C83FC-ACC7-EF42-8170-97193C982FBB}"/>
                  </a:ext>
                </a:extLst>
              </p:cNvPr>
              <p:cNvSpPr/>
              <p:nvPr/>
            </p:nvSpPr>
            <p:spPr bwMode="auto">
              <a:xfrm>
                <a:off x="7997083" y="4817252"/>
                <a:ext cx="418697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H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F584C74-08D8-BA40-95A8-626057BE2BBC}"/>
                  </a:ext>
                </a:extLst>
              </p:cNvPr>
              <p:cNvSpPr/>
              <p:nvPr/>
            </p:nvSpPr>
            <p:spPr bwMode="auto">
              <a:xfrm>
                <a:off x="6878920" y="3609065"/>
                <a:ext cx="376960" cy="324594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EDF09FD-2989-2748-AD34-3B1C2969A18C}"/>
                  </a:ext>
                </a:extLst>
              </p:cNvPr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2D62F5B-ADF7-BD49-BACB-1A7045D4DA45}"/>
                  </a:ext>
                </a:extLst>
              </p:cNvPr>
              <p:cNvSpPr/>
              <p:nvPr/>
            </p:nvSpPr>
            <p:spPr bwMode="auto">
              <a:xfrm>
                <a:off x="8147285" y="3160202"/>
                <a:ext cx="416055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G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F382FBC-39C7-6146-87E9-49CC3030D552}"/>
                  </a:ext>
                </a:extLst>
              </p:cNvPr>
              <p:cNvSpPr/>
              <p:nvPr/>
            </p:nvSpPr>
            <p:spPr bwMode="auto">
              <a:xfrm>
                <a:off x="3806911" y="3407701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1AC6D89-CDBF-004A-8C57-239548FE742F}"/>
                  </a:ext>
                </a:extLst>
              </p:cNvPr>
              <p:cNvSpPr/>
              <p:nvPr/>
            </p:nvSpPr>
            <p:spPr bwMode="auto">
              <a:xfrm>
                <a:off x="4412715" y="5003126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84F66A6-4D7F-D845-B339-BBA2DB41EA08}"/>
                  </a:ext>
                </a:extLst>
              </p:cNvPr>
              <p:cNvSpPr txBox="1"/>
              <p:nvPr/>
            </p:nvSpPr>
            <p:spPr>
              <a:xfrm>
                <a:off x="4216310" y="3874272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deg(A)=4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085821-47B5-574E-B1EE-070FD454411D}"/>
                  </a:ext>
                </a:extLst>
              </p:cNvPr>
              <p:cNvSpPr txBox="1"/>
              <p:nvPr/>
            </p:nvSpPr>
            <p:spPr>
              <a:xfrm>
                <a:off x="5962819" y="3137833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deg</a:t>
                </a:r>
                <a:r>
                  <a:rPr lang="en-US"/>
                  <a:t>(E)=5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665B986-B1DD-2143-A879-6BD4D5C46214}"/>
                  </a:ext>
                </a:extLst>
              </p:cNvPr>
              <p:cNvSpPr/>
              <p:nvPr/>
            </p:nvSpPr>
            <p:spPr bwMode="auto">
              <a:xfrm>
                <a:off x="6019771" y="6073841"/>
                <a:ext cx="3272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J</a:t>
                </a: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8BE0DB-A86E-D943-A54E-D5E230985495}"/>
                </a:ext>
              </a:extLst>
            </p:cNvPr>
            <p:cNvCxnSpPr>
              <a:stCxn id="70" idx="7"/>
              <a:endCxn id="67" idx="4"/>
            </p:cNvCxnSpPr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7D8C852-A2EA-FC49-B238-DF59457F3A08}"/>
                </a:ext>
              </a:extLst>
            </p:cNvPr>
            <p:cNvCxnSpPr>
              <a:stCxn id="69" idx="6"/>
              <a:endCxn id="67" idx="2"/>
            </p:cNvCxnSpPr>
            <p:nvPr/>
          </p:nvCxnSpPr>
          <p:spPr bwMode="auto">
            <a:xfrm>
              <a:off x="4526070" y="3198238"/>
              <a:ext cx="1125674" cy="2013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DBAA800-6449-6E42-A4D1-3F97E20AB6B2}"/>
                </a:ext>
              </a:extLst>
            </p:cNvPr>
            <p:cNvCxnSpPr>
              <a:stCxn id="64" idx="6"/>
              <a:endCxn id="67" idx="0"/>
            </p:cNvCxnSpPr>
            <p:nvPr/>
          </p:nvCxnSpPr>
          <p:spPr bwMode="auto">
            <a:xfrm>
              <a:off x="5125428" y="2021365"/>
              <a:ext cx="737302" cy="12159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E308B79-8DBE-2249-977D-CCDCED30B702}"/>
                </a:ext>
              </a:extLst>
            </p:cNvPr>
            <p:cNvCxnSpPr>
              <a:stCxn id="66" idx="0"/>
            </p:cNvCxnSpPr>
            <p:nvPr/>
          </p:nvCxnSpPr>
          <p:spPr bwMode="auto">
            <a:xfrm flipV="1">
              <a:off x="7377160" y="1859069"/>
              <a:ext cx="444513" cy="13782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24A9568-DCC4-9A4C-A7F1-BC0C0810434B}"/>
                </a:ext>
              </a:extLst>
            </p:cNvPr>
            <p:cNvCxnSpPr>
              <a:stCxn id="66" idx="6"/>
              <a:endCxn id="68" idx="3"/>
            </p:cNvCxnSpPr>
            <p:nvPr/>
          </p:nvCxnSpPr>
          <p:spPr bwMode="auto">
            <a:xfrm flipV="1">
              <a:off x="7565640" y="3065500"/>
              <a:ext cx="952335" cy="3341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8F90697-3128-CF4B-95A5-8F5FD856AD24}"/>
                </a:ext>
              </a:extLst>
            </p:cNvPr>
            <p:cNvCxnSpPr>
              <a:stCxn id="65" idx="0"/>
              <a:endCxn id="66" idx="5"/>
            </p:cNvCxnSpPr>
            <p:nvPr/>
          </p:nvCxnSpPr>
          <p:spPr bwMode="auto">
            <a:xfrm flipH="1" flipV="1">
              <a:off x="7510435" y="3514363"/>
              <a:ext cx="100575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A6B33D-071D-9B45-944A-78E67FF14914}"/>
                </a:ext>
              </a:extLst>
            </p:cNvPr>
            <p:cNvCxnSpPr>
              <a:stCxn id="63" idx="0"/>
              <a:endCxn id="66" idx="4"/>
            </p:cNvCxnSpPr>
            <p:nvPr/>
          </p:nvCxnSpPr>
          <p:spPr bwMode="auto">
            <a:xfrm flipV="1">
              <a:off x="7261594" y="3561899"/>
              <a:ext cx="115566" cy="1624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3194B04-107E-AE4E-9383-8936BEAC7F82}"/>
                </a:ext>
              </a:extLst>
            </p:cNvPr>
            <p:cNvCxnSpPr>
              <a:stCxn id="73" idx="7"/>
              <a:endCxn id="63" idx="3"/>
            </p:cNvCxnSpPr>
            <p:nvPr/>
          </p:nvCxnSpPr>
          <p:spPr bwMode="auto">
            <a:xfrm flipV="1">
              <a:off x="6608898" y="5462972"/>
              <a:ext cx="538846" cy="2866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49357E-370E-6245-981C-A386885D730C}"/>
                </a:ext>
              </a:extLst>
            </p:cNvPr>
            <p:cNvCxnSpPr>
              <a:stCxn id="66" idx="2"/>
              <a:endCxn id="67" idx="6"/>
            </p:cNvCxnSpPr>
            <p:nvPr/>
          </p:nvCxnSpPr>
          <p:spPr bwMode="auto">
            <a:xfrm flipH="1">
              <a:off x="6073716" y="3399602"/>
              <a:ext cx="11149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930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3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10095</TotalTime>
  <Words>3448</Words>
  <Application>Microsoft Macintosh PowerPoint</Application>
  <PresentationFormat>Widescreen</PresentationFormat>
  <Paragraphs>907</Paragraphs>
  <Slides>71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Lucida Sans</vt:lpstr>
      <vt:lpstr>UoS_Powerpoint_template WIDESCREEN</vt:lpstr>
      <vt:lpstr>Title and content</vt:lpstr>
      <vt:lpstr>PowerPoint Presentation</vt:lpstr>
      <vt:lpstr>The Web and Graph Theory</vt:lpstr>
      <vt:lpstr>How is the Web Structured?</vt:lpstr>
      <vt:lpstr>ARPANET access points in the 1970s</vt:lpstr>
      <vt:lpstr>ARPANET 1973</vt:lpstr>
      <vt:lpstr>Twitter Graph</vt:lpstr>
      <vt:lpstr>Graph Theory – Useful Measures</vt:lpstr>
      <vt:lpstr>Graph Theory – Is this Node Important?</vt:lpstr>
      <vt:lpstr>Degree Centrality</vt:lpstr>
      <vt:lpstr>Degree Centrality – In Degree</vt:lpstr>
      <vt:lpstr>Degree Centrality – Out Degree</vt:lpstr>
      <vt:lpstr>Degree Distributions</vt:lpstr>
      <vt:lpstr>Degree Distribution Examples</vt:lpstr>
      <vt:lpstr>Power Law Networks</vt:lpstr>
      <vt:lpstr>Betweenness Centrality</vt:lpstr>
      <vt:lpstr>Betweenness Centrality</vt:lpstr>
      <vt:lpstr>Closeness Centrality</vt:lpstr>
      <vt:lpstr>Closeness Centrality</vt:lpstr>
      <vt:lpstr>Eigenvector Centrality</vt:lpstr>
      <vt:lpstr>Surfer Model</vt:lpstr>
      <vt:lpstr>Websites and Links</vt:lpstr>
      <vt:lpstr>Probability of Page Traversal</vt:lpstr>
      <vt:lpstr>Probability of Page Traversal</vt:lpstr>
      <vt:lpstr>PowerPoint Presentation</vt:lpstr>
      <vt:lpstr>PowerPoint Presentation</vt:lpstr>
      <vt:lpstr>Surfer Model</vt:lpstr>
      <vt:lpstr>Random Surfer</vt:lpstr>
      <vt:lpstr>Random Surfer</vt:lpstr>
      <vt:lpstr>Random Surfer</vt:lpstr>
      <vt:lpstr>Random Surfer</vt:lpstr>
      <vt:lpstr>Random Surfer</vt:lpstr>
      <vt:lpstr>Random Surfer</vt:lpstr>
      <vt:lpstr>Random Surfer</vt:lpstr>
      <vt:lpstr>Eigenvector Centrality</vt:lpstr>
      <vt:lpstr>What do the Measures Tell Me?</vt:lpstr>
      <vt:lpstr>Graph Dynamics and the Web</vt:lpstr>
      <vt:lpstr>Graph Theory and Graph Dynamics</vt:lpstr>
      <vt:lpstr>Growing a Network</vt:lpstr>
      <vt:lpstr>Thresholds</vt:lpstr>
      <vt:lpstr>Small World Network – Erdos 1950s</vt:lpstr>
      <vt:lpstr>Small World Network</vt:lpstr>
      <vt:lpstr>Thresholds</vt:lpstr>
      <vt:lpstr>Real World Graphs </vt:lpstr>
      <vt:lpstr>Barabasi and Albert Experimental Methodology</vt:lpstr>
      <vt:lpstr>Preferential Attachment</vt:lpstr>
      <vt:lpstr>Why Does Preferential Attachment reflect links on the Web?</vt:lpstr>
      <vt:lpstr>The Shape of the Web – The Bowtie</vt:lpstr>
      <vt:lpstr>The Opte-Project 2003</vt:lpstr>
      <vt:lpstr>Modern Web Research</vt:lpstr>
      <vt:lpstr>PageRank</vt:lpstr>
      <vt:lpstr>PageRank</vt:lpstr>
      <vt:lpstr>PageRank: Original Formula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PageRank</vt:lpstr>
      <vt:lpstr>Google’s PageRank Algorithm</vt:lpstr>
      <vt:lpstr>Next Lecture: Search Engines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 Packer</cp:lastModifiedBy>
  <cp:revision>45</cp:revision>
  <dcterms:created xsi:type="dcterms:W3CDTF">2022-09-28T13:39:10Z</dcterms:created>
  <dcterms:modified xsi:type="dcterms:W3CDTF">2022-11-22T10:00:07Z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