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57"/>
  </p:notesMasterIdLst>
  <p:handoutMasterIdLst>
    <p:handoutMasterId r:id="rId58"/>
  </p:handoutMasterIdLst>
  <p:sldIdLst>
    <p:sldId id="366" r:id="rId4"/>
    <p:sldId id="430" r:id="rId5"/>
    <p:sldId id="421" r:id="rId6"/>
    <p:sldId id="426" r:id="rId7"/>
    <p:sldId id="433" r:id="rId8"/>
    <p:sldId id="431" r:id="rId9"/>
    <p:sldId id="427" r:id="rId10"/>
    <p:sldId id="428" r:id="rId11"/>
    <p:sldId id="429" r:id="rId12"/>
    <p:sldId id="434" r:id="rId13"/>
    <p:sldId id="425" r:id="rId14"/>
    <p:sldId id="424" r:id="rId15"/>
    <p:sldId id="422" r:id="rId16"/>
    <p:sldId id="333" r:id="rId17"/>
    <p:sldId id="439" r:id="rId18"/>
    <p:sldId id="436" r:id="rId19"/>
    <p:sldId id="343" r:id="rId20"/>
    <p:sldId id="346" r:id="rId21"/>
    <p:sldId id="419" r:id="rId22"/>
    <p:sldId id="354" r:id="rId23"/>
    <p:sldId id="334" r:id="rId24"/>
    <p:sldId id="313" r:id="rId25"/>
    <p:sldId id="340" r:id="rId26"/>
    <p:sldId id="341" r:id="rId27"/>
    <p:sldId id="349" r:id="rId28"/>
    <p:sldId id="348" r:id="rId29"/>
    <p:sldId id="339" r:id="rId30"/>
    <p:sldId id="350" r:id="rId31"/>
    <p:sldId id="355" r:id="rId32"/>
    <p:sldId id="336" r:id="rId33"/>
    <p:sldId id="414" r:id="rId34"/>
    <p:sldId id="435" r:id="rId35"/>
    <p:sldId id="326" r:id="rId36"/>
    <p:sldId id="327" r:id="rId37"/>
    <p:sldId id="416" r:id="rId38"/>
    <p:sldId id="338" r:id="rId39"/>
    <p:sldId id="438" r:id="rId40"/>
    <p:sldId id="328" r:id="rId41"/>
    <p:sldId id="360" r:id="rId42"/>
    <p:sldId id="437" r:id="rId43"/>
    <p:sldId id="324" r:id="rId44"/>
    <p:sldId id="351" r:id="rId45"/>
    <p:sldId id="344" r:id="rId46"/>
    <p:sldId id="345" r:id="rId47"/>
    <p:sldId id="415" r:id="rId48"/>
    <p:sldId id="413" r:id="rId49"/>
    <p:sldId id="321" r:id="rId50"/>
    <p:sldId id="319" r:id="rId51"/>
    <p:sldId id="357" r:id="rId52"/>
    <p:sldId id="359" r:id="rId53"/>
    <p:sldId id="356" r:id="rId54"/>
    <p:sldId id="342" r:id="rId55"/>
    <p:sldId id="358" r:id="rId56"/>
  </p:sldIdLst>
  <p:sldSz cx="9144000" cy="6858000" type="screen4x3"/>
  <p:notesSz cx="6797675" cy="987425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15A20"/>
    <a:srgbClr val="A6D85F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98"/>
    <p:restoredTop sz="92789" autoAdjust="0"/>
  </p:normalViewPr>
  <p:slideViewPr>
    <p:cSldViewPr>
      <p:cViewPr>
        <p:scale>
          <a:sx n="100" d="100"/>
          <a:sy n="100" d="100"/>
        </p:scale>
        <p:origin x="760" y="5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B6941-9723-4CBE-9A6B-AF513AF1603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4D29C-B0CC-45EF-96A1-C4EF194B7B71}">
      <dgm:prSet phldrT="[Text]"/>
      <dgm:spPr/>
      <dgm:t>
        <a:bodyPr/>
        <a:lstStyle/>
        <a:p>
          <a:r>
            <a:rPr lang="en-US" dirty="0"/>
            <a:t>You</a:t>
          </a:r>
        </a:p>
      </dgm:t>
    </dgm:pt>
    <dgm:pt modelId="{9648EFC4-D08F-4E97-97E7-32F6A1F2A8FE}" type="parTrans" cxnId="{00451A9E-AD4B-4D53-B3E7-DB63F9D173F3}">
      <dgm:prSet/>
      <dgm:spPr/>
      <dgm:t>
        <a:bodyPr/>
        <a:lstStyle/>
        <a:p>
          <a:endParaRPr lang="en-US"/>
        </a:p>
      </dgm:t>
    </dgm:pt>
    <dgm:pt modelId="{230713F6-E8E9-4570-8C40-5BBA2C0052E9}" type="sibTrans" cxnId="{00451A9E-AD4B-4D53-B3E7-DB63F9D173F3}">
      <dgm:prSet/>
      <dgm:spPr/>
      <dgm:t>
        <a:bodyPr/>
        <a:lstStyle/>
        <a:p>
          <a:endParaRPr lang="en-US"/>
        </a:p>
      </dgm:t>
    </dgm:pt>
    <dgm:pt modelId="{B0D10315-8EE4-4D18-A944-67142C482431}">
      <dgm:prSet phldrT="[Text]"/>
      <dgm:spPr/>
      <dgm:t>
        <a:bodyPr/>
        <a:lstStyle/>
        <a:p>
          <a:r>
            <a:rPr lang="en-US" dirty="0"/>
            <a:t>Friends</a:t>
          </a:r>
        </a:p>
      </dgm:t>
    </dgm:pt>
    <dgm:pt modelId="{0A777F11-D883-44BB-9CA0-4A5AAFB9F5E6}" type="parTrans" cxnId="{A440FA76-9A91-436F-AAAE-C300D1A5408C}">
      <dgm:prSet/>
      <dgm:spPr/>
      <dgm:t>
        <a:bodyPr/>
        <a:lstStyle/>
        <a:p>
          <a:endParaRPr lang="en-US"/>
        </a:p>
      </dgm:t>
    </dgm:pt>
    <dgm:pt modelId="{04D8C0F1-8CB0-4E57-802D-BE5FCEC8EB73}" type="sibTrans" cxnId="{A440FA76-9A91-436F-AAAE-C300D1A5408C}">
      <dgm:prSet/>
      <dgm:spPr/>
      <dgm:t>
        <a:bodyPr/>
        <a:lstStyle/>
        <a:p>
          <a:endParaRPr lang="en-US"/>
        </a:p>
      </dgm:t>
    </dgm:pt>
    <dgm:pt modelId="{AA0625EB-28A0-430C-9EF5-C848850C9A3C}">
      <dgm:prSet phldrT="[Text]"/>
      <dgm:spPr/>
      <dgm:t>
        <a:bodyPr/>
        <a:lstStyle/>
        <a:p>
          <a:r>
            <a:rPr lang="en-US" dirty="0"/>
            <a:t>Co-workers</a:t>
          </a:r>
        </a:p>
      </dgm:t>
    </dgm:pt>
    <dgm:pt modelId="{5581669A-3E83-41E6-AA67-2ECE88A44127}" type="parTrans" cxnId="{F040F3A7-5414-4FDA-8D40-160A7C83443E}">
      <dgm:prSet/>
      <dgm:spPr/>
      <dgm:t>
        <a:bodyPr/>
        <a:lstStyle/>
        <a:p>
          <a:endParaRPr lang="en-US"/>
        </a:p>
      </dgm:t>
    </dgm:pt>
    <dgm:pt modelId="{2884FAE6-91EB-4CC7-A8DD-C2E808E358E9}" type="sibTrans" cxnId="{F040F3A7-5414-4FDA-8D40-160A7C83443E}">
      <dgm:prSet/>
      <dgm:spPr/>
      <dgm:t>
        <a:bodyPr/>
        <a:lstStyle/>
        <a:p>
          <a:endParaRPr lang="en-US"/>
        </a:p>
      </dgm:t>
    </dgm:pt>
    <dgm:pt modelId="{42CB6743-C7B4-4999-B8CF-52962C8B469D}">
      <dgm:prSet phldrT="[Text]"/>
      <dgm:spPr/>
      <dgm:t>
        <a:bodyPr/>
        <a:lstStyle/>
        <a:p>
          <a:r>
            <a:rPr lang="en-US" dirty="0"/>
            <a:t>Associates</a:t>
          </a:r>
        </a:p>
      </dgm:t>
    </dgm:pt>
    <dgm:pt modelId="{F2045AB9-AF55-4AB2-BFCF-8C8219CF62F3}" type="parTrans" cxnId="{EA6708FE-5BCF-401B-846C-4519793265AF}">
      <dgm:prSet/>
      <dgm:spPr/>
      <dgm:t>
        <a:bodyPr/>
        <a:lstStyle/>
        <a:p>
          <a:endParaRPr lang="en-US"/>
        </a:p>
      </dgm:t>
    </dgm:pt>
    <dgm:pt modelId="{19954A19-E88B-4BC2-8405-5E9E9F52A366}" type="sibTrans" cxnId="{EA6708FE-5BCF-401B-846C-4519793265AF}">
      <dgm:prSet/>
      <dgm:spPr/>
      <dgm:t>
        <a:bodyPr/>
        <a:lstStyle/>
        <a:p>
          <a:endParaRPr lang="en-US"/>
        </a:p>
      </dgm:t>
    </dgm:pt>
    <dgm:pt modelId="{1007D772-4452-4A4D-80ED-F490D209DC0F}" type="pres">
      <dgm:prSet presAssocID="{8DEB6941-9723-4CBE-9A6B-AF513AF1603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86BF2C3-4CE8-4852-9CBC-0EAFB4280D44}" type="pres">
      <dgm:prSet presAssocID="{DA84D29C-B0CC-45EF-96A1-C4EF194B7B71}" presName="singleCycle" presStyleCnt="0"/>
      <dgm:spPr/>
    </dgm:pt>
    <dgm:pt modelId="{874AA7AD-2DDE-453C-A435-B75F4BA505CA}" type="pres">
      <dgm:prSet presAssocID="{DA84D29C-B0CC-45EF-96A1-C4EF194B7B71}" presName="singleCenter" presStyleLbl="node1" presStyleIdx="0" presStyleCnt="4">
        <dgm:presLayoutVars>
          <dgm:chMax val="7"/>
          <dgm:chPref val="7"/>
        </dgm:presLayoutVars>
      </dgm:prSet>
      <dgm:spPr/>
    </dgm:pt>
    <dgm:pt modelId="{83158938-A1E3-431D-9D0F-B3EC6635D389}" type="pres">
      <dgm:prSet presAssocID="{0A777F11-D883-44BB-9CA0-4A5AAFB9F5E6}" presName="Name56" presStyleLbl="parChTrans1D2" presStyleIdx="0" presStyleCnt="3"/>
      <dgm:spPr/>
    </dgm:pt>
    <dgm:pt modelId="{62BD7077-AF03-478A-B3D1-5A7C2DF8D1F1}" type="pres">
      <dgm:prSet presAssocID="{B0D10315-8EE4-4D18-A944-67142C482431}" presName="text0" presStyleLbl="node1" presStyleIdx="1" presStyleCnt="4">
        <dgm:presLayoutVars>
          <dgm:bulletEnabled val="1"/>
        </dgm:presLayoutVars>
      </dgm:prSet>
      <dgm:spPr/>
    </dgm:pt>
    <dgm:pt modelId="{99978419-4E1B-40E2-9E0B-CA404772386C}" type="pres">
      <dgm:prSet presAssocID="{5581669A-3E83-41E6-AA67-2ECE88A44127}" presName="Name56" presStyleLbl="parChTrans1D2" presStyleIdx="1" presStyleCnt="3"/>
      <dgm:spPr/>
    </dgm:pt>
    <dgm:pt modelId="{9565C9D9-B62F-48A6-B04D-BDAC1CC8A1FB}" type="pres">
      <dgm:prSet presAssocID="{AA0625EB-28A0-430C-9EF5-C848850C9A3C}" presName="text0" presStyleLbl="node1" presStyleIdx="2" presStyleCnt="4">
        <dgm:presLayoutVars>
          <dgm:bulletEnabled val="1"/>
        </dgm:presLayoutVars>
      </dgm:prSet>
      <dgm:spPr/>
    </dgm:pt>
    <dgm:pt modelId="{B59440AE-5975-4FEA-AA31-B235736D77B2}" type="pres">
      <dgm:prSet presAssocID="{F2045AB9-AF55-4AB2-BFCF-8C8219CF62F3}" presName="Name56" presStyleLbl="parChTrans1D2" presStyleIdx="2" presStyleCnt="3"/>
      <dgm:spPr/>
    </dgm:pt>
    <dgm:pt modelId="{E43D8BA9-0676-422C-8B97-66D75762DB8E}" type="pres">
      <dgm:prSet presAssocID="{42CB6743-C7B4-4999-B8CF-52962C8B469D}" presName="text0" presStyleLbl="node1" presStyleIdx="3" presStyleCnt="4">
        <dgm:presLayoutVars>
          <dgm:bulletEnabled val="1"/>
        </dgm:presLayoutVars>
      </dgm:prSet>
      <dgm:spPr/>
    </dgm:pt>
  </dgm:ptLst>
  <dgm:cxnLst>
    <dgm:cxn modelId="{95067E06-E38C-4410-954F-AE4CE3CCFE03}" type="presOf" srcId="{B0D10315-8EE4-4D18-A944-67142C482431}" destId="{62BD7077-AF03-478A-B3D1-5A7C2DF8D1F1}" srcOrd="0" destOrd="0" presId="urn:microsoft.com/office/officeart/2008/layout/RadialCluster"/>
    <dgm:cxn modelId="{1888FB1B-D57C-41CE-924B-7312195A30C1}" type="presOf" srcId="{8DEB6941-9723-4CBE-9A6B-AF513AF1603F}" destId="{1007D772-4452-4A4D-80ED-F490D209DC0F}" srcOrd="0" destOrd="0" presId="urn:microsoft.com/office/officeart/2008/layout/RadialCluster"/>
    <dgm:cxn modelId="{6E37F237-21AB-483E-8573-D29D248178EF}" type="presOf" srcId="{5581669A-3E83-41E6-AA67-2ECE88A44127}" destId="{99978419-4E1B-40E2-9E0B-CA404772386C}" srcOrd="0" destOrd="0" presId="urn:microsoft.com/office/officeart/2008/layout/RadialCluster"/>
    <dgm:cxn modelId="{CDCA265C-5341-48F3-8CD1-AE5BC4EEEC1B}" type="presOf" srcId="{0A777F11-D883-44BB-9CA0-4A5AAFB9F5E6}" destId="{83158938-A1E3-431D-9D0F-B3EC6635D389}" srcOrd="0" destOrd="0" presId="urn:microsoft.com/office/officeart/2008/layout/RadialCluster"/>
    <dgm:cxn modelId="{A440FA76-9A91-436F-AAAE-C300D1A5408C}" srcId="{DA84D29C-B0CC-45EF-96A1-C4EF194B7B71}" destId="{B0D10315-8EE4-4D18-A944-67142C482431}" srcOrd="0" destOrd="0" parTransId="{0A777F11-D883-44BB-9CA0-4A5AAFB9F5E6}" sibTransId="{04D8C0F1-8CB0-4E57-802D-BE5FCEC8EB73}"/>
    <dgm:cxn modelId="{00451A9E-AD4B-4D53-B3E7-DB63F9D173F3}" srcId="{8DEB6941-9723-4CBE-9A6B-AF513AF1603F}" destId="{DA84D29C-B0CC-45EF-96A1-C4EF194B7B71}" srcOrd="0" destOrd="0" parTransId="{9648EFC4-D08F-4E97-97E7-32F6A1F2A8FE}" sibTransId="{230713F6-E8E9-4570-8C40-5BBA2C0052E9}"/>
    <dgm:cxn modelId="{F040F3A7-5414-4FDA-8D40-160A7C83443E}" srcId="{DA84D29C-B0CC-45EF-96A1-C4EF194B7B71}" destId="{AA0625EB-28A0-430C-9EF5-C848850C9A3C}" srcOrd="1" destOrd="0" parTransId="{5581669A-3E83-41E6-AA67-2ECE88A44127}" sibTransId="{2884FAE6-91EB-4CC7-A8DD-C2E808E358E9}"/>
    <dgm:cxn modelId="{7222F0B2-1FF1-4E23-BE2E-A6CE0A90F577}" type="presOf" srcId="{AA0625EB-28A0-430C-9EF5-C848850C9A3C}" destId="{9565C9D9-B62F-48A6-B04D-BDAC1CC8A1FB}" srcOrd="0" destOrd="0" presId="urn:microsoft.com/office/officeart/2008/layout/RadialCluster"/>
    <dgm:cxn modelId="{045C15CA-D873-42BE-BB63-69D40D475BF2}" type="presOf" srcId="{42CB6743-C7B4-4999-B8CF-52962C8B469D}" destId="{E43D8BA9-0676-422C-8B97-66D75762DB8E}" srcOrd="0" destOrd="0" presId="urn:microsoft.com/office/officeart/2008/layout/RadialCluster"/>
    <dgm:cxn modelId="{27B0AEDA-E170-4845-B76E-48A9CBBB8DA0}" type="presOf" srcId="{DA84D29C-B0CC-45EF-96A1-C4EF194B7B71}" destId="{874AA7AD-2DDE-453C-A435-B75F4BA505CA}" srcOrd="0" destOrd="0" presId="urn:microsoft.com/office/officeart/2008/layout/RadialCluster"/>
    <dgm:cxn modelId="{B78525F7-05EF-4DAC-BCED-4C61B1C31433}" type="presOf" srcId="{F2045AB9-AF55-4AB2-BFCF-8C8219CF62F3}" destId="{B59440AE-5975-4FEA-AA31-B235736D77B2}" srcOrd="0" destOrd="0" presId="urn:microsoft.com/office/officeart/2008/layout/RadialCluster"/>
    <dgm:cxn modelId="{EA6708FE-5BCF-401B-846C-4519793265AF}" srcId="{DA84D29C-B0CC-45EF-96A1-C4EF194B7B71}" destId="{42CB6743-C7B4-4999-B8CF-52962C8B469D}" srcOrd="2" destOrd="0" parTransId="{F2045AB9-AF55-4AB2-BFCF-8C8219CF62F3}" sibTransId="{19954A19-E88B-4BC2-8405-5E9E9F52A366}"/>
    <dgm:cxn modelId="{5CD2C662-1E3E-42C6-A6D8-8F63DBC8DB20}" type="presParOf" srcId="{1007D772-4452-4A4D-80ED-F490D209DC0F}" destId="{D86BF2C3-4CE8-4852-9CBC-0EAFB4280D44}" srcOrd="0" destOrd="0" presId="urn:microsoft.com/office/officeart/2008/layout/RadialCluster"/>
    <dgm:cxn modelId="{C5F12E21-A049-4D44-804E-45F46F415BB3}" type="presParOf" srcId="{D86BF2C3-4CE8-4852-9CBC-0EAFB4280D44}" destId="{874AA7AD-2DDE-453C-A435-B75F4BA505CA}" srcOrd="0" destOrd="0" presId="urn:microsoft.com/office/officeart/2008/layout/RadialCluster"/>
    <dgm:cxn modelId="{AC611A93-F0D1-428B-A7E4-3F45BABA74E3}" type="presParOf" srcId="{D86BF2C3-4CE8-4852-9CBC-0EAFB4280D44}" destId="{83158938-A1E3-431D-9D0F-B3EC6635D389}" srcOrd="1" destOrd="0" presId="urn:microsoft.com/office/officeart/2008/layout/RadialCluster"/>
    <dgm:cxn modelId="{CD83FCBE-88E2-4F27-8A08-B22708CD1515}" type="presParOf" srcId="{D86BF2C3-4CE8-4852-9CBC-0EAFB4280D44}" destId="{62BD7077-AF03-478A-B3D1-5A7C2DF8D1F1}" srcOrd="2" destOrd="0" presId="urn:microsoft.com/office/officeart/2008/layout/RadialCluster"/>
    <dgm:cxn modelId="{5DB54437-4C55-45C3-9ED0-5C5A50773BD7}" type="presParOf" srcId="{D86BF2C3-4CE8-4852-9CBC-0EAFB4280D44}" destId="{99978419-4E1B-40E2-9E0B-CA404772386C}" srcOrd="3" destOrd="0" presId="urn:microsoft.com/office/officeart/2008/layout/RadialCluster"/>
    <dgm:cxn modelId="{EDDA1524-6793-46D0-B1BA-40700829964E}" type="presParOf" srcId="{D86BF2C3-4CE8-4852-9CBC-0EAFB4280D44}" destId="{9565C9D9-B62F-48A6-B04D-BDAC1CC8A1FB}" srcOrd="4" destOrd="0" presId="urn:microsoft.com/office/officeart/2008/layout/RadialCluster"/>
    <dgm:cxn modelId="{A85F7BD1-9618-46BF-81F6-A634826E9638}" type="presParOf" srcId="{D86BF2C3-4CE8-4852-9CBC-0EAFB4280D44}" destId="{B59440AE-5975-4FEA-AA31-B235736D77B2}" srcOrd="5" destOrd="0" presId="urn:microsoft.com/office/officeart/2008/layout/RadialCluster"/>
    <dgm:cxn modelId="{BDC763DC-EF88-459A-AED3-072E8602BDD9}" type="presParOf" srcId="{D86BF2C3-4CE8-4852-9CBC-0EAFB4280D44}" destId="{E43D8BA9-0676-422C-8B97-66D75762DB8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B6941-9723-4CBE-9A6B-AF513AF1603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4D29C-B0CC-45EF-96A1-C4EF194B7B71}">
      <dgm:prSet phldrT="[Text]"/>
      <dgm:spPr/>
      <dgm:t>
        <a:bodyPr/>
        <a:lstStyle/>
        <a:p>
          <a:r>
            <a:rPr lang="en-US" dirty="0"/>
            <a:t>You</a:t>
          </a:r>
        </a:p>
      </dgm:t>
    </dgm:pt>
    <dgm:pt modelId="{9648EFC4-D08F-4E97-97E7-32F6A1F2A8FE}" type="parTrans" cxnId="{00451A9E-AD4B-4D53-B3E7-DB63F9D173F3}">
      <dgm:prSet/>
      <dgm:spPr/>
      <dgm:t>
        <a:bodyPr/>
        <a:lstStyle/>
        <a:p>
          <a:endParaRPr lang="en-US"/>
        </a:p>
      </dgm:t>
    </dgm:pt>
    <dgm:pt modelId="{230713F6-E8E9-4570-8C40-5BBA2C0052E9}" type="sibTrans" cxnId="{00451A9E-AD4B-4D53-B3E7-DB63F9D173F3}">
      <dgm:prSet/>
      <dgm:spPr/>
      <dgm:t>
        <a:bodyPr/>
        <a:lstStyle/>
        <a:p>
          <a:endParaRPr lang="en-US"/>
        </a:p>
      </dgm:t>
    </dgm:pt>
    <dgm:pt modelId="{B0D10315-8EE4-4D18-A944-67142C482431}">
      <dgm:prSet phldrT="[Text]"/>
      <dgm:spPr/>
      <dgm:t>
        <a:bodyPr/>
        <a:lstStyle/>
        <a:p>
          <a:r>
            <a:rPr lang="en-US" dirty="0"/>
            <a:t>Friends</a:t>
          </a:r>
        </a:p>
      </dgm:t>
    </dgm:pt>
    <dgm:pt modelId="{0A777F11-D883-44BB-9CA0-4A5AAFB9F5E6}" type="parTrans" cxnId="{A440FA76-9A91-436F-AAAE-C300D1A5408C}">
      <dgm:prSet/>
      <dgm:spPr/>
      <dgm:t>
        <a:bodyPr/>
        <a:lstStyle/>
        <a:p>
          <a:endParaRPr lang="en-US"/>
        </a:p>
      </dgm:t>
    </dgm:pt>
    <dgm:pt modelId="{04D8C0F1-8CB0-4E57-802D-BE5FCEC8EB73}" type="sibTrans" cxnId="{A440FA76-9A91-436F-AAAE-C300D1A5408C}">
      <dgm:prSet/>
      <dgm:spPr/>
      <dgm:t>
        <a:bodyPr/>
        <a:lstStyle/>
        <a:p>
          <a:endParaRPr lang="en-US"/>
        </a:p>
      </dgm:t>
    </dgm:pt>
    <dgm:pt modelId="{AA0625EB-28A0-430C-9EF5-C848850C9A3C}">
      <dgm:prSet phldrT="[Text]"/>
      <dgm:spPr/>
      <dgm:t>
        <a:bodyPr/>
        <a:lstStyle/>
        <a:p>
          <a:r>
            <a:rPr lang="en-US" dirty="0"/>
            <a:t>Co-workers</a:t>
          </a:r>
        </a:p>
      </dgm:t>
    </dgm:pt>
    <dgm:pt modelId="{5581669A-3E83-41E6-AA67-2ECE88A44127}" type="parTrans" cxnId="{F040F3A7-5414-4FDA-8D40-160A7C83443E}">
      <dgm:prSet/>
      <dgm:spPr/>
      <dgm:t>
        <a:bodyPr/>
        <a:lstStyle/>
        <a:p>
          <a:endParaRPr lang="en-US"/>
        </a:p>
      </dgm:t>
    </dgm:pt>
    <dgm:pt modelId="{2884FAE6-91EB-4CC7-A8DD-C2E808E358E9}" type="sibTrans" cxnId="{F040F3A7-5414-4FDA-8D40-160A7C83443E}">
      <dgm:prSet/>
      <dgm:spPr/>
      <dgm:t>
        <a:bodyPr/>
        <a:lstStyle/>
        <a:p>
          <a:endParaRPr lang="en-US"/>
        </a:p>
      </dgm:t>
    </dgm:pt>
    <dgm:pt modelId="{42CB6743-C7B4-4999-B8CF-52962C8B469D}">
      <dgm:prSet phldrT="[Text]"/>
      <dgm:spPr/>
      <dgm:t>
        <a:bodyPr/>
        <a:lstStyle/>
        <a:p>
          <a:r>
            <a:rPr lang="en-US" dirty="0"/>
            <a:t>Associates</a:t>
          </a:r>
        </a:p>
      </dgm:t>
    </dgm:pt>
    <dgm:pt modelId="{F2045AB9-AF55-4AB2-BFCF-8C8219CF62F3}" type="parTrans" cxnId="{EA6708FE-5BCF-401B-846C-4519793265AF}">
      <dgm:prSet/>
      <dgm:spPr/>
      <dgm:t>
        <a:bodyPr/>
        <a:lstStyle/>
        <a:p>
          <a:endParaRPr lang="en-US"/>
        </a:p>
      </dgm:t>
    </dgm:pt>
    <dgm:pt modelId="{19954A19-E88B-4BC2-8405-5E9E9F52A366}" type="sibTrans" cxnId="{EA6708FE-5BCF-401B-846C-4519793265AF}">
      <dgm:prSet/>
      <dgm:spPr/>
      <dgm:t>
        <a:bodyPr/>
        <a:lstStyle/>
        <a:p>
          <a:endParaRPr lang="en-US"/>
        </a:p>
      </dgm:t>
    </dgm:pt>
    <dgm:pt modelId="{1007D772-4452-4A4D-80ED-F490D209DC0F}" type="pres">
      <dgm:prSet presAssocID="{8DEB6941-9723-4CBE-9A6B-AF513AF1603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86BF2C3-4CE8-4852-9CBC-0EAFB4280D44}" type="pres">
      <dgm:prSet presAssocID="{DA84D29C-B0CC-45EF-96A1-C4EF194B7B71}" presName="singleCycle" presStyleCnt="0"/>
      <dgm:spPr/>
    </dgm:pt>
    <dgm:pt modelId="{874AA7AD-2DDE-453C-A435-B75F4BA505CA}" type="pres">
      <dgm:prSet presAssocID="{DA84D29C-B0CC-45EF-96A1-C4EF194B7B71}" presName="singleCenter" presStyleLbl="node1" presStyleIdx="0" presStyleCnt="4">
        <dgm:presLayoutVars>
          <dgm:chMax val="7"/>
          <dgm:chPref val="7"/>
        </dgm:presLayoutVars>
      </dgm:prSet>
      <dgm:spPr/>
    </dgm:pt>
    <dgm:pt modelId="{83158938-A1E3-431D-9D0F-B3EC6635D389}" type="pres">
      <dgm:prSet presAssocID="{0A777F11-D883-44BB-9CA0-4A5AAFB9F5E6}" presName="Name56" presStyleLbl="parChTrans1D2" presStyleIdx="0" presStyleCnt="3"/>
      <dgm:spPr/>
    </dgm:pt>
    <dgm:pt modelId="{62BD7077-AF03-478A-B3D1-5A7C2DF8D1F1}" type="pres">
      <dgm:prSet presAssocID="{B0D10315-8EE4-4D18-A944-67142C482431}" presName="text0" presStyleLbl="node1" presStyleIdx="1" presStyleCnt="4">
        <dgm:presLayoutVars>
          <dgm:bulletEnabled val="1"/>
        </dgm:presLayoutVars>
      </dgm:prSet>
      <dgm:spPr/>
    </dgm:pt>
    <dgm:pt modelId="{99978419-4E1B-40E2-9E0B-CA404772386C}" type="pres">
      <dgm:prSet presAssocID="{5581669A-3E83-41E6-AA67-2ECE88A44127}" presName="Name56" presStyleLbl="parChTrans1D2" presStyleIdx="1" presStyleCnt="3"/>
      <dgm:spPr/>
    </dgm:pt>
    <dgm:pt modelId="{9565C9D9-B62F-48A6-B04D-BDAC1CC8A1FB}" type="pres">
      <dgm:prSet presAssocID="{AA0625EB-28A0-430C-9EF5-C848850C9A3C}" presName="text0" presStyleLbl="node1" presStyleIdx="2" presStyleCnt="4">
        <dgm:presLayoutVars>
          <dgm:bulletEnabled val="1"/>
        </dgm:presLayoutVars>
      </dgm:prSet>
      <dgm:spPr/>
    </dgm:pt>
    <dgm:pt modelId="{B59440AE-5975-4FEA-AA31-B235736D77B2}" type="pres">
      <dgm:prSet presAssocID="{F2045AB9-AF55-4AB2-BFCF-8C8219CF62F3}" presName="Name56" presStyleLbl="parChTrans1D2" presStyleIdx="2" presStyleCnt="3"/>
      <dgm:spPr/>
    </dgm:pt>
    <dgm:pt modelId="{E43D8BA9-0676-422C-8B97-66D75762DB8E}" type="pres">
      <dgm:prSet presAssocID="{42CB6743-C7B4-4999-B8CF-52962C8B469D}" presName="text0" presStyleLbl="node1" presStyleIdx="3" presStyleCnt="4">
        <dgm:presLayoutVars>
          <dgm:bulletEnabled val="1"/>
        </dgm:presLayoutVars>
      </dgm:prSet>
      <dgm:spPr/>
    </dgm:pt>
  </dgm:ptLst>
  <dgm:cxnLst>
    <dgm:cxn modelId="{95067E06-E38C-4410-954F-AE4CE3CCFE03}" type="presOf" srcId="{B0D10315-8EE4-4D18-A944-67142C482431}" destId="{62BD7077-AF03-478A-B3D1-5A7C2DF8D1F1}" srcOrd="0" destOrd="0" presId="urn:microsoft.com/office/officeart/2008/layout/RadialCluster"/>
    <dgm:cxn modelId="{1888FB1B-D57C-41CE-924B-7312195A30C1}" type="presOf" srcId="{8DEB6941-9723-4CBE-9A6B-AF513AF1603F}" destId="{1007D772-4452-4A4D-80ED-F490D209DC0F}" srcOrd="0" destOrd="0" presId="urn:microsoft.com/office/officeart/2008/layout/RadialCluster"/>
    <dgm:cxn modelId="{6E37F237-21AB-483E-8573-D29D248178EF}" type="presOf" srcId="{5581669A-3E83-41E6-AA67-2ECE88A44127}" destId="{99978419-4E1B-40E2-9E0B-CA404772386C}" srcOrd="0" destOrd="0" presId="urn:microsoft.com/office/officeart/2008/layout/RadialCluster"/>
    <dgm:cxn modelId="{CDCA265C-5341-48F3-8CD1-AE5BC4EEEC1B}" type="presOf" srcId="{0A777F11-D883-44BB-9CA0-4A5AAFB9F5E6}" destId="{83158938-A1E3-431D-9D0F-B3EC6635D389}" srcOrd="0" destOrd="0" presId="urn:microsoft.com/office/officeart/2008/layout/RadialCluster"/>
    <dgm:cxn modelId="{A440FA76-9A91-436F-AAAE-C300D1A5408C}" srcId="{DA84D29C-B0CC-45EF-96A1-C4EF194B7B71}" destId="{B0D10315-8EE4-4D18-A944-67142C482431}" srcOrd="0" destOrd="0" parTransId="{0A777F11-D883-44BB-9CA0-4A5AAFB9F5E6}" sibTransId="{04D8C0F1-8CB0-4E57-802D-BE5FCEC8EB73}"/>
    <dgm:cxn modelId="{00451A9E-AD4B-4D53-B3E7-DB63F9D173F3}" srcId="{8DEB6941-9723-4CBE-9A6B-AF513AF1603F}" destId="{DA84D29C-B0CC-45EF-96A1-C4EF194B7B71}" srcOrd="0" destOrd="0" parTransId="{9648EFC4-D08F-4E97-97E7-32F6A1F2A8FE}" sibTransId="{230713F6-E8E9-4570-8C40-5BBA2C0052E9}"/>
    <dgm:cxn modelId="{F040F3A7-5414-4FDA-8D40-160A7C83443E}" srcId="{DA84D29C-B0CC-45EF-96A1-C4EF194B7B71}" destId="{AA0625EB-28A0-430C-9EF5-C848850C9A3C}" srcOrd="1" destOrd="0" parTransId="{5581669A-3E83-41E6-AA67-2ECE88A44127}" sibTransId="{2884FAE6-91EB-4CC7-A8DD-C2E808E358E9}"/>
    <dgm:cxn modelId="{7222F0B2-1FF1-4E23-BE2E-A6CE0A90F577}" type="presOf" srcId="{AA0625EB-28A0-430C-9EF5-C848850C9A3C}" destId="{9565C9D9-B62F-48A6-B04D-BDAC1CC8A1FB}" srcOrd="0" destOrd="0" presId="urn:microsoft.com/office/officeart/2008/layout/RadialCluster"/>
    <dgm:cxn modelId="{045C15CA-D873-42BE-BB63-69D40D475BF2}" type="presOf" srcId="{42CB6743-C7B4-4999-B8CF-52962C8B469D}" destId="{E43D8BA9-0676-422C-8B97-66D75762DB8E}" srcOrd="0" destOrd="0" presId="urn:microsoft.com/office/officeart/2008/layout/RadialCluster"/>
    <dgm:cxn modelId="{27B0AEDA-E170-4845-B76E-48A9CBBB8DA0}" type="presOf" srcId="{DA84D29C-B0CC-45EF-96A1-C4EF194B7B71}" destId="{874AA7AD-2DDE-453C-A435-B75F4BA505CA}" srcOrd="0" destOrd="0" presId="urn:microsoft.com/office/officeart/2008/layout/RadialCluster"/>
    <dgm:cxn modelId="{B78525F7-05EF-4DAC-BCED-4C61B1C31433}" type="presOf" srcId="{F2045AB9-AF55-4AB2-BFCF-8C8219CF62F3}" destId="{B59440AE-5975-4FEA-AA31-B235736D77B2}" srcOrd="0" destOrd="0" presId="urn:microsoft.com/office/officeart/2008/layout/RadialCluster"/>
    <dgm:cxn modelId="{EA6708FE-5BCF-401B-846C-4519793265AF}" srcId="{DA84D29C-B0CC-45EF-96A1-C4EF194B7B71}" destId="{42CB6743-C7B4-4999-B8CF-52962C8B469D}" srcOrd="2" destOrd="0" parTransId="{F2045AB9-AF55-4AB2-BFCF-8C8219CF62F3}" sibTransId="{19954A19-E88B-4BC2-8405-5E9E9F52A366}"/>
    <dgm:cxn modelId="{5CD2C662-1E3E-42C6-A6D8-8F63DBC8DB20}" type="presParOf" srcId="{1007D772-4452-4A4D-80ED-F490D209DC0F}" destId="{D86BF2C3-4CE8-4852-9CBC-0EAFB4280D44}" srcOrd="0" destOrd="0" presId="urn:microsoft.com/office/officeart/2008/layout/RadialCluster"/>
    <dgm:cxn modelId="{C5F12E21-A049-4D44-804E-45F46F415BB3}" type="presParOf" srcId="{D86BF2C3-4CE8-4852-9CBC-0EAFB4280D44}" destId="{874AA7AD-2DDE-453C-A435-B75F4BA505CA}" srcOrd="0" destOrd="0" presId="urn:microsoft.com/office/officeart/2008/layout/RadialCluster"/>
    <dgm:cxn modelId="{AC611A93-F0D1-428B-A7E4-3F45BABA74E3}" type="presParOf" srcId="{D86BF2C3-4CE8-4852-9CBC-0EAFB4280D44}" destId="{83158938-A1E3-431D-9D0F-B3EC6635D389}" srcOrd="1" destOrd="0" presId="urn:microsoft.com/office/officeart/2008/layout/RadialCluster"/>
    <dgm:cxn modelId="{CD83FCBE-88E2-4F27-8A08-B22708CD1515}" type="presParOf" srcId="{D86BF2C3-4CE8-4852-9CBC-0EAFB4280D44}" destId="{62BD7077-AF03-478A-B3D1-5A7C2DF8D1F1}" srcOrd="2" destOrd="0" presId="urn:microsoft.com/office/officeart/2008/layout/RadialCluster"/>
    <dgm:cxn modelId="{5DB54437-4C55-45C3-9ED0-5C5A50773BD7}" type="presParOf" srcId="{D86BF2C3-4CE8-4852-9CBC-0EAFB4280D44}" destId="{99978419-4E1B-40E2-9E0B-CA404772386C}" srcOrd="3" destOrd="0" presId="urn:microsoft.com/office/officeart/2008/layout/RadialCluster"/>
    <dgm:cxn modelId="{EDDA1524-6793-46D0-B1BA-40700829964E}" type="presParOf" srcId="{D86BF2C3-4CE8-4852-9CBC-0EAFB4280D44}" destId="{9565C9D9-B62F-48A6-B04D-BDAC1CC8A1FB}" srcOrd="4" destOrd="0" presId="urn:microsoft.com/office/officeart/2008/layout/RadialCluster"/>
    <dgm:cxn modelId="{A85F7BD1-9618-46BF-81F6-A634826E9638}" type="presParOf" srcId="{D86BF2C3-4CE8-4852-9CBC-0EAFB4280D44}" destId="{B59440AE-5975-4FEA-AA31-B235736D77B2}" srcOrd="5" destOrd="0" presId="urn:microsoft.com/office/officeart/2008/layout/RadialCluster"/>
    <dgm:cxn modelId="{BDC763DC-EF88-459A-AED3-072E8602BDD9}" type="presParOf" srcId="{D86BF2C3-4CE8-4852-9CBC-0EAFB4280D44}" destId="{E43D8BA9-0676-422C-8B97-66D75762DB8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72BC2F-1CF2-404D-8410-668577884545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7B3E79-E3B5-4492-B53C-A3F1B3991325}">
      <dgm:prSet phldrT="[Text]"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DO</a:t>
          </a:r>
        </a:p>
      </dgm:t>
    </dgm:pt>
    <dgm:pt modelId="{2B8FE02A-4D15-4441-A2DF-113677154AAA}" type="parTrans" cxnId="{1C5A7227-921F-4B54-B216-384AAC76E490}">
      <dgm:prSet/>
      <dgm:spPr/>
      <dgm:t>
        <a:bodyPr/>
        <a:lstStyle/>
        <a:p>
          <a:endParaRPr lang="en-US"/>
        </a:p>
      </dgm:t>
    </dgm:pt>
    <dgm:pt modelId="{3F6E9D32-99BE-4877-904A-4DD728AC2C80}" type="sibTrans" cxnId="{1C5A7227-921F-4B54-B216-384AAC76E490}">
      <dgm:prSet/>
      <dgm:spPr/>
      <dgm:t>
        <a:bodyPr/>
        <a:lstStyle/>
        <a:p>
          <a:endParaRPr lang="en-US"/>
        </a:p>
      </dgm:t>
    </dgm:pt>
    <dgm:pt modelId="{0B3EA875-4843-4424-8CDD-11EE9AF02A2D}">
      <dgm:prSet phldrT="[Text]"/>
      <dgm:spPr/>
      <dgm:t>
        <a:bodyPr/>
        <a:lstStyle/>
        <a:p>
          <a:r>
            <a:rPr lang="en-GB" b="0" dirty="0"/>
            <a:t>- State your name, current role and employer</a:t>
          </a:r>
          <a:endParaRPr lang="en-US" b="0" dirty="0"/>
        </a:p>
      </dgm:t>
    </dgm:pt>
    <dgm:pt modelId="{17043299-826A-4403-B8A5-9EC8392BFCB4}" type="parTrans" cxnId="{F0C3D95D-BC6F-4C59-AC79-E3A68BE0A76E}">
      <dgm:prSet/>
      <dgm:spPr/>
      <dgm:t>
        <a:bodyPr/>
        <a:lstStyle/>
        <a:p>
          <a:endParaRPr lang="en-US"/>
        </a:p>
      </dgm:t>
    </dgm:pt>
    <dgm:pt modelId="{4932AAD4-A7B2-406F-B73F-52B37FB543DF}" type="sibTrans" cxnId="{F0C3D95D-BC6F-4C59-AC79-E3A68BE0A76E}">
      <dgm:prSet/>
      <dgm:spPr/>
      <dgm:t>
        <a:bodyPr/>
        <a:lstStyle/>
        <a:p>
          <a:endParaRPr lang="en-US"/>
        </a:p>
      </dgm:t>
    </dgm:pt>
    <dgm:pt modelId="{342E20C5-0006-4016-A3B3-A0B74233B6EC}">
      <dgm:prSet phldrT="[Text]"/>
      <dgm:spPr/>
      <dgm:t>
        <a:bodyPr/>
        <a:lstStyle/>
        <a:p>
          <a:r>
            <a:rPr lang="en-GB" b="0" dirty="0"/>
            <a:t>- State your specialty skills</a:t>
          </a:r>
        </a:p>
        <a:p>
          <a:r>
            <a:rPr lang="en-GB" b="0" dirty="0"/>
            <a:t>- State your dream next job</a:t>
          </a:r>
        </a:p>
        <a:p>
          <a:r>
            <a:rPr lang="en-GB" b="0" dirty="0"/>
            <a:t>- Be a S.T.A.R</a:t>
          </a:r>
        </a:p>
        <a:p>
          <a:r>
            <a:rPr lang="en-GB" b="0" dirty="0"/>
            <a:t>- Show an interest in them!</a:t>
          </a:r>
          <a:endParaRPr lang="en-US" b="0" dirty="0"/>
        </a:p>
      </dgm:t>
    </dgm:pt>
    <dgm:pt modelId="{C20D96F5-FBB0-4986-82D6-69E0A97BFD05}" type="parTrans" cxnId="{5DE8CBFD-1660-42F9-867D-25998B511992}">
      <dgm:prSet/>
      <dgm:spPr/>
      <dgm:t>
        <a:bodyPr/>
        <a:lstStyle/>
        <a:p>
          <a:endParaRPr lang="en-US"/>
        </a:p>
      </dgm:t>
    </dgm:pt>
    <dgm:pt modelId="{0EEE8123-3C21-4573-AC73-BBE867D5E6ED}" type="sibTrans" cxnId="{5DE8CBFD-1660-42F9-867D-25998B511992}">
      <dgm:prSet/>
      <dgm:spPr/>
      <dgm:t>
        <a:bodyPr/>
        <a:lstStyle/>
        <a:p>
          <a:endParaRPr lang="en-US"/>
        </a:p>
      </dgm:t>
    </dgm:pt>
    <dgm:pt modelId="{5DAC0AF2-EC1C-4AD9-9B80-028046ABCA2A}">
      <dgm:prSet phldrT="[Text]"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MAYBE</a:t>
          </a:r>
        </a:p>
      </dgm:t>
    </dgm:pt>
    <dgm:pt modelId="{404136AC-C7F0-481E-BBA6-2B8F51FD32D8}" type="parTrans" cxnId="{E3946D1F-D64F-4337-A9FD-5FDBA21A80BB}">
      <dgm:prSet/>
      <dgm:spPr/>
      <dgm:t>
        <a:bodyPr/>
        <a:lstStyle/>
        <a:p>
          <a:endParaRPr lang="en-US"/>
        </a:p>
      </dgm:t>
    </dgm:pt>
    <dgm:pt modelId="{355B78ED-CDA0-46FA-81CB-58147AA3DFF1}" type="sibTrans" cxnId="{E3946D1F-D64F-4337-A9FD-5FDBA21A80BB}">
      <dgm:prSet/>
      <dgm:spPr/>
      <dgm:t>
        <a:bodyPr/>
        <a:lstStyle/>
        <a:p>
          <a:endParaRPr lang="en-US"/>
        </a:p>
      </dgm:t>
    </dgm:pt>
    <dgm:pt modelId="{4BADA6C3-142C-44AF-B4CC-19A6777AC784}">
      <dgm:prSet phldrT="[Text]"/>
      <dgm:spPr/>
      <dgm:t>
        <a:bodyPr/>
        <a:lstStyle/>
        <a:p>
          <a:r>
            <a:rPr lang="en-US" dirty="0"/>
            <a:t>Common, generic  outside  interests e.g. Sports teams, activities.</a:t>
          </a:r>
        </a:p>
      </dgm:t>
    </dgm:pt>
    <dgm:pt modelId="{FDCEF272-5939-4635-BDA1-A5FC673669CA}" type="parTrans" cxnId="{A8ED647D-F0EE-4AA9-977F-881693D759A5}">
      <dgm:prSet/>
      <dgm:spPr/>
      <dgm:t>
        <a:bodyPr/>
        <a:lstStyle/>
        <a:p>
          <a:endParaRPr lang="en-US"/>
        </a:p>
      </dgm:t>
    </dgm:pt>
    <dgm:pt modelId="{054A641A-ED37-4769-AABB-9AB79B4BEEAC}" type="sibTrans" cxnId="{A8ED647D-F0EE-4AA9-977F-881693D759A5}">
      <dgm:prSet/>
      <dgm:spPr/>
      <dgm:t>
        <a:bodyPr/>
        <a:lstStyle/>
        <a:p>
          <a:endParaRPr lang="en-US"/>
        </a:p>
      </dgm:t>
    </dgm:pt>
    <dgm:pt modelId="{B744708A-BEC7-45D9-A60B-9C82E2004A57}">
      <dgm:prSet phldrT="[Text]"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DO NOT</a:t>
          </a:r>
        </a:p>
      </dgm:t>
    </dgm:pt>
    <dgm:pt modelId="{727A241E-962F-4271-A439-503D8BC3F3E5}" type="parTrans" cxnId="{CEAB8509-E783-4699-87E4-2A10C7A175C4}">
      <dgm:prSet/>
      <dgm:spPr/>
      <dgm:t>
        <a:bodyPr/>
        <a:lstStyle/>
        <a:p>
          <a:endParaRPr lang="en-US"/>
        </a:p>
      </dgm:t>
    </dgm:pt>
    <dgm:pt modelId="{8B086955-3AEA-45A6-91D5-FABD739C6941}" type="sibTrans" cxnId="{CEAB8509-E783-4699-87E4-2A10C7A175C4}">
      <dgm:prSet/>
      <dgm:spPr/>
      <dgm:t>
        <a:bodyPr/>
        <a:lstStyle/>
        <a:p>
          <a:endParaRPr lang="en-US"/>
        </a:p>
      </dgm:t>
    </dgm:pt>
    <dgm:pt modelId="{DE624048-B26F-4EF3-9CE9-88318C40BD6B}">
      <dgm:prSet phldrT="[Text]"/>
      <dgm:spPr/>
      <dgm:t>
        <a:bodyPr/>
        <a:lstStyle/>
        <a:p>
          <a:r>
            <a:rPr lang="en-US" dirty="0"/>
            <a:t>- Treat it as a date</a:t>
          </a:r>
        </a:p>
      </dgm:t>
    </dgm:pt>
    <dgm:pt modelId="{61C633C6-ABF5-43BF-963F-76DA5013020E}" type="parTrans" cxnId="{95AB01D2-9F24-462B-9035-CC69AA18E336}">
      <dgm:prSet/>
      <dgm:spPr/>
      <dgm:t>
        <a:bodyPr/>
        <a:lstStyle/>
        <a:p>
          <a:endParaRPr lang="en-US"/>
        </a:p>
      </dgm:t>
    </dgm:pt>
    <dgm:pt modelId="{048ABE00-A17D-4233-AAAF-45FF59A98129}" type="sibTrans" cxnId="{95AB01D2-9F24-462B-9035-CC69AA18E336}">
      <dgm:prSet/>
      <dgm:spPr/>
      <dgm:t>
        <a:bodyPr/>
        <a:lstStyle/>
        <a:p>
          <a:endParaRPr lang="en-US"/>
        </a:p>
      </dgm:t>
    </dgm:pt>
    <dgm:pt modelId="{5D8054ED-9BE4-4D25-9CA0-D9309C40F726}">
      <dgm:prSet phldrT="[Text]"/>
      <dgm:spPr/>
      <dgm:t>
        <a:bodyPr/>
        <a:lstStyle/>
        <a:p>
          <a:r>
            <a:rPr lang="en-US" dirty="0"/>
            <a:t>- Talk about personal topics (family, pets, health, etc.)</a:t>
          </a:r>
        </a:p>
      </dgm:t>
    </dgm:pt>
    <dgm:pt modelId="{4250B380-E028-48FE-BBDF-DBD372CD10C6}" type="parTrans" cxnId="{A4396FED-F287-4E8A-8046-0F4ADE98980D}">
      <dgm:prSet/>
      <dgm:spPr/>
      <dgm:t>
        <a:bodyPr/>
        <a:lstStyle/>
        <a:p>
          <a:endParaRPr lang="en-US"/>
        </a:p>
      </dgm:t>
    </dgm:pt>
    <dgm:pt modelId="{52A385EF-EF16-4D8A-9EC2-D2723AD08FA0}" type="sibTrans" cxnId="{A4396FED-F287-4E8A-8046-0F4ADE98980D}">
      <dgm:prSet/>
      <dgm:spPr/>
      <dgm:t>
        <a:bodyPr/>
        <a:lstStyle/>
        <a:p>
          <a:endParaRPr lang="en-US"/>
        </a:p>
      </dgm:t>
    </dgm:pt>
    <dgm:pt modelId="{36A12B8A-7039-4E8C-859E-38491F18F34E}" type="pres">
      <dgm:prSet presAssocID="{E572BC2F-1CF2-404D-8410-66857788454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FC80EBA-CE50-4676-822A-9535A5DED2C1}" type="pres">
      <dgm:prSet presAssocID="{377B3E79-E3B5-4492-B53C-A3F1B3991325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503A970-B75F-4A12-A53A-EB49E8F09F71}" type="pres">
      <dgm:prSet presAssocID="{377B3E79-E3B5-4492-B53C-A3F1B3991325}" presName="childText_1" presStyleLbl="node1" presStyleIdx="0" presStyleCnt="3" custScaleX="124078" custLinFactNeighborX="15962">
        <dgm:presLayoutVars>
          <dgm:chMax val="0"/>
          <dgm:chPref val="0"/>
          <dgm:bulletEnabled val="1"/>
        </dgm:presLayoutVars>
      </dgm:prSet>
      <dgm:spPr/>
    </dgm:pt>
    <dgm:pt modelId="{2DD00E12-F65B-499F-BC36-AD2110FD1A9A}" type="pres">
      <dgm:prSet presAssocID="{377B3E79-E3B5-4492-B53C-A3F1B3991325}" presName="accentShape_1" presStyleCnt="0"/>
      <dgm:spPr/>
    </dgm:pt>
    <dgm:pt modelId="{A402D081-F820-4F31-8962-71D59C75134C}" type="pres">
      <dgm:prSet presAssocID="{377B3E79-E3B5-4492-B53C-A3F1B3991325}" presName="imageRepeatNode" presStyleLbl="node1" presStyleIdx="0" presStyleCnt="3"/>
      <dgm:spPr/>
    </dgm:pt>
    <dgm:pt modelId="{AFD7D9BB-C08A-46C1-81E7-571DAA359452}" type="pres">
      <dgm:prSet presAssocID="{5DAC0AF2-EC1C-4AD9-9B80-028046ABCA2A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C3D9EEEB-3025-4405-8D3C-0938237E8CAD}" type="pres">
      <dgm:prSet presAssocID="{5DAC0AF2-EC1C-4AD9-9B80-028046ABCA2A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B0F5D900-E4EC-4EC9-B6D4-5890FC8949B0}" type="pres">
      <dgm:prSet presAssocID="{5DAC0AF2-EC1C-4AD9-9B80-028046ABCA2A}" presName="accentShape_2" presStyleCnt="0"/>
      <dgm:spPr/>
    </dgm:pt>
    <dgm:pt modelId="{3197AB45-A7CE-4D1D-8AFA-DF17B2CEED1E}" type="pres">
      <dgm:prSet presAssocID="{5DAC0AF2-EC1C-4AD9-9B80-028046ABCA2A}" presName="imageRepeatNode" presStyleLbl="node1" presStyleIdx="1" presStyleCnt="3"/>
      <dgm:spPr/>
    </dgm:pt>
    <dgm:pt modelId="{BA96CE79-ED20-4D2F-AF23-EB143C94A1F6}" type="pres">
      <dgm:prSet presAssocID="{B744708A-BEC7-45D9-A60B-9C82E2004A57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950F843C-F706-4BCD-AE6C-74CC53E50071}" type="pres">
      <dgm:prSet presAssocID="{B744708A-BEC7-45D9-A60B-9C82E2004A57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886F3700-D7A6-4865-92BA-0E95CCA0E19D}" type="pres">
      <dgm:prSet presAssocID="{B744708A-BEC7-45D9-A60B-9C82E2004A57}" presName="accentShape_3" presStyleCnt="0"/>
      <dgm:spPr/>
    </dgm:pt>
    <dgm:pt modelId="{407E679D-067F-4120-A2B3-826DFB78F39E}" type="pres">
      <dgm:prSet presAssocID="{B744708A-BEC7-45D9-A60B-9C82E2004A57}" presName="imageRepeatNode" presStyleLbl="node1" presStyleIdx="2" presStyleCnt="3"/>
      <dgm:spPr/>
    </dgm:pt>
  </dgm:ptLst>
  <dgm:cxnLst>
    <dgm:cxn modelId="{CEAB8509-E783-4699-87E4-2A10C7A175C4}" srcId="{E572BC2F-1CF2-404D-8410-668577884545}" destId="{B744708A-BEC7-45D9-A60B-9C82E2004A57}" srcOrd="2" destOrd="0" parTransId="{727A241E-962F-4271-A439-503D8BC3F3E5}" sibTransId="{8B086955-3AEA-45A6-91D5-FABD739C6941}"/>
    <dgm:cxn modelId="{E3946D1F-D64F-4337-A9FD-5FDBA21A80BB}" srcId="{E572BC2F-1CF2-404D-8410-668577884545}" destId="{5DAC0AF2-EC1C-4AD9-9B80-028046ABCA2A}" srcOrd="1" destOrd="0" parTransId="{404136AC-C7F0-481E-BBA6-2B8F51FD32D8}" sibTransId="{355B78ED-CDA0-46FA-81CB-58147AA3DFF1}"/>
    <dgm:cxn modelId="{54E96524-9411-4C05-A0CA-19B92DC58C48}" type="presOf" srcId="{377B3E79-E3B5-4492-B53C-A3F1B3991325}" destId="{A402D081-F820-4F31-8962-71D59C75134C}" srcOrd="1" destOrd="0" presId="urn:microsoft.com/office/officeart/2009/3/layout/BlockDescendingList"/>
    <dgm:cxn modelId="{1C5A7227-921F-4B54-B216-384AAC76E490}" srcId="{E572BC2F-1CF2-404D-8410-668577884545}" destId="{377B3E79-E3B5-4492-B53C-A3F1B3991325}" srcOrd="0" destOrd="0" parTransId="{2B8FE02A-4D15-4441-A2DF-113677154AAA}" sibTransId="{3F6E9D32-99BE-4877-904A-4DD728AC2C80}"/>
    <dgm:cxn modelId="{77914129-649A-432A-AA5F-04BB870E699E}" type="presOf" srcId="{0B3EA875-4843-4424-8CDD-11EE9AF02A2D}" destId="{5503A970-B75F-4A12-A53A-EB49E8F09F71}" srcOrd="0" destOrd="0" presId="urn:microsoft.com/office/officeart/2009/3/layout/BlockDescendingList"/>
    <dgm:cxn modelId="{75B8013B-15BE-4A84-8A52-833D802E4CB4}" type="presOf" srcId="{4BADA6C3-142C-44AF-B4CC-19A6777AC784}" destId="{C3D9EEEB-3025-4405-8D3C-0938237E8CAD}" srcOrd="0" destOrd="0" presId="urn:microsoft.com/office/officeart/2009/3/layout/BlockDescendingList"/>
    <dgm:cxn modelId="{E67CA93D-308B-4EA2-ABBD-BE14463B164A}" type="presOf" srcId="{5D8054ED-9BE4-4D25-9CA0-D9309C40F726}" destId="{950F843C-F706-4BCD-AE6C-74CC53E50071}" srcOrd="0" destOrd="1" presId="urn:microsoft.com/office/officeart/2009/3/layout/BlockDescendingList"/>
    <dgm:cxn modelId="{F0C3D95D-BC6F-4C59-AC79-E3A68BE0A76E}" srcId="{377B3E79-E3B5-4492-B53C-A3F1B3991325}" destId="{0B3EA875-4843-4424-8CDD-11EE9AF02A2D}" srcOrd="0" destOrd="0" parTransId="{17043299-826A-4403-B8A5-9EC8392BFCB4}" sibTransId="{4932AAD4-A7B2-406F-B73F-52B37FB543DF}"/>
    <dgm:cxn modelId="{A8ED647D-F0EE-4AA9-977F-881693D759A5}" srcId="{5DAC0AF2-EC1C-4AD9-9B80-028046ABCA2A}" destId="{4BADA6C3-142C-44AF-B4CC-19A6777AC784}" srcOrd="0" destOrd="0" parTransId="{FDCEF272-5939-4635-BDA1-A5FC673669CA}" sibTransId="{054A641A-ED37-4769-AABB-9AB79B4BEEAC}"/>
    <dgm:cxn modelId="{8E672E7F-CD75-4C80-B433-5BCA128EB062}" type="presOf" srcId="{5DAC0AF2-EC1C-4AD9-9B80-028046ABCA2A}" destId="{3197AB45-A7CE-4D1D-8AFA-DF17B2CEED1E}" srcOrd="1" destOrd="0" presId="urn:microsoft.com/office/officeart/2009/3/layout/BlockDescendingList"/>
    <dgm:cxn modelId="{E4DDA983-E755-415E-845E-1C6F82B457A2}" type="presOf" srcId="{E572BC2F-1CF2-404D-8410-668577884545}" destId="{36A12B8A-7039-4E8C-859E-38491F18F34E}" srcOrd="0" destOrd="0" presId="urn:microsoft.com/office/officeart/2009/3/layout/BlockDescendingList"/>
    <dgm:cxn modelId="{B33EB491-38FD-4DE5-B016-A3964610B1C4}" type="presOf" srcId="{B744708A-BEC7-45D9-A60B-9C82E2004A57}" destId="{407E679D-067F-4120-A2B3-826DFB78F39E}" srcOrd="1" destOrd="0" presId="urn:microsoft.com/office/officeart/2009/3/layout/BlockDescendingList"/>
    <dgm:cxn modelId="{D1001492-8F15-40AE-A7A2-5D40E81BEBF3}" type="presOf" srcId="{B744708A-BEC7-45D9-A60B-9C82E2004A57}" destId="{BA96CE79-ED20-4D2F-AF23-EB143C94A1F6}" srcOrd="0" destOrd="0" presId="urn:microsoft.com/office/officeart/2009/3/layout/BlockDescendingList"/>
    <dgm:cxn modelId="{360A07C1-CA18-4E44-A3D1-680E9E2DF2DB}" type="presOf" srcId="{DE624048-B26F-4EF3-9CE9-88318C40BD6B}" destId="{950F843C-F706-4BCD-AE6C-74CC53E50071}" srcOrd="0" destOrd="0" presId="urn:microsoft.com/office/officeart/2009/3/layout/BlockDescendingList"/>
    <dgm:cxn modelId="{95AB01D2-9F24-462B-9035-CC69AA18E336}" srcId="{B744708A-BEC7-45D9-A60B-9C82E2004A57}" destId="{DE624048-B26F-4EF3-9CE9-88318C40BD6B}" srcOrd="0" destOrd="0" parTransId="{61C633C6-ABF5-43BF-963F-76DA5013020E}" sibTransId="{048ABE00-A17D-4233-AAAF-45FF59A98129}"/>
    <dgm:cxn modelId="{88A571D6-F842-4935-B33A-FA2699A0B1AC}" type="presOf" srcId="{5DAC0AF2-EC1C-4AD9-9B80-028046ABCA2A}" destId="{AFD7D9BB-C08A-46C1-81E7-571DAA359452}" srcOrd="0" destOrd="0" presId="urn:microsoft.com/office/officeart/2009/3/layout/BlockDescendingList"/>
    <dgm:cxn modelId="{B439B2DC-C132-4676-99D3-225D1A63B50F}" type="presOf" srcId="{377B3E79-E3B5-4492-B53C-A3F1B3991325}" destId="{6FC80EBA-CE50-4676-822A-9535A5DED2C1}" srcOrd="0" destOrd="0" presId="urn:microsoft.com/office/officeart/2009/3/layout/BlockDescendingList"/>
    <dgm:cxn modelId="{A4396FED-F287-4E8A-8046-0F4ADE98980D}" srcId="{B744708A-BEC7-45D9-A60B-9C82E2004A57}" destId="{5D8054ED-9BE4-4D25-9CA0-D9309C40F726}" srcOrd="1" destOrd="0" parTransId="{4250B380-E028-48FE-BBDF-DBD372CD10C6}" sibTransId="{52A385EF-EF16-4D8A-9EC2-D2723AD08FA0}"/>
    <dgm:cxn modelId="{8772A1ED-AD37-44A0-91E5-7B256E5B6E11}" type="presOf" srcId="{342E20C5-0006-4016-A3B3-A0B74233B6EC}" destId="{5503A970-B75F-4A12-A53A-EB49E8F09F71}" srcOrd="0" destOrd="1" presId="urn:microsoft.com/office/officeart/2009/3/layout/BlockDescendingList"/>
    <dgm:cxn modelId="{5DE8CBFD-1660-42F9-867D-25998B511992}" srcId="{377B3E79-E3B5-4492-B53C-A3F1B3991325}" destId="{342E20C5-0006-4016-A3B3-A0B74233B6EC}" srcOrd="1" destOrd="0" parTransId="{C20D96F5-FBB0-4986-82D6-69E0A97BFD05}" sibTransId="{0EEE8123-3C21-4573-AC73-BBE867D5E6ED}"/>
    <dgm:cxn modelId="{7DF95CE4-80D1-45A7-BB64-17ADE1B411C8}" type="presParOf" srcId="{36A12B8A-7039-4E8C-859E-38491F18F34E}" destId="{6FC80EBA-CE50-4676-822A-9535A5DED2C1}" srcOrd="0" destOrd="0" presId="urn:microsoft.com/office/officeart/2009/3/layout/BlockDescendingList"/>
    <dgm:cxn modelId="{11486F31-C406-431A-86EB-39787647278D}" type="presParOf" srcId="{36A12B8A-7039-4E8C-859E-38491F18F34E}" destId="{5503A970-B75F-4A12-A53A-EB49E8F09F71}" srcOrd="1" destOrd="0" presId="urn:microsoft.com/office/officeart/2009/3/layout/BlockDescendingList"/>
    <dgm:cxn modelId="{8DABDAA9-FDD8-4F72-8CE8-BD0EA9420127}" type="presParOf" srcId="{36A12B8A-7039-4E8C-859E-38491F18F34E}" destId="{2DD00E12-F65B-499F-BC36-AD2110FD1A9A}" srcOrd="2" destOrd="0" presId="urn:microsoft.com/office/officeart/2009/3/layout/BlockDescendingList"/>
    <dgm:cxn modelId="{06EF44FF-A948-49B8-A3F0-E529695241D7}" type="presParOf" srcId="{2DD00E12-F65B-499F-BC36-AD2110FD1A9A}" destId="{A402D081-F820-4F31-8962-71D59C75134C}" srcOrd="0" destOrd="0" presId="urn:microsoft.com/office/officeart/2009/3/layout/BlockDescendingList"/>
    <dgm:cxn modelId="{08C74F0E-666C-4CC1-996B-6E65F5166175}" type="presParOf" srcId="{36A12B8A-7039-4E8C-859E-38491F18F34E}" destId="{AFD7D9BB-C08A-46C1-81E7-571DAA359452}" srcOrd="3" destOrd="0" presId="urn:microsoft.com/office/officeart/2009/3/layout/BlockDescendingList"/>
    <dgm:cxn modelId="{F1F4868D-D72C-4C10-882F-659399665920}" type="presParOf" srcId="{36A12B8A-7039-4E8C-859E-38491F18F34E}" destId="{C3D9EEEB-3025-4405-8D3C-0938237E8CAD}" srcOrd="4" destOrd="0" presId="urn:microsoft.com/office/officeart/2009/3/layout/BlockDescendingList"/>
    <dgm:cxn modelId="{7A86E4B6-A021-4505-A8C0-53013D5BA796}" type="presParOf" srcId="{36A12B8A-7039-4E8C-859E-38491F18F34E}" destId="{B0F5D900-E4EC-4EC9-B6D4-5890FC8949B0}" srcOrd="5" destOrd="0" presId="urn:microsoft.com/office/officeart/2009/3/layout/BlockDescendingList"/>
    <dgm:cxn modelId="{2147E15C-90FA-4490-B369-CEE8F10DD8B5}" type="presParOf" srcId="{B0F5D900-E4EC-4EC9-B6D4-5890FC8949B0}" destId="{3197AB45-A7CE-4D1D-8AFA-DF17B2CEED1E}" srcOrd="0" destOrd="0" presId="urn:microsoft.com/office/officeart/2009/3/layout/BlockDescendingList"/>
    <dgm:cxn modelId="{A58FC128-4593-45D1-8778-7BD13357A10F}" type="presParOf" srcId="{36A12B8A-7039-4E8C-859E-38491F18F34E}" destId="{BA96CE79-ED20-4D2F-AF23-EB143C94A1F6}" srcOrd="6" destOrd="0" presId="urn:microsoft.com/office/officeart/2009/3/layout/BlockDescendingList"/>
    <dgm:cxn modelId="{55932019-AE93-4BF5-8582-9D99EB6B8B84}" type="presParOf" srcId="{36A12B8A-7039-4E8C-859E-38491F18F34E}" destId="{950F843C-F706-4BCD-AE6C-74CC53E50071}" srcOrd="7" destOrd="0" presId="urn:microsoft.com/office/officeart/2009/3/layout/BlockDescendingList"/>
    <dgm:cxn modelId="{E9D6AD3B-C329-494A-970F-5A00E1A95897}" type="presParOf" srcId="{36A12B8A-7039-4E8C-859E-38491F18F34E}" destId="{886F3700-D7A6-4865-92BA-0E95CCA0E19D}" srcOrd="8" destOrd="0" presId="urn:microsoft.com/office/officeart/2009/3/layout/BlockDescendingList"/>
    <dgm:cxn modelId="{AC56F1C5-108A-428D-8577-A4593E5972E9}" type="presParOf" srcId="{886F3700-D7A6-4865-92BA-0E95CCA0E19D}" destId="{407E679D-067F-4120-A2B3-826DFB78F39E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AA7AD-2DDE-453C-A435-B75F4BA505CA}">
      <dsp:nvSpPr>
        <dsp:cNvPr id="0" name=""/>
        <dsp:cNvSpPr/>
      </dsp:nvSpPr>
      <dsp:spPr>
        <a:xfrm>
          <a:off x="315786" y="341456"/>
          <a:ext cx="220183" cy="220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You</a:t>
          </a:r>
        </a:p>
      </dsp:txBody>
      <dsp:txXfrm>
        <a:off x="326534" y="352204"/>
        <a:ext cx="198687" cy="198687"/>
      </dsp:txXfrm>
    </dsp:sp>
    <dsp:sp modelId="{83158938-A1E3-431D-9D0F-B3EC6635D389}">
      <dsp:nvSpPr>
        <dsp:cNvPr id="0" name=""/>
        <dsp:cNvSpPr/>
      </dsp:nvSpPr>
      <dsp:spPr>
        <a:xfrm rot="16200000">
          <a:off x="348653" y="264231"/>
          <a:ext cx="154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4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7077-AF03-478A-B3D1-5A7C2DF8D1F1}">
      <dsp:nvSpPr>
        <dsp:cNvPr id="0" name=""/>
        <dsp:cNvSpPr/>
      </dsp:nvSpPr>
      <dsp:spPr>
        <a:xfrm>
          <a:off x="352116" y="39483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Friends</a:t>
          </a:r>
        </a:p>
      </dsp:txBody>
      <dsp:txXfrm>
        <a:off x="359317" y="46684"/>
        <a:ext cx="133120" cy="133120"/>
      </dsp:txXfrm>
    </dsp:sp>
    <dsp:sp modelId="{99978419-4E1B-40E2-9E0B-CA404772386C}">
      <dsp:nvSpPr>
        <dsp:cNvPr id="0" name=""/>
        <dsp:cNvSpPr/>
      </dsp:nvSpPr>
      <dsp:spPr>
        <a:xfrm rot="1800000">
          <a:off x="527528" y="546611"/>
          <a:ext cx="1260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0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5C9D9-B62F-48A6-B04D-BDAC1CC8A1FB}">
      <dsp:nvSpPr>
        <dsp:cNvPr id="0" name=""/>
        <dsp:cNvSpPr/>
      </dsp:nvSpPr>
      <dsp:spPr>
        <a:xfrm>
          <a:off x="645095" y="546938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Co-workers</a:t>
          </a:r>
        </a:p>
      </dsp:txBody>
      <dsp:txXfrm>
        <a:off x="652296" y="554139"/>
        <a:ext cx="133120" cy="133120"/>
      </dsp:txXfrm>
    </dsp:sp>
    <dsp:sp modelId="{B59440AE-5975-4FEA-AA31-B235736D77B2}">
      <dsp:nvSpPr>
        <dsp:cNvPr id="0" name=""/>
        <dsp:cNvSpPr/>
      </dsp:nvSpPr>
      <dsp:spPr>
        <a:xfrm rot="9000000">
          <a:off x="198219" y="546611"/>
          <a:ext cx="1260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0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D8BA9-0676-422C-8B97-66D75762DB8E}">
      <dsp:nvSpPr>
        <dsp:cNvPr id="0" name=""/>
        <dsp:cNvSpPr/>
      </dsp:nvSpPr>
      <dsp:spPr>
        <a:xfrm>
          <a:off x="59137" y="546938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Associates</a:t>
          </a:r>
        </a:p>
      </dsp:txBody>
      <dsp:txXfrm>
        <a:off x="66338" y="554139"/>
        <a:ext cx="133120" cy="133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AA7AD-2DDE-453C-A435-B75F4BA505CA}">
      <dsp:nvSpPr>
        <dsp:cNvPr id="0" name=""/>
        <dsp:cNvSpPr/>
      </dsp:nvSpPr>
      <dsp:spPr>
        <a:xfrm>
          <a:off x="315786" y="341456"/>
          <a:ext cx="220183" cy="220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You</a:t>
          </a:r>
        </a:p>
      </dsp:txBody>
      <dsp:txXfrm>
        <a:off x="326534" y="352204"/>
        <a:ext cx="198687" cy="198687"/>
      </dsp:txXfrm>
    </dsp:sp>
    <dsp:sp modelId="{83158938-A1E3-431D-9D0F-B3EC6635D389}">
      <dsp:nvSpPr>
        <dsp:cNvPr id="0" name=""/>
        <dsp:cNvSpPr/>
      </dsp:nvSpPr>
      <dsp:spPr>
        <a:xfrm rot="16200000">
          <a:off x="348653" y="264231"/>
          <a:ext cx="154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44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7077-AF03-478A-B3D1-5A7C2DF8D1F1}">
      <dsp:nvSpPr>
        <dsp:cNvPr id="0" name=""/>
        <dsp:cNvSpPr/>
      </dsp:nvSpPr>
      <dsp:spPr>
        <a:xfrm>
          <a:off x="352116" y="39483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Friends</a:t>
          </a:r>
        </a:p>
      </dsp:txBody>
      <dsp:txXfrm>
        <a:off x="359317" y="46684"/>
        <a:ext cx="133120" cy="133120"/>
      </dsp:txXfrm>
    </dsp:sp>
    <dsp:sp modelId="{99978419-4E1B-40E2-9E0B-CA404772386C}">
      <dsp:nvSpPr>
        <dsp:cNvPr id="0" name=""/>
        <dsp:cNvSpPr/>
      </dsp:nvSpPr>
      <dsp:spPr>
        <a:xfrm rot="1800000">
          <a:off x="527528" y="546611"/>
          <a:ext cx="1260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0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5C9D9-B62F-48A6-B04D-BDAC1CC8A1FB}">
      <dsp:nvSpPr>
        <dsp:cNvPr id="0" name=""/>
        <dsp:cNvSpPr/>
      </dsp:nvSpPr>
      <dsp:spPr>
        <a:xfrm>
          <a:off x="645095" y="546938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Co-workers</a:t>
          </a:r>
        </a:p>
      </dsp:txBody>
      <dsp:txXfrm>
        <a:off x="652296" y="554139"/>
        <a:ext cx="133120" cy="133120"/>
      </dsp:txXfrm>
    </dsp:sp>
    <dsp:sp modelId="{B59440AE-5975-4FEA-AA31-B235736D77B2}">
      <dsp:nvSpPr>
        <dsp:cNvPr id="0" name=""/>
        <dsp:cNvSpPr/>
      </dsp:nvSpPr>
      <dsp:spPr>
        <a:xfrm rot="9000000">
          <a:off x="198219" y="546611"/>
          <a:ext cx="1260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0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D8BA9-0676-422C-8B97-66D75762DB8E}">
      <dsp:nvSpPr>
        <dsp:cNvPr id="0" name=""/>
        <dsp:cNvSpPr/>
      </dsp:nvSpPr>
      <dsp:spPr>
        <a:xfrm>
          <a:off x="59137" y="546938"/>
          <a:ext cx="147522" cy="147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Associates</a:t>
          </a:r>
        </a:p>
      </dsp:txBody>
      <dsp:txXfrm>
        <a:off x="66338" y="554139"/>
        <a:ext cx="133120" cy="133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E679D-067F-4120-A2B3-826DFB78F39E}">
      <dsp:nvSpPr>
        <dsp:cNvPr id="0" name=""/>
        <dsp:cNvSpPr/>
      </dsp:nvSpPr>
      <dsp:spPr>
        <a:xfrm>
          <a:off x="5291571" y="1238465"/>
          <a:ext cx="1986747" cy="3779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200025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DO NOT</a:t>
          </a:r>
        </a:p>
      </dsp:txBody>
      <dsp:txXfrm rot="16200000">
        <a:off x="5270022" y="2681150"/>
        <a:ext cx="3401924" cy="516554"/>
      </dsp:txXfrm>
    </dsp:sp>
    <dsp:sp modelId="{3197AB45-A7CE-4D1D-8AFA-DF17B2CEED1E}">
      <dsp:nvSpPr>
        <dsp:cNvPr id="0" name=""/>
        <dsp:cNvSpPr/>
      </dsp:nvSpPr>
      <dsp:spPr>
        <a:xfrm>
          <a:off x="3127182" y="600834"/>
          <a:ext cx="1986747" cy="441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200025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MAYBE</a:t>
          </a:r>
        </a:p>
      </dsp:txBody>
      <dsp:txXfrm rot="16200000">
        <a:off x="2819606" y="2329546"/>
        <a:ext cx="3973977" cy="516554"/>
      </dsp:txXfrm>
    </dsp:sp>
    <dsp:sp modelId="{A402D081-F820-4F31-8962-71D59C75134C}">
      <dsp:nvSpPr>
        <dsp:cNvPr id="0" name=""/>
        <dsp:cNvSpPr/>
      </dsp:nvSpPr>
      <dsp:spPr>
        <a:xfrm>
          <a:off x="956397" y="0"/>
          <a:ext cx="1986747" cy="50163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200025" bIns="444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1"/>
              </a:solidFill>
            </a:rPr>
            <a:t>DO</a:t>
          </a:r>
        </a:p>
      </dsp:txBody>
      <dsp:txXfrm rot="16200000">
        <a:off x="378446" y="1999087"/>
        <a:ext cx="4514728" cy="516554"/>
      </dsp:txXfrm>
    </dsp:sp>
    <dsp:sp modelId="{5503A970-B75F-4A12-A53A-EB49E8F09F71}">
      <dsp:nvSpPr>
        <dsp:cNvPr id="0" name=""/>
        <dsp:cNvSpPr/>
      </dsp:nvSpPr>
      <dsp:spPr>
        <a:xfrm>
          <a:off x="1011735" y="0"/>
          <a:ext cx="1750232" cy="50405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- State your name, current role and employer</a:t>
          </a:r>
          <a:endParaRPr lang="en-US" sz="2100" b="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- State your specialty skills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- State your dream next job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- Be a S.T.A.R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- Show an interest in them!</a:t>
          </a:r>
          <a:endParaRPr lang="en-US" sz="2100" b="0" kern="1200" dirty="0"/>
        </a:p>
      </dsp:txBody>
      <dsp:txXfrm>
        <a:off x="1011735" y="0"/>
        <a:ext cx="1750232" cy="5040560"/>
      </dsp:txXfrm>
    </dsp:sp>
    <dsp:sp modelId="{C3D9EEEB-3025-4405-8D3C-0938237E8CAD}">
      <dsp:nvSpPr>
        <dsp:cNvPr id="0" name=""/>
        <dsp:cNvSpPr/>
      </dsp:nvSpPr>
      <dsp:spPr>
        <a:xfrm>
          <a:off x="3127182" y="600834"/>
          <a:ext cx="1410590" cy="44397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Common, generic  outside  interests e.g. Sports teams, activities.</a:t>
          </a:r>
        </a:p>
      </dsp:txBody>
      <dsp:txXfrm>
        <a:off x="3127182" y="600834"/>
        <a:ext cx="1410590" cy="4439725"/>
      </dsp:txXfrm>
    </dsp:sp>
    <dsp:sp modelId="{950F843C-F706-4BCD-AE6C-74CC53E50071}">
      <dsp:nvSpPr>
        <dsp:cNvPr id="0" name=""/>
        <dsp:cNvSpPr/>
      </dsp:nvSpPr>
      <dsp:spPr>
        <a:xfrm>
          <a:off x="5291571" y="1238465"/>
          <a:ext cx="1410590" cy="38020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- Treat it as a date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- Talk about personal topics (family, pets, health, etc.)</a:t>
          </a:r>
        </a:p>
      </dsp:txBody>
      <dsp:txXfrm>
        <a:off x="5291571" y="1238465"/>
        <a:ext cx="1410590" cy="3802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5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5"/>
            <a:ext cx="2945659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fld id="{46CE7418-6476-4638-8124-34B20CAF98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115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690269"/>
            <a:ext cx="4984962" cy="44434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8"/>
            <a:ext cx="2945659" cy="493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fld id="{517D9258-2E51-4345-873F-AD84D9DB35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830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2117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pitchFamily="34" charset="0"/>
              </a:defRPr>
            </a:lvl1pPr>
          </a:lstStyle>
          <a:p>
            <a:fld id="{C2F1A0CE-72EB-48E9-96A9-04B2B8798E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5F3A2-0D31-4D14-98E0-03F3885A25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14DF4-1C48-4A7E-8163-297DE0BAB4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4DFD6-A021-4359-A275-44DFEFEB26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88F81-721D-49A1-96B0-2409602C56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9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5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4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9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60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1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76B4D-260D-4EC1-9A8A-CDDCEAC88F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9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6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4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0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74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51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9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4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4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08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E8CFC-1513-446D-8B65-185D686A47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1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9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0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8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43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135937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4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44103D-C5DA-40E1-A293-4204AB3D5B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6F1B5-0E55-4223-B6E1-753DD9389B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9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C07C0-4185-4980-AEF7-9C22F08CAE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0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E9D45-D077-4D29-8E98-65C94DE873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A9D88-5BB6-4091-8A94-78F4C788DD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16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AFB70-BF01-4ABF-A160-2426756C7EE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0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5E305-CAF5-45D4-A734-CC51E581CE7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1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82A26-D3D8-4F1C-8881-05B30C534B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C916C-7DB1-4EEE-8A10-7FBC116C39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1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C29D9-8184-4EB9-AD4D-13509039A0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53001-54FD-41F0-939F-B316828D95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40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1722D-6095-4A0F-AA6A-268AC62444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7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B00E-0011-4642-9C0D-3293ED573B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9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15771-4B72-48B8-A498-731C48849C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8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34C8F-93B0-44B4-A239-723199B3E2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8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D2518-1DC6-4F66-A1CD-6C73F7D087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emf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fld id="{7ECF242B-FCDD-416E-8A60-3FB34C287464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2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99" r:id="rId14"/>
    <p:sldLayoutId id="2147483800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6" r:id="rId3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pitchFamily="18" charset="0"/>
              </a:defRPr>
            </a:lvl1pPr>
          </a:lstStyle>
          <a:p>
            <a:fld id="{BB68A43F-5C98-44AF-8C7D-766220EF92DE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5367" name="Picture 7" descr="marine_blue 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 descr="Health Sciences_(CMYK)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73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ecure.ecs.soton.ac.uk/module/2021/COMP1205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dshare.soton.ac.uk/20723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jpeg"/><Relationship Id="rId9" Type="http://schemas.microsoft.com/office/2007/relationships/diagramDrawing" Target="../diagrams/drawin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edshare.soton.ac.uk/20147/" TargetMode="Externa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edshare.soton.ac.uk/20147/" TargetMode="Externa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3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21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3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2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3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23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24.pn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slideLayout" Target="../slideLayouts/slideLayout36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25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slideLayout" Target="../slideLayouts/slideLayout36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dirty="0"/>
              <a:t>CVs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7" y="3521682"/>
            <a:ext cx="8496300" cy="1752600"/>
          </a:xfrm>
        </p:spPr>
        <p:txBody>
          <a:bodyPr/>
          <a:lstStyle/>
          <a:p>
            <a:r>
              <a:rPr lang="en-GB" dirty="0"/>
              <a:t>Lecture 6.3 </a:t>
            </a:r>
            <a:br>
              <a:rPr lang="en-GB" dirty="0"/>
            </a:br>
            <a:r>
              <a:rPr lang="en-GB" dirty="0"/>
              <a:t>November 2020 </a:t>
            </a:r>
            <a:r>
              <a:rPr lang="en-GB" sz="2400" dirty="0">
                <a:solidFill>
                  <a:schemeClr val="accent3"/>
                </a:solidFill>
              </a:rPr>
              <a:t>Dr Su White</a:t>
            </a:r>
          </a:p>
          <a:p>
            <a:r>
              <a:rPr lang="en-GB" sz="2400" dirty="0"/>
              <a:t>Professional development (COMP1205)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4" name="AutoShape 2" descr="data:image/jpeg;base64,/9j/4AAQSkZJRgABAQAAAQABAAD/2wCEAAkGBxQSEBUUExQUFhUXGBoYFRYYFxkdGxYYHBscFxocHyAZKCggHB0mHhcYITIiJSosLi8uFyA4ODctNyotLiwBCgoKDAwNFAwPFCwcFBksLCs3KywsLCsrKysrLCsrKysrKys3KysrKysrKysrKysrKyssKysrKysrKysrKysrK//AABEIAFkBAQMBIgACEQEDEQH/xAAcAAEAAwADAQEAAAAAAAAAAAAABQYHAQQIAgP/xABGEAABAwIBBgsFBgUBCQEAAAABAAIDBBEFBgcSITGSExciQVFTYXGBsdEWMlSRoRQ0QlJycyM1YrLBMxUkJUNjgqLi8Aj/xAAWAQEBAQAAAAAAAAAAAAAAAAAAAQL/xAAYEQEBAQEBAAAAAAAAAAAAAAAAAREhQf/aAAwDAQACEQMRAD8A6eDYWzFIzWVhfLJK9xALzoxNvyWNA2ABd7i/oOpO+71TNp/LYu93mVaFEVfi/oOpO+71T2AoOpO871VnLgNZ1DnJ2BZ/lJnLZGSylaJCNshPIB7Le99ERM8X9D1J3neq54vqHqTvO9VmzMXxSvcREal+v3YWuAG5s8Su97E42eVwNX38Jr/uuqvV6Ob+g6k7zvVOL+g6n/zd6rOJMSxWgcOF+1R69kzXWPcX7R3FWnJ3Oa17gyraGE2tK33fEbW+BKCe4v6DqTvu9U4v6DqTvu9VZY5A4AtIIOsEG4I6QvtRFX4v6DqTvu9U4v6DqTvu9VaERVX4v6DqTvu9U4v6DqTvu9VaEQVfi/oOpO+71Ti/oOpO+71VoRBV+L+g6k77vVOL+g6k77vVWhEFX4v6DqTvu9V8vyDw9ouY7DpLyB9So3K/LsxPNPSDTmvol1rhp/K0D3nf/a184XmjxGutLW1HA6WvRfd7wP03DR3XVHcbklhRNhwZPRwuvzXZGQNAdfBav1u9V+jswEejYVz9LnJgFvlp3HzVexXIDFcJHDU8hnibrdwd9TecmM83dsQ6nuL+g6k7zvVOL+g6k77vVfjkVlqytAjeAycA3A919udvorcoKvxf0HUnfd6pxf0HUnfd6q0Igq/F/QdSd93qnF/QdSd93qrQiCr8X9B1J33eqcX9B1J33eqtCIKvxf0HUnfd6rrYpkrBSQyVFKZIJoml7Hse69xrsekHnCuKisqfuVR+27yQVDjyq/yMXCyhFVbpm0/lsXe7zKtAVXzafy2Lvd5lfGcjGTTUZDTaSU6DekCx0j4DV4qIpucHLB1Q809O7+ENTy3/AJp6B/T5q65t8zrdFtRiIuSAWU99Tee8ltp/p2dN1F5hsjWzyurZmXjiOjCCNTpNpdr2hurxPYvQJIsqr86elZG0MY1rGjY1oAA8Av1supDikL3aLZonOG1oe0keAN13EH5zQNe0te0OadocAQfmshziZnIpWumw9ojlFy6G/Ik/Tf3Hdmw9i1irxGKIgSSxsvs03tbf5lftFIHC7SCDzg3H0QeWMh8rH0Uv2efSEJdouDtsLthNjzdIWxgg7PA9I2gqp5/sjmttiELbXIZUAAazsa/v5j4L8c1uMmekMbzd8JDb85Ydbf8AI8FEsXNERRBERAREQFVM42PmkpSGG0sh0WkfhH4nfLV4q1rMcumfaMao6c+7eJtv1v1/Syqr7mVyDbTwMrZ23qJRpRhw/wBJh2HX+Nw19x71qkmw83aelfUbA0ADYBYeCyn/APRM7m0EIa5wBm12JF+SdtlVVzI3JTFIse4eUPazhHmaYvu2Rmuw28q922HNbsW8heI/tD/zO+ZXqjM1O5+CUrnuLjaQXJubCV4A8AAEGf56siRSvGJUl4+WOGa3Yx51NkHQCbAjZc9pUxkrjIq6SOb8RGi8dDxqPhz+K0fKygFRQ1MThcPiePGxI+tlhWZqoJhnZzNe1w8Rb/ClStFREUQREQEREBRWVP3Ko/bd5KVUVlT9yqP23eSo88IiKtN0zaj/AIbF3u8yqdnkqL1ELOZsZO8f/VXDNr/LYu93mVSc8EdqyM9MQ+hKJ637NnhzafCqVjeeMPPa5/KJ+ZWQZ6crqiorzQQOcI2FrCxuoyyuttI2jWABs2rbci5tPDqV2rXDHs/SF51y/jdQ5Qvle0kNqI6ht/xtBa/V4gjwRVrrcxUsdNwkNTpVLRpBltFrnD8LXXuD0E/RT2J41X4NgX+9yMfVPcI4HC7iwOBPKJ1OLQHEHu2q8VWXNAylNSamIx6NxZwLnHmaG7dLmsszzrY5Fi2DMqaTSc2CdvDNLXAsuwjosdbm6wba0FbyBzdSYyySqqKh7W6ZYHEaT5HAAuN3HYNK3eCrlkBkDieHYg4NmYaMHlaRNpWnoYDyXC519PSF95hsqacUBpZJWRyxve4NcQ3TY7laQvtsS4HosFbYM5NA+v8AsTZS6QkNY9oLmOefwhzb6x07O1BJ5dYcKjDaqI/ihfbsc1pc0/MBed80E9quRvM6PZ0kEEL0tlDOGUdQ9xsGwyEnsDCV5jzSxaVeT+WJ3+Ag2VERZZEREBERAWYZfPNPi9JU/hHBuJ/bfyvoQtPVay+wD7ZSEMF5WcqPtPO3xH1sqraIZQ5ocDcOFx3HWqnnMySbiVIGuldGIi6QWAOkQ06tapmZbOA10bMPq3aErOTC59xpj8hvsc3YL7QANq1jE9cEo/6bvIqq8b5P4eKiqhhJ0RJI1hcObSNrr1xkbk83D6OOla8vbHpWcQATpPc/m/UvL+RWFTtxGlc6GUATRkkxuAHKHYvXL3gAkkADaTzBBEZY4iKegqZnGwZE4+JFgPmQsNzN0xEM7+Zzw0dthr813M72W/8AtGVmH0P8RmmNNzdkrxsA6WN236R2Ky5NYSKSljhGstF3Hpcdbj81KlSaIiiCIiAiIgKKyp+5VH7bvJSqisqfuVR+27yVHnhERVpumbT+Wxd7vMqEzwYWXwxTtH+mSx/6XWsfmLf9y7GQWUFLFQRslniY8Xu0usRrJVpFRT10MjGvZLGQWv0Te1x9Dz+CiPvMBlKJ6F1I4/xKc8n+qJxuCO43Hy6VcMssiKXE2AVDTps9yRhs9t9o6COwrzcftOCYg18brOabtd+GWO+tp7DsI2jm5ivSWRWWVPiUOnC6zxbhIj7zCfMdBCqqJT5hKUPBfVTOaDraGtaT4rSsPyepoKX7LHEwQFpaYyLhwOp2lf3ieclSq5QZLieYijfIXRTzRN/JqeB3F2v53VkyJza0mGu4RmlJNs4V9rgc4aBqb5q6qCytyrp8OgMtQ+23QYNbpD0NH+dgQVXPllG2mw10AI4WpGg0c+hq0z3W1eKzXM7hpAmnI1G0be23KcR8wFW8WxGqxvEdI7XWaxv4YYwfIbSecrWYPs+H00cbnsjY2zQXG13bSe86yiVLIoX2roviod9Paui+Kh31BNIoX2roviod9Paui+Kh30E0ihfaui+Kh309q6L4qHfQTSKF9q6L4qHfT2soviod9BDZYZCtqncNCRFPtJ2NeRzm2x3aFG4bl7jOGAR1ERmjGoGRpOrZqkbtHfdWv2soviod9DlXRfEwbyCJOfiYiww9ml08I4j5aP8AlQmJ4/jOMfw7GGB20NBjZb+onlO7vord7TUHxFP8wv09rKL4qHfVHTyPyQiom6XvzEWdJbYOhoOweasqhvayi+Kh31x7V0XxUO+oJpFC+1lF8VDvp7V0XxUO+gmkUL7V0XxUO+ntXRfFQ76CaRQvtXRfFQ76e1dF8VDvoJpRWVP3Ko/bd5L8vaui+Kh31HZRZTUb6SZrKmJznRuAAdrJI1IMOREVUVhyMykdQz6Wsxu1SN6R0j+oKvLkIPQWKYbT4jTN0rPaReORp1tPSPQ9CyrEsBrcLm4WJ0gAPJmiJGr+oDZ3HUunkplZNRO5J0oieXGTq7x+U9y1rAsrqWrbZrw13PHJYHXzdDgoiCwDPtUxgNqoWTAbXs5Dj4e6T8lYuPym0fus+l0aTLfNfGIZG0Uxu+naD0sJaTu2B71GuzbUN/dkHZwjk011sez8TvBbSQMi6HvOm4dw9353VIpMLr8Wm4SR0j7+9NKTotHZ6NC1DD8iqGE3bTtcel9327tI2+i+scyspaNtnvBcPdjZYu+Q1NHfZDXOB4LT4bA4ggWF5ZXbTbyHYFkuXOUxrZ7tuIWao2nn6XHtOpcZV5YTVpseREDyYx5uP4j5KuEqq4REQEREBERAREQdnD6UyysibbSe4MbfULuNhf5rQX5lcQBsXUt+jhjf5aKpWSv36m/fj/vC2zL6rwuPGmGqdWtnHBEcHo8FYe7ex0u/Ugy7D83VZNUzUtomVELdJ0T32c9p1gssCHDWOfnC6GTWSFVXVLqeFgD2AmQvOi2PRNuUbG2vVZXvOdiFVh+PsrdJpBax0OjqBhA0XRuHSbuuT+a/YLVnGxuGiw59TSMLJsT0SX87QWDSPYdHo53EoMCxGkMMr4y5rixxaXMN2kg2NibXC6y5cuEBERAREQEREBERAREQfRC+V3cY+8TfuP8A7iukg5BTSXCIJahylq4f9OolA6NIkfJ1wpAZfV9rcOe/RZfyVZRMEvXZT1cwtJUSkdAdYHvDbXUSSuEQEREBERAREQEREBERB28LqjDNHKACY3teAefROlb6LSavPA2WXhZMMo3yi1pHcpwts1kX1LLOZcu2oJvKzKafEagzTkXtota3U1jRsAH1PepDKrLh9bR0tM6JrBTABrg4kus0NF77NQVUch2IOCuERAREQEREBERAQIiDmyLU0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8520" y="6581001"/>
            <a:ext cx="925252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err="1">
                <a:hlinkClick r:id="rId2"/>
              </a:rPr>
              <a:t>secure.ecs.soton.ac.uk</a:t>
            </a:r>
            <a:r>
              <a:rPr lang="en-GB" dirty="0">
                <a:hlinkClick r:id="rId2"/>
              </a:rPr>
              <a:t>/module/2021/COMP1205/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83BA3B-8D45-944A-8C28-00D577D3F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27" y="6045908"/>
            <a:ext cx="1117600" cy="393700"/>
          </a:xfrm>
          <a:prstGeom prst="rect">
            <a:avLst/>
          </a:prstGeom>
        </p:spPr>
      </p:pic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6223459-53C6-8E4C-AFBB-DACD04A04777}"/>
              </a:ext>
            </a:extLst>
          </p:cNvPr>
          <p:cNvSpPr/>
          <p:nvPr/>
        </p:nvSpPr>
        <p:spPr>
          <a:xfrm>
            <a:off x="-54260" y="2558577"/>
            <a:ext cx="925252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This item will be online at: http://</a:t>
            </a:r>
            <a:r>
              <a:rPr lang="en-GB" dirty="0" err="1">
                <a:hlinkClick r:id="rId4"/>
              </a:rPr>
              <a:t>edshare.soton.ac.uk</a:t>
            </a:r>
            <a:r>
              <a:rPr lang="en-GB" dirty="0">
                <a:hlinkClick r:id="rId4"/>
              </a:rPr>
              <a:t>/20723/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4455-CF80-F14A-BAFC-4A3101D2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of you did not answer all/bits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0D744-5358-2145-953C-F074FB4C04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Overwhelmed?</a:t>
            </a:r>
          </a:p>
          <a:p>
            <a:pPr lvl="1"/>
            <a:r>
              <a:rPr lang="en-GB" dirty="0"/>
              <a:t>I don’t have the skills</a:t>
            </a:r>
          </a:p>
          <a:p>
            <a:pPr lvl="1"/>
            <a:r>
              <a:rPr lang="en-GB" dirty="0"/>
              <a:t>Uni is all too much</a:t>
            </a:r>
          </a:p>
          <a:p>
            <a:pPr lvl="1"/>
            <a:r>
              <a:rPr lang="en-GB" dirty="0"/>
              <a:t>++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FBB7D-EF92-2740-82E0-6D58B7EB80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I missed that</a:t>
            </a:r>
          </a:p>
          <a:p>
            <a:pPr lvl="1"/>
            <a:r>
              <a:rPr lang="en-GB" dirty="0"/>
              <a:t>Rushed completion?</a:t>
            </a:r>
          </a:p>
          <a:p>
            <a:pPr lvl="1"/>
            <a:r>
              <a:rPr lang="en-GB" dirty="0"/>
              <a:t>Better things to do?</a:t>
            </a:r>
          </a:p>
          <a:p>
            <a:pPr lvl="1"/>
            <a:r>
              <a:rPr lang="en-GB" dirty="0"/>
              <a:t>Choice/Not a priority</a:t>
            </a:r>
          </a:p>
          <a:p>
            <a:pPr lvl="1"/>
            <a:r>
              <a:rPr lang="en-GB" dirty="0"/>
              <a:t>Not good at attention to detail</a:t>
            </a:r>
          </a:p>
          <a:p>
            <a:pPr lvl="2"/>
            <a:r>
              <a:rPr lang="en-GB" dirty="0"/>
              <a:t>diagnosed or undiagnosed additional educational needs?</a:t>
            </a:r>
          </a:p>
          <a:p>
            <a:pPr lvl="2"/>
            <a:r>
              <a:rPr lang="en-GB" dirty="0"/>
              <a:t>Distracted by ‘life’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70DC5-39F9-2241-9698-D606CD06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5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EDB3D-8A56-7044-9FEF-416A5C7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Whatever you did</a:t>
            </a:r>
            <a:br>
              <a:rPr lang="en-GB" sz="3200" dirty="0"/>
            </a:br>
            <a:r>
              <a:rPr lang="en-GB" sz="2400" dirty="0"/>
              <a:t>whatever your reason the  task now is to learn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1128C-A687-2A43-A65C-D7584E4E7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060848"/>
            <a:ext cx="8496300" cy="3538141"/>
          </a:xfrm>
        </p:spPr>
        <p:txBody>
          <a:bodyPr/>
          <a:lstStyle/>
          <a:p>
            <a:r>
              <a:rPr lang="en-GB" dirty="0"/>
              <a:t>Learn from what works</a:t>
            </a:r>
          </a:p>
          <a:p>
            <a:pPr lvl="1"/>
            <a:r>
              <a:rPr lang="en-GB" dirty="0"/>
              <a:t>From what we do that goes well (continue develop)</a:t>
            </a:r>
          </a:p>
          <a:p>
            <a:pPr marL="522288" lvl="1" indent="0">
              <a:buNone/>
            </a:pPr>
            <a:r>
              <a:rPr lang="en-GB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	</a:t>
            </a:r>
            <a:r>
              <a:rPr lang="en-GB" sz="2800" b="1" dirty="0">
                <a:solidFill>
                  <a:schemeClr val="bg2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“How can we do things even better next time?”</a:t>
            </a:r>
          </a:p>
          <a:p>
            <a:r>
              <a:rPr lang="en-GB" dirty="0"/>
              <a:t>Learn from what went wrong</a:t>
            </a:r>
          </a:p>
          <a:p>
            <a:pPr lvl="1"/>
            <a:r>
              <a:rPr lang="en-GB" dirty="0"/>
              <a:t>From the mistakes we made </a:t>
            </a:r>
            <a:br>
              <a:rPr lang="en-GB" dirty="0"/>
            </a:br>
            <a:r>
              <a:rPr lang="en-GB" dirty="0"/>
              <a:t>or the skills which are not yet practiced</a:t>
            </a:r>
          </a:p>
          <a:p>
            <a:pPr marL="522288" lvl="1" indent="0">
              <a:buNone/>
            </a:pPr>
            <a:r>
              <a:rPr lang="en-GB" dirty="0"/>
              <a:t>	</a:t>
            </a:r>
            <a:r>
              <a:rPr lang="en-GB" sz="2800" b="1" dirty="0">
                <a:solidFill>
                  <a:schemeClr val="bg2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“How would we do things differently next time?”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1F0C8-8FA2-DE45-9F04-90BE9592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B624F-49E6-BC43-B68C-8F86F3697FCE}"/>
              </a:ext>
            </a:extLst>
          </p:cNvPr>
          <p:cNvSpPr txBox="1"/>
          <p:nvPr/>
        </p:nvSpPr>
        <p:spPr>
          <a:xfrm>
            <a:off x="-108520" y="5815013"/>
            <a:ext cx="92525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Small changes often work the best</a:t>
            </a:r>
          </a:p>
        </p:txBody>
      </p:sp>
    </p:spTree>
    <p:extLst>
      <p:ext uri="{BB962C8B-B14F-4D97-AF65-F5344CB8AC3E}">
        <p14:creationId xmlns:p14="http://schemas.microsoft.com/office/powerpoint/2010/main" val="34264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5DDF3CB-77F7-5A44-B102-346000BB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know?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D1717F2-F7FA-354C-8616-B6012C231F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b="1" dirty="0"/>
              <a:t>You have knowledge</a:t>
            </a:r>
            <a:r>
              <a:rPr lang="en-GB" sz="2400" dirty="0"/>
              <a:t> about stuff you know</a:t>
            </a:r>
          </a:p>
          <a:p>
            <a:r>
              <a:rPr lang="en-GB" sz="2400" dirty="0"/>
              <a:t>You have knowledge about </a:t>
            </a:r>
            <a:r>
              <a:rPr lang="en-GB" sz="2400" b="1" dirty="0"/>
              <a:t>skills</a:t>
            </a:r>
            <a:r>
              <a:rPr lang="en-GB" sz="2400" dirty="0"/>
              <a:t> you possess</a:t>
            </a:r>
          </a:p>
          <a:p>
            <a:r>
              <a:rPr lang="en-GB" sz="2400" dirty="0"/>
              <a:t>You have knowledge about your level of </a:t>
            </a:r>
            <a:r>
              <a:rPr lang="en-GB" sz="2400" b="1" dirty="0"/>
              <a:t>understanding</a:t>
            </a:r>
            <a:r>
              <a:rPr lang="en-GB" sz="2400" dirty="0"/>
              <a:t> (of life, the universe and everything)</a:t>
            </a:r>
          </a:p>
        </p:txBody>
      </p:sp>
      <p:pic>
        <p:nvPicPr>
          <p:cNvPr id="14" name="Content Placeholder 13" descr="A close up of a book&#10;&#10;Description automatically generated">
            <a:extLst>
              <a:ext uri="{FF2B5EF4-FFF2-40B4-BE49-F238E27FC236}">
                <a16:creationId xmlns:a16="http://schemas.microsoft.com/office/drawing/2014/main" id="{3C76439A-EC5C-F84D-9237-A97850BBC2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69" y="1700213"/>
            <a:ext cx="3367611" cy="4114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64FBF-E3C3-EB49-870D-5AAE9E57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0573-CC60-0A47-B960-638BAEDC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Know yourself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5658D-FDE8-5F4B-86F3-70A056EDF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E0F48-6AA2-364E-9C88-CBC8A63BE2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Everyone is different</a:t>
            </a:r>
          </a:p>
          <a:p>
            <a:pPr lvl="1"/>
            <a:r>
              <a:rPr lang="en-GB" dirty="0"/>
              <a:t>We have different backgrounds/experience</a:t>
            </a:r>
          </a:p>
          <a:p>
            <a:pPr lvl="1"/>
            <a:r>
              <a:rPr lang="en-GB" dirty="0"/>
              <a:t>We have different preferences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51CC6A-1FA1-F64F-9297-B03495E72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Make your own decisions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D84FE0-FD9D-9841-80C2-79A1B00E25B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  <a:p>
            <a:pPr lvl="1"/>
            <a:r>
              <a:rPr lang="en-GB" dirty="0"/>
              <a:t>Which match your needs</a:t>
            </a:r>
          </a:p>
          <a:p>
            <a:pPr lvl="1"/>
            <a:r>
              <a:rPr lang="en-GB" dirty="0"/>
              <a:t>Which suit your capabilities</a:t>
            </a:r>
          </a:p>
          <a:p>
            <a:pPr lvl="1"/>
            <a:r>
              <a:rPr lang="en-GB" dirty="0"/>
              <a:t>Which yield the greatest personal gains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551D0-C0EC-F24E-8C08-547139FF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3AB52-A678-2840-82BF-824E2731EEB3}"/>
              </a:ext>
            </a:extLst>
          </p:cNvPr>
          <p:cNvSpPr txBox="1"/>
          <p:nvPr/>
        </p:nvSpPr>
        <p:spPr>
          <a:xfrm>
            <a:off x="-69191" y="5547230"/>
            <a:ext cx="921319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Always keep the end in sight – why am I here?</a:t>
            </a:r>
          </a:p>
        </p:txBody>
      </p:sp>
    </p:spTree>
    <p:extLst>
      <p:ext uri="{BB962C8B-B14F-4D97-AF65-F5344CB8AC3E}">
        <p14:creationId xmlns:p14="http://schemas.microsoft.com/office/powerpoint/2010/main" val="38893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By the end of this module (COMP1205)n you should be able to</a:t>
            </a:r>
          </a:p>
          <a:p>
            <a:r>
              <a:rPr lang="en-GB" dirty="0"/>
              <a:t>Communicate about yourself in written and oral forms in appropriate styles for different audiences</a:t>
            </a:r>
          </a:p>
          <a:p>
            <a:r>
              <a:rPr lang="en-GB" dirty="0"/>
              <a:t>Understand how to assess and respond to the needs of different audiences</a:t>
            </a:r>
          </a:p>
          <a:p>
            <a:pPr marL="0" indent="0">
              <a:buNone/>
            </a:pPr>
            <a:r>
              <a:rPr lang="en-GB" dirty="0"/>
              <a:t>By the end of this session  (and reading your individual feedback)  you should be able to:</a:t>
            </a:r>
          </a:p>
          <a:p>
            <a:r>
              <a:rPr lang="en-GB" dirty="0"/>
              <a:t>Evaluate and critically reflect upon self-presentation, particularly in the case of judging a CV for effectiveness </a:t>
            </a:r>
          </a:p>
          <a:p>
            <a:r>
              <a:rPr lang="en-GB" dirty="0"/>
              <a:t>Identify common pitfalls in a CV</a:t>
            </a:r>
          </a:p>
          <a:p>
            <a:r>
              <a:rPr lang="en-GB" dirty="0"/>
              <a:t>Explain the differences between networking and chatting </a:t>
            </a:r>
          </a:p>
        </p:txBody>
      </p:sp>
    </p:spTree>
    <p:extLst>
      <p:ext uri="{BB962C8B-B14F-4D97-AF65-F5344CB8AC3E}">
        <p14:creationId xmlns:p14="http://schemas.microsoft.com/office/powerpoint/2010/main" val="145046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9C9F-F536-AA44-B62C-0954E76C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Marks, feelings and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08317-F231-B943-A251-DAFC896047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1844824"/>
            <a:ext cx="8279631" cy="4752528"/>
          </a:xfrm>
        </p:spPr>
        <p:txBody>
          <a:bodyPr/>
          <a:lstStyle/>
          <a:p>
            <a:r>
              <a:rPr lang="en-GB" dirty="0"/>
              <a:t>When we give you marks, we tend to tell you about the mistakes you made</a:t>
            </a:r>
          </a:p>
          <a:p>
            <a:r>
              <a:rPr lang="en-GB" dirty="0"/>
              <a:t>Teachers and markers expect you to respond</a:t>
            </a:r>
            <a:br>
              <a:rPr lang="en-GB" dirty="0"/>
            </a:b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“oh I see, thanks for pointing that out…”</a:t>
            </a:r>
          </a:p>
          <a:p>
            <a:r>
              <a:rPr lang="en-GB" dirty="0"/>
              <a:t>But criticism – directed at something we have done, often elicits an emotional response because we feel personally threatened. </a:t>
            </a:r>
          </a:p>
          <a:p>
            <a:r>
              <a:rPr lang="en-GB" dirty="0"/>
              <a:t>it’s perfectly normal to feel defensive and even upset if you imagine the criticism is personal</a:t>
            </a:r>
          </a:p>
          <a:p>
            <a:r>
              <a:rPr lang="en-GB" dirty="0"/>
              <a:t>So Remember - Marking is marking your work against criteria </a:t>
            </a:r>
          </a:p>
          <a:p>
            <a:r>
              <a:rPr lang="en-GB" dirty="0"/>
              <a:t>We can </a:t>
            </a:r>
            <a:r>
              <a:rPr lang="en-GB" dirty="0" err="1"/>
              <a:t>letgo</a:t>
            </a:r>
            <a:r>
              <a:rPr lang="en-GB" dirty="0"/>
              <a:t> of our personal response and look at the mistake objectively </a:t>
            </a:r>
          </a:p>
          <a:p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“What could I do differently in future so I don’t make the same mistake?”</a:t>
            </a:r>
          </a:p>
        </p:txBody>
      </p:sp>
    </p:spTree>
    <p:extLst>
      <p:ext uri="{BB962C8B-B14F-4D97-AF65-F5344CB8AC3E}">
        <p14:creationId xmlns:p14="http://schemas.microsoft.com/office/powerpoint/2010/main" val="41761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F45CC7-7E70-7C4E-B7B4-37FBD8FD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1505B3-6D94-2D47-98E4-AD4C2D5AEF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Sometimes you have to make your own feedback</a:t>
            </a:r>
          </a:p>
          <a:p>
            <a:r>
              <a:rPr lang="en-GB" dirty="0"/>
              <a:t>E.g. the markers says – you make a lot of claims but don’t provide evidence</a:t>
            </a:r>
          </a:p>
          <a:p>
            <a:r>
              <a:rPr lang="en-GB" dirty="0"/>
              <a:t>The constructive feedback you can generate is</a:t>
            </a:r>
          </a:p>
          <a:p>
            <a:pPr lvl="1"/>
            <a:r>
              <a:rPr lang="en-GB" dirty="0"/>
              <a:t>I would have got more marks (and written a better CV) if I had provided details to back up my claims</a:t>
            </a:r>
          </a:p>
          <a:p>
            <a:pPr lvl="1"/>
            <a:r>
              <a:rPr lang="en-GB" dirty="0"/>
              <a:t>Thought - I hadn’t realised I haven’t provided enough details</a:t>
            </a:r>
          </a:p>
          <a:p>
            <a:pPr lvl="1"/>
            <a:r>
              <a:rPr lang="en-GB" dirty="0"/>
              <a:t>Action 1 - I will read through the CV and look for claims without evidence, I will work out how I could have provided some evidence</a:t>
            </a:r>
          </a:p>
          <a:p>
            <a:pPr lvl="1"/>
            <a:r>
              <a:rPr lang="en-GB" dirty="0"/>
              <a:t>Action 2 - I will add that evidence</a:t>
            </a:r>
          </a:p>
          <a:p>
            <a:pPr lvl="1"/>
            <a:r>
              <a:rPr lang="en-GB" dirty="0"/>
              <a:t>Action 3 – I will book into a CV workshop or book a one to one advice session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7B5CB-124B-B043-A1DC-0CD519042D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39000" y="6308725"/>
            <a:ext cx="1905000" cy="457200"/>
          </a:xfrm>
        </p:spPr>
        <p:txBody>
          <a:bodyPr/>
          <a:lstStyle/>
          <a:p>
            <a:fld id="{C1AC07C0-4185-4980-AEF7-9C22F08CAEC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dirty="0"/>
              <a:t>Feedback </a:t>
            </a:r>
          </a:p>
        </p:txBody>
      </p:sp>
    </p:spTree>
    <p:extLst>
      <p:ext uri="{BB962C8B-B14F-4D97-AF65-F5344CB8AC3E}">
        <p14:creationId xmlns:p14="http://schemas.microsoft.com/office/powerpoint/2010/main" val="34736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Receiving Feedback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You do not have to act on all feedback</a:t>
            </a:r>
          </a:p>
          <a:p>
            <a:r>
              <a:rPr lang="en-GB" dirty="0"/>
              <a:t>But it may help to reflect (take some time)</a:t>
            </a:r>
          </a:p>
          <a:p>
            <a:r>
              <a:rPr lang="en-GB" dirty="0"/>
              <a:t>Beware of dismissing feedback outright</a:t>
            </a:r>
          </a:p>
          <a:p>
            <a:pPr lvl="1"/>
            <a:r>
              <a:rPr lang="en-GB" dirty="0"/>
              <a:t>They just don’t understand me </a:t>
            </a:r>
          </a:p>
          <a:p>
            <a:pPr lvl="1"/>
            <a:r>
              <a:rPr lang="en-GB" dirty="0"/>
              <a:t>…or how I communicate…”I didn’t mean it like that”</a:t>
            </a:r>
          </a:p>
          <a:p>
            <a:pPr lvl="1"/>
            <a:r>
              <a:rPr lang="en-GB" dirty="0"/>
              <a:t>They were way out of order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A2BE28-9D31-4246-AB49-7CC58CB1D000}"/>
              </a:ext>
            </a:extLst>
          </p:cNvPr>
          <p:cNvSpPr/>
          <p:nvPr/>
        </p:nvSpPr>
        <p:spPr>
          <a:xfrm>
            <a:off x="827100" y="4581128"/>
            <a:ext cx="7416824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/>
              <a:t>Even if all of those things are true…</a:t>
            </a:r>
            <a:br>
              <a:rPr lang="en-GB" sz="1600" dirty="0"/>
            </a:br>
            <a:r>
              <a:rPr lang="en-GB" sz="1600" dirty="0"/>
              <a:t> reflect upon </a:t>
            </a:r>
            <a:r>
              <a:rPr lang="en-GB" sz="1600" b="1" dirty="0"/>
              <a:t>what you can do 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so they do understand you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so they can see what you are trying to communicate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so that you can handle the fact that you feel they were way out of order</a:t>
            </a:r>
          </a:p>
        </p:txBody>
      </p:sp>
    </p:spTree>
    <p:extLst>
      <p:ext uri="{BB962C8B-B14F-4D97-AF65-F5344CB8AC3E}">
        <p14:creationId xmlns:p14="http://schemas.microsoft.com/office/powerpoint/2010/main" val="117346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CE3D-3C59-3846-BDDF-C15CC8BE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– think and jot down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DD37A-069B-4F49-85AA-E5B6343B1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mistakes have you realised since you handed in?</a:t>
            </a:r>
          </a:p>
          <a:p>
            <a:r>
              <a:rPr lang="en-GB" dirty="0"/>
              <a:t>Have you updated your CV since </a:t>
            </a:r>
            <a:r>
              <a:rPr lang="en-GB" dirty="0" err="1"/>
              <a:t>handin</a:t>
            </a:r>
            <a:r>
              <a:rPr lang="en-GB" dirty="0"/>
              <a:t>?</a:t>
            </a:r>
          </a:p>
          <a:p>
            <a:r>
              <a:rPr lang="en-GB" dirty="0"/>
              <a:t>Have you seen an opportunity you now want to apply for?</a:t>
            </a:r>
          </a:p>
          <a:p>
            <a:r>
              <a:rPr lang="en-GB" dirty="0"/>
              <a:t>What might you change?</a:t>
            </a:r>
          </a:p>
          <a:p>
            <a:r>
              <a:rPr lang="en-GB" dirty="0"/>
              <a:t>In the CV?</a:t>
            </a:r>
          </a:p>
          <a:p>
            <a:r>
              <a:rPr lang="en-GB" dirty="0"/>
              <a:t>In your development plan?</a:t>
            </a:r>
          </a:p>
          <a:p>
            <a:r>
              <a:rPr lang="en-GB" dirty="0"/>
              <a:t>…not looked at your </a:t>
            </a:r>
            <a:r>
              <a:rPr lang="en-GB" dirty="0" err="1"/>
              <a:t>Cv</a:t>
            </a:r>
            <a:r>
              <a:rPr lang="en-GB" dirty="0"/>
              <a:t> since </a:t>
            </a:r>
            <a:r>
              <a:rPr lang="en-GB" dirty="0" err="1"/>
              <a:t>handin</a:t>
            </a:r>
            <a:r>
              <a:rPr lang="en-GB" dirty="0"/>
              <a:t> – why not look though it now?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267A6-C8C1-7E40-8012-F34F7262FF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39000" y="6308725"/>
            <a:ext cx="1905000" cy="457200"/>
          </a:xfrm>
        </p:spPr>
        <p:txBody>
          <a:bodyPr/>
          <a:lstStyle/>
          <a:p>
            <a:fld id="{6CB76B4D-260D-4EC1-9A8A-CDDCEAC88FC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1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5F4B-CF7A-004C-9E56-C65A67BE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slide set covers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5B468-E884-5740-AA32-6CD425035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General feedback </a:t>
            </a:r>
            <a:r>
              <a:rPr lang="en-GB" dirty="0"/>
              <a:t>for students following the marking of the CV coursework for COMP1205</a:t>
            </a:r>
          </a:p>
          <a:p>
            <a:r>
              <a:rPr lang="en-GB" dirty="0"/>
              <a:t>It precedes individual feedback on your submissions</a:t>
            </a:r>
          </a:p>
          <a:p>
            <a:r>
              <a:rPr lang="en-GB" dirty="0"/>
              <a:t>It includes exercises to </a:t>
            </a:r>
          </a:p>
          <a:p>
            <a:pPr lvl="1"/>
            <a:r>
              <a:rPr lang="en-GB" dirty="0"/>
              <a:t>remind you of the focus of the coursework</a:t>
            </a:r>
          </a:p>
          <a:p>
            <a:pPr lvl="1"/>
            <a:r>
              <a:rPr lang="en-GB" dirty="0"/>
              <a:t>Prompt you to reflect on the approach you took</a:t>
            </a:r>
          </a:p>
          <a:p>
            <a:r>
              <a:rPr lang="en-GB" dirty="0"/>
              <a:t>It also outlines possible next steps to improve and enhance your CV and learning from feedback generally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8D818-59D2-7644-B120-C2C8FD01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6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916832"/>
            <a:ext cx="8135937" cy="4321051"/>
          </a:xfrm>
        </p:spPr>
        <p:txBody>
          <a:bodyPr/>
          <a:lstStyle/>
          <a:p>
            <a:r>
              <a:rPr lang="en-GB" dirty="0"/>
              <a:t>Is my perception of the world accurate?</a:t>
            </a:r>
          </a:p>
          <a:p>
            <a:r>
              <a:rPr lang="en-GB" dirty="0"/>
              <a:t>What are the areas I most need to improve upon</a:t>
            </a:r>
          </a:p>
          <a:p>
            <a:pPr lvl="1"/>
            <a:r>
              <a:rPr lang="en-GB" dirty="0"/>
              <a:t>Are there mistakes I have made before (e.g. spelling, last minute work) which I could have avoided?</a:t>
            </a:r>
          </a:p>
          <a:p>
            <a:pPr lvl="1"/>
            <a:r>
              <a:rPr lang="en-GB" dirty="0"/>
              <a:t>And does what *I* think match other people’s opinions?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AA46C6-F319-844C-8737-D50DF20FCD7B}"/>
              </a:ext>
            </a:extLst>
          </p:cNvPr>
          <p:cNvGrpSpPr/>
          <p:nvPr/>
        </p:nvGrpSpPr>
        <p:grpSpPr>
          <a:xfrm>
            <a:off x="529856" y="4941168"/>
            <a:ext cx="7909235" cy="1432364"/>
            <a:chOff x="529856" y="4941168"/>
            <a:chExt cx="7909235" cy="1432364"/>
          </a:xfrm>
        </p:grpSpPr>
        <p:sp>
          <p:nvSpPr>
            <p:cNvPr id="7" name="Frame 6"/>
            <p:cNvSpPr/>
            <p:nvPr/>
          </p:nvSpPr>
          <p:spPr>
            <a:xfrm>
              <a:off x="6982190" y="5284933"/>
              <a:ext cx="1456901" cy="1088599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Marks: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6-8/10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E3C2C33-AF6C-4747-86BC-0DC02B7EE6E7}"/>
                </a:ext>
              </a:extLst>
            </p:cNvPr>
            <p:cNvGrpSpPr/>
            <p:nvPr/>
          </p:nvGrpSpPr>
          <p:grpSpPr>
            <a:xfrm>
              <a:off x="529856" y="4941168"/>
              <a:ext cx="6337720" cy="1432364"/>
              <a:chOff x="529856" y="4941168"/>
              <a:chExt cx="6337720" cy="143236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529856" y="4941168"/>
                <a:ext cx="6337720" cy="1432364"/>
                <a:chOff x="2808552" y="692696"/>
                <a:chExt cx="6337720" cy="143236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1096" t="7675" r="17920" b="54000"/>
                <a:stretch/>
              </p:blipFill>
              <p:spPr>
                <a:xfrm>
                  <a:off x="2808552" y="692696"/>
                  <a:ext cx="6337720" cy="1432364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8471087" y="1268760"/>
                  <a:ext cx="44435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tx2"/>
                      </a:solidFill>
                    </a:rPr>
                    <a:t>Yes</a:t>
                  </a: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7A6F19-AF4D-3E42-BE04-B37772BD0D5E}"/>
                  </a:ext>
                </a:extLst>
              </p:cNvPr>
              <p:cNvSpPr txBox="1"/>
              <p:nvPr/>
            </p:nvSpPr>
            <p:spPr>
              <a:xfrm>
                <a:off x="6187602" y="5829030"/>
                <a:ext cx="44435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tx2"/>
                    </a:solidFill>
                  </a:rPr>
                  <a:t>Yes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36B662-6831-0A43-A155-0909F44E45B6}"/>
                  </a:ext>
                </a:extLst>
              </p:cNvPr>
              <p:cNvSpPr txBox="1"/>
              <p:nvPr/>
            </p:nvSpPr>
            <p:spPr>
              <a:xfrm>
                <a:off x="6072988" y="6096533"/>
                <a:ext cx="6735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tx2"/>
                    </a:solidFill>
                  </a:rPr>
                  <a:t>Mostly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25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dirty="0"/>
              <a:t>CV Feedback 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611560" y="4797152"/>
            <a:ext cx="504056" cy="5458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CV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0" y="2564904"/>
            <a:ext cx="396044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Question: </a:t>
            </a:r>
          </a:p>
          <a:p>
            <a:pPr algn="ctr"/>
            <a:r>
              <a:rPr lang="en-GB" sz="3200" dirty="0"/>
              <a:t>Who is the audience of a CV?</a:t>
            </a:r>
          </a:p>
          <a:p>
            <a:pPr algn="ctr"/>
            <a:r>
              <a:rPr lang="en-GB" sz="3200" dirty="0"/>
              <a:t>Reminder - refocus</a:t>
            </a:r>
          </a:p>
        </p:txBody>
      </p:sp>
    </p:spTree>
    <p:extLst>
      <p:ext uri="{BB962C8B-B14F-4D97-AF65-F5344CB8AC3E}">
        <p14:creationId xmlns:p14="http://schemas.microsoft.com/office/powerpoint/2010/main" val="1718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</p:spPr>
        <p:txBody>
          <a:bodyPr/>
          <a:lstStyle/>
          <a:p>
            <a:r>
              <a:rPr lang="en-GB" dirty="0"/>
              <a:t>Who and What is involved in getting a job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446685"/>
            <a:ext cx="4085024" cy="4393059"/>
          </a:xfrm>
        </p:spPr>
        <p:txBody>
          <a:bodyPr/>
          <a:lstStyle/>
          <a:p>
            <a:r>
              <a:rPr lang="en-GB" sz="1400" b="1" dirty="0"/>
              <a:t>HR</a:t>
            </a:r>
          </a:p>
          <a:p>
            <a:pPr lvl="1"/>
            <a:r>
              <a:rPr lang="en-GB" sz="1200" b="1" dirty="0"/>
              <a:t>Individual or Team</a:t>
            </a:r>
          </a:p>
          <a:p>
            <a:pPr lvl="1"/>
            <a:r>
              <a:rPr lang="en-GB" sz="1200" b="1" dirty="0"/>
              <a:t>Given a job requirements, screen CVs to give small set to group</a:t>
            </a:r>
          </a:p>
          <a:p>
            <a:pPr lvl="1"/>
            <a:r>
              <a:rPr lang="en-GB" sz="1200" b="1" dirty="0"/>
              <a:t>At end, set bounds for salary</a:t>
            </a:r>
          </a:p>
          <a:p>
            <a:r>
              <a:rPr lang="en-GB" sz="1400" b="1" dirty="0"/>
              <a:t>Project Team</a:t>
            </a:r>
          </a:p>
          <a:p>
            <a:pPr lvl="1"/>
            <a:r>
              <a:rPr lang="en-GB" sz="1200" b="1" dirty="0"/>
              <a:t>Initial phone interview – yes/no to bring in candidate</a:t>
            </a:r>
          </a:p>
          <a:p>
            <a:pPr lvl="1"/>
            <a:r>
              <a:rPr lang="en-GB" sz="1200" b="1" dirty="0"/>
              <a:t>On interview day – part of spread of interviews, lunch, assessment tasks</a:t>
            </a:r>
          </a:p>
          <a:p>
            <a:r>
              <a:rPr lang="en-GB" sz="1400" b="1" dirty="0"/>
              <a:t>Project Lead</a:t>
            </a:r>
          </a:p>
          <a:p>
            <a:pPr lvl="1"/>
            <a:r>
              <a:rPr lang="en-GB" sz="1200" b="1" dirty="0"/>
              <a:t>Final interview</a:t>
            </a:r>
          </a:p>
          <a:p>
            <a:pPr lvl="1"/>
            <a:r>
              <a:rPr lang="en-GB" sz="1200" b="1" dirty="0"/>
              <a:t>Final yes/no with input from team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8024" y="2568190"/>
            <a:ext cx="4104456" cy="439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/>
              <a:t>CV</a:t>
            </a:r>
          </a:p>
          <a:p>
            <a:pPr lvl="1"/>
            <a:r>
              <a:rPr lang="en-GB" sz="1200" b="1" dirty="0"/>
              <a:t>2 page recap of you</a:t>
            </a:r>
          </a:p>
          <a:p>
            <a:pPr lvl="1"/>
            <a:endParaRPr lang="en-GB" sz="1200" b="1" dirty="0"/>
          </a:p>
          <a:p>
            <a:r>
              <a:rPr lang="en-GB" sz="1400" b="1" dirty="0"/>
              <a:t>Interview</a:t>
            </a:r>
          </a:p>
          <a:p>
            <a:pPr lvl="1"/>
            <a:r>
              <a:rPr lang="en-GB" sz="1200" b="1" dirty="0"/>
              <a:t>Phone conversations, in-person conversations, skill assessments</a:t>
            </a:r>
          </a:p>
          <a:p>
            <a:endParaRPr lang="en-GB" sz="1400" b="1" dirty="0"/>
          </a:p>
          <a:p>
            <a:r>
              <a:rPr lang="en-GB" sz="1400" b="1" dirty="0"/>
              <a:t>Online Presence </a:t>
            </a:r>
          </a:p>
          <a:p>
            <a:pPr lvl="1"/>
            <a:r>
              <a:rPr lang="en-GB" sz="1200" b="1" dirty="0"/>
              <a:t>Everything associated with you online</a:t>
            </a:r>
          </a:p>
          <a:p>
            <a:pPr lvl="1"/>
            <a:endParaRPr lang="en-GB" sz="1200" b="1" dirty="0"/>
          </a:p>
          <a:p>
            <a:r>
              <a:rPr lang="en-GB" sz="1400" b="1" dirty="0"/>
              <a:t>Network</a:t>
            </a:r>
          </a:p>
          <a:p>
            <a:pPr lvl="1"/>
            <a:r>
              <a:rPr lang="en-GB" sz="1200" b="1" dirty="0"/>
              <a:t>Who you know</a:t>
            </a:r>
          </a:p>
          <a:p>
            <a:pPr lvl="1"/>
            <a:endParaRPr lang="en-GB" sz="1200" b="1" dirty="0"/>
          </a:p>
          <a:p>
            <a:endParaRPr lang="en-GB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6989" y="188173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Who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0283" y="1881738"/>
            <a:ext cx="405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What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4607190" y="2548103"/>
            <a:ext cx="504056" cy="5458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CV</a:t>
            </a:r>
          </a:p>
        </p:txBody>
      </p:sp>
      <p:sp>
        <p:nvSpPr>
          <p:cNvPr id="8" name="Smiley Face 7"/>
          <p:cNvSpPr/>
          <p:nvPr/>
        </p:nvSpPr>
        <p:spPr>
          <a:xfrm>
            <a:off x="4586053" y="3541234"/>
            <a:ext cx="504056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Clipart - Stickman 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8" y="3829216"/>
            <a:ext cx="625038" cy="66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4" y="5193467"/>
            <a:ext cx="652600" cy="667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1" y="2426605"/>
            <a:ext cx="414427" cy="667299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4649114" y="4764719"/>
            <a:ext cx="462132" cy="4826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64217768"/>
              </p:ext>
            </p:extLst>
          </p:nvPr>
        </p:nvGraphicFramePr>
        <p:xfrm>
          <a:off x="4454302" y="5599812"/>
          <a:ext cx="851756" cy="73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0189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from me - Proper address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1844824"/>
            <a:ext cx="8496944" cy="4393059"/>
          </a:xfrm>
        </p:spPr>
        <p:txBody>
          <a:bodyPr/>
          <a:lstStyle/>
          <a:p>
            <a:r>
              <a:rPr lang="en-GB" dirty="0"/>
              <a:t>Where</a:t>
            </a:r>
          </a:p>
          <a:p>
            <a:pPr lvl="1"/>
            <a:r>
              <a:rPr lang="en-GB" dirty="0"/>
              <a:t>References on your CV</a:t>
            </a:r>
          </a:p>
          <a:p>
            <a:pPr lvl="1"/>
            <a:r>
              <a:rPr lang="en-GB" dirty="0"/>
              <a:t>Emails to your lecturers</a:t>
            </a:r>
          </a:p>
          <a:p>
            <a:pPr lvl="1"/>
            <a:r>
              <a:rPr lang="en-GB" dirty="0"/>
              <a:t>Letters to your future employer</a:t>
            </a:r>
          </a:p>
          <a:p>
            <a:endParaRPr lang="en-GB" dirty="0"/>
          </a:p>
          <a:p>
            <a:r>
              <a:rPr lang="en-GB" dirty="0"/>
              <a:t>Find out what their title is</a:t>
            </a:r>
          </a:p>
          <a:p>
            <a:pPr lvl="1"/>
            <a:r>
              <a:rPr lang="en-GB" dirty="0"/>
              <a:t>Dr., Professor, Sir, Dame, Mr., Mrs., </a:t>
            </a:r>
          </a:p>
          <a:p>
            <a:pPr lvl="1"/>
            <a:r>
              <a:rPr lang="en-GB" dirty="0"/>
              <a:t>Use the highest ranking title that is correct in any correspondence</a:t>
            </a:r>
          </a:p>
          <a:p>
            <a:pPr lvl="1"/>
            <a:r>
              <a:rPr lang="en-GB" dirty="0"/>
              <a:t>Until that person says, “You may call me, &lt;name&gt;.”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A552DB-4A3E-FF45-9AA1-28372167D6A8}"/>
              </a:ext>
            </a:extLst>
          </p:cNvPr>
          <p:cNvSpPr/>
          <p:nvPr/>
        </p:nvSpPr>
        <p:spPr>
          <a:xfrm>
            <a:off x="1043608" y="6021288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must still use that title when referring to that person to others</a:t>
            </a:r>
          </a:p>
          <a:p>
            <a:r>
              <a:rPr lang="en-GB" dirty="0"/>
              <a:t>For example Introductions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4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from the Markers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Colours</a:t>
            </a:r>
          </a:p>
          <a:p>
            <a:pPr lvl="1"/>
            <a:r>
              <a:rPr lang="en-GB" dirty="0"/>
              <a:t>Some colours (Red especially) are hard for people with dyslexia or colour blindness</a:t>
            </a:r>
          </a:p>
          <a:p>
            <a:pPr lvl="1"/>
            <a:r>
              <a:rPr lang="en-GB" dirty="0"/>
              <a:t>Your gorgeous CV will likely be printed in greyscale. How does it look now?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Interests vs Skills</a:t>
            </a:r>
          </a:p>
          <a:p>
            <a:pPr lvl="1"/>
            <a:r>
              <a:rPr lang="en-GB" dirty="0"/>
              <a:t>Skills: Java, SQL, Communication</a:t>
            </a:r>
          </a:p>
          <a:p>
            <a:pPr lvl="2"/>
            <a:r>
              <a:rPr lang="en-GB" dirty="0"/>
              <a:t>The things an employer is likely to appoint you for</a:t>
            </a:r>
          </a:p>
          <a:p>
            <a:pPr lvl="1"/>
            <a:r>
              <a:rPr lang="en-GB" dirty="0"/>
              <a:t>Interests: Community fundraising, hackathons</a:t>
            </a:r>
          </a:p>
          <a:p>
            <a:pPr lvl="2"/>
            <a:r>
              <a:rPr lang="en-GB" dirty="0"/>
              <a:t>The things that evidence you’ll be a good team member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0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Observations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Active Words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Evidence of leadership or initiative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Experience Section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678331"/>
              </p:ext>
            </p:extLst>
          </p:nvPr>
        </p:nvGraphicFramePr>
        <p:xfrm>
          <a:off x="2627784" y="1916832"/>
          <a:ext cx="58326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560">
                  <a:extLst>
                    <a:ext uri="{9D8B030D-6E8A-4147-A177-3AD203B41FA5}">
                      <a16:colId xmlns:a16="http://schemas.microsoft.com/office/drawing/2014/main" val="687076921"/>
                    </a:ext>
                  </a:extLst>
                </a:gridCol>
                <a:gridCol w="2083088">
                  <a:extLst>
                    <a:ext uri="{9D8B030D-6E8A-4147-A177-3AD203B41FA5}">
                      <a16:colId xmlns:a16="http://schemas.microsoft.com/office/drawing/2014/main" val="3782294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Not 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63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Did, Made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Implemented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23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Was involved, was in charge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Created, 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97509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951697"/>
              </p:ext>
            </p:extLst>
          </p:nvPr>
        </p:nvGraphicFramePr>
        <p:xfrm>
          <a:off x="851943" y="3665954"/>
          <a:ext cx="768363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3630">
                  <a:extLst>
                    <a:ext uri="{9D8B030D-6E8A-4147-A177-3AD203B41FA5}">
                      <a16:colId xmlns:a16="http://schemas.microsoft.com/office/drawing/2014/main" val="1758301738"/>
                    </a:ext>
                  </a:extLst>
                </a:gridCol>
              </a:tblGrid>
              <a:tr h="337525">
                <a:tc>
                  <a:txBody>
                    <a:bodyPr/>
                    <a:lstStyle/>
                    <a:p>
                      <a:r>
                        <a:rPr lang="en-GB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746132"/>
                  </a:ext>
                </a:extLst>
              </a:tr>
              <a:tr h="332246">
                <a:tc>
                  <a:txBody>
                    <a:bodyPr/>
                    <a:lstStyle/>
                    <a:p>
                      <a:r>
                        <a:rPr lang="en-GB" sz="1600" dirty="0"/>
                        <a:t>Led (6yr olds at summer project)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403609"/>
                  </a:ext>
                </a:extLst>
              </a:tr>
              <a:tr h="332246">
                <a:tc>
                  <a:txBody>
                    <a:bodyPr/>
                    <a:lstStyle/>
                    <a:p>
                      <a:r>
                        <a:rPr lang="en-GB" sz="1600" dirty="0"/>
                        <a:t>Organised</a:t>
                      </a:r>
                      <a:r>
                        <a:rPr lang="en-GB" sz="1600" baseline="0" dirty="0"/>
                        <a:t> (set up fund raising programme at my local action group)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66066"/>
                  </a:ext>
                </a:extLst>
              </a:tr>
              <a:tr h="332246">
                <a:tc>
                  <a:txBody>
                    <a:bodyPr/>
                    <a:lstStyle/>
                    <a:p>
                      <a:r>
                        <a:rPr lang="en-GB" sz="1600" dirty="0"/>
                        <a:t>Sorted out a problem without being asked (with the spreadsheet</a:t>
                      </a:r>
                      <a:r>
                        <a:rPr lang="en-GB" sz="1600" baseline="0" dirty="0"/>
                        <a:t> in the office)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0761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D7DC25E-FB4C-3A45-9EF7-A4C8E138F306}"/>
              </a:ext>
            </a:extLst>
          </p:cNvPr>
          <p:cNvSpPr/>
          <p:nvPr/>
        </p:nvSpPr>
        <p:spPr>
          <a:xfrm>
            <a:off x="1763688" y="5445224"/>
            <a:ext cx="51125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YOU all have something!</a:t>
            </a:r>
          </a:p>
          <a:p>
            <a:endParaRPr lang="en-US" sz="1400" b="1" dirty="0"/>
          </a:p>
          <a:p>
            <a:r>
              <a:rPr lang="en-US" sz="1400" b="1" dirty="0"/>
              <a:t>Let me know if you need help identifying that thing</a:t>
            </a:r>
          </a:p>
          <a:p>
            <a:endParaRPr lang="en-US" sz="1400" b="1" dirty="0"/>
          </a:p>
          <a:p>
            <a:r>
              <a:rPr lang="en-US" sz="1400" b="1" dirty="0"/>
              <a:t>We will arrange extra slots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0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dirty="0"/>
              <a:t>CV Feedback 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611560" y="4797152"/>
            <a:ext cx="504056" cy="5458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CV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0" y="2564904"/>
            <a:ext cx="396044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Question: </a:t>
            </a:r>
          </a:p>
          <a:p>
            <a:pPr algn="ctr"/>
            <a:r>
              <a:rPr lang="en-GB" sz="3200" dirty="0"/>
              <a:t>Who is the audience of a Coursework CV?</a:t>
            </a:r>
          </a:p>
        </p:txBody>
      </p:sp>
    </p:spTree>
    <p:extLst>
      <p:ext uri="{BB962C8B-B14F-4D97-AF65-F5344CB8AC3E}">
        <p14:creationId xmlns:p14="http://schemas.microsoft.com/office/powerpoint/2010/main" val="25577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Academic Integrity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Did you borrow a template?</a:t>
            </a:r>
          </a:p>
          <a:p>
            <a:pPr lvl="1"/>
            <a:r>
              <a:rPr lang="en-GB" dirty="0"/>
              <a:t>Hopefully the answer is YES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Did you acknowledge that you used the template*?</a:t>
            </a:r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3152" y="6130741"/>
            <a:ext cx="836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*In a normal CV that you give to a possible employer, </a:t>
            </a:r>
            <a:br>
              <a:rPr lang="en-GB" dirty="0"/>
            </a:br>
            <a:r>
              <a:rPr lang="en-GB" dirty="0"/>
              <a:t>you do not have to acknowledge a template. It is assumed.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36296" y="1484784"/>
            <a:ext cx="1872208" cy="21239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Lots of people found a way to acknowledge the use of a template</a:t>
            </a:r>
          </a:p>
        </p:txBody>
      </p:sp>
      <p:sp>
        <p:nvSpPr>
          <p:cNvPr id="6" name="Up Ribbon 5"/>
          <p:cNvSpPr/>
          <p:nvPr/>
        </p:nvSpPr>
        <p:spPr>
          <a:xfrm>
            <a:off x="155536" y="3824759"/>
            <a:ext cx="8928025" cy="2197970"/>
          </a:xfrm>
          <a:prstGeom prst="ribbon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This is your last and only warning:</a:t>
            </a:r>
          </a:p>
          <a:p>
            <a:pPr algn="ctr"/>
            <a:r>
              <a:rPr lang="en-GB" sz="1600" dirty="0"/>
              <a:t>1.1.1 Appropriately acknowledging all sources of information drawn upon in your own Academic Work </a:t>
            </a:r>
          </a:p>
        </p:txBody>
      </p:sp>
    </p:spTree>
    <p:extLst>
      <p:ext uri="{BB962C8B-B14F-4D97-AF65-F5344CB8AC3E}">
        <p14:creationId xmlns:p14="http://schemas.microsoft.com/office/powerpoint/2010/main" val="182686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on Coursework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95" t="41800" r="27370" b="3076"/>
          <a:stretch/>
        </p:blipFill>
        <p:spPr>
          <a:xfrm>
            <a:off x="1979712" y="4573234"/>
            <a:ext cx="4359795" cy="1664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Yes, there are many styles for CVs, and they are correct for a professional CV</a:t>
            </a:r>
          </a:p>
          <a:p>
            <a:r>
              <a:rPr lang="en-GB" dirty="0"/>
              <a:t>Also check correctness against the coursework specification!</a:t>
            </a:r>
          </a:p>
          <a:p>
            <a:r>
              <a:rPr lang="en-GB" dirty="0"/>
              <a:t>Be logical</a:t>
            </a:r>
          </a:p>
          <a:p>
            <a:pPr lvl="1"/>
            <a:r>
              <a:rPr lang="en-GB" dirty="0"/>
              <a:t>E.g. “References Identified” means “References available upon request” is unacceptable!</a:t>
            </a:r>
          </a:p>
          <a:p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4572000" y="3781146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 rot="16200000">
            <a:off x="2159732" y="5409791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Down Arrow 6"/>
          <p:cNvSpPr/>
          <p:nvPr/>
        </p:nvSpPr>
        <p:spPr>
          <a:xfrm rot="10800000">
            <a:off x="3059832" y="6209928"/>
            <a:ext cx="432048" cy="387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1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Dealing with feedback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Move beyond an emotional response </a:t>
            </a:r>
            <a:br>
              <a:rPr lang="en-GB" dirty="0"/>
            </a:br>
            <a:r>
              <a:rPr lang="en-GB" dirty="0"/>
              <a:t>aaargh - the whole thing was horrible.</a:t>
            </a:r>
          </a:p>
          <a:p>
            <a:pPr lvl="1"/>
            <a:r>
              <a:rPr lang="en-GB" dirty="0"/>
              <a:t>You couldn’t think of any experience you have, and didn’t put in an Experience Section </a:t>
            </a:r>
          </a:p>
          <a:p>
            <a:pPr lvl="1"/>
            <a:r>
              <a:rPr lang="en-GB" dirty="0"/>
              <a:t>You’ve been given feedback, and it looks like/feels like everyone hated your work.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5488356"/>
            <a:ext cx="2376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https://commons.wikimedia.org/wiki/File:Face_eyes_caricature_comic_cry_how.png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590793B-1E2A-834C-8A30-2F3EC1FE38C5}"/>
              </a:ext>
            </a:extLst>
          </p:cNvPr>
          <p:cNvSpPr/>
          <p:nvPr/>
        </p:nvSpPr>
        <p:spPr>
          <a:xfrm>
            <a:off x="1115616" y="4041353"/>
            <a:ext cx="6441504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GB" sz="1800" dirty="0"/>
              <a:t>Take a deep breath. Take some exercise.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Reflect on the feedback, and decide if it is valid and you wish to act on it.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Identify what you can change based on that feedback.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Seek advice, if needed.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Execute.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Ask for more feedback!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EC3899-0D07-054F-B138-9BC6836D0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44029"/>
            <a:ext cx="2729880" cy="18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46EA-2C20-1548-8D3B-5ECAE83C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Prepare before you watch this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32E75-05B6-924F-8481-A651A60D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Reminder</a:t>
            </a:r>
          </a:p>
          <a:p>
            <a:pPr lvl="1"/>
            <a:r>
              <a:rPr lang="en-GB" dirty="0"/>
              <a:t>I asked you to prepare </a:t>
            </a:r>
          </a:p>
          <a:p>
            <a:pPr lvl="2"/>
            <a:r>
              <a:rPr lang="en-GB" dirty="0"/>
              <a:t>before you watched this video</a:t>
            </a:r>
          </a:p>
          <a:p>
            <a:pPr lvl="2"/>
            <a:r>
              <a:rPr lang="en-GB" dirty="0"/>
              <a:t>before you received any indication of your mark</a:t>
            </a:r>
          </a:p>
          <a:p>
            <a:pPr lvl="2"/>
            <a:r>
              <a:rPr lang="en-GB" dirty="0"/>
              <a:t>why do you think that was?</a:t>
            </a:r>
          </a:p>
          <a:p>
            <a:pPr marL="990600" lvl="2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5E279-09AC-4640-9EA9-200F8E08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dirty="0"/>
              <a:t>CV reviews – do you have expert eyes?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Bin or Consider </a:t>
            </a:r>
            <a:r>
              <a:rPr lang="en-GB" dirty="0">
                <a:hlinkClick r:id="rId2"/>
              </a:rPr>
              <a:t>http://edshare.soton.ac.uk/20147/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611560" y="4797152"/>
            <a:ext cx="504056" cy="54580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CV</a:t>
            </a:r>
          </a:p>
        </p:txBody>
      </p:sp>
    </p:spTree>
    <p:extLst>
      <p:ext uri="{BB962C8B-B14F-4D97-AF65-F5344CB8AC3E}">
        <p14:creationId xmlns:p14="http://schemas.microsoft.com/office/powerpoint/2010/main" val="35165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FC85C-57EE-8B46-9AFA-D57CCFAF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C6A2A-5A32-FD48-A13A-39858C04A6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CV’s shown on OHP – see associated </a:t>
            </a:r>
            <a:r>
              <a:rPr lang="en-GB" dirty="0" err="1"/>
              <a:t>edshare</a:t>
            </a:r>
            <a:r>
              <a:rPr lang="en-GB" dirty="0"/>
              <a:t> collection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http://edshare.soton.ac.uk/20147/</a:t>
            </a:r>
            <a:endParaRPr lang="en-GB" dirty="0"/>
          </a:p>
          <a:p>
            <a:endParaRPr lang="en-GB" dirty="0"/>
          </a:p>
          <a:p>
            <a:r>
              <a:rPr lang="en-GB" dirty="0"/>
              <a:t>Allow ten seconds for each CV would you bin it or consider it?</a:t>
            </a:r>
          </a:p>
        </p:txBody>
      </p:sp>
    </p:spTree>
    <p:extLst>
      <p:ext uri="{BB962C8B-B14F-4D97-AF65-F5344CB8AC3E}">
        <p14:creationId xmlns:p14="http://schemas.microsoft.com/office/powerpoint/2010/main" val="242436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By the end of this session you should be able to</a:t>
            </a:r>
          </a:p>
          <a:p>
            <a:r>
              <a:rPr lang="en-GB" dirty="0"/>
              <a:t>Explain the differences between networking and chatting </a:t>
            </a:r>
          </a:p>
        </p:txBody>
      </p:sp>
    </p:spTree>
    <p:extLst>
      <p:ext uri="{BB962C8B-B14F-4D97-AF65-F5344CB8AC3E}">
        <p14:creationId xmlns:p14="http://schemas.microsoft.com/office/powerpoint/2010/main" val="77674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dirty="0"/>
              <a:t>Network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31466582"/>
              </p:ext>
            </p:extLst>
          </p:nvPr>
        </p:nvGraphicFramePr>
        <p:xfrm>
          <a:off x="683568" y="4797152"/>
          <a:ext cx="851756" cy="733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6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936104"/>
          </a:xfrm>
        </p:spPr>
        <p:txBody>
          <a:bodyPr/>
          <a:lstStyle/>
          <a:p>
            <a:r>
              <a:rPr lang="en-GB" dirty="0"/>
              <a:t>Build a Network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2446685"/>
            <a:ext cx="4085024" cy="4393059"/>
          </a:xfrm>
        </p:spPr>
        <p:txBody>
          <a:bodyPr/>
          <a:lstStyle/>
          <a:p>
            <a:r>
              <a:rPr lang="en-GB" sz="1400" b="1" dirty="0"/>
              <a:t>Let people know you are looking for a job, what kind of job, and ask if they have any leads</a:t>
            </a:r>
          </a:p>
          <a:p>
            <a:pPr lvl="1"/>
            <a:r>
              <a:rPr lang="en-GB" sz="1050" dirty="0"/>
              <a:t>Family</a:t>
            </a:r>
          </a:p>
          <a:p>
            <a:pPr lvl="1"/>
            <a:r>
              <a:rPr lang="en-GB" sz="1050" dirty="0"/>
              <a:t>Friends</a:t>
            </a:r>
          </a:p>
          <a:p>
            <a:pPr lvl="1"/>
            <a:r>
              <a:rPr lang="en-GB" sz="1050" dirty="0"/>
              <a:t>Associates</a:t>
            </a:r>
          </a:p>
          <a:p>
            <a:r>
              <a:rPr lang="en-GB" sz="1400" b="1" dirty="0"/>
              <a:t>If your current employer is looking to fill a position, and you know the perfect person, forward that person the job description</a:t>
            </a:r>
          </a:p>
          <a:p>
            <a:r>
              <a:rPr lang="en-GB" sz="1400" b="1" dirty="0"/>
              <a:t>Send a thank you notes for: </a:t>
            </a:r>
          </a:p>
          <a:p>
            <a:pPr lvl="1"/>
            <a:r>
              <a:rPr lang="en-GB" sz="1200" dirty="0"/>
              <a:t>Suggestions and leads</a:t>
            </a:r>
          </a:p>
          <a:p>
            <a:pPr lvl="1"/>
            <a:r>
              <a:rPr lang="en-GB" sz="1200" dirty="0"/>
              <a:t>Forwarding a CV</a:t>
            </a:r>
          </a:p>
          <a:p>
            <a:pPr lvl="1"/>
            <a:r>
              <a:rPr lang="en-GB" sz="1200" dirty="0"/>
              <a:t>Arranging an interview</a:t>
            </a:r>
          </a:p>
          <a:p>
            <a:endParaRPr lang="en-GB" sz="1400" b="1" dirty="0"/>
          </a:p>
          <a:p>
            <a:endParaRPr lang="en-GB" sz="1400" b="1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8024" y="2568190"/>
            <a:ext cx="4104456" cy="4393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NEVER Assume that because you know someone you will get the job</a:t>
            </a:r>
          </a:p>
          <a:p>
            <a:r>
              <a:rPr lang="en-GB" b="1" dirty="0"/>
              <a:t>NEVER Assume that someone in your network can or will do anything more than forward your CV to the most appropriate place</a:t>
            </a:r>
          </a:p>
          <a:p>
            <a:pPr marL="0" indent="0">
              <a:buNone/>
            </a:pPr>
            <a:endParaRPr lang="en-GB" sz="1200" b="1" dirty="0"/>
          </a:p>
          <a:p>
            <a:endParaRPr lang="en-GB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6989" y="188173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0283" y="1881738"/>
            <a:ext cx="405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2"/>
                </a:solidFill>
              </a:rPr>
              <a:t>Do Not</a:t>
            </a:r>
          </a:p>
        </p:txBody>
      </p:sp>
    </p:spTree>
    <p:extLst>
      <p:ext uri="{BB962C8B-B14F-4D97-AF65-F5344CB8AC3E}">
        <p14:creationId xmlns:p14="http://schemas.microsoft.com/office/powerpoint/2010/main" val="40457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3E57-95F8-304C-8231-E5D9D2C2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up networking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CBB33-F03A-624D-A327-04819BDBC1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How do you make them?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Are all networks equal?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How do you use them?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Why would you bother?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FD7446-6223-CA4A-BEEB-724DC85E05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Events </a:t>
            </a:r>
            <a:br>
              <a:rPr lang="en-US" sz="2000" dirty="0"/>
            </a:br>
            <a:r>
              <a:rPr lang="en-US" sz="2000" dirty="0"/>
              <a:t>e.g. talks, meetings, shows, open days, work shadowing, internships, </a:t>
            </a:r>
            <a:r>
              <a:rPr lang="en-US" sz="2000" dirty="0" err="1"/>
              <a:t>socialising</a:t>
            </a:r>
            <a:endParaRPr lang="en-US" sz="2000" dirty="0"/>
          </a:p>
          <a:p>
            <a:r>
              <a:rPr lang="en-US" sz="2000" dirty="0"/>
              <a:t>Showcasing, sharing, meeting, creating, working</a:t>
            </a:r>
          </a:p>
          <a:p>
            <a:r>
              <a:rPr lang="en-US" sz="2000" dirty="0"/>
              <a:t>Observing, meet and discuss, offer, listen, reflect</a:t>
            </a:r>
          </a:p>
          <a:p>
            <a:r>
              <a:rPr lang="en-US" sz="2000" dirty="0"/>
              <a:t>Practice, making opportunities, learning from others, evaluating your longer term opportunities and likely strengths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2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Networking in Person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0190654"/>
              </p:ext>
            </p:extLst>
          </p:nvPr>
        </p:nvGraphicFramePr>
        <p:xfrm>
          <a:off x="463918" y="1700808"/>
          <a:ext cx="80648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583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23CC-999D-C541-B9A6-301EB283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 - learning online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B5F69-2DC5-2941-A248-0BD9A51C7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There is an exercise shortly which is designed for a face to face class. </a:t>
            </a:r>
          </a:p>
          <a:p>
            <a:r>
              <a:rPr lang="en-GB" dirty="0"/>
              <a:t>This lecture is online and recorded </a:t>
            </a:r>
          </a:p>
          <a:p>
            <a:pPr lvl="1"/>
            <a:r>
              <a:rPr lang="en-GB" dirty="0"/>
              <a:t>but the point of the exercise is still important. </a:t>
            </a:r>
          </a:p>
          <a:p>
            <a:r>
              <a:rPr lang="en-GB" dirty="0"/>
              <a:t>Read the exercise and then read the alternative</a:t>
            </a:r>
          </a:p>
        </p:txBody>
      </p:sp>
    </p:spTree>
    <p:extLst>
      <p:ext uri="{BB962C8B-B14F-4D97-AF65-F5344CB8AC3E}">
        <p14:creationId xmlns:p14="http://schemas.microsoft.com/office/powerpoint/2010/main" val="329978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 – Setup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Row A (coloured piece of paper at end of row). Stand and face row behind you. Line up with folks in Row B (no coloured paper).</a:t>
            </a:r>
          </a:p>
          <a:p>
            <a:r>
              <a:rPr lang="en-GB" dirty="0"/>
              <a:t>When I say go, practice networking.</a:t>
            </a:r>
          </a:p>
          <a:p>
            <a:r>
              <a:rPr lang="en-GB" dirty="0"/>
              <a:t>When I call time, stop.</a:t>
            </a:r>
          </a:p>
          <a:p>
            <a:r>
              <a:rPr lang="en-GB" dirty="0"/>
              <a:t>Row B, move LEFT 1 person (people on end, loop)</a:t>
            </a:r>
          </a:p>
          <a:p>
            <a:r>
              <a:rPr lang="en-GB" dirty="0"/>
              <a:t>Repeat.</a:t>
            </a:r>
          </a:p>
          <a:p>
            <a:endParaRPr lang="en-GB" dirty="0"/>
          </a:p>
          <a:p>
            <a:r>
              <a:rPr lang="en-GB" dirty="0"/>
              <a:t>DISCUSSION</a:t>
            </a:r>
          </a:p>
          <a:p>
            <a:pPr lvl="1"/>
            <a:r>
              <a:rPr lang="en-GB" dirty="0"/>
              <a:t>We will discuss good, bad, hard, easy at the end – be ready to share!</a:t>
            </a:r>
          </a:p>
        </p:txBody>
      </p:sp>
    </p:spTree>
    <p:extLst>
      <p:ext uri="{BB962C8B-B14F-4D97-AF65-F5344CB8AC3E}">
        <p14:creationId xmlns:p14="http://schemas.microsoft.com/office/powerpoint/2010/main" val="24972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Practice! – Build your Network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Tell your partner, and find out from your partner:</a:t>
            </a:r>
          </a:p>
          <a:p>
            <a:pPr lvl="1"/>
            <a:r>
              <a:rPr lang="en-GB" dirty="0"/>
              <a:t>Name, Dream Job, Special Skill, Active or Social Hobby.</a:t>
            </a:r>
          </a:p>
          <a:p>
            <a:pPr lvl="1"/>
            <a:r>
              <a:rPr lang="en-GB" dirty="0"/>
              <a:t>Example: Hi! My name is </a:t>
            </a:r>
            <a:r>
              <a:rPr lang="en-GB" dirty="0" err="1"/>
              <a:t>Dr.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White. My dream job is leading an international MOOC research team, helping make learning better especially for those without access to formal education. I am a great networker with a track record of being truly creative at problem solving. I believe in a good life work balance and unwind through recreation by running, cycling and making and sharing good food.</a:t>
            </a:r>
          </a:p>
          <a:p>
            <a:r>
              <a:rPr lang="en-GB" dirty="0"/>
              <a:t>Based on what you and your partner say, find the next logical conversation progression.</a:t>
            </a:r>
          </a:p>
          <a:p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B8F4BE-54F4-704A-8512-A75386B44EFF}"/>
              </a:ext>
            </a:extLst>
          </p:cNvPr>
          <p:cNvSpPr/>
          <p:nvPr/>
        </p:nvSpPr>
        <p:spPr>
          <a:xfrm>
            <a:off x="0" y="5561712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You might practice this later in our of your club or society meetings, </a:t>
            </a:r>
            <a:br>
              <a:rPr lang="en-GB" dirty="0"/>
            </a:br>
            <a:r>
              <a:rPr lang="en-GB" dirty="0"/>
              <a:t>or work out how to do it virtually amongst your tutor group</a:t>
            </a:r>
            <a:br>
              <a:rPr lang="en-GB" dirty="0"/>
            </a:br>
            <a:r>
              <a:rPr lang="en-GB" dirty="0"/>
              <a:t>the point of a talking exercise is that we learn as we do</a:t>
            </a:r>
          </a:p>
        </p:txBody>
      </p:sp>
    </p:spTree>
    <p:extLst>
      <p:ext uri="{BB962C8B-B14F-4D97-AF65-F5344CB8AC3E}">
        <p14:creationId xmlns:p14="http://schemas.microsoft.com/office/powerpoint/2010/main" val="210981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59C1-6281-D94C-A18C-79E0C7FA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coursework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B5516-97FA-9B4D-9434-BD570A24D0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To make you aware that </a:t>
            </a:r>
          </a:p>
          <a:p>
            <a:pPr lvl="1"/>
            <a:r>
              <a:rPr lang="en-GB" dirty="0"/>
              <a:t>There are lots of opportunities you can apply for in year 1</a:t>
            </a:r>
          </a:p>
          <a:p>
            <a:pPr lvl="1"/>
            <a:r>
              <a:rPr lang="en-GB" dirty="0"/>
              <a:t>That not all opportunities require much technical skill</a:t>
            </a:r>
          </a:p>
          <a:p>
            <a:pPr lvl="1"/>
            <a:r>
              <a:rPr lang="en-GB" dirty="0"/>
              <a:t>You each have skills which it would be good to develop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8D816-B6FE-0B46-BC76-89A100EC6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5" name="Content Placeholder 14" descr="Table&#10;&#10;Description automatically generated">
            <a:extLst>
              <a:ext uri="{FF2B5EF4-FFF2-40B4-BE49-F238E27FC236}">
                <a16:creationId xmlns:a16="http://schemas.microsoft.com/office/drawing/2014/main" id="{BA10D109-AF15-374B-9FD1-5B80DE5922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66073"/>
            <a:ext cx="4171950" cy="1783080"/>
          </a:xfrm>
        </p:spPr>
      </p:pic>
    </p:spTree>
    <p:extLst>
      <p:ext uri="{BB962C8B-B14F-4D97-AF65-F5344CB8AC3E}">
        <p14:creationId xmlns:p14="http://schemas.microsoft.com/office/powerpoint/2010/main" val="40859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23CC-999D-C541-B9A6-301EB283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 - learning online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B5F69-2DC5-2941-A248-0BD9A51C7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b="1" dirty="0"/>
              <a:t>Online Alternative</a:t>
            </a:r>
          </a:p>
          <a:p>
            <a:r>
              <a:rPr lang="en-GB" dirty="0"/>
              <a:t>Rather than doing the exercise above you are going to have to imagine it and play a video of it in your head!</a:t>
            </a:r>
          </a:p>
          <a:p>
            <a:r>
              <a:rPr lang="en-GB" dirty="0"/>
              <a:t>First of all write down your every day introduction to a friend</a:t>
            </a:r>
          </a:p>
          <a:p>
            <a:r>
              <a:rPr lang="en-GB" dirty="0"/>
              <a:t>Secondly write down a more formal introduction you might make to a potential employer about your dream job</a:t>
            </a:r>
          </a:p>
          <a:p>
            <a:r>
              <a:rPr lang="en-GB" dirty="0"/>
              <a:t>now play the video in your head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FB2AC-0F19-2E47-A9E5-8D414E0BF5CD}"/>
              </a:ext>
            </a:extLst>
          </p:cNvPr>
          <p:cNvSpPr/>
          <p:nvPr/>
        </p:nvSpPr>
        <p:spPr>
          <a:xfrm>
            <a:off x="-36488" y="5914717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Follow up</a:t>
            </a:r>
            <a:br>
              <a:rPr lang="en-GB" dirty="0"/>
            </a:br>
            <a:r>
              <a:rPr lang="en-GB" dirty="0"/>
              <a:t>Put copies of your intros into a sealed envelopes and forget them until you are about to go to a careers fair</a:t>
            </a:r>
          </a:p>
          <a:p>
            <a:r>
              <a:rPr lang="en-GB" dirty="0"/>
              <a:t>Open them up and have a look at them before the careers fair</a:t>
            </a:r>
          </a:p>
          <a:p>
            <a:r>
              <a:rPr lang="en-GB" dirty="0"/>
              <a:t>Revise your introduction</a:t>
            </a:r>
          </a:p>
        </p:txBody>
      </p:sp>
    </p:spTree>
    <p:extLst>
      <p:ext uri="{BB962C8B-B14F-4D97-AF65-F5344CB8AC3E}">
        <p14:creationId xmlns:p14="http://schemas.microsoft.com/office/powerpoint/2010/main" val="41867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897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24936" cy="936104"/>
          </a:xfrm>
        </p:spPr>
        <p:txBody>
          <a:bodyPr/>
          <a:lstStyle/>
          <a:p>
            <a:r>
              <a:rPr lang="en-GB" dirty="0"/>
              <a:t>Use the Feedback to learn and grow. Practice.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96" t="7675" r="17920" b="54000"/>
          <a:stretch/>
        </p:blipFill>
        <p:spPr>
          <a:xfrm>
            <a:off x="1187624" y="1700808"/>
            <a:ext cx="6337720" cy="143236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3237514"/>
            <a:ext cx="8135937" cy="3575862"/>
          </a:xfrm>
        </p:spPr>
        <p:txBody>
          <a:bodyPr/>
          <a:lstStyle/>
          <a:p>
            <a:r>
              <a:rPr lang="en-GB" dirty="0"/>
              <a:t>“Just to let you know, on the hand-in page for the coursework, you have a criterion ‘Spelling and Grammer’, this should be ‘Spelling and Gramm</a:t>
            </a:r>
            <a:r>
              <a:rPr lang="en-GB" b="1" dirty="0"/>
              <a:t>a</a:t>
            </a:r>
            <a:r>
              <a:rPr lang="en-GB" dirty="0"/>
              <a:t>r’. Thought I should point out this slightly humorous error, and if I can get full marks for my proof reading skills that'd be great!”</a:t>
            </a:r>
          </a:p>
          <a:p>
            <a:pPr lvl="1"/>
            <a:r>
              <a:rPr lang="en-GB" dirty="0"/>
              <a:t>Excellent feedback!: specific, actionable (and humorous)</a:t>
            </a:r>
          </a:p>
          <a:p>
            <a:endParaRPr lang="en-GB" dirty="0"/>
          </a:p>
          <a:p>
            <a:r>
              <a:rPr lang="en-GB" dirty="0"/>
              <a:t>We’re all human, and nobody is perfect. Use the opportunity to better yourself!</a:t>
            </a:r>
          </a:p>
        </p:txBody>
      </p:sp>
      <p:sp>
        <p:nvSpPr>
          <p:cNvPr id="5" name="Oval 4"/>
          <p:cNvSpPr/>
          <p:nvPr/>
        </p:nvSpPr>
        <p:spPr>
          <a:xfrm>
            <a:off x="1115616" y="1969003"/>
            <a:ext cx="1080120" cy="8119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23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Feedback?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Information communicated about a prior action. That information </a:t>
            </a:r>
            <a:r>
              <a:rPr lang="en-GB" i="1" dirty="0"/>
              <a:t>can</a:t>
            </a:r>
            <a:r>
              <a:rPr lang="en-GB" dirty="0"/>
              <a:t> be used to adjust and improve actions and behaviours.</a:t>
            </a:r>
          </a:p>
          <a:p>
            <a:endParaRPr lang="en-GB" dirty="0"/>
          </a:p>
          <a:p>
            <a:r>
              <a:rPr lang="en-GB" dirty="0"/>
              <a:t>Essential part of maximizing your potential</a:t>
            </a:r>
          </a:p>
          <a:p>
            <a:r>
              <a:rPr lang="en-GB" dirty="0"/>
              <a:t>Informal or Formal</a:t>
            </a:r>
          </a:p>
          <a:p>
            <a:pPr lvl="1"/>
            <a:r>
              <a:rPr lang="en-GB" dirty="0"/>
              <a:t>E.g. Informal – day to day encounters </a:t>
            </a:r>
            <a:br>
              <a:rPr lang="en-GB" dirty="0"/>
            </a:br>
            <a:r>
              <a:rPr lang="en-GB" dirty="0"/>
              <a:t>“try this…”</a:t>
            </a:r>
          </a:p>
          <a:p>
            <a:pPr lvl="1"/>
            <a:r>
              <a:rPr lang="en-GB" dirty="0"/>
              <a:t>E.g. Formal – written assessment</a:t>
            </a:r>
          </a:p>
          <a:p>
            <a:r>
              <a:rPr lang="en-GB" dirty="0"/>
              <a:t>Feedback is an art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3597568"/>
            <a:ext cx="2549697" cy="2826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208" y="6381328"/>
            <a:ext cx="2549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Source: https://www.amazon.co.uk/Thanks-Feedback-Science-Receiving-Well/dp/1611762510</a:t>
            </a:r>
          </a:p>
        </p:txBody>
      </p:sp>
    </p:spTree>
    <p:extLst>
      <p:ext uri="{BB962C8B-B14F-4D97-AF65-F5344CB8AC3E}">
        <p14:creationId xmlns:p14="http://schemas.microsoft.com/office/powerpoint/2010/main" val="7203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Giving Feedback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23851" y="1525425"/>
            <a:ext cx="4171950" cy="4114800"/>
          </a:xfrm>
        </p:spPr>
        <p:txBody>
          <a:bodyPr/>
          <a:lstStyle/>
          <a:p>
            <a:r>
              <a:rPr lang="en-GB" dirty="0"/>
              <a:t>Be specific</a:t>
            </a:r>
          </a:p>
          <a:p>
            <a:pPr lvl="1"/>
            <a:r>
              <a:rPr lang="en-GB" sz="2000" dirty="0"/>
              <a:t>“you always criticise me” is not </a:t>
            </a:r>
            <a:r>
              <a:rPr lang="en-GB" sz="2000" b="1" dirty="0"/>
              <a:t>specific</a:t>
            </a:r>
            <a:r>
              <a:rPr lang="en-GB" sz="2000" dirty="0"/>
              <a:t>. </a:t>
            </a:r>
          </a:p>
          <a:p>
            <a:pPr lvl="1"/>
            <a:r>
              <a:rPr lang="en-GB" sz="2000" dirty="0"/>
              <a:t>“When we were discussing our flat’s cooking plans, I felt that we got off-topic, stopped discussing the food, and instead we spent a lot of time on a lecture about how I don’t always clear up”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is specific (better)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887A5-F552-B14A-9662-C358A5D47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5425"/>
            <a:ext cx="4171950" cy="4114800"/>
          </a:xfrm>
        </p:spPr>
        <p:txBody>
          <a:bodyPr/>
          <a:lstStyle/>
          <a:p>
            <a:r>
              <a:rPr lang="en-GB" dirty="0"/>
              <a:t>Be actionable</a:t>
            </a:r>
          </a:p>
          <a:p>
            <a:pPr lvl="1"/>
            <a:r>
              <a:rPr lang="en-GB" sz="2000" dirty="0"/>
              <a:t>“you always criticise me” is not </a:t>
            </a:r>
            <a:r>
              <a:rPr lang="en-GB" sz="2000" b="1" dirty="0"/>
              <a:t>actionable</a:t>
            </a:r>
            <a:r>
              <a:rPr lang="en-GB" sz="2000" dirty="0"/>
              <a:t>.</a:t>
            </a:r>
          </a:p>
          <a:p>
            <a:pPr lvl="1"/>
            <a:r>
              <a:rPr lang="en-GB" sz="2000" dirty="0"/>
              <a:t>“Perhaps we could separate this discussion. I would really like to discuss my cooking plans. I find clearing up gets on top of me, lets discuss that after we have agreed the cooking plans” </a:t>
            </a:r>
          </a:p>
          <a:p>
            <a:pPr lvl="1"/>
            <a:r>
              <a:rPr lang="en-GB" sz="2000" dirty="0"/>
              <a:t>is actionable (separate concerns then discuss each in turn).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7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DFA1-9BFE-D341-8206-37FA6AA7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</a:t>
            </a:r>
            <a:r>
              <a:rPr lang="en-GB" dirty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BF91-699E-8A4A-9565-F4495F67E4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5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35FC-3B99-0740-B068-C0FFD2A8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Previous for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1A460-B818-4943-BA64-D6EB44550C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7F56B-DF30-AA48-B0CA-2B4FC5DC90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B7BE9-87B1-2E4F-8C45-925C925A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95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61048"/>
            <a:ext cx="8136904" cy="936104"/>
          </a:xfrm>
        </p:spPr>
        <p:txBody>
          <a:bodyPr/>
          <a:lstStyle/>
          <a:p>
            <a:r>
              <a:rPr lang="en-GB" sz="2000" dirty="0"/>
              <a:t>You are a Human Resources (HR) employee sorting applications for possible candidates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97152"/>
            <a:ext cx="414427" cy="667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130801"/>
            <a:ext cx="603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Get ready. You have 10 seconds to make a decision!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153" t="27360" r="12920" b="11609"/>
          <a:stretch/>
        </p:blipFill>
        <p:spPr>
          <a:xfrm>
            <a:off x="1619672" y="188640"/>
            <a:ext cx="7272808" cy="32439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07" y="6310481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3603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mpleData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6077" y="115455"/>
            <a:ext cx="3700484" cy="1576550"/>
          </a:xfrm>
        </p:spPr>
        <p:txBody>
          <a:bodyPr/>
          <a:lstStyle/>
          <a:p>
            <a:r>
              <a:rPr lang="en-GB" sz="3200" dirty="0"/>
              <a:t>Possible Candidate?</a:t>
            </a:r>
          </a:p>
        </p:txBody>
      </p:sp>
      <p:sp>
        <p:nvSpPr>
          <p:cNvPr id="6" name="Text Placeholder 5" hidden="1"/>
          <p:cNvSpPr>
            <a:spLocks noGrp="1"/>
          </p:cNvSpPr>
          <p:nvPr>
            <p:ph type="body" idx="1"/>
          </p:nvPr>
        </p:nvSpPr>
        <p:spPr>
          <a:xfrm>
            <a:off x="261888" y="1904692"/>
            <a:ext cx="2582046" cy="15964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VoteNow"/>
          <p:cNvSpPr/>
          <p:nvPr/>
        </p:nvSpPr>
        <p:spPr>
          <a:xfrm>
            <a:off x="107504" y="6093296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 dirty="0"/>
              <a:t>POLL OPEN</a:t>
            </a:r>
          </a:p>
        </p:txBody>
      </p:sp>
      <p:sp>
        <p:nvSpPr>
          <p:cNvPr id="20" name="OpenQuestion"/>
          <p:cNvSpPr/>
          <p:nvPr>
            <p:custDataLst>
              <p:tags r:id="rId2"/>
            </p:custDataLst>
          </p:nvPr>
        </p:nvSpPr>
        <p:spPr>
          <a:xfrm>
            <a:off x="7874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 dirty="0"/>
              <a:t>Vote Trigger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/>
          <a:srcRect l="34503" t="8925" r="41323" b="24925"/>
          <a:stretch/>
        </p:blipFill>
        <p:spPr>
          <a:xfrm>
            <a:off x="3203848" y="90930"/>
            <a:ext cx="5867415" cy="6720857"/>
          </a:xfrm>
          <a:prstGeom prst="rect">
            <a:avLst/>
          </a:prstGeom>
        </p:spPr>
      </p:pic>
      <p:grpSp>
        <p:nvGrpSpPr>
          <p:cNvPr id="10" name="Chart"/>
          <p:cNvGrpSpPr/>
          <p:nvPr>
            <p:custDataLst>
              <p:tags r:id="rId3"/>
            </p:custDataLst>
          </p:nvPr>
        </p:nvGrpSpPr>
        <p:grpSpPr>
          <a:xfrm>
            <a:off x="261888" y="1904692"/>
            <a:ext cx="2582046" cy="1620026"/>
            <a:chOff x="261888" y="1904692"/>
            <a:chExt cx="2582046" cy="1620026"/>
          </a:xfrm>
        </p:grpSpPr>
        <p:sp>
          <p:nvSpPr>
            <p:cNvPr id="21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261888" y="1904692"/>
              <a:ext cx="610745" cy="442814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544" dirty="0"/>
                <a:t>1.</a:t>
              </a:r>
            </a:p>
          </p:txBody>
        </p:sp>
        <p:sp>
          <p:nvSpPr>
            <p:cNvPr id="22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872633" y="1904692"/>
              <a:ext cx="1971301" cy="468462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544" dirty="0"/>
                <a:t>Candidate</a:t>
              </a:r>
            </a:p>
          </p:txBody>
        </p:sp>
        <p:sp>
          <p:nvSpPr>
            <p:cNvPr id="23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2039749" y="2403476"/>
              <a:ext cx="551433" cy="293607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908"/>
                <a:t>48%</a:t>
              </a:r>
              <a:endParaRPr lang="en-GB" sz="1908" dirty="0"/>
            </a:p>
          </p:txBody>
        </p:sp>
        <p:sp>
          <p:nvSpPr>
            <p:cNvPr id="24" name="Bar_1"/>
            <p:cNvSpPr/>
            <p:nvPr>
              <p:custDataLst>
                <p:tags r:id="rId7"/>
              </p:custDataLst>
            </p:nvPr>
          </p:nvSpPr>
          <p:spPr>
            <a:xfrm>
              <a:off x="872633" y="2398554"/>
              <a:ext cx="1167116" cy="3034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25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261888" y="2727405"/>
              <a:ext cx="610745" cy="442814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544" dirty="0"/>
                <a:t>2.</a:t>
              </a:r>
            </a:p>
          </p:txBody>
        </p:sp>
        <p:sp>
          <p:nvSpPr>
            <p:cNvPr id="26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872633" y="2727405"/>
              <a:ext cx="1971301" cy="468462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544" dirty="0"/>
                <a:t>No</a:t>
              </a:r>
            </a:p>
          </p:txBody>
        </p:sp>
        <p:sp>
          <p:nvSpPr>
            <p:cNvPr id="27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2137009" y="3226190"/>
              <a:ext cx="551433" cy="293607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908"/>
                <a:t>52%</a:t>
              </a:r>
              <a:endParaRPr lang="en-GB" sz="1908" dirty="0"/>
            </a:p>
          </p:txBody>
        </p:sp>
        <p:sp>
          <p:nvSpPr>
            <p:cNvPr id="28" name="Bar_2"/>
            <p:cNvSpPr/>
            <p:nvPr>
              <p:custDataLst>
                <p:tags r:id="rId11"/>
              </p:custDataLst>
            </p:nvPr>
          </p:nvSpPr>
          <p:spPr>
            <a:xfrm>
              <a:off x="872633" y="3221267"/>
              <a:ext cx="1264376" cy="3034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7" name="Canvas" hidden="1"/>
            <p:cNvSpPr/>
            <p:nvPr/>
          </p:nvSpPr>
          <p:spPr>
            <a:xfrm>
              <a:off x="872633" y="1904692"/>
              <a:ext cx="1264376" cy="1620026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Countdown"/>
          <p:cNvSpPr/>
          <p:nvPr/>
        </p:nvSpPr>
        <p:spPr>
          <a:xfrm>
            <a:off x="425004" y="5244935"/>
            <a:ext cx="635000" cy="635000"/>
          </a:xfrm>
          <a:prstGeom prst="pie">
            <a:avLst>
              <a:gd name="adj1" fmla="val 162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4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ampleData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6077" y="115455"/>
            <a:ext cx="3700484" cy="1576550"/>
          </a:xfrm>
        </p:spPr>
        <p:txBody>
          <a:bodyPr/>
          <a:lstStyle/>
          <a:p>
            <a:r>
              <a:rPr lang="en-GB" sz="3200" dirty="0"/>
              <a:t>Possible Candidate?</a:t>
            </a:r>
          </a:p>
        </p:txBody>
      </p:sp>
      <p:sp>
        <p:nvSpPr>
          <p:cNvPr id="6" name="Text Placeholder 5" hidden="1"/>
          <p:cNvSpPr>
            <a:spLocks noGrp="1"/>
          </p:cNvSpPr>
          <p:nvPr>
            <p:ph type="body" idx="1"/>
          </p:nvPr>
        </p:nvSpPr>
        <p:spPr>
          <a:xfrm>
            <a:off x="261888" y="1904692"/>
            <a:ext cx="2582046" cy="15964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VoteNow"/>
          <p:cNvSpPr/>
          <p:nvPr/>
        </p:nvSpPr>
        <p:spPr>
          <a:xfrm>
            <a:off x="107504" y="6093296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 dirty="0"/>
              <a:t>POLL OPEN</a:t>
            </a:r>
          </a:p>
        </p:txBody>
      </p:sp>
      <p:sp>
        <p:nvSpPr>
          <p:cNvPr id="20" name="OpenQuestion"/>
          <p:cNvSpPr/>
          <p:nvPr>
            <p:custDataLst>
              <p:tags r:id="rId2"/>
            </p:custDataLst>
          </p:nvPr>
        </p:nvSpPr>
        <p:spPr>
          <a:xfrm>
            <a:off x="7874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 dirty="0"/>
              <a:t>Vote Trigger</a:t>
            </a:r>
          </a:p>
        </p:txBody>
      </p:sp>
      <p:grpSp>
        <p:nvGrpSpPr>
          <p:cNvPr id="12" name="Chart"/>
          <p:cNvGrpSpPr/>
          <p:nvPr>
            <p:custDataLst>
              <p:tags r:id="rId3"/>
            </p:custDataLst>
          </p:nvPr>
        </p:nvGrpSpPr>
        <p:grpSpPr>
          <a:xfrm>
            <a:off x="261888" y="1904692"/>
            <a:ext cx="2814481" cy="1620026"/>
            <a:chOff x="261888" y="1904692"/>
            <a:chExt cx="2814481" cy="1620026"/>
          </a:xfrm>
        </p:grpSpPr>
        <p:sp>
          <p:nvSpPr>
            <p:cNvPr id="21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261888" y="1904692"/>
              <a:ext cx="610745" cy="442814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544" dirty="0"/>
                <a:t>1.</a:t>
              </a:r>
            </a:p>
          </p:txBody>
        </p:sp>
        <p:sp>
          <p:nvSpPr>
            <p:cNvPr id="22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872633" y="1904692"/>
              <a:ext cx="1971301" cy="468462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544" dirty="0"/>
                <a:t>Candidate</a:t>
              </a:r>
            </a:p>
          </p:txBody>
        </p:sp>
        <p:sp>
          <p:nvSpPr>
            <p:cNvPr id="23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1820915" y="2403476"/>
              <a:ext cx="939360" cy="293607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908"/>
                <a:t>42.86%</a:t>
              </a:r>
              <a:endParaRPr lang="en-GB" sz="1908" dirty="0"/>
            </a:p>
          </p:txBody>
        </p:sp>
        <p:sp>
          <p:nvSpPr>
            <p:cNvPr id="24" name="Bar_1"/>
            <p:cNvSpPr/>
            <p:nvPr>
              <p:custDataLst>
                <p:tags r:id="rId7"/>
              </p:custDataLst>
            </p:nvPr>
          </p:nvSpPr>
          <p:spPr>
            <a:xfrm>
              <a:off x="872633" y="2398554"/>
              <a:ext cx="948282" cy="3034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25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261888" y="2727405"/>
              <a:ext cx="610745" cy="442814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544" dirty="0"/>
                <a:t>2.</a:t>
              </a:r>
            </a:p>
          </p:txBody>
        </p:sp>
        <p:sp>
          <p:nvSpPr>
            <p:cNvPr id="26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872633" y="2727405"/>
              <a:ext cx="1971301" cy="468462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544" dirty="0"/>
                <a:t>No</a:t>
              </a:r>
            </a:p>
          </p:txBody>
        </p:sp>
        <p:sp>
          <p:nvSpPr>
            <p:cNvPr id="27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2137009" y="3226190"/>
              <a:ext cx="939360" cy="293607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908"/>
                <a:t>57.14%</a:t>
              </a:r>
              <a:endParaRPr lang="en-GB" sz="1908" dirty="0"/>
            </a:p>
          </p:txBody>
        </p:sp>
        <p:sp>
          <p:nvSpPr>
            <p:cNvPr id="28" name="Bar_2"/>
            <p:cNvSpPr/>
            <p:nvPr>
              <p:custDataLst>
                <p:tags r:id="rId11"/>
              </p:custDataLst>
            </p:nvPr>
          </p:nvSpPr>
          <p:spPr>
            <a:xfrm>
              <a:off x="872633" y="3221267"/>
              <a:ext cx="1264376" cy="3034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7" name="Canvas" hidden="1"/>
            <p:cNvSpPr/>
            <p:nvPr/>
          </p:nvSpPr>
          <p:spPr>
            <a:xfrm>
              <a:off x="872633" y="1904692"/>
              <a:ext cx="1264376" cy="1620026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Countdown"/>
          <p:cNvSpPr/>
          <p:nvPr/>
        </p:nvSpPr>
        <p:spPr>
          <a:xfrm>
            <a:off x="425004" y="5244935"/>
            <a:ext cx="635000" cy="635000"/>
          </a:xfrm>
          <a:prstGeom prst="pie">
            <a:avLst>
              <a:gd name="adj1" fmla="val 162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/>
          <a:srcRect l="5171" t="10626" r="48341" b="5703"/>
          <a:stretch/>
        </p:blipFill>
        <p:spPr>
          <a:xfrm>
            <a:off x="2987824" y="459457"/>
            <a:ext cx="6048672" cy="61206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60032" y="878293"/>
            <a:ext cx="19442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Wendy B. Harris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84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59C1-6281-D94C-A18C-79E0C7FA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help you do well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B5516-97FA-9B4D-9434-BD570A24D0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GB" sz="2000" dirty="0"/>
              <a:t>It was quite easy to get a high score</a:t>
            </a:r>
          </a:p>
          <a:p>
            <a:pPr lvl="2"/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If you used the self mark sheet carefully</a:t>
            </a:r>
            <a:br>
              <a:rPr lang="en-GB" dirty="0">
                <a:solidFill>
                  <a:schemeClr val="bg2">
                    <a:lumMod val="75000"/>
                  </a:schemeClr>
                </a:solidFill>
              </a:rPr>
            </a:br>
            <a:endParaRPr lang="en-GB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r>
              <a:rPr lang="en-GB" sz="2000" dirty="0"/>
              <a:t>You could use the career development plan to set objectives to overcome gaps</a:t>
            </a:r>
          </a:p>
          <a:p>
            <a:pPr lvl="1"/>
            <a:r>
              <a:rPr lang="en-GB" sz="2000" dirty="0"/>
              <a:t>Not all the opportunities were the same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46BEE-B568-8147-94C6-AFA2BE26CD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8D816-B6FE-0B46-BC76-89A100EC6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5E532CCD-0489-704A-B412-98DCE3CC3572}"/>
              </a:ext>
            </a:extLst>
          </p:cNvPr>
          <p:cNvSpPr/>
          <p:nvPr/>
        </p:nvSpPr>
        <p:spPr>
          <a:xfrm>
            <a:off x="5004048" y="1582158"/>
            <a:ext cx="4464496" cy="4257674"/>
          </a:xfrm>
          <a:prstGeom prst="cloudCallou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en-GB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1E904-954C-654E-A1D4-3E75FEA2335B}"/>
              </a:ext>
            </a:extLst>
          </p:cNvPr>
          <p:cNvSpPr txBox="1"/>
          <p:nvPr/>
        </p:nvSpPr>
        <p:spPr>
          <a:xfrm>
            <a:off x="-142924" y="5893226"/>
            <a:ext cx="92685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Many just said yes to everything!</a:t>
            </a:r>
            <a:br>
              <a:rPr lang="en-GB" sz="2400" dirty="0"/>
            </a:br>
            <a:r>
              <a:rPr lang="en-GB" sz="2400" dirty="0"/>
              <a:t>Hmmm…objectivity, self critical skills?</a:t>
            </a:r>
          </a:p>
        </p:txBody>
      </p:sp>
    </p:spTree>
    <p:extLst>
      <p:ext uri="{BB962C8B-B14F-4D97-AF65-F5344CB8AC3E}">
        <p14:creationId xmlns:p14="http://schemas.microsoft.com/office/powerpoint/2010/main" val="55173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mpleData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6077" y="115455"/>
            <a:ext cx="3700484" cy="1576550"/>
          </a:xfrm>
        </p:spPr>
        <p:txBody>
          <a:bodyPr/>
          <a:lstStyle/>
          <a:p>
            <a:r>
              <a:rPr lang="en-GB" sz="3200" dirty="0"/>
              <a:t>Possible Candidate?</a:t>
            </a:r>
          </a:p>
        </p:txBody>
      </p:sp>
      <p:sp>
        <p:nvSpPr>
          <p:cNvPr id="6" name="Text Placeholder 5" hidden="1"/>
          <p:cNvSpPr>
            <a:spLocks noGrp="1"/>
          </p:cNvSpPr>
          <p:nvPr>
            <p:ph type="body" idx="1"/>
          </p:nvPr>
        </p:nvSpPr>
        <p:spPr>
          <a:xfrm>
            <a:off x="261888" y="1904692"/>
            <a:ext cx="2582046" cy="15964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VoteNow"/>
          <p:cNvSpPr/>
          <p:nvPr/>
        </p:nvSpPr>
        <p:spPr>
          <a:xfrm>
            <a:off x="107504" y="6093296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 dirty="0"/>
              <a:t>POLL OPEN</a:t>
            </a:r>
          </a:p>
        </p:txBody>
      </p:sp>
      <p:sp>
        <p:nvSpPr>
          <p:cNvPr id="20" name="OpenQuestion"/>
          <p:cNvSpPr/>
          <p:nvPr>
            <p:custDataLst>
              <p:tags r:id="rId2"/>
            </p:custDataLst>
          </p:nvPr>
        </p:nvSpPr>
        <p:spPr>
          <a:xfrm>
            <a:off x="7874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 dirty="0"/>
              <a:t>Vote Trigger</a:t>
            </a:r>
          </a:p>
        </p:txBody>
      </p:sp>
      <p:grpSp>
        <p:nvGrpSpPr>
          <p:cNvPr id="13" name="Chart"/>
          <p:cNvGrpSpPr/>
          <p:nvPr>
            <p:custDataLst>
              <p:tags r:id="rId3"/>
            </p:custDataLst>
          </p:nvPr>
        </p:nvGrpSpPr>
        <p:grpSpPr>
          <a:xfrm>
            <a:off x="261888" y="1904692"/>
            <a:ext cx="2814481" cy="1620026"/>
            <a:chOff x="261888" y="1904692"/>
            <a:chExt cx="2814481" cy="1620026"/>
          </a:xfrm>
        </p:grpSpPr>
        <p:sp>
          <p:nvSpPr>
            <p:cNvPr id="21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261888" y="1904692"/>
              <a:ext cx="610745" cy="442814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544" dirty="0"/>
                <a:t>1.</a:t>
              </a:r>
            </a:p>
          </p:txBody>
        </p:sp>
        <p:sp>
          <p:nvSpPr>
            <p:cNvPr id="22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872633" y="1904692"/>
              <a:ext cx="1971301" cy="468462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544" dirty="0"/>
                <a:t>Candidate</a:t>
              </a:r>
            </a:p>
          </p:txBody>
        </p:sp>
        <p:sp>
          <p:nvSpPr>
            <p:cNvPr id="23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1378383" y="2403476"/>
              <a:ext cx="939360" cy="293607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908"/>
                <a:t>28.57%</a:t>
              </a:r>
              <a:endParaRPr lang="en-GB" sz="1908" dirty="0"/>
            </a:p>
          </p:txBody>
        </p:sp>
        <p:sp>
          <p:nvSpPr>
            <p:cNvPr id="24" name="Bar_1"/>
            <p:cNvSpPr/>
            <p:nvPr>
              <p:custDataLst>
                <p:tags r:id="rId7"/>
              </p:custDataLst>
            </p:nvPr>
          </p:nvSpPr>
          <p:spPr>
            <a:xfrm>
              <a:off x="872633" y="2398554"/>
              <a:ext cx="505750" cy="3034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25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261888" y="2727405"/>
              <a:ext cx="610745" cy="442814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544" dirty="0"/>
                <a:t>2.</a:t>
              </a:r>
            </a:p>
          </p:txBody>
        </p:sp>
        <p:sp>
          <p:nvSpPr>
            <p:cNvPr id="26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872633" y="2727405"/>
              <a:ext cx="1971301" cy="468462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544" dirty="0"/>
                <a:t>No</a:t>
              </a:r>
            </a:p>
          </p:txBody>
        </p:sp>
        <p:sp>
          <p:nvSpPr>
            <p:cNvPr id="27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2137009" y="3226190"/>
              <a:ext cx="939360" cy="293607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908"/>
                <a:t>71.43%</a:t>
              </a:r>
              <a:endParaRPr lang="en-GB" sz="1908" dirty="0"/>
            </a:p>
          </p:txBody>
        </p:sp>
        <p:sp>
          <p:nvSpPr>
            <p:cNvPr id="28" name="Bar_2"/>
            <p:cNvSpPr/>
            <p:nvPr>
              <p:custDataLst>
                <p:tags r:id="rId11"/>
              </p:custDataLst>
            </p:nvPr>
          </p:nvSpPr>
          <p:spPr>
            <a:xfrm>
              <a:off x="872633" y="3221267"/>
              <a:ext cx="1264376" cy="3034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7" name="Canvas" hidden="1"/>
            <p:cNvSpPr/>
            <p:nvPr/>
          </p:nvSpPr>
          <p:spPr>
            <a:xfrm>
              <a:off x="872633" y="1904692"/>
              <a:ext cx="1264376" cy="1620026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Countdown"/>
          <p:cNvSpPr/>
          <p:nvPr/>
        </p:nvSpPr>
        <p:spPr>
          <a:xfrm>
            <a:off x="425004" y="5244935"/>
            <a:ext cx="635000" cy="635000"/>
          </a:xfrm>
          <a:prstGeom prst="pie">
            <a:avLst>
              <a:gd name="adj1" fmla="val 162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348243"/>
            <a:ext cx="4464496" cy="575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Julia Edmeads</a:t>
            </a:r>
          </a:p>
          <a:p>
            <a:pPr algn="ctr"/>
            <a:r>
              <a:rPr lang="en-GB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j.edmeads@google.co.uk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/>
          <a:srcRect l="745" t="13579" r="64943" b="6688"/>
          <a:stretch/>
        </p:blipFill>
        <p:spPr>
          <a:xfrm>
            <a:off x="4572000" y="836712"/>
            <a:ext cx="4464496" cy="5832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0072" y="6237312"/>
            <a:ext cx="9637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SQL, python, Java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3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ampleData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6077" y="115455"/>
            <a:ext cx="3700484" cy="1576550"/>
          </a:xfrm>
        </p:spPr>
        <p:txBody>
          <a:bodyPr/>
          <a:lstStyle/>
          <a:p>
            <a:r>
              <a:rPr lang="en-GB" sz="3200" dirty="0"/>
              <a:t>Possible Candidate?</a:t>
            </a:r>
          </a:p>
        </p:txBody>
      </p:sp>
      <p:sp>
        <p:nvSpPr>
          <p:cNvPr id="6" name="Text Placeholder 5" hidden="1"/>
          <p:cNvSpPr>
            <a:spLocks noGrp="1"/>
          </p:cNvSpPr>
          <p:nvPr>
            <p:ph type="body" idx="1"/>
          </p:nvPr>
        </p:nvSpPr>
        <p:spPr>
          <a:xfrm>
            <a:off x="261888" y="1904692"/>
            <a:ext cx="2582046" cy="159644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VoteNow"/>
          <p:cNvSpPr/>
          <p:nvPr/>
        </p:nvSpPr>
        <p:spPr>
          <a:xfrm>
            <a:off x="107504" y="6093296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 dirty="0"/>
              <a:t>POLL OPEN</a:t>
            </a:r>
          </a:p>
        </p:txBody>
      </p:sp>
      <p:sp>
        <p:nvSpPr>
          <p:cNvPr id="20" name="OpenQuestion"/>
          <p:cNvSpPr/>
          <p:nvPr>
            <p:custDataLst>
              <p:tags r:id="rId2"/>
            </p:custDataLst>
          </p:nvPr>
        </p:nvSpPr>
        <p:spPr>
          <a:xfrm>
            <a:off x="7874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 dirty="0"/>
              <a:t>Vote Trigger</a:t>
            </a:r>
          </a:p>
        </p:txBody>
      </p:sp>
      <p:grpSp>
        <p:nvGrpSpPr>
          <p:cNvPr id="30" name="Chart"/>
          <p:cNvGrpSpPr/>
          <p:nvPr>
            <p:custDataLst>
              <p:tags r:id="rId3"/>
            </p:custDataLst>
          </p:nvPr>
        </p:nvGrpSpPr>
        <p:grpSpPr>
          <a:xfrm>
            <a:off x="261888" y="1904692"/>
            <a:ext cx="2814481" cy="1620026"/>
            <a:chOff x="261888" y="1904692"/>
            <a:chExt cx="2814481" cy="1620026"/>
          </a:xfrm>
        </p:grpSpPr>
        <p:sp>
          <p:nvSpPr>
            <p:cNvPr id="21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261888" y="1904692"/>
              <a:ext cx="610745" cy="442814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544" dirty="0"/>
                <a:t>1.</a:t>
              </a:r>
            </a:p>
          </p:txBody>
        </p:sp>
        <p:sp>
          <p:nvSpPr>
            <p:cNvPr id="22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872633" y="1904692"/>
              <a:ext cx="1971301" cy="468462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544" dirty="0"/>
                <a:t>Candidate</a:t>
              </a:r>
            </a:p>
          </p:txBody>
        </p:sp>
        <p:sp>
          <p:nvSpPr>
            <p:cNvPr id="23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1757696" y="2403476"/>
              <a:ext cx="939360" cy="293607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908"/>
                <a:t>41.18%</a:t>
              </a:r>
              <a:endParaRPr lang="en-GB" sz="1908" dirty="0"/>
            </a:p>
          </p:txBody>
        </p:sp>
        <p:sp>
          <p:nvSpPr>
            <p:cNvPr id="24" name="Bar_1"/>
            <p:cNvSpPr/>
            <p:nvPr>
              <p:custDataLst>
                <p:tags r:id="rId7"/>
              </p:custDataLst>
            </p:nvPr>
          </p:nvSpPr>
          <p:spPr>
            <a:xfrm>
              <a:off x="872633" y="2398554"/>
              <a:ext cx="885063" cy="3034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25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261888" y="2727405"/>
              <a:ext cx="610745" cy="442814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544" dirty="0"/>
                <a:t>2.</a:t>
              </a:r>
            </a:p>
          </p:txBody>
        </p:sp>
        <p:sp>
          <p:nvSpPr>
            <p:cNvPr id="26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872633" y="2727405"/>
              <a:ext cx="1971301" cy="468462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544" dirty="0"/>
                <a:t>No</a:t>
              </a:r>
            </a:p>
          </p:txBody>
        </p:sp>
        <p:sp>
          <p:nvSpPr>
            <p:cNvPr id="27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2137009" y="3226190"/>
              <a:ext cx="939360" cy="293607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1908"/>
                <a:t>58.82%</a:t>
              </a:r>
              <a:endParaRPr lang="en-GB" sz="1908" dirty="0"/>
            </a:p>
          </p:txBody>
        </p:sp>
        <p:sp>
          <p:nvSpPr>
            <p:cNvPr id="28" name="Bar_2"/>
            <p:cNvSpPr/>
            <p:nvPr>
              <p:custDataLst>
                <p:tags r:id="rId11"/>
              </p:custDataLst>
            </p:nvPr>
          </p:nvSpPr>
          <p:spPr>
            <a:xfrm>
              <a:off x="872633" y="3221267"/>
              <a:ext cx="1264376" cy="30345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7" name="Canvas" hidden="1"/>
            <p:cNvSpPr/>
            <p:nvPr/>
          </p:nvSpPr>
          <p:spPr>
            <a:xfrm>
              <a:off x="872633" y="1904692"/>
              <a:ext cx="1264376" cy="1620026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9" name="Countdown"/>
          <p:cNvSpPr/>
          <p:nvPr/>
        </p:nvSpPr>
        <p:spPr>
          <a:xfrm>
            <a:off x="425004" y="5244935"/>
            <a:ext cx="635000" cy="635000"/>
          </a:xfrm>
          <a:prstGeom prst="pie">
            <a:avLst>
              <a:gd name="adj1" fmla="val 162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/>
          <a:srcRect l="1298" t="10625" r="58301" b="6688"/>
          <a:stretch/>
        </p:blipFill>
        <p:spPr>
          <a:xfrm>
            <a:off x="3275856" y="167749"/>
            <a:ext cx="5711275" cy="6571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3555" y="332656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Frank Sullivan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06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ampleData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080" y="386381"/>
            <a:ext cx="3600400" cy="935568"/>
          </a:xfrm>
        </p:spPr>
        <p:txBody>
          <a:bodyPr/>
          <a:lstStyle/>
          <a:p>
            <a:r>
              <a:rPr lang="en-GB" sz="3200" dirty="0"/>
              <a:t>Possible Candidate?</a:t>
            </a:r>
          </a:p>
        </p:txBody>
      </p:sp>
      <p:sp>
        <p:nvSpPr>
          <p:cNvPr id="6" name="Text Placeholder 5" hidden="1"/>
          <p:cNvSpPr>
            <a:spLocks noGrp="1"/>
          </p:cNvSpPr>
          <p:nvPr>
            <p:ph type="body" idx="1"/>
          </p:nvPr>
        </p:nvSpPr>
        <p:spPr>
          <a:xfrm>
            <a:off x="445230" y="1649474"/>
            <a:ext cx="2395782" cy="174751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VoteNow"/>
          <p:cNvSpPr/>
          <p:nvPr/>
        </p:nvSpPr>
        <p:spPr>
          <a:xfrm>
            <a:off x="107504" y="6021288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 dirty="0"/>
              <a:t>POLL OPEN</a:t>
            </a:r>
          </a:p>
        </p:txBody>
      </p:sp>
      <p:sp>
        <p:nvSpPr>
          <p:cNvPr id="20" name="OpenQuestion"/>
          <p:cNvSpPr/>
          <p:nvPr>
            <p:custDataLst>
              <p:tags r:id="rId2"/>
            </p:custDataLst>
          </p:nvPr>
        </p:nvSpPr>
        <p:spPr>
          <a:xfrm>
            <a:off x="7874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 dirty="0"/>
              <a:t>Vote Trigger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/>
          <a:srcRect l="33956" t="13251" r="40771" b="13250"/>
          <a:stretch/>
        </p:blipFill>
        <p:spPr>
          <a:xfrm>
            <a:off x="3491880" y="36230"/>
            <a:ext cx="5596178" cy="6812739"/>
          </a:xfrm>
          <a:prstGeom prst="rect">
            <a:avLst/>
          </a:prstGeom>
        </p:spPr>
      </p:pic>
      <p:grpSp>
        <p:nvGrpSpPr>
          <p:cNvPr id="14" name="Chart"/>
          <p:cNvGrpSpPr/>
          <p:nvPr>
            <p:custDataLst>
              <p:tags r:id="rId3"/>
            </p:custDataLst>
          </p:nvPr>
        </p:nvGrpSpPr>
        <p:grpSpPr>
          <a:xfrm>
            <a:off x="445230" y="1649474"/>
            <a:ext cx="2650659" cy="1764988"/>
            <a:chOff x="445230" y="1649474"/>
            <a:chExt cx="2650659" cy="1764988"/>
          </a:xfrm>
        </p:grpSpPr>
        <p:sp>
          <p:nvSpPr>
            <p:cNvPr id="21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445230" y="1649474"/>
              <a:ext cx="642805" cy="483081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806" dirty="0"/>
                <a:t>1.</a:t>
              </a:r>
            </a:p>
          </p:txBody>
        </p:sp>
        <p:sp>
          <p:nvSpPr>
            <p:cNvPr id="22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1088035" y="1649474"/>
              <a:ext cx="1752977" cy="508729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806" dirty="0"/>
                <a:t>Candidate</a:t>
              </a:r>
            </a:p>
          </p:txBody>
        </p:sp>
        <p:sp>
          <p:nvSpPr>
            <p:cNvPr id="23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2073173" y="2189468"/>
              <a:ext cx="1022716" cy="323935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2105"/>
                <a:t>61.54%</a:t>
              </a:r>
              <a:endParaRPr lang="en-GB" sz="2105" dirty="0"/>
            </a:p>
          </p:txBody>
        </p:sp>
        <p:sp>
          <p:nvSpPr>
            <p:cNvPr id="24" name="Bar_1"/>
            <p:cNvSpPr/>
            <p:nvPr>
              <p:custDataLst>
                <p:tags r:id="rId7"/>
              </p:custDataLst>
            </p:nvPr>
          </p:nvSpPr>
          <p:spPr>
            <a:xfrm>
              <a:off x="1088035" y="2183603"/>
              <a:ext cx="985138" cy="33566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25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445230" y="2544668"/>
              <a:ext cx="642805" cy="483081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806" dirty="0"/>
                <a:t>2.</a:t>
              </a:r>
            </a:p>
          </p:txBody>
        </p:sp>
        <p:sp>
          <p:nvSpPr>
            <p:cNvPr id="26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1088035" y="2544668"/>
              <a:ext cx="1752977" cy="508729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806" dirty="0"/>
                <a:t>No</a:t>
              </a:r>
            </a:p>
          </p:txBody>
        </p:sp>
        <p:sp>
          <p:nvSpPr>
            <p:cNvPr id="27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1703746" y="3084662"/>
              <a:ext cx="1022716" cy="323935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2105"/>
                <a:t>38.46%</a:t>
              </a:r>
              <a:endParaRPr lang="en-GB" sz="2105" dirty="0"/>
            </a:p>
          </p:txBody>
        </p:sp>
        <p:sp>
          <p:nvSpPr>
            <p:cNvPr id="28" name="Bar_2"/>
            <p:cNvSpPr/>
            <p:nvPr>
              <p:custDataLst>
                <p:tags r:id="rId11"/>
              </p:custDataLst>
            </p:nvPr>
          </p:nvSpPr>
          <p:spPr>
            <a:xfrm>
              <a:off x="1088035" y="3078797"/>
              <a:ext cx="615711" cy="33566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2" name="Canvas" hidden="1"/>
            <p:cNvSpPr/>
            <p:nvPr/>
          </p:nvSpPr>
          <p:spPr>
            <a:xfrm>
              <a:off x="1088035" y="1649474"/>
              <a:ext cx="985138" cy="1764988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4" name="Countdown"/>
          <p:cNvSpPr/>
          <p:nvPr/>
        </p:nvSpPr>
        <p:spPr>
          <a:xfrm>
            <a:off x="425004" y="5100446"/>
            <a:ext cx="635000" cy="635000"/>
          </a:xfrm>
          <a:prstGeom prst="pie">
            <a:avLst>
              <a:gd name="adj1" fmla="val 162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7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ampleData"/>
          <p:cNvSpPr/>
          <p:nvPr/>
        </p:nvSpPr>
        <p:spPr>
          <a:xfrm>
            <a:off x="0" y="6604000"/>
            <a:ext cx="9144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2500" lnSpcReduction="10000"/>
          </a:bodyPr>
          <a:lstStyle/>
          <a:p>
            <a:pPr algn="ctr"/>
            <a:r>
              <a:rPr lang="en-GB"/>
              <a:t>Sample Results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080" y="386381"/>
            <a:ext cx="3600400" cy="935568"/>
          </a:xfrm>
        </p:spPr>
        <p:txBody>
          <a:bodyPr/>
          <a:lstStyle/>
          <a:p>
            <a:r>
              <a:rPr lang="en-GB" sz="3200" dirty="0"/>
              <a:t>Possible Candidate?</a:t>
            </a:r>
          </a:p>
        </p:txBody>
      </p:sp>
      <p:sp>
        <p:nvSpPr>
          <p:cNvPr id="6" name="Text Placeholder 5" hidden="1"/>
          <p:cNvSpPr>
            <a:spLocks noGrp="1"/>
          </p:cNvSpPr>
          <p:nvPr>
            <p:ph type="body" idx="1"/>
          </p:nvPr>
        </p:nvSpPr>
        <p:spPr>
          <a:xfrm>
            <a:off x="445230" y="1649474"/>
            <a:ext cx="2395782" cy="174751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VoteNow"/>
          <p:cNvSpPr/>
          <p:nvPr/>
        </p:nvSpPr>
        <p:spPr>
          <a:xfrm>
            <a:off x="107504" y="6021288"/>
            <a:ext cx="1270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GB" dirty="0"/>
              <a:t>POLL OPEN</a:t>
            </a:r>
          </a:p>
        </p:txBody>
      </p:sp>
      <p:sp>
        <p:nvSpPr>
          <p:cNvPr id="20" name="OpenQuestion"/>
          <p:cNvSpPr/>
          <p:nvPr>
            <p:custDataLst>
              <p:tags r:id="rId2"/>
            </p:custDataLst>
          </p:nvPr>
        </p:nvSpPr>
        <p:spPr>
          <a:xfrm>
            <a:off x="7874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 dirty="0"/>
              <a:t>Vote Trigger</a:t>
            </a:r>
          </a:p>
        </p:txBody>
      </p:sp>
      <p:grpSp>
        <p:nvGrpSpPr>
          <p:cNvPr id="16" name="Chart"/>
          <p:cNvGrpSpPr/>
          <p:nvPr>
            <p:custDataLst>
              <p:tags r:id="rId3"/>
            </p:custDataLst>
          </p:nvPr>
        </p:nvGrpSpPr>
        <p:grpSpPr>
          <a:xfrm>
            <a:off x="445230" y="1649474"/>
            <a:ext cx="2650659" cy="1764988"/>
            <a:chOff x="445230" y="1649474"/>
            <a:chExt cx="2650659" cy="1764988"/>
          </a:xfrm>
        </p:grpSpPr>
        <p:sp>
          <p:nvSpPr>
            <p:cNvPr id="21" name="Key_1"/>
            <p:cNvSpPr txBox="1"/>
            <p:nvPr>
              <p:custDataLst>
                <p:tags r:id="rId4"/>
              </p:custDataLst>
            </p:nvPr>
          </p:nvSpPr>
          <p:spPr>
            <a:xfrm>
              <a:off x="445230" y="1649474"/>
              <a:ext cx="642805" cy="483081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806" dirty="0"/>
                <a:t>1.</a:t>
              </a:r>
            </a:p>
          </p:txBody>
        </p:sp>
        <p:sp>
          <p:nvSpPr>
            <p:cNvPr id="22" name="Description_1"/>
            <p:cNvSpPr txBox="1"/>
            <p:nvPr>
              <p:custDataLst>
                <p:tags r:id="rId5"/>
              </p:custDataLst>
            </p:nvPr>
          </p:nvSpPr>
          <p:spPr>
            <a:xfrm>
              <a:off x="1088035" y="1649474"/>
              <a:ext cx="1752977" cy="508729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806" dirty="0"/>
                <a:t>Candidate</a:t>
              </a:r>
            </a:p>
          </p:txBody>
        </p:sp>
        <p:sp>
          <p:nvSpPr>
            <p:cNvPr id="23" name="Value_1"/>
            <p:cNvSpPr txBox="1"/>
            <p:nvPr>
              <p:custDataLst>
                <p:tags r:id="rId6"/>
              </p:custDataLst>
            </p:nvPr>
          </p:nvSpPr>
          <p:spPr>
            <a:xfrm>
              <a:off x="1791705" y="2189468"/>
              <a:ext cx="1022716" cy="323935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2105"/>
                <a:t>41.67%</a:t>
              </a:r>
              <a:endParaRPr lang="en-GB" sz="2105" dirty="0"/>
            </a:p>
          </p:txBody>
        </p:sp>
        <p:sp>
          <p:nvSpPr>
            <p:cNvPr id="24" name="Bar_1"/>
            <p:cNvSpPr/>
            <p:nvPr>
              <p:custDataLst>
                <p:tags r:id="rId7"/>
              </p:custDataLst>
            </p:nvPr>
          </p:nvSpPr>
          <p:spPr>
            <a:xfrm>
              <a:off x="1088035" y="2183603"/>
              <a:ext cx="703670" cy="33566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25" name="Key_2"/>
            <p:cNvSpPr txBox="1"/>
            <p:nvPr>
              <p:custDataLst>
                <p:tags r:id="rId8"/>
              </p:custDataLst>
            </p:nvPr>
          </p:nvSpPr>
          <p:spPr>
            <a:xfrm>
              <a:off x="445230" y="2544668"/>
              <a:ext cx="642805" cy="483081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806" dirty="0"/>
                <a:t>2.</a:t>
              </a:r>
            </a:p>
          </p:txBody>
        </p:sp>
        <p:sp>
          <p:nvSpPr>
            <p:cNvPr id="26" name="Description_2"/>
            <p:cNvSpPr txBox="1"/>
            <p:nvPr>
              <p:custDataLst>
                <p:tags r:id="rId9"/>
              </p:custDataLst>
            </p:nvPr>
          </p:nvSpPr>
          <p:spPr>
            <a:xfrm>
              <a:off x="1088035" y="2544668"/>
              <a:ext cx="1752977" cy="508729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GB" sz="2806" dirty="0"/>
                <a:t>No</a:t>
              </a:r>
            </a:p>
          </p:txBody>
        </p:sp>
        <p:sp>
          <p:nvSpPr>
            <p:cNvPr id="27" name="Value_2"/>
            <p:cNvSpPr txBox="1"/>
            <p:nvPr>
              <p:custDataLst>
                <p:tags r:id="rId10"/>
              </p:custDataLst>
            </p:nvPr>
          </p:nvSpPr>
          <p:spPr>
            <a:xfrm>
              <a:off x="2073173" y="3084662"/>
              <a:ext cx="1022716" cy="323935"/>
            </a:xfrm>
            <a:prstGeom prst="rect">
              <a:avLst/>
            </a:prstGeom>
            <a:noFill/>
          </p:spPr>
          <p:txBody>
            <a:bodyPr vert="horz" wrap="none" lIns="76200" tIns="0" rIns="0" bIns="0" rtlCol="0" anchor="t">
              <a:spAutoFit/>
            </a:bodyPr>
            <a:lstStyle/>
            <a:p>
              <a:r>
                <a:rPr lang="en-GB" sz="2105"/>
                <a:t>58.33%</a:t>
              </a:r>
              <a:endParaRPr lang="en-GB" sz="2105" dirty="0"/>
            </a:p>
          </p:txBody>
        </p:sp>
        <p:sp>
          <p:nvSpPr>
            <p:cNvPr id="28" name="Bar_2"/>
            <p:cNvSpPr/>
            <p:nvPr>
              <p:custDataLst>
                <p:tags r:id="rId11"/>
              </p:custDataLst>
            </p:nvPr>
          </p:nvSpPr>
          <p:spPr>
            <a:xfrm>
              <a:off x="1088035" y="3078797"/>
              <a:ext cx="985138" cy="335665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2" name="Canvas" hidden="1"/>
            <p:cNvSpPr/>
            <p:nvPr/>
          </p:nvSpPr>
          <p:spPr>
            <a:xfrm>
              <a:off x="1088035" y="1649474"/>
              <a:ext cx="985138" cy="1764988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4" name="Countdown"/>
          <p:cNvSpPr/>
          <p:nvPr/>
        </p:nvSpPr>
        <p:spPr>
          <a:xfrm>
            <a:off x="425004" y="5100446"/>
            <a:ext cx="635000" cy="635000"/>
          </a:xfrm>
          <a:prstGeom prst="pie">
            <a:avLst>
              <a:gd name="adj1" fmla="val 16200000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/>
          <a:srcRect l="-362" t="11610" r="55534" b="6688"/>
          <a:stretch/>
        </p:blipFill>
        <p:spPr>
          <a:xfrm>
            <a:off x="3106741" y="719681"/>
            <a:ext cx="5832648" cy="5976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6939" y="222866"/>
            <a:ext cx="5782450" cy="631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  <a:latin typeface="Arial Rounded MT Bold" panose="020F0704030504030204" pitchFamily="34" charset="0"/>
              </a:rPr>
              <a:t>Winston Griffin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4348E-6EE5-1145-8A8A-7A9866278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may have noticed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2561A-EA8B-5D42-A83E-C4B5C81CBB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D722B-B9D4-BF46-895D-569E02D28B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Coursework is often designed to: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make you pay greater attention to details which are best learnt by DOING STUFF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Understand general learning points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AA24E8-C7C7-3F49-A3A5-B63C4051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5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59C1-6281-D94C-A18C-79E0C7FA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coursework objectives</a:t>
            </a:r>
          </a:p>
        </p:txBody>
      </p:sp>
      <p:pic>
        <p:nvPicPr>
          <p:cNvPr id="7" name="Content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4761E684-78C3-CF47-BF25-A85E253296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007732"/>
            <a:ext cx="4171950" cy="349976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46BEE-B568-8147-94C6-AFA2BE26CD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To give you some more challenges</a:t>
            </a:r>
          </a:p>
          <a:p>
            <a:pPr lvl="1"/>
            <a:r>
              <a:rPr lang="en-GB" sz="2000" dirty="0"/>
              <a:t>Would you choose a role which will increase your total knowledge/understanding?</a:t>
            </a:r>
          </a:p>
          <a:p>
            <a:pPr lvl="1"/>
            <a:r>
              <a:rPr lang="en-GB" sz="2000" dirty="0"/>
              <a:t>Did you want to learn about possible futures?</a:t>
            </a:r>
          </a:p>
          <a:p>
            <a:pPr lvl="1"/>
            <a:r>
              <a:rPr lang="en-GB" sz="2000" dirty="0"/>
              <a:t>Did you closely read the job specifications and match your CV to the person and job requirements?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8D816-B6FE-0B46-BC76-89A100EC6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6B4D-260D-4EC1-9A8A-CDDCEAC88FC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1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22844-F4E4-1E48-B0B3-9D07FB304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asked for your rationale - compare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57E36-13C1-004A-B4F1-8FBF9361D3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 can do it all already</a:t>
            </a:r>
          </a:p>
          <a:p>
            <a:pPr lvl="1"/>
            <a:r>
              <a:rPr lang="en-GB" dirty="0"/>
              <a:t>Cruising along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24A1C-B1C9-7B4C-BA23-B0C469049B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I want to learn about x</a:t>
            </a:r>
          </a:p>
          <a:p>
            <a:pPr lvl="1"/>
            <a:r>
              <a:rPr lang="en-GB" dirty="0"/>
              <a:t>Getting out of your comfort zone</a:t>
            </a:r>
          </a:p>
          <a:p>
            <a:pPr lvl="1"/>
            <a:r>
              <a:rPr lang="en-GB" dirty="0"/>
              <a:t>Exploring new territories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36DBE-2826-B945-B797-C396EA93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9F15E-6353-D843-801D-A6639D0ECBD9}"/>
              </a:ext>
            </a:extLst>
          </p:cNvPr>
          <p:cNvSpPr txBox="1"/>
          <p:nvPr/>
        </p:nvSpPr>
        <p:spPr>
          <a:xfrm>
            <a:off x="-108520" y="5445224"/>
            <a:ext cx="934736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We were creating space for reflection and for you to show or explore your self knowledge</a:t>
            </a:r>
          </a:p>
        </p:txBody>
      </p:sp>
    </p:spTree>
    <p:extLst>
      <p:ext uri="{BB962C8B-B14F-4D97-AF65-F5344CB8AC3E}">
        <p14:creationId xmlns:p14="http://schemas.microsoft.com/office/powerpoint/2010/main" val="4048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86683-EB5F-0A48-9884-63B2B143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asked for a covering email - compare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5CB41-4344-0942-8D18-2192204F81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No response</a:t>
            </a:r>
          </a:p>
          <a:p>
            <a:r>
              <a:rPr lang="en-GB" dirty="0"/>
              <a:t>Short – please get in touch with me </a:t>
            </a:r>
          </a:p>
          <a:p>
            <a:r>
              <a:rPr lang="en-GB" dirty="0"/>
              <a:t>Short – wonderful opportunity, ,thank you</a:t>
            </a:r>
          </a:p>
          <a:p>
            <a:r>
              <a:rPr lang="en-GB" dirty="0"/>
              <a:t>Short – details attached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F678F-CAB7-084A-A473-4E75589FAA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Longer - Wonderful opportunity, thank you, details attached </a:t>
            </a:r>
          </a:p>
          <a:p>
            <a:r>
              <a:rPr lang="en-GB" dirty="0"/>
              <a:t>Longer – lots of info, might take a while to read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C8882-3442-9743-A751-C999C062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07C0-4185-4980-AEF7-9C22F08CAEC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587F9-B51C-A34E-95F5-F6D7F85D6F1D}"/>
              </a:ext>
            </a:extLst>
          </p:cNvPr>
          <p:cNvSpPr txBox="1"/>
          <p:nvPr/>
        </p:nvSpPr>
        <p:spPr>
          <a:xfrm>
            <a:off x="407478" y="6165304"/>
            <a:ext cx="6651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 have already covered in slides – think about your audience</a:t>
            </a:r>
          </a:p>
          <a:p>
            <a:r>
              <a:rPr lang="en-GB" dirty="0"/>
              <a:t>The LinkedIn training video pointed to by the careers service really puts this into focus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5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d=&quot;http://www.w3.org/2001/XMLSchema&quot; xmlns:xsi=&quot;http://www.w3.org/2001/XMLSchema-instance&quot;&gt;&lt;GUID&gt;b6d53f3e-c8db-4dcd-9c73-66e4d8e1757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d=&quot;http://www.w3.org/2001/XMLSchema&quot; xmlns:xsi=&quot;http://www.w3.org/2001/XMLSchema-instance&quot;&gt;&lt;GUID&gt;897fab89-2f1b-4273-b816-d752315d61ef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VOTENOWOPTIONS" val="&lt;?xml version=&quot;1.0&quot; encoding=&quot;utf-8&quot;?&gt;&lt;VoteNowOptions xmlns:xsd=&quot;http://www.w3.org/2001/XMLSchema&quot; xmlns:xsi=&quot;http://www.w3.org/2001/XMLSchema-instance&quot;&gt;&lt;GUID&gt;8ebbcdf4-01c0-4bb0-861e-0d2190b3bdf9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SCORINGOPTIONS" val="&lt;?xml version=&quot;1.0&quot; encoding=&quot;utf-8&quot;?&gt;&lt;ScoringOptions xmlns:xsd=&quot;http://www.w3.org/2001/XMLSchema&quot; xmlns:xsi=&quot;http://www.w3.org/2001/XMLSchema-instance&quot;&gt;&lt;GUID&gt;5845616e-02dc-4f5b-9ff9-d82b1f53385f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QUESTIONDEFINITION" val="&lt;?xml version=&quot;1.0&quot; encoding=&quot;utf-8&quot;?&gt;&lt;MultipleChoiceQuestion xmlns:xsd=&quot;http://www.w3.org/2001/XMLSchema&quot; xmlns:xsi=&quot;http://www.w3.org/2001/XMLSchema-instance&quot;&gt;&lt;GUID&gt;a66ca02e-8a52-4fe9-b3c1-ab59bdea4233&lt;/GUID&gt;&lt;Name /&gt;&lt;Text&gt;Possible Candidate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cc404a4f-7b97-4eb9-9848-deab864091b3&lt;/GUID&gt;&lt;Name /&gt;&lt;IsSelected&gt;true&lt;/IsSelected&gt;&lt;Description&gt;Candidate&lt;/Description&gt;&lt;Key&gt;1&lt;/Key&gt;&lt;IsAnswer&gt;false&lt;/IsAnswer&gt;&lt;SubChoiceData&gt;&lt;SubChoices&gt;&lt;SubChoice&gt;&lt;NumVotes&gt;24&lt;/NumVotes&gt;&lt;PercentageOfVotesCast&gt;48&lt;/PercentageOfVotesCast&gt;&lt;PercentageOfVotesCastAsString&gt;48%&lt;/PercentageOfVotesCastAsString&gt;&lt;PercentageOfVoters&gt;48&lt;/PercentageOfVoters&gt;&lt;PercentageOfVotersAsString&gt;48%&lt;/PercentageOfVotersAsString&gt;&lt;/SubChoice&gt;&lt;/SubChoices&gt;&lt;/SubChoiceData&gt;&lt;Score&gt;0&lt;/Score&gt;&lt;ChoiceRankings /&gt;&lt;AnswerSequenceNo&gt;0&lt;/AnswerSequenceNo&gt;&lt;/Choice&gt;&lt;Choice xsi:type=&quot;DiscreteChoice&quot;&gt;&lt;GUID&gt;2b177328-e690-4aa0-9082-63925bc81040&lt;/GUID&gt;&lt;Name /&gt;&lt;IsSelected&gt;true&lt;/IsSelected&gt;&lt;Description&gt;No&lt;/Description&gt;&lt;Key&gt;2&lt;/Key&gt;&lt;IsAnswer&gt;false&lt;/IsAnswer&gt;&lt;SubChoiceData&gt;&lt;SubChoices&gt;&lt;SubChoice&gt;&lt;NumVotes&gt;26&lt;/NumVotes&gt;&lt;PercentageOfVotesCast&gt;52&lt;/PercentageOfVotesCast&gt;&lt;PercentageOfVotesCastAsString&gt;52%&lt;/PercentageOfVotesCastAsString&gt;&lt;PercentageOfVoters&gt;52&lt;/PercentageOfVoters&gt;&lt;PercentageOfVotersAsString&gt;52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10000&lt;/TimeOpenMS&gt;&lt;IsQuestionWeighted&gt;false&lt;/IsQuestionWeighted&gt;&lt;CorrectAnswerVotesNumber&gt;0&lt;/CorrectAnswerVotesNumber&gt;&lt;CorrectAnswerVotesPercent&gt;0&lt;/CorrectAnswerVotesPercent&gt;&lt;ReactorPollDetails&gt;&lt;MeetingId&gt;152388904&lt;/MeetingId&gt;&lt;SessionId&gt;23040&lt;/SessionId&gt;&lt;TenancyId&gt;6461&lt;/TenancyId&gt;&lt;LatestPollId&gt;-1&lt;/LatestPollId&gt;&lt;/ReactorPollDetails&gt;&lt;Ranking&gt;false&lt;/Ranking&gt;&lt;MaxNumResponses&gt;1&lt;/MaxNumResponses&gt;&lt;MultipleChoiceSubTypeValue&gt;AnyOrder&lt;/MultipleChoiceSubTypeValue&gt;&lt;/MultipleChoiceQuestion&gt;"/>
  <p:tag name="RAWRESULTS" val="&lt;?xml version=&quot;1.0&quot; encoding=&quot;utf-8&quot;?&gt;&lt;ArrayOfResponse xmlns:xsd=&quot;http://www.w3.org/2001/XMLSchema&quot; xmlns:xsi=&quot;http://www.w3.org/2001/XMLSchema-instance&quot;&gt;&lt;Response&gt;&lt;Index&gt;0&lt;/Index&gt;&lt;SmartcardUID&gt;0&lt;/SmartcardUID&gt;&lt;Valid&gt;false&lt;/Valid&gt;&lt;TimeStamp&gt;0001-01-01T00:00:00&lt;/TimeStamp&gt;&lt;Value&gt;24&lt;/Value&gt;&lt;ValueAsPercentage&gt;48.00&lt;/ValueAsPercentage&gt;&lt;ValueAsPercentageString&gt;48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26&lt;/Value&gt;&lt;ValueAsPercentage&gt;52.00&lt;/ValueAsPercentage&gt;&lt;ValueAsPercentageString&gt;52%&lt;/ValueAsPercentageString&gt;&lt;PersonId&gt;0&lt;/PersonId&gt;&lt;ResponseDelay&gt;0&lt;/ResponseDelay&gt;&lt;/Response&gt;&lt;/ArrayOfResponse&gt;"/>
  <p:tag name="COUNTDOWNOPTIONS" val="&lt;?xml version=&quot;1.0&quot; encoding=&quot;utf-8&quot;?&gt;&lt;CountdownOptions xmlns:xsd=&quot;http://www.w3.org/2001/XMLSchema&quot; xmlns:xsi=&quot;http://www.w3.org/2001/XMLSchema-instance&quot;&gt;&lt;GUID&gt;f0ac078b-af26-4f65-9da7-d8fa64f7fabc&lt;/GUID&gt;&lt;Name /&gt;&lt;HasCountdown&gt;true&lt;/HasCountdown&gt;&lt;DoesCountdownClosePoll&gt;tru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LASTMODE" val="&lt;?xml version=&quot;1.0&quot; encoding=&quot;utf-8&quot;?&gt;&lt;int&gt;0&lt;/int&gt;"/>
  <p:tag name="SEQUENCECOUNT" val="&lt;?xml version=&quot;1.0&quot; encoding=&quot;utf-8&quot;?&gt;&lt;int&gt;214&lt;/int&gt;"/>
  <p:tag name="MEETOO" val="39a14bc8-b85f-4eca-bfa7-0bc347896a0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66ca02e-8a52-4fe9-b3c1-ab59bdea42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66ca02e-8a52-4fe9-b3c1-ab59bdea4233"/>
  <p:tag name="SHAPEDETAILS" val="&lt;?xml version=&quot;1.0&quot; encoding=&quot;utf-8&quot;?&gt;&lt;ShapeDetails xmlns:xsd=&quot;http://www.w3.org/2001/XMLSchema&quot; xmlns:xsi=&quot;http://www.w3.org/2001/XMLSchema-instance&quot;&gt;&lt;GUID&gt;40d7665c-5003-4c5f-b746-bc0223d77986&lt;/GUID&gt;&lt;Name /&gt;&lt;ScreenPosition&gt;BottomRight&lt;/ScreenPosition&gt;&lt;BorderThickness&gt;10&lt;/BorderThickness&gt;&lt;Top&gt;312.167419&lt;/Top&gt;&lt;Left&gt;-406.818848&lt;/Left&gt;&lt;Height&gt;19.5050545&lt;/Height&gt;&lt;Width&gt;99.55716&lt;/Width&gt;&lt;/ShapeDetails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d=&quot;http://www.w3.org/2001/XMLSchema&quot; xmlns:xsi=&quot;http://www.w3.org/2001/XMLSchema-instance&quot;&gt;&lt;GUID&gt;b6d53f3e-c8db-4dcd-9c73-66e4d8e1757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d=&quot;http://www.w3.org/2001/XMLSchema&quot; xmlns:xsi=&quot;http://www.w3.org/2001/XMLSchema-instance&quot;&gt;&lt;GUID&gt;897fab89-2f1b-4273-b816-d752315d61ef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VOTENOWOPTIONS" val="&lt;?xml version=&quot;1.0&quot; encoding=&quot;utf-8&quot;?&gt;&lt;VoteNowOptions xmlns:xsd=&quot;http://www.w3.org/2001/XMLSchema&quot; xmlns:xsi=&quot;http://www.w3.org/2001/XMLSchema-instance&quot;&gt;&lt;GUID&gt;8ebbcdf4-01c0-4bb0-861e-0d2190b3bdf9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SCORINGOPTIONS" val="&lt;?xml version=&quot;1.0&quot; encoding=&quot;utf-8&quot;?&gt;&lt;ScoringOptions xmlns:xsd=&quot;http://www.w3.org/2001/XMLSchema&quot; xmlns:xsi=&quot;http://www.w3.org/2001/XMLSchema-instance&quot;&gt;&lt;GUID&gt;5845616e-02dc-4f5b-9ff9-d82b1f53385f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COUNTDOWNOPTIONS" val="&lt;?xml version=&quot;1.0&quot; encoding=&quot;utf-8&quot;?&gt;&lt;CountdownOptions xmlns:xsd=&quot;http://www.w3.org/2001/XMLSchema&quot; xmlns:xsi=&quot;http://www.w3.org/2001/XMLSchema-instance&quot;&gt;&lt;GUID&gt;f0ac078b-af26-4f65-9da7-d8fa64f7fabc&lt;/GUID&gt;&lt;Name /&gt;&lt;HasCountdown&gt;true&lt;/HasCountdown&gt;&lt;DoesCountdownClosePoll&gt;tru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QUESTIONDEFINITION" val="&lt;?xml version=&quot;1.0&quot; encoding=&quot;utf-8&quot;?&gt;&lt;MultipleChoiceQuestion xmlns:xsd=&quot;http://www.w3.org/2001/XMLSchema&quot; xmlns:xsi=&quot;http://www.w3.org/2001/XMLSchema-instance&quot;&gt;&lt;GUID&gt;3e985303-2ec9-4ece-a231-78dd15a5f90f&lt;/GUID&gt;&lt;Name /&gt;&lt;Text&gt;Possible Candidate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cc404a4f-7b97-4eb9-9848-deab864091b3&lt;/GUID&gt;&lt;Name /&gt;&lt;IsSelected&gt;true&lt;/IsSelected&gt;&lt;Description&gt;Candidate&lt;/Description&gt;&lt;Key&gt;1&lt;/Key&gt;&lt;IsAnswer&gt;false&lt;/IsAnswer&gt;&lt;SubChoiceData&gt;&lt;SubChoices&gt;&lt;SubChoice&gt;&lt;NumVotes&gt;3&lt;/NumVotes&gt;&lt;PercentageOfVotesCast&gt;42.857142857142861&lt;/PercentageOfVotesCast&gt;&lt;PercentageOfVotesCastAsString&gt;42.86%&lt;/PercentageOfVotesCastAsString&gt;&lt;PercentageOfVoters&gt;42.857142857142861&lt;/PercentageOfVoters&gt;&lt;PercentageOfVotersAsString&gt;42.86%&lt;/PercentageOfVotersAsString&gt;&lt;/SubChoice&gt;&lt;/SubChoices&gt;&lt;/SubChoiceData&gt;&lt;Score&gt;0&lt;/Score&gt;&lt;ChoiceRankings /&gt;&lt;AnswerSequenceNo&gt;0&lt;/AnswerSequenceNo&gt;&lt;/Choice&gt;&lt;Choice xsi:type=&quot;DiscreteChoice&quot;&gt;&lt;GUID&gt;2b177328-e690-4aa0-9082-63925bc81040&lt;/GUID&gt;&lt;Name /&gt;&lt;IsSelected&gt;true&lt;/IsSelected&gt;&lt;Description&gt;No&lt;/Description&gt;&lt;Key&gt;2&lt;/Key&gt;&lt;IsAnswer&gt;false&lt;/IsAnswer&gt;&lt;SubChoiceData&gt;&lt;SubChoices&gt;&lt;SubChoice&gt;&lt;NumVotes&gt;4&lt;/NumVotes&gt;&lt;PercentageOfVotesCast&gt;57.142857142857139&lt;/PercentageOfVotesCast&gt;&lt;PercentageOfVotesCastAsString&gt;57.14%&lt;/PercentageOfVotesCastAsString&gt;&lt;PercentageOfVoters&gt;57.142857142857139&lt;/PercentageOfVoters&gt;&lt;PercentageOfVotersAsString&gt;57.14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10000&lt;/TimeOpenMS&gt;&lt;IsQuestionWeighted&gt;false&lt;/IsQuestionWeighted&gt;&lt;CorrectAnswerVotesNumber&gt;0&lt;/CorrectAnswerVotesNumber&gt;&lt;CorrectAnswerVotesPercent&gt;0&lt;/CorrectAnswerVotesPercent&gt;&lt;ReactorPollDetails&gt;&lt;MeetingId&gt;152388904&lt;/MeetingId&gt;&lt;SessionId&gt;23040&lt;/SessionId&gt;&lt;TenancyId&gt;6461&lt;/TenancyId&gt;&lt;LatestPollId&gt;-1&lt;/LatestPollId&gt;&lt;/ReactorPollDetails&gt;&lt;Ranking&gt;false&lt;/Ranking&gt;&lt;MaxNumResponses&gt;1&lt;/MaxNumResponses&gt;&lt;MultipleChoiceSubTypeValue&gt;AnyOrder&lt;/MultipleChoiceSubTypeValue&gt;&lt;/MultipleChoiceQuestion&gt;"/>
  <p:tag name="RAWRESULTS" val="&lt;?xml version=&quot;1.0&quot; encoding=&quot;utf-8&quot;?&gt;&lt;ArrayOfResponse xmlns:xsd=&quot;http://www.w3.org/2001/XMLSchema&quot; xmlns:xsi=&quot;http://www.w3.org/2001/XMLSchema-instance&quot;&gt;&lt;Response&gt;&lt;Index&gt;0&lt;/Index&gt;&lt;SmartcardUID&gt;0&lt;/SmartcardUID&gt;&lt;Valid&gt;false&lt;/Valid&gt;&lt;TimeStamp&gt;0001-01-01T00:00:00&lt;/TimeStamp&gt;&lt;Value&gt;3&lt;/Value&gt;&lt;ValueAsPercentage&gt;42.857142857142857142857142860&lt;/ValueAsPercentage&gt;&lt;ValueAsPercentageString&gt;42.86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4&lt;/Value&gt;&lt;ValueAsPercentage&gt;57.142857142857142857142857140&lt;/ValueAsPercentage&gt;&lt;ValueAsPercentageString&gt;57.14%&lt;/ValueAsPercentageString&gt;&lt;PersonId&gt;0&lt;/PersonId&gt;&lt;ResponseDelay&gt;0&lt;/ResponseDelay&gt;&lt;/Response&gt;&lt;/ArrayOfResponse&gt;"/>
  <p:tag name="LASTMODE" val="&lt;?xml version=&quot;1.0&quot; encoding=&quot;utf-8&quot;?&gt;&lt;int&gt;0&lt;/int&gt;"/>
  <p:tag name="SEQUENCECOUNT" val="&lt;?xml version=&quot;1.0&quot; encoding=&quot;utf-8&quot;?&gt;&lt;int&gt;197&lt;/int&gt;"/>
  <p:tag name="MEETOO" val="39a14bc8-b85f-4eca-bfa7-0bc347896a0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a66ca02e-8a52-4fe9-b3c1-ab59bdea42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3e985303-2ec9-4ece-a231-78dd15a5f90f"/>
  <p:tag name="DESELECT" val="&lt;?xml version=&quot;1.0&quot; encoding=&quot;utf-8&quot;?&gt;&lt;ShapeEvent xmlns:xsd=&quot;http://www.w3.org/2001/XMLSchema&quot; xmlns:xsi=&quot;http://www.w3.org/2001/XMLSchema-instance&quot;&gt;&lt;Event&gt;SizePlaceholder&lt;/Event&gt;&lt;Arguments /&gt;&lt;/ShapeEvent&gt;"/>
  <p:tag name="SHAPEDETAILS" val="&lt;?xml version=&quot;1.0&quot; encoding=&quot;utf-8&quot;?&gt;&lt;ShapeDetails xmlns:xsd=&quot;http://www.w3.org/2001/XMLSchema&quot; xmlns:xsi=&quot;http://www.w3.org/2001/XMLSchema-instance&quot;&gt;&lt;GUID&gt;86063582-dbda-4407-9e34-2f37e401b039&lt;/GUID&gt;&lt;Name /&gt;&lt;ScreenPosition&gt;BottomRight&lt;/ScreenPosition&gt;&lt;BorderThickness&gt;10&lt;/BorderThickness&gt;&lt;Top&gt;149.975754&lt;/Top&gt;&lt;Left&gt;20.6211033&lt;/Left&gt;&lt;Height&gt;127.561104&lt;/Height&gt;&lt;Width&gt;221.612671&lt;/Width&gt;&lt;/ShapeDetails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66ca02e-8a52-4fe9-b3c1-ab59bdea42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66ca02e-8a52-4fe9-b3c1-ab59bdea42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66ca02e-8a52-4fe9-b3c1-ab59bdea42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66ca02e-8a52-4fe9-b3c1-ab59bdea4233"/>
  <p:tag name="SHAPEDETAILS" val="&lt;?xml version=&quot;1.0&quot; encoding=&quot;utf-8&quot;?&gt;&lt;ShapeDetails xmlns:xsd=&quot;http://www.w3.org/2001/XMLSchema&quot; xmlns:xsi=&quot;http://www.w3.org/2001/XMLSchema-instance&quot;&gt;&lt;GUID&gt;29b50b84-13ed-4333-9051-29243b3472de&lt;/GUID&gt;&lt;Name /&gt;&lt;ScreenPosition&gt;BottomRight&lt;/ScreenPosition&gt;&lt;BorderThickness&gt;10&lt;/BorderThickness&gt;&lt;Top&gt;233.08252&lt;/Top&gt;&lt;Left&gt;-406.818848&lt;/Left&gt;&lt;Height&gt;19.5050545&lt;/Height&gt;&lt;Width&gt;99.55716&lt;/Width&gt;&lt;/ShapeDetails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66ca02e-8a52-4fe9-b3c1-ab59bdea42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a66ca02e-8a52-4fe9-b3c1-ab59bdea423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66ca02e-8a52-4fe9-b3c1-ab59bdea42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66ca02e-8a52-4fe9-b3c1-ab59bdea42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66ca02e-8a52-4fe9-b3c1-ab59bdea4233"/>
  <p:tag name="SHAPEDETAILS" val="&lt;?xml version=&quot;1.0&quot; encoding=&quot;utf-8&quot;?&gt;&lt;ShapeDetails xmlns:xsd=&quot;http://www.w3.org/2001/XMLSchema&quot; xmlns:xsi=&quot;http://www.w3.org/2001/XMLSchema-instance&quot;&gt;&lt;GUID&gt;40d7665c-5003-4c5f-b746-bc0223d77986&lt;/GUID&gt;&lt;Name /&gt;&lt;ScreenPosition&gt;BottomRight&lt;/ScreenPosition&gt;&lt;BorderThickness&gt;10&lt;/BorderThickness&gt;&lt;Top&gt;312.167419&lt;/Top&gt;&lt;Left&gt;-406.818848&lt;/Left&gt;&lt;Height&gt;19.5050545&lt;/Height&gt;&lt;Width&gt;99.55716&lt;/Width&gt;&lt;/ShapeDetails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d=&quot;http://www.w3.org/2001/XMLSchema&quot; xmlns:xsi=&quot;http://www.w3.org/2001/XMLSchema-instance&quot;&gt;&lt;GUID&gt;b6d53f3e-c8db-4dcd-9c73-66e4d8e1757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d=&quot;http://www.w3.org/2001/XMLSchema&quot; xmlns:xsi=&quot;http://www.w3.org/2001/XMLSchema-instance&quot;&gt;&lt;GUID&gt;897fab89-2f1b-4273-b816-d752315d61ef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VOTENOWOPTIONS" val="&lt;?xml version=&quot;1.0&quot; encoding=&quot;utf-8&quot;?&gt;&lt;VoteNowOptions xmlns:xsd=&quot;http://www.w3.org/2001/XMLSchema&quot; xmlns:xsi=&quot;http://www.w3.org/2001/XMLSchema-instance&quot;&gt;&lt;GUID&gt;8ebbcdf4-01c0-4bb0-861e-0d2190b3bdf9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SCORINGOPTIONS" val="&lt;?xml version=&quot;1.0&quot; encoding=&quot;utf-8&quot;?&gt;&lt;ScoringOptions xmlns:xsd=&quot;http://www.w3.org/2001/XMLSchema&quot; xmlns:xsi=&quot;http://www.w3.org/2001/XMLSchema-instance&quot;&gt;&lt;GUID&gt;5845616e-02dc-4f5b-9ff9-d82b1f53385f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COUNTDOWNOPTIONS" val="&lt;?xml version=&quot;1.0&quot; encoding=&quot;utf-8&quot;?&gt;&lt;CountdownOptions xmlns:xsd=&quot;http://www.w3.org/2001/XMLSchema&quot; xmlns:xsi=&quot;http://www.w3.org/2001/XMLSchema-instance&quot;&gt;&lt;GUID&gt;f0ac078b-af26-4f65-9da7-d8fa64f7fabc&lt;/GUID&gt;&lt;Name /&gt;&lt;HasCountdown&gt;true&lt;/HasCountdown&gt;&lt;DoesCountdownClosePoll&gt;tru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QUESTIONDEFINITION" val="&lt;?xml version=&quot;1.0&quot; encoding=&quot;utf-8&quot;?&gt;&lt;MultipleChoiceQuestion xmlns:xsd=&quot;http://www.w3.org/2001/XMLSchema&quot; xmlns:xsi=&quot;http://www.w3.org/2001/XMLSchema-instance&quot;&gt;&lt;GUID&gt;aaf28f0d-d8ac-4494-bc5e-18a4ae488d1a&lt;/GUID&gt;&lt;Name /&gt;&lt;Text&gt;Possible Candidate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cc404a4f-7b97-4eb9-9848-deab864091b3&lt;/GUID&gt;&lt;Name /&gt;&lt;IsSelected&gt;true&lt;/IsSelected&gt;&lt;Description&gt;Candidate&lt;/Description&gt;&lt;Key&gt;1&lt;/Key&gt;&lt;IsAnswer&gt;false&lt;/IsAnswer&gt;&lt;SubChoiceData&gt;&lt;SubChoices&gt;&lt;SubChoice&gt;&lt;NumVotes&gt;2&lt;/NumVotes&gt;&lt;PercentageOfVotesCast&gt;28.571428571428569&lt;/PercentageOfVotesCast&gt;&lt;PercentageOfVotesCastAsString&gt;28.57%&lt;/PercentageOfVotesCastAsString&gt;&lt;PercentageOfVoters&gt;28.571428571428569&lt;/PercentageOfVoters&gt;&lt;PercentageOfVotersAsString&gt;28.57%&lt;/PercentageOfVotersAsString&gt;&lt;/SubChoice&gt;&lt;/SubChoices&gt;&lt;/SubChoiceData&gt;&lt;Score&gt;0&lt;/Score&gt;&lt;ChoiceRankings /&gt;&lt;AnswerSequenceNo&gt;0&lt;/AnswerSequenceNo&gt;&lt;/Choice&gt;&lt;Choice xsi:type=&quot;DiscreteChoice&quot;&gt;&lt;GUID&gt;2b177328-e690-4aa0-9082-63925bc81040&lt;/GUID&gt;&lt;Name /&gt;&lt;IsSelected&gt;true&lt;/IsSelected&gt;&lt;Description&gt;No&lt;/Description&gt;&lt;Key&gt;2&lt;/Key&gt;&lt;IsAnswer&gt;false&lt;/IsAnswer&gt;&lt;SubChoiceData&gt;&lt;SubChoices&gt;&lt;SubChoice&gt;&lt;NumVotes&gt;5&lt;/NumVotes&gt;&lt;PercentageOfVotesCast&gt;71.428571428571431&lt;/PercentageOfVotesCast&gt;&lt;PercentageOfVotesCastAsString&gt;71.43%&lt;/PercentageOfVotesCastAsString&gt;&lt;PercentageOfVoters&gt;71.428571428571431&lt;/PercentageOfVoters&gt;&lt;PercentageOfVotersAsString&gt;71.43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10000&lt;/TimeOpenMS&gt;&lt;IsQuestionWeighted&gt;false&lt;/IsQuestionWeighted&gt;&lt;CorrectAnswerVotesNumber&gt;0&lt;/CorrectAnswerVotesNumber&gt;&lt;CorrectAnswerVotesPercent&gt;0&lt;/CorrectAnswerVotesPercent&gt;&lt;ReactorPollDetails&gt;&lt;MeetingId&gt;152388904&lt;/MeetingId&gt;&lt;SessionId&gt;23040&lt;/SessionId&gt;&lt;TenancyId&gt;6461&lt;/TenancyId&gt;&lt;LatestPollId&gt;-1&lt;/LatestPollId&gt;&lt;/ReactorPollDetails&gt;&lt;Ranking&gt;false&lt;/Ranking&gt;&lt;MaxNumResponses&gt;1&lt;/MaxNumResponses&gt;&lt;MultipleChoiceSubTypeValue&gt;AnyOrder&lt;/MultipleChoiceSubTypeValue&gt;&lt;/MultipleChoiceQuestion&gt;"/>
  <p:tag name="RAWRESULTS" val="&lt;?xml version=&quot;1.0&quot; encoding=&quot;utf-8&quot;?&gt;&lt;ArrayOfResponse xmlns:xsd=&quot;http://www.w3.org/2001/XMLSchema&quot; xmlns:xsi=&quot;http://www.w3.org/2001/XMLSchema-instance&quot;&gt;&lt;Response&gt;&lt;Index&gt;0&lt;/Index&gt;&lt;SmartcardUID&gt;0&lt;/SmartcardUID&gt;&lt;Valid&gt;false&lt;/Valid&gt;&lt;TimeStamp&gt;0001-01-01T00:00:00&lt;/TimeStamp&gt;&lt;Value&gt;2&lt;/Value&gt;&lt;ValueAsPercentage&gt;28.571428571428571428571428570&lt;/ValueAsPercentage&gt;&lt;ValueAsPercentageString&gt;28.57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5&lt;/Value&gt;&lt;ValueAsPercentage&gt;71.428571428571428571428571430&lt;/ValueAsPercentage&gt;&lt;ValueAsPercentageString&gt;71.43%&lt;/ValueAsPercentageString&gt;&lt;PersonId&gt;0&lt;/PersonId&gt;&lt;ResponseDelay&gt;0&lt;/ResponseDelay&gt;&lt;/Response&gt;&lt;/ArrayOfResponse&gt;"/>
  <p:tag name="LASTMODE" val="&lt;?xml version=&quot;1.0&quot; encoding=&quot;utf-8&quot;?&gt;&lt;int&gt;0&lt;/int&gt;"/>
  <p:tag name="SEQUENCECOUNT" val="&lt;?xml version=&quot;1.0&quot; encoding=&quot;utf-8&quot;?&gt;&lt;int&gt;248&lt;/int&gt;"/>
  <p:tag name="MEETOO" val="39a14bc8-b85f-4eca-bfa7-0bc347896a0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a66ca02e-8a52-4fe9-b3c1-ab59bdea42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aaf28f0d-d8ac-4494-bc5e-18a4ae488d1a"/>
  <p:tag name="DESELECT" val="&lt;?xml version=&quot;1.0&quot; encoding=&quot;utf-8&quot;?&gt;&lt;ShapeEvent xmlns:xsd=&quot;http://www.w3.org/2001/XMLSchema&quot; xmlns:xsi=&quot;http://www.w3.org/2001/XMLSchema-instance&quot;&gt;&lt;Event&gt;SizePlaceholder&lt;/Event&gt;&lt;Arguments /&gt;&lt;/ShapeEvent&gt;"/>
  <p:tag name="SHAPEDETAILS" val="&lt;?xml version=&quot;1.0&quot; encoding=&quot;utf-8&quot;?&gt;&lt;ShapeDetails xmlns:xsd=&quot;http://www.w3.org/2001/XMLSchema&quot; xmlns:xsi=&quot;http://www.w3.org/2001/XMLSchema-instance&quot;&gt;&lt;GUID&gt;df009395-2bee-42a7-91c1-95fda5bd00b7&lt;/GUID&gt;&lt;Name /&gt;&lt;ScreenPosition&gt;BottomRight&lt;/ScreenPosition&gt;&lt;BorderThickness&gt;10&lt;/BorderThickness&gt;&lt;Top&gt;149.975754&lt;/Top&gt;&lt;Left&gt;20.6211033&lt;/Left&gt;&lt;Height&gt;127.561104&lt;/Height&gt;&lt;Width&gt;221.612671&lt;/Width&gt;&lt;/ShapeDetails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66ca02e-8a52-4fe9-b3c1-ab59bdea42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66ca02e-8a52-4fe9-b3c1-ab59bdea42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66ca02e-8a52-4fe9-b3c1-ab59bdea42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66ca02e-8a52-4fe9-b3c1-ab59bdea4233"/>
  <p:tag name="SHAPEDETAILS" val="&lt;?xml version=&quot;1.0&quot; encoding=&quot;utf-8&quot;?&gt;&lt;ShapeDetails xmlns:xsd=&quot;http://www.w3.org/2001/XMLSchema&quot; xmlns:xsi=&quot;http://www.w3.org/2001/XMLSchema-instance&quot;&gt;&lt;GUID&gt;29b50b84-13ed-4333-9051-29243b3472de&lt;/GUID&gt;&lt;Name /&gt;&lt;ScreenPosition&gt;BottomRight&lt;/ScreenPosition&gt;&lt;BorderThickness&gt;10&lt;/BorderThickness&gt;&lt;Top&gt;233.08252&lt;/Top&gt;&lt;Left&gt;-406.818848&lt;/Left&gt;&lt;Height&gt;19.5050545&lt;/Height&gt;&lt;Width&gt;99.55716&lt;/Width&gt;&lt;/ShapeDetails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a66ca02e-8a52-4fe9-b3c1-ab59bdea4233"/>
  <p:tag name="DESELECT" val="&lt;?xml version=&quot;1.0&quot; encoding=&quot;utf-8&quot;?&gt;&lt;ShapeEvent xmlns:xsd=&quot;http://www.w3.org/2001/XMLSchema&quot; xmlns:xsi=&quot;http://www.w3.org/2001/XMLSchema-instance&quot;&gt;&lt;Event&gt;SizePlaceholder&lt;/Event&gt;&lt;Arguments /&gt;&lt;/ShapeEvent&gt;"/>
  <p:tag name="SHAPEDETAILS" val="&lt;?xml version=&quot;1.0&quot; encoding=&quot;utf-8&quot;?&gt;&lt;ShapeDetails xmlns:xsd=&quot;http://www.w3.org/2001/XMLSchema&quot; xmlns:xsi=&quot;http://www.w3.org/2001/XMLSchema-instance&quot;&gt;&lt;GUID&gt;437b092a-4a39-4089-9382-c351e937ec49&lt;/GUID&gt;&lt;Name /&gt;&lt;ScreenPosition&gt;BottomRight&lt;/ScreenPosition&gt;&lt;BorderThickness&gt;10&lt;/BorderThickness&gt;&lt;Top&gt;149.975754&lt;/Top&gt;&lt;Left&gt;20.6211033&lt;/Left&gt;&lt;Height&gt;127.561104&lt;/Height&gt;&lt;Width&gt;203.310715&lt;/Width&gt;&lt;/ShapeDetails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66ca02e-8a52-4fe9-b3c1-ab59bdea42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66ca02e-8a52-4fe9-b3c1-ab59bdea42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66ca02e-8a52-4fe9-b3c1-ab59bdea423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66ca02e-8a52-4fe9-b3c1-ab59bdea4233"/>
  <p:tag name="SHAPEDETAILS" val="&lt;?xml version=&quot;1.0&quot; encoding=&quot;utf-8&quot;?&gt;&lt;ShapeDetails xmlns:xsd=&quot;http://www.w3.org/2001/XMLSchema&quot; xmlns:xsi=&quot;http://www.w3.org/2001/XMLSchema-instance&quot;&gt;&lt;GUID&gt;40d7665c-5003-4c5f-b746-bc0223d77986&lt;/GUID&gt;&lt;Name /&gt;&lt;ScreenPosition&gt;BottomRight&lt;/ScreenPosition&gt;&lt;BorderThickness&gt;10&lt;/BorderThickness&gt;&lt;Top&gt;312.167419&lt;/Top&gt;&lt;Left&gt;-406.818848&lt;/Left&gt;&lt;Height&gt;19.5050545&lt;/Height&gt;&lt;Width&gt;99.55716&lt;/Width&gt;&lt;/ShapeDetails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d=&quot;http://www.w3.org/2001/XMLSchema&quot; xmlns:xsi=&quot;http://www.w3.org/2001/XMLSchema-instance&quot;&gt;&lt;GUID&gt;b6d53f3e-c8db-4dcd-9c73-66e4d8e17577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d=&quot;http://www.w3.org/2001/XMLSchema&quot; xmlns:xsi=&quot;http://www.w3.org/2001/XMLSchema-instance&quot;&gt;&lt;GUID&gt;897fab89-2f1b-4273-b816-d752315d61ef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VOTENOWOPTIONS" val="&lt;?xml version=&quot;1.0&quot; encoding=&quot;utf-8&quot;?&gt;&lt;VoteNowOptions xmlns:xsd=&quot;http://www.w3.org/2001/XMLSchema&quot; xmlns:xsi=&quot;http://www.w3.org/2001/XMLSchema-instance&quot;&gt;&lt;GUID&gt;8ebbcdf4-01c0-4bb0-861e-0d2190b3bdf9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SCORINGOPTIONS" val="&lt;?xml version=&quot;1.0&quot; encoding=&quot;utf-8&quot;?&gt;&lt;ScoringOptions xmlns:xsd=&quot;http://www.w3.org/2001/XMLSchema&quot; xmlns:xsi=&quot;http://www.w3.org/2001/XMLSchema-instance&quot;&gt;&lt;GUID&gt;5845616e-02dc-4f5b-9ff9-d82b1f53385f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QUESTIONDEFINITION" val="&lt;?xml version=&quot;1.0&quot; encoding=&quot;utf-8&quot;?&gt;&lt;MultipleChoiceQuestion xmlns:xsd=&quot;http://www.w3.org/2001/XMLSchema&quot; xmlns:xsi=&quot;http://www.w3.org/2001/XMLSchema-instance&quot;&gt;&lt;GUID&gt;ac9a4fd1-857b-4958-903e-1404eb1f1a65&lt;/GUID&gt;&lt;Name /&gt;&lt;Text&gt;Possible Candidate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cc404a4f-7b97-4eb9-9848-deab864091b3&lt;/GUID&gt;&lt;Name /&gt;&lt;IsSelected&gt;true&lt;/IsSelected&gt;&lt;Description&gt;Candidate&lt;/Description&gt;&lt;Key&gt;1&lt;/Key&gt;&lt;IsAnswer&gt;false&lt;/IsAnswer&gt;&lt;SubChoiceData&gt;&lt;SubChoices&gt;&lt;SubChoice&gt;&lt;NumVotes&gt;7&lt;/NumVotes&gt;&lt;PercentageOfVotesCast&gt;41.17647058823529&lt;/PercentageOfVotesCast&gt;&lt;PercentageOfVotesCastAsString&gt;41.18%&lt;/PercentageOfVotesCastAsString&gt;&lt;PercentageOfVoters&gt;41.17647058823529&lt;/PercentageOfVoters&gt;&lt;PercentageOfVotersAsString&gt;41.18%&lt;/PercentageOfVotersAsString&gt;&lt;/SubChoice&gt;&lt;/SubChoices&gt;&lt;/SubChoiceData&gt;&lt;Score&gt;0&lt;/Score&gt;&lt;ChoiceRankings /&gt;&lt;AnswerSequenceNo&gt;0&lt;/AnswerSequenceNo&gt;&lt;/Choice&gt;&lt;Choice xsi:type=&quot;DiscreteChoice&quot;&gt;&lt;GUID&gt;2b177328-e690-4aa0-9082-63925bc81040&lt;/GUID&gt;&lt;Name /&gt;&lt;IsSelected&gt;true&lt;/IsSelected&gt;&lt;Description&gt;No&lt;/Description&gt;&lt;Key&gt;2&lt;/Key&gt;&lt;IsAnswer&gt;false&lt;/IsAnswer&gt;&lt;SubChoiceData&gt;&lt;SubChoices&gt;&lt;SubChoice&gt;&lt;NumVotes&gt;10&lt;/NumVotes&gt;&lt;PercentageOfVotesCast&gt;58.82352941176471&lt;/PercentageOfVotesCast&gt;&lt;PercentageOfVotesCastAsString&gt;58.82%&lt;/PercentageOfVotesCastAsString&gt;&lt;PercentageOfVoters&gt;58.82352941176471&lt;/PercentageOfVoters&gt;&lt;PercentageOfVotersAsString&gt;58.82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10000&lt;/TimeOpenMS&gt;&lt;IsQuestionWeighted&gt;false&lt;/IsQuestionWeighted&gt;&lt;CorrectAnswerVotesNumber&gt;0&lt;/CorrectAnswerVotesNumber&gt;&lt;CorrectAnswerVotesPercent&gt;0&lt;/CorrectAnswerVotesPercent&gt;&lt;ReactorPollDetails&gt;&lt;MeetingId&gt;152388904&lt;/MeetingId&gt;&lt;SessionId&gt;23040&lt;/SessionId&gt;&lt;TenancyId&gt;6461&lt;/TenancyId&gt;&lt;LatestPollId&gt;-1&lt;/LatestPollId&gt;&lt;/ReactorPollDetails&gt;&lt;Ranking&gt;false&lt;/Ranking&gt;&lt;MaxNumResponses&gt;1&lt;/MaxNumResponses&gt;&lt;MultipleChoiceSubTypeValue&gt;AnyOrder&lt;/MultipleChoiceSubTypeValue&gt;&lt;/MultipleChoiceQuestion&gt;"/>
  <p:tag name="RAWRESULTS" val="&lt;?xml version=&quot;1.0&quot; encoding=&quot;utf-8&quot;?&gt;&lt;ArrayOfResponse xmlns:xsd=&quot;http://www.w3.org/2001/XMLSchema&quot; xmlns:xsi=&quot;http://www.w3.org/2001/XMLSchema-instance&quot;&gt;&lt;Response&gt;&lt;Index&gt;0&lt;/Index&gt;&lt;SmartcardUID&gt;0&lt;/SmartcardUID&gt;&lt;Valid&gt;false&lt;/Valid&gt;&lt;TimeStamp&gt;0001-01-01T00:00:00&lt;/TimeStamp&gt;&lt;Value&gt;7&lt;/Value&gt;&lt;ValueAsPercentage&gt;41.176470588235294117647058820&lt;/ValueAsPercentage&gt;&lt;ValueAsPercentageString&gt;41.18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10&lt;/Value&gt;&lt;ValueAsPercentage&gt;58.823529411764705882352941180&lt;/ValueAsPercentage&gt;&lt;ValueAsPercentageString&gt;58.82%&lt;/ValueAsPercentageString&gt;&lt;PersonId&gt;0&lt;/PersonId&gt;&lt;ResponseDelay&gt;0&lt;/ResponseDelay&gt;&lt;/Response&gt;&lt;/ArrayOfResponse&gt;"/>
  <p:tag name="COUNTDOWNOPTIONS" val="&lt;?xml version=&quot;1.0&quot; encoding=&quot;utf-8&quot;?&gt;&lt;CountdownOptions xmlns:xsd=&quot;http://www.w3.org/2001/XMLSchema&quot; xmlns:xsi=&quot;http://www.w3.org/2001/XMLSchema-instance&quot;&gt;&lt;GUID&gt;f0ac078b-af26-4f65-9da7-d8fa64f7fabc&lt;/GUID&gt;&lt;Name /&gt;&lt;HasCountdown&gt;true&lt;/HasCountdown&gt;&lt;DoesCountdownClosePoll&gt;tru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LASTMODE" val="&lt;?xml version=&quot;1.0&quot; encoding=&quot;utf-8&quot;?&gt;&lt;int&gt;0&lt;/int&gt;"/>
  <p:tag name="SEQUENCECOUNT" val="&lt;?xml version=&quot;1.0&quot; encoding=&quot;utf-8&quot;?&gt;&lt;int&gt;256&lt;/int&gt;"/>
  <p:tag name="MEETOO" val="39a14bc8-b85f-4eca-bfa7-0bc347896a0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a66ca02e-8a52-4fe9-b3c1-ab59bdea42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ac9a4fd1-857b-4958-903e-1404eb1f1a65"/>
  <p:tag name="DESELECT" val="&lt;?xml version=&quot;1.0&quot; encoding=&quot;utf-8&quot;?&gt;&lt;ShapeEvent xmlns:xsd=&quot;http://www.w3.org/2001/XMLSchema&quot; xmlns:xsi=&quot;http://www.w3.org/2001/XMLSchema-instance&quot;&gt;&lt;Event&gt;SizePlaceholder&lt;/Event&gt;&lt;Arguments /&gt;&lt;/ShapeEvent&gt;"/>
  <p:tag name="SHAPEDETAILS" val="&lt;?xml version=&quot;1.0&quot; encoding=&quot;utf-8&quot;?&gt;&lt;ShapeDetails xmlns:xsd=&quot;http://www.w3.org/2001/XMLSchema&quot; xmlns:xsi=&quot;http://www.w3.org/2001/XMLSchema-instance&quot;&gt;&lt;GUID&gt;7ddcd199-02fe-4e3c-ae4c-3053e0bfea7f&lt;/GUID&gt;&lt;Name /&gt;&lt;ScreenPosition&gt;BottomRight&lt;/ScreenPosition&gt;&lt;BorderThickness&gt;10&lt;/BorderThickness&gt;&lt;Top&gt;149.975754&lt;/Top&gt;&lt;Left&gt;20.6211033&lt;/Left&gt;&lt;Height&gt;127.561104&lt;/Height&gt;&lt;Width&gt;221.612671&lt;/Width&gt;&lt;/ShapeDetails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66ca02e-8a52-4fe9-b3c1-ab59bdea42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66ca02e-8a52-4fe9-b3c1-ab59bdea423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66ca02e-8a52-4fe9-b3c1-ab59bdea42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66ca02e-8a52-4fe9-b3c1-ab59bdea423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66ca02e-8a52-4fe9-b3c1-ab59bdea4233"/>
  <p:tag name="SHAPEDETAILS" val="&lt;?xml version=&quot;1.0&quot; encoding=&quot;utf-8&quot;?&gt;&lt;ShapeDetails xmlns:xsd=&quot;http://www.w3.org/2001/XMLSchema&quot; xmlns:xsi=&quot;http://www.w3.org/2001/XMLSchema-instance&quot;&gt;&lt;GUID&gt;29b50b84-13ed-4333-9051-29243b3472de&lt;/GUID&gt;&lt;Name /&gt;&lt;ScreenPosition&gt;BottomRight&lt;/ScreenPosition&gt;&lt;BorderThickness&gt;10&lt;/BorderThickness&gt;&lt;Top&gt;233.08252&lt;/Top&gt;&lt;Left&gt;-406.818848&lt;/Left&gt;&lt;Height&gt;19.5050545&lt;/Height&gt;&lt;Width&gt;99.55716&lt;/Width&gt;&lt;/ShapeDetails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66ca02e-8a52-4fe9-b3c1-ab59bdea42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66ca02e-8a52-4fe9-b3c1-ab59bdea423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66ca02e-8a52-4fe9-b3c1-ab59bdea423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66ca02e-8a52-4fe9-b3c1-ab59bdea4233"/>
  <p:tag name="SHAPEDETAILS" val="&lt;?xml version=&quot;1.0&quot; encoding=&quot;utf-8&quot;?&gt;&lt;ShapeDetails xmlns:xsd=&quot;http://www.w3.org/2001/XMLSchema&quot; xmlns:xsi=&quot;http://www.w3.org/2001/XMLSchema-instance&quot;&gt;&lt;GUID&gt;40d7665c-5003-4c5f-b746-bc0223d77986&lt;/GUID&gt;&lt;Name /&gt;&lt;ScreenPosition&gt;BottomRight&lt;/ScreenPosition&gt;&lt;BorderThickness&gt;10&lt;/BorderThickness&gt;&lt;Top&gt;312.167419&lt;/Top&gt;&lt;Left&gt;-406.818848&lt;/Left&gt;&lt;Height&gt;19.5050545&lt;/Height&gt;&lt;Width&gt;99.55716&lt;/Width&gt;&lt;/ShapeDetails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d=&quot;http://www.w3.org/2001/XMLSchema&quot; xmlns:xsi=&quot;http://www.w3.org/2001/XMLSchema-instance&quot;&gt;&lt;GUID&gt;07767086-04a1-495b-b7a7-55b03cc9fbc5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d=&quot;http://www.w3.org/2001/XMLSchema&quot; xmlns:xsi=&quot;http://www.w3.org/2001/XMLSchema-instance&quot;&gt;&lt;GUID&gt;92b33900-23e6-4c68-97c5-8cb2db0edcbb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VOTENOWOPTIONS" val="&lt;?xml version=&quot;1.0&quot; encoding=&quot;utf-8&quot;?&gt;&lt;VoteNowOptions xmlns:xsd=&quot;http://www.w3.org/2001/XMLSchema&quot; xmlns:xsi=&quot;http://www.w3.org/2001/XMLSchema-instance&quot;&gt;&lt;GUID&gt;8ebbcdf4-01c0-4bb0-861e-0d2190b3bdf9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SCORINGOPTIONS" val="&lt;?xml version=&quot;1.0&quot; encoding=&quot;utf-8&quot;?&gt;&lt;ScoringOptions xmlns:xsd=&quot;http://www.w3.org/2001/XMLSchema&quot; xmlns:xsi=&quot;http://www.w3.org/2001/XMLSchema-instance&quot;&gt;&lt;GUID&gt;5845616e-02dc-4f5b-9ff9-d82b1f53385f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QUESTIONDEFINITION" val="&lt;?xml version=&quot;1.0&quot; encoding=&quot;utf-8&quot;?&gt;&lt;MultipleChoiceQuestion xmlns:xsd=&quot;http://www.w3.org/2001/XMLSchema&quot; xmlns:xsi=&quot;http://www.w3.org/2001/XMLSchema-instance&quot;&gt;&lt;GUID&gt;8f55dde8-b1e1-4fe2-8f48-e42b7491068e&lt;/GUID&gt;&lt;Name /&gt;&lt;Text&gt;Possible Candidate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a71a186a-c609-49e0-b72c-0d493619cf98&lt;/GUID&gt;&lt;Name /&gt;&lt;IsSelected&gt;true&lt;/IsSelected&gt;&lt;Description&gt;Candidate&lt;/Description&gt;&lt;Key&gt;1&lt;/Key&gt;&lt;IsAnswer&gt;false&lt;/IsAnswer&gt;&lt;SubChoiceData&gt;&lt;SubChoices&gt;&lt;SubChoice&gt;&lt;NumVotes&gt;8&lt;/NumVotes&gt;&lt;PercentageOfVotesCast&gt;61.538461538461533&lt;/PercentageOfVotesCast&gt;&lt;PercentageOfVotesCastAsString&gt;61.54%&lt;/PercentageOfVotesCastAsString&gt;&lt;PercentageOfVoters&gt;61.538461538461533&lt;/PercentageOfVoters&gt;&lt;PercentageOfVotersAsString&gt;61.54%&lt;/PercentageOfVotersAsString&gt;&lt;/SubChoice&gt;&lt;/SubChoices&gt;&lt;/SubChoiceData&gt;&lt;Score&gt;0&lt;/Score&gt;&lt;ChoiceRankings /&gt;&lt;AnswerSequenceNo&gt;0&lt;/AnswerSequenceNo&gt;&lt;/Choice&gt;&lt;Choice xsi:type=&quot;DiscreteChoice&quot;&gt;&lt;GUID&gt;ab171a9c-ae77-4497-9efd-de0c8c31aa6b&lt;/GUID&gt;&lt;Name /&gt;&lt;IsSelected&gt;true&lt;/IsSelected&gt;&lt;Description&gt;No&lt;/Description&gt;&lt;Key&gt;2&lt;/Key&gt;&lt;IsAnswer&gt;false&lt;/IsAnswer&gt;&lt;SubChoiceData&gt;&lt;SubChoices&gt;&lt;SubChoice&gt;&lt;NumVotes&gt;5&lt;/NumVotes&gt;&lt;PercentageOfVotesCast&gt;38.46153846153846&lt;/PercentageOfVotesCast&gt;&lt;PercentageOfVotesCastAsString&gt;38.46%&lt;/PercentageOfVotesCastAsString&gt;&lt;PercentageOfVoters&gt;38.46153846153846&lt;/PercentageOfVoters&gt;&lt;PercentageOfVotersAsString&gt;38.46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10000&lt;/TimeOpenMS&gt;&lt;IsQuestionWeighted&gt;false&lt;/IsQuestionWeighted&gt;&lt;CorrectAnswerVotesNumber&gt;0&lt;/CorrectAnswerVotesNumber&gt;&lt;CorrectAnswerVotesPercent&gt;0&lt;/CorrectAnswerVotesPercent&gt;&lt;ReactorPollDetails&gt;&lt;MeetingId&gt;152388904&lt;/MeetingId&gt;&lt;SessionId&gt;23040&lt;/SessionId&gt;&lt;TenancyId&gt;6461&lt;/TenancyId&gt;&lt;LatestPollId&gt;-1&lt;/LatestPollId&gt;&lt;/ReactorPollDetails&gt;&lt;Ranking&gt;false&lt;/Ranking&gt;&lt;MaxNumResponses&gt;1&lt;/MaxNumResponses&gt;&lt;MultipleChoiceSubTypeValue&gt;AnyOrder&lt;/MultipleChoiceSubTypeValue&gt;&lt;/MultipleChoiceQuestion&gt;"/>
  <p:tag name="RAWRESULTS" val="&lt;?xml version=&quot;1.0&quot; encoding=&quot;utf-8&quot;?&gt;&lt;ArrayOfResponse xmlns:xsd=&quot;http://www.w3.org/2001/XMLSchema&quot; xmlns:xsi=&quot;http://www.w3.org/2001/XMLSchema-instance&quot;&gt;&lt;Response&gt;&lt;Index&gt;0&lt;/Index&gt;&lt;SmartcardUID&gt;0&lt;/SmartcardUID&gt;&lt;Valid&gt;false&lt;/Valid&gt;&lt;TimeStamp&gt;0001-01-01T00:00:00&lt;/TimeStamp&gt;&lt;Value&gt;8&lt;/Value&gt;&lt;ValueAsPercentage&gt;61.538461538461538461538461540&lt;/ValueAsPercentage&gt;&lt;ValueAsPercentageString&gt;61.54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5&lt;/Value&gt;&lt;ValueAsPercentage&gt;38.461538461538461538461538460&lt;/ValueAsPercentage&gt;&lt;ValueAsPercentageString&gt;38.46%&lt;/ValueAsPercentageString&gt;&lt;PersonId&gt;0&lt;/PersonId&gt;&lt;ResponseDelay&gt;0&lt;/ResponseDelay&gt;&lt;/Response&gt;&lt;/ArrayOfResponse&gt;"/>
  <p:tag name="COUNTDOWNOPTIONS" val="&lt;?xml version=&quot;1.0&quot; encoding=&quot;utf-8&quot;?&gt;&lt;CountdownOptions xmlns:xsd=&quot;http://www.w3.org/2001/XMLSchema&quot; xmlns:xsi=&quot;http://www.w3.org/2001/XMLSchema-instance&quot;&gt;&lt;GUID&gt;f0ac078b-af26-4f65-9da7-d8fa64f7fabc&lt;/GUID&gt;&lt;Name /&gt;&lt;HasCountdown&gt;true&lt;/HasCountdown&gt;&lt;DoesCountdownClosePoll&gt;tru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LASTMODE" val="&lt;?xml version=&quot;1.0&quot; encoding=&quot;utf-8&quot;?&gt;&lt;int&gt;0&lt;/int&gt;"/>
  <p:tag name="SEQUENCECOUNT" val="&lt;?xml version=&quot;1.0&quot; encoding=&quot;utf-8&quot;?&gt;&lt;int&gt;123&lt;/int&gt;"/>
  <p:tag name="MEETOO" val="39a14bc8-b85f-4eca-bfa7-0bc347896a0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8f55dde8-b1e1-4fe2-8f48-e42b7491068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8f55dde8-b1e1-4fe2-8f48-e42b7491068e"/>
  <p:tag name="DESELECT" val="&lt;?xml version=&quot;1.0&quot; encoding=&quot;utf-8&quot;?&gt;&lt;ShapeEvent xmlns:xsd=&quot;http://www.w3.org/2001/XMLSchema&quot; xmlns:xsi=&quot;http://www.w3.org/2001/XMLSchema-instance&quot;&gt;&lt;Event&gt;SizePlaceholder&lt;/Event&gt;&lt;Arguments /&gt;&lt;/ShapeEvent&gt;"/>
  <p:tag name="SHAPEDETAILS" val="&lt;?xml version=&quot;1.0&quot; encoding=&quot;utf-8&quot;?&gt;&lt;ShapeDetails xmlns:xsd=&quot;http://www.w3.org/2001/XMLSchema&quot; xmlns:xsi=&quot;http://www.w3.org/2001/XMLSchema-instance&quot;&gt;&lt;GUID&gt;7ad6b37a-ebca-4811-a542-d236c759ae51&lt;/GUID&gt;&lt;Name /&gt;&lt;ScreenPosition&gt;BottomRight&lt;/ScreenPosition&gt;&lt;BorderThickness&gt;10&lt;/BorderThickness&gt;&lt;Top&gt;129.879837&lt;/Top&gt;&lt;Left&gt;35.05748&lt;/Left&gt;&lt;Height&gt;138.975433&lt;/Height&gt;&lt;Width&gt;208.7133&lt;/Width&gt;&lt;/ShapeDetails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f55dde8-b1e1-4fe2-8f48-e42b7491068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f55dde8-b1e1-4fe2-8f48-e42b7491068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66ca02e-8a52-4fe9-b3c1-ab59bdea423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f55dde8-b1e1-4fe2-8f48-e42b7491068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f55dde8-b1e1-4fe2-8f48-e42b7491068e"/>
  <p:tag name="SHAPEDETAILS" val="&lt;?xml version=&quot;1.0&quot; encoding=&quot;utf-8&quot;?&gt;&lt;ShapeDetails xmlns:xsd=&quot;http://www.w3.org/2001/XMLSchema&quot; xmlns:xsi=&quot;http://www.w3.org/2001/XMLSchema-instance&quot;&gt;&lt;GUID&gt;a0b4100d-c8af-4e3d-b0cb-435b193becf3&lt;/GUID&gt;&lt;Name /&gt;&lt;ScreenPosition&gt;BottomRight&lt;/ScreenPosition&gt;&lt;BorderThickness&gt;10&lt;/BorderThickness&gt;&lt;Top&gt;190.583618&lt;/Top&gt;&lt;Left&gt;103.901184&lt;/Left&gt;&lt;Height&gt;30.25126&lt;/Height&gt;&lt;Width&gt;77.56993&lt;/Width&gt;&lt;/ShapeDetails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f55dde8-b1e1-4fe2-8f48-e42b7491068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f55dde8-b1e1-4fe2-8f48-e42b7491068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f55dde8-b1e1-4fe2-8f48-e42b7491068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f55dde8-b1e1-4fe2-8f48-e42b7491068e"/>
  <p:tag name="SHAPEDETAILS" val="&lt;?xml version=&quot;1.0&quot; encoding=&quot;utf-8&quot;?&gt;&lt;ShapeDetails xmlns:xsd=&quot;http://www.w3.org/2001/XMLSchema&quot; xmlns:xsi=&quot;http://www.w3.org/2001/XMLSchema-instance&quot;&gt;&lt;GUID&gt;2f8c5a27-f095-4ee5-a765-a6022bc7a299&lt;/GUID&gt;&lt;Name /&gt;&lt;ScreenPosition&gt;BottomRight&lt;/ScreenPosition&gt;&lt;BorderThickness&gt;10&lt;/BorderThickness&gt;&lt;Top&gt;269.668518&lt;/Top&gt;&lt;Left&gt;103.901184&lt;/Left&gt;&lt;Height&gt;30.25126&lt;/Height&gt;&lt;Width&gt;77.56993&lt;/Width&gt;&lt;/ShapeDetails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d=&quot;http://www.w3.org/2001/XMLSchema&quot; xmlns:xsi=&quot;http://www.w3.org/2001/XMLSchema-instance&quot;&gt;&lt;GUID&gt;07767086-04a1-495b-b7a7-55b03cc9fbc5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d=&quot;http://www.w3.org/2001/XMLSchema&quot; xmlns:xsi=&quot;http://www.w3.org/2001/XMLSchema-instance&quot;&gt;&lt;GUID&gt;92b33900-23e6-4c68-97c5-8cb2db0edcbb&lt;/GUID&gt;&lt;Name /&gt;&lt;PlaySound&gt;false&lt;/PlaySound&gt;&lt;CountdownSoundTag&gt;SOUND516812080875483109497887998077119494887718969816161&lt;/CountdownSoundTag&gt;&lt;PlayTimesUpSound&gt;false&lt;/PlayTimesUpSound&gt;&lt;TimesUpSoundTag&gt;SOUND111526798997249761108910980117717199831168311485816161&lt;/TimesUpSoundTag&gt;&lt;Loop&gt;true&lt;/Loop&gt;&lt;/SoundOptions&gt;"/>
  <p:tag name="VOTENOWOPTIONS" val="&lt;?xml version=&quot;1.0&quot; encoding=&quot;utf-8&quot;?&gt;&lt;VoteNowOptions xmlns:xsd=&quot;http://www.w3.org/2001/XMLSchema&quot; xmlns:xsi=&quot;http://www.w3.org/2001/XMLSchema-instance&quot;&gt;&lt;GUID&gt;8ebbcdf4-01c0-4bb0-861e-0d2190b3bdf9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SCORINGOPTIONS" val="&lt;?xml version=&quot;1.0&quot; encoding=&quot;utf-8&quot;?&gt;&lt;ScoringOptions xmlns:xsd=&quot;http://www.w3.org/2001/XMLSchema&quot; xmlns:xsi=&quot;http://www.w3.org/2001/XMLSchema-instance&quot;&gt;&lt;GUID&gt;5845616e-02dc-4f5b-9ff9-d82b1f53385f&lt;/GUID&gt;&lt;Name /&gt;&lt;EnableScoring&gt;fals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QUESTIONDEFINITION" val="&lt;?xml version=&quot;1.0&quot; encoding=&quot;utf-8&quot;?&gt;&lt;MultipleChoiceQuestion xmlns:xsd=&quot;http://www.w3.org/2001/XMLSchema&quot; xmlns:xsi=&quot;http://www.w3.org/2001/XMLSchema-instance&quot;&gt;&lt;GUID&gt;b8c873d9-6edb-4d5b-88bd-f5938ceb76dd&lt;/GUID&gt;&lt;Name /&gt;&lt;Text&gt;Possible Candidate?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a71a186a-c609-49e0-b72c-0d493619cf98&lt;/GUID&gt;&lt;Name /&gt;&lt;IsSelected&gt;true&lt;/IsSelected&gt;&lt;Description&gt;Candidate&lt;/Description&gt;&lt;Key&gt;1&lt;/Key&gt;&lt;IsAnswer&gt;false&lt;/IsAnswer&gt;&lt;SubChoiceData&gt;&lt;SubChoices&gt;&lt;SubChoice&gt;&lt;NumVotes&gt;5&lt;/NumVotes&gt;&lt;PercentageOfVotesCast&gt;41.666666666666664&lt;/PercentageOfVotesCast&gt;&lt;PercentageOfVotesCastAsString&gt;41.67%&lt;/PercentageOfVotesCastAsString&gt;&lt;PercentageOfVoters&gt;41.666666666666664&lt;/PercentageOfVoters&gt;&lt;PercentageOfVotersAsString&gt;41.67%&lt;/PercentageOfVotersAsString&gt;&lt;/SubChoice&gt;&lt;/SubChoices&gt;&lt;/SubChoiceData&gt;&lt;Score&gt;0&lt;/Score&gt;&lt;ChoiceRankings /&gt;&lt;AnswerSequenceNo&gt;0&lt;/AnswerSequenceNo&gt;&lt;/Choice&gt;&lt;Choice xsi:type=&quot;DiscreteChoice&quot;&gt;&lt;GUID&gt;ab171a9c-ae77-4497-9efd-de0c8c31aa6b&lt;/GUID&gt;&lt;Name /&gt;&lt;IsSelected&gt;true&lt;/IsSelected&gt;&lt;Description&gt;No&lt;/Description&gt;&lt;Key&gt;2&lt;/Key&gt;&lt;IsAnswer&gt;false&lt;/IsAnswer&gt;&lt;SubChoiceData&gt;&lt;SubChoices&gt;&lt;SubChoice&gt;&lt;NumVotes&gt;7&lt;/NumVotes&gt;&lt;PercentageOfVotesCast&gt;58.333333333333336&lt;/PercentageOfVotesCast&gt;&lt;PercentageOfVotesCastAsString&gt;58.33%&lt;/PercentageOfVotesCastAsString&gt;&lt;PercentageOfVoters&gt;58.333333333333336&lt;/PercentageOfVoters&gt;&lt;PercentageOfVotersAsString&gt;58.33%&lt;/PercentageOfVotersAsString&gt;&lt;/SubChoice&gt;&lt;/SubChoices&gt;&lt;/SubChoiceData&gt;&lt;Score&gt;0&lt;/Score&gt;&lt;ChoiceRankings /&gt;&lt;AnswerSequenceNo&gt;0&lt;/AnswerSequenceNo&gt;&lt;/Choice&gt;&lt;/Choices&gt;&lt;HasData&gt;true&lt;/HasData&gt;&lt;MasterQuestionNumSubChoices&gt;0&lt;/MasterQuestionNumSubChoices&gt;&lt;TimeOpenMS&gt;10000&lt;/TimeOpenMS&gt;&lt;IsQuestionWeighted&gt;false&lt;/IsQuestionWeighted&gt;&lt;CorrectAnswerVotesNumber&gt;0&lt;/CorrectAnswerVotesNumber&gt;&lt;CorrectAnswerVotesPercent&gt;0&lt;/CorrectAnswerVotesPercent&gt;&lt;ReactorPollDetails&gt;&lt;MeetingId&gt;152388904&lt;/MeetingId&gt;&lt;SessionId&gt;23040&lt;/SessionId&gt;&lt;TenancyId&gt;6461&lt;/TenancyId&gt;&lt;LatestPollId&gt;-1&lt;/LatestPollId&gt;&lt;/ReactorPollDetails&gt;&lt;Ranking&gt;false&lt;/Ranking&gt;&lt;MaxNumResponses&gt;1&lt;/MaxNumResponses&gt;&lt;MultipleChoiceSubTypeValue&gt;AnyOrder&lt;/MultipleChoiceSubTypeValue&gt;&lt;/MultipleChoiceQuestion&gt;"/>
  <p:tag name="RAWRESULTS" val="&lt;?xml version=&quot;1.0&quot; encoding=&quot;utf-8&quot;?&gt;&lt;ArrayOfResponse xmlns:xsd=&quot;http://www.w3.org/2001/XMLSchema&quot; xmlns:xsi=&quot;http://www.w3.org/2001/XMLSchema-instance&quot;&gt;&lt;Response&gt;&lt;Index&gt;0&lt;/Index&gt;&lt;SmartcardUID&gt;0&lt;/SmartcardUID&gt;&lt;Valid&gt;false&lt;/Valid&gt;&lt;TimeStamp&gt;0001-01-01T00:00:00&lt;/TimeStamp&gt;&lt;Value&gt;5&lt;/Value&gt;&lt;ValueAsPercentage&gt;41.666666666666666666666666670&lt;/ValueAsPercentage&gt;&lt;ValueAsPercentageString&gt;41.67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7&lt;/Value&gt;&lt;ValueAsPercentage&gt;58.333333333333333333333333330&lt;/ValueAsPercentage&gt;&lt;ValueAsPercentageString&gt;58.33%&lt;/ValueAsPercentageString&gt;&lt;PersonId&gt;0&lt;/PersonId&gt;&lt;ResponseDelay&gt;0&lt;/ResponseDelay&gt;&lt;/Response&gt;&lt;/ArrayOfResponse&gt;"/>
  <p:tag name="COUNTDOWNOPTIONS" val="&lt;?xml version=&quot;1.0&quot; encoding=&quot;utf-8&quot;?&gt;&lt;CountdownOptions xmlns:xsd=&quot;http://www.w3.org/2001/XMLSchema&quot; xmlns:xsi=&quot;http://www.w3.org/2001/XMLSchema-instance&quot;&gt;&lt;GUID&gt;f0ac078b-af26-4f65-9da7-d8fa64f7fabc&lt;/GUID&gt;&lt;Name /&gt;&lt;HasCountdown&gt;true&lt;/HasCountdown&gt;&lt;DoesCountdownClosePoll&gt;tru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LASTMODE" val="&lt;?xml version=&quot;1.0&quot; encoding=&quot;utf-8&quot;?&gt;&lt;int&gt;0&lt;/int&gt;"/>
  <p:tag name="SEQUENCECOUNT" val="&lt;?xml version=&quot;1.0&quot; encoding=&quot;utf-8&quot;?&gt;&lt;int&gt;142&lt;/int&gt;"/>
  <p:tag name="MEETOO" val="39a14bc8-b85f-4eca-bfa7-0bc347896a0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8f55dde8-b1e1-4fe2-8f48-e42b7491068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b8c873d9-6edb-4d5b-88bd-f5938ceb76dd"/>
  <p:tag name="DESELECT" val="&lt;?xml version=&quot;1.0&quot; encoding=&quot;utf-8&quot;?&gt;&lt;ShapeEvent xmlns:xsd=&quot;http://www.w3.org/2001/XMLSchema&quot; xmlns:xsi=&quot;http://www.w3.org/2001/XMLSchema-instance&quot;&gt;&lt;Event&gt;SizePlaceholder&lt;/Event&gt;&lt;Arguments /&gt;&lt;/ShapeEvent&gt;"/>
  <p:tag name="SHAPEDETAILS" val="&lt;?xml version=&quot;1.0&quot; encoding=&quot;utf-8&quot;?&gt;&lt;ShapeDetails xmlns:xsd=&quot;http://www.w3.org/2001/XMLSchema&quot; xmlns:xsi=&quot;http://www.w3.org/2001/XMLSchema-instance&quot;&gt;&lt;GUID&gt;1a14b331-bd6d-4c59-b343-d2190e6e7990&lt;/GUID&gt;&lt;Name /&gt;&lt;ScreenPosition&gt;BottomRight&lt;/ScreenPosition&gt;&lt;BorderThickness&gt;10&lt;/BorderThickness&gt;&lt;Top&gt;129.879837&lt;/Top&gt;&lt;Left&gt;35.05748&lt;/Left&gt;&lt;Height&gt;138.975433&lt;/Height&gt;&lt;Width&gt;208.7133&lt;/Width&gt;&lt;/ShapeDetails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f55dde8-b1e1-4fe2-8f48-e42b7491068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a66ca02e-8a52-4fe9-b3c1-ab59bdea423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f55dde8-b1e1-4fe2-8f48-e42b7491068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f55dde8-b1e1-4fe2-8f48-e42b7491068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f55dde8-b1e1-4fe2-8f48-e42b7491068e"/>
  <p:tag name="SHAPEDETAILS" val="&lt;?xml version=&quot;1.0&quot; encoding=&quot;utf-8&quot;?&gt;&lt;ShapeDetails xmlns:xsd=&quot;http://www.w3.org/2001/XMLSchema&quot; xmlns:xsi=&quot;http://www.w3.org/2001/XMLSchema-instance&quot;&gt;&lt;GUID&gt;a0b4100d-c8af-4e3d-b0cb-435b193becf3&lt;/GUID&gt;&lt;Name /&gt;&lt;ScreenPosition&gt;BottomRight&lt;/ScreenPosition&gt;&lt;BorderThickness&gt;10&lt;/BorderThickness&gt;&lt;Top&gt;190.583618&lt;/Top&gt;&lt;Left&gt;103.901184&lt;/Left&gt;&lt;Height&gt;30.25126&lt;/Height&gt;&lt;Width&gt;77.56993&lt;/Width&gt;&lt;/ShapeDetails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8f55dde8-b1e1-4fe2-8f48-e42b7491068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8f55dde8-b1e1-4fe2-8f48-e42b7491068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ataLabel"/>
  <p:tag name="QUESTIONGUID" val="8f55dde8-b1e1-4fe2-8f48-e42b7491068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8f55dde8-b1e1-4fe2-8f48-e42b7491068e"/>
  <p:tag name="SHAPEDETAILS" val="&lt;?xml version=&quot;1.0&quot; encoding=&quot;utf-8&quot;?&gt;&lt;ShapeDetails xmlns:xsd=&quot;http://www.w3.org/2001/XMLSchema&quot; xmlns:xsi=&quot;http://www.w3.org/2001/XMLSchema-instance&quot;&gt;&lt;GUID&gt;2f8c5a27-f095-4ee5-a765-a6022bc7a299&lt;/GUID&gt;&lt;Name /&gt;&lt;ScreenPosition&gt;BottomRight&lt;/ScreenPosition&gt;&lt;BorderThickness&gt;10&lt;/BorderThickness&gt;&lt;Top&gt;269.668518&lt;/Top&gt;&lt;Left&gt;103.901184&lt;/Left&gt;&lt;Height&gt;30.25126&lt;/Height&gt;&lt;Width&gt;77.56993&lt;/Width&gt;&lt;/ShapeDetails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a66ca02e-8a52-4fe9-b3c1-ab59bdea4233"/>
  <p:tag name="SHAPEDETAILS" val="&lt;?xml version=&quot;1.0&quot; encoding=&quot;utf-8&quot;?&gt;&lt;ShapeDetails xmlns:xsd=&quot;http://www.w3.org/2001/XMLSchema&quot; xmlns:xsi=&quot;http://www.w3.org/2001/XMLSchema-instance&quot;&gt;&lt;GUID&gt;29b50b84-13ed-4333-9051-29243b3472de&lt;/GUID&gt;&lt;Name /&gt;&lt;ScreenPosition&gt;BottomRight&lt;/ScreenPosition&gt;&lt;BorderThickness&gt;10&lt;/BorderThickness&gt;&lt;Top&gt;233.08252&lt;/Top&gt;&lt;Left&gt;-406.818848&lt;/Left&gt;&lt;Height&gt;19.5050545&lt;/Height&gt;&lt;Width&gt;99.55716&lt;/Width&gt;&lt;/ShapeDetails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a66ca02e-8a52-4fe9-b3c1-ab59bdea42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a66ca02e-8a52-4fe9-b3c1-ab59bdea4233"/>
</p:tagLst>
</file>

<file path=ppt/theme/theme1.xml><?xml version="1.0" encoding="utf-8"?>
<a:theme xmlns:a="http://schemas.openxmlformats.org/drawingml/2006/main" name="Towards a classification framework for social machines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defRPr sz="2400" b="1"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Towards a classification framework for social machines</Template>
  <TotalTime>9998</TotalTime>
  <Words>3101</Words>
  <Application>Microsoft Macintosh PowerPoint</Application>
  <PresentationFormat>On-screen Show (4:3)</PresentationFormat>
  <Paragraphs>447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APPLE CHANCERY</vt:lpstr>
      <vt:lpstr>Arial</vt:lpstr>
      <vt:lpstr>Arial Narrow</vt:lpstr>
      <vt:lpstr>Arial Rounded MT Bold</vt:lpstr>
      <vt:lpstr>Georgia</vt:lpstr>
      <vt:lpstr>Lucida Sans</vt:lpstr>
      <vt:lpstr>Towards a classification framework for social machines</vt:lpstr>
      <vt:lpstr>UOS divider slide design</vt:lpstr>
      <vt:lpstr>UOS full bleed image</vt:lpstr>
      <vt:lpstr>CVs</vt:lpstr>
      <vt:lpstr>This slide set covers</vt:lpstr>
      <vt:lpstr>Prepare before you watch this video</vt:lpstr>
      <vt:lpstr>Our coursework objectives</vt:lpstr>
      <vt:lpstr>To help you do well</vt:lpstr>
      <vt:lpstr>You may have noticed</vt:lpstr>
      <vt:lpstr>More coursework objectives</vt:lpstr>
      <vt:lpstr>We asked for your rationale - compare</vt:lpstr>
      <vt:lpstr>We asked for a covering email - compare</vt:lpstr>
      <vt:lpstr>Some of you did not answer all/bits</vt:lpstr>
      <vt:lpstr>Whatever you did whatever your reason the  task now is to learn</vt:lpstr>
      <vt:lpstr>What do you know?</vt:lpstr>
      <vt:lpstr> Know yourself</vt:lpstr>
      <vt:lpstr>Learning Outcomes</vt:lpstr>
      <vt:lpstr>Marks, feelings and feedback</vt:lpstr>
      <vt:lpstr>Feedback activities</vt:lpstr>
      <vt:lpstr>Feedback </vt:lpstr>
      <vt:lpstr>Receiving Feedback</vt:lpstr>
      <vt:lpstr>Exercise – think and jot down notes</vt:lpstr>
      <vt:lpstr>Reflection</vt:lpstr>
      <vt:lpstr>CV Feedback </vt:lpstr>
      <vt:lpstr>Who and What is involved in getting a job</vt:lpstr>
      <vt:lpstr>Feedback from me - Proper address</vt:lpstr>
      <vt:lpstr>Feedback from the Markers</vt:lpstr>
      <vt:lpstr>General Observations</vt:lpstr>
      <vt:lpstr>CV Feedback </vt:lpstr>
      <vt:lpstr>Academic Integrity</vt:lpstr>
      <vt:lpstr>Feedback on Coursework</vt:lpstr>
      <vt:lpstr>Dealing with feedback</vt:lpstr>
      <vt:lpstr>CV reviews – do you have expert eyes?   Bin or Consider http://edshare.soton.ac.uk/20147/  </vt:lpstr>
      <vt:lpstr>PowerPoint Presentation</vt:lpstr>
      <vt:lpstr>Learning Outcomes</vt:lpstr>
      <vt:lpstr>Network</vt:lpstr>
      <vt:lpstr>Build a Network</vt:lpstr>
      <vt:lpstr>Opening up networking opportunities</vt:lpstr>
      <vt:lpstr>Networking in Person</vt:lpstr>
      <vt:lpstr>COVID - learning online</vt:lpstr>
      <vt:lpstr>Practice – Setup</vt:lpstr>
      <vt:lpstr>Practice! – Build your Network</vt:lpstr>
      <vt:lpstr>COVID - learning online</vt:lpstr>
      <vt:lpstr>Summary</vt:lpstr>
      <vt:lpstr>Use the Feedback to learn and grow. Practice.</vt:lpstr>
      <vt:lpstr>What is Feedback?</vt:lpstr>
      <vt:lpstr>Giving Feedback</vt:lpstr>
      <vt:lpstr>Thank You </vt:lpstr>
      <vt:lpstr>Previous for reference</vt:lpstr>
      <vt:lpstr>You are a Human Resources (HR) employee sorting applications for possible candidates</vt:lpstr>
      <vt:lpstr>Possible Candidate?</vt:lpstr>
      <vt:lpstr>Possible Candidate?</vt:lpstr>
      <vt:lpstr>Possible Candidate?</vt:lpstr>
      <vt:lpstr>Possible Candidate?</vt:lpstr>
      <vt:lpstr>Possible Candidate?</vt:lpstr>
      <vt:lpstr>Possible Candidate?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classification framework for social machines</dc:title>
  <dc:creator>Elena Simperl</dc:creator>
  <cp:lastModifiedBy>Su White</cp:lastModifiedBy>
  <cp:revision>246</cp:revision>
  <cp:lastPrinted>2019-10-02T22:20:54Z</cp:lastPrinted>
  <dcterms:created xsi:type="dcterms:W3CDTF">2013-04-26T07:53:01Z</dcterms:created>
  <dcterms:modified xsi:type="dcterms:W3CDTF">2020-11-18T14:22:13Z</dcterms:modified>
</cp:coreProperties>
</file>