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3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5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6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7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  <p:sldMasterId id="2147483698" r:id="rId3"/>
    <p:sldMasterId id="2147483702" r:id="rId4"/>
    <p:sldMasterId id="2147483706" r:id="rId5"/>
    <p:sldMasterId id="2147483710" r:id="rId6"/>
    <p:sldMasterId id="2147483714" r:id="rId7"/>
    <p:sldMasterId id="2147483718" r:id="rId8"/>
  </p:sldMasterIdLst>
  <p:notesMasterIdLst>
    <p:notesMasterId r:id="rId57"/>
  </p:notesMasterIdLst>
  <p:sldIdLst>
    <p:sldId id="259" r:id="rId9"/>
    <p:sldId id="260" r:id="rId10"/>
    <p:sldId id="317" r:id="rId11"/>
    <p:sldId id="287" r:id="rId12"/>
    <p:sldId id="262" r:id="rId13"/>
    <p:sldId id="266" r:id="rId14"/>
    <p:sldId id="263" r:id="rId15"/>
    <p:sldId id="269" r:id="rId16"/>
    <p:sldId id="271" r:id="rId17"/>
    <p:sldId id="349" r:id="rId18"/>
    <p:sldId id="350" r:id="rId19"/>
    <p:sldId id="351" r:id="rId20"/>
    <p:sldId id="274" r:id="rId21"/>
    <p:sldId id="275" r:id="rId22"/>
    <p:sldId id="277" r:id="rId23"/>
    <p:sldId id="280" r:id="rId24"/>
    <p:sldId id="282" r:id="rId25"/>
    <p:sldId id="283" r:id="rId26"/>
    <p:sldId id="286" r:id="rId27"/>
    <p:sldId id="340" r:id="rId28"/>
    <p:sldId id="341" r:id="rId29"/>
    <p:sldId id="342" r:id="rId30"/>
    <p:sldId id="343" r:id="rId31"/>
    <p:sldId id="346" r:id="rId32"/>
    <p:sldId id="347" r:id="rId33"/>
    <p:sldId id="345" r:id="rId34"/>
    <p:sldId id="344" r:id="rId35"/>
    <p:sldId id="288" r:id="rId36"/>
    <p:sldId id="289" r:id="rId37"/>
    <p:sldId id="290" r:id="rId38"/>
    <p:sldId id="292" r:id="rId39"/>
    <p:sldId id="318" r:id="rId40"/>
    <p:sldId id="320" r:id="rId41"/>
    <p:sldId id="321" r:id="rId42"/>
    <p:sldId id="323" r:id="rId43"/>
    <p:sldId id="353" r:id="rId44"/>
    <p:sldId id="324" r:id="rId45"/>
    <p:sldId id="273" r:id="rId46"/>
    <p:sldId id="325" r:id="rId47"/>
    <p:sldId id="348" r:id="rId48"/>
    <p:sldId id="326" r:id="rId49"/>
    <p:sldId id="327" r:id="rId50"/>
    <p:sldId id="337" r:id="rId51"/>
    <p:sldId id="329" r:id="rId52"/>
    <p:sldId id="330" r:id="rId53"/>
    <p:sldId id="338" r:id="rId54"/>
    <p:sldId id="331" r:id="rId55"/>
    <p:sldId id="352" r:id="rId5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E88A85C-E953-F646-9382-B7056D680D1E}" v="16" dt="2019-11-12T16:37:56.28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750"/>
    <p:restoredTop sz="87864"/>
  </p:normalViewPr>
  <p:slideViewPr>
    <p:cSldViewPr snapToGrid="0" snapToObjects="1" showGuides="1">
      <p:cViewPr varScale="1">
        <p:scale>
          <a:sx n="100" d="100"/>
          <a:sy n="100" d="100"/>
        </p:scale>
        <p:origin x="168" y="196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microsoft.com/office/2015/10/relationships/revisionInfo" Target="revisionInfo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tableStyles" Target="tableStyles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viewProps" Target="viewProps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ibbins N.M." userId="6a0e944c-4d97-467d-bb7a-7c3315791fe4" providerId="ADAL" clId="{CE88A85C-E953-F646-9382-B7056D680D1E}"/>
    <pc:docChg chg="custSel delSld modSld">
      <pc:chgData name="Gibbins N.M." userId="6a0e944c-4d97-467d-bb7a-7c3315791fe4" providerId="ADAL" clId="{CE88A85C-E953-F646-9382-B7056D680D1E}" dt="2019-11-12T16:53:02.822" v="167" actId="20577"/>
      <pc:docMkLst>
        <pc:docMk/>
      </pc:docMkLst>
      <pc:sldChg chg="modTransition">
        <pc:chgData name="Gibbins N.M." userId="6a0e944c-4d97-467d-bb7a-7c3315791fe4" providerId="ADAL" clId="{CE88A85C-E953-F646-9382-B7056D680D1E}" dt="2019-11-12T16:30:13.632" v="123"/>
        <pc:sldMkLst>
          <pc:docMk/>
          <pc:sldMk cId="1679561153" sldId="266"/>
        </pc:sldMkLst>
      </pc:sldChg>
      <pc:sldChg chg="addSp delSp modSp">
        <pc:chgData name="Gibbins N.M." userId="6a0e944c-4d97-467d-bb7a-7c3315791fe4" providerId="ADAL" clId="{CE88A85C-E953-F646-9382-B7056D680D1E}" dt="2019-11-12T16:28:12.779" v="113" actId="20577"/>
        <pc:sldMkLst>
          <pc:docMk/>
          <pc:sldMk cId="1313893317" sldId="269"/>
        </pc:sldMkLst>
        <pc:spChg chg="add del mod">
          <ac:chgData name="Gibbins N.M." userId="6a0e944c-4d97-467d-bb7a-7c3315791fe4" providerId="ADAL" clId="{CE88A85C-E953-F646-9382-B7056D680D1E}" dt="2019-11-12T16:26:44.803" v="50" actId="931"/>
          <ac:spMkLst>
            <pc:docMk/>
            <pc:sldMk cId="1313893317" sldId="269"/>
            <ac:spMk id="3" creationId="{2A7E5D36-67E5-A949-AEC9-6E2789D89E65}"/>
          </ac:spMkLst>
        </pc:spChg>
        <pc:spChg chg="del">
          <ac:chgData name="Gibbins N.M." userId="6a0e944c-4d97-467d-bb7a-7c3315791fe4" providerId="ADAL" clId="{CE88A85C-E953-F646-9382-B7056D680D1E}" dt="2019-11-12T16:27:35.947" v="85"/>
          <ac:spMkLst>
            <pc:docMk/>
            <pc:sldMk cId="1313893317" sldId="269"/>
            <ac:spMk id="7" creationId="{9C09223A-A4EB-ED4D-BA33-90389EBCD5CA}"/>
          </ac:spMkLst>
        </pc:spChg>
        <pc:spChg chg="add mod">
          <ac:chgData name="Gibbins N.M." userId="6a0e944c-4d97-467d-bb7a-7c3315791fe4" providerId="ADAL" clId="{CE88A85C-E953-F646-9382-B7056D680D1E}" dt="2019-11-12T16:28:12.779" v="113" actId="20577"/>
          <ac:spMkLst>
            <pc:docMk/>
            <pc:sldMk cId="1313893317" sldId="269"/>
            <ac:spMk id="8" creationId="{CDD268CE-E868-184B-98B5-F5D0F2B3BA2B}"/>
          </ac:spMkLst>
        </pc:spChg>
        <pc:spChg chg="del mod">
          <ac:chgData name="Gibbins N.M." userId="6a0e944c-4d97-467d-bb7a-7c3315791fe4" providerId="ADAL" clId="{CE88A85C-E953-F646-9382-B7056D680D1E}" dt="2019-11-12T16:27:35.947" v="85"/>
          <ac:spMkLst>
            <pc:docMk/>
            <pc:sldMk cId="1313893317" sldId="269"/>
            <ac:spMk id="194564" creationId="{00000000-0000-0000-0000-000000000000}"/>
          </ac:spMkLst>
        </pc:spChg>
        <pc:picChg chg="del">
          <ac:chgData name="Gibbins N.M." userId="6a0e944c-4d97-467d-bb7a-7c3315791fe4" providerId="ADAL" clId="{CE88A85C-E953-F646-9382-B7056D680D1E}" dt="2019-11-12T16:26:18.945" v="49" actId="478"/>
          <ac:picMkLst>
            <pc:docMk/>
            <pc:sldMk cId="1313893317" sldId="269"/>
            <ac:picMk id="4" creationId="{00000000-0000-0000-0000-000000000000}"/>
          </ac:picMkLst>
        </pc:picChg>
        <pc:picChg chg="add mod">
          <ac:chgData name="Gibbins N.M." userId="6a0e944c-4d97-467d-bb7a-7c3315791fe4" providerId="ADAL" clId="{CE88A85C-E953-F646-9382-B7056D680D1E}" dt="2019-11-12T16:27:46.632" v="87" actId="1076"/>
          <ac:picMkLst>
            <pc:docMk/>
            <pc:sldMk cId="1313893317" sldId="269"/>
            <ac:picMk id="6" creationId="{7DCA729C-4870-5C4D-A086-EF27D1C20D9B}"/>
          </ac:picMkLst>
        </pc:picChg>
      </pc:sldChg>
      <pc:sldChg chg="addSp delSp modSp">
        <pc:chgData name="Gibbins N.M." userId="6a0e944c-4d97-467d-bb7a-7c3315791fe4" providerId="ADAL" clId="{CE88A85C-E953-F646-9382-B7056D680D1E}" dt="2019-11-12T16:29:46.754" v="122" actId="20577"/>
        <pc:sldMkLst>
          <pc:docMk/>
          <pc:sldMk cId="1682292613" sldId="271"/>
        </pc:sldMkLst>
        <pc:spChg chg="add del mod">
          <ac:chgData name="Gibbins N.M." userId="6a0e944c-4d97-467d-bb7a-7c3315791fe4" providerId="ADAL" clId="{CE88A85C-E953-F646-9382-B7056D680D1E}" dt="2019-11-12T16:29:13.005" v="116" actId="931"/>
          <ac:spMkLst>
            <pc:docMk/>
            <pc:sldMk cId="1682292613" sldId="271"/>
            <ac:spMk id="2" creationId="{FF1DFF7B-E5D5-6840-8A55-D83E94315AD9}"/>
          </ac:spMkLst>
        </pc:spChg>
        <pc:spChg chg="del">
          <ac:chgData name="Gibbins N.M." userId="6a0e944c-4d97-467d-bb7a-7c3315791fe4" providerId="ADAL" clId="{CE88A85C-E953-F646-9382-B7056D680D1E}" dt="2019-11-12T16:29:08.132" v="115"/>
          <ac:spMkLst>
            <pc:docMk/>
            <pc:sldMk cId="1682292613" sldId="271"/>
            <ac:spMk id="3" creationId="{1DC06A86-BC0A-0045-A0B5-224ABBDFF227}"/>
          </ac:spMkLst>
        </pc:spChg>
        <pc:spChg chg="add mod">
          <ac:chgData name="Gibbins N.M." userId="6a0e944c-4d97-467d-bb7a-7c3315791fe4" providerId="ADAL" clId="{CE88A85C-E953-F646-9382-B7056D680D1E}" dt="2019-11-12T16:29:38.799" v="117"/>
          <ac:spMkLst>
            <pc:docMk/>
            <pc:sldMk cId="1682292613" sldId="271"/>
            <ac:spMk id="4" creationId="{877A3C8B-ABC2-6247-9D0D-12CA2CDDE526}"/>
          </ac:spMkLst>
        </pc:spChg>
        <pc:spChg chg="mod">
          <ac:chgData name="Gibbins N.M." userId="6a0e944c-4d97-467d-bb7a-7c3315791fe4" providerId="ADAL" clId="{CE88A85C-E953-F646-9382-B7056D680D1E}" dt="2019-11-12T16:29:46.754" v="122" actId="20577"/>
          <ac:spMkLst>
            <pc:docMk/>
            <pc:sldMk cId="1682292613" sldId="271"/>
            <ac:spMk id="196610" creationId="{00000000-0000-0000-0000-000000000000}"/>
          </ac:spMkLst>
        </pc:spChg>
        <pc:picChg chg="add mod">
          <ac:chgData name="Gibbins N.M." userId="6a0e944c-4d97-467d-bb7a-7c3315791fe4" providerId="ADAL" clId="{CE88A85C-E953-F646-9382-B7056D680D1E}" dt="2019-11-12T16:29:13.005" v="116" actId="931"/>
          <ac:picMkLst>
            <pc:docMk/>
            <pc:sldMk cId="1682292613" sldId="271"/>
            <ac:picMk id="6" creationId="{A0EFECAD-56AA-FA47-A816-A6925856A251}"/>
          </ac:picMkLst>
        </pc:picChg>
        <pc:picChg chg="del">
          <ac:chgData name="Gibbins N.M." userId="6a0e944c-4d97-467d-bb7a-7c3315791fe4" providerId="ADAL" clId="{CE88A85C-E953-F646-9382-B7056D680D1E}" dt="2019-11-12T16:28:51.358" v="114" actId="478"/>
          <ac:picMkLst>
            <pc:docMk/>
            <pc:sldMk cId="1682292613" sldId="271"/>
            <ac:picMk id="196612" creationId="{00000000-0000-0000-0000-000000000000}"/>
          </ac:picMkLst>
        </pc:picChg>
      </pc:sldChg>
      <pc:sldChg chg="del modTransition">
        <pc:chgData name="Gibbins N.M." userId="6a0e944c-4d97-467d-bb7a-7c3315791fe4" providerId="ADAL" clId="{CE88A85C-E953-F646-9382-B7056D680D1E}" dt="2019-11-12T16:37:09.022" v="140" actId="2696"/>
        <pc:sldMkLst>
          <pc:docMk/>
          <pc:sldMk cId="3948934709" sldId="279"/>
        </pc:sldMkLst>
      </pc:sldChg>
      <pc:sldChg chg="modSp">
        <pc:chgData name="Gibbins N.M." userId="6a0e944c-4d97-467d-bb7a-7c3315791fe4" providerId="ADAL" clId="{CE88A85C-E953-F646-9382-B7056D680D1E}" dt="2019-11-12T16:31:30.749" v="131" actId="20577"/>
        <pc:sldMkLst>
          <pc:docMk/>
          <pc:sldMk cId="3131895082" sldId="282"/>
        </pc:sldMkLst>
        <pc:spChg chg="mod">
          <ac:chgData name="Gibbins N.M." userId="6a0e944c-4d97-467d-bb7a-7c3315791fe4" providerId="ADAL" clId="{CE88A85C-E953-F646-9382-B7056D680D1E}" dt="2019-11-12T16:31:30.749" v="131" actId="20577"/>
          <ac:spMkLst>
            <pc:docMk/>
            <pc:sldMk cId="3131895082" sldId="282"/>
            <ac:spMk id="230403" creationId="{00000000-0000-0000-0000-000000000000}"/>
          </ac:spMkLst>
        </pc:spChg>
      </pc:sldChg>
      <pc:sldChg chg="modSp">
        <pc:chgData name="Gibbins N.M." userId="6a0e944c-4d97-467d-bb7a-7c3315791fe4" providerId="ADAL" clId="{CE88A85C-E953-F646-9382-B7056D680D1E}" dt="2019-11-12T16:53:02.822" v="167" actId="20577"/>
        <pc:sldMkLst>
          <pc:docMk/>
          <pc:sldMk cId="1765526256" sldId="286"/>
        </pc:sldMkLst>
        <pc:spChg chg="mod">
          <ac:chgData name="Gibbins N.M." userId="6a0e944c-4d97-467d-bb7a-7c3315791fe4" providerId="ADAL" clId="{CE88A85C-E953-F646-9382-B7056D680D1E}" dt="2019-11-12T16:37:56.287" v="141"/>
          <ac:spMkLst>
            <pc:docMk/>
            <pc:sldMk cId="1765526256" sldId="286"/>
            <ac:spMk id="5" creationId="{FA665FEF-070C-C543-877C-B1184E9351EA}"/>
          </ac:spMkLst>
        </pc:spChg>
        <pc:spChg chg="mod">
          <ac:chgData name="Gibbins N.M." userId="6a0e944c-4d97-467d-bb7a-7c3315791fe4" providerId="ADAL" clId="{CE88A85C-E953-F646-9382-B7056D680D1E}" dt="2019-11-12T16:53:02.822" v="167" actId="20577"/>
          <ac:spMkLst>
            <pc:docMk/>
            <pc:sldMk cId="1765526256" sldId="286"/>
            <ac:spMk id="238595" creationId="{00000000-0000-0000-0000-000000000000}"/>
          </ac:spMkLst>
        </pc:spChg>
      </pc:sldChg>
      <pc:sldChg chg="addSp delSp modSp">
        <pc:chgData name="Gibbins N.M." userId="6a0e944c-4d97-467d-bb7a-7c3315791fe4" providerId="ADAL" clId="{CE88A85C-E953-F646-9382-B7056D680D1E}" dt="2019-11-06T10:12:14.972" v="4" actId="1076"/>
        <pc:sldMkLst>
          <pc:docMk/>
          <pc:sldMk cId="2601290889" sldId="325"/>
        </pc:sldMkLst>
        <pc:picChg chg="add mod">
          <ac:chgData name="Gibbins N.M." userId="6a0e944c-4d97-467d-bb7a-7c3315791fe4" providerId="ADAL" clId="{CE88A85C-E953-F646-9382-B7056D680D1E}" dt="2019-11-06T10:12:14.972" v="4" actId="1076"/>
          <ac:picMkLst>
            <pc:docMk/>
            <pc:sldMk cId="2601290889" sldId="325"/>
            <ac:picMk id="3" creationId="{E2E11B72-B5DB-8A41-A06B-005C3B3FA9CD}"/>
          </ac:picMkLst>
        </pc:picChg>
        <pc:picChg chg="del">
          <ac:chgData name="Gibbins N.M." userId="6a0e944c-4d97-467d-bb7a-7c3315791fe4" providerId="ADAL" clId="{CE88A85C-E953-F646-9382-B7056D680D1E}" dt="2019-11-06T10:11:55.863" v="1" actId="478"/>
          <ac:picMkLst>
            <pc:docMk/>
            <pc:sldMk cId="2601290889" sldId="325"/>
            <ac:picMk id="10" creationId="{00000000-0000-0000-0000-000000000000}"/>
          </ac:picMkLst>
        </pc:picChg>
      </pc:sldChg>
      <pc:sldChg chg="addSp delSp modSp">
        <pc:chgData name="Gibbins N.M." userId="6a0e944c-4d97-467d-bb7a-7c3315791fe4" providerId="ADAL" clId="{CE88A85C-E953-F646-9382-B7056D680D1E}" dt="2019-11-12T16:36:26.588" v="139"/>
        <pc:sldMkLst>
          <pc:docMk/>
          <pc:sldMk cId="521053670" sldId="337"/>
        </pc:sldMkLst>
        <pc:spChg chg="add del mod">
          <ac:chgData name="Gibbins N.M." userId="6a0e944c-4d97-467d-bb7a-7c3315791fe4" providerId="ADAL" clId="{CE88A85C-E953-F646-9382-B7056D680D1E}" dt="2019-11-12T16:36:26.588" v="139"/>
          <ac:spMkLst>
            <pc:docMk/>
            <pc:sldMk cId="521053670" sldId="337"/>
            <ac:spMk id="2" creationId="{9E1EFDF0-0535-9141-B21D-B0D4E6B2F882}"/>
          </ac:spMkLst>
        </pc:spChg>
        <pc:spChg chg="mod">
          <ac:chgData name="Gibbins N.M." userId="6a0e944c-4d97-467d-bb7a-7c3315791fe4" providerId="ADAL" clId="{CE88A85C-E953-F646-9382-B7056D680D1E}" dt="2019-11-06T10:13:34.770" v="39" actId="20577"/>
          <ac:spMkLst>
            <pc:docMk/>
            <pc:sldMk cId="521053670" sldId="337"/>
            <ac:spMk id="3" creationId="{00000000-0000-0000-0000-000000000000}"/>
          </ac:spMkLst>
        </pc:spChg>
      </pc:sldChg>
      <pc:sldChg chg="modSp">
        <pc:chgData name="Gibbins N.M." userId="6a0e944c-4d97-467d-bb7a-7c3315791fe4" providerId="ADAL" clId="{CE88A85C-E953-F646-9382-B7056D680D1E}" dt="2019-11-12T16:31:46.411" v="132" actId="20577"/>
        <pc:sldMkLst>
          <pc:docMk/>
          <pc:sldMk cId="2020721156" sldId="341"/>
        </pc:sldMkLst>
        <pc:spChg chg="mod">
          <ac:chgData name="Gibbins N.M." userId="6a0e944c-4d97-467d-bb7a-7c3315791fe4" providerId="ADAL" clId="{CE88A85C-E953-F646-9382-B7056D680D1E}" dt="2019-11-12T16:31:46.411" v="132" actId="20577"/>
          <ac:spMkLst>
            <pc:docMk/>
            <pc:sldMk cId="2020721156" sldId="341"/>
            <ac:spMk id="2" creationId="{3D25578E-A2E4-454C-8E24-837F871C3818}"/>
          </ac:spMkLst>
        </pc:spChg>
      </pc:sldChg>
      <pc:sldChg chg="delSp modSp">
        <pc:chgData name="Gibbins N.M." userId="6a0e944c-4d97-467d-bb7a-7c3315791fe4" providerId="ADAL" clId="{CE88A85C-E953-F646-9382-B7056D680D1E}" dt="2019-11-12T16:32:08.689" v="136" actId="1076"/>
        <pc:sldMkLst>
          <pc:docMk/>
          <pc:sldMk cId="1333403470" sldId="342"/>
        </pc:sldMkLst>
        <pc:spChg chg="del">
          <ac:chgData name="Gibbins N.M." userId="6a0e944c-4d97-467d-bb7a-7c3315791fe4" providerId="ADAL" clId="{CE88A85C-E953-F646-9382-B7056D680D1E}" dt="2019-11-12T16:31:58.806" v="134" actId="478"/>
          <ac:spMkLst>
            <pc:docMk/>
            <pc:sldMk cId="1333403470" sldId="342"/>
            <ac:spMk id="12" creationId="{BC5D123E-6824-8E41-AFE1-D34BA038F741}"/>
          </ac:spMkLst>
        </pc:spChg>
        <pc:picChg chg="mod">
          <ac:chgData name="Gibbins N.M." userId="6a0e944c-4d97-467d-bb7a-7c3315791fe4" providerId="ADAL" clId="{CE88A85C-E953-F646-9382-B7056D680D1E}" dt="2019-11-12T16:32:08.689" v="136" actId="1076"/>
          <ac:picMkLst>
            <pc:docMk/>
            <pc:sldMk cId="1333403470" sldId="342"/>
            <ac:picMk id="7" creationId="{00000000-0000-0000-0000-000000000000}"/>
          </ac:picMkLst>
        </pc:picChg>
      </pc:sldChg>
      <pc:sldChg chg="modSp">
        <pc:chgData name="Gibbins N.M." userId="6a0e944c-4d97-467d-bb7a-7c3315791fe4" providerId="ADAL" clId="{CE88A85C-E953-F646-9382-B7056D680D1E}" dt="2019-11-12T16:30:24.735" v="126" actId="14"/>
        <pc:sldMkLst>
          <pc:docMk/>
          <pc:sldMk cId="176525702" sldId="350"/>
        </pc:sldMkLst>
        <pc:spChg chg="mod">
          <ac:chgData name="Gibbins N.M." userId="6a0e944c-4d97-467d-bb7a-7c3315791fe4" providerId="ADAL" clId="{CE88A85C-E953-F646-9382-B7056D680D1E}" dt="2019-11-12T16:30:24.735" v="126" actId="14"/>
          <ac:spMkLst>
            <pc:docMk/>
            <pc:sldMk cId="176525702" sldId="350"/>
            <ac:spMk id="6" creationId="{00000000-0000-0000-0000-000000000000}"/>
          </ac:spMkLst>
        </pc:spChg>
      </pc:sldChg>
      <pc:sldChg chg="modSp">
        <pc:chgData name="Gibbins N.M." userId="6a0e944c-4d97-467d-bb7a-7c3315791fe4" providerId="ADAL" clId="{CE88A85C-E953-F646-9382-B7056D680D1E}" dt="2019-11-06T10:14:56.704" v="48" actId="20577"/>
        <pc:sldMkLst>
          <pc:docMk/>
          <pc:sldMk cId="158735216" sldId="352"/>
        </pc:sldMkLst>
        <pc:spChg chg="mod">
          <ac:chgData name="Gibbins N.M." userId="6a0e944c-4d97-467d-bb7a-7c3315791fe4" providerId="ADAL" clId="{CE88A85C-E953-F646-9382-B7056D680D1E}" dt="2019-11-06T10:14:56.704" v="48" actId="20577"/>
          <ac:spMkLst>
            <pc:docMk/>
            <pc:sldMk cId="158735216" sldId="352"/>
            <ac:spMk id="2" creationId="{00000000-0000-0000-0000-000000000000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11F37-1E6F-6A44-A0D2-6DE377B840E2}" type="datetimeFigureOut">
              <a:rPr lang="en-GB" smtClean="0"/>
              <a:t>12/11/2019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D4DA00-7454-BF4E-9465-7D8AE93A7E8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76012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12C5C38-6D5D-DB4D-BEC8-00292445BAFF}" type="slidenum">
              <a:rPr lang="en-GB"/>
              <a:pPr/>
              <a:t>2</a:t>
            </a:fld>
            <a:endParaRPr lang="en-GB"/>
          </a:p>
        </p:txBody>
      </p:sp>
      <p:sp>
        <p:nvSpPr>
          <p:cNvPr id="1996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9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611507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ED5DB95-83C8-AE4A-B0A1-D4CB2334C4E6}" type="slidenum">
              <a:rPr lang="en-GB"/>
              <a:pPr/>
              <a:t>15</a:t>
            </a:fld>
            <a:endParaRPr lang="en-GB"/>
          </a:p>
        </p:txBody>
      </p:sp>
      <p:sp>
        <p:nvSpPr>
          <p:cNvPr id="2211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11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9954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6FB2AB-D0C4-5041-80BD-423D179590C0}" type="slidenum">
              <a:rPr lang="en-GB"/>
              <a:pPr/>
              <a:t>16</a:t>
            </a:fld>
            <a:endParaRPr lang="en-GB"/>
          </a:p>
        </p:txBody>
      </p:sp>
      <p:sp>
        <p:nvSpPr>
          <p:cNvPr id="2273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Parallel channels: video, narration in different languages, captions in different languages</a:t>
            </a:r>
          </a:p>
        </p:txBody>
      </p:sp>
    </p:spTree>
    <p:extLst>
      <p:ext uri="{BB962C8B-B14F-4D97-AF65-F5344CB8AC3E}">
        <p14:creationId xmlns:p14="http://schemas.microsoft.com/office/powerpoint/2010/main" val="3708137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7F94DE9-618C-E143-8787-93C8BEEBD918}" type="slidenum">
              <a:rPr lang="en-GB"/>
              <a:pPr/>
              <a:t>17</a:t>
            </a:fld>
            <a:endParaRPr lang="en-GB"/>
          </a:p>
        </p:txBody>
      </p:sp>
      <p:sp>
        <p:nvSpPr>
          <p:cNvPr id="2314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14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3874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9FC93C8-22AE-C145-A881-9F67BC7C19EC}" type="slidenum">
              <a:rPr lang="en-GB"/>
              <a:pPr/>
              <a:t>18</a:t>
            </a:fld>
            <a:endParaRPr lang="en-GB"/>
          </a:p>
        </p:txBody>
      </p:sp>
      <p:sp>
        <p:nvSpPr>
          <p:cNvPr id="233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3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517960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9D953A-EA1D-D44F-A582-C7CE8A8F4AFA}" type="slidenum">
              <a:rPr lang="en-GB"/>
              <a:pPr/>
              <a:t>19</a:t>
            </a:fld>
            <a:endParaRPr lang="en-GB"/>
          </a:p>
        </p:txBody>
      </p:sp>
      <p:sp>
        <p:nvSpPr>
          <p:cNvPr id="2396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96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0212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Randy Trigg’s PhD</a:t>
            </a:r>
          </a:p>
          <a:p>
            <a:endParaRPr lang="en-US" dirty="0"/>
          </a:p>
          <a:p>
            <a:r>
              <a:rPr lang="en-US" dirty="0"/>
              <a:t>Rhetorical moves from IBIS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59968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CFA3930D-62BB-D746-A32D-63ED208B0516}" type="slidenum">
              <a:rPr lang="en-GB" sz="1200"/>
              <a:pPr eaLnBrk="1" hangingPunct="1"/>
              <a:t>30</a:t>
            </a:fld>
            <a:endParaRPr lang="en-GB" sz="1200"/>
          </a:p>
        </p:txBody>
      </p:sp>
      <p:sp>
        <p:nvSpPr>
          <p:cNvPr id="18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9475"/>
            <a:ext cx="5624512" cy="3163888"/>
          </a:xfrm>
          <a:solidFill>
            <a:srgbClr val="FFFFFF"/>
          </a:solidFill>
          <a:ln/>
        </p:spPr>
      </p:sp>
      <p:sp>
        <p:nvSpPr>
          <p:cNvPr id="18436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14965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2E276C56-4C66-2D4C-B076-52E480BA9453}" type="slidenum">
              <a:rPr lang="en-GB" sz="1200"/>
              <a:pPr eaLnBrk="1" hangingPunct="1"/>
              <a:t>31</a:t>
            </a:fld>
            <a:endParaRPr lang="en-GB" sz="1200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617538" y="879475"/>
            <a:ext cx="5624512" cy="3163888"/>
          </a:xfrm>
          <a:solidFill>
            <a:srgbClr val="FFFFFF"/>
          </a:solidFill>
          <a:ln/>
        </p:spPr>
      </p:sp>
      <p:sp>
        <p:nvSpPr>
          <p:cNvPr id="22532" name="Text Box 3"/>
          <p:cNvSpPr>
            <a:spLocks noGrp="1" noChangeArrowheads="1"/>
          </p:cNvSpPr>
          <p:nvPr>
            <p:ph type="body" idx="1"/>
          </p:nvPr>
        </p:nvSpPr>
        <p:spPr>
          <a:xfrm>
            <a:off x="1060450" y="4349750"/>
            <a:ext cx="4741863" cy="3513138"/>
          </a:xfrm>
          <a:noFill/>
          <a:ln/>
          <a:extLst>
            <a:ext uri="{FAA26D3D-D897-4be2-8F04-BA451C77F1D7}">
              <ma14:placeholderFlag xmlns=""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eaLnBrk="1" hangingPunct="1"/>
            <a:endParaRPr lang="en-US">
              <a:latin typeface="Arial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1280605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/>
          </a:p>
          <a:p>
            <a:endParaRPr lang="en-US" baseline="0" dirty="0"/>
          </a:p>
          <a:p>
            <a:r>
              <a:rPr lang="en-US" baseline="0" dirty="0"/>
              <a:t>Physical hypermedia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01446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Chawton</a:t>
            </a:r>
            <a:r>
              <a:rPr lang="en-US" dirty="0"/>
              <a:t> House project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07180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So far, we’ve concentrated on hypermedia systems where the dominant paradigm is one of </a:t>
            </a:r>
            <a:r>
              <a:rPr lang="en-US" i="1" dirty="0"/>
              <a:t>navigation</a:t>
            </a:r>
            <a:endParaRPr lang="en-US" dirty="0"/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Links are to be </a:t>
            </a:r>
            <a:r>
              <a:rPr lang="en-US" i="1" dirty="0"/>
              <a:t>followed</a:t>
            </a:r>
          </a:p>
          <a:p>
            <a:pPr marL="0" indent="0">
              <a:buNone/>
            </a:pPr>
            <a:endParaRPr lang="en-US" i="1" dirty="0"/>
          </a:p>
          <a:p>
            <a:pPr marL="0" indent="0">
              <a:buNone/>
            </a:pPr>
            <a:r>
              <a:rPr lang="en-US" dirty="0"/>
              <a:t>In this lecture, we’ll consider hypermedia systems where linking structures are not primarily used for navigation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06044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7A3F7B-B117-2944-8778-0D63E9981C07}" type="slidenum">
              <a:rPr lang="en-GB"/>
              <a:pPr/>
              <a:t>38</a:t>
            </a:fld>
            <a:endParaRPr lang="en-GB"/>
          </a:p>
        </p:txBody>
      </p:sp>
      <p:sp>
        <p:nvSpPr>
          <p:cNvPr id="2129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Salt ‘n’ Pepper</a:t>
            </a:r>
            <a:r>
              <a:rPr lang="en-GB" baseline="0" dirty="0"/>
              <a:t> </a:t>
            </a:r>
            <a:r>
              <a:rPr lang="en-US" baseline="0" dirty="0"/>
              <a:t>–</a:t>
            </a:r>
            <a:r>
              <a:rPr lang="en-GB" baseline="0" dirty="0"/>
              <a:t> Patrick Sinclair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471504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QR-codes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036CE36-0872-2F4D-B362-E22EB214A3F1}" type="slidenum">
              <a:rPr lang="en-US" smtClean="0"/>
              <a:pPr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4293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A09FCE0-0B0E-FD4E-A0F5-7A7B1C8EE82E}" type="slidenum">
              <a:rPr lang="en-US"/>
              <a:pPr/>
              <a:t>42</a:t>
            </a:fld>
            <a:endParaRPr lang="en-US"/>
          </a:p>
        </p:txBody>
      </p:sp>
      <p:sp>
        <p:nvSpPr>
          <p:cNvPr id="1228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8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Again, back to programmed learning</a:t>
            </a:r>
          </a:p>
        </p:txBody>
      </p:sp>
    </p:spTree>
    <p:extLst>
      <p:ext uri="{BB962C8B-B14F-4D97-AF65-F5344CB8AC3E}">
        <p14:creationId xmlns:p14="http://schemas.microsoft.com/office/powerpoint/2010/main" val="145138300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Tutor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5D4DA00-7454-BF4E-9465-7D8AE93A7E83}" type="slidenum">
              <a:rPr lang="en-GB" smtClean="0"/>
              <a:t>43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25624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51EBC7E-5BDB-B844-BFF1-550BB6ACA8F6}" type="slidenum">
              <a:rPr lang="en-GB"/>
              <a:pPr/>
              <a:t>5</a:t>
            </a:fld>
            <a:endParaRPr lang="en-GB"/>
          </a:p>
        </p:txBody>
      </p:sp>
      <p:sp>
        <p:nvSpPr>
          <p:cNvPr id="2017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17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These tools support common understanding</a:t>
            </a:r>
          </a:p>
          <a:p>
            <a:r>
              <a:rPr lang="en-GB" dirty="0"/>
              <a:t>Less confusing than networks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662328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C8F6687-AB1E-F54C-8FFB-1E7DFE7576A3}" type="slidenum">
              <a:rPr lang="en-GB"/>
              <a:pPr/>
              <a:t>6</a:t>
            </a:fld>
            <a:endParaRPr lang="en-GB"/>
          </a:p>
        </p:txBody>
      </p:sp>
      <p:sp>
        <p:nvSpPr>
          <p:cNvPr id="2058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58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865383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105BAC5-7BFE-5C45-9447-381E52CC1FC5}" type="slidenum">
              <a:rPr lang="en-GB"/>
              <a:pPr/>
              <a:t>7</a:t>
            </a:fld>
            <a:endParaRPr lang="en-GB"/>
          </a:p>
        </p:txBody>
      </p:sp>
      <p:sp>
        <p:nvSpPr>
          <p:cNvPr id="202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27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Example 2</a:t>
            </a:r>
            <a:r>
              <a:rPr lang="en-GB" baseline="30000" dirty="0"/>
              <a:t>nd</a:t>
            </a:r>
            <a:r>
              <a:rPr lang="en-GB" dirty="0"/>
              <a:t> Gen spatial hypertext system (2000-)</a:t>
            </a:r>
          </a:p>
          <a:p>
            <a:endParaRPr lang="en-GB" dirty="0"/>
          </a:p>
          <a:p>
            <a:r>
              <a:rPr lang="en-GB" dirty="0"/>
              <a:t>Based on experiences with VIKI (Shipman and Marshall)</a:t>
            </a:r>
          </a:p>
          <a:p>
            <a:endParaRPr lang="en-GB" dirty="0"/>
          </a:p>
          <a:p>
            <a:r>
              <a:rPr lang="en-GB" dirty="0"/>
              <a:t>Frank Shipman, Texas A&amp;M</a:t>
            </a:r>
          </a:p>
        </p:txBody>
      </p:sp>
    </p:spTree>
    <p:extLst>
      <p:ext uri="{BB962C8B-B14F-4D97-AF65-F5344CB8AC3E}">
        <p14:creationId xmlns:p14="http://schemas.microsoft.com/office/powerpoint/2010/main" val="29954834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27FA4C-5047-9745-87F3-12D60BC093B1}" type="slidenum">
              <a:rPr lang="en-GB"/>
              <a:pPr/>
              <a:t>8</a:t>
            </a:fld>
            <a:endParaRPr lang="en-GB"/>
          </a:p>
        </p:txBody>
      </p:sp>
      <p:sp>
        <p:nvSpPr>
          <p:cNvPr id="2088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88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Tool for writing hypertexts</a:t>
            </a:r>
          </a:p>
          <a:p>
            <a:pPr marL="0" indent="0">
              <a:buNone/>
            </a:pPr>
            <a:r>
              <a:rPr lang="en-GB" dirty="0"/>
              <a:t>Provides a variety of maps and views to help writers create, organize, and revise dynamically. 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3415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F9B53B-AAD9-B547-AD74-702A6A878AD9}" type="slidenum">
              <a:rPr lang="en-GB"/>
              <a:pPr/>
              <a:t>9</a:t>
            </a:fld>
            <a:endParaRPr lang="en-GB"/>
          </a:p>
        </p:txBody>
      </p:sp>
      <p:sp>
        <p:nvSpPr>
          <p:cNvPr id="21094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A personal content management assistant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0824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3CBC57D-FCF9-F84B-868F-5B1744ADC54C}" type="slidenum">
              <a:rPr lang="en-GB"/>
              <a:pPr/>
              <a:t>13</a:t>
            </a:fld>
            <a:endParaRPr lang="en-GB"/>
          </a:p>
        </p:txBody>
      </p:sp>
      <p:sp>
        <p:nvSpPr>
          <p:cNvPr id="2150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16427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0635763-459A-C84E-9962-7E1382AE7197}" type="slidenum">
              <a:rPr lang="en-GB"/>
              <a:pPr/>
              <a:t>14</a:t>
            </a:fld>
            <a:endParaRPr lang="en-GB"/>
          </a:p>
        </p:txBody>
      </p:sp>
      <p:sp>
        <p:nvSpPr>
          <p:cNvPr id="2170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569307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2C8DE-3E98-4644-BFE2-F32FC3D7D4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5C1B61-3120-E04E-BDC6-5BA5CDF4F0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369A46B8-E3F6-A44F-899D-EF8F718CC987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113C0B99-262F-EF42-9A89-D2867F6B927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070378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Spl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B8FB3173-7AA0-D843-9B5E-650ED53C92B2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728920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AC1511-F3E4-724E-9385-E56C8E96E46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317649E7-935E-964A-AF69-C0C4D907C876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2276475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D1FB0E1B-5C1F-6F40-9A46-F8BCACC6E5EC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2276477"/>
            <a:ext cx="5400675" cy="3960812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F555E08-1F8E-FE4A-8984-00D0549243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88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1" name="Text Placeholder 9">
            <a:extLst>
              <a:ext uri="{FF2B5EF4-FFF2-40B4-BE49-F238E27FC236}">
                <a16:creationId xmlns:a16="http://schemas.microsoft.com/office/drawing/2014/main" id="{A01483EC-A312-1944-A3B6-36E2CF252F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6167438" y="1773238"/>
            <a:ext cx="5400675" cy="360362"/>
          </a:xfrm>
        </p:spPr>
        <p:txBody>
          <a:bodyPr lIns="72000" tIns="36000" rIns="72000" bIns="36000"/>
          <a:lstStyle>
            <a:lvl1pPr marL="0" indent="0">
              <a:buNone/>
              <a:defRPr b="1"/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22A8D003-FCDA-0047-981A-893491C3545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153774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2BDD746F-C60A-5F4B-A45F-63CE1F52DDB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167439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0956CC3-5066-2E40-8C1A-C70D599F386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858662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Portrait Bleed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167437" y="692150"/>
            <a:ext cx="5400675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C8ABF461-B4B4-894F-AD2A-66803A5F5D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167438" y="1773238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9B6178A-34C0-C542-A96F-1D5AC73A1E04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24562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94A79C78-B21D-F943-BA39-8360A5CA224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04123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Mont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0B8724-179D-BB4E-84DE-5C6844E95FC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9" y="692150"/>
            <a:ext cx="5400674" cy="936625"/>
          </a:xfrm>
        </p:spPr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DBB4903D-75AE-7D48-A0DC-638CC76AC11B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6"/>
            <a:ext cx="5400675" cy="4464051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08D99ABB-BC2E-134A-A2CD-85CF5A02E722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8901542" y="824986"/>
            <a:ext cx="2666571" cy="2815176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Picture Placeholder 4">
            <a:extLst>
              <a:ext uri="{FF2B5EF4-FFF2-40B4-BE49-F238E27FC236}">
                <a16:creationId xmlns:a16="http://schemas.microsoft.com/office/drawing/2014/main" id="{4DD31F4D-BE21-FB46-B0CE-AF77431BBABA}"/>
              </a:ext>
            </a:extLst>
          </p:cNvPr>
          <p:cNvSpPr>
            <a:spLocks noGrp="1"/>
          </p:cNvSpPr>
          <p:nvPr>
            <p:ph type="pic" sz="quarter" idx="21" hasCustomPrompt="1"/>
          </p:nvPr>
        </p:nvSpPr>
        <p:spPr>
          <a:xfrm>
            <a:off x="6167438" y="1767953"/>
            <a:ext cx="2591229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1" name="Picture Placeholder 4">
            <a:extLst>
              <a:ext uri="{FF2B5EF4-FFF2-40B4-BE49-F238E27FC236}">
                <a16:creationId xmlns:a16="http://schemas.microsoft.com/office/drawing/2014/main" id="{86588E56-5876-5B4A-9118-0C89AE35EB9B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71119" y="3789039"/>
            <a:ext cx="2877210" cy="2448249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2" name="Picture Placeholder 4">
            <a:extLst>
              <a:ext uri="{FF2B5EF4-FFF2-40B4-BE49-F238E27FC236}">
                <a16:creationId xmlns:a16="http://schemas.microsoft.com/office/drawing/2014/main" id="{F2C1FA18-66B6-1C4F-B252-BC50D7B557D2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9194885" y="3789040"/>
            <a:ext cx="2373228" cy="1872208"/>
          </a:xfrm>
          <a:prstGeom prst="rect">
            <a:avLst/>
          </a:prstGeom>
          <a:solidFill>
            <a:schemeClr val="tx1">
              <a:lumMod val="10000"/>
              <a:lumOff val="90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4" name="Text Placeholder 10">
            <a:extLst>
              <a:ext uri="{FF2B5EF4-FFF2-40B4-BE49-F238E27FC236}">
                <a16:creationId xmlns:a16="http://schemas.microsoft.com/office/drawing/2014/main" id="{8F2A8A3E-04CB-3D49-BFF9-4E8A1C7C7153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8075468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2757BE-BD60-B043-9E76-245DD19A102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A8C294F4-A6AD-1740-BEEC-61206D8F402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167439" y="1773239"/>
            <a:ext cx="540117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0BA58DB-1B10-234D-9055-77566A37059C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623391" y="1773238"/>
            <a:ext cx="5401171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A0C5138F-94AF-8046-AAE7-1C99875056F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67439" y="4076701"/>
            <a:ext cx="5401169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81B490-0D9B-4347-9BB0-19B2C921F09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23391" y="4076701"/>
            <a:ext cx="5401171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 i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A92EB63-72C1-744C-9F42-6A38D445FC2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7019311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75DE22-5B82-9541-BA5A-BB368C0FB03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8FB7F17B-6AA3-1149-BBC9-DC5B1DFC02A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888" y="1773237"/>
            <a:ext cx="3527425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82245F91-9A08-D645-A795-C37F14E4AAB6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688" y="1773237"/>
            <a:ext cx="3527426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6F425D9C-51DB-2848-9101-2FF8AF58211F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775" y="1773236"/>
            <a:ext cx="3600450" cy="216058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F7C36AEF-34C3-E14F-BCD3-4CA0A0915F45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623393" y="4076700"/>
            <a:ext cx="3527920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0" name="Picture Placeholder 8">
            <a:extLst>
              <a:ext uri="{FF2B5EF4-FFF2-40B4-BE49-F238E27FC236}">
                <a16:creationId xmlns:a16="http://schemas.microsoft.com/office/drawing/2014/main" id="{D95E5B0E-4B8A-C24D-B31C-4457A16D9B9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040688" y="4076700"/>
            <a:ext cx="3527425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31B113F3-BB57-AC48-9603-182BF960DC1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4295775" y="4076700"/>
            <a:ext cx="3600449" cy="21605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4A280A98-37C6-2342-830C-12DF4E52E1C3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21649674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Portra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7F0019-9464-AF4F-A14A-C779F78A7D1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08CBA7DE-3862-DF4A-B953-467BCFD74F79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23393" y="1773238"/>
            <a:ext cx="3527920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E13F7FAA-ACCD-1D4C-B487-1D8E59569BB6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95775" y="1773239"/>
            <a:ext cx="3600449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8" name="Picture Placeholder 10">
            <a:extLst>
              <a:ext uri="{FF2B5EF4-FFF2-40B4-BE49-F238E27FC236}">
                <a16:creationId xmlns:a16="http://schemas.microsoft.com/office/drawing/2014/main" id="{6BFC2351-BCA4-634D-9FC2-1AABCF68D451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8040689" y="1773238"/>
            <a:ext cx="3527424" cy="446405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Picture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68D0C368-497A-8B4F-9C13-C840AF36932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491501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ndscape Full Ble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812300D-9767-B945-AF02-1D3DEB990C28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341E2F-1B0D-9748-91C5-CC974CF8E9B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E1188DFF-7D9D-C84E-AA59-F5EB920D497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06442955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5E695FFE-DEC3-8945-A9DF-C9F8CC8AF47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12192000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B158025-FD3D-9A45-8783-576F4EEB2C2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3888" y="5300663"/>
            <a:ext cx="10944224" cy="9366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SECTION</a:t>
            </a:r>
            <a:endParaRPr lang="en-GB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4003048-D4F7-6941-99F8-0109AB947C0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noFill/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708948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EC6D86-B0CF-2A49-A4C4-A057AAAF27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947C13D-6028-A044-A6F1-DC4BF348B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20E68F37-339A-074E-BA38-13276F509CB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3955076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Title Slide">
    <p:bg>
      <p:bgPr>
        <a:gradFill rotWithShape="1">
          <a:gsLst>
            <a:gs pos="0">
              <a:srgbClr val="014359"/>
            </a:gs>
            <a:gs pos="50000">
              <a:srgbClr val="014359"/>
            </a:gs>
            <a:gs pos="100000">
              <a:srgbClr val="007275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431999" y="1700214"/>
            <a:ext cx="11328000" cy="2160587"/>
          </a:xfrm>
        </p:spPr>
        <p:txBody>
          <a:bodyPr lIns="91440" anchor="b"/>
          <a:lstStyle>
            <a:lvl1pPr algn="l">
              <a:defRPr sz="72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GB" dirty="0"/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432000" y="3860801"/>
            <a:ext cx="11328000" cy="1946275"/>
          </a:xfrm>
        </p:spPr>
        <p:txBody>
          <a:bodyPr lIns="91440"/>
          <a:lstStyle>
            <a:lvl1pPr marL="0" indent="0">
              <a:buFontTx/>
              <a:buNone/>
              <a:defRPr sz="3600">
                <a:solidFill>
                  <a:srgbClr val="B1D3D6"/>
                </a:solidFill>
              </a:defRPr>
            </a:lvl1pPr>
          </a:lstStyle>
          <a:p>
            <a:r>
              <a:rPr lang="en-GB"/>
              <a:t>Click to edit Master subtitle style</a:t>
            </a:r>
            <a:endParaRPr lang="en-GB" dirty="0"/>
          </a:p>
        </p:txBody>
      </p:sp>
      <p:pic>
        <p:nvPicPr>
          <p:cNvPr id="5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068734" y="381000"/>
            <a:ext cx="3594100" cy="58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 Placeholder 18"/>
          <p:cNvSpPr>
            <a:spLocks noGrp="1"/>
          </p:cNvSpPr>
          <p:nvPr>
            <p:ph type="body" sz="quarter" idx="10" hasCustomPrompt="1"/>
          </p:nvPr>
        </p:nvSpPr>
        <p:spPr>
          <a:xfrm>
            <a:off x="432000" y="5807075"/>
            <a:ext cx="11328000" cy="882860"/>
          </a:xfrm>
        </p:spPr>
        <p:txBody>
          <a:bodyPr/>
          <a:lstStyle>
            <a:lvl1pPr marL="90000" indent="0">
              <a:spcAft>
                <a:spcPts val="0"/>
              </a:spcAft>
              <a:buNone/>
              <a:defRPr sz="2000" baseline="0">
                <a:solidFill>
                  <a:srgbClr val="B1D3D6"/>
                </a:solidFill>
              </a:defRPr>
            </a:lvl1pPr>
          </a:lstStyle>
          <a:p>
            <a:pPr lvl="0"/>
            <a:r>
              <a:rPr lang="en-US" dirty="0"/>
              <a:t>Click to add author </a:t>
            </a:r>
            <a:br>
              <a:rPr lang="en-US" dirty="0"/>
            </a:br>
            <a:r>
              <a:rPr lang="en-US" dirty="0"/>
              <a:t>and date</a:t>
            </a:r>
          </a:p>
        </p:txBody>
      </p:sp>
      <p:pic>
        <p:nvPicPr>
          <p:cNvPr id="6" name="Picture 5" descr="Electronics_and_Computer_Science_BLACK-2.e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99" y="381000"/>
            <a:ext cx="2884159" cy="58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1217369"/>
      </p:ext>
    </p:extLst>
  </p:cSld>
  <p:clrMapOvr>
    <a:masterClrMapping/>
  </p:clrMapOvr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Picture 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6858000"/>
          </a:xfrm>
        </p:spPr>
        <p:txBody>
          <a:bodyPr/>
          <a:lstStyle>
            <a:lvl1pPr marL="90000" indent="0"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GB"/>
              <a:t>Drag picture to placeholder or click icon to add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4406901"/>
            <a:ext cx="11328000" cy="1362075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/>
          <a:lstStyle>
            <a:lvl1pPr algn="l">
              <a:defRPr sz="4800" b="0" i="0" cap="none">
                <a:solidFill>
                  <a:srgbClr val="FFFFFF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5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432000" y="5768975"/>
            <a:ext cx="11328000" cy="395288"/>
          </a:xfrm>
          <a:effectLst>
            <a:outerShdw blurRad="76200" dist="12700" dir="2700000" algn="tl" rotWithShape="0">
              <a:prstClr val="black"/>
            </a:outerShdw>
          </a:effectLst>
        </p:spPr>
        <p:txBody>
          <a:bodyPr anchor="b"/>
          <a:lstStyle>
            <a:lvl1pPr marL="0" indent="0">
              <a:buNone/>
              <a:defRPr sz="1600" b="1">
                <a:solidFill>
                  <a:srgbClr val="FFFFFF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GB" dirty="0"/>
              <a:t>Click to add image URI</a:t>
            </a:r>
          </a:p>
        </p:txBody>
      </p:sp>
    </p:spTree>
    <p:extLst>
      <p:ext uri="{BB962C8B-B14F-4D97-AF65-F5344CB8AC3E}">
        <p14:creationId xmlns:p14="http://schemas.microsoft.com/office/powerpoint/2010/main" val="3941938368"/>
      </p:ext>
    </p:extLst>
  </p:cSld>
  <p:clrMapOvr>
    <a:masterClrMapping/>
  </p:clrMapOvr>
  <p:hf sldNum="0"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432000" y="1692000"/>
            <a:ext cx="11328000" cy="4469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Aft>
                <a:spcPts val="1800"/>
              </a:spcAft>
              <a:defRPr/>
            </a:lvl1pPr>
            <a:lvl2pPr marL="54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2pPr>
            <a:lvl3pPr marL="81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3pPr>
            <a:lvl4pPr marL="108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4pPr>
            <a:lvl5pPr marL="1350000" indent="-180000">
              <a:lnSpc>
                <a:spcPct val="100000"/>
              </a:lnSpc>
              <a:spcAft>
                <a:spcPts val="1200"/>
              </a:spcAft>
              <a:buFont typeface="Lucida Grande"/>
              <a:buChar char="–"/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0632952"/>
      </p:ext>
    </p:extLst>
  </p:cSld>
  <p:clrMapOvr>
    <a:masterClrMapping/>
  </p:clrMapOvr>
  <p:transition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2000" y="1682750"/>
            <a:ext cx="5460800" cy="44894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9200" y="1682751"/>
            <a:ext cx="5460800" cy="4489449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pic>
        <p:nvPicPr>
          <p:cNvPr id="11" name="Picture 7" descr="marine_blue _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20151" y="381001"/>
            <a:ext cx="2880783" cy="46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AC6681-E0FD-2C4C-B392-04A572FD2AA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18584"/>
      </p:ext>
    </p:extLst>
  </p:cSld>
  <p:clrMapOvr>
    <a:masterClrMapping/>
  </p:clrMapOvr>
  <p:transition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5228959"/>
      </p:ext>
    </p:extLst>
  </p:cSld>
  <p:clrMapOvr>
    <a:masterClrMapping/>
  </p:clrMapOvr>
  <p:transition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ection Header">
    <p:bg>
      <p:bgPr>
        <a:gradFill flip="none" rotWithShape="1">
          <a:gsLst>
            <a:gs pos="0">
              <a:srgbClr val="007275"/>
            </a:gs>
            <a:gs pos="100000">
              <a:srgbClr val="008CAC"/>
            </a:gs>
            <a:gs pos="50000">
              <a:srgbClr val="007275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000" y="1700214"/>
            <a:ext cx="11328000" cy="4113268"/>
          </a:xfrm>
        </p:spPr>
        <p:txBody>
          <a:bodyPr anchor="ctr"/>
          <a:lstStyle>
            <a:lvl1pPr algn="r">
              <a:defRPr sz="7200" b="0" i="0" cap="none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pic>
        <p:nvPicPr>
          <p:cNvPr id="9" name="Picture 1033" descr="white_logo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851900" y="381000"/>
            <a:ext cx="2853267" cy="465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66404"/>
      </p:ext>
    </p:extLst>
  </p:cSld>
  <p:clrMapOvr>
    <a:masterClrMapping/>
  </p:clrMapOvr>
  <p:hf sldNum="0"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960686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1433439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0586380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28720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2996258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FFB4DFBA-4204-6F48-9C17-C4753F477438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174860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131948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3120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03341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38368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739813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930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3788466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473085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4944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181446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3357494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D8BB0091-538D-5945-9060-309C4319283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47968705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783035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97298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343252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04162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0901081-18D9-E147-AEF3-B3D0CA41EC6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9238" y="2950743"/>
            <a:ext cx="4512501" cy="982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978632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D5CE3-6FE1-2145-815F-FC2D8D21713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51088" y="2133600"/>
            <a:ext cx="7489825" cy="1223964"/>
          </a:xfrm>
          <a:prstGeom prst="rect">
            <a:avLst/>
          </a:prstGeom>
        </p:spPr>
        <p:txBody>
          <a:bodyPr anchor="b">
            <a:normAutofit/>
          </a:bodyPr>
          <a:lstStyle>
            <a:lvl1pPr algn="l">
              <a:defRPr sz="320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47900FC-02C7-A74E-A8E3-ACABF73639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51088" y="3500438"/>
            <a:ext cx="7489825" cy="100806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0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F589AFC-1101-584C-8498-502F38FAAF5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2351088" y="4652963"/>
            <a:ext cx="7489825" cy="360362"/>
          </a:xfrm>
          <a:prstGeom prst="rect">
            <a:avLst/>
          </a:prstGeom>
        </p:spPr>
        <p:txBody>
          <a:bodyPr lIns="72000" tIns="36000" rIns="72000" bIns="36000"/>
          <a:lstStyle>
            <a:lvl1pPr marL="0" indent="0">
              <a:buNone/>
              <a:defRPr/>
            </a:lvl1pPr>
          </a:lstStyle>
          <a:p>
            <a:pPr lvl="0"/>
            <a:fld id="{04FADEFC-8132-5446-9460-075931902E6D}" type="datetime4">
              <a:rPr lang="en-GB" smtClean="0"/>
              <a:t>21 September 2018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23983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806F5B-44EE-614E-9075-0AFD88F9BA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51088" y="2133600"/>
            <a:ext cx="7489825" cy="2519363"/>
          </a:xfrm>
          <a:prstGeom prst="rect">
            <a:avLst/>
          </a:prstGeom>
        </p:spPr>
        <p:txBody>
          <a:bodyPr anchor="ctr" anchorCtr="0">
            <a:normAutofit/>
          </a:bodyPr>
          <a:lstStyle>
            <a:lvl1pPr>
              <a:defRPr sz="3200" b="0" i="0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1E754-3B3C-9444-B6D3-0DB3B8EA2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CAEF6F9-27E4-EF46-AE10-46A82914A60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64558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1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8"/>
            <a:ext cx="10944225" cy="2160587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B0D52624-8049-5D40-91BF-8EA428BF66F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74786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2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28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797288"/>
            <a:ext cx="10944225" cy="14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821EA71-BFDF-764B-9601-98B10F3D51B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389947529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3: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CF18BC-6AF5-1347-AB40-83AD68A25C4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7BFB54F9-0841-E94A-959E-6D1C9B4C3F0E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24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1BB18248-5BF0-D94D-9801-DC6E907CB091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5157288"/>
            <a:ext cx="10944225" cy="1080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7CD1A0C4-1EEA-A345-AAC3-06F0D07C5EF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12642454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orizontal Split 3x Landscap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AD975F-9286-2641-8193-8DF7321C82F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2BC2BCE8-8683-9143-A195-36CA36A03571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23392" y="1773238"/>
            <a:ext cx="3528392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65F0F8BD-14D9-F54C-8643-B510466E59C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8040216" y="1773239"/>
            <a:ext cx="3527897" cy="216058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022968ED-E95A-5C4A-AFD4-AFD46BE8A4BA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4295800" y="1773239"/>
            <a:ext cx="3600400" cy="216058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ctr" anchorCtr="0"/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GB" dirty="0"/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43667781-6711-AC4E-B59A-870436D7730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623888" y="4076700"/>
            <a:ext cx="10944225" cy="2160588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545C34E7-B8FA-EE45-B82E-8F66C358130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25160346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and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6942AA-DC19-824E-AC96-5B2BE9F1F3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TITLE</a:t>
            </a:r>
            <a:endParaRPr lang="en-GB" dirty="0"/>
          </a:p>
        </p:txBody>
      </p:sp>
      <p:sp>
        <p:nvSpPr>
          <p:cNvPr id="6" name="Content Placeholder 6">
            <a:extLst>
              <a:ext uri="{FF2B5EF4-FFF2-40B4-BE49-F238E27FC236}">
                <a16:creationId xmlns:a16="http://schemas.microsoft.com/office/drawing/2014/main" id="{4068AE28-9C85-8643-AF49-94E4EA86D685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3888" y="1773237"/>
            <a:ext cx="10944225" cy="3528000"/>
          </a:xfrm>
        </p:spPr>
        <p:txBody>
          <a:bodyPr lIns="72000" tIns="36000" rIns="72000" bIns="3600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 dirty="0"/>
          </a:p>
        </p:txBody>
      </p:sp>
      <p:sp>
        <p:nvSpPr>
          <p:cNvPr id="7" name="Picture Placeholder 5">
            <a:extLst>
              <a:ext uri="{FF2B5EF4-FFF2-40B4-BE49-F238E27FC236}">
                <a16:creationId xmlns:a16="http://schemas.microsoft.com/office/drawing/2014/main" id="{50EFFEC7-CADF-794D-8A8F-463A8B0D1636}"/>
              </a:ext>
            </a:extLst>
          </p:cNvPr>
          <p:cNvSpPr>
            <a:spLocks noGrp="1"/>
          </p:cNvSpPr>
          <p:nvPr>
            <p:ph type="pic" sz="quarter" idx="28" hasCustomPrompt="1"/>
          </p:nvPr>
        </p:nvSpPr>
        <p:spPr>
          <a:xfrm>
            <a:off x="8040689" y="5445122"/>
            <a:ext cx="1727719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51B6D2F-C03C-364E-96D4-07089520BE82}"/>
              </a:ext>
            </a:extLst>
          </p:cNvPr>
          <p:cNvSpPr>
            <a:spLocks noGrp="1"/>
          </p:cNvSpPr>
          <p:nvPr>
            <p:ph type="pic" sz="quarter" idx="29" hasCustomPrompt="1"/>
          </p:nvPr>
        </p:nvSpPr>
        <p:spPr>
          <a:xfrm>
            <a:off x="6167435" y="5445122"/>
            <a:ext cx="1728790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760F87C5-62F3-5348-A9B3-27985DEED7C8}"/>
              </a:ext>
            </a:extLst>
          </p:cNvPr>
          <p:cNvSpPr>
            <a:spLocks noGrp="1"/>
          </p:cNvSpPr>
          <p:nvPr>
            <p:ph type="pic" sz="quarter" idx="30" hasCustomPrompt="1"/>
          </p:nvPr>
        </p:nvSpPr>
        <p:spPr>
          <a:xfrm>
            <a:off x="4295775" y="5445122"/>
            <a:ext cx="1728787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7062D462-B04F-C447-B1D0-0BC445592301}"/>
              </a:ext>
            </a:extLst>
          </p:cNvPr>
          <p:cNvSpPr>
            <a:spLocks noGrp="1"/>
          </p:cNvSpPr>
          <p:nvPr>
            <p:ph type="pic" sz="quarter" idx="31" hasCustomPrompt="1"/>
          </p:nvPr>
        </p:nvSpPr>
        <p:spPr>
          <a:xfrm>
            <a:off x="2423592" y="5445122"/>
            <a:ext cx="1727718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F8F9F3D8-C529-AD4D-A368-265D78A91F73}"/>
              </a:ext>
            </a:extLst>
          </p:cNvPr>
          <p:cNvSpPr>
            <a:spLocks noGrp="1"/>
          </p:cNvSpPr>
          <p:nvPr>
            <p:ph type="pic" sz="quarter" idx="32" hasCustomPrompt="1"/>
          </p:nvPr>
        </p:nvSpPr>
        <p:spPr>
          <a:xfrm>
            <a:off x="551384" y="5445122"/>
            <a:ext cx="1727743" cy="7921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2" name="Picture Placeholder 5">
            <a:extLst>
              <a:ext uri="{FF2B5EF4-FFF2-40B4-BE49-F238E27FC236}">
                <a16:creationId xmlns:a16="http://schemas.microsoft.com/office/drawing/2014/main" id="{F1E13E52-C677-7744-9232-41BF6179164F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9912872" y="5445122"/>
            <a:ext cx="1727744" cy="79216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anchor="t" anchorCtr="0"/>
          <a:lstStyle>
            <a:lvl1pPr marL="0" indent="0" algn="ctr">
              <a:buNone/>
              <a:defRPr sz="1000">
                <a:solidFill>
                  <a:schemeClr val="bg1"/>
                </a:solidFill>
              </a:defRPr>
            </a:lvl1pPr>
          </a:lstStyle>
          <a:p>
            <a:r>
              <a:rPr lang="en-GB" dirty="0"/>
              <a:t>Logo</a:t>
            </a:r>
          </a:p>
        </p:txBody>
      </p:sp>
      <p:sp>
        <p:nvSpPr>
          <p:cNvPr id="15" name="Text Placeholder 10">
            <a:extLst>
              <a:ext uri="{FF2B5EF4-FFF2-40B4-BE49-F238E27FC236}">
                <a16:creationId xmlns:a16="http://schemas.microsoft.com/office/drawing/2014/main" id="{34E2EFAD-DC91-6841-A510-D79076BDE670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23888" y="6381750"/>
            <a:ext cx="10944225" cy="293721"/>
          </a:xfrm>
          <a:solidFill>
            <a:schemeClr val="bg1"/>
          </a:solidFill>
        </p:spPr>
        <p:txBody>
          <a:bodyPr lIns="72000" tIns="54000" rIns="72000" bIns="54000">
            <a:sp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200" baseline="0"/>
            </a:lvl1pPr>
          </a:lstStyle>
          <a:p>
            <a:pPr lvl="0"/>
            <a:r>
              <a:rPr lang="en-GB" dirty="0"/>
              <a:t>Click to add reference</a:t>
            </a:r>
          </a:p>
        </p:txBody>
      </p:sp>
    </p:spTree>
    <p:extLst>
      <p:ext uri="{BB962C8B-B14F-4D97-AF65-F5344CB8AC3E}">
        <p14:creationId xmlns:p14="http://schemas.microsoft.com/office/powerpoint/2010/main" val="6019608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5" Type="http://schemas.openxmlformats.org/officeDocument/2006/relationships/image" Target="../media/image5.pn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.pn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5" Type="http://schemas.openxmlformats.org/officeDocument/2006/relationships/image" Target="../media/image5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5" Type="http://schemas.openxmlformats.org/officeDocument/2006/relationships/image" Target="../media/image5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3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5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5" Type="http://schemas.openxmlformats.org/officeDocument/2006/relationships/image" Target="../media/image5.png"/><Relationship Id="rId4" Type="http://schemas.openxmlformats.org/officeDocument/2006/relationships/theme" Target="../theme/theme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3035032-FFFC-C447-BA60-9B32DA4586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9" y="692150"/>
            <a:ext cx="10944224" cy="936625"/>
          </a:xfrm>
          <a:prstGeom prst="rect">
            <a:avLst/>
          </a:prstGeom>
        </p:spPr>
        <p:txBody>
          <a:bodyPr vert="horz" lIns="72000" tIns="36000" rIns="72000" bIns="36000" rtlCol="0" anchor="b" anchorCtr="0">
            <a:noAutofit/>
          </a:bodyPr>
          <a:lstStyle/>
          <a:p>
            <a:r>
              <a:rPr lang="en-US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AE6C37D-9121-684D-B590-EF4A559356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7" y="1773238"/>
            <a:ext cx="10944225" cy="44640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5D240F-3434-DF49-BB59-C0B86B41494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3889" y="6381751"/>
            <a:ext cx="3527424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21B7BC17-F0E7-7A47-8273-78D53527614D}" type="datetimeFigureOut">
              <a:rPr lang="en-GB" smtClean="0"/>
              <a:pPr/>
              <a:t>12/11/2019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11AEA1-9EFF-6040-A0DF-32F3F8CF9F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295774" y="6381751"/>
            <a:ext cx="3600451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B9BF26-FC66-2C46-9F3E-A7306A28B9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799" cy="287338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BD0896E-602A-494F-99CF-AC1BD90019B0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B426078B-3553-4544-8ED2-80E83B6C7BAA}"/>
              </a:ext>
            </a:extLst>
          </p:cNvPr>
          <p:cNvSpPr txBox="1">
            <a:spLocks/>
          </p:cNvSpPr>
          <p:nvPr userDrawn="1"/>
        </p:nvSpPr>
        <p:spPr>
          <a:xfrm>
            <a:off x="11568113" y="6381750"/>
            <a:ext cx="431799" cy="287339"/>
          </a:xfrm>
          <a:prstGeom prst="rect">
            <a:avLst/>
          </a:prstGeom>
        </p:spPr>
        <p:txBody>
          <a:bodyPr vert="horz" lIns="72000" tIns="54000" rIns="72000" bIns="54000" rtlCol="0" anchor="t" anchorCtr="0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D0896E-602A-494F-99CF-AC1BD90019B0}" type="slidenum">
              <a:rPr lang="en-GB" smtClean="0">
                <a:solidFill>
                  <a:schemeClr val="tx1"/>
                </a:solidFill>
              </a:rPr>
              <a:pPr/>
              <a:t>‹#›</a:t>
            </a:fld>
            <a:endParaRPr lang="en-GB">
              <a:solidFill>
                <a:schemeClr val="tx1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4DCCAEE-C447-EE4D-A54A-FF75ECE36C76}"/>
              </a:ext>
            </a:extLst>
          </p:cNvPr>
          <p:cNvPicPr>
            <a:picLocks noChangeAspect="1"/>
          </p:cNvPicPr>
          <p:nvPr userDrawn="1"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093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97" r:id="rId2"/>
    <p:sldLayoutId id="2147483676" r:id="rId3"/>
    <p:sldLayoutId id="2147483679" r:id="rId4"/>
    <p:sldLayoutId id="2147483680" r:id="rId5"/>
    <p:sldLayoutId id="2147483677" r:id="rId6"/>
    <p:sldLayoutId id="2147483678" r:id="rId7"/>
    <p:sldLayoutId id="2147483682" r:id="rId8"/>
    <p:sldLayoutId id="2147483683" r:id="rId9"/>
    <p:sldLayoutId id="2147483684" r:id="rId10"/>
    <p:sldLayoutId id="2147483685" r:id="rId11"/>
    <p:sldLayoutId id="2147483687" r:id="rId12"/>
    <p:sldLayoutId id="2147483686" r:id="rId13"/>
    <p:sldLayoutId id="2147483688" r:id="rId14"/>
    <p:sldLayoutId id="2147483689" r:id="rId15"/>
    <p:sldLayoutId id="2147483690" r:id="rId16"/>
    <p:sldLayoutId id="2147483691" r:id="rId17"/>
    <p:sldLayoutId id="2147483692" r:id="rId18"/>
    <p:sldLayoutId id="2147483693" r:id="rId19"/>
    <p:sldLayoutId id="2147483722" r:id="rId20"/>
    <p:sldLayoutId id="2147483723" r:id="rId21"/>
    <p:sldLayoutId id="2147483724" r:id="rId22"/>
    <p:sldLayoutId id="2147483728" r:id="rId23"/>
    <p:sldLayoutId id="2147483729" r:id="rId24"/>
    <p:sldLayoutId id="2147483730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0000" indent="-1800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54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90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620000" indent="-1800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436" userDrawn="1">
          <p15:clr>
            <a:srgbClr val="F26B43"/>
          </p15:clr>
        </p15:guide>
        <p15:guide id="2" orient="horz" pos="1026" userDrawn="1">
          <p15:clr>
            <a:srgbClr val="F26B43"/>
          </p15:clr>
        </p15:guide>
        <p15:guide id="3" orient="horz" pos="1117" userDrawn="1">
          <p15:clr>
            <a:srgbClr val="F26B43"/>
          </p15:clr>
        </p15:guide>
        <p15:guide id="4" orient="horz" pos="1344" userDrawn="1">
          <p15:clr>
            <a:srgbClr val="F26B43"/>
          </p15:clr>
        </p15:guide>
        <p15:guide id="5" orient="horz" pos="1434" userDrawn="1">
          <p15:clr>
            <a:srgbClr val="F26B43"/>
          </p15:clr>
        </p15:guide>
        <p15:guide id="6" orient="horz" pos="2478" userDrawn="1">
          <p15:clr>
            <a:srgbClr val="F26B43"/>
          </p15:clr>
        </p15:guide>
        <p15:guide id="7" orient="horz" pos="2568" userDrawn="1">
          <p15:clr>
            <a:srgbClr val="F26B43"/>
          </p15:clr>
        </p15:guide>
        <p15:guide id="8" orient="horz" pos="3929" userDrawn="1">
          <p15:clr>
            <a:srgbClr val="F26B43"/>
          </p15:clr>
        </p15:guide>
        <p15:guide id="9" orient="horz" pos="4020" userDrawn="1">
          <p15:clr>
            <a:srgbClr val="F26B43"/>
          </p15:clr>
        </p15:guide>
        <p15:guide id="10" orient="horz" pos="4201" userDrawn="1">
          <p15:clr>
            <a:srgbClr val="F26B43"/>
          </p15:clr>
        </p15:guide>
        <p15:guide id="11" pos="393" userDrawn="1">
          <p15:clr>
            <a:srgbClr val="F26B43"/>
          </p15:clr>
        </p15:guide>
        <p15:guide id="12" pos="2706" userDrawn="1">
          <p15:clr>
            <a:srgbClr val="F26B43"/>
          </p15:clr>
        </p15:guide>
        <p15:guide id="13" pos="2615" userDrawn="1">
          <p15:clr>
            <a:srgbClr val="F26B43"/>
          </p15:clr>
        </p15:guide>
        <p15:guide id="14" pos="3795" userDrawn="1">
          <p15:clr>
            <a:srgbClr val="F26B43"/>
          </p15:clr>
        </p15:guide>
        <p15:guide id="15" pos="3885" userDrawn="1">
          <p15:clr>
            <a:srgbClr val="F26B43"/>
          </p15:clr>
        </p15:guide>
        <p15:guide id="16" pos="5065" userDrawn="1">
          <p15:clr>
            <a:srgbClr val="F26B43"/>
          </p15:clr>
        </p15:guide>
        <p15:guide id="17" pos="4974" userDrawn="1">
          <p15:clr>
            <a:srgbClr val="F26B43"/>
          </p15:clr>
        </p15:guide>
        <p15:guide id="18" pos="7559" userDrawn="1">
          <p15:clr>
            <a:srgbClr val="F26B43"/>
          </p15:clr>
        </p15:guide>
        <p15:guide id="19" pos="728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57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1" r:id="rId2"/>
    <p:sldLayoutId id="214748366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 userDrawn="1">
          <p15:clr>
            <a:srgbClr val="F26B43"/>
          </p15:clr>
        </p15:guide>
        <p15:guide id="2" pos="6199" userDrawn="1">
          <p15:clr>
            <a:srgbClr val="F26B43"/>
          </p15:clr>
        </p15:guide>
        <p15:guide id="3" orient="horz" pos="1344" userDrawn="1">
          <p15:clr>
            <a:srgbClr val="F26B43"/>
          </p15:clr>
        </p15:guide>
        <p15:guide id="4" orient="horz" pos="2115" userDrawn="1">
          <p15:clr>
            <a:srgbClr val="F26B43"/>
          </p15:clr>
        </p15:guide>
        <p15:guide id="5" orient="horz" pos="2205" userDrawn="1">
          <p15:clr>
            <a:srgbClr val="F26B43"/>
          </p15:clr>
        </p15:guide>
        <p15:guide id="6" orient="horz" pos="2840" userDrawn="1">
          <p15:clr>
            <a:srgbClr val="F26B43"/>
          </p15:clr>
        </p15:guide>
        <p15:guide id="7" orient="horz" pos="2931" userDrawn="1">
          <p15:clr>
            <a:srgbClr val="F26B43"/>
          </p15:clr>
        </p15:guide>
        <p15:guide id="8" orient="horz" pos="3158" userDrawn="1">
          <p15:clr>
            <a:srgbClr val="F26B43"/>
          </p15:clr>
        </p15:guide>
        <p15:guide id="9" pos="7287" userDrawn="1">
          <p15:clr>
            <a:srgbClr val="F26B43"/>
          </p15:clr>
        </p15:guide>
        <p15:guide id="10" pos="7559" userDrawn="1">
          <p15:clr>
            <a:srgbClr val="F26B43"/>
          </p15:clr>
        </p15:guide>
        <p15:guide id="11" orient="horz" pos="4020" userDrawn="1">
          <p15:clr>
            <a:srgbClr val="F26B43"/>
          </p15:clr>
        </p15:guide>
        <p15:guide id="12" orient="horz" pos="4201" userDrawn="1">
          <p15:clr>
            <a:srgbClr val="F26B43"/>
          </p15:clr>
        </p15:guide>
        <p15:guide id="13" orient="horz" pos="436" userDrawn="1">
          <p15:clr>
            <a:srgbClr val="F26B43"/>
          </p15:clr>
        </p15:guide>
        <p15:guide id="14" orient="horz" pos="3929" userDrawn="1">
          <p15:clr>
            <a:srgbClr val="F26B43"/>
          </p15:clr>
        </p15:guide>
        <p15:guide id="15" pos="393" userDrawn="1">
          <p15:clr>
            <a:srgbClr val="F26B43"/>
          </p15:clr>
        </p15:guide>
        <p15:guide id="16" orient="horz" pos="1026" userDrawn="1">
          <p15:clr>
            <a:srgbClr val="F26B43"/>
          </p15:clr>
        </p15:guide>
        <p15:guide id="17" orient="horz" pos="1117" userDrawn="1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08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78782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95809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9962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7504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4D7989-A30F-444C-90BD-9518733D913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568113" y="6381751"/>
            <a:ext cx="431800" cy="287337"/>
          </a:xfrm>
          <a:prstGeom prst="rect">
            <a:avLst/>
          </a:prstGeom>
        </p:spPr>
        <p:txBody>
          <a:bodyPr vert="horz" lIns="72000" tIns="36000" rIns="72000" bIns="36000" rtlCol="0" anchor="t" anchorCtr="0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FCAEF6F9-27E4-EF46-AE10-46A82914A60B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495394F-77C7-FD45-868E-6D47163E9260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6427" y="285963"/>
            <a:ext cx="1792224" cy="39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530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i="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1481">
          <p15:clr>
            <a:srgbClr val="F26B43"/>
          </p15:clr>
        </p15:guide>
        <p15:guide id="2" pos="6199">
          <p15:clr>
            <a:srgbClr val="F26B43"/>
          </p15:clr>
        </p15:guide>
        <p15:guide id="3" orient="horz" pos="1344">
          <p15:clr>
            <a:srgbClr val="F26B43"/>
          </p15:clr>
        </p15:guide>
        <p15:guide id="4" orient="horz" pos="2115">
          <p15:clr>
            <a:srgbClr val="F26B43"/>
          </p15:clr>
        </p15:guide>
        <p15:guide id="5" orient="horz" pos="2205">
          <p15:clr>
            <a:srgbClr val="F26B43"/>
          </p15:clr>
        </p15:guide>
        <p15:guide id="6" orient="horz" pos="2840">
          <p15:clr>
            <a:srgbClr val="F26B43"/>
          </p15:clr>
        </p15:guide>
        <p15:guide id="7" orient="horz" pos="2931">
          <p15:clr>
            <a:srgbClr val="F26B43"/>
          </p15:clr>
        </p15:guide>
        <p15:guide id="8" orient="horz" pos="3158">
          <p15:clr>
            <a:srgbClr val="F26B43"/>
          </p15:clr>
        </p15:guide>
        <p15:guide id="9" pos="7287">
          <p15:clr>
            <a:srgbClr val="F26B43"/>
          </p15:clr>
        </p15:guide>
        <p15:guide id="10" pos="7559">
          <p15:clr>
            <a:srgbClr val="F26B43"/>
          </p15:clr>
        </p15:guide>
        <p15:guide id="11" orient="horz" pos="4020">
          <p15:clr>
            <a:srgbClr val="F26B43"/>
          </p15:clr>
        </p15:guide>
        <p15:guide id="12" orient="horz" pos="4201">
          <p15:clr>
            <a:srgbClr val="F26B43"/>
          </p15:clr>
        </p15:guide>
        <p15:guide id="13" orient="horz" pos="436">
          <p15:clr>
            <a:srgbClr val="F26B43"/>
          </p15:clr>
        </p15:guide>
        <p15:guide id="14" orient="horz" pos="3929">
          <p15:clr>
            <a:srgbClr val="F26B43"/>
          </p15:clr>
        </p15:guide>
        <p15:guide id="15" pos="393">
          <p15:clr>
            <a:srgbClr val="F26B43"/>
          </p15:clr>
        </p15:guide>
        <p15:guide id="16" orient="horz" pos="1026">
          <p15:clr>
            <a:srgbClr val="F26B43"/>
          </p15:clr>
        </p15:guide>
        <p15:guide id="17" orient="horz" pos="1117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5.png"/><Relationship Id="rId4" Type="http://schemas.openxmlformats.org/officeDocument/2006/relationships/oleObject" Target="../embeddings/oleObject1.bin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2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10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file://localhost/Users/nmg/Documents/Work/Presentations/2004-08-09%20ht2004/cohse-ms.avi" TargetMode="External"/><Relationship Id="rId1" Type="http://schemas.microsoft.com/office/2007/relationships/media" Target="file://localhost/Users/nmg/Documents/Work/Presentations/2004-08-09%20ht2004/cohse-ms.avi" TargetMode="External"/><Relationship Id="rId4" Type="http://schemas.openxmlformats.org/officeDocument/2006/relationships/image" Target="../media/image2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microsoft.com/office/2007/relationships/hdphoto" Target="../media/hdphoto2.wdp"/><Relationship Id="rId5" Type="http://schemas.openxmlformats.org/officeDocument/2006/relationships/image" Target="../media/image29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3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8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0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43.emf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1550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5800097543_0b84bc3911_o.jpg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Hypertext and Hypertext Patterns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https://</a:t>
            </a:r>
            <a:r>
              <a:rPr lang="en-US" dirty="0" err="1"/>
              <a:t>www.flickr.com</a:t>
            </a:r>
            <a:r>
              <a:rPr lang="en-US" dirty="0"/>
              <a:t>/photos/</a:t>
            </a:r>
            <a:r>
              <a:rPr lang="en-US" dirty="0" err="1"/>
              <a:t>swolfe</a:t>
            </a:r>
            <a:r>
              <a:rPr lang="en-US" dirty="0"/>
              <a:t>/5800097543/</a:t>
            </a:r>
          </a:p>
        </p:txBody>
      </p:sp>
    </p:spTree>
    <p:extLst>
      <p:ext uri="{BB962C8B-B14F-4D97-AF65-F5344CB8AC3E}">
        <p14:creationId xmlns:p14="http://schemas.microsoft.com/office/powerpoint/2010/main" val="14032365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Sculptural Hypertext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Considerations for the writing of hypertext:</a:t>
            </a:r>
          </a:p>
          <a:p>
            <a:r>
              <a:rPr lang="en-US" dirty="0"/>
              <a:t>Conventional (calligraphic) hypertext adds links between nodes until the desired structure is achieved</a:t>
            </a:r>
          </a:p>
          <a:p>
            <a:r>
              <a:rPr lang="en-US" dirty="0"/>
              <a:t>Sculptural hypertext assumes that all nodes are linked to each other, and removes links until the desired structure is achieved</a:t>
            </a:r>
          </a:p>
          <a:p>
            <a:pPr lvl="1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8F47495-0B98-0145-A618-76867E07350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652570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Card Shark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A Card Shark node (or card) contains some text, typically a brief, </a:t>
            </a:r>
            <a:r>
              <a:rPr lang="en-US"/>
              <a:t>focused passage</a:t>
            </a:r>
            <a:endParaRPr lang="en-US" dirty="0"/>
          </a:p>
          <a:p>
            <a:r>
              <a:rPr lang="en-US" dirty="0"/>
              <a:t>Each card may also specify constraints on the context in which it may appear</a:t>
            </a:r>
          </a:p>
          <a:p>
            <a:r>
              <a:rPr lang="en-US" dirty="0"/>
              <a:t>Reader receives seven random cards, based on constraints chooses which card to visit next, repeats</a:t>
            </a:r>
          </a:p>
          <a:p>
            <a:r>
              <a:rPr lang="en-US" dirty="0"/>
              <a:t>Social Shark: collaborative, competitive reading</a:t>
            </a:r>
          </a:p>
          <a:p>
            <a:pPr lvl="1"/>
            <a:r>
              <a:rPr lang="en-US" dirty="0"/>
              <a:t>Readers take it in turns to play cards</a:t>
            </a:r>
          </a:p>
          <a:p>
            <a:pPr lvl="1"/>
            <a:r>
              <a:rPr lang="en-US" dirty="0"/>
              <a:t>Points awarded to readers for the playing of particular cards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F57A831-10C2-5849-9E38-41D92D09C28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Bernstein, M. (2001) </a:t>
            </a:r>
            <a:r>
              <a:rPr lang="en-US" i="1" dirty="0"/>
              <a:t>Card Shark and Thespis: exotic tools for hypertext narrative</a:t>
            </a:r>
            <a:r>
              <a:rPr lang="en-US" dirty="0"/>
              <a:t>. Proceedings of the 12th ACM Conference on Hypertext and Hypermedia, pp 41-50.</a:t>
            </a:r>
          </a:p>
        </p:txBody>
      </p:sp>
    </p:spTree>
    <p:extLst>
      <p:ext uri="{BB962C8B-B14F-4D97-AF65-F5344CB8AC3E}">
        <p14:creationId xmlns:p14="http://schemas.microsoft.com/office/powerpoint/2010/main" val="3320892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2140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Temporal Hypermedia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de-DE"/>
              <a:t>http://www.flickr.com/photos/rachelpasch/2405915548/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48778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0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Time-Based Hypertext </a:t>
            </a:r>
            <a:endParaRPr lang="en-GB" dirty="0"/>
          </a:p>
        </p:txBody>
      </p:sp>
      <p:sp>
        <p:nvSpPr>
          <p:cNvPr id="2160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Autofit/>
          </a:bodyPr>
          <a:lstStyle/>
          <a:p>
            <a:pPr marL="0" indent="0">
              <a:buNone/>
            </a:pPr>
            <a:r>
              <a:rPr lang="en-US" dirty="0"/>
              <a:t>Linking into temporal and continuous media (sound, animations, video)</a:t>
            </a:r>
          </a:p>
          <a:p>
            <a:pPr lvl="1"/>
            <a:r>
              <a:rPr lang="en-US" dirty="0"/>
              <a:t>Providing hypertext jumps to other contexts</a:t>
            </a:r>
            <a:endParaRPr lang="en-GB" dirty="0"/>
          </a:p>
          <a:p>
            <a:pPr lvl="1"/>
            <a:r>
              <a:rPr lang="en-US" dirty="0"/>
              <a:t>Annotation of the current item playing</a:t>
            </a:r>
            <a:endParaRPr lang="en-GB" dirty="0"/>
          </a:p>
          <a:p>
            <a:pPr lvl="1"/>
            <a:r>
              <a:rPr lang="en-US" dirty="0"/>
              <a:t>Synchronization of multiple media</a:t>
            </a:r>
            <a:r>
              <a:rPr lang="en-GB" dirty="0"/>
              <a:t> </a:t>
            </a:r>
          </a:p>
          <a:p>
            <a:pPr lvl="1"/>
            <a:endParaRPr lang="en-GB" dirty="0"/>
          </a:p>
          <a:p>
            <a:pPr marL="0" indent="0">
              <a:buNone/>
            </a:pPr>
            <a:r>
              <a:rPr lang="en-US" dirty="0"/>
              <a:t>Issue: embed the links or point from outside?</a:t>
            </a:r>
          </a:p>
          <a:p>
            <a:pPr lvl="1"/>
            <a:r>
              <a:rPr lang="en-US" dirty="0"/>
              <a:t>If embedded, what media format does this?</a:t>
            </a:r>
            <a:endParaRPr lang="en-GB" dirty="0"/>
          </a:p>
          <a:p>
            <a:pPr lvl="1"/>
            <a:r>
              <a:rPr lang="en-US" dirty="0"/>
              <a:t>If linking by reference, how to describe the place the link is?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Issue: quality of Service</a:t>
            </a:r>
          </a:p>
          <a:p>
            <a:pPr lvl="1"/>
            <a:r>
              <a:rPr lang="en-US" dirty="0"/>
              <a:t>Will things happen when they should?</a:t>
            </a:r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9288E8-15E3-F24C-BDBA-D9F1C8DA4D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830673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1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Microcosm Sound Viewer (1993)</a:t>
            </a:r>
            <a:r>
              <a:rPr lang="en-GB" dirty="0"/>
              <a:t> 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Early innovative work on putting jump links into sound files</a:t>
            </a:r>
            <a:endParaRPr lang="en-GB" dirty="0"/>
          </a:p>
          <a:p>
            <a:pPr lvl="1"/>
            <a:r>
              <a:rPr lang="en-US" dirty="0"/>
              <a:t>Top window shows clickable links and bar is the “now point”</a:t>
            </a:r>
            <a:endParaRPr lang="en-GB" dirty="0"/>
          </a:p>
          <a:p>
            <a:pPr lvl="1"/>
            <a:r>
              <a:rPr lang="en-US" dirty="0"/>
              <a:t>Bottom window shows top window in context of whole file</a:t>
            </a:r>
            <a:endParaRPr lang="en-GB" dirty="0"/>
          </a:p>
          <a:p>
            <a:pPr lvl="1"/>
            <a:r>
              <a:rPr lang="en-US" dirty="0"/>
              <a:t>Links can be user activated or automatically invoked (decided by author)</a:t>
            </a:r>
            <a:endParaRPr lang="en-GB" dirty="0"/>
          </a:p>
          <a:p>
            <a:pPr lvl="1"/>
            <a:r>
              <a:rPr lang="en-US" dirty="0"/>
              <a:t>Link anchors described as start and finish times in seconds through file 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4A92F9EC-2F93-7549-AE46-ECDBA8C5AD7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22016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167438" y="1773238"/>
            <a:ext cx="5400675" cy="324532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382319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3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The Amsterdam Hypermedia Model (1994)</a:t>
            </a:r>
          </a:p>
        </p:txBody>
      </p:sp>
      <p:sp>
        <p:nvSpPr>
          <p:cNvPr id="22630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Concerned with provision of systems to author multimedia presentations and synchronise multiple data streams</a:t>
            </a:r>
          </a:p>
          <a:p>
            <a:r>
              <a:rPr lang="en-GB" dirty="0"/>
              <a:t>Parallel “channels”</a:t>
            </a:r>
          </a:p>
          <a:p>
            <a:r>
              <a:rPr lang="en-GB" dirty="0"/>
              <a:t>Links into temporal media could be “offset” by some time.</a:t>
            </a:r>
          </a:p>
          <a:p>
            <a:r>
              <a:rPr lang="en-GB" dirty="0"/>
              <a:t>Clickable links limited to stationary hotspots</a:t>
            </a:r>
          </a:p>
          <a:p>
            <a:r>
              <a:rPr lang="en-GB" dirty="0"/>
              <a:t>Inspired SMIL </a:t>
            </a:r>
          </a:p>
          <a:p>
            <a:endParaRPr lang="en-GB" dirty="0"/>
          </a:p>
        </p:txBody>
      </p:sp>
      <p:pic>
        <p:nvPicPr>
          <p:cNvPr id="5" name="Content Placeholder 4" descr="A screenshot of a cell phone&#13;&#10;&#13;&#10;Description automatically generated">
            <a:extLst>
              <a:ext uri="{FF2B5EF4-FFF2-40B4-BE49-F238E27FC236}">
                <a16:creationId xmlns:a16="http://schemas.microsoft.com/office/drawing/2014/main" id="{C28409B5-F4F3-8F4D-93A1-AD8190079901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2188783"/>
            <a:ext cx="5400675" cy="3632959"/>
          </a:xfr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5118B3-F96D-BE4B-B530-A474514959C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Hardman, L. et al (1994) </a:t>
            </a:r>
            <a:r>
              <a:rPr lang="en-US" i="1" dirty="0"/>
              <a:t>The Amsterdam Hypermedia Model: Adding time and context to the Dexter model</a:t>
            </a:r>
            <a:r>
              <a:rPr lang="en-US" dirty="0"/>
              <a:t>. Communications  of the ACM, 37(2), pp. 50-62.</a:t>
            </a:r>
          </a:p>
        </p:txBody>
      </p:sp>
    </p:spTree>
    <p:extLst>
      <p:ext uri="{BB962C8B-B14F-4D97-AF65-F5344CB8AC3E}">
        <p14:creationId xmlns:p14="http://schemas.microsoft.com/office/powerpoint/2010/main" val="260703563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4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HyTime </a:t>
            </a:r>
          </a:p>
        </p:txBody>
      </p:sp>
      <p:sp>
        <p:nvSpPr>
          <p:cNvPr id="230403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Hypermedia/Time-based Structuring Language ISO/IEC 10744:1992 (and v2 in 1997)</a:t>
            </a:r>
          </a:p>
          <a:p>
            <a:pPr lvl="1"/>
            <a:r>
              <a:rPr lang="en-GB" dirty="0"/>
              <a:t>Added cross document links to SGML </a:t>
            </a:r>
          </a:p>
          <a:p>
            <a:pPr lvl="1"/>
            <a:r>
              <a:rPr lang="en-GB" dirty="0"/>
              <a:t>Link mechanism inspired that of </a:t>
            </a:r>
            <a:r>
              <a:rPr lang="en-GB" dirty="0" err="1"/>
              <a:t>XLink</a:t>
            </a:r>
            <a:r>
              <a:rPr lang="en-GB" dirty="0"/>
              <a:t>/ XPointer</a:t>
            </a:r>
          </a:p>
          <a:p>
            <a:pPr lvl="1"/>
            <a:r>
              <a:rPr lang="en-GB" dirty="0"/>
              <a:t>Hub Document for </a:t>
            </a:r>
            <a:r>
              <a:rPr lang="en-GB" dirty="0" err="1"/>
              <a:t>linkbases</a:t>
            </a:r>
            <a:endParaRPr lang="en-GB" dirty="0"/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Multiple ways of linking with location addressing by:</a:t>
            </a:r>
          </a:p>
          <a:p>
            <a:pPr lvl="1"/>
            <a:r>
              <a:rPr lang="en-GB" dirty="0"/>
              <a:t>Name (inserted in the SGML)</a:t>
            </a:r>
          </a:p>
          <a:p>
            <a:pPr lvl="1"/>
            <a:r>
              <a:rPr lang="en-GB" dirty="0"/>
              <a:t>Counting (including Document trees and reverse counts)</a:t>
            </a:r>
            <a:br>
              <a:rPr lang="en-GB" dirty="0"/>
            </a:br>
            <a:r>
              <a:rPr lang="en-GB" dirty="0"/>
              <a:t>(</a:t>
            </a:r>
            <a:r>
              <a:rPr lang="en-GB" dirty="0" err="1"/>
              <a:t>HyTime</a:t>
            </a:r>
            <a:r>
              <a:rPr lang="en-GB" dirty="0"/>
              <a:t> allowed counting in non SGML docs too)</a:t>
            </a:r>
          </a:p>
          <a:p>
            <a:pPr lvl="1"/>
            <a:r>
              <a:rPr lang="en-GB" dirty="0"/>
              <a:t>Query (find the bit that matches this </a:t>
            </a:r>
            <a:r>
              <a:rPr lang="en-GB" dirty="0" err="1"/>
              <a:t>HyQ</a:t>
            </a:r>
            <a:r>
              <a:rPr lang="en-GB" dirty="0"/>
              <a:t> query)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63C3B1BF-79F3-894D-AC18-94EC0AA9980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3189508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err="1"/>
              <a:t>HyTime</a:t>
            </a:r>
            <a:r>
              <a:rPr lang="en-GB" dirty="0"/>
              <a:t> Links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CC5DF2F-6002-A140-AEC7-63B98E97948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graphicFrame>
        <p:nvGraphicFramePr>
          <p:cNvPr id="232452" name="Object 4"/>
          <p:cNvGraphicFramePr>
            <a:graphicFrameLocks noChangeAspect="1"/>
          </p:cNvGraphicFramePr>
          <p:nvPr/>
        </p:nvGraphicFramePr>
        <p:xfrm>
          <a:off x="1828800" y="1676400"/>
          <a:ext cx="8610600" cy="468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5" r:id="rId4" imgW="5238095" imgH="2847619" progId="MSPhotoEd.3">
                  <p:embed/>
                </p:oleObj>
              </mc:Choice>
              <mc:Fallback>
                <p:oleObj r:id="rId4" imgW="5238095" imgH="2847619" progId="MSPhotoEd.3">
                  <p:embed/>
                  <p:pic>
                    <p:nvPicPr>
                      <p:cNvPr id="232452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1676400"/>
                        <a:ext cx="8610600" cy="46815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 xmlns="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7972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Synchronized Multimedia Integration Language (SMIL)</a:t>
            </a:r>
          </a:p>
        </p:txBody>
      </p:sp>
      <p:sp>
        <p:nvSpPr>
          <p:cNvPr id="238595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W3C format for multimedia on the Web</a:t>
            </a:r>
          </a:p>
          <a:p>
            <a:pPr lvl="1"/>
            <a:r>
              <a:rPr lang="en-GB" dirty="0"/>
              <a:t>XML syntax encodes: timing, screen layout, interaction, </a:t>
            </a:r>
            <a:r>
              <a:rPr lang="en-GB" dirty="0" err="1"/>
              <a:t>adaptivity</a:t>
            </a:r>
            <a:endParaRPr lang="en-GB" dirty="0"/>
          </a:p>
          <a:p>
            <a:pPr lvl="1"/>
            <a:r>
              <a:rPr lang="en-GB" dirty="0"/>
              <a:t>Uses CSS, </a:t>
            </a:r>
            <a:r>
              <a:rPr lang="en-GB" dirty="0" err="1"/>
              <a:t>XPointer</a:t>
            </a:r>
            <a:r>
              <a:rPr lang="en-GB" dirty="0"/>
              <a:t>, </a:t>
            </a:r>
            <a:r>
              <a:rPr lang="en-GB" dirty="0" err="1"/>
              <a:t>XLink</a:t>
            </a:r>
            <a:r>
              <a:rPr lang="en-GB" dirty="0"/>
              <a:t> and namespaces</a:t>
            </a:r>
          </a:p>
          <a:p>
            <a:pPr lvl="1"/>
            <a:r>
              <a:rPr lang="en-GB" dirty="0"/>
              <a:t>Nested parallel and sequence elements</a:t>
            </a:r>
          </a:p>
          <a:p>
            <a:pPr lvl="1"/>
            <a:r>
              <a:rPr lang="en-GB" dirty="0"/>
              <a:t>Switch element, which establishes alternative means of presenting the same information (e.g. for different users or different displays)</a:t>
            </a:r>
          </a:p>
          <a:p>
            <a:pPr lvl="1"/>
            <a:r>
              <a:rPr lang="en-GB" dirty="0" err="1"/>
              <a:t>HyTime</a:t>
            </a:r>
            <a:r>
              <a:rPr lang="en-GB" dirty="0"/>
              <a:t>-like link endpoints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665FEF-070C-C543-877C-B1184E9351E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GB" dirty="0"/>
              <a:t>https://www.w3.org/TR/SMIL3/</a:t>
            </a:r>
          </a:p>
        </p:txBody>
      </p:sp>
    </p:spTree>
    <p:extLst>
      <p:ext uri="{BB962C8B-B14F-4D97-AF65-F5344CB8AC3E}">
        <p14:creationId xmlns:p14="http://schemas.microsoft.com/office/powerpoint/2010/main" val="17655262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Richer Links: </a:t>
            </a:r>
            <a:br>
              <a:rPr lang="en-GB" dirty="0"/>
            </a:br>
            <a:r>
              <a:rPr lang="en-GB" dirty="0"/>
              <a:t>The Future of Hypertext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COMP3220 Web Infrastructure</a:t>
            </a:r>
            <a:br>
              <a:rPr lang="en-GB" dirty="0"/>
            </a:br>
            <a:r>
              <a:rPr lang="en-GB" dirty="0"/>
              <a:t>COMP6218 Web Architecture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 err="1"/>
              <a:t>Dr</a:t>
            </a:r>
            <a:r>
              <a:rPr lang="en-US" dirty="0"/>
              <a:t> Nicholas Gibbins - </a:t>
            </a:r>
            <a:r>
              <a:rPr lang="en-US" dirty="0" err="1"/>
              <a:t>nmg@ecs.soton.ac.uk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5583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FD0C964D-C11F-894A-8DCE-070FAE9B305F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Computational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http://www.flickr.com/photos/jamie_hladky/2126628775/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530165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Seven Issues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Issue 4: Computation in (over) hypermedia networks</a:t>
            </a:r>
          </a:p>
          <a:p>
            <a:pPr lvl="1"/>
            <a:r>
              <a:rPr lang="en-US" dirty="0"/>
              <a:t>The idea is to provide APIs to allow cards to be orchestrated and scripts to be executed when certain events occur</a:t>
            </a:r>
          </a:p>
          <a:p>
            <a:endParaRPr lang="en-US" dirty="0"/>
          </a:p>
          <a:p>
            <a:r>
              <a:rPr lang="en-US" dirty="0"/>
              <a:t>Interactivity</a:t>
            </a:r>
          </a:p>
          <a:p>
            <a:r>
              <a:rPr lang="en-US" dirty="0" err="1"/>
              <a:t>Adaptivity</a:t>
            </a:r>
            <a:endParaRPr lang="en-US" dirty="0"/>
          </a:p>
          <a:p>
            <a:r>
              <a:rPr lang="en-US" dirty="0"/>
              <a:t>Generated nodes and links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3D25578E-A2E4-454C-8E24-837F871C381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, F. (1989) </a:t>
            </a:r>
            <a:r>
              <a:rPr lang="en-US" i="1" dirty="0"/>
              <a:t>Reflections on Notecards: seven issues for the next generation of hypermedia systems</a:t>
            </a:r>
            <a:r>
              <a:rPr lang="en-US" dirty="0"/>
              <a:t>, Communications of the ACM, 31(7), pp. 836-852.</a:t>
            </a:r>
          </a:p>
        </p:txBody>
      </p:sp>
    </p:spTree>
    <p:extLst>
      <p:ext uri="{BB962C8B-B14F-4D97-AF65-F5344CB8AC3E}">
        <p14:creationId xmlns:p14="http://schemas.microsoft.com/office/powerpoint/2010/main" val="202072115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NoteCards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Script cards that orchestrate the display of other cards</a:t>
            </a:r>
          </a:p>
          <a:p>
            <a:pPr lvl="1"/>
            <a:r>
              <a:rPr lang="en-US" dirty="0"/>
              <a:t>Used to determine what material to show next</a:t>
            </a:r>
          </a:p>
          <a:p>
            <a:pPr lvl="1"/>
            <a:r>
              <a:rPr lang="en-US" dirty="0"/>
              <a:t>Scripting engine separate from hypertext system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25383C1-5760-9140-A05A-48B0C91D5A3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Halasz</a:t>
            </a:r>
            <a:r>
              <a:rPr lang="en-US" dirty="0"/>
              <a:t>, F.G. et al (1986) </a:t>
            </a:r>
            <a:r>
              <a:rPr lang="en-US" i="1" dirty="0" err="1"/>
              <a:t>NoteCards</a:t>
            </a:r>
            <a:r>
              <a:rPr lang="en-US" i="1" dirty="0"/>
              <a:t> in a Nutshell</a:t>
            </a:r>
            <a:r>
              <a:rPr lang="en-US" dirty="0"/>
              <a:t>. SIGCHI Bulletin, 18(4), pp.45-52.</a:t>
            </a: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0" y="1773236"/>
            <a:ext cx="5707044" cy="3740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340347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Trellis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Petri Net-based hypertext</a:t>
            </a:r>
          </a:p>
          <a:p>
            <a:pPr lvl="1"/>
            <a:r>
              <a:rPr lang="en-US" dirty="0"/>
              <a:t>Variant finite state automata</a:t>
            </a:r>
          </a:p>
          <a:p>
            <a:pPr lvl="1"/>
            <a:r>
              <a:rPr lang="en-US" dirty="0"/>
              <a:t>Vertex types: places/transitions</a:t>
            </a:r>
          </a:p>
          <a:p>
            <a:pPr lvl="1"/>
            <a:r>
              <a:rPr lang="en-US" dirty="0"/>
              <a:t>Places </a:t>
            </a:r>
            <a:r>
              <a:rPr lang="en-US" dirty="0" err="1"/>
              <a:t>labelled</a:t>
            </a:r>
            <a:r>
              <a:rPr lang="en-US" dirty="0"/>
              <a:t> with tokens</a:t>
            </a:r>
          </a:p>
          <a:p>
            <a:pPr lvl="1"/>
            <a:r>
              <a:rPr lang="en-US" dirty="0"/>
              <a:t>Tokens move through transitions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Petri Nets as hypertext</a:t>
            </a:r>
          </a:p>
          <a:p>
            <a:pPr lvl="1"/>
            <a:r>
              <a:rPr lang="en-US" dirty="0"/>
              <a:t>Nodes are places</a:t>
            </a:r>
          </a:p>
          <a:p>
            <a:pPr lvl="1"/>
            <a:r>
              <a:rPr lang="en-US" dirty="0"/>
              <a:t>Places with tokens are visible to reader</a:t>
            </a:r>
          </a:p>
          <a:p>
            <a:pPr lvl="1"/>
            <a:r>
              <a:rPr lang="en-US" dirty="0"/>
              <a:t>Links are transitions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947554" y="692150"/>
            <a:ext cx="4164422" cy="554513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90E7ABB-CA31-5F49-901E-C1D4C91D7FC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Stotts</a:t>
            </a:r>
            <a:r>
              <a:rPr lang="en-US" dirty="0"/>
              <a:t>, P.D. and </a:t>
            </a:r>
            <a:r>
              <a:rPr lang="en-US" dirty="0" err="1"/>
              <a:t>Furuta</a:t>
            </a:r>
            <a:r>
              <a:rPr lang="en-US" dirty="0"/>
              <a:t>, R. (1989) </a:t>
            </a:r>
            <a:r>
              <a:rPr lang="en-US" i="1" dirty="0"/>
              <a:t>Petri-net-based hypertext: Document structure with browsing semantics</a:t>
            </a:r>
            <a:r>
              <a:rPr lang="en-US" dirty="0"/>
              <a:t>. ACM Transactions on Information Systems, 7(1), pp. 3-29.</a:t>
            </a:r>
          </a:p>
        </p:txBody>
      </p:sp>
    </p:spTree>
    <p:extLst>
      <p:ext uri="{BB962C8B-B14F-4D97-AF65-F5344CB8AC3E}">
        <p14:creationId xmlns:p14="http://schemas.microsoft.com/office/powerpoint/2010/main" val="244149144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5103" y="-3272"/>
            <a:ext cx="8498620" cy="686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0353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1540000">
            <a:off x="1882041" y="0"/>
            <a:ext cx="84435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404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ILEX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Dynamic hypertext system that generates both nodes and links at run-time</a:t>
            </a:r>
          </a:p>
          <a:p>
            <a:pPr lvl="1"/>
            <a:r>
              <a:rPr lang="en-US" dirty="0"/>
              <a:t>Text generation from structured knowledge</a:t>
            </a:r>
          </a:p>
          <a:p>
            <a:pPr lvl="1"/>
            <a:r>
              <a:rPr lang="en-US" dirty="0"/>
              <a:t>Hypertext is history-aware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526668" y="1380382"/>
            <a:ext cx="4740048" cy="4856906"/>
          </a:xfrm>
        </p:spPr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878BA1-C7BB-484C-AB30-4B4CD0F5BD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O’Donnell, M. et al (2001) </a:t>
            </a:r>
            <a:r>
              <a:rPr lang="en-US" i="1" dirty="0"/>
              <a:t>ILEX: An Architecture for a dynamic hypertext generation system</a:t>
            </a:r>
            <a:r>
              <a:rPr lang="en-US" dirty="0"/>
              <a:t>. Journal of Natural Language Engineering, 7(3), pp.225-250.</a:t>
            </a:r>
          </a:p>
        </p:txBody>
      </p:sp>
    </p:spTree>
    <p:extLst>
      <p:ext uri="{BB962C8B-B14F-4D97-AF65-F5344CB8AC3E}">
        <p14:creationId xmlns:p14="http://schemas.microsoft.com/office/powerpoint/2010/main" val="171325029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PageRank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Algorithm used by Google to rank search results</a:t>
            </a:r>
          </a:p>
          <a:p>
            <a:pPr lvl="1"/>
            <a:r>
              <a:rPr lang="en-US" dirty="0"/>
              <a:t>Calculation performed over hypertext structure</a:t>
            </a:r>
          </a:p>
          <a:p>
            <a:pPr lvl="1"/>
            <a:r>
              <a:rPr lang="en-US" dirty="0"/>
              <a:t>Pages ‘vote’ for each other by linking to each other</a:t>
            </a:r>
          </a:p>
          <a:p>
            <a:pPr lvl="1"/>
            <a:r>
              <a:rPr lang="en-US" dirty="0"/>
              <a:t>Votes by highly-ranked pages are valued more highly than those by low-ranked pages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4"/>
          </p:nvPr>
        </p:nvPicPr>
        <p:blipFill>
          <a:blip r:embed="rId2"/>
          <a:stretch>
            <a:fillRect/>
          </a:stretch>
        </p:blipFill>
        <p:spPr>
          <a:xfrm>
            <a:off x="6669321" y="1773238"/>
            <a:ext cx="4407090" cy="381000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0DF5594-2164-F144-BDF8-128AEB2830DF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Brin</a:t>
            </a:r>
            <a:r>
              <a:rPr lang="en-US" dirty="0"/>
              <a:t>, S. and Page, L. (1998). </a:t>
            </a:r>
            <a:r>
              <a:rPr lang="en-US" i="1" dirty="0"/>
              <a:t>The anatomy of a large-scale hypertextual Web search engine</a:t>
            </a:r>
            <a:r>
              <a:rPr lang="en-US" dirty="0"/>
              <a:t>. Computer Networks and ISDN Systems, 30, pp. 107–117. </a:t>
            </a:r>
          </a:p>
        </p:txBody>
      </p:sp>
    </p:spTree>
    <p:extLst>
      <p:ext uri="{BB962C8B-B14F-4D97-AF65-F5344CB8AC3E}">
        <p14:creationId xmlns:p14="http://schemas.microsoft.com/office/powerpoint/2010/main" val="9178910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Placeholder 1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Conceptual Hypermedia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http://www.flickr.com/photos/binary_koala/2069692015/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853068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Origins: Typed links</a:t>
            </a:r>
            <a:endParaRPr lang="en-GB" dirty="0"/>
          </a:p>
        </p:txBody>
      </p:sp>
      <p:sp>
        <p:nvSpPr>
          <p:cNvPr id="16387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GB"/>
              <a:t>Early Hypertext systems allowed links to be </a:t>
            </a:r>
            <a:r>
              <a:rPr lang="ja-JP" altLang="en-GB"/>
              <a:t>“</a:t>
            </a:r>
            <a:r>
              <a:rPr lang="en-GB"/>
              <a:t>typed</a:t>
            </a:r>
            <a:r>
              <a:rPr lang="ja-JP" altLang="en-GB"/>
              <a:t>”</a:t>
            </a:r>
            <a:endParaRPr lang="en-GB"/>
          </a:p>
          <a:p>
            <a:r>
              <a:rPr lang="en-GB"/>
              <a:t>Links have </a:t>
            </a:r>
            <a:r>
              <a:rPr lang="en-GB" altLang="ja-JP"/>
              <a:t>meaning (semantics)</a:t>
            </a:r>
            <a:endParaRPr lang="en-GB"/>
          </a:p>
          <a:p>
            <a:r>
              <a:rPr lang="en-GB"/>
              <a:t>We understand what we get by following a link</a:t>
            </a:r>
          </a:p>
          <a:p>
            <a:r>
              <a:rPr lang="en-GB"/>
              <a:t>We may be able to infer further information</a:t>
            </a:r>
          </a:p>
          <a:p>
            <a:r>
              <a:rPr lang="en-GB"/>
              <a:t>If the semantics are well defined, then maybe a machine can infer information too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88CEAD-207E-6E4D-8BA6-08A5DC63549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Conklin, J. and </a:t>
            </a:r>
            <a:r>
              <a:rPr lang="en-US" dirty="0" err="1"/>
              <a:t>Begeman</a:t>
            </a:r>
            <a:r>
              <a:rPr lang="en-US" dirty="0"/>
              <a:t>, M.L. (1988) </a:t>
            </a:r>
            <a:r>
              <a:rPr lang="en-US" i="1" dirty="0" err="1"/>
              <a:t>gIBIS</a:t>
            </a:r>
            <a:r>
              <a:rPr lang="en-US" i="1" dirty="0"/>
              <a:t>: A Hypertext Tool for Exploratory Policy Discussion</a:t>
            </a:r>
            <a:r>
              <a:rPr lang="en-US" dirty="0"/>
              <a:t>. Proceedings of the 1988 ACM Conference on Computer-Supported Cooperative Work, pp. 140-152.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r="3926"/>
          <a:stretch/>
        </p:blipFill>
        <p:spPr>
          <a:xfrm>
            <a:off x="6168009" y="2749973"/>
            <a:ext cx="5400103" cy="218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462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Beyond Navigation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http://www.flickr.com/photos/djwtwo/7891312188/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50193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Conceptual Hypermedia?</a:t>
            </a:r>
            <a:endParaRPr lang="en-GB" dirty="0"/>
          </a:p>
        </p:txBody>
      </p:sp>
      <p:sp>
        <p:nvSpPr>
          <p:cNvPr id="17412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Conceptual Hypermedia = Hypermedia + Ontologies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US" dirty="0"/>
              <a:t>“An ontology is a specification of a </a:t>
            </a:r>
            <a:r>
              <a:rPr lang="en-US" dirty="0" err="1"/>
              <a:t>conceptualisation</a:t>
            </a:r>
            <a:r>
              <a:rPr lang="en-US" dirty="0"/>
              <a:t>”</a:t>
            </a:r>
          </a:p>
          <a:p>
            <a:pPr lvl="1"/>
            <a:r>
              <a:rPr lang="en-US" dirty="0"/>
              <a:t>Specification: A formal description</a:t>
            </a:r>
          </a:p>
          <a:p>
            <a:pPr lvl="1"/>
            <a:r>
              <a:rPr lang="en-US" dirty="0" err="1"/>
              <a:t>Conceptualisation</a:t>
            </a:r>
            <a:r>
              <a:rPr lang="en-US" dirty="0"/>
              <a:t>: The objects, concepts, and other entities that are assumed to exist in some area of interest and the relationships that hold among them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Ontologies as engineered </a:t>
            </a:r>
            <a:r>
              <a:rPr lang="en-GB" dirty="0" err="1"/>
              <a:t>artifacts</a:t>
            </a:r>
            <a:r>
              <a:rPr lang="en-GB" dirty="0"/>
              <a:t>: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specific</a:t>
            </a:r>
            <a:r>
              <a:rPr lang="de-DE" dirty="0"/>
              <a:t> </a:t>
            </a:r>
            <a:r>
              <a:rPr lang="de-DE" dirty="0" err="1"/>
              <a:t>vocabulary</a:t>
            </a:r>
            <a:r>
              <a:rPr lang="de-DE" dirty="0"/>
              <a:t> </a:t>
            </a:r>
            <a:r>
              <a:rPr lang="de-DE" dirty="0" err="1"/>
              <a:t>used</a:t>
            </a:r>
            <a:r>
              <a:rPr lang="de-DE" dirty="0"/>
              <a:t> </a:t>
            </a:r>
            <a:r>
              <a:rPr lang="de-DE" dirty="0" err="1"/>
              <a:t>to</a:t>
            </a:r>
            <a:r>
              <a:rPr lang="de-DE" dirty="0"/>
              <a:t> </a:t>
            </a:r>
            <a:r>
              <a:rPr lang="de-DE" dirty="0" err="1"/>
              <a:t>describe</a:t>
            </a:r>
            <a:r>
              <a:rPr lang="de-DE" dirty="0"/>
              <a:t> a </a:t>
            </a:r>
            <a:r>
              <a:rPr lang="de-DE" dirty="0" err="1"/>
              <a:t>certain</a:t>
            </a:r>
            <a:r>
              <a:rPr lang="de-DE" dirty="0"/>
              <a:t> </a:t>
            </a:r>
            <a:r>
              <a:rPr lang="de-DE" dirty="0" err="1"/>
              <a:t>reality</a:t>
            </a:r>
            <a:r>
              <a:rPr lang="de-DE" dirty="0"/>
              <a:t>, plus </a:t>
            </a:r>
          </a:p>
          <a:p>
            <a:pPr lvl="1"/>
            <a:r>
              <a:rPr lang="de-DE" dirty="0"/>
              <a:t>A </a:t>
            </a:r>
            <a:r>
              <a:rPr lang="de-DE" dirty="0" err="1"/>
              <a:t>set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explicit </a:t>
            </a:r>
            <a:r>
              <a:rPr lang="de-DE" dirty="0" err="1"/>
              <a:t>assumptions</a:t>
            </a:r>
            <a:r>
              <a:rPr lang="de-DE" dirty="0"/>
              <a:t> </a:t>
            </a:r>
            <a:r>
              <a:rPr lang="de-DE" dirty="0" err="1"/>
              <a:t>regarding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intended</a:t>
            </a:r>
            <a:r>
              <a:rPr lang="de-DE" dirty="0"/>
              <a:t> </a:t>
            </a:r>
            <a:r>
              <a:rPr lang="de-DE" dirty="0" err="1"/>
              <a:t>meaning</a:t>
            </a:r>
            <a:r>
              <a:rPr lang="de-DE" dirty="0"/>
              <a:t> </a:t>
            </a:r>
            <a:r>
              <a:rPr lang="de-DE" dirty="0" err="1"/>
              <a:t>of</a:t>
            </a:r>
            <a:r>
              <a:rPr lang="de-DE" dirty="0"/>
              <a:t> </a:t>
            </a:r>
            <a:r>
              <a:rPr lang="de-DE" dirty="0" err="1"/>
              <a:t>the</a:t>
            </a:r>
            <a:r>
              <a:rPr lang="de-DE" dirty="0"/>
              <a:t> </a:t>
            </a:r>
            <a:r>
              <a:rPr lang="de-DE" dirty="0" err="1"/>
              <a:t>vocabulary</a:t>
            </a:r>
            <a:endParaRPr lang="en-GB" dirty="0"/>
          </a:p>
          <a:p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4460756-4E05-5245-8621-7C729871C2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Gruber, T.R. (1993) </a:t>
            </a:r>
            <a:r>
              <a:rPr lang="en-US" i="1" dirty="0"/>
              <a:t>A translation approach to portable ontologies</a:t>
            </a:r>
            <a:r>
              <a:rPr lang="en-US" dirty="0"/>
              <a:t>. Knowledge Acquisition, 5(2), pp. 199-220.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841189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What is Conceptual Hypermedia?</a:t>
            </a:r>
          </a:p>
        </p:txBody>
      </p:sp>
      <p:sp>
        <p:nvSpPr>
          <p:cNvPr id="21508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Hypertext is the study of what can be said using computer media, databases and links</a:t>
            </a:r>
          </a:p>
          <a:p>
            <a:pPr lvl="1"/>
            <a:r>
              <a:rPr lang="en-GB" dirty="0"/>
              <a:t>Computer-mediated extensions to familiar textual communication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Things that exist have complex relationships with each other</a:t>
            </a:r>
          </a:p>
          <a:p>
            <a:pPr lvl="1"/>
            <a:r>
              <a:rPr lang="en-GB" dirty="0"/>
              <a:t>Complex structures are required for expressing and exploring these relationships </a:t>
            </a:r>
          </a:p>
          <a:p>
            <a:pPr lvl="1"/>
            <a:r>
              <a:rPr lang="en-GB" dirty="0"/>
              <a:t>Ontologies formalise these complex structures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Conceptual Hypermedia is the kind of hypertext whose structure and links are derived from the relationships between objects in the real world</a:t>
            </a:r>
          </a:p>
          <a:p>
            <a:pPr lvl="1"/>
            <a:r>
              <a:rPr lang="en-GB" dirty="0"/>
              <a:t>Hypertext with an underlying ontological model</a:t>
            </a:r>
          </a:p>
          <a:p>
            <a:pPr lvl="1"/>
            <a:endParaRPr lang="en-GB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27306D-BCF6-CA49-9B1E-6F467DC36C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763571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2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Conceptual Open Hypermedia</a:t>
            </a:r>
          </a:p>
        </p:txBody>
      </p:sp>
      <p:sp>
        <p:nvSpPr>
          <p:cNvPr id="222211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Hypermedia links can be viewed as navigable ontology relationships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Ontology used to improve linking</a:t>
            </a:r>
          </a:p>
          <a:p>
            <a:pPr lvl="1"/>
            <a:r>
              <a:rPr lang="en-GB" dirty="0"/>
              <a:t>Concepts used to disambiguate word sense of candidate link endpoints</a:t>
            </a:r>
          </a:p>
          <a:p>
            <a:pPr lvl="1"/>
            <a:r>
              <a:rPr lang="en-GB" dirty="0"/>
              <a:t>Links derived from ontology relations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41BAD03B-8ACC-5641-9D6E-5913CE08CB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 err="1"/>
              <a:t>Carr</a:t>
            </a:r>
            <a:r>
              <a:rPr lang="en-US" dirty="0"/>
              <a:t>, L. et al (2001) </a:t>
            </a:r>
            <a:r>
              <a:rPr lang="en-US" i="1" dirty="0"/>
              <a:t>Conceptual Linking: Ontology-based Open Hypermedia</a:t>
            </a:r>
            <a:r>
              <a:rPr lang="en-US" dirty="0"/>
              <a:t>. Proceedings of the 10th International Conference on World Wide Web, pp. 334-342.</a:t>
            </a:r>
          </a:p>
        </p:txBody>
      </p:sp>
    </p:spTree>
    <p:extLst>
      <p:ext uri="{BB962C8B-B14F-4D97-AF65-F5344CB8AC3E}">
        <p14:creationId xmlns:p14="http://schemas.microsoft.com/office/powerpoint/2010/main" val="265984842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2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Conceptual Open Hypermedia</a:t>
            </a:r>
            <a:endParaRPr lang="en-GB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0B2A9B1-7A21-EE4F-8FE5-B2F6865C68F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224259" name="Text Box 3"/>
          <p:cNvSpPr txBox="1">
            <a:spLocks noChangeArrowheads="1"/>
          </p:cNvSpPr>
          <p:nvPr/>
        </p:nvSpPr>
        <p:spPr bwMode="auto">
          <a:xfrm>
            <a:off x="4875064" y="4594400"/>
            <a:ext cx="1558762" cy="996033"/>
          </a:xfrm>
          <a:prstGeom prst="rect">
            <a:avLst/>
          </a:prstGeom>
          <a:solidFill>
            <a:srgbClr val="FFFF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36000" tIns="36000" rIns="36000" bIns="36000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Links for John Smith: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Homepage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Acme Inc.</a:t>
            </a:r>
          </a:p>
          <a:p>
            <a:pPr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Publications</a:t>
            </a:r>
          </a:p>
          <a:p>
            <a:pPr lvl="1">
              <a:buFontTx/>
              <a:buChar char="•"/>
            </a:pPr>
            <a:r>
              <a:rPr lang="en-GB" sz="12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60" name="Rectangle 4"/>
          <p:cNvSpPr>
            <a:spLocks noChangeArrowheads="1"/>
          </p:cNvSpPr>
          <p:nvPr/>
        </p:nvSpPr>
        <p:spPr bwMode="auto">
          <a:xfrm>
            <a:off x="2396976" y="3973686"/>
            <a:ext cx="7435850" cy="2101850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1" name="Rectangle 5"/>
          <p:cNvSpPr>
            <a:spLocks noChangeArrowheads="1"/>
          </p:cNvSpPr>
          <p:nvPr/>
        </p:nvSpPr>
        <p:spPr bwMode="auto">
          <a:xfrm>
            <a:off x="4197202" y="1808337"/>
            <a:ext cx="56356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2" name="AutoShape 6"/>
          <p:cNvSpPr>
            <a:spLocks noChangeArrowheads="1"/>
          </p:cNvSpPr>
          <p:nvPr/>
        </p:nvSpPr>
        <p:spPr bwMode="auto">
          <a:xfrm flipV="1">
            <a:off x="8397726" y="5210349"/>
            <a:ext cx="522288" cy="741362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3" name="AutoShape 7"/>
          <p:cNvSpPr>
            <a:spLocks noChangeArrowheads="1"/>
          </p:cNvSpPr>
          <p:nvPr/>
        </p:nvSpPr>
        <p:spPr bwMode="auto">
          <a:xfrm flipV="1">
            <a:off x="7680176" y="4653136"/>
            <a:ext cx="522288" cy="742950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64" name="AutoShape 8"/>
          <p:cNvSpPr>
            <a:spLocks noChangeArrowheads="1"/>
          </p:cNvSpPr>
          <p:nvPr/>
        </p:nvSpPr>
        <p:spPr bwMode="auto">
          <a:xfrm flipV="1">
            <a:off x="6962626" y="4097512"/>
            <a:ext cx="522288" cy="741363"/>
          </a:xfrm>
          <a:prstGeom prst="foldedCorner">
            <a:avLst>
              <a:gd name="adj" fmla="val 22657"/>
            </a:avLst>
          </a:prstGeom>
          <a:solidFill>
            <a:srgbClr val="FFFFCC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65" name="Group 9"/>
          <p:cNvGrpSpPr>
            <a:grpSpLocks/>
          </p:cNvGrpSpPr>
          <p:nvPr/>
        </p:nvGrpSpPr>
        <p:grpSpPr bwMode="auto">
          <a:xfrm>
            <a:off x="3309790" y="4591224"/>
            <a:ext cx="522287" cy="742950"/>
            <a:chOff x="768" y="2544"/>
            <a:chExt cx="384" cy="576"/>
          </a:xfrm>
        </p:grpSpPr>
        <p:sp>
          <p:nvSpPr>
            <p:cNvPr id="224266" name="AutoShape 10"/>
            <p:cNvSpPr>
              <a:spLocks noChangeArrowheads="1"/>
            </p:cNvSpPr>
            <p:nvPr/>
          </p:nvSpPr>
          <p:spPr bwMode="auto">
            <a:xfrm flipV="1">
              <a:off x="768" y="2544"/>
              <a:ext cx="384" cy="576"/>
            </a:xfrm>
            <a:prstGeom prst="foldedCorner">
              <a:avLst>
                <a:gd name="adj" fmla="val 22657"/>
              </a:avLst>
            </a:prstGeom>
            <a:solidFill>
              <a:srgbClr val="FF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7" name="Rectangle 11"/>
            <p:cNvSpPr>
              <a:spLocks noChangeArrowheads="1"/>
            </p:cNvSpPr>
            <p:nvPr/>
          </p:nvSpPr>
          <p:spPr bwMode="auto">
            <a:xfrm>
              <a:off x="912" y="2880"/>
              <a:ext cx="192" cy="48"/>
            </a:xfrm>
            <a:prstGeom prst="rect">
              <a:avLst/>
            </a:prstGeom>
            <a:solidFill>
              <a:srgbClr val="3366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8" name="Line 12"/>
            <p:cNvSpPr>
              <a:spLocks noChangeShapeType="1"/>
            </p:cNvSpPr>
            <p:nvPr/>
          </p:nvSpPr>
          <p:spPr bwMode="auto">
            <a:xfrm>
              <a:off x="816" y="2736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69" name="Line 13"/>
            <p:cNvSpPr>
              <a:spLocks noChangeShapeType="1"/>
            </p:cNvSpPr>
            <p:nvPr/>
          </p:nvSpPr>
          <p:spPr bwMode="auto">
            <a:xfrm>
              <a:off x="816" y="2832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0" name="Line 14"/>
            <p:cNvSpPr>
              <a:spLocks noChangeShapeType="1"/>
            </p:cNvSpPr>
            <p:nvPr/>
          </p:nvSpPr>
          <p:spPr bwMode="auto">
            <a:xfrm>
              <a:off x="816" y="2928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1" name="Line 15"/>
            <p:cNvSpPr>
              <a:spLocks noChangeShapeType="1"/>
            </p:cNvSpPr>
            <p:nvPr/>
          </p:nvSpPr>
          <p:spPr bwMode="auto">
            <a:xfrm>
              <a:off x="816" y="3024"/>
              <a:ext cx="28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2" name="Line 16"/>
            <p:cNvSpPr>
              <a:spLocks noChangeShapeType="1"/>
            </p:cNvSpPr>
            <p:nvPr/>
          </p:nvSpPr>
          <p:spPr bwMode="auto">
            <a:xfrm>
              <a:off x="816" y="2640"/>
              <a:ext cx="24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/>
            <a:lstStyle/>
            <a:p>
              <a:endParaRPr lang="en-US">
                <a:latin typeface="Georgia"/>
                <a:cs typeface="Georgia"/>
              </a:endParaRPr>
            </a:p>
          </p:txBody>
        </p:sp>
      </p:grpSp>
      <p:sp>
        <p:nvSpPr>
          <p:cNvPr id="224273" name="Text Box 17"/>
          <p:cNvSpPr txBox="1">
            <a:spLocks noChangeArrowheads="1"/>
          </p:cNvSpPr>
          <p:nvPr/>
        </p:nvSpPr>
        <p:spPr bwMode="auto">
          <a:xfrm>
            <a:off x="2541439" y="2313162"/>
            <a:ext cx="1295400" cy="346075"/>
          </a:xfrm>
          <a:prstGeom prst="rect">
            <a:avLst/>
          </a:prstGeom>
          <a:solidFill>
            <a:srgbClr val="FFFFFF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John Smith</a:t>
            </a:r>
          </a:p>
        </p:txBody>
      </p:sp>
      <p:grpSp>
        <p:nvGrpSpPr>
          <p:cNvPr id="224274" name="Group 18"/>
          <p:cNvGrpSpPr>
            <a:grpSpLocks/>
          </p:cNvGrpSpPr>
          <p:nvPr/>
        </p:nvGrpSpPr>
        <p:grpSpPr bwMode="auto">
          <a:xfrm>
            <a:off x="4413101" y="2313162"/>
            <a:ext cx="1174750" cy="371475"/>
            <a:chOff x="2018" y="1525"/>
            <a:chExt cx="740" cy="234"/>
          </a:xfrm>
        </p:grpSpPr>
        <p:sp>
          <p:nvSpPr>
            <p:cNvPr id="224275" name="Oval 1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76" name="Text Box 20"/>
            <p:cNvSpPr txBox="1">
              <a:spLocks noChangeArrowheads="1"/>
            </p:cNvSpPr>
            <p:nvPr/>
          </p:nvSpPr>
          <p:spPr bwMode="auto">
            <a:xfrm>
              <a:off x="2281" y="1525"/>
              <a:ext cx="172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>
                  <a:latin typeface="Georgia"/>
                  <a:cs typeface="Georgia"/>
                </a:rPr>
                <a:t>s</a:t>
              </a:r>
            </a:p>
          </p:txBody>
        </p:sp>
      </p:grpSp>
      <p:sp>
        <p:nvSpPr>
          <p:cNvPr id="224277" name="Line 21"/>
          <p:cNvSpPr>
            <a:spLocks noChangeShapeType="1"/>
          </p:cNvSpPr>
          <p:nvPr/>
        </p:nvSpPr>
        <p:spPr bwMode="auto">
          <a:xfrm flipV="1">
            <a:off x="5789464" y="4467400"/>
            <a:ext cx="1173162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8" name="Line 22"/>
          <p:cNvSpPr>
            <a:spLocks noChangeShapeType="1"/>
          </p:cNvSpPr>
          <p:nvPr/>
        </p:nvSpPr>
        <p:spPr bwMode="auto">
          <a:xfrm>
            <a:off x="5919640" y="5024612"/>
            <a:ext cx="1760537" cy="6191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79" name="Line 23"/>
          <p:cNvSpPr>
            <a:spLocks noChangeShapeType="1"/>
          </p:cNvSpPr>
          <p:nvPr/>
        </p:nvSpPr>
        <p:spPr bwMode="auto">
          <a:xfrm>
            <a:off x="6179990" y="5272262"/>
            <a:ext cx="2217737" cy="3714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0" name="Text Box 24"/>
          <p:cNvSpPr txBox="1">
            <a:spLocks noChangeArrowheads="1"/>
          </p:cNvSpPr>
          <p:nvPr/>
        </p:nvSpPr>
        <p:spPr bwMode="auto">
          <a:xfrm>
            <a:off x="2396977" y="5697711"/>
            <a:ext cx="104998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hypertext</a:t>
            </a:r>
          </a:p>
        </p:txBody>
      </p:sp>
      <p:sp>
        <p:nvSpPr>
          <p:cNvPr id="224281" name="Text Box 25"/>
          <p:cNvSpPr txBox="1">
            <a:spLocks noChangeArrowheads="1"/>
          </p:cNvSpPr>
          <p:nvPr/>
        </p:nvSpPr>
        <p:spPr bwMode="auto">
          <a:xfrm>
            <a:off x="4197202" y="1808336"/>
            <a:ext cx="979755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ontology</a:t>
            </a:r>
          </a:p>
        </p:txBody>
      </p:sp>
      <p:sp>
        <p:nvSpPr>
          <p:cNvPr id="224282" name="Line 26"/>
          <p:cNvSpPr>
            <a:spLocks noChangeShapeType="1"/>
          </p:cNvSpPr>
          <p:nvPr/>
        </p:nvSpPr>
        <p:spPr bwMode="auto">
          <a:xfrm>
            <a:off x="3766990" y="5086524"/>
            <a:ext cx="1108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Georgia"/>
              <a:cs typeface="Georgia"/>
            </a:endParaRPr>
          </a:p>
        </p:txBody>
      </p:sp>
      <p:sp>
        <p:nvSpPr>
          <p:cNvPr id="224283" name="Text Box 27"/>
          <p:cNvSpPr txBox="1">
            <a:spLocks noChangeArrowheads="1"/>
          </p:cNvSpPr>
          <p:nvPr/>
        </p:nvSpPr>
        <p:spPr bwMode="auto">
          <a:xfrm>
            <a:off x="6861026" y="2240137"/>
            <a:ext cx="1327150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Acme Inc.</a:t>
            </a:r>
          </a:p>
        </p:txBody>
      </p:sp>
      <p:sp>
        <p:nvSpPr>
          <p:cNvPr id="224284" name="Text Box 28"/>
          <p:cNvSpPr txBox="1">
            <a:spLocks noChangeArrowheads="1"/>
          </p:cNvSpPr>
          <p:nvPr/>
        </p:nvSpPr>
        <p:spPr bwMode="auto">
          <a:xfrm>
            <a:off x="8373915" y="2240137"/>
            <a:ext cx="1322387" cy="34607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101 Widgets</a:t>
            </a:r>
          </a:p>
        </p:txBody>
      </p:sp>
      <p:sp>
        <p:nvSpPr>
          <p:cNvPr id="224285" name="Text Box 29"/>
          <p:cNvSpPr txBox="1">
            <a:spLocks noChangeArrowheads="1"/>
          </p:cNvSpPr>
          <p:nvPr/>
        </p:nvSpPr>
        <p:spPr bwMode="auto">
          <a:xfrm>
            <a:off x="4989364" y="2816400"/>
            <a:ext cx="900112" cy="274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homepage</a:t>
            </a:r>
          </a:p>
        </p:txBody>
      </p:sp>
      <p:sp>
        <p:nvSpPr>
          <p:cNvPr id="224286" name="Text Box 30"/>
          <p:cNvSpPr txBox="1">
            <a:spLocks noChangeArrowheads="1"/>
          </p:cNvSpPr>
          <p:nvPr/>
        </p:nvSpPr>
        <p:spPr bwMode="auto">
          <a:xfrm>
            <a:off x="7510314" y="2744961"/>
            <a:ext cx="563562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name</a:t>
            </a:r>
          </a:p>
        </p:txBody>
      </p:sp>
      <p:sp>
        <p:nvSpPr>
          <p:cNvPr id="224287" name="Text Box 31"/>
          <p:cNvSpPr txBox="1">
            <a:spLocks noChangeArrowheads="1"/>
          </p:cNvSpPr>
          <p:nvPr/>
        </p:nvSpPr>
        <p:spPr bwMode="auto">
          <a:xfrm>
            <a:off x="9094640" y="2744962"/>
            <a:ext cx="45442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title</a:t>
            </a:r>
          </a:p>
        </p:txBody>
      </p:sp>
      <p:sp>
        <p:nvSpPr>
          <p:cNvPr id="224288" name="Text Box 32"/>
          <p:cNvSpPr txBox="1">
            <a:spLocks noChangeArrowheads="1"/>
          </p:cNvSpPr>
          <p:nvPr/>
        </p:nvSpPr>
        <p:spPr bwMode="auto">
          <a:xfrm>
            <a:off x="6357790" y="1808337"/>
            <a:ext cx="646331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author</a:t>
            </a:r>
          </a:p>
        </p:txBody>
      </p:sp>
      <p:sp>
        <p:nvSpPr>
          <p:cNvPr id="224289" name="Text Box 33"/>
          <p:cNvSpPr txBox="1">
            <a:spLocks noChangeArrowheads="1"/>
          </p:cNvSpPr>
          <p:nvPr/>
        </p:nvSpPr>
        <p:spPr bwMode="auto">
          <a:xfrm>
            <a:off x="5710089" y="2240137"/>
            <a:ext cx="1043876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200">
                <a:latin typeface="Georgia"/>
                <a:cs typeface="Georgia"/>
              </a:rPr>
              <a:t>employee-of</a:t>
            </a:r>
          </a:p>
        </p:txBody>
      </p:sp>
      <p:sp>
        <p:nvSpPr>
          <p:cNvPr id="224290" name="Rectangle 34"/>
          <p:cNvSpPr>
            <a:spLocks noChangeArrowheads="1"/>
          </p:cNvSpPr>
          <p:nvPr/>
        </p:nvSpPr>
        <p:spPr bwMode="auto">
          <a:xfrm>
            <a:off x="2396977" y="1808337"/>
            <a:ext cx="1584325" cy="1979613"/>
          </a:xfrm>
          <a:prstGeom prst="rect">
            <a:avLst/>
          </a:prstGeom>
          <a:noFill/>
          <a:ln w="25400">
            <a:solidFill>
              <a:schemeClr val="tx1"/>
            </a:solidFill>
            <a:prstDash val="dash"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  <p:grpSp>
        <p:nvGrpSpPr>
          <p:cNvPr id="224291" name="Group 35"/>
          <p:cNvGrpSpPr>
            <a:grpSpLocks/>
          </p:cNvGrpSpPr>
          <p:nvPr/>
        </p:nvGrpSpPr>
        <p:grpSpPr bwMode="auto">
          <a:xfrm>
            <a:off x="5349726" y="3176762"/>
            <a:ext cx="1174750" cy="371475"/>
            <a:chOff x="2018" y="1525"/>
            <a:chExt cx="740" cy="234"/>
          </a:xfrm>
        </p:grpSpPr>
        <p:sp>
          <p:nvSpPr>
            <p:cNvPr id="224292" name="Oval 36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3" name="Text Box 37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4" name="Group 38"/>
          <p:cNvGrpSpPr>
            <a:grpSpLocks/>
          </p:cNvGrpSpPr>
          <p:nvPr/>
        </p:nvGrpSpPr>
        <p:grpSpPr bwMode="auto">
          <a:xfrm>
            <a:off x="6934051" y="3176762"/>
            <a:ext cx="1174750" cy="371475"/>
            <a:chOff x="2018" y="1525"/>
            <a:chExt cx="740" cy="234"/>
          </a:xfrm>
        </p:grpSpPr>
        <p:sp>
          <p:nvSpPr>
            <p:cNvPr id="224295" name="Oval 39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6" name="Text Box 40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grpSp>
        <p:nvGrpSpPr>
          <p:cNvPr id="224297" name="Group 41"/>
          <p:cNvGrpSpPr>
            <a:grpSpLocks/>
          </p:cNvGrpSpPr>
          <p:nvPr/>
        </p:nvGrpSpPr>
        <p:grpSpPr bwMode="auto">
          <a:xfrm>
            <a:off x="8445351" y="3176762"/>
            <a:ext cx="1174750" cy="371475"/>
            <a:chOff x="2018" y="1525"/>
            <a:chExt cx="740" cy="234"/>
          </a:xfrm>
        </p:grpSpPr>
        <p:sp>
          <p:nvSpPr>
            <p:cNvPr id="224298" name="Oval 42"/>
            <p:cNvSpPr>
              <a:spLocks noChangeArrowheads="1"/>
            </p:cNvSpPr>
            <p:nvPr/>
          </p:nvSpPr>
          <p:spPr bwMode="auto">
            <a:xfrm>
              <a:off x="2018" y="1525"/>
              <a:ext cx="740" cy="234"/>
            </a:xfrm>
            <a:prstGeom prst="ellipse">
              <a:avLst/>
            </a:prstGeom>
            <a:solidFill>
              <a:srgbClr val="CCFFCC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latin typeface="Georgia"/>
                <a:cs typeface="Georgia"/>
              </a:endParaRPr>
            </a:p>
          </p:txBody>
        </p:sp>
        <p:sp>
          <p:nvSpPr>
            <p:cNvPr id="224299" name="Text Box 43"/>
            <p:cNvSpPr txBox="1">
              <a:spLocks noChangeArrowheads="1"/>
            </p:cNvSpPr>
            <p:nvPr/>
          </p:nvSpPr>
          <p:spPr bwMode="auto">
            <a:xfrm>
              <a:off x="2226" y="1525"/>
              <a:ext cx="281" cy="2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sz="1600" dirty="0" err="1">
                  <a:latin typeface="Georgia"/>
                  <a:cs typeface="Georgia"/>
                </a:rPr>
                <a:t>uri</a:t>
              </a:r>
              <a:endParaRPr lang="en-GB" sz="1600" dirty="0">
                <a:latin typeface="Georgia"/>
                <a:cs typeface="Georgia"/>
              </a:endParaRPr>
            </a:p>
          </p:txBody>
        </p:sp>
      </p:grpSp>
      <p:cxnSp>
        <p:nvCxnSpPr>
          <p:cNvPr id="224300" name="AutoShape 44"/>
          <p:cNvCxnSpPr>
            <a:cxnSpLocks noChangeShapeType="1"/>
            <a:stCxn id="224298" idx="0"/>
            <a:endCxn id="224284" idx="2"/>
          </p:cNvCxnSpPr>
          <p:nvPr/>
        </p:nvCxnSpPr>
        <p:spPr bwMode="auto">
          <a:xfrm flipV="1">
            <a:off x="9032727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1" name="AutoShape 45"/>
          <p:cNvCxnSpPr>
            <a:cxnSpLocks noChangeShapeType="1"/>
            <a:stCxn id="224275" idx="6"/>
            <a:endCxn id="224292" idx="0"/>
          </p:cNvCxnSpPr>
          <p:nvPr/>
        </p:nvCxnSpPr>
        <p:spPr bwMode="auto">
          <a:xfrm>
            <a:off x="5587851" y="2498899"/>
            <a:ext cx="349250" cy="677862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2" name="AutoShape 46"/>
          <p:cNvCxnSpPr>
            <a:cxnSpLocks noChangeShapeType="1"/>
            <a:stCxn id="224275" idx="6"/>
            <a:endCxn id="224295" idx="1"/>
          </p:cNvCxnSpPr>
          <p:nvPr/>
        </p:nvCxnSpPr>
        <p:spPr bwMode="auto">
          <a:xfrm>
            <a:off x="5587851" y="2498900"/>
            <a:ext cx="1517650" cy="731837"/>
          </a:xfrm>
          <a:prstGeom prst="curvedConnector2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3" name="AutoShape 47"/>
          <p:cNvCxnSpPr>
            <a:cxnSpLocks noChangeShapeType="1"/>
            <a:stCxn id="224295" idx="0"/>
            <a:endCxn id="224283" idx="2"/>
          </p:cNvCxnSpPr>
          <p:nvPr/>
        </p:nvCxnSpPr>
        <p:spPr bwMode="auto">
          <a:xfrm flipV="1">
            <a:off x="7521427" y="2586211"/>
            <a:ext cx="3175" cy="59055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4" name="AutoShape 48"/>
          <p:cNvCxnSpPr>
            <a:cxnSpLocks noChangeShapeType="1"/>
            <a:stCxn id="224298" idx="2"/>
            <a:endCxn id="224275" idx="7"/>
          </p:cNvCxnSpPr>
          <p:nvPr/>
        </p:nvCxnSpPr>
        <p:spPr bwMode="auto">
          <a:xfrm rot="10800000">
            <a:off x="5416401" y="2367137"/>
            <a:ext cx="3028950" cy="995363"/>
          </a:xfrm>
          <a:prstGeom prst="bentConnector4">
            <a:avLst>
              <a:gd name="adj1" fmla="val 5449"/>
              <a:gd name="adj2" fmla="val 12838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5" name="AutoShape 49"/>
          <p:cNvCxnSpPr>
            <a:cxnSpLocks noChangeShapeType="1"/>
            <a:stCxn id="224292" idx="5"/>
            <a:endCxn id="224264" idx="2"/>
          </p:cNvCxnSpPr>
          <p:nvPr/>
        </p:nvCxnSpPr>
        <p:spPr bwMode="auto">
          <a:xfrm>
            <a:off x="6353026" y="3494261"/>
            <a:ext cx="869950" cy="604838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6" name="AutoShape 50"/>
          <p:cNvCxnSpPr>
            <a:cxnSpLocks noChangeShapeType="1"/>
            <a:stCxn id="224295" idx="4"/>
            <a:endCxn id="224263" idx="2"/>
          </p:cNvCxnSpPr>
          <p:nvPr/>
        </p:nvCxnSpPr>
        <p:spPr bwMode="auto">
          <a:xfrm>
            <a:off x="7521426" y="3548236"/>
            <a:ext cx="419100" cy="11049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7" name="AutoShape 51"/>
          <p:cNvCxnSpPr>
            <a:cxnSpLocks noChangeShapeType="1"/>
            <a:stCxn id="224298" idx="4"/>
            <a:endCxn id="224262" idx="2"/>
          </p:cNvCxnSpPr>
          <p:nvPr/>
        </p:nvCxnSpPr>
        <p:spPr bwMode="auto">
          <a:xfrm flipH="1">
            <a:off x="8658076" y="3548236"/>
            <a:ext cx="374650" cy="1663700"/>
          </a:xfrm>
          <a:prstGeom prst="straightConnector1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8" name="AutoShape 52"/>
          <p:cNvCxnSpPr>
            <a:cxnSpLocks noChangeShapeType="1"/>
            <a:stCxn id="224275" idx="2"/>
            <a:endCxn id="224273" idx="3"/>
          </p:cNvCxnSpPr>
          <p:nvPr/>
        </p:nvCxnSpPr>
        <p:spPr bwMode="auto">
          <a:xfrm flipH="1" flipV="1">
            <a:off x="3836839" y="2486199"/>
            <a:ext cx="576262" cy="1270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cxnSp>
        <p:nvCxnSpPr>
          <p:cNvPr id="224309" name="AutoShape 53"/>
          <p:cNvCxnSpPr>
            <a:cxnSpLocks noChangeShapeType="1"/>
            <a:stCxn id="224273" idx="3"/>
            <a:endCxn id="224270" idx="1"/>
          </p:cNvCxnSpPr>
          <p:nvPr/>
        </p:nvCxnSpPr>
        <p:spPr bwMode="auto">
          <a:xfrm flipH="1">
            <a:off x="3766989" y="2486200"/>
            <a:ext cx="69850" cy="2600325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cxnSp>
      <p:sp>
        <p:nvSpPr>
          <p:cNvPr id="224310" name="Text Box 54"/>
          <p:cNvSpPr txBox="1">
            <a:spLocks noChangeArrowheads="1"/>
          </p:cNvSpPr>
          <p:nvPr/>
        </p:nvSpPr>
        <p:spPr bwMode="auto">
          <a:xfrm>
            <a:off x="2396977" y="1808336"/>
            <a:ext cx="831277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GB" sz="1600">
                <a:latin typeface="Georgia"/>
                <a:cs typeface="Georgia"/>
              </a:rPr>
              <a:t>lexicon</a:t>
            </a:r>
          </a:p>
        </p:txBody>
      </p:sp>
      <p:sp>
        <p:nvSpPr>
          <p:cNvPr id="224311" name="Text Box 55"/>
          <p:cNvSpPr txBox="1">
            <a:spLocks noChangeArrowheads="1"/>
          </p:cNvSpPr>
          <p:nvPr/>
        </p:nvSpPr>
        <p:spPr bwMode="auto">
          <a:xfrm>
            <a:off x="3909865" y="2168700"/>
            <a:ext cx="396175" cy="2769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0" rIns="0">
            <a:spAutoFit/>
          </a:bodyPr>
          <a:lstStyle/>
          <a:p>
            <a:pPr algn="ctr"/>
            <a:r>
              <a:rPr lang="en-GB" sz="1200" dirty="0">
                <a:latin typeface="Georgia"/>
                <a:cs typeface="Georgia"/>
              </a:rPr>
              <a:t>term</a:t>
            </a:r>
          </a:p>
        </p:txBody>
      </p:sp>
      <p:sp>
        <p:nvSpPr>
          <p:cNvPr id="224312" name="Line 56"/>
          <p:cNvSpPr>
            <a:spLocks noChangeShapeType="1"/>
          </p:cNvSpPr>
          <p:nvPr/>
        </p:nvSpPr>
        <p:spPr bwMode="auto">
          <a:xfrm flipH="1" flipV="1">
            <a:off x="2541440" y="2671936"/>
            <a:ext cx="936625" cy="23764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latin typeface="Georgia"/>
              <a:cs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1498354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4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4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4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24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24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4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24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4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24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4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24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24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24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4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224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24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24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224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224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4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24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224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224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24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224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2242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224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 nodeType="clickPar">
                      <p:stCondLst>
                        <p:cond delay="indefinite"/>
                      </p:stCondLst>
                      <p:childTnLst>
                        <p:par>
                          <p:cTn id="9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500"/>
                                        <p:tgtEl>
                                          <p:spTgt spid="224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224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1000"/>
                                        <p:tgtEl>
                                          <p:spTgt spid="224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1000"/>
                                        <p:tgtEl>
                                          <p:spTgt spid="224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224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4259" grpId="0" animBg="1"/>
      <p:bldP spid="224262" grpId="0" animBg="1"/>
      <p:bldP spid="224263" grpId="0" animBg="1"/>
      <p:bldP spid="224264" grpId="0" animBg="1"/>
      <p:bldP spid="224273" grpId="0" animBg="1"/>
      <p:bldP spid="224277" grpId="0" animBg="1"/>
      <p:bldP spid="224278" grpId="0" animBg="1"/>
      <p:bldP spid="224279" grpId="0" animBg="1"/>
      <p:bldP spid="224282" grpId="0" animBg="1"/>
      <p:bldP spid="224283" grpId="0" animBg="1"/>
      <p:bldP spid="224284" grpId="0" animBg="1"/>
      <p:bldP spid="224285" grpId="0"/>
      <p:bldP spid="224286" grpId="0"/>
      <p:bldP spid="224287" grpId="0"/>
      <p:bldP spid="224288" grpId="0"/>
      <p:bldP spid="224289" grpId="0"/>
      <p:bldP spid="224311" grpId="0" animBg="1"/>
      <p:bldP spid="22431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285" name="cohse-ms.avi">
            <a:hlinkClick r:id="" action="ppaction://media"/>
          </p:cNvPr>
          <p:cNvPicPr>
            <a:picLocks noGrp="1" noRot="1" noChangeAspect="1" noChangeArrowheads="1"/>
          </p:cNvPicPr>
          <p:nvPr>
            <p:ph idx="4294967295"/>
            <a:videoFile r:link="rId2"/>
            <p:extLst>
              <p:ext uri="{DAA4B4D4-6D71-4841-9C94-3DE7FCFB9230}">
                <p14:media xmlns:p14="http://schemas.microsoft.com/office/powerpoint/2010/main" r:link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87" b="14987"/>
          <a:stretch>
            <a:fillRect/>
          </a:stretch>
        </p:blipFill>
        <p:spPr>
          <a:xfrm>
            <a:off x="0" y="0"/>
            <a:ext cx="12192000" cy="6948488"/>
          </a:xfrm>
        </p:spPr>
      </p:pic>
    </p:spTree>
    <p:extLst>
      <p:ext uri="{BB962C8B-B14F-4D97-AF65-F5344CB8AC3E}">
        <p14:creationId xmlns:p14="http://schemas.microsoft.com/office/powerpoint/2010/main" val="3394604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252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252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28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225285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38E10395-A859-3C41-BFBC-9A8F0A2BA3EE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Pervasive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http://www.flickr.com/photos/traceyp3031/2892438542/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36909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group of people sitting in front of a computer&#13;&#10;&#13;&#10;Description automatically generated">
            <a:extLst>
              <a:ext uri="{FF2B5EF4-FFF2-40B4-BE49-F238E27FC236}">
                <a16:creationId xmlns:a16="http://schemas.microsoft.com/office/drawing/2014/main" id="{4C44FE7A-814C-B348-BF77-A02124DAC16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9" y="0"/>
            <a:ext cx="6024562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725C097A-2E52-4C4A-8EF9-B70D43049C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Pervasive Computing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D0397A-11CC-C744-8EA0-FC7353980B2F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HCI vision in which computers are integrated into everyday activities</a:t>
            </a:r>
          </a:p>
          <a:p>
            <a:pPr lvl="1"/>
            <a:r>
              <a:rPr lang="en-US" dirty="0"/>
              <a:t>“Machines that fit the human environment”</a:t>
            </a:r>
          </a:p>
          <a:p>
            <a:pPr lvl="1"/>
            <a:r>
              <a:rPr lang="en-US" dirty="0"/>
              <a:t>Computers in everything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What about links in everything?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95223D-B61C-854D-AE3A-F25D1A7E6F6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9" y="6381750"/>
            <a:ext cx="5400674" cy="478387"/>
          </a:xfrm>
        </p:spPr>
        <p:txBody>
          <a:bodyPr/>
          <a:lstStyle/>
          <a:p>
            <a:r>
              <a:rPr lang="en-US" dirty="0"/>
              <a:t>Weiser, M. (1991) </a:t>
            </a:r>
            <a:r>
              <a:rPr lang="en-US" i="1" dirty="0"/>
              <a:t>The Computer for the 21st Century</a:t>
            </a:r>
            <a:r>
              <a:rPr lang="en-US" dirty="0"/>
              <a:t>. Scientific American, September pp. 94-104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D955CC4-8FD9-4742-987F-48D218743F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68012" y1="95870" x2="68012" y2="95870"/>
                        <a14:foregroundMark x1="79193" y1="85652" x2="79193" y2="85652"/>
                        <a14:foregroundMark x1="66615" y1="96087" x2="66615" y2="96087"/>
                        <a14:foregroundMark x1="67702" y1="96957" x2="67702" y2="96957"/>
                        <a14:foregroundMark x1="68789" y1="97391" x2="68789" y2="97391"/>
                        <a14:backgroundMark x1="15373" y1="96522" x2="15373" y2="96522"/>
                        <a14:backgroundMark x1="22826" y1="96087" x2="22826" y2="96087"/>
                        <a14:backgroundMark x1="76087" y1="96957" x2="76087" y2="96957"/>
                        <a14:backgroundMark x1="62112" y1="97391" x2="62112" y2="97391"/>
                        <a14:backgroundMark x1="66304" y1="98043" x2="66304" y2="98043"/>
                        <a14:backgroundMark x1="46118" y1="98478" x2="46118" y2="98478"/>
                        <a14:backgroundMark x1="44410" y1="96087" x2="44410" y2="96087"/>
                        <a14:backgroundMark x1="34627" y1="93043" x2="34627" y2="93043"/>
                        <a14:backgroundMark x1="12888" y1="85000" x2="12888" y2="85000"/>
                        <a14:backgroundMark x1="23758" y1="91087" x2="23758" y2="91087"/>
                        <a14:backgroundMark x1="18789" y1="88913" x2="18789" y2="88913"/>
                        <a14:backgroundMark x1="21584" y1="90000" x2="21584" y2="90000"/>
                        <a14:backgroundMark x1="25311" y1="91304" x2="25311" y2="91304"/>
                        <a14:backgroundMark x1="47050" y1="98696" x2="47050" y2="98696"/>
                        <a14:backgroundMark x1="61335" y1="98696" x2="68634" y2="99130"/>
                        <a14:backgroundMark x1="59627" y1="94565" x2="59627" y2="9456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67439" y="1160462"/>
            <a:ext cx="2520280" cy="18002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18E7616-F66E-3F42-A9C4-237CC7855B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000" y1="32494" x2="4737" y2="57437"/>
                        <a14:foregroundMark x1="59737" y1="90160" x2="59737" y2="90160"/>
                        <a14:foregroundMark x1="45789" y1="93593" x2="45789" y2="93593"/>
                        <a14:foregroundMark x1="52632" y1="92449" x2="52632" y2="92449"/>
                        <a14:backgroundMark x1="58421" y1="95652" x2="58421" y2="95652"/>
                        <a14:backgroundMark x1="45263" y1="98398" x2="45263" y2="9839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98819" y="563991"/>
            <a:ext cx="2216501" cy="254897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F10BAAC-2EFF-5647-809E-ECCD7E65EE73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224" b="100000" l="0" r="985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20738562">
            <a:off x="7768794" y="3504936"/>
            <a:ext cx="3197525" cy="281161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8A6027-65FF-4243-80CD-971481079F6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99167" l="5185" r="9722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67004" y="3447678"/>
            <a:ext cx="4401108" cy="293407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76431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Interactive Spaces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Embedding interactive media in physical environments 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E21597B-8BC4-2841-81E3-D0B4B34633A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Halloran, J. et al (2006) The Literacy Fieldtrip: Using Ubicomp to Support Children’s Creative Writing. Proceedings of the 5th International Conference for Interaction Design and Children, pp. 17-24.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85739" y="3237546"/>
            <a:ext cx="4428492" cy="295232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52685" y="3106526"/>
            <a:ext cx="3810000" cy="2857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4413" y="2381250"/>
            <a:ext cx="2540000" cy="3390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35864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A15E5625-E279-2A4D-8C8D-FAB4C9FA7E4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/>
      </p:sp>
      <p:sp>
        <p:nvSpPr>
          <p:cNvPr id="1986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Augmented Reality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Overlaying computer-generated imagery on the real world</a:t>
            </a:r>
          </a:p>
          <a:p>
            <a:pPr lvl="1"/>
            <a:r>
              <a:rPr lang="en-GB" dirty="0"/>
              <a:t>Annotate live video with links</a:t>
            </a:r>
          </a:p>
          <a:p>
            <a:endParaRPr lang="en-GB" dirty="0"/>
          </a:p>
          <a:p>
            <a:pPr marL="0" indent="0">
              <a:buNone/>
            </a:pPr>
            <a:r>
              <a:rPr lang="en-US" dirty="0"/>
              <a:t>Fifteen years ago, a research curiosity…</a:t>
            </a:r>
          </a:p>
          <a:p>
            <a:endParaRPr lang="en-GB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7" y="0"/>
            <a:ext cx="6033447" cy="371138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167438" y="3711388"/>
            <a:ext cx="5982210" cy="3148749"/>
          </a:xfrm>
          <a:prstGeom prst="rect">
            <a:avLst/>
          </a:prstGeom>
        </p:spPr>
      </p:pic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126138-8CFF-6345-948A-1A78BC78A4F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293721"/>
          </a:xfrm>
        </p:spPr>
        <p:txBody>
          <a:bodyPr/>
          <a:lstStyle/>
          <a:p>
            <a:r>
              <a:rPr lang="en-US" dirty="0"/>
              <a:t>Sinclair, P. et al (2003) Augmented reality as an interface to adaptive hypermedia systems. New Review of Hypermedia and Multimedia, 9(1), pp. 117-136.</a:t>
            </a:r>
          </a:p>
        </p:txBody>
      </p:sp>
    </p:spTree>
    <p:extLst>
      <p:ext uri="{BB962C8B-B14F-4D97-AF65-F5344CB8AC3E}">
        <p14:creationId xmlns:p14="http://schemas.microsoft.com/office/powerpoint/2010/main" val="24040464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Augmented Reality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…today, a commonplace reality</a:t>
            </a:r>
          </a:p>
          <a:p>
            <a:pPr lvl="1"/>
            <a:r>
              <a:rPr lang="en-US" dirty="0"/>
              <a:t>Smartphones with cameras and location/position sensors </a:t>
            </a:r>
          </a:p>
          <a:p>
            <a:pPr lvl="1"/>
            <a:r>
              <a:rPr lang="en-US" dirty="0"/>
              <a:t>Conventions for embedding links in/on physical objects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2E11B72-B5DB-8A41-A06B-005C3B3FA9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28538" y="3470106"/>
            <a:ext cx="2911642" cy="2911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129088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Placeholder 8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Spatial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pl-PL"/>
              <a:t>http://www.flickr.com/photos/jakecaptive/49915119/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1582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/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StoryPlaces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Sculptural hypertext system for location-based narratives</a:t>
            </a:r>
          </a:p>
          <a:p>
            <a:pPr marL="0" indent="0">
              <a:buNone/>
            </a:pPr>
            <a:r>
              <a:rPr lang="en-US" dirty="0"/>
              <a:t>Card constraints based on:</a:t>
            </a:r>
          </a:p>
          <a:p>
            <a:pPr lvl="1"/>
            <a:r>
              <a:rPr lang="en-US" dirty="0"/>
              <a:t>Location</a:t>
            </a:r>
          </a:p>
          <a:p>
            <a:pPr lvl="1"/>
            <a:r>
              <a:rPr lang="en-US" dirty="0"/>
              <a:t>Environmental factors</a:t>
            </a:r>
            <a:br>
              <a:rPr lang="en-US" dirty="0"/>
            </a:br>
            <a:r>
              <a:rPr lang="en-US" dirty="0"/>
              <a:t>(time, weather, </a:t>
            </a:r>
            <a:r>
              <a:rPr lang="en-US" dirty="0" err="1"/>
              <a:t>etc</a:t>
            </a:r>
            <a:r>
              <a:rPr lang="en-US" dirty="0"/>
              <a:t>)</a:t>
            </a:r>
          </a:p>
          <a:p>
            <a:pPr lvl="1"/>
            <a:endParaRPr lang="en-US" dirty="0"/>
          </a:p>
          <a:p>
            <a:pPr marL="0" indent="0">
              <a:buNone/>
            </a:pPr>
            <a:r>
              <a:rPr lang="en-US" dirty="0"/>
              <a:t>Try it out - http://</a:t>
            </a:r>
            <a:r>
              <a:rPr lang="en-US" dirty="0" err="1"/>
              <a:t>storyplaces.soton.ac.uk</a:t>
            </a:r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0AE05EE3-2FCD-F24B-8471-AB56397DBFA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Hargood</a:t>
            </a:r>
            <a:r>
              <a:rPr lang="en-US" dirty="0"/>
              <a:t>, C., Hunt, V., Weal, M. and Millard, D. (2016) Patterns of sculptural hypertext in location based narratives. Proceedings of the 27th ACM Conference on Hypertext and Social Media.</a:t>
            </a:r>
          </a:p>
        </p:txBody>
      </p:sp>
    </p:spTree>
    <p:extLst>
      <p:ext uri="{BB962C8B-B14F-4D97-AF65-F5344CB8AC3E}">
        <p14:creationId xmlns:p14="http://schemas.microsoft.com/office/powerpoint/2010/main" val="21467935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" y="0"/>
            <a:ext cx="12192000" cy="6858000"/>
          </a:xfr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Hypermedia</a:t>
            </a:r>
            <a:endParaRPr lang="en-US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/>
              <a:t>http://www.flickr.com/photos/worldofoddy/102313059/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97249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Adaptive Hypermedia</a:t>
            </a:r>
            <a:endParaRPr lang="en-GB" dirty="0"/>
          </a:p>
        </p:txBody>
      </p:sp>
      <p:sp>
        <p:nvSpPr>
          <p:cNvPr id="1136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Hypertext systems which adapt:</a:t>
            </a:r>
          </a:p>
          <a:p>
            <a:pPr lvl="1"/>
            <a:r>
              <a:rPr lang="en-GB" dirty="0"/>
              <a:t>Links</a:t>
            </a:r>
          </a:p>
          <a:p>
            <a:pPr lvl="1"/>
            <a:r>
              <a:rPr lang="en-GB" dirty="0"/>
              <a:t>Nodes (content)</a:t>
            </a:r>
          </a:p>
          <a:p>
            <a:pPr lvl="1"/>
            <a:r>
              <a:rPr lang="en-GB" dirty="0"/>
              <a:t>Presentation of links or nodes</a:t>
            </a:r>
          </a:p>
          <a:p>
            <a:pPr marL="0" indent="0">
              <a:buNone/>
            </a:pPr>
            <a:r>
              <a:rPr lang="en-GB" dirty="0"/>
              <a:t>	</a:t>
            </a:r>
          </a:p>
          <a:p>
            <a:pPr marL="0" indent="0">
              <a:buNone/>
            </a:pPr>
            <a:r>
              <a:rPr lang="en-GB" dirty="0"/>
              <a:t>Adaptation based on some user model (static or dynamic)</a:t>
            </a:r>
          </a:p>
          <a:p>
            <a:endParaRPr lang="en-GB" dirty="0"/>
          </a:p>
        </p:txBody>
      </p:sp>
      <p:pic>
        <p:nvPicPr>
          <p:cNvPr id="6" name="Picture Placeholder 5" descr="A close up of a logo&#13;&#10;&#13;&#10;Description automatically generated">
            <a:extLst>
              <a:ext uri="{FF2B5EF4-FFF2-40B4-BE49-F238E27FC236}">
                <a16:creationId xmlns:a16="http://schemas.microsoft.com/office/drawing/2014/main" id="{726395ED-330D-054A-9F4E-933F85669BC7}"/>
              </a:ext>
            </a:extLst>
          </p:cNvPr>
          <p:cNvPicPr>
            <a:picLocks noGrp="1" noChangeAspect="1"/>
          </p:cNvPicPr>
          <p:nvPr>
            <p:ph sz="quarter" idx="14"/>
          </p:nvPr>
        </p:nvPicPr>
        <p:blipFill>
          <a:blip r:embed="rId3"/>
          <a:stretch>
            <a:fillRect/>
          </a:stretch>
        </p:blipFill>
        <p:spPr>
          <a:xfrm>
            <a:off x="6167438" y="692149"/>
            <a:ext cx="5400673" cy="5726159"/>
          </a:xfrm>
          <a:solidFill>
            <a:schemeClr val="bg1"/>
          </a:solidFill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4F2555-F61F-4A4A-8349-C652CAB7815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 err="1"/>
              <a:t>Brusilovsky</a:t>
            </a:r>
            <a:r>
              <a:rPr lang="en-US" dirty="0"/>
              <a:t>, P. (2001) Adaptive Hypermedia. User Modeling and User-Adapted Interaction, 11,  pp.87-100.</a:t>
            </a:r>
          </a:p>
        </p:txBody>
      </p:sp>
    </p:spTree>
    <p:extLst>
      <p:ext uri="{BB962C8B-B14F-4D97-AF65-F5344CB8AC3E}">
        <p14:creationId xmlns:p14="http://schemas.microsoft.com/office/powerpoint/2010/main" val="36079461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Intelligent Tutoring Systems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/>
              <a:t>Adaptive hypermedia often based on ideas of “intelligent tutoring systems”</a:t>
            </a:r>
          </a:p>
          <a:p>
            <a:pPr marL="0" indent="0">
              <a:buNone/>
            </a:pPr>
            <a:r>
              <a:rPr lang="en-GB" dirty="0"/>
              <a:t>(see also: programmed instruction)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Limited uptake due to difficulty/cost of authoring (for both AH and ITS)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0B8312E-4547-2842-8E0E-93ADEFAF0F3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67438" y="2154236"/>
            <a:ext cx="5400673" cy="1814980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7438" y="3969216"/>
            <a:ext cx="5400672" cy="1509229"/>
          </a:xfrm>
          <a:prstGeom prst="rect">
            <a:avLst/>
          </a:prstGeom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52105367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Navigation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Direct guidance (where should the reader go next?)</a:t>
            </a:r>
          </a:p>
          <a:p>
            <a:r>
              <a:rPr lang="en-US" dirty="0"/>
              <a:t>Link sorting (in order of value to the reader)</a:t>
            </a:r>
          </a:p>
          <a:p>
            <a:r>
              <a:rPr lang="en-US" dirty="0"/>
              <a:t>Link hiding (don’t show links that aren’t relevant to the reader)</a:t>
            </a:r>
          </a:p>
          <a:p>
            <a:r>
              <a:rPr lang="en-US" dirty="0"/>
              <a:t>Link annotation (tell the reader about the links)</a:t>
            </a:r>
          </a:p>
          <a:p>
            <a:r>
              <a:rPr lang="en-US" dirty="0"/>
              <a:t>Link generation (make new links for the reader)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F6736C0-C0C9-5B4A-A251-B4661E99A1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2152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Adaptive Presentation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/>
              <a:t>Stretchtext (text can be expanded or summarised using predetermined fragments)</a:t>
            </a:r>
          </a:p>
          <a:p>
            <a:r>
              <a:rPr lang="en-US"/>
              <a:t>Natural language adaptation (generated text)</a:t>
            </a:r>
          </a:p>
          <a:p>
            <a:r>
              <a:rPr lang="en-US"/>
              <a:t>Adaptive modality (video to audio, audio to text, etc)</a:t>
            </a:r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0E7D80CB-2DB5-B146-963B-0ED812BB245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68293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77424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Summary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Hypertext links aren’t necessarily explicit, static and textual</a:t>
            </a:r>
          </a:p>
          <a:p>
            <a:pPr lvl="1"/>
            <a:r>
              <a:rPr lang="en-US" dirty="0"/>
              <a:t>They may be derived from underlying relationships: spatial, conceptual, temporal</a:t>
            </a:r>
          </a:p>
          <a:p>
            <a:pPr lvl="1"/>
            <a:r>
              <a:rPr lang="en-US" dirty="0"/>
              <a:t>They may be computed on the fly</a:t>
            </a:r>
          </a:p>
          <a:p>
            <a:pPr lvl="1"/>
            <a:r>
              <a:rPr lang="en-US" dirty="0"/>
              <a:t>They may change depending on who is looking at them, or what they’re trying to do</a:t>
            </a:r>
          </a:p>
          <a:p>
            <a:pPr lvl="1"/>
            <a:r>
              <a:rPr lang="en-US" dirty="0"/>
              <a:t>They may point to physical objects, or be embedded in physical contexts</a:t>
            </a:r>
          </a:p>
          <a:p>
            <a:endParaRPr lang="en-US" dirty="0"/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B5835809-9373-404E-826C-B9956D5955B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457909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Next Lecture: Web Graph</a:t>
            </a:r>
          </a:p>
        </p:txBody>
      </p:sp>
    </p:spTree>
    <p:extLst>
      <p:ext uri="{BB962C8B-B14F-4D97-AF65-F5344CB8AC3E}">
        <p14:creationId xmlns:p14="http://schemas.microsoft.com/office/powerpoint/2010/main" val="1587352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is Spatial Hypermedia?</a:t>
            </a:r>
            <a:endParaRPr lang="en-GB" dirty="0"/>
          </a:p>
        </p:txBody>
      </p:sp>
      <p:sp>
        <p:nvSpPr>
          <p:cNvPr id="18534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Tools for supporting emergent structure (implicit structure -&gt; explicit relationships)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Visual/spatial metaphor allows people to express ambiguous or partial structures</a:t>
            </a:r>
          </a:p>
          <a:p>
            <a:pPr lvl="1"/>
            <a:r>
              <a:rPr lang="en-GB" dirty="0"/>
              <a:t>Focus on creation of structure</a:t>
            </a:r>
          </a:p>
          <a:p>
            <a:pPr lvl="1"/>
            <a:r>
              <a:rPr lang="en-GB" dirty="0"/>
              <a:t>Focus on visual and spatial properties: position, colour, border, shape, font</a:t>
            </a:r>
          </a:p>
          <a:p>
            <a:endParaRPr lang="en-GB" dirty="0"/>
          </a:p>
          <a:p>
            <a:pPr marL="0" indent="0">
              <a:buNone/>
            </a:pPr>
            <a:r>
              <a:rPr lang="en-GB" dirty="0"/>
              <a:t>Distinctive line of spatial hypermedia systems in the literature:</a:t>
            </a:r>
          </a:p>
          <a:p>
            <a:pPr lvl="1"/>
            <a:r>
              <a:rPr lang="en-GB" dirty="0"/>
              <a:t>Notecards, </a:t>
            </a:r>
            <a:r>
              <a:rPr lang="en-GB" dirty="0" err="1"/>
              <a:t>gIBIS</a:t>
            </a:r>
            <a:r>
              <a:rPr lang="en-GB" dirty="0"/>
              <a:t>, VNS, </a:t>
            </a:r>
            <a:r>
              <a:rPr lang="en-GB" dirty="0" err="1"/>
              <a:t>Aquanet</a:t>
            </a:r>
            <a:r>
              <a:rPr lang="en-GB" dirty="0"/>
              <a:t>, VIKI, VKB</a:t>
            </a:r>
          </a:p>
          <a:p>
            <a:endParaRPr lang="en-GB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76031B-EF86-6D43-B473-F3566C3352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Marshall, C.C. and Shipman, F. (1993) Searching for the missing link: discovering implicit structure in spatial hypertext. Proceedings of the 5th ACM Conference on Hypertext, pp. 217-230. </a:t>
            </a:r>
          </a:p>
        </p:txBody>
      </p:sp>
    </p:spTree>
    <p:extLst>
      <p:ext uri="{BB962C8B-B14F-4D97-AF65-F5344CB8AC3E}">
        <p14:creationId xmlns:p14="http://schemas.microsoft.com/office/powerpoint/2010/main" val="2845685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Structure Parsing in VIKI</a:t>
            </a:r>
          </a:p>
        </p:txBody>
      </p:sp>
      <p:sp>
        <p:nvSpPr>
          <p:cNvPr id="190467" name="Rectangle 3"/>
          <p:cNvSpPr>
            <a:spLocks noGrp="1" noChangeArrowheads="1"/>
          </p:cNvSpPr>
          <p:nvPr>
            <p:ph sz="quarter" idx="13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GB" dirty="0"/>
              <a:t>Bottom-up hierarchical parse, using position, extent and type of symbols</a:t>
            </a:r>
          </a:p>
          <a:p>
            <a:pPr lvl="1"/>
            <a:r>
              <a:rPr lang="en-GB" dirty="0"/>
              <a:t>Produces explicit structure by interpreting the implicit structure in a space</a:t>
            </a:r>
          </a:p>
          <a:p>
            <a:pPr lvl="1"/>
            <a:r>
              <a:rPr lang="en-GB" dirty="0"/>
              <a:t>Difficult to understand what structure is deliberate and what is not intended</a:t>
            </a:r>
          </a:p>
          <a:p>
            <a:pPr lvl="1"/>
            <a:r>
              <a:rPr lang="en-GB" dirty="0"/>
              <a:t>Relies heavily on heuristics determined for the user  </a:t>
            </a:r>
          </a:p>
          <a:p>
            <a:pPr marL="0" indent="0">
              <a:buNone/>
            </a:pPr>
            <a:endParaRPr lang="en-GB" dirty="0"/>
          </a:p>
          <a:p>
            <a:pPr marL="0" indent="0">
              <a:buNone/>
            </a:pPr>
            <a:r>
              <a:rPr lang="en-GB" dirty="0"/>
              <a:t>Order of structure recognition: 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Use overlapping symbols to identify aggregates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Identify sets based on homogeneity and alignment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Locate composites</a:t>
            </a:r>
          </a:p>
          <a:p>
            <a:pPr marL="702900" lvl="1" indent="-342900">
              <a:buFont typeface="+mj-lt"/>
              <a:buAutoNum type="arabicPeriod"/>
            </a:pPr>
            <a:r>
              <a:rPr lang="en-GB" dirty="0"/>
              <a:t>Re-parse found structures according to the same rules to find higher level structures</a:t>
            </a: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57C358B-D761-904D-91E8-BD48FFEFBA8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Marshall, C.C. et al (1994) </a:t>
            </a:r>
            <a:r>
              <a:rPr lang="en-US" i="1" dirty="0"/>
              <a:t>VIKI: spatial hypertext supporting emergent structure</a:t>
            </a:r>
            <a:r>
              <a:rPr lang="en-US" dirty="0"/>
              <a:t>. Proceedings of the 1994 ACM European Conference on Hypertext, pp. 13-23.</a:t>
            </a:r>
          </a:p>
        </p:txBody>
      </p:sp>
    </p:spTree>
    <p:extLst>
      <p:ext uri="{BB962C8B-B14F-4D97-AF65-F5344CB8AC3E}">
        <p14:creationId xmlns:p14="http://schemas.microsoft.com/office/powerpoint/2010/main" val="16795611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Visual Knowledge Builder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4027B5-C4A1-3742-BCAE-FB35637673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23888" y="6381750"/>
            <a:ext cx="10944225" cy="478387"/>
          </a:xfrm>
        </p:spPr>
        <p:txBody>
          <a:bodyPr/>
          <a:lstStyle/>
          <a:p>
            <a:r>
              <a:rPr lang="en-US" dirty="0"/>
              <a:t>Shipman, F. et al (2001) </a:t>
            </a:r>
            <a:r>
              <a:rPr lang="en-US" i="1" dirty="0"/>
              <a:t>The Visual Knowledge Builder: A Second Generation Spatial Hypertext</a:t>
            </a:r>
            <a:r>
              <a:rPr lang="en-US" dirty="0"/>
              <a:t>, Proceedings of the 12th ACM Conference on Hypertext and Hypermedia, pp. 113-122. </a:t>
            </a:r>
          </a:p>
        </p:txBody>
      </p:sp>
      <p:pic>
        <p:nvPicPr>
          <p:cNvPr id="18637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143673" y="1700809"/>
            <a:ext cx="5834235" cy="442233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  <a:effectLst/>
        </p:spPr>
      </p:pic>
    </p:spTree>
    <p:extLst>
      <p:ext uri="{BB962C8B-B14F-4D97-AF65-F5344CB8AC3E}">
        <p14:creationId xmlns:p14="http://schemas.microsoft.com/office/powerpoint/2010/main" val="368987857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Storyspace (www.eastgate.com)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7DCA729C-4870-5C4D-A086-EF27D1C20D9B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1861110" y="1774690"/>
            <a:ext cx="8469780" cy="4319588"/>
          </a:xfr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DD268CE-E868-184B-98B5-F5D0F2B3BA2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www.eastgate.com</a:t>
            </a:r>
            <a:r>
              <a:rPr lang="en-US" dirty="0"/>
              <a:t>/</a:t>
            </a:r>
            <a:r>
              <a:rPr lang="en-US" dirty="0" err="1"/>
              <a:t>storyspace</a:t>
            </a:r>
            <a:r>
              <a:rPr lang="en-US" dirty="0"/>
              <a:t>/</a:t>
            </a:r>
          </a:p>
        </p:txBody>
      </p:sp>
    </p:spTree>
    <p:extLst>
      <p:ext uri="{BB962C8B-B14F-4D97-AF65-F5344CB8AC3E}">
        <p14:creationId xmlns:p14="http://schemas.microsoft.com/office/powerpoint/2010/main" val="13138933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6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Tinderbox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0EFECAD-56AA-FA47-A816-A6925856A251}"/>
              </a:ext>
            </a:extLst>
          </p:cNvPr>
          <p:cNvPicPr>
            <a:picLocks noGrp="1" noChangeAspect="1"/>
          </p:cNvPicPr>
          <p:nvPr>
            <p:ph sz="quarter" idx="13"/>
          </p:nvPr>
        </p:nvPicPr>
        <p:blipFill>
          <a:blip r:embed="rId3"/>
          <a:stretch>
            <a:fillRect/>
          </a:stretch>
        </p:blipFill>
        <p:spPr>
          <a:xfrm>
            <a:off x="2050034" y="1773238"/>
            <a:ext cx="8091933" cy="446405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7A3C8B-ABC2-6247-9D0D-12CA2CDDE52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http://</a:t>
            </a:r>
            <a:r>
              <a:rPr lang="en-US" dirty="0" err="1"/>
              <a:t>www.eastgate.com</a:t>
            </a:r>
            <a:r>
              <a:rPr lang="en-US" dirty="0"/>
              <a:t>/Tinderbox/</a:t>
            </a:r>
          </a:p>
        </p:txBody>
      </p:sp>
    </p:spTree>
    <p:extLst>
      <p:ext uri="{BB962C8B-B14F-4D97-AF65-F5344CB8AC3E}">
        <p14:creationId xmlns:p14="http://schemas.microsoft.com/office/powerpoint/2010/main" val="1682292613"/>
      </p:ext>
    </p:extLst>
  </p:cSld>
  <p:clrMapOvr>
    <a:masterClrMapping/>
  </p:clrMapOvr>
</p:sld>
</file>

<file path=ppt/theme/theme1.xml><?xml version="1.0" encoding="utf-8"?>
<a:theme xmlns:a="http://schemas.openxmlformats.org/drawingml/2006/main" name="Plain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FAC440A0-E155-B946-914F-5936431B4EB9}"/>
    </a:ext>
  </a:extLst>
</a:theme>
</file>

<file path=ppt/theme/theme2.xml><?xml version="1.0" encoding="utf-8"?>
<a:theme xmlns:a="http://schemas.openxmlformats.org/drawingml/2006/main" name="Marine 1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93C95F-2DC1-2A4E-B142-7D61E6CC609A}"/>
    </a:ext>
  </a:extLst>
</a:theme>
</file>

<file path=ppt/theme/theme3.xml><?xml version="1.0" encoding="utf-8"?>
<a:theme xmlns:a="http://schemas.openxmlformats.org/drawingml/2006/main" name="Marine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967CC3BD-E74E-9B48-A70B-8F2C1FC0168D}"/>
    </a:ext>
  </a:extLst>
</a:theme>
</file>

<file path=ppt/theme/theme4.xml><?xml version="1.0" encoding="utf-8"?>
<a:theme xmlns:a="http://schemas.openxmlformats.org/drawingml/2006/main" name="Marine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E63C4AFA-5CDD-0448-9752-1553B0FA9E54}"/>
    </a:ext>
  </a:extLst>
</a:theme>
</file>

<file path=ppt/theme/theme5.xml><?xml version="1.0" encoding="utf-8"?>
<a:theme xmlns:a="http://schemas.openxmlformats.org/drawingml/2006/main" name="Marine 6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0D22C297-7613-8F40-B64B-5C2B3E659575}"/>
    </a:ext>
  </a:extLst>
</a:theme>
</file>

<file path=ppt/theme/theme6.xml><?xml version="1.0" encoding="utf-8"?>
<a:theme xmlns:a="http://schemas.openxmlformats.org/drawingml/2006/main" name="Horizon 3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7D6AF5E-FD7F-F84A-B7B9-5AF6110BEB2E}"/>
    </a:ext>
  </a:extLst>
</a:theme>
</file>

<file path=ppt/theme/theme7.xml><?xml version="1.0" encoding="utf-8"?>
<a:theme xmlns:a="http://schemas.openxmlformats.org/drawingml/2006/main" name="Horizon 4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28588786-51B7-4347-B9A0-6F586B294BD4}"/>
    </a:ext>
  </a:extLst>
</a:theme>
</file>

<file path=ppt/theme/theme8.xml><?xml version="1.0" encoding="utf-8"?>
<a:theme xmlns:a="http://schemas.openxmlformats.org/drawingml/2006/main" name="Horizon 5">
  <a:themeElements>
    <a:clrScheme name="Southampton">
      <a:dk1>
        <a:srgbClr val="231F20"/>
      </a:dk1>
      <a:lt1>
        <a:srgbClr val="FFFFFF"/>
      </a:lt1>
      <a:dk2>
        <a:srgbClr val="005C84"/>
      </a:dk2>
      <a:lt2>
        <a:srgbClr val="9FB1BD"/>
      </a:lt2>
      <a:accent1>
        <a:srgbClr val="3CBAC6"/>
      </a:accent1>
      <a:accent2>
        <a:srgbClr val="4BB693"/>
      </a:accent2>
      <a:accent3>
        <a:srgbClr val="C1D100"/>
      </a:accent3>
      <a:accent4>
        <a:srgbClr val="E73037"/>
      </a:accent4>
      <a:accent5>
        <a:srgbClr val="D5007F"/>
      </a:accent5>
      <a:accent6>
        <a:srgbClr val="8D3870"/>
      </a:accent6>
      <a:hlink>
        <a:srgbClr val="74C9E5"/>
      </a:hlink>
      <a:folHlink>
        <a:srgbClr val="EF7D00"/>
      </a:folHlink>
    </a:clrScheme>
    <a:fontScheme name="Test">
      <a:majorFont>
        <a:latin typeface="Lucida Sans"/>
        <a:ea typeface=""/>
        <a:cs typeface=""/>
      </a:majorFont>
      <a:minorFont>
        <a:latin typeface="Lucida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outhampton Wide" id="{9CF085BD-0735-8048-841B-E668EF29C7F9}" vid="{C4C5CE5B-70DD-BB4A-B8D3-088B3EDCABC2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Plain</Template>
  <TotalTime>1619</TotalTime>
  <Words>2340</Words>
  <Application>Microsoft Macintosh PowerPoint</Application>
  <PresentationFormat>Widescreen</PresentationFormat>
  <Paragraphs>306</Paragraphs>
  <Slides>48</Slides>
  <Notes>23</Notes>
  <HiddenSlides>2</HiddenSlides>
  <MMClips>1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8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62" baseType="lpstr">
      <vt:lpstr>Arial</vt:lpstr>
      <vt:lpstr>Calibri</vt:lpstr>
      <vt:lpstr>Georgia</vt:lpstr>
      <vt:lpstr>Lucida Grande</vt:lpstr>
      <vt:lpstr>Lucida Sans</vt:lpstr>
      <vt:lpstr>Plain</vt:lpstr>
      <vt:lpstr>Marine 1</vt:lpstr>
      <vt:lpstr>Marine 3</vt:lpstr>
      <vt:lpstr>Marine 5</vt:lpstr>
      <vt:lpstr>Marine 6</vt:lpstr>
      <vt:lpstr>Horizon 3</vt:lpstr>
      <vt:lpstr>Horizon 4</vt:lpstr>
      <vt:lpstr>Horizon 5</vt:lpstr>
      <vt:lpstr>MSPhotoEd.3</vt:lpstr>
      <vt:lpstr>PowerPoint Presentation</vt:lpstr>
      <vt:lpstr>Richer Links:  The Future of Hypertext</vt:lpstr>
      <vt:lpstr>Beyond Navigation</vt:lpstr>
      <vt:lpstr>Spatial Hypermedia</vt:lpstr>
      <vt:lpstr>What is Spatial Hypermedia?</vt:lpstr>
      <vt:lpstr>Structure Parsing in VIKI</vt:lpstr>
      <vt:lpstr>Visual Knowledge Builder</vt:lpstr>
      <vt:lpstr>Storyspace (www.eastgate.com)</vt:lpstr>
      <vt:lpstr>Tinderbox</vt:lpstr>
      <vt:lpstr>Sculptural Hypertext and Hypertext Patterns</vt:lpstr>
      <vt:lpstr>Sculptural Hypertext</vt:lpstr>
      <vt:lpstr>Card Shark</vt:lpstr>
      <vt:lpstr>Temporal Hypermedia</vt:lpstr>
      <vt:lpstr>Time-Based Hypertext </vt:lpstr>
      <vt:lpstr>Microcosm Sound Viewer (1993) </vt:lpstr>
      <vt:lpstr>The Amsterdam Hypermedia Model (1994)</vt:lpstr>
      <vt:lpstr>HyTime </vt:lpstr>
      <vt:lpstr>HyTime Links</vt:lpstr>
      <vt:lpstr>Synchronized Multimedia Integration Language (SMIL)</vt:lpstr>
      <vt:lpstr>Computational Hypermedia</vt:lpstr>
      <vt:lpstr>Seven Issues</vt:lpstr>
      <vt:lpstr>NoteCards</vt:lpstr>
      <vt:lpstr>Trellis</vt:lpstr>
      <vt:lpstr>PowerPoint Presentation</vt:lpstr>
      <vt:lpstr>PowerPoint Presentation</vt:lpstr>
      <vt:lpstr>ILEX</vt:lpstr>
      <vt:lpstr>PageRank</vt:lpstr>
      <vt:lpstr>Conceptual Hypermedia</vt:lpstr>
      <vt:lpstr>Origins: Typed links</vt:lpstr>
      <vt:lpstr>What is Conceptual Hypermedia?</vt:lpstr>
      <vt:lpstr>What is Conceptual Hypermedia?</vt:lpstr>
      <vt:lpstr>Conceptual Open Hypermedia</vt:lpstr>
      <vt:lpstr>Conceptual Open Hypermedia</vt:lpstr>
      <vt:lpstr>PowerPoint Presentation</vt:lpstr>
      <vt:lpstr>Pervasive Hypermedia</vt:lpstr>
      <vt:lpstr>Pervasive Computing</vt:lpstr>
      <vt:lpstr>Interactive Spaces</vt:lpstr>
      <vt:lpstr>Augmented Reality</vt:lpstr>
      <vt:lpstr>Augmented Reality</vt:lpstr>
      <vt:lpstr>StoryPlaces</vt:lpstr>
      <vt:lpstr>Adaptive Hypermedia</vt:lpstr>
      <vt:lpstr>Adaptive Hypermedia</vt:lpstr>
      <vt:lpstr>Intelligent Tutoring Systems</vt:lpstr>
      <vt:lpstr>Adaptive Navigation</vt:lpstr>
      <vt:lpstr>Adaptive Presentation</vt:lpstr>
      <vt:lpstr>Summary</vt:lpstr>
      <vt:lpstr>Summary</vt:lpstr>
      <vt:lpstr>Next Lecture: Web Graph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Nick Gibbins</dc:creator>
  <cp:lastModifiedBy>Gibbins N.M.</cp:lastModifiedBy>
  <cp:revision>15</cp:revision>
  <dcterms:created xsi:type="dcterms:W3CDTF">2018-10-14T11:37:01Z</dcterms:created>
  <dcterms:modified xsi:type="dcterms:W3CDTF">2019-11-12T16:53:10Z</dcterms:modified>
</cp:coreProperties>
</file>