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8"/>
  </p:notesMasterIdLst>
  <p:sldIdLst>
    <p:sldId id="256" r:id="rId2"/>
    <p:sldId id="336" r:id="rId3"/>
    <p:sldId id="257" r:id="rId4"/>
    <p:sldId id="258" r:id="rId5"/>
    <p:sldId id="259" r:id="rId6"/>
    <p:sldId id="260" r:id="rId7"/>
    <p:sldId id="261" r:id="rId8"/>
    <p:sldId id="262" r:id="rId9"/>
    <p:sldId id="335" r:id="rId10"/>
    <p:sldId id="271" r:id="rId11"/>
    <p:sldId id="269" r:id="rId12"/>
    <p:sldId id="337" r:id="rId13"/>
    <p:sldId id="322" r:id="rId14"/>
    <p:sldId id="265" r:id="rId15"/>
    <p:sldId id="266" r:id="rId16"/>
    <p:sldId id="267" r:id="rId17"/>
    <p:sldId id="327" r:id="rId18"/>
    <p:sldId id="323" r:id="rId19"/>
    <p:sldId id="326" r:id="rId20"/>
    <p:sldId id="263" r:id="rId21"/>
    <p:sldId id="324" r:id="rId22"/>
    <p:sldId id="325" r:id="rId23"/>
    <p:sldId id="328" r:id="rId24"/>
    <p:sldId id="264" r:id="rId25"/>
    <p:sldId id="329" r:id="rId26"/>
    <p:sldId id="338" r:id="rId27"/>
    <p:sldId id="268" r:id="rId28"/>
    <p:sldId id="339" r:id="rId29"/>
    <p:sldId id="270" r:id="rId30"/>
    <p:sldId id="272" r:id="rId31"/>
    <p:sldId id="273" r:id="rId32"/>
    <p:sldId id="274" r:id="rId33"/>
    <p:sldId id="275" r:id="rId34"/>
    <p:sldId id="276" r:id="rId35"/>
    <p:sldId id="330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84" r:id="rId44"/>
    <p:sldId id="331" r:id="rId45"/>
    <p:sldId id="285" r:id="rId46"/>
    <p:sldId id="333" r:id="rId47"/>
    <p:sldId id="341" r:id="rId48"/>
    <p:sldId id="340" r:id="rId49"/>
    <p:sldId id="342" r:id="rId50"/>
    <p:sldId id="343" r:id="rId51"/>
    <p:sldId id="344" r:id="rId52"/>
    <p:sldId id="354" r:id="rId53"/>
    <p:sldId id="357" r:id="rId54"/>
    <p:sldId id="356" r:id="rId55"/>
    <p:sldId id="353" r:id="rId56"/>
    <p:sldId id="358" r:id="rId57"/>
    <p:sldId id="352" r:id="rId58"/>
    <p:sldId id="351" r:id="rId59"/>
    <p:sldId id="350" r:id="rId60"/>
    <p:sldId id="359" r:id="rId61"/>
    <p:sldId id="360" r:id="rId62"/>
    <p:sldId id="362" r:id="rId63"/>
    <p:sldId id="363" r:id="rId64"/>
    <p:sldId id="332" r:id="rId65"/>
    <p:sldId id="286" r:id="rId66"/>
    <p:sldId id="287" r:id="rId67"/>
    <p:sldId id="288" r:id="rId68"/>
    <p:sldId id="289" r:id="rId69"/>
    <p:sldId id="290" r:id="rId70"/>
    <p:sldId id="291" r:id="rId71"/>
    <p:sldId id="292" r:id="rId72"/>
    <p:sldId id="293" r:id="rId73"/>
    <p:sldId id="294" r:id="rId74"/>
    <p:sldId id="295" r:id="rId75"/>
    <p:sldId id="296" r:id="rId76"/>
    <p:sldId id="297" r:id="rId77"/>
    <p:sldId id="298" r:id="rId78"/>
    <p:sldId id="299" r:id="rId79"/>
    <p:sldId id="300" r:id="rId80"/>
    <p:sldId id="301" r:id="rId81"/>
    <p:sldId id="306" r:id="rId82"/>
    <p:sldId id="307" r:id="rId83"/>
    <p:sldId id="308" r:id="rId84"/>
    <p:sldId id="309" r:id="rId85"/>
    <p:sldId id="310" r:id="rId86"/>
    <p:sldId id="311" r:id="rId87"/>
    <p:sldId id="312" r:id="rId88"/>
    <p:sldId id="313" r:id="rId89"/>
    <p:sldId id="314" r:id="rId90"/>
    <p:sldId id="315" r:id="rId91"/>
    <p:sldId id="316" r:id="rId92"/>
    <p:sldId id="317" r:id="rId93"/>
    <p:sldId id="318" r:id="rId94"/>
    <p:sldId id="319" r:id="rId95"/>
    <p:sldId id="320" r:id="rId96"/>
    <p:sldId id="321" r:id="rId97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Default Section" id="{F3FEAD19-D56D-F84C-A59B-AB7B2D9BAF85}">
          <p14:sldIdLst>
            <p14:sldId id="256"/>
            <p14:sldId id="336"/>
            <p14:sldId id="257"/>
            <p14:sldId id="258"/>
            <p14:sldId id="259"/>
            <p14:sldId id="260"/>
            <p14:sldId id="261"/>
            <p14:sldId id="262"/>
            <p14:sldId id="335"/>
            <p14:sldId id="271"/>
            <p14:sldId id="269"/>
            <p14:sldId id="337"/>
            <p14:sldId id="322"/>
            <p14:sldId id="265"/>
            <p14:sldId id="266"/>
            <p14:sldId id="267"/>
            <p14:sldId id="327"/>
            <p14:sldId id="323"/>
            <p14:sldId id="326"/>
            <p14:sldId id="263"/>
            <p14:sldId id="324"/>
            <p14:sldId id="325"/>
            <p14:sldId id="328"/>
            <p14:sldId id="264"/>
            <p14:sldId id="329"/>
            <p14:sldId id="338"/>
            <p14:sldId id="268"/>
            <p14:sldId id="339"/>
            <p14:sldId id="270"/>
            <p14:sldId id="272"/>
            <p14:sldId id="273"/>
            <p14:sldId id="274"/>
            <p14:sldId id="275"/>
            <p14:sldId id="276"/>
            <p14:sldId id="330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</p14:sldIdLst>
        </p14:section>
        <p14:section name="Section 2: Portfolio" id="{BC0B4859-938A-1246-83AE-0E1B22CFC002}">
          <p14:sldIdLst>
            <p14:sldId id="331"/>
            <p14:sldId id="285"/>
          </p14:sldIdLst>
        </p14:section>
        <p14:section name="Portfoolio" id="{F4C633B6-A1DA-9845-9943-061D44763EB8}">
          <p14:sldIdLst>
            <p14:sldId id="333"/>
            <p14:sldId id="341"/>
            <p14:sldId id="340"/>
            <p14:sldId id="342"/>
            <p14:sldId id="343"/>
            <p14:sldId id="344"/>
            <p14:sldId id="354"/>
            <p14:sldId id="357"/>
            <p14:sldId id="356"/>
            <p14:sldId id="353"/>
            <p14:sldId id="358"/>
            <p14:sldId id="352"/>
            <p14:sldId id="351"/>
            <p14:sldId id="350"/>
            <p14:sldId id="359"/>
            <p14:sldId id="360"/>
            <p14:sldId id="362"/>
            <p14:sldId id="363"/>
            <p14:sldId id="332"/>
            <p14:sldId id="286"/>
            <p14:sldId id="287"/>
            <p14:sldId id="288"/>
            <p14:sldId id="289"/>
            <p14:sldId id="290"/>
          </p14:sldIdLst>
        </p14:section>
        <p14:section name="Reflections" id="{A125F733-1385-9C45-9FF6-2BB8D30D90BF}">
          <p14:sldIdLst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745"/>
    <p:restoredTop sz="94512"/>
  </p:normalViewPr>
  <p:slideViewPr>
    <p:cSldViewPr snapToGrid="0" snapToObjects="1">
      <p:cViewPr>
        <p:scale>
          <a:sx n="73" d="100"/>
          <a:sy n="73" d="100"/>
        </p:scale>
        <p:origin x="2472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7" d="100"/>
        <a:sy n="13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Shape 14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" name="Shape 1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Objective to get to know the each other and establish framework for future sessions</a:t>
            </a:r>
          </a:p>
          <a:p>
            <a:r>
              <a:t>Introduce think pair share</a:t>
            </a:r>
          </a:p>
          <a:p>
            <a:r>
              <a:t>Establish expectations for portfolio contribution for this part of the course</a:t>
            </a:r>
          </a:p>
          <a:p>
            <a:r>
              <a:t>Much of the session will be run via discussion and question and answer</a:t>
            </a:r>
          </a:p>
          <a:p>
            <a:r>
              <a:t>The slides will be used according to need, but can form a useful note for review and revision.</a:t>
            </a:r>
          </a:p>
          <a:p>
            <a:r>
              <a:t>They can also be used as reference by students who do not attend the session.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7" name="Shape 4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Show the portfolio using the visualiser</a:t>
            </a:r>
          </a:p>
          <a:p>
            <a:r>
              <a:t>Have a one page handout of the sections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3" name="Shape 41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Each look at the handout individually</a:t>
            </a:r>
          </a:p>
          <a:p>
            <a:r>
              <a:t>Verbal questioning, do you have a problem with section?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8" name="Shape 4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you have to think about</a:t>
            </a:r>
          </a:p>
          <a:p>
            <a:r>
              <a:t>Exam (performance and progression)</a:t>
            </a:r>
          </a:p>
          <a:p>
            <a:r>
              <a:t>Motivations</a:t>
            </a:r>
          </a:p>
          <a:p>
            <a:r>
              <a:t>Progress</a:t>
            </a:r>
          </a:p>
          <a:p>
            <a:r>
              <a:t>Self Knowledge</a:t>
            </a:r>
          </a:p>
          <a:p>
            <a:r>
              <a:t>Future Plans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6" name="Shape 4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Recap on what has gone, and what is expected</a:t>
            </a:r>
          </a:p>
          <a:p>
            <a:r>
              <a:t>Gauging the level of engagement, and motivation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3" name="Shape 4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Relate the whole routes to success class back to the personal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1" name="Shape 5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Opening for discussion of the range of types of feedback</a:t>
            </a:r>
          </a:p>
          <a:p>
            <a:r>
              <a:t>Learning taking place in three domains</a:t>
            </a:r>
          </a:p>
          <a:p>
            <a:pPr lvl="1" indent="457200"/>
            <a:r>
              <a:t>Cognitive</a:t>
            </a:r>
          </a:p>
          <a:p>
            <a:pPr lvl="1" indent="457200"/>
            <a:r>
              <a:t>Affective</a:t>
            </a:r>
          </a:p>
          <a:p>
            <a:pPr lvl="1" indent="457200"/>
            <a:r>
              <a:t>Psycho-motor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6" name="Shape 50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Interactive discussion, write feedback on board/acetate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2" name="Shape 5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Ask the question, get a vote, have some discussion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8" name="Shape 51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Discussion of different types of feedback</a:t>
            </a:r>
          </a:p>
          <a:p>
            <a:r>
              <a:t>Relation between feedback and reflection</a:t>
            </a:r>
          </a:p>
          <a:p>
            <a:r>
              <a:t>Peer learning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2" name="Shape 5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This is a five minute video clip which looks at the student experience from the students perspective</a:t>
            </a:r>
          </a:p>
          <a:p>
            <a:r>
              <a:t>Opens up discussion into the tensions between academic and non academic life</a:t>
            </a:r>
          </a:p>
          <a:p>
            <a:r>
              <a:t>Need for work life balance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0" name="Shape 1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Need to establish how the classes will be run</a:t>
            </a:r>
          </a:p>
          <a:p>
            <a:r>
              <a:t>E.g. Q&amp;A</a:t>
            </a:r>
          </a:p>
          <a:p>
            <a:r>
              <a:t>Think share pair</a:t>
            </a:r>
          </a:p>
          <a:p>
            <a:r>
              <a:t>zappers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5" name="Shape 2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1) Exam</a:t>
            </a:r>
          </a:p>
          <a:p>
            <a:r>
              <a:t>2) Your motivations</a:t>
            </a:r>
          </a:p>
          <a:p>
            <a:r>
              <a:t>3) Your progress</a:t>
            </a:r>
          </a:p>
          <a:p>
            <a:r>
              <a:t>4) Self knowledge</a:t>
            </a:r>
          </a:p>
          <a:p>
            <a:r>
              <a:t>5) Future Objectives</a:t>
            </a:r>
          </a:p>
          <a:p>
            <a:r>
              <a:t>Explaining how the classes will be used to to fill out the portfolio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3" name="Shape 2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Objective to get some general feedback from the students – who are you, why are you here? This is also the opening question to the Portfolio interview</a:t>
            </a:r>
          </a:p>
          <a:p>
            <a:r>
              <a:t>Establish the diversity of objectives, but also the commonality</a:t>
            </a:r>
          </a:p>
          <a:p>
            <a:r>
              <a:t>Reminder – from induction….</a:t>
            </a:r>
          </a:p>
          <a:p>
            <a:r>
              <a:t>Extra info - degree profile of students from FY same as that of A level point entry</a:t>
            </a:r>
          </a:p>
          <a:p>
            <a:r>
              <a:t>Students may go on to do degree different to that first selected</a:t>
            </a:r>
          </a:p>
          <a:p>
            <a:r>
              <a:t>Some students take the year a second time</a:t>
            </a:r>
          </a:p>
          <a:p>
            <a:r>
              <a:t>Some students go on to study at another university</a:t>
            </a:r>
          </a:p>
          <a:p>
            <a:r>
              <a:t>You have to pass the course to progress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There are set of exercises associated with week one in the end share collection
</a:t>
            </a:r>
          </a:p>
        </p:txBody>
      </p:sp>
    </p:spTree>
    <p:extLst>
      <p:ext uri="{BB962C8B-B14F-4D97-AF65-F5344CB8AC3E}">
        <p14:creationId xmlns:p14="http://schemas.microsoft.com/office/powerpoint/2010/main" val="3013385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Every student’s circumstance is different, and it has changed a lot since I was an undergrad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637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5" name="Shape 2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1) Exam</a:t>
            </a:r>
          </a:p>
          <a:p>
            <a:r>
              <a:t>2) Your motivations</a:t>
            </a:r>
          </a:p>
          <a:p>
            <a:r>
              <a:t>3) Your progress</a:t>
            </a:r>
          </a:p>
          <a:p>
            <a:r>
              <a:t>4) Self knowledge</a:t>
            </a:r>
          </a:p>
          <a:p>
            <a:r>
              <a:t>5) Future Objectives</a:t>
            </a:r>
          </a:p>
          <a:p>
            <a:r>
              <a:t>Explaining how the classes will be used to to fill out the portfolio</a:t>
            </a:r>
          </a:p>
        </p:txBody>
      </p:sp>
    </p:spTree>
    <p:extLst>
      <p:ext uri="{BB962C8B-B14F-4D97-AF65-F5344CB8AC3E}">
        <p14:creationId xmlns:p14="http://schemas.microsoft.com/office/powerpoint/2010/main" val="815051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6" name="Shape 3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 photo by    photo by Anne Roberts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9" name="Shape 3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This is where we get to in week 1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" y="0"/>
            <a:ext cx="9100458" cy="6879771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2590800" y="2286000"/>
            <a:ext cx="6180224" cy="1470025"/>
          </a:xfrm>
          <a:prstGeom prst="rect">
            <a:avLst/>
          </a:prstGeom>
        </p:spPr>
        <p:txBody>
          <a:bodyPr anchor="t"/>
          <a:lstStyle>
            <a:lvl1pPr algn="r">
              <a:defRPr b="1" cap="small">
                <a:solidFill>
                  <a:srgbClr val="0033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62400" y="4038600"/>
            <a:ext cx="4772529" cy="99060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400"/>
              </a:spcBef>
              <a:buSzTx/>
              <a:buFontTx/>
              <a:buNone/>
              <a:defRPr sz="2000">
                <a:latin typeface="Georgia"/>
                <a:ea typeface="Georgia"/>
                <a:cs typeface="Georgia"/>
                <a:sym typeface="Georgia"/>
              </a:defRPr>
            </a:lvl1pPr>
            <a:lvl2pPr marL="0" indent="457200" algn="r">
              <a:spcBef>
                <a:spcPts val="400"/>
              </a:spcBef>
              <a:buSzTx/>
              <a:buFontTx/>
              <a:buNone/>
              <a:defRPr sz="2000">
                <a:latin typeface="Georgia"/>
                <a:ea typeface="Georgia"/>
                <a:cs typeface="Georgia"/>
                <a:sym typeface="Georgia"/>
              </a:defRPr>
            </a:lvl2pPr>
            <a:lvl3pPr marL="0" indent="914400" algn="r">
              <a:spcBef>
                <a:spcPts val="400"/>
              </a:spcBef>
              <a:buSzTx/>
              <a:buFontTx/>
              <a:buNone/>
              <a:defRPr sz="2000">
                <a:latin typeface="Georgia"/>
                <a:ea typeface="Georgia"/>
                <a:cs typeface="Georgia"/>
                <a:sym typeface="Georgia"/>
              </a:defRPr>
            </a:lvl3pPr>
            <a:lvl4pPr marL="0" indent="1371600" algn="r">
              <a:spcBef>
                <a:spcPts val="400"/>
              </a:spcBef>
              <a:buSzTx/>
              <a:buFontTx/>
              <a:buNone/>
              <a:defRPr sz="2000">
                <a:latin typeface="Georgia"/>
                <a:ea typeface="Georgia"/>
                <a:cs typeface="Georgia"/>
                <a:sym typeface="Georgia"/>
              </a:defRPr>
            </a:lvl4pPr>
            <a:lvl5pPr marL="0" indent="1828800" algn="r">
              <a:spcBef>
                <a:spcPts val="400"/>
              </a:spcBef>
              <a:buSzTx/>
              <a:buFontTx/>
              <a:buNone/>
              <a:defRPr sz="2000"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6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1"/>
            <a:ext cx="3721619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858000" y="5105400"/>
            <a:ext cx="1828800" cy="9906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itle Text"/>
          <p:cNvSpPr txBox="1">
            <a:spLocks noGrp="1"/>
          </p:cNvSpPr>
          <p:nvPr>
            <p:ph type="title"/>
          </p:nvPr>
        </p:nvSpPr>
        <p:spPr>
          <a:xfrm>
            <a:off x="762000" y="274638"/>
            <a:ext cx="80772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ackground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" y="0"/>
            <a:ext cx="9100458" cy="6879771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7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xfrm>
            <a:off x="1600200" y="2492375"/>
            <a:ext cx="6762750" cy="1470025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00200" y="3966881"/>
            <a:ext cx="6762751" cy="1752601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600"/>
              </a:spcBef>
              <a:buSzTx/>
              <a:buFontTx/>
              <a:buNone/>
              <a:defRPr sz="1800">
                <a:solidFill>
                  <a:srgbClr val="FFFFFF"/>
                </a:solidFill>
              </a:defRPr>
            </a:lvl1pPr>
            <a:lvl2pPr marL="0" indent="457200" algn="r">
              <a:spcBef>
                <a:spcPts val="600"/>
              </a:spcBef>
              <a:buSzTx/>
              <a:buFontTx/>
              <a:buNone/>
              <a:defRPr sz="1800">
                <a:solidFill>
                  <a:srgbClr val="FFFFFF"/>
                </a:solidFill>
              </a:defRPr>
            </a:lvl2pPr>
            <a:lvl3pPr marL="0" indent="914400" algn="r">
              <a:spcBef>
                <a:spcPts val="600"/>
              </a:spcBef>
              <a:buSzTx/>
              <a:buFontTx/>
              <a:buNone/>
              <a:defRPr sz="1800">
                <a:solidFill>
                  <a:srgbClr val="FFFFFF"/>
                </a:solidFill>
              </a:defRPr>
            </a:lvl3pPr>
            <a:lvl4pPr marL="0" indent="1371600" algn="r">
              <a:spcBef>
                <a:spcPts val="600"/>
              </a:spcBef>
              <a:buSzTx/>
              <a:buFontTx/>
              <a:buNone/>
              <a:defRPr sz="1800">
                <a:solidFill>
                  <a:srgbClr val="FFFFFF"/>
                </a:solidFill>
              </a:defRPr>
            </a:lvl4pPr>
            <a:lvl5pPr marL="0" indent="1828800" algn="r">
              <a:spcBef>
                <a:spcPts val="600"/>
              </a:spcBef>
              <a:buSzTx/>
              <a:buFontTx/>
              <a:buNone/>
              <a:defRPr sz="18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Text,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" y="0"/>
            <a:ext cx="9100458" cy="68797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161048" y="-3176816"/>
            <a:ext cx="2819401" cy="9173032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Title Text"/>
          <p:cNvSpPr txBox="1">
            <a:spLocks noGrp="1"/>
          </p:cNvSpPr>
          <p:nvPr>
            <p:ph type="title"/>
          </p:nvPr>
        </p:nvSpPr>
        <p:spPr>
          <a:xfrm>
            <a:off x="4572000" y="3048000"/>
            <a:ext cx="4343400" cy="1362075"/>
          </a:xfrm>
          <a:prstGeom prst="rect">
            <a:avLst/>
          </a:prstGeom>
        </p:spPr>
        <p:txBody>
          <a:bodyPr anchor="b"/>
          <a:lstStyle>
            <a:lvl1pPr>
              <a:defRPr sz="4000" b="1" cap="small">
                <a:solidFill>
                  <a:srgbClr val="0033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8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781800" y="5334000"/>
            <a:ext cx="2133600" cy="9906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Text"/>
          <p:cNvSpPr txBox="1">
            <a:spLocks noGrp="1"/>
          </p:cNvSpPr>
          <p:nvPr>
            <p:ph type="title"/>
          </p:nvPr>
        </p:nvSpPr>
        <p:spPr>
          <a:xfrm>
            <a:off x="762000" y="274638"/>
            <a:ext cx="80772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Text"/>
          <p:cNvSpPr txBox="1">
            <a:spLocks noGrp="1"/>
          </p:cNvSpPr>
          <p:nvPr>
            <p:ph type="title"/>
          </p:nvPr>
        </p:nvSpPr>
        <p:spPr>
          <a:xfrm>
            <a:off x="762000" y="274638"/>
            <a:ext cx="80772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858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736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6858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65" name="Body Level One…"/>
          <p:cNvSpPr txBox="1">
            <a:spLocks noGrp="1"/>
          </p:cNvSpPr>
          <p:nvPr>
            <p:ph type="body" idx="1"/>
          </p:nvPr>
        </p:nvSpPr>
        <p:spPr>
          <a:xfrm>
            <a:off x="3803650" y="273050"/>
            <a:ext cx="5111750" cy="5853113"/>
          </a:xfrm>
          <a:prstGeom prst="rect">
            <a:avLst/>
          </a:prstGeom>
        </p:spPr>
        <p:txBody>
          <a:bodyPr/>
          <a:lstStyle>
            <a:lvl4pPr marL="1737360" indent="-365760"/>
            <a:lvl5pPr marL="2194560" indent="-36576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" name="Text Placeholder 3"/>
          <p:cNvSpPr>
            <a:spLocks noGrp="1"/>
          </p:cNvSpPr>
          <p:nvPr>
            <p:ph type="body" sz="half" idx="13"/>
          </p:nvPr>
        </p:nvSpPr>
        <p:spPr>
          <a:xfrm>
            <a:off x="6857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5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>
            <a:spLocks noGrp="1"/>
          </p:cNvSpPr>
          <p:nvPr>
            <p:ph type="title"/>
          </p:nvPr>
        </p:nvSpPr>
        <p:spPr>
          <a:xfrm>
            <a:off x="762000" y="274638"/>
            <a:ext cx="80772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5" name="Body Level One…"/>
          <p:cNvSpPr txBox="1">
            <a:spLocks noGrp="1"/>
          </p:cNvSpPr>
          <p:nvPr>
            <p:ph type="body" idx="1"/>
          </p:nvPr>
        </p:nvSpPr>
        <p:spPr>
          <a:xfrm>
            <a:off x="762000" y="1600200"/>
            <a:ext cx="80772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itle Text"/>
          <p:cNvSpPr txBox="1">
            <a:spLocks noGrp="1"/>
          </p:cNvSpPr>
          <p:nvPr>
            <p:ph type="title"/>
          </p:nvPr>
        </p:nvSpPr>
        <p:spPr>
          <a:xfrm>
            <a:off x="6781800" y="274638"/>
            <a:ext cx="2057400" cy="585152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4" name="Body Level One…"/>
          <p:cNvSpPr txBox="1">
            <a:spLocks noGrp="1"/>
          </p:cNvSpPr>
          <p:nvPr>
            <p:ph type="body" idx="1"/>
          </p:nvPr>
        </p:nvSpPr>
        <p:spPr>
          <a:xfrm>
            <a:off x="762000" y="274638"/>
            <a:ext cx="5867400" cy="5851526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icture 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542" y="0"/>
            <a:ext cx="9100458" cy="68797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7" descr="Picture 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52400" y="-109184"/>
            <a:ext cx="818708" cy="708319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762000" y="269631"/>
            <a:ext cx="80772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762000" y="1596413"/>
            <a:ext cx="8077200" cy="429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752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6764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336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edshare.soton.ac.uk/19741/" TargetMode="External"/><Relationship Id="rId4" Type="http://schemas.openxmlformats.org/officeDocument/2006/relationships/hyperlink" Target="http://www.edshare.soton.ac.uk/469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youtu.be/dGCJ46vyR9o?list=PL77BB94D4838EAD4C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edshare.soton.ac.uk/14045/" TargetMode="Externa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edshare.soton.ac.uk/19741/" TargetMode="Externa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OA-2hl1Vbc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http://750words.com/" TargetMode="Externa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share.soton.ac.uk/18185/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dGCJ46vyR9o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://www.edshare.soton.ac.uk/67/" TargetMode="External"/><Relationship Id="rId4" Type="http://schemas.openxmlformats.org/officeDocument/2006/relationships/image" Target="../media/image51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Rectangle 2"/>
          <p:cNvSpPr txBox="1">
            <a:spLocks noGrp="1"/>
          </p:cNvSpPr>
          <p:nvPr>
            <p:ph type="title"/>
          </p:nvPr>
        </p:nvSpPr>
        <p:spPr>
          <a:xfrm>
            <a:off x="1600199" y="2492375"/>
            <a:ext cx="6762751" cy="147002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704087">
              <a:defRPr sz="3003"/>
            </a:pPr>
            <a:r>
              <a:t>Foundation Year</a:t>
            </a:r>
            <a:br/>
            <a:r>
              <a:t>Routes to Success</a:t>
            </a:r>
            <a:br/>
            <a:r>
              <a:rPr sz="1617"/>
              <a:t>Part III - Sustaining Success</a:t>
            </a:r>
            <a:br>
              <a:rPr sz="1617"/>
            </a:br>
            <a:r>
              <a:rPr sz="1617"/>
              <a:t>Su White, ECS</a:t>
            </a:r>
          </a:p>
        </p:txBody>
      </p:sp>
      <p:sp>
        <p:nvSpPr>
          <p:cNvPr id="147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1600200" y="3966881"/>
            <a:ext cx="6762751" cy="1752601"/>
          </a:xfrm>
          <a:prstGeom prst="rect">
            <a:avLst/>
          </a:prstGeom>
        </p:spPr>
        <p:txBody>
          <a:bodyPr/>
          <a:lstStyle/>
          <a:p>
            <a:r>
              <a:t>Su White</a:t>
            </a:r>
            <a:br/>
            <a:r>
              <a:t>Semester 2</a:t>
            </a:r>
          </a:p>
          <a:p>
            <a:r>
              <a:t>overview</a:t>
            </a:r>
          </a:p>
        </p:txBody>
      </p:sp>
      <p:pic>
        <p:nvPicPr>
          <p:cNvPr id="148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675" y="630750"/>
            <a:ext cx="3143250" cy="4191001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Rectangle 5">
            <a:hlinkClick r:id="rId4"/>
          </p:cNvPr>
          <p:cNvSpPr/>
          <p:nvPr/>
        </p:nvSpPr>
        <p:spPr>
          <a:xfrm>
            <a:off x="304800" y="6488667"/>
            <a:ext cx="9144001" cy="369332"/>
          </a:xfrm>
          <a:prstGeom prst="rect">
            <a:avLst/>
          </a:prstGeom>
          <a:gradFill>
            <a:gsLst>
              <a:gs pos="0">
                <a:srgbClr val="2A869F"/>
              </a:gs>
              <a:gs pos="80000">
                <a:srgbClr val="37B1D1"/>
              </a:gs>
              <a:gs pos="100000">
                <a:srgbClr val="34B3D5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dirty="0"/>
              <a:t>Resource set in Edshare </a:t>
            </a:r>
            <a:r>
              <a:rPr lang="en-US" dirty="0">
                <a:hlinkClick r:id="rId5"/>
              </a:rPr>
              <a:t>http://edshare.soton.ac.uk/19741/</a:t>
            </a:r>
            <a:r>
              <a:rPr lang="en-US" dirty="0"/>
              <a:t> </a:t>
            </a:r>
            <a:endParaRPr lang="en-GB" dirty="0"/>
          </a:p>
        </p:txBody>
      </p:sp>
      <p:grpSp>
        <p:nvGrpSpPr>
          <p:cNvPr id="152" name="Right Arrow 2"/>
          <p:cNvGrpSpPr/>
          <p:nvPr/>
        </p:nvGrpSpPr>
        <p:grpSpPr>
          <a:xfrm>
            <a:off x="2286000" y="5394140"/>
            <a:ext cx="1724025" cy="972387"/>
            <a:chOff x="0" y="0"/>
            <a:chExt cx="1724025" cy="972385"/>
          </a:xfrm>
        </p:grpSpPr>
        <p:sp>
          <p:nvSpPr>
            <p:cNvPr id="150" name="Arrow"/>
            <p:cNvSpPr/>
            <p:nvPr/>
          </p:nvSpPr>
          <p:spPr>
            <a:xfrm>
              <a:off x="0" y="0"/>
              <a:ext cx="1724025" cy="972386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chemeClr val="accent4">
                    <a:hueOff val="-206663"/>
                    <a:satOff val="29896"/>
                    <a:lumOff val="29240"/>
                  </a:schemeClr>
                </a:gs>
                <a:gs pos="35000">
                  <a:srgbClr val="D8C9EE"/>
                </a:gs>
                <a:gs pos="100000">
                  <a:schemeClr val="accent4">
                    <a:hueOff val="-242556"/>
                    <a:satOff val="32941"/>
                    <a:lumOff val="43328"/>
                  </a:schemeClr>
                </a:gs>
              </a:gsLst>
              <a:lin ang="16200000" scaled="0"/>
            </a:gradFill>
            <a:ln w="9525" cap="flat">
              <a:solidFill>
                <a:srgbClr val="7D60A0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/>
              </a:pPr>
              <a:endParaRPr/>
            </a:p>
          </p:txBody>
        </p:sp>
        <p:sp>
          <p:nvSpPr>
            <p:cNvPr id="151" name="Introduction"/>
            <p:cNvSpPr txBox="1"/>
            <p:nvPr/>
          </p:nvSpPr>
          <p:spPr>
            <a:xfrm>
              <a:off x="0" y="307123"/>
              <a:ext cx="1480929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/>
              </a:lvl1pPr>
            </a:lstStyle>
            <a:p>
              <a:r>
                <a:t>Introduction</a:t>
              </a:r>
            </a:p>
          </p:txBody>
        </p:sp>
      </p:grpSp>
      <p:grpSp>
        <p:nvGrpSpPr>
          <p:cNvPr id="155" name="Right Arrow 7"/>
          <p:cNvGrpSpPr/>
          <p:nvPr/>
        </p:nvGrpSpPr>
        <p:grpSpPr>
          <a:xfrm>
            <a:off x="4379119" y="5394140"/>
            <a:ext cx="1743076" cy="972387"/>
            <a:chOff x="0" y="0"/>
            <a:chExt cx="1743075" cy="972385"/>
          </a:xfrm>
        </p:grpSpPr>
        <p:sp>
          <p:nvSpPr>
            <p:cNvPr id="153" name="Arrow"/>
            <p:cNvSpPr/>
            <p:nvPr/>
          </p:nvSpPr>
          <p:spPr>
            <a:xfrm>
              <a:off x="0" y="0"/>
              <a:ext cx="1743075" cy="972386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chemeClr val="accent4">
                    <a:hueOff val="-206663"/>
                    <a:satOff val="29896"/>
                    <a:lumOff val="29240"/>
                  </a:schemeClr>
                </a:gs>
                <a:gs pos="78000">
                  <a:srgbClr val="D8C9EE"/>
                </a:gs>
                <a:gs pos="100000">
                  <a:schemeClr val="accent4">
                    <a:hueOff val="-242556"/>
                    <a:satOff val="32941"/>
                    <a:lumOff val="43328"/>
                  </a:schemeClr>
                </a:gs>
              </a:gsLst>
              <a:lin ang="16200000" scaled="0"/>
            </a:gradFill>
            <a:ln w="9525" cap="flat">
              <a:solidFill>
                <a:srgbClr val="7D60A0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/>
              </a:pPr>
              <a:endParaRPr/>
            </a:p>
          </p:txBody>
        </p:sp>
        <p:sp>
          <p:nvSpPr>
            <p:cNvPr id="154" name="Consolidation"/>
            <p:cNvSpPr txBox="1"/>
            <p:nvPr/>
          </p:nvSpPr>
          <p:spPr>
            <a:xfrm>
              <a:off x="0" y="173773"/>
              <a:ext cx="1499979" cy="624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/>
              </a:lvl1pPr>
            </a:lstStyle>
            <a:p>
              <a:r>
                <a:t>Consolidation</a:t>
              </a:r>
            </a:p>
          </p:txBody>
        </p:sp>
      </p:grpSp>
      <p:grpSp>
        <p:nvGrpSpPr>
          <p:cNvPr id="158" name="Right Arrow 9"/>
          <p:cNvGrpSpPr/>
          <p:nvPr/>
        </p:nvGrpSpPr>
        <p:grpSpPr>
          <a:xfrm>
            <a:off x="6705600" y="5362878"/>
            <a:ext cx="1743075" cy="972387"/>
            <a:chOff x="0" y="0"/>
            <a:chExt cx="1743075" cy="972385"/>
          </a:xfrm>
        </p:grpSpPr>
        <p:sp>
          <p:nvSpPr>
            <p:cNvPr id="156" name="Arrow"/>
            <p:cNvSpPr/>
            <p:nvPr/>
          </p:nvSpPr>
          <p:spPr>
            <a:xfrm>
              <a:off x="0" y="0"/>
              <a:ext cx="1743075" cy="972386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chemeClr val="accent4">
                    <a:hueOff val="-206663"/>
                    <a:satOff val="29896"/>
                    <a:lumOff val="29240"/>
                  </a:schemeClr>
                </a:gs>
                <a:gs pos="100000">
                  <a:srgbClr val="D8C9EE"/>
                </a:gs>
              </a:gsLst>
              <a:lin ang="16200000" scaled="0"/>
            </a:gradFill>
            <a:ln w="9525" cap="flat">
              <a:solidFill>
                <a:srgbClr val="7D60A0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/>
              </a:pPr>
              <a:endParaRPr/>
            </a:p>
          </p:txBody>
        </p:sp>
        <p:sp>
          <p:nvSpPr>
            <p:cNvPr id="157" name="Completion"/>
            <p:cNvSpPr txBox="1"/>
            <p:nvPr/>
          </p:nvSpPr>
          <p:spPr>
            <a:xfrm>
              <a:off x="0" y="307123"/>
              <a:ext cx="1499979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/>
              </a:lvl1pPr>
            </a:lstStyle>
            <a:p>
              <a:r>
                <a:t>Completion</a:t>
              </a:r>
            </a:p>
          </p:txBody>
        </p:sp>
      </p:grpSp>
      <p:grpSp>
        <p:nvGrpSpPr>
          <p:cNvPr id="161" name="Right Arrow 10"/>
          <p:cNvGrpSpPr/>
          <p:nvPr/>
        </p:nvGrpSpPr>
        <p:grpSpPr>
          <a:xfrm>
            <a:off x="741758" y="5362878"/>
            <a:ext cx="1252539" cy="972387"/>
            <a:chOff x="0" y="0"/>
            <a:chExt cx="1252537" cy="972385"/>
          </a:xfrm>
        </p:grpSpPr>
        <p:sp>
          <p:nvSpPr>
            <p:cNvPr id="159" name="Arrow"/>
            <p:cNvSpPr/>
            <p:nvPr/>
          </p:nvSpPr>
          <p:spPr>
            <a:xfrm>
              <a:off x="0" y="0"/>
              <a:ext cx="1252538" cy="972386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chemeClr val="accent4">
                    <a:hueOff val="-206663"/>
                    <a:satOff val="29896"/>
                    <a:lumOff val="29240"/>
                  </a:schemeClr>
                </a:gs>
                <a:gs pos="35000">
                  <a:srgbClr val="D8C9EE"/>
                </a:gs>
                <a:gs pos="100000">
                  <a:schemeClr val="accent4">
                    <a:hueOff val="-242556"/>
                    <a:satOff val="32941"/>
                    <a:lumOff val="43328"/>
                  </a:schemeClr>
                </a:gs>
              </a:gsLst>
              <a:lin ang="16200000" scaled="0"/>
            </a:gradFill>
            <a:ln w="9525" cap="flat">
              <a:solidFill>
                <a:srgbClr val="7D60A0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/>
              </a:pPr>
              <a:endParaRPr/>
            </a:p>
          </p:txBody>
        </p:sp>
        <p:sp>
          <p:nvSpPr>
            <p:cNvPr id="160" name="Notes"/>
            <p:cNvSpPr txBox="1"/>
            <p:nvPr/>
          </p:nvSpPr>
          <p:spPr>
            <a:xfrm>
              <a:off x="0" y="307123"/>
              <a:ext cx="1009442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/>
              </a:lvl1pPr>
            </a:lstStyle>
            <a:p>
              <a:r>
                <a:t>Notes</a:t>
              </a:r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Intros: The big picture themes</a:t>
            </a:r>
          </a:p>
        </p:txBody>
      </p:sp>
      <p:grpSp>
        <p:nvGrpSpPr>
          <p:cNvPr id="253" name="Diagram 2"/>
          <p:cNvGrpSpPr/>
          <p:nvPr/>
        </p:nvGrpSpPr>
        <p:grpSpPr>
          <a:xfrm>
            <a:off x="1802513" y="2038637"/>
            <a:ext cx="6096001" cy="4632929"/>
            <a:chOff x="0" y="0"/>
            <a:chExt cx="6096000" cy="4632928"/>
          </a:xfrm>
        </p:grpSpPr>
        <p:grpSp>
          <p:nvGrpSpPr>
            <p:cNvPr id="233" name="Group"/>
            <p:cNvGrpSpPr/>
            <p:nvPr/>
          </p:nvGrpSpPr>
          <p:grpSpPr>
            <a:xfrm>
              <a:off x="0" y="0"/>
              <a:ext cx="1905000" cy="1143000"/>
              <a:chOff x="0" y="0"/>
              <a:chExt cx="1904999" cy="1143000"/>
            </a:xfrm>
          </p:grpSpPr>
          <p:sp>
            <p:nvSpPr>
              <p:cNvPr id="231" name="Rectangle"/>
              <p:cNvSpPr/>
              <p:nvPr/>
            </p:nvSpPr>
            <p:spPr>
              <a:xfrm>
                <a:off x="-1" y="0"/>
                <a:ext cx="1905001" cy="1143000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32" name="learning"/>
              <p:cNvSpPr txBox="1"/>
              <p:nvPr/>
            </p:nvSpPr>
            <p:spPr>
              <a:xfrm>
                <a:off x="0" y="369570"/>
                <a:ext cx="1905000" cy="4038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68580" tIns="68580" rIns="68580" bIns="68580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lvl1pPr>
              </a:lstStyle>
              <a:p>
                <a:r>
                  <a:t>learning</a:t>
                </a:r>
              </a:p>
            </p:txBody>
          </p:sp>
        </p:grpSp>
        <p:grpSp>
          <p:nvGrpSpPr>
            <p:cNvPr id="236" name="Group"/>
            <p:cNvGrpSpPr/>
            <p:nvPr/>
          </p:nvGrpSpPr>
          <p:grpSpPr>
            <a:xfrm>
              <a:off x="2095498" y="0"/>
              <a:ext cx="2421838" cy="4632928"/>
              <a:chOff x="-1" y="0"/>
              <a:chExt cx="2421835" cy="4632928"/>
            </a:xfrm>
          </p:grpSpPr>
          <p:sp>
            <p:nvSpPr>
              <p:cNvPr id="234" name="Rectangle"/>
              <p:cNvSpPr/>
              <p:nvPr/>
            </p:nvSpPr>
            <p:spPr>
              <a:xfrm>
                <a:off x="-1" y="0"/>
                <a:ext cx="1905001" cy="1143000"/>
              </a:xfrm>
              <a:prstGeom prst="rect">
                <a:avLst/>
              </a:prstGeom>
              <a:gradFill flip="none" rotWithShape="1">
                <a:gsLst>
                  <a:gs pos="0">
                    <a:srgbClr val="2E5E97"/>
                  </a:gs>
                  <a:gs pos="80000">
                    <a:srgbClr val="3C7BC7"/>
                  </a:gs>
                  <a:gs pos="100000">
                    <a:srgbClr val="3A7CCA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35" name="reflection"/>
              <p:cNvSpPr txBox="1"/>
              <p:nvPr/>
            </p:nvSpPr>
            <p:spPr>
              <a:xfrm>
                <a:off x="516834" y="4229067"/>
                <a:ext cx="1905000" cy="4038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68580" tIns="68580" rIns="68580" bIns="68580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lvl1pPr>
              </a:lstStyle>
              <a:p>
                <a:r>
                  <a:t>reflection</a:t>
                </a:r>
              </a:p>
            </p:txBody>
          </p:sp>
        </p:grpSp>
        <p:grpSp>
          <p:nvGrpSpPr>
            <p:cNvPr id="239" name="Group"/>
            <p:cNvGrpSpPr/>
            <p:nvPr/>
          </p:nvGrpSpPr>
          <p:grpSpPr>
            <a:xfrm>
              <a:off x="4190999" y="0"/>
              <a:ext cx="1905001" cy="1143000"/>
              <a:chOff x="0" y="0"/>
              <a:chExt cx="1904999" cy="1143000"/>
            </a:xfrm>
          </p:grpSpPr>
          <p:sp>
            <p:nvSpPr>
              <p:cNvPr id="237" name="Rectangle"/>
              <p:cNvSpPr/>
              <p:nvPr/>
            </p:nvSpPr>
            <p:spPr>
              <a:xfrm>
                <a:off x="-1" y="0"/>
                <a:ext cx="1905001" cy="1143000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38" name="self knowledge"/>
              <p:cNvSpPr txBox="1"/>
              <p:nvPr/>
            </p:nvSpPr>
            <p:spPr>
              <a:xfrm>
                <a:off x="0" y="369570"/>
                <a:ext cx="1905000" cy="4038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68580" tIns="68580" rIns="68580" bIns="68580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lvl1pPr>
              </a:lstStyle>
              <a:p>
                <a:r>
                  <a:t>self knowledge</a:t>
                </a:r>
              </a:p>
            </p:txBody>
          </p:sp>
        </p:grpSp>
        <p:grpSp>
          <p:nvGrpSpPr>
            <p:cNvPr id="242" name="Group"/>
            <p:cNvGrpSpPr/>
            <p:nvPr/>
          </p:nvGrpSpPr>
          <p:grpSpPr>
            <a:xfrm>
              <a:off x="0" y="1333500"/>
              <a:ext cx="1905000" cy="1143000"/>
              <a:chOff x="0" y="0"/>
              <a:chExt cx="1904999" cy="1143000"/>
            </a:xfrm>
          </p:grpSpPr>
          <p:sp>
            <p:nvSpPr>
              <p:cNvPr id="240" name="Rectangle"/>
              <p:cNvSpPr/>
              <p:nvPr/>
            </p:nvSpPr>
            <p:spPr>
              <a:xfrm>
                <a:off x="-1" y="0"/>
                <a:ext cx="1905001" cy="1143000"/>
              </a:xfrm>
              <a:prstGeom prst="rect">
                <a:avLst/>
              </a:prstGeom>
              <a:gradFill flip="none" rotWithShape="1">
                <a:gsLst>
                  <a:gs pos="0">
                    <a:srgbClr val="2E5E97"/>
                  </a:gs>
                  <a:gs pos="80000">
                    <a:srgbClr val="3C7BC7"/>
                  </a:gs>
                  <a:gs pos="100000">
                    <a:srgbClr val="3A7CCA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1" name="Using feedback"/>
              <p:cNvSpPr txBox="1"/>
              <p:nvPr/>
            </p:nvSpPr>
            <p:spPr>
              <a:xfrm>
                <a:off x="0" y="369570"/>
                <a:ext cx="1905000" cy="4038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68580" tIns="68580" rIns="68580" bIns="68580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lvl1pPr>
              </a:lstStyle>
              <a:p>
                <a:r>
                  <a:t>Using feedback</a:t>
                </a:r>
              </a:p>
            </p:txBody>
          </p:sp>
        </p:grpSp>
        <p:sp>
          <p:nvSpPr>
            <p:cNvPr id="243" name="Rectangle"/>
            <p:cNvSpPr/>
            <p:nvPr/>
          </p:nvSpPr>
          <p:spPr>
            <a:xfrm>
              <a:off x="2095500" y="1333500"/>
              <a:ext cx="1905000" cy="1143000"/>
            </a:xfrm>
            <a:prstGeom prst="rect">
              <a:avLst/>
            </a:prstGeom>
            <a:gradFill flip="none" rotWithShape="1">
              <a:gsLst>
                <a:gs pos="0">
                  <a:srgbClr val="2E5E97"/>
                </a:gs>
                <a:gs pos="80000">
                  <a:srgbClr val="3C7BC7"/>
                </a:gs>
                <a:gs pos="100000">
                  <a:srgbClr val="3A7CCA"/>
                </a:gs>
              </a:gsLst>
              <a:lin ang="16200000" scaled="0"/>
            </a:gra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246" name="Group"/>
            <p:cNvGrpSpPr/>
            <p:nvPr/>
          </p:nvGrpSpPr>
          <p:grpSpPr>
            <a:xfrm>
              <a:off x="4190999" y="1333500"/>
              <a:ext cx="1905001" cy="1143000"/>
              <a:chOff x="0" y="0"/>
              <a:chExt cx="1904999" cy="1143000"/>
            </a:xfrm>
          </p:grpSpPr>
          <p:sp>
            <p:nvSpPr>
              <p:cNvPr id="244" name="Rectangle"/>
              <p:cNvSpPr/>
              <p:nvPr/>
            </p:nvSpPr>
            <p:spPr>
              <a:xfrm>
                <a:off x="-1" y="0"/>
                <a:ext cx="1905001" cy="1143000"/>
              </a:xfrm>
              <a:prstGeom prst="rect">
                <a:avLst/>
              </a:prstGeom>
              <a:gradFill flip="none" rotWithShape="1">
                <a:gsLst>
                  <a:gs pos="0">
                    <a:srgbClr val="2E5E97"/>
                  </a:gs>
                  <a:gs pos="80000">
                    <a:srgbClr val="3C7BC7"/>
                  </a:gs>
                  <a:gs pos="100000">
                    <a:srgbClr val="3A7CCA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5" name="Future planning"/>
              <p:cNvSpPr txBox="1"/>
              <p:nvPr/>
            </p:nvSpPr>
            <p:spPr>
              <a:xfrm>
                <a:off x="0" y="369570"/>
                <a:ext cx="1905000" cy="4038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68580" tIns="68580" rIns="68580" bIns="68580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lvl1pPr>
              </a:lstStyle>
              <a:p>
                <a:r>
                  <a:t>Future planning</a:t>
                </a:r>
              </a:p>
            </p:txBody>
          </p:sp>
        </p:grpSp>
        <p:grpSp>
          <p:nvGrpSpPr>
            <p:cNvPr id="249" name="Group"/>
            <p:cNvGrpSpPr/>
            <p:nvPr/>
          </p:nvGrpSpPr>
          <p:grpSpPr>
            <a:xfrm>
              <a:off x="1047749" y="2666999"/>
              <a:ext cx="1905001" cy="1143001"/>
              <a:chOff x="0" y="0"/>
              <a:chExt cx="1904999" cy="1143000"/>
            </a:xfrm>
          </p:grpSpPr>
          <p:sp>
            <p:nvSpPr>
              <p:cNvPr id="247" name="Rectangle"/>
              <p:cNvSpPr/>
              <p:nvPr/>
            </p:nvSpPr>
            <p:spPr>
              <a:xfrm>
                <a:off x="-1" y="0"/>
                <a:ext cx="1905001" cy="1143000"/>
              </a:xfrm>
              <a:prstGeom prst="rect">
                <a:avLst/>
              </a:prstGeom>
              <a:gradFill flip="none" rotWithShape="1">
                <a:gsLst>
                  <a:gs pos="0">
                    <a:srgbClr val="2E5E97"/>
                  </a:gs>
                  <a:gs pos="80000">
                    <a:srgbClr val="3C7BC7"/>
                  </a:gs>
                  <a:gs pos="100000">
                    <a:srgbClr val="3A7CCA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8" name="Hand in  Wed 7th March"/>
              <p:cNvSpPr txBox="1"/>
              <p:nvPr/>
            </p:nvSpPr>
            <p:spPr>
              <a:xfrm>
                <a:off x="0" y="129540"/>
                <a:ext cx="1905000" cy="8839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68580" tIns="68580" rIns="68580" bIns="68580" numCol="1" anchor="ctr">
                <a:sp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r>
                  <a:rPr dirty="0"/>
                  <a:t>Hand in</a:t>
                </a:r>
                <a:br>
                  <a:rPr dirty="0"/>
                </a:br>
                <a:br>
                  <a:rPr dirty="0"/>
                </a:br>
                <a:r>
                  <a:rPr dirty="0"/>
                  <a:t>Wed </a:t>
                </a:r>
                <a:r>
                  <a:rPr lang="en-GB" dirty="0"/>
                  <a:t>4</a:t>
                </a:r>
                <a:r>
                  <a:rPr dirty="0" err="1"/>
                  <a:t>th</a:t>
                </a:r>
                <a:r>
                  <a:rPr dirty="0"/>
                  <a:t> March</a:t>
                </a:r>
              </a:p>
            </p:txBody>
          </p:sp>
        </p:grpSp>
        <p:grpSp>
          <p:nvGrpSpPr>
            <p:cNvPr id="252" name="Group"/>
            <p:cNvGrpSpPr/>
            <p:nvPr/>
          </p:nvGrpSpPr>
          <p:grpSpPr>
            <a:xfrm>
              <a:off x="3143248" y="2546003"/>
              <a:ext cx="1905003" cy="1384995"/>
              <a:chOff x="-1" y="-120996"/>
              <a:chExt cx="1905001" cy="1384994"/>
            </a:xfrm>
          </p:grpSpPr>
          <p:sp>
            <p:nvSpPr>
              <p:cNvPr id="250" name="Rectangle"/>
              <p:cNvSpPr/>
              <p:nvPr/>
            </p:nvSpPr>
            <p:spPr>
              <a:xfrm>
                <a:off x="-1" y="0"/>
                <a:ext cx="1905001" cy="1143000"/>
              </a:xfrm>
              <a:prstGeom prst="rect">
                <a:avLst/>
              </a:prstGeom>
              <a:gradFill flip="none" rotWithShape="1">
                <a:gsLst>
                  <a:gs pos="0">
                    <a:srgbClr val="2E5E97"/>
                  </a:gs>
                  <a:gs pos="80000">
                    <a:srgbClr val="3C7BC7"/>
                  </a:gs>
                  <a:gs pos="100000">
                    <a:srgbClr val="3A7CCA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1" name="Assessment  Interviews  tbc"/>
              <p:cNvSpPr txBox="1"/>
              <p:nvPr/>
            </p:nvSpPr>
            <p:spPr>
              <a:xfrm>
                <a:off x="0" y="-120996"/>
                <a:ext cx="1905000" cy="13849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68580" tIns="68580" rIns="68580" bIns="68580" numCol="1" anchor="ctr">
                <a:sp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700"/>
                  </a:spcBef>
                  <a:defRPr b="1" u="sng">
                    <a:solidFill>
                      <a:srgbClr val="FFFFFF"/>
                    </a:solidFill>
                  </a:defRPr>
                </a:pPr>
                <a:r>
                  <a:rPr dirty="0"/>
                  <a:t>Assessment</a:t>
                </a:r>
                <a:r>
                  <a:rPr b="0" u="none" dirty="0"/>
                  <a:t> </a:t>
                </a:r>
                <a:br>
                  <a:rPr b="0" u="none" dirty="0"/>
                </a:br>
                <a:r>
                  <a:rPr b="0" u="none" dirty="0"/>
                  <a:t>Interviews</a:t>
                </a:r>
                <a:br>
                  <a:rPr b="0" u="none" dirty="0"/>
                </a:br>
                <a:br>
                  <a:rPr b="0" u="none" dirty="0"/>
                </a:br>
                <a:r>
                  <a:rPr b="0" u="none" dirty="0"/>
                  <a:t>tbc</a:t>
                </a:r>
                <a:r>
                  <a:rPr lang="en-GB" b="0" u="none" dirty="0"/>
                  <a:t> </a:t>
                </a:r>
                <a:r>
                  <a:rPr lang="en-GB" dirty="0"/>
                  <a:t>likely</a:t>
                </a:r>
                <a:br>
                  <a:rPr lang="en-GB" b="0" u="none" dirty="0"/>
                </a:br>
                <a:r>
                  <a:rPr lang="en-GB" b="0" u="none" dirty="0"/>
                  <a:t>w/c 9</a:t>
                </a:r>
                <a:r>
                  <a:rPr lang="en-GB" b="0" u="none" baseline="30000" dirty="0"/>
                  <a:t>th</a:t>
                </a:r>
                <a:r>
                  <a:rPr lang="en-GB" b="0" u="none" dirty="0"/>
                  <a:t> March</a:t>
                </a:r>
                <a:endParaRPr b="0" u="none" dirty="0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portfolio process</a:t>
            </a:r>
          </a:p>
        </p:txBody>
      </p:sp>
      <p:sp>
        <p:nvSpPr>
          <p:cNvPr id="224" name="Text Placeholder 6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80000"/>
              </a:lnSpc>
              <a:buSzTx/>
              <a:buNone/>
              <a:defRPr sz="2500"/>
            </a:pPr>
            <a:r>
              <a:rPr dirty="0"/>
              <a:t>Portfolio…</a:t>
            </a:r>
          </a:p>
          <a:p>
            <a:pPr marL="0" indent="0">
              <a:lnSpc>
                <a:spcPct val="80000"/>
              </a:lnSpc>
              <a:buSzTx/>
              <a:buNone/>
              <a:defRPr sz="2500"/>
            </a:pPr>
            <a:r>
              <a:rPr dirty="0"/>
              <a:t>You need to write …</a:t>
            </a:r>
          </a:p>
          <a:p>
            <a:pPr marL="0" indent="0">
              <a:lnSpc>
                <a:spcPct val="80000"/>
              </a:lnSpc>
              <a:buSzTx/>
              <a:buNone/>
              <a:defRPr sz="2500"/>
            </a:pPr>
            <a:endParaRPr dirty="0"/>
          </a:p>
          <a:p>
            <a:pPr marL="0" indent="0">
              <a:lnSpc>
                <a:spcPct val="80000"/>
              </a:lnSpc>
              <a:buSzTx/>
              <a:buNone/>
              <a:defRPr sz="2500"/>
            </a:pPr>
            <a:r>
              <a:rPr dirty="0"/>
              <a:t>Use the template</a:t>
            </a:r>
            <a:r>
              <a:rPr lang="en-GB" dirty="0"/>
              <a:t> </a:t>
            </a:r>
          </a:p>
          <a:p>
            <a:pPr marL="0" indent="0">
              <a:lnSpc>
                <a:spcPct val="80000"/>
              </a:lnSpc>
              <a:buSzTx/>
              <a:buNone/>
              <a:defRPr sz="2500"/>
            </a:pPr>
            <a:r>
              <a:rPr lang="en-GB" dirty="0"/>
              <a:t>I will mail a copy directly to each you</a:t>
            </a:r>
          </a:p>
          <a:p>
            <a:pPr marL="0" indent="0">
              <a:lnSpc>
                <a:spcPct val="80000"/>
              </a:lnSpc>
              <a:buSzTx/>
              <a:buNone/>
              <a:defRPr sz="2500"/>
            </a:pPr>
            <a:endParaRPr dirty="0"/>
          </a:p>
          <a:p>
            <a:pPr marL="0" indent="0">
              <a:lnSpc>
                <a:spcPct val="80000"/>
              </a:lnSpc>
              <a:buSzTx/>
              <a:buNone/>
              <a:defRPr sz="2500"/>
            </a:pPr>
            <a:r>
              <a:rPr dirty="0"/>
              <a:t>Complete each section</a:t>
            </a:r>
          </a:p>
          <a:p>
            <a:pPr marL="342900" indent="-342900">
              <a:lnSpc>
                <a:spcPct val="80000"/>
              </a:lnSpc>
              <a:defRPr sz="2500"/>
            </a:pPr>
            <a:r>
              <a:rPr dirty="0"/>
              <a:t>cover pages</a:t>
            </a:r>
          </a:p>
          <a:p>
            <a:pPr marL="342900" indent="-342900">
              <a:lnSpc>
                <a:spcPct val="80000"/>
              </a:lnSpc>
              <a:defRPr sz="2500"/>
            </a:pPr>
            <a:r>
              <a:rPr dirty="0"/>
              <a:t>evidence pages</a:t>
            </a:r>
          </a:p>
          <a:p>
            <a:pPr marL="342900" indent="-342900">
              <a:lnSpc>
                <a:spcPct val="80000"/>
              </a:lnSpc>
              <a:defRPr sz="2500"/>
            </a:pPr>
            <a:r>
              <a:rPr dirty="0"/>
              <a:t>reflection pages</a:t>
            </a:r>
          </a:p>
          <a:p>
            <a:pPr marL="0" indent="0">
              <a:lnSpc>
                <a:spcPct val="80000"/>
              </a:lnSpc>
              <a:buSzTx/>
              <a:buNone/>
              <a:defRPr sz="2500"/>
            </a:pPr>
            <a:r>
              <a:rPr dirty="0"/>
              <a:t>Hand in on time</a:t>
            </a:r>
          </a:p>
          <a:p>
            <a:pPr marL="0" indent="0">
              <a:lnSpc>
                <a:spcPct val="80000"/>
              </a:lnSpc>
              <a:buSzTx/>
              <a:buNone/>
              <a:defRPr sz="2500"/>
            </a:pPr>
            <a:r>
              <a:rPr dirty="0"/>
              <a:t>Attend the interview</a:t>
            </a:r>
          </a:p>
        </p:txBody>
      </p:sp>
      <p:sp>
        <p:nvSpPr>
          <p:cNvPr id="225" name="Content Placeholder 7"/>
          <p:cNvSpPr txBox="1"/>
          <p:nvPr/>
        </p:nvSpPr>
        <p:spPr>
          <a:xfrm>
            <a:off x="4648200" y="1981200"/>
            <a:ext cx="3810000" cy="411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  <a:defRPr sz="2500" b="1"/>
            </a:pPr>
            <a:r>
              <a:t>My job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500"/>
            </a:pPr>
            <a:r>
              <a:t>to help you with this task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500" b="1"/>
            </a:pPr>
            <a:r>
              <a:t>Your job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500"/>
            </a:pPr>
            <a:r>
              <a:t>do the very best you can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500" b="1"/>
            </a:pPr>
            <a:r>
              <a:t>Guidance: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buSzPct val="100000"/>
              <a:buFont typeface="Arial"/>
              <a:buChar char="•"/>
              <a:defRPr sz="2500"/>
            </a:pPr>
            <a:r>
              <a:t>Answer specific questions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buSzPct val="100000"/>
              <a:buFont typeface="Arial"/>
              <a:buChar char="•"/>
              <a:defRPr sz="2500"/>
            </a:pPr>
            <a:r>
              <a:t>Reflect on your answers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buSzPct val="100000"/>
              <a:buFont typeface="Arial"/>
              <a:buChar char="•"/>
              <a:defRPr sz="2500"/>
            </a:pPr>
            <a:r>
              <a:t>Evaluate your motivations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08956" y="5726670"/>
            <a:ext cx="509209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I will ask you to do</a:t>
            </a:r>
            <a:r>
              <a:rPr kumimoji="0" lang="en-GB" sz="1800" b="0" i="0" u="none" strike="noStrike" cap="none" spc="0" normalizeH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something between each meeting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DA0D4-1EBF-A94C-BE9E-0567354C2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this slide set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9498A8-42D2-294E-A57A-3EAC01059933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GB" dirty="0"/>
              <a:t>Typically I will have covered some aspects of these notes verbally during the class as I explained the activities to you</a:t>
            </a:r>
          </a:p>
          <a:p>
            <a:r>
              <a:rPr lang="en-GB" dirty="0"/>
              <a:t>Use the notes</a:t>
            </a:r>
          </a:p>
          <a:p>
            <a:r>
              <a:rPr lang="en-GB" dirty="0"/>
              <a:t>To guide you through the out of class activities between lectures</a:t>
            </a:r>
          </a:p>
        </p:txBody>
      </p:sp>
    </p:spTree>
    <p:extLst>
      <p:ext uri="{BB962C8B-B14F-4D97-AF65-F5344CB8AC3E}">
        <p14:creationId xmlns:p14="http://schemas.microsoft.com/office/powerpoint/2010/main" val="245144834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B2C10-DA2B-BE4A-87E5-CBAE6D8DD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 - briefly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677A022-2159-B141-9AED-0006BA442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43439541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864944"/>
            <a:ext cx="2089150" cy="21971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9" name="Oval Callout 6"/>
          <p:cNvGrpSpPr/>
          <p:nvPr/>
        </p:nvGrpSpPr>
        <p:grpSpPr>
          <a:xfrm>
            <a:off x="7086600" y="431941"/>
            <a:ext cx="2133600" cy="1424941"/>
            <a:chOff x="0" y="0"/>
            <a:chExt cx="2133600" cy="1424939"/>
          </a:xfrm>
        </p:grpSpPr>
        <p:sp>
          <p:nvSpPr>
            <p:cNvPr id="197" name="Quote Bubble"/>
            <p:cNvSpPr/>
            <p:nvPr/>
          </p:nvSpPr>
          <p:spPr>
            <a:xfrm>
              <a:off x="0" y="25258"/>
              <a:ext cx="2133600" cy="1374424"/>
            </a:xfrm>
            <a:prstGeom prst="wedgeEllipseCallout">
              <a:avLst>
                <a:gd name="adj1" fmla="val -111094"/>
                <a:gd name="adj2" fmla="val 96629"/>
              </a:avLst>
            </a:prstGeom>
            <a:gradFill flip="none" rotWithShape="1">
              <a:gsLst>
                <a:gs pos="0">
                  <a:schemeClr val="accent1">
                    <a:hueOff val="357503"/>
                    <a:satOff val="54545"/>
                    <a:lumOff val="29273"/>
                  </a:schemeClr>
                </a:gs>
                <a:gs pos="35000">
                  <a:srgbClr val="BDD4FF"/>
                </a:gs>
                <a:gs pos="100000">
                  <a:schemeClr val="accent1">
                    <a:hueOff val="418253"/>
                    <a:satOff val="54545"/>
                    <a:lumOff val="42493"/>
                  </a:schemeClr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/>
              </a:pPr>
              <a:endParaRPr/>
            </a:p>
          </p:txBody>
        </p:sp>
        <p:sp>
          <p:nvSpPr>
            <p:cNvPr id="198" name="What about you?"/>
            <p:cNvSpPr txBox="1"/>
            <p:nvPr/>
          </p:nvSpPr>
          <p:spPr>
            <a:xfrm>
              <a:off x="312458" y="-1"/>
              <a:ext cx="1508684" cy="1424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/>
              <a:br/>
              <a:r>
                <a:rPr sz="2400"/>
                <a:t>What about you?</a:t>
              </a:r>
            </a:p>
          </p:txBody>
        </p:sp>
      </p:grpSp>
      <p:sp>
        <p:nvSpPr>
          <p:cNvPr id="20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50391">
              <a:defRPr sz="3627"/>
            </a:lvl1pPr>
          </a:lstStyle>
          <a:p>
            <a:r>
              <a:t>Intros: me, the support team and you? </a:t>
            </a:r>
          </a:p>
        </p:txBody>
      </p:sp>
      <p:sp>
        <p:nvSpPr>
          <p:cNvPr id="201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762000" y="1596413"/>
            <a:ext cx="8077200" cy="4297364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spcBef>
                <a:spcPts val="500"/>
              </a:spcBef>
              <a:buSzTx/>
              <a:buNone/>
              <a:defRPr sz="2300"/>
            </a:pPr>
            <a:r>
              <a:rPr dirty="0"/>
              <a:t>Leader for this section</a:t>
            </a:r>
            <a:endParaRPr sz="2900" dirty="0"/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rPr dirty="0"/>
              <a:t>Dr </a:t>
            </a:r>
            <a:r>
              <a:rPr dirty="0" err="1"/>
              <a:t>Su</a:t>
            </a:r>
            <a:r>
              <a:rPr dirty="0"/>
              <a:t> White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rPr dirty="0"/>
              <a:t>Academic in ECS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rPr dirty="0" err="1"/>
              <a:t>saw@ecs.soton.ac.uk</a:t>
            </a:r>
            <a:r>
              <a:rPr dirty="0"/>
              <a:t>	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rPr dirty="0"/>
              <a:t>Researcher in Web and Internet Science – ECS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endParaRPr dirty="0"/>
          </a:p>
          <a:p>
            <a:pPr>
              <a:lnSpc>
                <a:spcPct val="80000"/>
              </a:lnSpc>
              <a:spcBef>
                <a:spcPts val="600"/>
              </a:spcBef>
              <a:buSzTx/>
              <a:buNone/>
              <a:defRPr sz="2900"/>
            </a:pPr>
            <a:r>
              <a:rPr dirty="0"/>
              <a:t>Why I am here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rPr dirty="0"/>
              <a:t>Senior tutor on the foundation year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rPr dirty="0"/>
              <a:t>Believe that </a:t>
            </a:r>
            <a:r>
              <a:rPr b="1" dirty="0"/>
              <a:t>all</a:t>
            </a:r>
            <a:r>
              <a:rPr dirty="0"/>
              <a:t> students can learn and succeed</a:t>
            </a:r>
            <a:endParaRPr lang="en-GB" dirty="0"/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rPr lang="en-GB" dirty="0"/>
              <a:t>Understand that learning is individual and personal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rPr lang="en-GB" dirty="0"/>
              <a:t>I will read your personal portfolios – and mark your work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team..</a:t>
            </a:r>
          </a:p>
        </p:txBody>
      </p:sp>
      <p:sp>
        <p:nvSpPr>
          <p:cNvPr id="206" name="Content Placeholder 3"/>
          <p:cNvSpPr txBox="1">
            <a:spLocks noGrp="1"/>
          </p:cNvSpPr>
          <p:nvPr>
            <p:ph type="body" sz="half" idx="1"/>
          </p:nvPr>
        </p:nvSpPr>
        <p:spPr>
          <a:xfrm>
            <a:off x="6858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rPr dirty="0"/>
              <a:t>This term:</a:t>
            </a:r>
          </a:p>
          <a:p>
            <a:r>
              <a:rPr dirty="0"/>
              <a:t> John Mills</a:t>
            </a:r>
            <a:r>
              <a:rPr lang="en-GB" dirty="0"/>
              <a:t> and I</a:t>
            </a:r>
            <a:endParaRPr dirty="0"/>
          </a:p>
          <a:p>
            <a:pPr lvl="1"/>
            <a:r>
              <a:rPr dirty="0"/>
              <a:t>Will conduct some interviews</a:t>
            </a:r>
            <a:endParaRPr lang="en-GB" dirty="0"/>
          </a:p>
          <a:p>
            <a:pPr lvl="1"/>
            <a:r>
              <a:rPr lang="en-GB" dirty="0"/>
              <a:t>Discuss your portfolio</a:t>
            </a:r>
            <a:br>
              <a:rPr dirty="0"/>
            </a:br>
            <a:endParaRPr dirty="0"/>
          </a:p>
        </p:txBody>
      </p:sp>
      <p:sp>
        <p:nvSpPr>
          <p:cNvPr id="207" name="Content Placeholder 4"/>
          <p:cNvSpPr txBox="1"/>
          <p:nvPr/>
        </p:nvSpPr>
        <p:spPr>
          <a:xfrm>
            <a:off x="4640526" y="1600199"/>
            <a:ext cx="4274874" cy="4525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342900" indent="-342900">
              <a:spcBef>
                <a:spcPts val="600"/>
              </a:spcBef>
              <a:buSzPct val="100000"/>
              <a:buFont typeface="Arial"/>
              <a:buChar char="•"/>
              <a:defRPr sz="2800"/>
            </a:pPr>
            <a:r>
              <a:rPr dirty="0"/>
              <a:t> you may meet postgrad’s</a:t>
            </a:r>
            <a:endParaRPr lang="en-GB" dirty="0"/>
          </a:p>
          <a:p>
            <a:pPr marL="342900" lvl="2" indent="-342900">
              <a:spcBef>
                <a:spcPts val="600"/>
              </a:spcBef>
              <a:buSzPct val="100000"/>
              <a:buFont typeface="Arial"/>
              <a:buChar char="•"/>
              <a:defRPr sz="2800"/>
            </a:pPr>
            <a:r>
              <a:rPr dirty="0"/>
              <a:t>in lectures</a:t>
            </a:r>
          </a:p>
          <a:p>
            <a:pPr marL="342900" lvl="1" indent="-342900">
              <a:spcBef>
                <a:spcPts val="600"/>
              </a:spcBef>
              <a:buSzPct val="100000"/>
              <a:buFont typeface="Arial"/>
              <a:buChar char="•"/>
              <a:defRPr sz="2800"/>
            </a:pPr>
            <a:r>
              <a:rPr dirty="0"/>
              <a:t> conducting research</a:t>
            </a:r>
          </a:p>
          <a:p>
            <a:pPr marL="742950" lvl="2" indent="-285750">
              <a:spcBef>
                <a:spcPts val="500"/>
              </a:spcBef>
              <a:buSzPct val="100000"/>
              <a:buFont typeface="Arial"/>
              <a:buChar char="–"/>
              <a:defRPr sz="2400"/>
            </a:pPr>
            <a:r>
              <a:rPr dirty="0"/>
              <a:t> surveys</a:t>
            </a:r>
          </a:p>
          <a:p>
            <a:pPr marL="742950" lvl="2" indent="-285750">
              <a:spcBef>
                <a:spcPts val="500"/>
              </a:spcBef>
              <a:buSzPct val="100000"/>
              <a:buFont typeface="Arial"/>
              <a:buChar char="–"/>
              <a:defRPr sz="2400"/>
            </a:pPr>
            <a:r>
              <a:rPr dirty="0"/>
              <a:t> group discussions</a:t>
            </a:r>
          </a:p>
        </p:txBody>
      </p:sp>
      <p:sp>
        <p:nvSpPr>
          <p:cNvPr id="208" name="TextBox 5"/>
          <p:cNvSpPr txBox="1"/>
          <p:nvPr/>
        </p:nvSpPr>
        <p:spPr>
          <a:xfrm>
            <a:off x="1016000" y="5283200"/>
            <a:ext cx="7196667" cy="1269365"/>
          </a:xfrm>
          <a:prstGeom prst="rect">
            <a:avLst/>
          </a:prstGeom>
          <a:gradFill>
            <a:gsLst>
              <a:gs pos="0">
                <a:schemeClr val="accent5">
                  <a:hueOff val="249502"/>
                  <a:satOff val="48101"/>
                  <a:lumOff val="28891"/>
                </a:schemeClr>
              </a:gs>
              <a:gs pos="35000">
                <a:srgbClr val="BFEDFF"/>
              </a:gs>
              <a:gs pos="100000">
                <a:schemeClr val="accent5">
                  <a:hueOff val="308963"/>
                  <a:satOff val="48101"/>
                  <a:lumOff val="41680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 b="1"/>
            </a:pPr>
            <a:r>
              <a:t> we are interested in the whole general question</a:t>
            </a:r>
            <a:br/>
            <a:r>
              <a:t>of how you are learning on the foundation year</a:t>
            </a:r>
          </a:p>
          <a:p>
            <a:pPr algn="ctr">
              <a:defRPr sz="2000" b="1"/>
            </a:pPr>
            <a:r>
              <a:t> we are relying on you to participate in all of the various activities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Intros: Why we are here</a:t>
            </a:r>
          </a:p>
        </p:txBody>
      </p:sp>
      <p:sp>
        <p:nvSpPr>
          <p:cNvPr id="211" name="Rectangle 2"/>
          <p:cNvSpPr txBox="1"/>
          <p:nvPr/>
        </p:nvSpPr>
        <p:spPr>
          <a:xfrm>
            <a:off x="779462" y="3308549"/>
            <a:ext cx="4590513" cy="2628925"/>
          </a:xfrm>
          <a:prstGeom prst="rect">
            <a:avLst/>
          </a:prstGeom>
          <a:ln w="12700">
            <a:miter lim="400000"/>
          </a:ln>
          <a:effectLst>
            <a:outerShdw blurRad="50800" dist="25399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spcBef>
                <a:spcPts val="500"/>
              </a:spcBef>
              <a:defRPr sz="2400"/>
            </a:pPr>
            <a:r>
              <a:rPr dirty="0"/>
              <a:t>Routes to success!</a:t>
            </a:r>
            <a:endParaRPr sz="2800" dirty="0"/>
          </a:p>
          <a:p>
            <a:pPr marL="342900" indent="-342900">
              <a:spcBef>
                <a:spcPts val="500"/>
              </a:spcBef>
              <a:buSzPct val="100000"/>
              <a:buChar char="▪"/>
              <a:defRPr sz="2400"/>
            </a:pPr>
            <a:r>
              <a:rPr dirty="0"/>
              <a:t>It’s a module</a:t>
            </a:r>
            <a:endParaRPr sz="2800" dirty="0"/>
          </a:p>
          <a:p>
            <a:pPr marL="342900" indent="-342900">
              <a:spcBef>
                <a:spcPts val="500"/>
              </a:spcBef>
              <a:buSzPct val="100000"/>
              <a:buChar char="▪"/>
              <a:defRPr sz="2400"/>
            </a:pPr>
            <a:r>
              <a:rPr dirty="0"/>
              <a:t>You have coursework</a:t>
            </a:r>
            <a:endParaRPr sz="2800" dirty="0"/>
          </a:p>
          <a:p>
            <a:pPr marL="342900" indent="-342900">
              <a:spcBef>
                <a:spcPts val="500"/>
              </a:spcBef>
              <a:buSzPct val="100000"/>
              <a:buChar char="▪"/>
              <a:defRPr sz="2400"/>
            </a:pPr>
            <a:r>
              <a:rPr dirty="0"/>
              <a:t>This is the lecture series</a:t>
            </a:r>
            <a:endParaRPr sz="2800" dirty="0"/>
          </a:p>
          <a:p>
            <a:pPr marL="342900" indent="-342900">
              <a:spcBef>
                <a:spcPts val="500"/>
              </a:spcBef>
              <a:buSzPct val="100000"/>
              <a:buChar char="▪"/>
              <a:defRPr sz="2400"/>
            </a:pPr>
            <a:r>
              <a:rPr dirty="0"/>
              <a:t>I want to make it useful</a:t>
            </a:r>
            <a:endParaRPr lang="en-GB" dirty="0"/>
          </a:p>
          <a:p>
            <a:pPr marL="342900" indent="-342900">
              <a:spcBef>
                <a:spcPts val="500"/>
              </a:spcBef>
              <a:buSzPct val="100000"/>
              <a:buChar char="▪"/>
              <a:defRPr sz="2400"/>
            </a:pPr>
            <a:r>
              <a:rPr lang="en-GB" dirty="0"/>
              <a:t>I need you to join in</a:t>
            </a:r>
            <a:endParaRPr dirty="0"/>
          </a:p>
        </p:txBody>
      </p:sp>
      <p:grpSp>
        <p:nvGrpSpPr>
          <p:cNvPr id="218" name="AutoShape 5"/>
          <p:cNvGrpSpPr/>
          <p:nvPr/>
        </p:nvGrpSpPr>
        <p:grpSpPr>
          <a:xfrm>
            <a:off x="4849814" y="1434983"/>
            <a:ext cx="4296239" cy="3639117"/>
            <a:chOff x="-1" y="-1"/>
            <a:chExt cx="4296238" cy="3639115"/>
          </a:xfrm>
        </p:grpSpPr>
        <p:sp>
          <p:nvSpPr>
            <p:cNvPr id="212" name="Shape"/>
            <p:cNvSpPr/>
            <p:nvPr/>
          </p:nvSpPr>
          <p:spPr>
            <a:xfrm>
              <a:off x="-1" y="-1"/>
              <a:ext cx="4296238" cy="297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lnTo>
                    <a:pt x="1901" y="6800"/>
                  </a:ln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lnTo>
                    <a:pt x="18513" y="2598"/>
                  </a:ln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lnTo>
                    <a:pt x="20203" y="7321"/>
                  </a:ln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hueOff val="249502"/>
                    <a:satOff val="48101"/>
                    <a:lumOff val="28891"/>
                  </a:schemeClr>
                </a:gs>
                <a:gs pos="35000">
                  <a:srgbClr val="BFEDFF"/>
                </a:gs>
                <a:gs pos="100000">
                  <a:schemeClr val="accent5">
                    <a:hueOff val="308963"/>
                    <a:satOff val="48101"/>
                    <a:lumOff val="41680"/>
                  </a:schemeClr>
                </a:gs>
              </a:gsLst>
              <a:lin ang="16200000" scaled="0"/>
            </a:gradFill>
            <a:ln w="9525" cap="flat">
              <a:solidFill>
                <a:srgbClr val="46AAC4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13" name="Circle"/>
            <p:cNvSpPr/>
            <p:nvPr/>
          </p:nvSpPr>
          <p:spPr>
            <a:xfrm>
              <a:off x="554429" y="2721242"/>
              <a:ext cx="495301" cy="49530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hueOff val="249502"/>
                    <a:satOff val="48101"/>
                    <a:lumOff val="28891"/>
                  </a:schemeClr>
                </a:gs>
                <a:gs pos="35000">
                  <a:srgbClr val="BFEDFF"/>
                </a:gs>
                <a:gs pos="100000">
                  <a:schemeClr val="accent5">
                    <a:hueOff val="308963"/>
                    <a:satOff val="48101"/>
                    <a:lumOff val="41680"/>
                  </a:schemeClr>
                </a:gs>
              </a:gsLst>
              <a:lin ang="16200000" scaled="0"/>
            </a:gradFill>
            <a:ln w="9525" cap="flat">
              <a:solidFill>
                <a:srgbClr val="46AAC4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14" name="Circle"/>
            <p:cNvSpPr/>
            <p:nvPr/>
          </p:nvSpPr>
          <p:spPr>
            <a:xfrm>
              <a:off x="316535" y="3158915"/>
              <a:ext cx="330201" cy="33020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hueOff val="249502"/>
                    <a:satOff val="48101"/>
                    <a:lumOff val="28891"/>
                  </a:schemeClr>
                </a:gs>
                <a:gs pos="35000">
                  <a:srgbClr val="BFEDFF"/>
                </a:gs>
                <a:gs pos="100000">
                  <a:schemeClr val="accent5">
                    <a:hueOff val="308963"/>
                    <a:satOff val="48101"/>
                    <a:lumOff val="41680"/>
                  </a:schemeClr>
                </a:gs>
              </a:gsLst>
              <a:lin ang="16200000" scaled="0"/>
            </a:gradFill>
            <a:ln w="9525" cap="flat">
              <a:solidFill>
                <a:srgbClr val="46AAC4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15" name="Circle"/>
            <p:cNvSpPr/>
            <p:nvPr/>
          </p:nvSpPr>
          <p:spPr>
            <a:xfrm>
              <a:off x="189246" y="3474013"/>
              <a:ext cx="165101" cy="165101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hueOff val="249502"/>
                    <a:satOff val="48101"/>
                    <a:lumOff val="28891"/>
                  </a:schemeClr>
                </a:gs>
                <a:gs pos="35000">
                  <a:srgbClr val="BFEDFF"/>
                </a:gs>
                <a:gs pos="100000">
                  <a:schemeClr val="accent5">
                    <a:hueOff val="308963"/>
                    <a:satOff val="48101"/>
                    <a:lumOff val="41680"/>
                  </a:schemeClr>
                </a:gs>
              </a:gsLst>
              <a:lin ang="16200000" scaled="0"/>
            </a:gradFill>
            <a:ln w="9525" cap="flat">
              <a:solidFill>
                <a:srgbClr val="46AAC4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16" name="Shape"/>
            <p:cNvSpPr/>
            <p:nvPr/>
          </p:nvSpPr>
          <p:spPr>
            <a:xfrm>
              <a:off x="218153" y="151407"/>
              <a:ext cx="3936788" cy="2528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lnTo>
                    <a:pt x="2598" y="19137"/>
                  </a:ln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lnTo>
                    <a:pt x="7802" y="21600"/>
                  </a:ln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9525" cap="flat">
              <a:solidFill>
                <a:srgbClr val="46AAC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17" name="Each week we will rehearse part of the portfolio"/>
            <p:cNvSpPr txBox="1"/>
            <p:nvPr/>
          </p:nvSpPr>
          <p:spPr>
            <a:xfrm>
              <a:off x="1074953" y="945780"/>
              <a:ext cx="1842811" cy="923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/>
              <a:r>
                <a:rPr dirty="0"/>
                <a:t>Each week we will</a:t>
              </a:r>
              <a:br>
                <a:rPr dirty="0"/>
              </a:br>
              <a:r>
                <a:rPr dirty="0"/>
                <a:t>rehearse </a:t>
              </a:r>
              <a:r>
                <a:rPr lang="en-GB" dirty="0"/>
                <a:t>some </a:t>
              </a:r>
              <a:r>
                <a:rPr dirty="0"/>
                <a:t>of</a:t>
              </a:r>
              <a:br>
                <a:rPr dirty="0"/>
              </a:br>
              <a:r>
                <a:rPr dirty="0"/>
                <a:t>the portfolio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C5D6C0-DFEA-3745-B1FB-6CDE47C1C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thinking exercises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84776B-AF0B-C744-B48E-9D3DEB1992DC}"/>
              </a:ext>
            </a:extLst>
          </p:cNvPr>
          <p:cNvSpPr txBox="1"/>
          <p:nvPr/>
        </p:nvSpPr>
        <p:spPr>
          <a:xfrm>
            <a:off x="938254" y="5454595"/>
            <a:ext cx="422214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Each exercise is relevant </a:t>
            </a:r>
            <a:b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</a:b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to some part of the portfolio</a:t>
            </a:r>
          </a:p>
        </p:txBody>
      </p:sp>
    </p:spTree>
    <p:extLst>
      <p:ext uri="{BB962C8B-B14F-4D97-AF65-F5344CB8AC3E}">
        <p14:creationId xmlns:p14="http://schemas.microsoft.com/office/powerpoint/2010/main" val="400258794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C6EFA-F997-9D4C-A58B-AAE8A7DD3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what about you?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89CC77-372E-C947-9A74-6F8B8397A3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are you taking the foundation year?</a:t>
            </a:r>
          </a:p>
          <a:p>
            <a:r>
              <a:rPr lang="en-US" dirty="0"/>
              <a:t>What or who was your motivation?</a:t>
            </a:r>
          </a:p>
          <a:p>
            <a:pPr lvl="1"/>
            <a:r>
              <a:rPr lang="en-US" dirty="0"/>
              <a:t>A teacher?</a:t>
            </a:r>
          </a:p>
          <a:p>
            <a:pPr lvl="1"/>
            <a:r>
              <a:rPr lang="en-US" dirty="0"/>
              <a:t>Your family?</a:t>
            </a:r>
          </a:p>
          <a:p>
            <a:pPr lvl="1"/>
            <a:r>
              <a:rPr lang="en-US" dirty="0"/>
              <a:t>An interest?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58DD95-84B9-364E-8DD7-5771037AA79F}"/>
              </a:ext>
            </a:extLst>
          </p:cNvPr>
          <p:cNvSpPr/>
          <p:nvPr/>
        </p:nvSpPr>
        <p:spPr>
          <a:xfrm>
            <a:off x="4800600" y="4553701"/>
            <a:ext cx="3430747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4000" dirty="0"/>
              <a:t>Discussion time</a:t>
            </a:r>
          </a:p>
        </p:txBody>
      </p:sp>
    </p:spTree>
    <p:extLst>
      <p:ext uri="{BB962C8B-B14F-4D97-AF65-F5344CB8AC3E}">
        <p14:creationId xmlns:p14="http://schemas.microsoft.com/office/powerpoint/2010/main" val="373128447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116432-9325-264A-A40D-6742BBA03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Complete the sheet</a:t>
            </a:r>
            <a:br>
              <a:rPr lang="en-US" dirty="0"/>
            </a:br>
            <a:r>
              <a:rPr lang="en-US" dirty="0"/>
              <a:t>Then speak with your neighbor(s)</a:t>
            </a:r>
          </a:p>
        </p:txBody>
      </p:sp>
    </p:spTree>
    <p:extLst>
      <p:ext uri="{BB962C8B-B14F-4D97-AF65-F5344CB8AC3E}">
        <p14:creationId xmlns:p14="http://schemas.microsoft.com/office/powerpoint/2010/main" val="261267934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07369-DDFC-484D-9CED-A47A85C8F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Welcome:-)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8D338-293E-8D48-9C9F-A88FF293FA1C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r>
              <a:rPr lang="en-GB" dirty="0">
                <a:solidFill>
                  <a:schemeClr val="tx1"/>
                </a:solidFill>
              </a:rPr>
              <a:t>Dr Su White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ECS, University of Southampton </a:t>
            </a:r>
          </a:p>
        </p:txBody>
      </p:sp>
    </p:spTree>
    <p:extLst>
      <p:ext uri="{BB962C8B-B14F-4D97-AF65-F5344CB8AC3E}">
        <p14:creationId xmlns:p14="http://schemas.microsoft.com/office/powerpoint/2010/main" val="92918798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You: A</a:t>
            </a:r>
            <a:r>
              <a:rPr lang="en-GB" dirty="0"/>
              <a:t>n (old?)</a:t>
            </a:r>
            <a:r>
              <a:rPr dirty="0"/>
              <a:t> vision of students</a:t>
            </a:r>
          </a:p>
        </p:txBody>
      </p:sp>
      <p:pic>
        <p:nvPicPr>
          <p:cNvPr id="187" name="Content Placeholder 5" descr="Content Placeholder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854" y="1596413"/>
            <a:ext cx="6925492" cy="4297363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Rectangle 6"/>
          <p:cNvSpPr/>
          <p:nvPr/>
        </p:nvSpPr>
        <p:spPr>
          <a:xfrm>
            <a:off x="1303866" y="6037729"/>
            <a:ext cx="6536268" cy="38354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https://youtu.be/dGCJ46vyR9o?list=PL77BB94D4838EAD4C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430AB-8D0D-0242-9995-F7F8C3824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 don’t have time to make a video…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7ADAF6-5B4A-DF40-8374-20D4F94720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I have a quick survey for you to complete</a:t>
            </a:r>
          </a:p>
          <a:p>
            <a:r>
              <a:rPr lang="en-US" dirty="0"/>
              <a:t>… and some time to talk scheduled</a:t>
            </a:r>
          </a:p>
          <a:p>
            <a:pPr lvl="1"/>
            <a:r>
              <a:rPr lang="en-US" dirty="0"/>
              <a:t>Consider</a:t>
            </a:r>
          </a:p>
          <a:p>
            <a:pPr lvl="2"/>
            <a:r>
              <a:rPr lang="en-US" dirty="0"/>
              <a:t>What was true for you about the video?</a:t>
            </a:r>
          </a:p>
          <a:p>
            <a:pPr lvl="2"/>
            <a:r>
              <a:rPr lang="en-US" dirty="0"/>
              <a:t>Where could you </a:t>
            </a:r>
            <a:br>
              <a:rPr lang="en-US" dirty="0"/>
            </a:br>
            <a:r>
              <a:rPr lang="en-US" dirty="0"/>
              <a:t>improve or change the information?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2596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A89D9A-CCB6-0443-B5D6-A4ED1A5AE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Complete the paper version of the survey</a:t>
            </a:r>
          </a:p>
        </p:txBody>
      </p:sp>
    </p:spTree>
    <p:extLst>
      <p:ext uri="{BB962C8B-B14F-4D97-AF65-F5344CB8AC3E}">
        <p14:creationId xmlns:p14="http://schemas.microsoft.com/office/powerpoint/2010/main" val="56365577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68209C-D4A2-364B-8CAE-53E2EF054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 of class for week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9388B4-1C34-304A-A626-C982EE0DF62C}"/>
              </a:ext>
            </a:extLst>
          </p:cNvPr>
          <p:cNvSpPr txBox="1"/>
          <p:nvPr/>
        </p:nvSpPr>
        <p:spPr>
          <a:xfrm>
            <a:off x="1319917" y="5685183"/>
            <a:ext cx="3598099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Look out for emails 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inviting you to the survey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providing you with the template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/>
              <a:t>suggesting tasks before next week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563867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We have collections of videos</a:t>
            </a:r>
          </a:p>
        </p:txBody>
      </p:sp>
      <p:pic>
        <p:nvPicPr>
          <p:cNvPr id="191" name="Content Placeholder 3" descr="Content Placeholder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165" y="1600200"/>
            <a:ext cx="3964970" cy="4297363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Rectangle 4"/>
          <p:cNvSpPr/>
          <p:nvPr/>
        </p:nvSpPr>
        <p:spPr>
          <a:xfrm>
            <a:off x="2837165" y="6248400"/>
            <a:ext cx="4361964" cy="367665"/>
          </a:xfrm>
          <a:prstGeom prst="rect">
            <a:avLst/>
          </a:prstGeom>
          <a:gradFill>
            <a:gsLst>
              <a:gs pos="0">
                <a:schemeClr val="accent1">
                  <a:hueOff val="357503"/>
                  <a:satOff val="54545"/>
                  <a:lumOff val="29273"/>
                </a:schemeClr>
              </a:gs>
              <a:gs pos="35000">
                <a:srgbClr val="BDD4FF"/>
              </a:gs>
              <a:gs pos="100000">
                <a:schemeClr val="accent1">
                  <a:hueOff val="418253"/>
                  <a:satOff val="54545"/>
                  <a:lumOff val="42493"/>
                </a:schemeClr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http://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www.edshare.soton.ac.uk/14045</a:t>
            </a:r>
            <a:r>
              <a:t>/</a:t>
            </a:r>
          </a:p>
        </p:txBody>
      </p:sp>
      <p:sp>
        <p:nvSpPr>
          <p:cNvPr id="193" name="TextBox 5"/>
          <p:cNvSpPr txBox="1"/>
          <p:nvPr/>
        </p:nvSpPr>
        <p:spPr>
          <a:xfrm>
            <a:off x="7239000" y="1600200"/>
            <a:ext cx="1676400" cy="4901565"/>
          </a:xfrm>
          <a:prstGeom prst="rect">
            <a:avLst/>
          </a:prstGeom>
          <a:gradFill>
            <a:gsLst>
              <a:gs pos="0">
                <a:schemeClr val="accent1">
                  <a:hueOff val="357503"/>
                  <a:satOff val="54545"/>
                  <a:lumOff val="29273"/>
                </a:schemeClr>
              </a:gs>
              <a:gs pos="35000">
                <a:srgbClr val="BDD4FF"/>
              </a:gs>
              <a:gs pos="100000">
                <a:schemeClr val="accent1">
                  <a:hueOff val="418253"/>
                  <a:satOff val="54545"/>
                  <a:lumOff val="42493"/>
                </a:schemeClr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/>
            </a:pPr>
            <a:r>
              <a:t>First Collection</a:t>
            </a:r>
          </a:p>
          <a:p>
            <a:pPr algn="ctr">
              <a:defRPr b="1"/>
            </a:pPr>
            <a:endParaRPr/>
          </a:p>
          <a:p>
            <a:pPr marL="285750" indent="-285750">
              <a:buSzPct val="100000"/>
              <a:buFont typeface="Arial"/>
              <a:buChar char="•"/>
            </a:pPr>
            <a:r>
              <a:t>Mike Wesch, Students Today (2)</a:t>
            </a:r>
          </a:p>
          <a:p>
            <a:pPr marL="285750" indent="-285750">
              <a:buSzPct val="100000"/>
              <a:buFont typeface="Arial"/>
              <a:buChar char="•"/>
            </a:pPr>
            <a:r>
              <a:t>Matt Syed, Bounce</a:t>
            </a:r>
          </a:p>
          <a:p>
            <a:pPr marL="285750" indent="-285750">
              <a:buSzPct val="100000"/>
              <a:buFont typeface="Arial"/>
              <a:buChar char="•"/>
            </a:pPr>
            <a:r>
              <a:t>RSA Animate, Drive</a:t>
            </a:r>
          </a:p>
          <a:p>
            <a:pPr marL="285750" indent="-285750">
              <a:buSzPct val="100000"/>
              <a:buFont typeface="Arial"/>
              <a:buChar char="•"/>
            </a:pPr>
            <a:r>
              <a:t>Reflective Writing</a:t>
            </a:r>
          </a:p>
          <a:p>
            <a:pPr marL="285750" indent="-285750">
              <a:buSzPct val="100000"/>
              <a:buFont typeface="Arial"/>
              <a:buChar char="•"/>
            </a:pPr>
            <a:r>
              <a:t>Critical thinking</a:t>
            </a:r>
          </a:p>
          <a:p>
            <a:pPr algn="ctr">
              <a:defRPr b="1"/>
            </a:pPr>
            <a:endParaRPr/>
          </a:p>
          <a:p>
            <a:pPr algn="ctr">
              <a:defRPr b="1"/>
            </a:pPr>
            <a:r>
              <a:t>Watch right now</a:t>
            </a:r>
          </a:p>
        </p:txBody>
      </p:sp>
      <p:sp>
        <p:nvSpPr>
          <p:cNvPr id="194" name="TextBox 7"/>
          <p:cNvSpPr txBox="1"/>
          <p:nvPr/>
        </p:nvSpPr>
        <p:spPr>
          <a:xfrm>
            <a:off x="838200" y="1600199"/>
            <a:ext cx="1676400" cy="3301366"/>
          </a:xfrm>
          <a:prstGeom prst="rect">
            <a:avLst/>
          </a:prstGeom>
          <a:gradFill>
            <a:gsLst>
              <a:gs pos="0">
                <a:schemeClr val="accent1">
                  <a:hueOff val="357503"/>
                  <a:satOff val="54545"/>
                  <a:lumOff val="29273"/>
                </a:schemeClr>
              </a:gs>
              <a:gs pos="35000">
                <a:srgbClr val="BDD4FF"/>
              </a:gs>
              <a:gs pos="100000">
                <a:schemeClr val="accent1">
                  <a:hueOff val="418253"/>
                  <a:satOff val="54545"/>
                  <a:lumOff val="42493"/>
                </a:schemeClr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/>
            </a:pPr>
            <a:r>
              <a:t>The whole collection</a:t>
            </a:r>
          </a:p>
          <a:p>
            <a:pPr algn="ctr">
              <a:defRPr b="1"/>
            </a:pPr>
            <a:endParaRPr/>
          </a:p>
          <a:p>
            <a:pPr marL="342900" indent="-342900">
              <a:buSzPct val="100000"/>
              <a:buAutoNum type="arabicPeriod"/>
            </a:pPr>
            <a:r>
              <a:t>Context</a:t>
            </a:r>
          </a:p>
          <a:p>
            <a:pPr marL="342900" indent="-342900">
              <a:buSzPct val="100000"/>
              <a:buAutoNum type="arabicPeriod"/>
            </a:pPr>
            <a:r>
              <a:t>Study advice</a:t>
            </a:r>
          </a:p>
          <a:p>
            <a:pPr marL="342900" indent="-342900">
              <a:buSzPct val="100000"/>
              <a:buAutoNum type="arabicPeriod"/>
            </a:pPr>
            <a:r>
              <a:t>How to learn anything fast</a:t>
            </a:r>
          </a:p>
          <a:p>
            <a:pPr marL="342900" indent="-342900">
              <a:buSzPct val="100000"/>
              <a:buAutoNum type="arabicPeriod"/>
            </a:pPr>
            <a:r>
              <a:t>Flow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B0C0A-7EE4-214F-BAD7-BB74BF4C9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notes for week 1</a:t>
            </a:r>
          </a:p>
        </p:txBody>
      </p:sp>
    </p:spTree>
    <p:extLst>
      <p:ext uri="{BB962C8B-B14F-4D97-AF65-F5344CB8AC3E}">
        <p14:creationId xmlns:p14="http://schemas.microsoft.com/office/powerpoint/2010/main" val="403928659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DA0D4-1EBF-A94C-BE9E-0567354C2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these notes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9498A8-42D2-294E-A57A-3EAC01059933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GB" dirty="0"/>
              <a:t>Typically I will have covered some aspects of these notes verbally during the class as I explained the activities to you</a:t>
            </a:r>
          </a:p>
          <a:p>
            <a:r>
              <a:rPr lang="en-GB" dirty="0"/>
              <a:t>Use the notes</a:t>
            </a:r>
          </a:p>
          <a:p>
            <a:r>
              <a:rPr lang="en-GB" dirty="0"/>
              <a:t>To guide you through the out of class activities between lectures</a:t>
            </a:r>
          </a:p>
        </p:txBody>
      </p:sp>
    </p:spTree>
    <p:extLst>
      <p:ext uri="{BB962C8B-B14F-4D97-AF65-F5344CB8AC3E}">
        <p14:creationId xmlns:p14="http://schemas.microsoft.com/office/powerpoint/2010/main" val="2189591578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itle 4"/>
          <p:cNvSpPr txBox="1">
            <a:spLocks noGrp="1"/>
          </p:cNvSpPr>
          <p:nvPr>
            <p:ph type="title"/>
          </p:nvPr>
        </p:nvSpPr>
        <p:spPr>
          <a:xfrm>
            <a:off x="1600199" y="2492375"/>
            <a:ext cx="6762751" cy="14700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About the Process</a:t>
            </a:r>
            <a:endParaRPr dirty="0"/>
          </a:p>
        </p:txBody>
      </p:sp>
      <p:sp>
        <p:nvSpPr>
          <p:cNvPr id="221" name="Subtitle 5"/>
          <p:cNvSpPr txBox="1">
            <a:spLocks noGrp="1"/>
          </p:cNvSpPr>
          <p:nvPr>
            <p:ph type="body" sz="quarter" idx="1"/>
          </p:nvPr>
        </p:nvSpPr>
        <p:spPr>
          <a:xfrm>
            <a:off x="1600200" y="3966881"/>
            <a:ext cx="6762751" cy="1752601"/>
          </a:xfrm>
          <a:prstGeom prst="rect">
            <a:avLst/>
          </a:prstGeom>
          <a:gradFill>
            <a:gsLst>
              <a:gs pos="0">
                <a:schemeClr val="accent1">
                  <a:hueOff val="357503"/>
                  <a:satOff val="54545"/>
                  <a:lumOff val="29273"/>
                </a:schemeClr>
              </a:gs>
              <a:gs pos="35000">
                <a:srgbClr val="BDD4FF"/>
              </a:gs>
              <a:gs pos="100000">
                <a:schemeClr val="accent1">
                  <a:hueOff val="418253"/>
                  <a:satOff val="54545"/>
                  <a:lumOff val="42493"/>
                </a:schemeClr>
              </a:gs>
            </a:gsLst>
            <a:lin ang="16200000"/>
          </a:gradFill>
          <a:ln w="9525">
            <a:solidFill>
              <a:srgbClr val="4A7EBB"/>
            </a:solidFill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What you have to do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Reminder</a:t>
            </a:r>
            <a:r>
              <a:rPr dirty="0"/>
              <a:t>: The big picture themes</a:t>
            </a:r>
          </a:p>
        </p:txBody>
      </p:sp>
      <p:grpSp>
        <p:nvGrpSpPr>
          <p:cNvPr id="253" name="Diagram 2"/>
          <p:cNvGrpSpPr/>
          <p:nvPr/>
        </p:nvGrpSpPr>
        <p:grpSpPr>
          <a:xfrm>
            <a:off x="1802513" y="2038637"/>
            <a:ext cx="6096001" cy="4632929"/>
            <a:chOff x="0" y="0"/>
            <a:chExt cx="6096000" cy="4632928"/>
          </a:xfrm>
        </p:grpSpPr>
        <p:grpSp>
          <p:nvGrpSpPr>
            <p:cNvPr id="233" name="Group"/>
            <p:cNvGrpSpPr/>
            <p:nvPr/>
          </p:nvGrpSpPr>
          <p:grpSpPr>
            <a:xfrm>
              <a:off x="0" y="0"/>
              <a:ext cx="1905000" cy="1143000"/>
              <a:chOff x="0" y="0"/>
              <a:chExt cx="1904999" cy="1143000"/>
            </a:xfrm>
          </p:grpSpPr>
          <p:sp>
            <p:nvSpPr>
              <p:cNvPr id="231" name="Rectangle"/>
              <p:cNvSpPr/>
              <p:nvPr/>
            </p:nvSpPr>
            <p:spPr>
              <a:xfrm>
                <a:off x="-1" y="0"/>
                <a:ext cx="1905001" cy="1143000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32" name="learning"/>
              <p:cNvSpPr txBox="1"/>
              <p:nvPr/>
            </p:nvSpPr>
            <p:spPr>
              <a:xfrm>
                <a:off x="0" y="369570"/>
                <a:ext cx="1905000" cy="4038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68580" tIns="68580" rIns="68580" bIns="68580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lvl1pPr>
              </a:lstStyle>
              <a:p>
                <a:r>
                  <a:t>learning</a:t>
                </a:r>
              </a:p>
            </p:txBody>
          </p:sp>
        </p:grpSp>
        <p:grpSp>
          <p:nvGrpSpPr>
            <p:cNvPr id="236" name="Group"/>
            <p:cNvGrpSpPr/>
            <p:nvPr/>
          </p:nvGrpSpPr>
          <p:grpSpPr>
            <a:xfrm>
              <a:off x="2095498" y="0"/>
              <a:ext cx="2421838" cy="4632928"/>
              <a:chOff x="-1" y="0"/>
              <a:chExt cx="2421835" cy="4632928"/>
            </a:xfrm>
          </p:grpSpPr>
          <p:sp>
            <p:nvSpPr>
              <p:cNvPr id="234" name="Rectangle"/>
              <p:cNvSpPr/>
              <p:nvPr/>
            </p:nvSpPr>
            <p:spPr>
              <a:xfrm>
                <a:off x="-1" y="0"/>
                <a:ext cx="1905001" cy="1143000"/>
              </a:xfrm>
              <a:prstGeom prst="rect">
                <a:avLst/>
              </a:prstGeom>
              <a:gradFill flip="none" rotWithShape="1">
                <a:gsLst>
                  <a:gs pos="0">
                    <a:srgbClr val="2E5E97"/>
                  </a:gs>
                  <a:gs pos="80000">
                    <a:srgbClr val="3C7BC7"/>
                  </a:gs>
                  <a:gs pos="100000">
                    <a:srgbClr val="3A7CCA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35" name="reflection"/>
              <p:cNvSpPr txBox="1"/>
              <p:nvPr/>
            </p:nvSpPr>
            <p:spPr>
              <a:xfrm>
                <a:off x="516834" y="4229067"/>
                <a:ext cx="1905000" cy="4038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68580" tIns="68580" rIns="68580" bIns="68580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lvl1pPr>
              </a:lstStyle>
              <a:p>
                <a:r>
                  <a:t>reflection</a:t>
                </a:r>
              </a:p>
            </p:txBody>
          </p:sp>
        </p:grpSp>
        <p:grpSp>
          <p:nvGrpSpPr>
            <p:cNvPr id="239" name="Group"/>
            <p:cNvGrpSpPr/>
            <p:nvPr/>
          </p:nvGrpSpPr>
          <p:grpSpPr>
            <a:xfrm>
              <a:off x="4190999" y="0"/>
              <a:ext cx="1905001" cy="1143000"/>
              <a:chOff x="0" y="0"/>
              <a:chExt cx="1904999" cy="1143000"/>
            </a:xfrm>
          </p:grpSpPr>
          <p:sp>
            <p:nvSpPr>
              <p:cNvPr id="237" name="Rectangle"/>
              <p:cNvSpPr/>
              <p:nvPr/>
            </p:nvSpPr>
            <p:spPr>
              <a:xfrm>
                <a:off x="-1" y="0"/>
                <a:ext cx="1905001" cy="1143000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38" name="self knowledge"/>
              <p:cNvSpPr txBox="1"/>
              <p:nvPr/>
            </p:nvSpPr>
            <p:spPr>
              <a:xfrm>
                <a:off x="0" y="369570"/>
                <a:ext cx="1905000" cy="4038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68580" tIns="68580" rIns="68580" bIns="68580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lvl1pPr>
              </a:lstStyle>
              <a:p>
                <a:r>
                  <a:t>self knowledge</a:t>
                </a:r>
              </a:p>
            </p:txBody>
          </p:sp>
        </p:grpSp>
        <p:grpSp>
          <p:nvGrpSpPr>
            <p:cNvPr id="242" name="Group"/>
            <p:cNvGrpSpPr/>
            <p:nvPr/>
          </p:nvGrpSpPr>
          <p:grpSpPr>
            <a:xfrm>
              <a:off x="0" y="1333500"/>
              <a:ext cx="1905000" cy="1143000"/>
              <a:chOff x="0" y="0"/>
              <a:chExt cx="1904999" cy="1143000"/>
            </a:xfrm>
          </p:grpSpPr>
          <p:sp>
            <p:nvSpPr>
              <p:cNvPr id="240" name="Rectangle"/>
              <p:cNvSpPr/>
              <p:nvPr/>
            </p:nvSpPr>
            <p:spPr>
              <a:xfrm>
                <a:off x="-1" y="0"/>
                <a:ext cx="1905001" cy="1143000"/>
              </a:xfrm>
              <a:prstGeom prst="rect">
                <a:avLst/>
              </a:prstGeom>
              <a:gradFill flip="none" rotWithShape="1">
                <a:gsLst>
                  <a:gs pos="0">
                    <a:srgbClr val="2E5E97"/>
                  </a:gs>
                  <a:gs pos="80000">
                    <a:srgbClr val="3C7BC7"/>
                  </a:gs>
                  <a:gs pos="100000">
                    <a:srgbClr val="3A7CCA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1" name="Using feedback"/>
              <p:cNvSpPr txBox="1"/>
              <p:nvPr/>
            </p:nvSpPr>
            <p:spPr>
              <a:xfrm>
                <a:off x="0" y="369570"/>
                <a:ext cx="1905000" cy="4038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68580" tIns="68580" rIns="68580" bIns="68580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lvl1pPr>
              </a:lstStyle>
              <a:p>
                <a:r>
                  <a:t>Using feedback</a:t>
                </a:r>
              </a:p>
            </p:txBody>
          </p:sp>
        </p:grpSp>
        <p:sp>
          <p:nvSpPr>
            <p:cNvPr id="243" name="Rectangle"/>
            <p:cNvSpPr/>
            <p:nvPr/>
          </p:nvSpPr>
          <p:spPr>
            <a:xfrm>
              <a:off x="2095500" y="1333500"/>
              <a:ext cx="1905000" cy="1143000"/>
            </a:xfrm>
            <a:prstGeom prst="rect">
              <a:avLst/>
            </a:prstGeom>
            <a:gradFill flip="none" rotWithShape="1">
              <a:gsLst>
                <a:gs pos="0">
                  <a:srgbClr val="2E5E97"/>
                </a:gs>
                <a:gs pos="80000">
                  <a:srgbClr val="3C7BC7"/>
                </a:gs>
                <a:gs pos="100000">
                  <a:srgbClr val="3A7CCA"/>
                </a:gs>
              </a:gsLst>
              <a:lin ang="16200000" scaled="0"/>
            </a:gra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246" name="Group"/>
            <p:cNvGrpSpPr/>
            <p:nvPr/>
          </p:nvGrpSpPr>
          <p:grpSpPr>
            <a:xfrm>
              <a:off x="4190999" y="1333500"/>
              <a:ext cx="1905001" cy="1143000"/>
              <a:chOff x="0" y="0"/>
              <a:chExt cx="1904999" cy="1143000"/>
            </a:xfrm>
          </p:grpSpPr>
          <p:sp>
            <p:nvSpPr>
              <p:cNvPr id="244" name="Rectangle"/>
              <p:cNvSpPr/>
              <p:nvPr/>
            </p:nvSpPr>
            <p:spPr>
              <a:xfrm>
                <a:off x="-1" y="0"/>
                <a:ext cx="1905001" cy="1143000"/>
              </a:xfrm>
              <a:prstGeom prst="rect">
                <a:avLst/>
              </a:prstGeom>
              <a:gradFill flip="none" rotWithShape="1">
                <a:gsLst>
                  <a:gs pos="0">
                    <a:srgbClr val="2E5E97"/>
                  </a:gs>
                  <a:gs pos="80000">
                    <a:srgbClr val="3C7BC7"/>
                  </a:gs>
                  <a:gs pos="100000">
                    <a:srgbClr val="3A7CCA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5" name="Future planning"/>
              <p:cNvSpPr txBox="1"/>
              <p:nvPr/>
            </p:nvSpPr>
            <p:spPr>
              <a:xfrm>
                <a:off x="0" y="369570"/>
                <a:ext cx="1905000" cy="4038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68580" tIns="68580" rIns="68580" bIns="68580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lvl1pPr>
              </a:lstStyle>
              <a:p>
                <a:r>
                  <a:t>Future planning</a:t>
                </a:r>
              </a:p>
            </p:txBody>
          </p:sp>
        </p:grpSp>
        <p:grpSp>
          <p:nvGrpSpPr>
            <p:cNvPr id="249" name="Group"/>
            <p:cNvGrpSpPr/>
            <p:nvPr/>
          </p:nvGrpSpPr>
          <p:grpSpPr>
            <a:xfrm>
              <a:off x="1047749" y="2666999"/>
              <a:ext cx="1905001" cy="1143001"/>
              <a:chOff x="0" y="0"/>
              <a:chExt cx="1904999" cy="1143000"/>
            </a:xfrm>
          </p:grpSpPr>
          <p:sp>
            <p:nvSpPr>
              <p:cNvPr id="247" name="Rectangle"/>
              <p:cNvSpPr/>
              <p:nvPr/>
            </p:nvSpPr>
            <p:spPr>
              <a:xfrm>
                <a:off x="-1" y="0"/>
                <a:ext cx="1905001" cy="1143000"/>
              </a:xfrm>
              <a:prstGeom prst="rect">
                <a:avLst/>
              </a:prstGeom>
              <a:gradFill flip="none" rotWithShape="1">
                <a:gsLst>
                  <a:gs pos="0">
                    <a:srgbClr val="2E5E97"/>
                  </a:gs>
                  <a:gs pos="80000">
                    <a:srgbClr val="3C7BC7"/>
                  </a:gs>
                  <a:gs pos="100000">
                    <a:srgbClr val="3A7CCA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8" name="Hand in  Wed 7th March"/>
              <p:cNvSpPr txBox="1"/>
              <p:nvPr/>
            </p:nvSpPr>
            <p:spPr>
              <a:xfrm>
                <a:off x="0" y="129540"/>
                <a:ext cx="1905000" cy="8839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68580" tIns="68580" rIns="68580" bIns="68580" numCol="1" anchor="ctr">
                <a:sp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r>
                  <a:rPr dirty="0"/>
                  <a:t>Hand in</a:t>
                </a:r>
                <a:br>
                  <a:rPr dirty="0"/>
                </a:br>
                <a:br>
                  <a:rPr dirty="0"/>
                </a:br>
                <a:r>
                  <a:rPr dirty="0"/>
                  <a:t>Wed </a:t>
                </a:r>
                <a:r>
                  <a:rPr lang="en-GB" dirty="0"/>
                  <a:t>4</a:t>
                </a:r>
                <a:r>
                  <a:rPr dirty="0" err="1"/>
                  <a:t>th</a:t>
                </a:r>
                <a:r>
                  <a:rPr dirty="0"/>
                  <a:t> March</a:t>
                </a:r>
              </a:p>
            </p:txBody>
          </p:sp>
        </p:grpSp>
        <p:grpSp>
          <p:nvGrpSpPr>
            <p:cNvPr id="252" name="Group"/>
            <p:cNvGrpSpPr/>
            <p:nvPr/>
          </p:nvGrpSpPr>
          <p:grpSpPr>
            <a:xfrm>
              <a:off x="3143248" y="2546003"/>
              <a:ext cx="1905003" cy="1384995"/>
              <a:chOff x="-1" y="-120996"/>
              <a:chExt cx="1905001" cy="1384994"/>
            </a:xfrm>
          </p:grpSpPr>
          <p:sp>
            <p:nvSpPr>
              <p:cNvPr id="250" name="Rectangle"/>
              <p:cNvSpPr/>
              <p:nvPr/>
            </p:nvSpPr>
            <p:spPr>
              <a:xfrm>
                <a:off x="-1" y="0"/>
                <a:ext cx="1905001" cy="1143000"/>
              </a:xfrm>
              <a:prstGeom prst="rect">
                <a:avLst/>
              </a:prstGeom>
              <a:gradFill flip="none" rotWithShape="1">
                <a:gsLst>
                  <a:gs pos="0">
                    <a:srgbClr val="2E5E97"/>
                  </a:gs>
                  <a:gs pos="80000">
                    <a:srgbClr val="3C7BC7"/>
                  </a:gs>
                  <a:gs pos="100000">
                    <a:srgbClr val="3A7CCA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1" name="Assessment  Interviews  tbc"/>
              <p:cNvSpPr txBox="1"/>
              <p:nvPr/>
            </p:nvSpPr>
            <p:spPr>
              <a:xfrm>
                <a:off x="0" y="-120996"/>
                <a:ext cx="1905000" cy="13849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68580" tIns="68580" rIns="68580" bIns="68580" numCol="1" anchor="ctr">
                <a:sp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ts val="700"/>
                  </a:spcBef>
                  <a:defRPr b="1" u="sng">
                    <a:solidFill>
                      <a:srgbClr val="FFFFFF"/>
                    </a:solidFill>
                  </a:defRPr>
                </a:pPr>
                <a:r>
                  <a:rPr dirty="0"/>
                  <a:t>Assessment</a:t>
                </a:r>
                <a:r>
                  <a:rPr b="0" u="none" dirty="0"/>
                  <a:t> </a:t>
                </a:r>
                <a:br>
                  <a:rPr b="0" u="none" dirty="0"/>
                </a:br>
                <a:r>
                  <a:rPr b="0" u="none" dirty="0"/>
                  <a:t>Interviews</a:t>
                </a:r>
                <a:br>
                  <a:rPr b="0" u="none" dirty="0"/>
                </a:br>
                <a:br>
                  <a:rPr b="0" u="none" dirty="0"/>
                </a:br>
                <a:r>
                  <a:rPr b="0" u="none" dirty="0"/>
                  <a:t>tbc</a:t>
                </a:r>
                <a:r>
                  <a:rPr lang="en-GB" b="0" u="none" dirty="0"/>
                  <a:t> </a:t>
                </a:r>
                <a:r>
                  <a:rPr lang="en-GB" dirty="0"/>
                  <a:t>likely</a:t>
                </a:r>
                <a:br>
                  <a:rPr lang="en-GB" b="0" u="none" dirty="0"/>
                </a:br>
                <a:r>
                  <a:rPr lang="en-GB" b="0" u="none" dirty="0"/>
                  <a:t>w/c 9</a:t>
                </a:r>
                <a:r>
                  <a:rPr lang="en-GB" b="0" u="none" baseline="30000" dirty="0"/>
                  <a:t>th</a:t>
                </a:r>
                <a:r>
                  <a:rPr lang="en-GB" b="0" u="none" dirty="0"/>
                  <a:t> March</a:t>
                </a:r>
                <a:endParaRPr b="0" u="none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6654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itle 4"/>
          <p:cNvSpPr txBox="1">
            <a:spLocks noGrp="1"/>
          </p:cNvSpPr>
          <p:nvPr>
            <p:ph type="title"/>
          </p:nvPr>
        </p:nvSpPr>
        <p:spPr>
          <a:xfrm>
            <a:off x="1600199" y="2492375"/>
            <a:ext cx="6762751" cy="1470025"/>
          </a:xfrm>
          <a:prstGeom prst="rect">
            <a:avLst/>
          </a:prstGeom>
        </p:spPr>
        <p:txBody>
          <a:bodyPr/>
          <a:lstStyle/>
          <a:p>
            <a:r>
              <a:t>Lecture/Learning Structure:</a:t>
            </a:r>
          </a:p>
        </p:txBody>
      </p:sp>
      <p:sp>
        <p:nvSpPr>
          <p:cNvPr id="228" name="Subtitle 5"/>
          <p:cNvSpPr txBox="1">
            <a:spLocks noGrp="1"/>
          </p:cNvSpPr>
          <p:nvPr>
            <p:ph type="body" sz="quarter" idx="1"/>
          </p:nvPr>
        </p:nvSpPr>
        <p:spPr>
          <a:xfrm>
            <a:off x="1600200" y="3966881"/>
            <a:ext cx="6762751" cy="1752601"/>
          </a:xfrm>
          <a:prstGeom prst="rect">
            <a:avLst/>
          </a:prstGeom>
          <a:gradFill>
            <a:gsLst>
              <a:gs pos="0">
                <a:schemeClr val="accent1">
                  <a:hueOff val="357503"/>
                  <a:satOff val="54545"/>
                  <a:lumOff val="29273"/>
                </a:schemeClr>
              </a:gs>
              <a:gs pos="35000">
                <a:srgbClr val="BDD4FF"/>
              </a:gs>
              <a:gs pos="100000">
                <a:schemeClr val="accent1">
                  <a:hueOff val="418253"/>
                  <a:satOff val="54545"/>
                  <a:lumOff val="42493"/>
                </a:schemeClr>
              </a:gs>
            </a:gsLst>
            <a:lin ang="16200000"/>
          </a:gradFill>
          <a:ln w="9525">
            <a:solidFill>
              <a:srgbClr val="4A7EBB"/>
            </a:solidFill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How the work is paced by the class: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Hacking your degree"/>
          <p:cNvSpPr txBox="1">
            <a:spLocks noGrp="1"/>
          </p:cNvSpPr>
          <p:nvPr>
            <p:ph type="title"/>
          </p:nvPr>
        </p:nvSpPr>
        <p:spPr>
          <a:xfrm>
            <a:off x="762000" y="388278"/>
            <a:ext cx="8077200" cy="1143001"/>
          </a:xfrm>
          <a:prstGeom prst="rect">
            <a:avLst/>
          </a:prstGeom>
        </p:spPr>
        <p:txBody>
          <a:bodyPr/>
          <a:lstStyle/>
          <a:p>
            <a:r>
              <a:t>Hacking your degree</a:t>
            </a:r>
          </a:p>
        </p:txBody>
      </p:sp>
      <p:sp>
        <p:nvSpPr>
          <p:cNvPr id="166" name="Hack your degree in just six weeks and five easy steps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Hack your degree in just six weeks and five easy steps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 I will help you</a:t>
            </a:r>
          </a:p>
        </p:txBody>
      </p:sp>
      <p:sp>
        <p:nvSpPr>
          <p:cNvPr id="258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6858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rPr dirty="0"/>
              <a:t>Supporting tasks</a:t>
            </a:r>
          </a:p>
          <a:p>
            <a:r>
              <a:rPr dirty="0"/>
              <a:t>Watch the videos</a:t>
            </a:r>
          </a:p>
          <a:p>
            <a:r>
              <a:rPr dirty="0"/>
              <a:t>Complete surveys</a:t>
            </a:r>
          </a:p>
          <a:p>
            <a:r>
              <a:rPr dirty="0"/>
              <a:t>Write a draft </a:t>
            </a:r>
            <a:br>
              <a:rPr dirty="0"/>
            </a:br>
            <a:r>
              <a:rPr dirty="0"/>
              <a:t>before the final version</a:t>
            </a:r>
          </a:p>
        </p:txBody>
      </p:sp>
      <p:sp>
        <p:nvSpPr>
          <p:cNvPr id="259" name="Content Placeholder 3"/>
          <p:cNvSpPr txBox="1"/>
          <p:nvPr/>
        </p:nvSpPr>
        <p:spPr>
          <a:xfrm>
            <a:off x="4876800" y="1600200"/>
            <a:ext cx="4038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342900" indent="-342900">
              <a:spcBef>
                <a:spcPts val="600"/>
              </a:spcBef>
              <a:buSzPct val="100000"/>
              <a:buFont typeface="Arial"/>
              <a:buChar char="•"/>
              <a:defRPr sz="2800"/>
            </a:pPr>
            <a:r>
              <a:t>Videos</a:t>
            </a:r>
          </a:p>
          <a:p>
            <a:pPr marL="742950" lvl="1" indent="-285750">
              <a:spcBef>
                <a:spcPts val="500"/>
              </a:spcBef>
              <a:buSzPct val="100000"/>
              <a:buFont typeface="Arial"/>
              <a:buChar char="–"/>
              <a:defRPr sz="2400"/>
            </a:pPr>
            <a:r>
              <a:t>Help you see the bigger picture</a:t>
            </a:r>
          </a:p>
          <a:p>
            <a:pPr marL="342900" indent="-342900">
              <a:spcBef>
                <a:spcPts val="600"/>
              </a:spcBef>
              <a:buSzPct val="100000"/>
              <a:buFont typeface="Arial"/>
              <a:buChar char="•"/>
              <a:defRPr sz="2800"/>
            </a:pPr>
            <a:r>
              <a:t>Quizzes</a:t>
            </a:r>
          </a:p>
          <a:p>
            <a:pPr marL="742950" lvl="1" indent="-285750">
              <a:spcBef>
                <a:spcPts val="500"/>
              </a:spcBef>
              <a:buSzPct val="100000"/>
              <a:buFont typeface="Arial"/>
              <a:buChar char="–"/>
              <a:defRPr sz="2400"/>
            </a:pPr>
            <a:r>
              <a:t>Pace you through the reflection which goes with the course</a:t>
            </a:r>
          </a:p>
          <a:p>
            <a:pPr marL="342900" indent="-342900">
              <a:spcBef>
                <a:spcPts val="600"/>
              </a:spcBef>
              <a:buSzPct val="100000"/>
              <a:buFont typeface="Arial"/>
              <a:buChar char="•"/>
              <a:defRPr sz="2800"/>
            </a:pPr>
            <a:r>
              <a:t>Drafts</a:t>
            </a:r>
          </a:p>
          <a:p>
            <a:pPr marL="742950" lvl="1" indent="-285750">
              <a:spcBef>
                <a:spcPts val="500"/>
              </a:spcBef>
              <a:buSzPct val="100000"/>
              <a:buFont typeface="Arial"/>
              <a:buChar char="–"/>
              <a:defRPr sz="2400"/>
            </a:pPr>
            <a:r>
              <a:t>Help you produce an excellent final version</a:t>
            </a:r>
          </a:p>
        </p:txBody>
      </p:sp>
      <p:sp>
        <p:nvSpPr>
          <p:cNvPr id="260" name="TextBox 4"/>
          <p:cNvSpPr txBox="1"/>
          <p:nvPr/>
        </p:nvSpPr>
        <p:spPr>
          <a:xfrm>
            <a:off x="685800" y="6019800"/>
            <a:ext cx="8458200" cy="65024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/>
            <a:r>
              <a:t>Student work improved after we introduced the surveys and videos</a:t>
            </a:r>
          </a:p>
          <a:p>
            <a:pPr algn="ctr"/>
            <a:r>
              <a:t> Complete the tasks:  they can help you get better marks!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reminder</a:t>
            </a:r>
          </a:p>
        </p:txBody>
      </p:sp>
      <p:sp>
        <p:nvSpPr>
          <p:cNvPr id="263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967373" y="4662082"/>
            <a:ext cx="7395577" cy="1295974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500"/>
              </a:spcBef>
              <a:buSzTx/>
              <a:buNone/>
              <a:defRPr sz="2400" i="1"/>
            </a:pPr>
            <a:r>
              <a:t>“We don't receive wisdom; </a:t>
            </a:r>
            <a:br/>
            <a:r>
              <a:t>we must discover it for ourselves </a:t>
            </a:r>
            <a:br/>
            <a:r>
              <a:t>after a journey that no one can take for us …”</a:t>
            </a:r>
            <a:r>
              <a:rPr i="0"/>
              <a:t>  </a:t>
            </a:r>
          </a:p>
        </p:txBody>
      </p:sp>
      <p:pic>
        <p:nvPicPr>
          <p:cNvPr id="264" name="Content Placeholder 4" descr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299" y="832156"/>
            <a:ext cx="2545346" cy="3551904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Rectangle 5"/>
          <p:cNvSpPr/>
          <p:nvPr/>
        </p:nvSpPr>
        <p:spPr>
          <a:xfrm>
            <a:off x="403224" y="5958056"/>
            <a:ext cx="8740776" cy="393066"/>
          </a:xfrm>
          <a:prstGeom prst="rect">
            <a:avLst/>
          </a:prstGeom>
          <a:gradFill>
            <a:gsLst>
              <a:gs pos="0">
                <a:srgbClr val="2E5E97"/>
              </a:gs>
              <a:gs pos="80000">
                <a:srgbClr val="3C7BC7"/>
              </a:gs>
              <a:gs pos="100000">
                <a:srgbClr val="3A7CCA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2000"/>
              </a:spcBef>
              <a:defRPr sz="2000">
                <a:solidFill>
                  <a:srgbClr val="FFFFFF"/>
                </a:solidFill>
              </a:defRPr>
            </a:lvl1pPr>
          </a:lstStyle>
          <a:p>
            <a:r>
              <a:t>Marcel Proust (French novelist 1871 – 1922)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32" y="381000"/>
            <a:ext cx="8229601" cy="614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Titl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It’s the journey…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 Remember</a:t>
            </a:r>
          </a:p>
        </p:txBody>
      </p:sp>
      <p:sp>
        <p:nvSpPr>
          <p:cNvPr id="271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779462" y="2980266"/>
            <a:ext cx="3657601" cy="3068109"/>
          </a:xfrm>
          <a:prstGeom prst="rect">
            <a:avLst/>
          </a:prstGeom>
        </p:spPr>
        <p:txBody>
          <a:bodyPr/>
          <a:lstStyle/>
          <a:p>
            <a:pPr marL="329184" indent="-329184" defTabSz="877823">
              <a:defRPr sz="2688"/>
            </a:pPr>
            <a:r>
              <a:t>This module assists you:</a:t>
            </a:r>
          </a:p>
          <a:p>
            <a:pPr marL="713231" lvl="1" indent="-274320" defTabSz="877823">
              <a:spcBef>
                <a:spcPts val="500"/>
              </a:spcBef>
              <a:defRPr sz="2304"/>
            </a:pPr>
            <a:r>
              <a:t>Developing your individual learning</a:t>
            </a:r>
          </a:p>
          <a:p>
            <a:pPr marL="713231" lvl="1" indent="-274320" defTabSz="877823">
              <a:spcBef>
                <a:spcPts val="500"/>
              </a:spcBef>
              <a:defRPr sz="2304"/>
            </a:pPr>
            <a:r>
              <a:t>Recognising how you can be responsible for your own learning</a:t>
            </a:r>
          </a:p>
        </p:txBody>
      </p:sp>
      <p:sp>
        <p:nvSpPr>
          <p:cNvPr id="272" name="Content Placeholder 3"/>
          <p:cNvSpPr txBox="1"/>
          <p:nvPr/>
        </p:nvSpPr>
        <p:spPr>
          <a:xfrm>
            <a:off x="4688540" y="2980266"/>
            <a:ext cx="3657601" cy="3068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735520" lvl="1" indent="-282892" defTabSz="905255">
              <a:spcBef>
                <a:spcPts val="500"/>
              </a:spcBef>
              <a:buSzPct val="100000"/>
              <a:buFont typeface="Arial"/>
              <a:buChar char="–"/>
              <a:defRPr sz="2376"/>
            </a:pPr>
            <a:r>
              <a:t>Learn how to become a resilient learner</a:t>
            </a:r>
          </a:p>
          <a:p>
            <a:pPr marL="735520" lvl="1" indent="-282892" defTabSz="905255">
              <a:spcBef>
                <a:spcPts val="500"/>
              </a:spcBef>
              <a:buSzPct val="100000"/>
              <a:buFont typeface="Arial"/>
              <a:buChar char="–"/>
              <a:defRPr sz="2376"/>
            </a:pPr>
            <a:r>
              <a:t>Develop skills so you</a:t>
            </a:r>
          </a:p>
          <a:p>
            <a:pPr marL="1131569" lvl="2" indent="-226313" defTabSz="905255">
              <a:spcBef>
                <a:spcPts val="500"/>
              </a:spcBef>
              <a:buSzPct val="100000"/>
              <a:buFont typeface="Arial"/>
              <a:buChar char="•"/>
              <a:defRPr sz="2376"/>
            </a:pPr>
            <a:r>
              <a:t>Understand how you best learn</a:t>
            </a:r>
            <a:endParaRPr sz="1979"/>
          </a:p>
          <a:p>
            <a:pPr marL="1131569" lvl="2" indent="-226313" defTabSz="905255">
              <a:spcBef>
                <a:spcPts val="500"/>
              </a:spcBef>
              <a:buSzPct val="100000"/>
              <a:buFont typeface="Arial"/>
              <a:buChar char="•"/>
              <a:defRPr sz="2376"/>
            </a:pPr>
            <a:r>
              <a:t>Reflect on how you can improve</a:t>
            </a:r>
          </a:p>
        </p:txBody>
      </p:sp>
      <p:sp>
        <p:nvSpPr>
          <p:cNvPr id="273" name="Rectangle 4"/>
          <p:cNvSpPr/>
          <p:nvPr/>
        </p:nvSpPr>
        <p:spPr>
          <a:xfrm>
            <a:off x="446706" y="6248400"/>
            <a:ext cx="8697294" cy="469265"/>
          </a:xfrm>
          <a:prstGeom prst="rect">
            <a:avLst/>
          </a:prstGeom>
          <a:gradFill>
            <a:gsLst>
              <a:gs pos="0">
                <a:schemeClr val="accent1">
                  <a:hueOff val="357503"/>
                  <a:satOff val="54545"/>
                  <a:lumOff val="29273"/>
                </a:schemeClr>
              </a:gs>
              <a:gs pos="35000">
                <a:srgbClr val="BDD4FF"/>
              </a:gs>
              <a:gs pos="100000">
                <a:schemeClr val="accent1">
                  <a:hueOff val="418253"/>
                  <a:satOff val="54545"/>
                  <a:lumOff val="42493"/>
                </a:schemeClr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/>
            </a:pPr>
            <a:r>
              <a:t>This module needs you to actively engage with this process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☺</a:t>
            </a:r>
          </a:p>
        </p:txBody>
      </p:sp>
      <p:sp>
        <p:nvSpPr>
          <p:cNvPr id="274" name="Rectangle 5"/>
          <p:cNvSpPr/>
          <p:nvPr/>
        </p:nvSpPr>
        <p:spPr>
          <a:xfrm>
            <a:off x="609600" y="1801967"/>
            <a:ext cx="8534400" cy="812166"/>
          </a:xfrm>
          <a:prstGeom prst="rect">
            <a:avLst/>
          </a:prstGeom>
          <a:gradFill>
            <a:gsLst>
              <a:gs pos="0">
                <a:schemeClr val="accent5">
                  <a:hueOff val="249502"/>
                  <a:satOff val="48101"/>
                  <a:lumOff val="28891"/>
                </a:schemeClr>
              </a:gs>
              <a:gs pos="35000">
                <a:srgbClr val="BFEDFF"/>
              </a:gs>
              <a:gs pos="100000">
                <a:schemeClr val="accent5">
                  <a:hueOff val="308963"/>
                  <a:satOff val="48101"/>
                  <a:lumOff val="41680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400"/>
            </a:pPr>
            <a:r>
              <a:t>Studying is not simply about transferring </a:t>
            </a:r>
            <a:br/>
            <a:r>
              <a:t>a set of facts from lecturer to students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If studying alone or revising</a:t>
            </a:r>
            <a:r>
              <a:rPr lang="en-GB" dirty="0"/>
              <a:t> W1</a:t>
            </a:r>
            <a:endParaRPr dirty="0"/>
          </a:p>
        </p:txBody>
      </p:sp>
      <p:sp>
        <p:nvSpPr>
          <p:cNvPr id="277" name="Content Placeholder 4"/>
          <p:cNvSpPr txBox="1">
            <a:spLocks noGrp="1"/>
          </p:cNvSpPr>
          <p:nvPr>
            <p:ph type="body" idx="1"/>
          </p:nvPr>
        </p:nvSpPr>
        <p:spPr>
          <a:xfrm>
            <a:off x="762000" y="1596413"/>
            <a:ext cx="8077200" cy="4297364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rPr dirty="0"/>
              <a:t>Look at the questions and complete</a:t>
            </a:r>
            <a:r>
              <a:rPr lang="en-GB" dirty="0"/>
              <a:t> on your own – you will be sent a link to an online version</a:t>
            </a:r>
          </a:p>
          <a:p>
            <a:pPr marL="0" indent="0">
              <a:buSzTx/>
              <a:buNone/>
            </a:pP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7B6A2-BD06-624C-A84A-7DC63993D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E25DC3-2A89-7448-90A6-4692268922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Remember, this whole set of slides is referred to during the next five weeks of RTS</a:t>
            </a:r>
          </a:p>
          <a:p>
            <a:r>
              <a:rPr lang="en-US" dirty="0"/>
              <a:t>In the class – and between lectures</a:t>
            </a:r>
          </a:p>
          <a:p>
            <a:pPr lvl="1"/>
            <a:r>
              <a:rPr lang="en-US" dirty="0"/>
              <a:t>You will be prompted to complete the portfolio</a:t>
            </a:r>
          </a:p>
          <a:p>
            <a:r>
              <a:rPr lang="en-US" dirty="0"/>
              <a:t>Its much easier, and more productive for you if you draft your portfolio as you go along</a:t>
            </a:r>
          </a:p>
          <a:p>
            <a:r>
              <a:rPr lang="en-US" dirty="0"/>
              <a:t>I will record the lectures and upload them to </a:t>
            </a:r>
            <a:r>
              <a:rPr lang="en-US" dirty="0" err="1"/>
              <a:t>Panopto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252234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2634">
            <a:off x="3591579" y="1298235"/>
            <a:ext cx="4844391" cy="6858000"/>
          </a:xfrm>
          <a:prstGeom prst="rect">
            <a:avLst/>
          </a:prstGeom>
        </p:spPr>
      </p:pic>
      <p:sp>
        <p:nvSpPr>
          <p:cNvPr id="27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How do you go about learning?</a:t>
            </a:r>
          </a:p>
        </p:txBody>
      </p:sp>
      <p:grpSp>
        <p:nvGrpSpPr>
          <p:cNvPr id="283" name="Explosion 1 2"/>
          <p:cNvGrpSpPr/>
          <p:nvPr/>
        </p:nvGrpSpPr>
        <p:grpSpPr>
          <a:xfrm>
            <a:off x="838198" y="5029198"/>
            <a:ext cx="4038604" cy="2514602"/>
            <a:chOff x="-1" y="-1"/>
            <a:chExt cx="4038602" cy="2514601"/>
          </a:xfrm>
        </p:grpSpPr>
        <p:sp>
          <p:nvSpPr>
            <p:cNvPr id="281" name="Shape"/>
            <p:cNvSpPr/>
            <p:nvPr/>
          </p:nvSpPr>
          <p:spPr>
            <a:xfrm>
              <a:off x="-1" y="-1"/>
              <a:ext cx="4038602" cy="2514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5800"/>
                  </a:moveTo>
                  <a:lnTo>
                    <a:pt x="14522" y="0"/>
                  </a:lnTo>
                  <a:lnTo>
                    <a:pt x="14155" y="5325"/>
                  </a:lnTo>
                  <a:lnTo>
                    <a:pt x="18380" y="4457"/>
                  </a:lnTo>
                  <a:lnTo>
                    <a:pt x="16702" y="7315"/>
                  </a:lnTo>
                  <a:lnTo>
                    <a:pt x="21097" y="8137"/>
                  </a:lnTo>
                  <a:lnTo>
                    <a:pt x="17607" y="10475"/>
                  </a:lnTo>
                  <a:lnTo>
                    <a:pt x="21600" y="13290"/>
                  </a:lnTo>
                  <a:lnTo>
                    <a:pt x="16837" y="12942"/>
                  </a:lnTo>
                  <a:lnTo>
                    <a:pt x="18145" y="18095"/>
                  </a:lnTo>
                  <a:lnTo>
                    <a:pt x="14020" y="14457"/>
                  </a:lnTo>
                  <a:lnTo>
                    <a:pt x="13247" y="19737"/>
                  </a:lnTo>
                  <a:lnTo>
                    <a:pt x="10532" y="14935"/>
                  </a:lnTo>
                  <a:lnTo>
                    <a:pt x="8485" y="21600"/>
                  </a:lnTo>
                  <a:lnTo>
                    <a:pt x="7715" y="15627"/>
                  </a:lnTo>
                  <a:lnTo>
                    <a:pt x="4762" y="17617"/>
                  </a:lnTo>
                  <a:lnTo>
                    <a:pt x="5667" y="13937"/>
                  </a:lnTo>
                  <a:lnTo>
                    <a:pt x="135" y="14587"/>
                  </a:lnTo>
                  <a:lnTo>
                    <a:pt x="3722" y="11775"/>
                  </a:lnTo>
                  <a:lnTo>
                    <a:pt x="0" y="8615"/>
                  </a:lnTo>
                  <a:lnTo>
                    <a:pt x="4627" y="7617"/>
                  </a:lnTo>
                  <a:lnTo>
                    <a:pt x="370" y="2295"/>
                  </a:lnTo>
                  <a:lnTo>
                    <a:pt x="7312" y="6320"/>
                  </a:lnTo>
                  <a:lnTo>
                    <a:pt x="8352" y="229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E5E97"/>
                </a:gs>
                <a:gs pos="80000">
                  <a:srgbClr val="3C7BC7"/>
                </a:gs>
                <a:gs pos="100000">
                  <a:srgbClr val="3A7CCA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2" name="W1 – complete after class…"/>
            <p:cNvSpPr txBox="1"/>
            <p:nvPr/>
          </p:nvSpPr>
          <p:spPr>
            <a:xfrm>
              <a:off x="865119" y="717462"/>
              <a:ext cx="2257692" cy="923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r>
                <a:rPr dirty="0"/>
                <a:t>W1 – complete </a:t>
              </a:r>
              <a:r>
                <a:rPr lang="en-GB" dirty="0"/>
                <a:t>in </a:t>
              </a:r>
              <a:r>
                <a:rPr dirty="0"/>
                <a:t>class</a:t>
              </a:r>
              <a:endParaRPr lang="en-GB" dirty="0"/>
            </a:p>
            <a:p>
              <a:pPr algn="ctr">
                <a:defRPr>
                  <a:solidFill>
                    <a:srgbClr val="FFFFFF"/>
                  </a:solidFill>
                </a:defRPr>
              </a:pPr>
              <a:r>
                <a:rPr lang="en-GB" dirty="0"/>
                <a:t>Before W2 </a:t>
              </a:r>
              <a:r>
                <a:rPr lang="mr-IN" dirty="0"/>
                <a:t>–</a:t>
              </a:r>
              <a:r>
                <a:rPr lang="en-GB" dirty="0"/>
                <a:t> submit online</a:t>
              </a:r>
              <a:endParaRPr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800600" y="6673335"/>
            <a:ext cx="409182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We will</a:t>
            </a:r>
            <a:r>
              <a:rPr kumimoji="0" lang="en-GB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talk about </a:t>
            </a:r>
            <a:r>
              <a:rPr kumimoji="0" lang="en-GB" sz="1800" b="0" i="0" u="none" strike="noStrike" cap="none" spc="0" normalizeH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the overview next week</a:t>
            </a: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Title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Life and Learning</a:t>
            </a:r>
          </a:p>
        </p:txBody>
      </p:sp>
      <p:sp>
        <p:nvSpPr>
          <p:cNvPr id="286" name="Content Placeholder 4"/>
          <p:cNvSpPr txBox="1">
            <a:spLocks noGrp="1"/>
          </p:cNvSpPr>
          <p:nvPr>
            <p:ph type="body" sz="quarter" idx="1"/>
          </p:nvPr>
        </p:nvSpPr>
        <p:spPr>
          <a:xfrm>
            <a:off x="618880" y="4792450"/>
            <a:ext cx="7975432" cy="91586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500"/>
              </a:spcBef>
              <a:buSzTx/>
              <a:buNone/>
              <a:defRPr sz="2400" i="1"/>
            </a:pPr>
            <a:r>
              <a:t>“Live as if you were to die tomorrow. </a:t>
            </a:r>
            <a:br/>
            <a:r>
              <a:t>Learn as if you were to live forever.”</a:t>
            </a:r>
          </a:p>
        </p:txBody>
      </p:sp>
      <p:pic>
        <p:nvPicPr>
          <p:cNvPr id="287" name="Content Placeholder 6" descr="Content Placeholder 6"/>
          <p:cNvPicPr>
            <a:picLocks noChangeAspect="1"/>
          </p:cNvPicPr>
          <p:nvPr/>
        </p:nvPicPr>
        <p:blipFill>
          <a:blip r:embed="rId2"/>
          <a:srcRect t="4678" b="4678"/>
          <a:stretch>
            <a:fillRect/>
          </a:stretch>
        </p:blipFill>
        <p:spPr>
          <a:xfrm>
            <a:off x="5273616" y="381000"/>
            <a:ext cx="3089334" cy="3563989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Rectangle 7"/>
          <p:cNvSpPr txBox="1"/>
          <p:nvPr/>
        </p:nvSpPr>
        <p:spPr>
          <a:xfrm>
            <a:off x="1635007" y="5846300"/>
            <a:ext cx="6959304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>
                <a:solidFill>
                  <a:srgbClr val="FFFFFF"/>
                </a:solidFill>
              </a:defRPr>
            </a:pPr>
            <a:r>
              <a:t>Mahatma Gandhi, Indian politician and activist  1869 –1948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itle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 Reminder: overview of RTS</a:t>
            </a:r>
          </a:p>
        </p:txBody>
      </p:sp>
      <p:sp>
        <p:nvSpPr>
          <p:cNvPr id="291" name="Text Placeholder 7"/>
          <p:cNvSpPr txBox="1">
            <a:spLocks noGrp="1"/>
          </p:cNvSpPr>
          <p:nvPr>
            <p:ph type="body" sz="quarter" idx="1"/>
          </p:nvPr>
        </p:nvSpPr>
        <p:spPr>
          <a:xfrm>
            <a:off x="685800" y="1535112"/>
            <a:ext cx="4040188" cy="639763"/>
          </a:xfrm>
          <a:prstGeom prst="rect">
            <a:avLst/>
          </a:prstGeom>
        </p:spPr>
        <p:txBody>
          <a:bodyPr/>
          <a:lstStyle/>
          <a:p>
            <a:r>
              <a:t>Engineering</a:t>
            </a:r>
          </a:p>
        </p:txBody>
      </p:sp>
      <p:sp>
        <p:nvSpPr>
          <p:cNvPr id="292" name="Content Placeholder 4"/>
          <p:cNvSpPr txBox="1"/>
          <p:nvPr/>
        </p:nvSpPr>
        <p:spPr>
          <a:xfrm>
            <a:off x="685800" y="2174875"/>
            <a:ext cx="4040188" cy="3951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342900" indent="-342900">
              <a:spcBef>
                <a:spcPts val="500"/>
              </a:spcBef>
              <a:buSzPct val="100000"/>
              <a:buFont typeface="Arial"/>
              <a:buChar char="•"/>
              <a:defRPr sz="2400"/>
            </a:pPr>
            <a:r>
              <a:t>John Mills</a:t>
            </a:r>
            <a:br/>
            <a:r>
              <a:t>Introductory Sessions</a:t>
            </a:r>
          </a:p>
          <a:p>
            <a:pPr marL="342900" indent="-342900">
              <a:spcBef>
                <a:spcPts val="500"/>
              </a:spcBef>
              <a:buSzPct val="100000"/>
              <a:buFont typeface="Arial"/>
              <a:buChar char="•"/>
              <a:defRPr sz="2400"/>
            </a:pPr>
            <a:r>
              <a:t>Mike Hogg</a:t>
            </a:r>
            <a:br/>
            <a:r>
              <a:t>Thinking about the Problem</a:t>
            </a:r>
          </a:p>
          <a:p>
            <a:pPr marL="342900" indent="-342900">
              <a:spcBef>
                <a:spcPts val="500"/>
              </a:spcBef>
              <a:buSzPct val="100000"/>
              <a:buFont typeface="Arial"/>
              <a:buChar char="•"/>
              <a:defRPr sz="2400"/>
            </a:pPr>
            <a:r>
              <a:t>Su White</a:t>
            </a:r>
            <a:br/>
            <a:r>
              <a:t>Building on foundations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Your opportunity</a:t>
            </a:r>
          </a:p>
        </p:txBody>
      </p:sp>
      <p:sp>
        <p:nvSpPr>
          <p:cNvPr id="296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967373" y="4662082"/>
            <a:ext cx="7395577" cy="1295974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500"/>
              </a:spcBef>
              <a:buSzTx/>
              <a:buNone/>
              <a:defRPr sz="2400" i="1"/>
            </a:pPr>
            <a:r>
              <a:t>“Education is the most powerful weapon which you can use to change the world”</a:t>
            </a:r>
            <a:r>
              <a:rPr i="0"/>
              <a:t>  </a:t>
            </a:r>
          </a:p>
        </p:txBody>
      </p:sp>
      <p:sp>
        <p:nvSpPr>
          <p:cNvPr id="297" name="Rectangle 5"/>
          <p:cNvSpPr/>
          <p:nvPr/>
        </p:nvSpPr>
        <p:spPr>
          <a:xfrm>
            <a:off x="533399" y="5958056"/>
            <a:ext cx="8610601" cy="393066"/>
          </a:xfrm>
          <a:prstGeom prst="rect">
            <a:avLst/>
          </a:prstGeom>
          <a:gradFill>
            <a:gsLst>
              <a:gs pos="0">
                <a:schemeClr val="accent1">
                  <a:hueOff val="357503"/>
                  <a:satOff val="54545"/>
                  <a:lumOff val="29273"/>
                </a:schemeClr>
              </a:gs>
              <a:gs pos="35000">
                <a:srgbClr val="BDD4FF"/>
              </a:gs>
              <a:gs pos="100000">
                <a:schemeClr val="accent1">
                  <a:hueOff val="418253"/>
                  <a:satOff val="54545"/>
                  <a:lumOff val="42493"/>
                </a:schemeClr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2000"/>
              </a:spcBef>
              <a:defRPr sz="2000"/>
            </a:lvl1pPr>
          </a:lstStyle>
          <a:p>
            <a:r>
              <a:t>Nelson Mandela (South African politician and activist  1918-2013)</a:t>
            </a:r>
          </a:p>
        </p:txBody>
      </p:sp>
      <p:pic>
        <p:nvPicPr>
          <p:cNvPr id="298" name="Content Placeholder 7" descr="Content Placeholder 7"/>
          <p:cNvPicPr>
            <a:picLocks noChangeAspect="1"/>
          </p:cNvPicPr>
          <p:nvPr/>
        </p:nvPicPr>
        <p:blipFill>
          <a:blip r:embed="rId2"/>
          <a:srcRect t="2497" b="2496"/>
          <a:stretch>
            <a:fillRect/>
          </a:stretch>
        </p:blipFill>
        <p:spPr>
          <a:xfrm>
            <a:off x="5273616" y="573269"/>
            <a:ext cx="3089334" cy="35639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 How to use these slides</a:t>
            </a:r>
          </a:p>
        </p:txBody>
      </p:sp>
      <p:sp>
        <p:nvSpPr>
          <p:cNvPr id="169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762000" y="1596413"/>
            <a:ext cx="8077200" cy="429736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rPr dirty="0"/>
              <a:t>The slides are the basis for the material we will cover through the module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rPr dirty="0"/>
              <a:t>You can refer to them later on to remind yourself of what we plan to do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rPr dirty="0"/>
              <a:t>Read them in conjunction with </a:t>
            </a:r>
            <a:r>
              <a:rPr lang="en-GB" dirty="0"/>
              <a:t>any </a:t>
            </a:r>
            <a:r>
              <a:rPr dirty="0"/>
              <a:t>other materials provided via blackboard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rPr dirty="0"/>
              <a:t>All the materials are stored in the same EdShare record</a:t>
            </a:r>
          </a:p>
          <a:p>
            <a:r>
              <a:rPr dirty="0"/>
              <a:t>Resource set in Edshare </a:t>
            </a:r>
            <a:r>
              <a:rPr lang="en-US" sz="2000" dirty="0">
                <a:hlinkClick r:id="rId2"/>
              </a:rPr>
              <a:t>http://edshare.soton.ac.uk/19741/</a:t>
            </a:r>
            <a:r>
              <a:rPr lang="en-US" sz="2000" dirty="0"/>
              <a:t> </a:t>
            </a:r>
            <a:endParaRPr lang="en-GB" sz="2000" dirty="0"/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What we expect </a:t>
            </a:r>
            <a:r>
              <a:rPr lang="en-GB" dirty="0"/>
              <a:t>of you during </a:t>
            </a:r>
            <a:r>
              <a:rPr lang="en-GB" dirty="0" err="1"/>
              <a:t>thisd</a:t>
            </a:r>
            <a:r>
              <a:rPr lang="en-GB" dirty="0"/>
              <a:t> part of the module</a:t>
            </a:r>
            <a:endParaRPr dirty="0"/>
          </a:p>
        </p:txBody>
      </p:sp>
      <p:sp>
        <p:nvSpPr>
          <p:cNvPr id="301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6858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marL="0" indent="0" defTabSz="896111">
              <a:spcBef>
                <a:spcPts val="500"/>
              </a:spcBef>
              <a:buSzTx/>
              <a:buNone/>
              <a:defRPr sz="2352"/>
            </a:pPr>
            <a:r>
              <a:rPr dirty="0"/>
              <a:t>Work and study independently but also…</a:t>
            </a:r>
          </a:p>
          <a:p>
            <a:pPr marL="336042" indent="-336042" defTabSz="896111">
              <a:spcBef>
                <a:spcPts val="500"/>
              </a:spcBef>
              <a:defRPr sz="2352"/>
            </a:pPr>
            <a:r>
              <a:rPr dirty="0"/>
              <a:t>Discuss the task with fellow students</a:t>
            </a:r>
          </a:p>
          <a:p>
            <a:pPr marL="728091" lvl="1" indent="-280035" defTabSz="896111">
              <a:spcBef>
                <a:spcPts val="500"/>
              </a:spcBef>
              <a:defRPr sz="2352"/>
            </a:pPr>
            <a:r>
              <a:rPr dirty="0"/>
              <a:t>Face-to-face is often better than online</a:t>
            </a:r>
          </a:p>
          <a:p>
            <a:pPr marL="728091" lvl="1" indent="-280035" defTabSz="896111">
              <a:spcBef>
                <a:spcPts val="500"/>
              </a:spcBef>
              <a:defRPr sz="2352"/>
            </a:pPr>
            <a:r>
              <a:rPr dirty="0"/>
              <a:t> find time over a coffee or in a social context</a:t>
            </a:r>
          </a:p>
          <a:p>
            <a:pPr marL="336042" indent="-336042" defTabSz="896111">
              <a:spcBef>
                <a:spcPts val="500"/>
              </a:spcBef>
              <a:defRPr sz="2352"/>
            </a:pPr>
            <a:r>
              <a:rPr dirty="0"/>
              <a:t>Watch the videos together</a:t>
            </a:r>
          </a:p>
          <a:p>
            <a:pPr marL="336042" indent="-336042" defTabSz="896111">
              <a:spcBef>
                <a:spcPts val="500"/>
              </a:spcBef>
              <a:defRPr sz="2352"/>
            </a:pPr>
            <a:r>
              <a:rPr dirty="0"/>
              <a:t>Proof read work in progress</a:t>
            </a:r>
          </a:p>
        </p:txBody>
      </p:sp>
      <p:sp>
        <p:nvSpPr>
          <p:cNvPr id="302" name="Content Placeholder 3"/>
          <p:cNvSpPr txBox="1"/>
          <p:nvPr/>
        </p:nvSpPr>
        <p:spPr>
          <a:xfrm>
            <a:off x="4876800" y="1600200"/>
            <a:ext cx="4038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spcBef>
                <a:spcPts val="600"/>
              </a:spcBef>
              <a:defRPr sz="2800"/>
            </a:lvl1pPr>
          </a:lstStyle>
          <a:p>
            <a:r>
              <a:t> </a:t>
            </a:r>
          </a:p>
        </p:txBody>
      </p:sp>
      <p:pic>
        <p:nvPicPr>
          <p:cNvPr id="303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2286000"/>
            <a:ext cx="3048000" cy="228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2438400"/>
            <a:ext cx="4800600" cy="2548074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What we expect </a:t>
            </a:r>
            <a:r>
              <a:rPr lang="en-GB" dirty="0"/>
              <a:t>of you </a:t>
            </a:r>
            <a:r>
              <a:rPr dirty="0"/>
              <a:t>2</a:t>
            </a:r>
          </a:p>
        </p:txBody>
      </p:sp>
      <p:sp>
        <p:nvSpPr>
          <p:cNvPr id="307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6858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Complete surveys if asked</a:t>
            </a:r>
          </a:p>
          <a:p>
            <a:pPr marL="514350" indent="-457200"/>
            <a:r>
              <a:t> you will get email invitations</a:t>
            </a:r>
          </a:p>
          <a:p>
            <a:pPr marL="514350" indent="-457200"/>
            <a:r>
              <a:t>… and reminders</a:t>
            </a:r>
          </a:p>
          <a:p>
            <a:pPr marL="0" indent="57150">
              <a:buSzTx/>
              <a:buNone/>
            </a:pPr>
            <a:r>
              <a:t>Work on your portfolio draft every week</a:t>
            </a:r>
          </a:p>
        </p:txBody>
      </p:sp>
      <p:sp>
        <p:nvSpPr>
          <p:cNvPr id="308" name="Content Placeholder 3"/>
          <p:cNvSpPr txBox="1"/>
          <p:nvPr/>
        </p:nvSpPr>
        <p:spPr>
          <a:xfrm>
            <a:off x="4876800" y="1600200"/>
            <a:ext cx="4038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spcBef>
                <a:spcPts val="600"/>
              </a:spcBef>
              <a:defRPr sz="2800"/>
            </a:lvl1pPr>
          </a:lstStyle>
          <a:p>
            <a:r>
              <a:t> </a:t>
            </a:r>
          </a:p>
        </p:txBody>
      </p:sp>
      <p:sp>
        <p:nvSpPr>
          <p:cNvPr id="309" name="TextBox 4"/>
          <p:cNvSpPr txBox="1"/>
          <p:nvPr/>
        </p:nvSpPr>
        <p:spPr>
          <a:xfrm>
            <a:off x="762000" y="5257800"/>
            <a:ext cx="8142862" cy="1631216"/>
          </a:xfrm>
          <a:prstGeom prst="rect">
            <a:avLst/>
          </a:prstGeom>
          <a:gradFill>
            <a:gsLst>
              <a:gs pos="0">
                <a:schemeClr val="accent5">
                  <a:hueOff val="249502"/>
                  <a:satOff val="48101"/>
                  <a:lumOff val="28891"/>
                </a:schemeClr>
              </a:gs>
              <a:gs pos="35000">
                <a:srgbClr val="BFEDFF"/>
              </a:gs>
              <a:gs pos="100000">
                <a:schemeClr val="accent5">
                  <a:hueOff val="308963"/>
                  <a:satOff val="48101"/>
                  <a:lumOff val="41680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/>
            <a:r>
              <a:rPr dirty="0"/>
              <a:t> </a:t>
            </a:r>
            <a:r>
              <a:rPr sz="2000" b="1" dirty="0"/>
              <a:t>the best students always manage to  write excellent portfolios</a:t>
            </a:r>
            <a:br>
              <a:rPr sz="2000" b="1" dirty="0"/>
            </a:br>
            <a:endParaRPr lang="en-GB" sz="2000" b="1" dirty="0"/>
          </a:p>
          <a:p>
            <a:pPr algn="ctr"/>
            <a:r>
              <a:rPr sz="2000" b="1" dirty="0"/>
              <a:t> but you don’t have to be a great author </a:t>
            </a:r>
            <a:br>
              <a:rPr sz="2000" b="1" dirty="0"/>
            </a:br>
            <a:endParaRPr lang="en-GB" sz="2000" b="1" dirty="0"/>
          </a:p>
          <a:p>
            <a:pPr algn="ctr"/>
            <a:r>
              <a:rPr sz="2000" b="1" dirty="0"/>
              <a:t>just write the answers to the </a:t>
            </a:r>
            <a:r>
              <a:rPr lang="en-GB" sz="2000" b="1" dirty="0"/>
              <a:t>guidance </a:t>
            </a:r>
            <a:r>
              <a:rPr sz="2000" b="1" dirty="0"/>
              <a:t>questions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We </a:t>
            </a:r>
            <a:r>
              <a:rPr dirty="0"/>
              <a:t>Providing Scaffolding</a:t>
            </a:r>
          </a:p>
        </p:txBody>
      </p:sp>
      <p:sp>
        <p:nvSpPr>
          <p:cNvPr id="312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6858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80000"/>
              </a:lnSpc>
              <a:spcBef>
                <a:spcPts val="500"/>
              </a:spcBef>
              <a:buSzTx/>
              <a:buNone/>
              <a:defRPr sz="2300"/>
            </a:pPr>
            <a:r>
              <a:t>The videos, readings and tasks are designed to build a scaffolding for you to use 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300"/>
            </a:pPr>
            <a:endParaRPr/>
          </a:p>
          <a:p>
            <a:pPr>
              <a:lnSpc>
                <a:spcPct val="80000"/>
              </a:lnSpc>
              <a:spcBef>
                <a:spcPts val="500"/>
              </a:spcBef>
              <a:defRPr sz="2300"/>
            </a:pPr>
            <a:r>
              <a:t>As thinking exercises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300"/>
            </a:pPr>
            <a:r>
              <a:t>When you are doing the coursework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300"/>
            </a:pPr>
            <a:r>
              <a:t>In the immediate future, helping you make good decisions about your study habits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300"/>
            </a:pPr>
            <a:r>
              <a:t>In the longer term during your degree studies</a:t>
            </a:r>
          </a:p>
        </p:txBody>
      </p:sp>
      <p:pic>
        <p:nvPicPr>
          <p:cNvPr id="313" name="Content Placeholder 7" descr="Content Placeholder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554434"/>
            <a:ext cx="4038600" cy="2617495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TextBox 6"/>
          <p:cNvSpPr txBox="1"/>
          <p:nvPr/>
        </p:nvSpPr>
        <p:spPr>
          <a:xfrm>
            <a:off x="4688540" y="6117733"/>
            <a:ext cx="3495406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t>photo by Anne Roberts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Every student is different</a:t>
            </a:r>
          </a:p>
        </p:txBody>
      </p:sp>
      <p:sp>
        <p:nvSpPr>
          <p:cNvPr id="319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6858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rPr dirty="0"/>
              <a:t>The </a:t>
            </a:r>
            <a:r>
              <a:rPr lang="en-GB" dirty="0"/>
              <a:t>quizzes </a:t>
            </a:r>
            <a:r>
              <a:rPr dirty="0"/>
              <a:t>provide real data about the students </a:t>
            </a:r>
          </a:p>
          <a:p>
            <a:pPr>
              <a:lnSpc>
                <a:spcPct val="90000"/>
              </a:lnSpc>
            </a:pPr>
            <a:r>
              <a:rPr dirty="0"/>
              <a:t>Anonymously</a:t>
            </a:r>
          </a:p>
          <a:p>
            <a:pPr>
              <a:lnSpc>
                <a:spcPct val="90000"/>
              </a:lnSpc>
            </a:pPr>
            <a:r>
              <a:rPr dirty="0"/>
              <a:t>In general terms</a:t>
            </a:r>
          </a:p>
        </p:txBody>
      </p:sp>
      <p:sp>
        <p:nvSpPr>
          <p:cNvPr id="320" name="Content Placeholder 3"/>
          <p:cNvSpPr txBox="1"/>
          <p:nvPr/>
        </p:nvSpPr>
        <p:spPr>
          <a:xfrm>
            <a:off x="4876800" y="1600200"/>
            <a:ext cx="4038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325754" indent="-325754" defTabSz="86868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2660"/>
            </a:pPr>
            <a:r>
              <a:t>The  surveys and information from Blackboard provides</a:t>
            </a:r>
          </a:p>
          <a:p>
            <a:pPr marL="325754" indent="-325754" defTabSz="86868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2660"/>
            </a:pPr>
            <a:r>
              <a:t>A more accurate picture about how much use you are making of the resources</a:t>
            </a:r>
          </a:p>
          <a:p>
            <a:pPr marL="325754" indent="-325754" defTabSz="86868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2660"/>
            </a:pPr>
            <a:r>
              <a:t>In general how students are interacting with this part of the module</a:t>
            </a:r>
          </a:p>
        </p:txBody>
      </p:sp>
      <p:sp>
        <p:nvSpPr>
          <p:cNvPr id="321" name="Rectangle 4"/>
          <p:cNvSpPr/>
          <p:nvPr/>
        </p:nvSpPr>
        <p:spPr>
          <a:xfrm>
            <a:off x="838200" y="6096000"/>
            <a:ext cx="7984067" cy="707886"/>
          </a:xfrm>
          <a:prstGeom prst="rect">
            <a:avLst/>
          </a:prstGeom>
          <a:gradFill>
            <a:gsLst>
              <a:gs pos="0">
                <a:schemeClr val="accent5">
                  <a:hueOff val="249502"/>
                  <a:satOff val="48101"/>
                  <a:lumOff val="28891"/>
                </a:schemeClr>
              </a:gs>
              <a:gs pos="35000">
                <a:srgbClr val="BFEDFF"/>
              </a:gs>
              <a:gs pos="100000">
                <a:schemeClr val="accent5">
                  <a:hueOff val="308963"/>
                  <a:satOff val="48101"/>
                  <a:lumOff val="41680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/>
            </a:pPr>
            <a:r>
              <a:rPr dirty="0"/>
              <a:t> </a:t>
            </a:r>
            <a:r>
              <a:rPr b="1" dirty="0"/>
              <a:t>your </a:t>
            </a:r>
            <a:r>
              <a:rPr lang="en-GB" b="1" dirty="0"/>
              <a:t>collective </a:t>
            </a:r>
            <a:r>
              <a:rPr b="1" dirty="0"/>
              <a:t>answers </a:t>
            </a:r>
            <a:r>
              <a:rPr lang="en-GB" b="1" dirty="0"/>
              <a:t>online are anonymous</a:t>
            </a:r>
            <a:br>
              <a:rPr lang="en-GB" b="1" dirty="0"/>
            </a:br>
            <a:r>
              <a:rPr lang="en-GB" b="1" dirty="0"/>
              <a:t>the analysis </a:t>
            </a:r>
            <a:r>
              <a:rPr b="1" dirty="0"/>
              <a:t>help</a:t>
            </a:r>
            <a:r>
              <a:rPr lang="en-GB" b="1" dirty="0"/>
              <a:t>s</a:t>
            </a:r>
            <a:r>
              <a:rPr b="1" dirty="0"/>
              <a:t> us understand your </a:t>
            </a:r>
            <a:r>
              <a:rPr lang="en-GB" b="1" dirty="0"/>
              <a:t>overall attitudes</a:t>
            </a:r>
            <a:endParaRPr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8DD02-340E-884D-9E5F-81C6D82C4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Understanding your assessment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C57769-22AB-834C-9E99-50C24B2928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187486001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Looking at the portfolio</a:t>
            </a:r>
          </a:p>
        </p:txBody>
      </p:sp>
      <p:pic>
        <p:nvPicPr>
          <p:cNvPr id="324" name="Content Placeholder 3" descr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094" y="1524000"/>
            <a:ext cx="8109293" cy="54335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7" name="Explosion 1 2"/>
          <p:cNvGrpSpPr/>
          <p:nvPr/>
        </p:nvGrpSpPr>
        <p:grpSpPr>
          <a:xfrm>
            <a:off x="6858000" y="1066799"/>
            <a:ext cx="4267201" cy="3124201"/>
            <a:chOff x="0" y="0"/>
            <a:chExt cx="4267200" cy="3124200"/>
          </a:xfrm>
        </p:grpSpPr>
        <p:sp>
          <p:nvSpPr>
            <p:cNvPr id="325" name="Shape"/>
            <p:cNvSpPr/>
            <p:nvPr/>
          </p:nvSpPr>
          <p:spPr>
            <a:xfrm>
              <a:off x="0" y="-1"/>
              <a:ext cx="4267201" cy="3124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5800"/>
                  </a:moveTo>
                  <a:lnTo>
                    <a:pt x="14522" y="0"/>
                  </a:lnTo>
                  <a:lnTo>
                    <a:pt x="14155" y="5325"/>
                  </a:lnTo>
                  <a:lnTo>
                    <a:pt x="18380" y="4457"/>
                  </a:lnTo>
                  <a:lnTo>
                    <a:pt x="16702" y="7315"/>
                  </a:lnTo>
                  <a:lnTo>
                    <a:pt x="21097" y="8137"/>
                  </a:lnTo>
                  <a:lnTo>
                    <a:pt x="17607" y="10475"/>
                  </a:lnTo>
                  <a:lnTo>
                    <a:pt x="21600" y="13290"/>
                  </a:lnTo>
                  <a:lnTo>
                    <a:pt x="16837" y="12942"/>
                  </a:lnTo>
                  <a:lnTo>
                    <a:pt x="18145" y="18095"/>
                  </a:lnTo>
                  <a:lnTo>
                    <a:pt x="14020" y="14457"/>
                  </a:lnTo>
                  <a:lnTo>
                    <a:pt x="13247" y="19737"/>
                  </a:lnTo>
                  <a:lnTo>
                    <a:pt x="10532" y="14935"/>
                  </a:lnTo>
                  <a:lnTo>
                    <a:pt x="8485" y="21600"/>
                  </a:lnTo>
                  <a:lnTo>
                    <a:pt x="7715" y="15627"/>
                  </a:lnTo>
                  <a:lnTo>
                    <a:pt x="4762" y="17617"/>
                  </a:lnTo>
                  <a:lnTo>
                    <a:pt x="5667" y="13937"/>
                  </a:lnTo>
                  <a:lnTo>
                    <a:pt x="135" y="14587"/>
                  </a:lnTo>
                  <a:lnTo>
                    <a:pt x="3722" y="11775"/>
                  </a:lnTo>
                  <a:lnTo>
                    <a:pt x="0" y="8615"/>
                  </a:lnTo>
                  <a:lnTo>
                    <a:pt x="4627" y="7617"/>
                  </a:lnTo>
                  <a:lnTo>
                    <a:pt x="370" y="2295"/>
                  </a:lnTo>
                  <a:lnTo>
                    <a:pt x="7312" y="6320"/>
                  </a:lnTo>
                  <a:lnTo>
                    <a:pt x="8352" y="229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E5E97"/>
                </a:gs>
                <a:gs pos="80000">
                  <a:srgbClr val="3C7BC7"/>
                </a:gs>
                <a:gs pos="100000">
                  <a:srgbClr val="3A7CCA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6" name="W1 printout in class"/>
            <p:cNvSpPr txBox="1"/>
            <p:nvPr/>
          </p:nvSpPr>
          <p:spPr>
            <a:xfrm>
              <a:off x="914089" y="1285905"/>
              <a:ext cx="2385485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W1 printout in class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E304D-98DB-6942-8FD4-0B2B63020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Portfolio Contents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BB50F0-1F2B-2E4B-9F2A-054A68E383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68BF00-0C1D-4644-8E19-C371E1E1DA6B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GB" dirty="0"/>
              <a:t>Cover sheet</a:t>
            </a:r>
          </a:p>
          <a:p>
            <a:r>
              <a:rPr lang="en-GB" dirty="0"/>
              <a:t>Five sections</a:t>
            </a:r>
          </a:p>
          <a:p>
            <a:r>
              <a:rPr lang="en-GB" dirty="0"/>
              <a:t>Complete every section</a:t>
            </a:r>
          </a:p>
          <a:p>
            <a:endParaRPr lang="en-GB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1F48535B-D480-714A-A242-D76E5FD12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866" y="273050"/>
            <a:ext cx="4133342" cy="583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391113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E304D-98DB-6942-8FD4-0B2B63020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Portfolio Contents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BB50F0-1F2B-2E4B-9F2A-054A68E383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68BF00-0C1D-4644-8E19-C371E1E1DA6B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GB" dirty="0"/>
              <a:t>Answer all questions</a:t>
            </a:r>
          </a:p>
          <a:p>
            <a:endParaRPr lang="en-GB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1F48535B-D480-714A-A242-D76E5FD12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866" y="273050"/>
            <a:ext cx="4133342" cy="583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5092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9B38D-F13A-E14D-A12B-F65F45621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F7ABF4-A28F-004D-9950-B2530E0DCD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6FE9A-2E09-4046-9766-43B2542728F2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GB" dirty="0"/>
              <a:t>Read the text and answer the questions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1A8F62BE-0CA3-874C-855B-E69B4CE9A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152" y="253355"/>
            <a:ext cx="3813048" cy="585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191892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657F4-E481-214F-B645-B2EF7B58D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F7519-CBB5-7542-9400-539F45AB4F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0727DF-E494-A642-8884-15720D083123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GB" dirty="0"/>
              <a:t>Ambitions and motivations</a:t>
            </a:r>
          </a:p>
        </p:txBody>
      </p:sp>
      <p:pic>
        <p:nvPicPr>
          <p:cNvPr id="6" name="Picture 5" descr="ambitions and motivations sheet">
            <a:extLst>
              <a:ext uri="{FF2B5EF4-FFF2-40B4-BE49-F238E27FC236}">
                <a16:creationId xmlns:a16="http://schemas.microsoft.com/office/drawing/2014/main" id="{C6446861-1FCC-1544-917D-5F467ADE6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28" y="273050"/>
            <a:ext cx="4098772" cy="584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4591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Progress through the slides</a:t>
            </a:r>
          </a:p>
        </p:txBody>
      </p:sp>
      <p:sp>
        <p:nvSpPr>
          <p:cNvPr id="172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762000" y="1596413"/>
            <a:ext cx="8077200" cy="4297364"/>
          </a:xfrm>
          <a:prstGeom prst="rect">
            <a:avLst/>
          </a:prstGeom>
        </p:spPr>
        <p:txBody>
          <a:bodyPr/>
          <a:lstStyle/>
          <a:p>
            <a:r>
              <a:rPr dirty="0"/>
              <a:t>Typically, we cover the material up to slide 22 in week 1</a:t>
            </a:r>
          </a:p>
          <a:p>
            <a:r>
              <a:rPr dirty="0"/>
              <a:t>Includes </a:t>
            </a:r>
            <a:endParaRPr lang="en-GB" dirty="0"/>
          </a:p>
          <a:p>
            <a:pPr lvl="1"/>
            <a:r>
              <a:rPr lang="en-GB" dirty="0"/>
              <a:t>Overview: essential dates</a:t>
            </a:r>
            <a:endParaRPr dirty="0"/>
          </a:p>
          <a:p>
            <a:pPr marL="742950" lvl="1" indent="-285750">
              <a:spcBef>
                <a:spcPts val="600"/>
              </a:spcBef>
              <a:defRPr sz="2800"/>
            </a:pPr>
            <a:r>
              <a:rPr lang="en-GB" dirty="0"/>
              <a:t>Why are you taking the foundation year?</a:t>
            </a:r>
          </a:p>
          <a:p>
            <a:pPr marL="742950" lvl="1" indent="-285750">
              <a:spcBef>
                <a:spcPts val="600"/>
              </a:spcBef>
              <a:defRPr sz="2800"/>
            </a:pPr>
            <a:r>
              <a:rPr lang="en-GB" dirty="0"/>
              <a:t>What are you doing to help you succeed?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B78FB-8E00-374E-A10D-AAA99337E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269D0-936A-B940-9DD0-E4DD2AE000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EEC005-A402-BC45-87CA-96B931AD8482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GB" dirty="0"/>
              <a:t>Any reflections on your ambitions and motivations?</a:t>
            </a:r>
          </a:p>
          <a:p>
            <a:r>
              <a:rPr lang="en-GB" dirty="0"/>
              <a:t>What have you done to further your ambitions?</a:t>
            </a:r>
          </a:p>
        </p:txBody>
      </p:sp>
      <p:pic>
        <p:nvPicPr>
          <p:cNvPr id="6" name="Picture 5" descr="reflctions page">
            <a:extLst>
              <a:ext uri="{FF2B5EF4-FFF2-40B4-BE49-F238E27FC236}">
                <a16:creationId xmlns:a16="http://schemas.microsoft.com/office/drawing/2014/main" id="{1EA1AFD6-B874-F949-9D1F-B47194F38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3633"/>
            <a:ext cx="4037907" cy="585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822974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1F964-A75F-734C-A1BC-6909A2C08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1A2A00-CF4A-8F4B-8030-70F8DD0F1B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DBF828-8D9E-3745-9995-C940C8E2B8A9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GB" dirty="0"/>
              <a:t>For each different part of the course that you study</a:t>
            </a:r>
          </a:p>
          <a:p>
            <a:r>
              <a:rPr lang="en-GB" dirty="0"/>
              <a:t>how do you get on?</a:t>
            </a:r>
          </a:p>
        </p:txBody>
      </p:sp>
      <p:pic>
        <p:nvPicPr>
          <p:cNvPr id="6" name="Picture 5" descr="Module by module">
            <a:extLst>
              <a:ext uri="{FF2B5EF4-FFF2-40B4-BE49-F238E27FC236}">
                <a16:creationId xmlns:a16="http://schemas.microsoft.com/office/drawing/2014/main" id="{496EB09A-8D4A-7842-8D0F-91231ADC0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808" y="236775"/>
            <a:ext cx="4361688" cy="592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6173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AC05D-E959-CC4E-815B-D68313838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4C7C0-3877-5F4A-90D5-2F00AD634E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D4E260-CDFA-4649-9EA0-735B9E987487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GB" dirty="0"/>
              <a:t>Progress through the year: continuous assessment</a:t>
            </a:r>
          </a:p>
        </p:txBody>
      </p:sp>
      <p:pic>
        <p:nvPicPr>
          <p:cNvPr id="20" name="Picture 19" descr="A screenshot of a cell phone&#10;&#10;Description automatically generated">
            <a:extLst>
              <a:ext uri="{FF2B5EF4-FFF2-40B4-BE49-F238E27FC236}">
                <a16:creationId xmlns:a16="http://schemas.microsoft.com/office/drawing/2014/main" id="{C9EA09DE-E19B-824C-8BD1-A18299896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600" y="2929600"/>
            <a:ext cx="1320800" cy="3098800"/>
          </a:xfrm>
          <a:prstGeom prst="rect">
            <a:avLst/>
          </a:prstGeom>
        </p:spPr>
      </p:pic>
      <p:pic>
        <p:nvPicPr>
          <p:cNvPr id="24" name="Picture 2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6EBC8D1-80ED-DA45-8BD5-6F7840878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324" y="508000"/>
            <a:ext cx="4235001" cy="610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31808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AC05D-E959-CC4E-815B-D68313838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4C7C0-3877-5F4A-90D5-2F00AD634E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D4E260-CDFA-4649-9EA0-735B9E987487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GB" dirty="0"/>
              <a:t>Becoming a student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42381D25-27F2-3349-A9A4-EAF1DBAD1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900" y="2101850"/>
            <a:ext cx="330200" cy="2654300"/>
          </a:xfrm>
          <a:prstGeom prst="rect">
            <a:avLst/>
          </a:prstGeom>
        </p:spPr>
      </p:pic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1C34BB80-EBED-2245-84BD-30C7454151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867" y="221076"/>
            <a:ext cx="4448533" cy="636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25613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AC05D-E959-CC4E-815B-D68313838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4C7C0-3877-5F4A-90D5-2F00AD634E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D4E260-CDFA-4649-9EA0-735B9E987487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GB" dirty="0"/>
              <a:t>Becoming a university student: reflections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42381D25-27F2-3349-A9A4-EAF1DBAD1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900" y="2101850"/>
            <a:ext cx="330200" cy="2654300"/>
          </a:xfrm>
          <a:prstGeom prst="rect">
            <a:avLst/>
          </a:prstGeom>
        </p:spPr>
      </p:pic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D221963C-A717-F540-82A9-CF8090549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900" y="228010"/>
            <a:ext cx="4435550" cy="635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84723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AC05D-E959-CC4E-815B-D68313838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4C7C0-3877-5F4A-90D5-2F00AD634E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D4E260-CDFA-4649-9EA0-735B9E987487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GB" dirty="0"/>
              <a:t>Preparing for exams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42381D25-27F2-3349-A9A4-EAF1DBAD1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900" y="2101850"/>
            <a:ext cx="330200" cy="2654300"/>
          </a:xfrm>
          <a:prstGeom prst="rect">
            <a:avLst/>
          </a:prstGeom>
        </p:spPr>
      </p:pic>
      <p:pic>
        <p:nvPicPr>
          <p:cNvPr id="20" name="Picture 19" descr="A screenshot of a cell phone&#10;&#10;Description automatically generated">
            <a:extLst>
              <a:ext uri="{FF2B5EF4-FFF2-40B4-BE49-F238E27FC236}">
                <a16:creationId xmlns:a16="http://schemas.microsoft.com/office/drawing/2014/main" id="{C9EA09DE-E19B-824C-8BD1-A18299896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600" y="2929600"/>
            <a:ext cx="1320800" cy="3098800"/>
          </a:xfrm>
          <a:prstGeom prst="rect">
            <a:avLst/>
          </a:prstGeom>
        </p:spPr>
      </p:pic>
      <p:pic>
        <p:nvPicPr>
          <p:cNvPr id="22" name="Picture 21" descr="A screenshot of a cell phone&#10;&#10;Description automatically generated">
            <a:extLst>
              <a:ext uri="{FF2B5EF4-FFF2-40B4-BE49-F238E27FC236}">
                <a16:creationId xmlns:a16="http://schemas.microsoft.com/office/drawing/2014/main" id="{AB196268-25D2-4B49-B4C3-AEAA2FE97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450" y="127000"/>
            <a:ext cx="4445860" cy="64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36912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AC05D-E959-CC4E-815B-D68313838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4C7C0-3877-5F4A-90D5-2F00AD634E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D4E260-CDFA-4649-9EA0-735B9E987487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GB" dirty="0"/>
              <a:t>Learning from exams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42381D25-27F2-3349-A9A4-EAF1DBAD1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900" y="2101850"/>
            <a:ext cx="330200" cy="2654300"/>
          </a:xfrm>
          <a:prstGeom prst="rect">
            <a:avLst/>
          </a:prstGeom>
        </p:spPr>
      </p:pic>
      <p:pic>
        <p:nvPicPr>
          <p:cNvPr id="18" name="Picture 17" descr="A screenshot of a cell phone&#10;&#10;Description automatically generated">
            <a:extLst>
              <a:ext uri="{FF2B5EF4-FFF2-40B4-BE49-F238E27FC236}">
                <a16:creationId xmlns:a16="http://schemas.microsoft.com/office/drawing/2014/main" id="{FA275957-9D96-4D42-BA7E-8B5D318B5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399" y="141860"/>
            <a:ext cx="4450934" cy="636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0482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AC05D-E959-CC4E-815B-D68313838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4C7C0-3877-5F4A-90D5-2F00AD634E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D4E260-CDFA-4649-9EA0-735B9E987487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GB" dirty="0"/>
              <a:t>Planning for the future</a:t>
            </a:r>
          </a:p>
        </p:txBody>
      </p:sp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E44C4777-3090-3747-901C-B6C1FF519D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267" y="160273"/>
            <a:ext cx="4605866" cy="657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86648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AC05D-E959-CC4E-815B-D68313838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4C7C0-3877-5F4A-90D5-2F00AD634E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D4E260-CDFA-4649-9EA0-735B9E987487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GB" dirty="0"/>
              <a:t>Looking back over the year so far: reflections</a:t>
            </a: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C8D4C7E6-08A3-494F-A869-8A664929B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649" y="273050"/>
            <a:ext cx="4436818" cy="637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88652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AC05D-E959-CC4E-815B-D68313838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4C7C0-3877-5F4A-90D5-2F00AD634E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D4E260-CDFA-4649-9EA0-735B9E987487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GB" dirty="0"/>
              <a:t>How much you have to write</a:t>
            </a:r>
          </a:p>
        </p:txBody>
      </p:sp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0E3EE3C-6311-C44E-BB9B-A5C7CBB04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733" y="319206"/>
            <a:ext cx="4267200" cy="653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24989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itle 4"/>
          <p:cNvSpPr txBox="1">
            <a:spLocks noGrp="1"/>
          </p:cNvSpPr>
          <p:nvPr>
            <p:ph type="title"/>
          </p:nvPr>
        </p:nvSpPr>
        <p:spPr>
          <a:xfrm>
            <a:off x="1600199" y="2492375"/>
            <a:ext cx="6762751" cy="1470025"/>
          </a:xfrm>
          <a:prstGeom prst="rect">
            <a:avLst/>
          </a:prstGeom>
        </p:spPr>
        <p:txBody>
          <a:bodyPr/>
          <a:lstStyle/>
          <a:p>
            <a:r>
              <a:t>Introduction:</a:t>
            </a:r>
          </a:p>
        </p:txBody>
      </p:sp>
      <p:sp>
        <p:nvSpPr>
          <p:cNvPr id="175" name="Subtitle 5"/>
          <p:cNvSpPr txBox="1">
            <a:spLocks noGrp="1"/>
          </p:cNvSpPr>
          <p:nvPr>
            <p:ph type="body" sz="quarter" idx="1"/>
          </p:nvPr>
        </p:nvSpPr>
        <p:spPr>
          <a:xfrm>
            <a:off x="1600200" y="3966881"/>
            <a:ext cx="6762751" cy="1752601"/>
          </a:xfrm>
          <a:prstGeom prst="rect">
            <a:avLst/>
          </a:prstGeom>
          <a:gradFill>
            <a:gsLst>
              <a:gs pos="0">
                <a:schemeClr val="accent1">
                  <a:hueOff val="357503"/>
                  <a:satOff val="54545"/>
                  <a:lumOff val="29273"/>
                </a:schemeClr>
              </a:gs>
              <a:gs pos="35000">
                <a:srgbClr val="BDD4FF"/>
              </a:gs>
              <a:gs pos="100000">
                <a:schemeClr val="accent1">
                  <a:hueOff val="418253"/>
                  <a:satOff val="54545"/>
                  <a:lumOff val="42493"/>
                </a:schemeClr>
              </a:gs>
            </a:gsLst>
            <a:lin ang="16200000"/>
          </a:gradFill>
          <a:ln w="9525">
            <a:solidFill>
              <a:srgbClr val="4A7EBB"/>
            </a:solidFill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Hello and Overview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6E72249-038C-A344-8948-5452F0286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CBE621A-065D-5046-B866-622A4964F6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When you used the template </a:t>
            </a:r>
          </a:p>
          <a:p>
            <a:pPr lvl="1"/>
            <a:r>
              <a:rPr lang="en-GB" dirty="0"/>
              <a:t>Did you have any issues?</a:t>
            </a:r>
          </a:p>
          <a:p>
            <a:pPr lvl="2"/>
            <a:r>
              <a:rPr lang="en-GB" dirty="0"/>
              <a:t>Page size?</a:t>
            </a:r>
          </a:p>
          <a:p>
            <a:pPr lvl="2"/>
            <a:r>
              <a:rPr lang="en-GB" dirty="0"/>
              <a:t>Don’t know how to edit it</a:t>
            </a:r>
          </a:p>
          <a:p>
            <a:pPr lvl="2"/>
            <a:r>
              <a:rPr lang="en-GB" dirty="0"/>
              <a:t>Cant control the layout</a:t>
            </a:r>
          </a:p>
          <a:p>
            <a:pPr lvl="2"/>
            <a:r>
              <a:rPr lang="en-GB" dirty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68109273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F0E8D-463D-4F46-A5B9-50F0B86C3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Mental Jogging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FDC288-F91D-5F42-B5B1-9604AF5489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478371481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4E9CC-7068-9B44-9147-7A7CC001D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(sort of) competition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5B533C-6E93-0646-841D-53851AB497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are the mistakes a student can make which will derail their progress</a:t>
            </a:r>
          </a:p>
          <a:p>
            <a:pPr lvl="1"/>
            <a:r>
              <a:rPr lang="en-GB" dirty="0"/>
              <a:t>List</a:t>
            </a:r>
          </a:p>
          <a:p>
            <a:pPr lvl="1"/>
            <a:r>
              <a:rPr lang="en-GB" dirty="0"/>
              <a:t>1 point for a ‘common’ mistake</a:t>
            </a:r>
          </a:p>
          <a:p>
            <a:pPr lvl="1"/>
            <a:r>
              <a:rPr lang="en-GB" dirty="0"/>
              <a:t>2 points for a mistake that two or three other people have</a:t>
            </a:r>
          </a:p>
          <a:p>
            <a:pPr lvl="1"/>
            <a:r>
              <a:rPr lang="en-GB" dirty="0"/>
              <a:t>3 points for each unique mistake</a:t>
            </a:r>
          </a:p>
        </p:txBody>
      </p:sp>
    </p:spTree>
    <p:extLst>
      <p:ext uri="{BB962C8B-B14F-4D97-AF65-F5344CB8AC3E}">
        <p14:creationId xmlns:p14="http://schemas.microsoft.com/office/powerpoint/2010/main" val="3401818437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90DDA-7E00-D84E-A778-BEDEAAE6F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Round two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6D93BD-8C0D-1F44-B557-02FDC7D3F4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Now solve the problems</a:t>
            </a:r>
          </a:p>
          <a:p>
            <a:pPr lvl="1"/>
            <a:r>
              <a:rPr lang="en-GB" dirty="0"/>
              <a:t>Same scoring rules apply</a:t>
            </a:r>
          </a:p>
        </p:txBody>
      </p:sp>
    </p:spTree>
    <p:extLst>
      <p:ext uri="{BB962C8B-B14F-4D97-AF65-F5344CB8AC3E}">
        <p14:creationId xmlns:p14="http://schemas.microsoft.com/office/powerpoint/2010/main" val="2476315099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811FD-5632-214C-B42B-10B95D667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EC0913-E3EB-0F49-9C3C-8F5F5F48C3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711167425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Writing – and how to do it!</a:t>
            </a:r>
          </a:p>
        </p:txBody>
      </p:sp>
      <p:sp>
        <p:nvSpPr>
          <p:cNvPr id="332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762000" y="1596413"/>
            <a:ext cx="8077200" cy="4297364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rPr dirty="0"/>
              <a:t>Exercise</a:t>
            </a:r>
          </a:p>
          <a:p>
            <a:r>
              <a:rPr dirty="0"/>
              <a:t>We are going to spend five minutes free writing</a:t>
            </a:r>
          </a:p>
          <a:p>
            <a:r>
              <a:rPr dirty="0"/>
              <a:t>Use the final page of the portfolio</a:t>
            </a:r>
          </a:p>
          <a:p>
            <a:r>
              <a:rPr dirty="0"/>
              <a:t>Spend five minutes writing about your </a:t>
            </a:r>
            <a:r>
              <a:rPr lang="en-GB" dirty="0"/>
              <a:t>understanding of feedback</a:t>
            </a:r>
            <a:r>
              <a:rPr dirty="0"/>
              <a:t>, what you do and why you do it the way you do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Rely on your brain….</a:t>
            </a:r>
          </a:p>
        </p:txBody>
      </p:sp>
      <p:pic>
        <p:nvPicPr>
          <p:cNvPr id="335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787245"/>
            <a:ext cx="8077200" cy="39169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Start Now</a:t>
            </a:r>
          </a:p>
        </p:txBody>
      </p:sp>
      <p:pic>
        <p:nvPicPr>
          <p:cNvPr id="338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085" y="1596413"/>
            <a:ext cx="6811030" cy="4297363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Rectangle 4"/>
          <p:cNvSpPr/>
          <p:nvPr/>
        </p:nvSpPr>
        <p:spPr>
          <a:xfrm>
            <a:off x="2684786" y="6064730"/>
            <a:ext cx="3299778" cy="367666"/>
          </a:xfrm>
          <a:prstGeom prst="rect">
            <a:avLst/>
          </a:prstGeom>
          <a:gradFill>
            <a:gsLst>
              <a:gs pos="0">
                <a:schemeClr val="accent5">
                  <a:hueOff val="249502"/>
                  <a:satOff val="48101"/>
                  <a:lumOff val="28891"/>
                </a:schemeClr>
              </a:gs>
              <a:gs pos="35000">
                <a:srgbClr val="BFEDFF"/>
              </a:gs>
              <a:gs pos="100000">
                <a:schemeClr val="accent5">
                  <a:hueOff val="308963"/>
                  <a:satOff val="48101"/>
                  <a:lumOff val="41680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https://youtu.be/hOA-2hl1Vbc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we know about writing</a:t>
            </a:r>
          </a:p>
        </p:txBody>
      </p:sp>
      <p:sp>
        <p:nvSpPr>
          <p:cNvPr id="342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762000" y="1596413"/>
            <a:ext cx="8077200" cy="4297364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It can be a thinking tool</a:t>
            </a:r>
          </a:p>
          <a:p>
            <a:r>
              <a:t>You can get rid of fear by writing , freely,  for a short while every day</a:t>
            </a:r>
          </a:p>
          <a:p>
            <a:r>
              <a:t>Want to accept a challenge?</a:t>
            </a:r>
          </a:p>
          <a:p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http://750words.com/</a:t>
            </a:r>
          </a:p>
          <a:p>
            <a:r>
              <a:t>Sign up – one month free – just right for the portfolio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☺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868680">
              <a:defRPr sz="3705"/>
            </a:pPr>
            <a:r>
              <a:t>Now look at the portfolio (1</a:t>
            </a:r>
            <a:r>
              <a:rPr baseline="29894"/>
              <a:t>st</a:t>
            </a:r>
            <a:r>
              <a:t> section)</a:t>
            </a:r>
          </a:p>
        </p:txBody>
      </p:sp>
      <p:sp>
        <p:nvSpPr>
          <p:cNvPr id="345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762000" y="1857692"/>
            <a:ext cx="8001000" cy="42973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t>What are your ambitions?</a:t>
            </a:r>
          </a:p>
          <a:p>
            <a:pPr>
              <a:lnSpc>
                <a:spcPct val="90000"/>
              </a:lnSpc>
            </a:pPr>
            <a:r>
              <a:t>Do you have goals?</a:t>
            </a:r>
          </a:p>
          <a:p>
            <a:pPr>
              <a:lnSpc>
                <a:spcPct val="90000"/>
              </a:lnSpc>
            </a:pPr>
            <a:r>
              <a:t>Use paper and index card (in class) *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defRPr sz="2800"/>
            </a:pPr>
            <a:r>
              <a:t> think about your goals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defRPr sz="2800"/>
            </a:pPr>
            <a:r>
              <a:t>What do you want to achieve over the next few weeks?</a:t>
            </a:r>
          </a:p>
          <a:p>
            <a:pPr marL="971550" lvl="1" indent="-514350">
              <a:lnSpc>
                <a:spcPct val="90000"/>
              </a:lnSpc>
              <a:spcBef>
                <a:spcPts val="600"/>
              </a:spcBef>
              <a:buFontTx/>
              <a:buAutoNum type="arabicPeriod"/>
              <a:defRPr sz="2800"/>
            </a:pPr>
            <a:r>
              <a:t>Write quickly – rough ideas</a:t>
            </a:r>
          </a:p>
          <a:p>
            <a:pPr marL="971550" lvl="1" indent="-514350">
              <a:lnSpc>
                <a:spcPct val="90000"/>
              </a:lnSpc>
              <a:spcBef>
                <a:spcPts val="600"/>
              </a:spcBef>
              <a:buFontTx/>
              <a:buAutoNum type="arabicPeriod"/>
              <a:defRPr sz="2800"/>
            </a:pPr>
            <a:r>
              <a:t>Select and write down three or more goals that relate to the portfolio</a:t>
            </a:r>
          </a:p>
        </p:txBody>
      </p:sp>
      <p:sp>
        <p:nvSpPr>
          <p:cNvPr id="346" name="TextBox 3"/>
          <p:cNvSpPr txBox="1"/>
          <p:nvPr/>
        </p:nvSpPr>
        <p:spPr>
          <a:xfrm>
            <a:off x="533400" y="6119336"/>
            <a:ext cx="8615362" cy="1345566"/>
          </a:xfrm>
          <a:prstGeom prst="rect">
            <a:avLst/>
          </a:prstGeom>
          <a:gradFill>
            <a:gsLst>
              <a:gs pos="0">
                <a:schemeClr val="accent1">
                  <a:hueOff val="357503"/>
                  <a:satOff val="54545"/>
                  <a:lumOff val="29273"/>
                </a:schemeClr>
              </a:gs>
              <a:gs pos="35000">
                <a:srgbClr val="BDD4FF"/>
              </a:gs>
              <a:gs pos="100000">
                <a:schemeClr val="accent1">
                  <a:hueOff val="418253"/>
                  <a:satOff val="54545"/>
                  <a:lumOff val="42493"/>
                </a:schemeClr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b="1"/>
            </a:pPr>
            <a:r>
              <a:t>* Studying alone, find a piece of paper and write it down on that</a:t>
            </a:r>
          </a:p>
          <a:p>
            <a:r>
              <a:t>Although a card is best because you can  carry it around with you as a reminder afterwards</a:t>
            </a:r>
          </a:p>
        </p:txBody>
      </p:sp>
      <p:sp>
        <p:nvSpPr>
          <p:cNvPr id="347" name="Rectangle 4"/>
          <p:cNvSpPr/>
          <p:nvPr/>
        </p:nvSpPr>
        <p:spPr>
          <a:xfrm>
            <a:off x="5029200" y="1170249"/>
            <a:ext cx="4081463" cy="901066"/>
          </a:xfrm>
          <a:prstGeom prst="rect">
            <a:avLst/>
          </a:prstGeom>
          <a:gradFill>
            <a:gsLst>
              <a:gs pos="0">
                <a:schemeClr val="accent1">
                  <a:hueOff val="357503"/>
                  <a:satOff val="54545"/>
                  <a:lumOff val="29273"/>
                </a:schemeClr>
              </a:gs>
              <a:gs pos="35000">
                <a:srgbClr val="BDD4FF"/>
              </a:gs>
              <a:gs pos="100000">
                <a:schemeClr val="accent1">
                  <a:hueOff val="418253"/>
                  <a:satOff val="54545"/>
                  <a:lumOff val="42493"/>
                </a:schemeClr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/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http://www.edshare.soton.ac.uk/18185/</a:t>
            </a:r>
          </a:p>
          <a:p>
            <a:pPr algn="ctr"/>
            <a:r>
              <a:rPr dirty="0"/>
              <a:t>First section pages 3-4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Intros</a:t>
            </a:r>
          </a:p>
        </p:txBody>
      </p:sp>
      <p:sp>
        <p:nvSpPr>
          <p:cNvPr id="178" name="Text Placeholder 2"/>
          <p:cNvSpPr txBox="1">
            <a:spLocks noGrp="1"/>
          </p:cNvSpPr>
          <p:nvPr>
            <p:ph type="body" idx="1"/>
          </p:nvPr>
        </p:nvSpPr>
        <p:spPr>
          <a:xfrm>
            <a:off x="762000" y="1596413"/>
            <a:ext cx="8077200" cy="4297364"/>
          </a:xfrm>
          <a:prstGeom prst="rect">
            <a:avLst/>
          </a:prstGeom>
        </p:spPr>
        <p:txBody>
          <a:bodyPr/>
          <a:lstStyle/>
          <a:p>
            <a:r>
              <a:t>You</a:t>
            </a:r>
          </a:p>
          <a:p>
            <a:r>
              <a:t>Me</a:t>
            </a:r>
          </a:p>
          <a:p>
            <a:r>
              <a:t>The team</a:t>
            </a:r>
          </a:p>
          <a:p>
            <a:r>
              <a:t>The module ( and us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☺</a:t>
            </a:r>
            <a: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 Use this model for reflection</a:t>
            </a:r>
          </a:p>
        </p:txBody>
      </p:sp>
      <p:grpSp>
        <p:nvGrpSpPr>
          <p:cNvPr id="361" name="Diagram 4"/>
          <p:cNvGrpSpPr/>
          <p:nvPr/>
        </p:nvGrpSpPr>
        <p:grpSpPr>
          <a:xfrm>
            <a:off x="1540934" y="3273181"/>
            <a:ext cx="5268475" cy="3305417"/>
            <a:chOff x="0" y="0"/>
            <a:chExt cx="5268474" cy="3305415"/>
          </a:xfrm>
        </p:grpSpPr>
        <p:grpSp>
          <p:nvGrpSpPr>
            <p:cNvPr id="352" name="Group"/>
            <p:cNvGrpSpPr/>
            <p:nvPr/>
          </p:nvGrpSpPr>
          <p:grpSpPr>
            <a:xfrm>
              <a:off x="0" y="0"/>
              <a:ext cx="4478204" cy="991626"/>
              <a:chOff x="0" y="0"/>
              <a:chExt cx="4478203" cy="991625"/>
            </a:xfrm>
          </p:grpSpPr>
          <p:sp>
            <p:nvSpPr>
              <p:cNvPr id="350" name="Rounded Rectangle"/>
              <p:cNvSpPr/>
              <p:nvPr/>
            </p:nvSpPr>
            <p:spPr>
              <a:xfrm>
                <a:off x="0" y="0"/>
                <a:ext cx="4478204" cy="991626"/>
              </a:xfrm>
              <a:prstGeom prst="roundRect">
                <a:avLst>
                  <a:gd name="adj" fmla="val 10000"/>
                </a:avLst>
              </a:prstGeom>
              <a:gradFill flip="none" rotWithShape="1">
                <a:gsLst>
                  <a:gs pos="0">
                    <a:srgbClr val="2E5E97"/>
                  </a:gs>
                  <a:gs pos="80000">
                    <a:srgbClr val="3C7BC7"/>
                  </a:gs>
                  <a:gs pos="100000">
                    <a:srgbClr val="3A7CCA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1911350">
                  <a:lnSpc>
                    <a:spcPct val="90000"/>
                  </a:lnSpc>
                  <a:spcBef>
                    <a:spcPts val="700"/>
                  </a:spcBef>
                  <a:defRPr sz="43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51" name="What?"/>
              <p:cNvSpPr txBox="1"/>
              <p:nvPr/>
            </p:nvSpPr>
            <p:spPr>
              <a:xfrm>
                <a:off x="29043" y="14482"/>
                <a:ext cx="3408164" cy="9626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163829" tIns="163829" rIns="163829" bIns="163829" numCol="1" anchor="ctr">
                <a:spAutoFit/>
              </a:bodyPr>
              <a:lstStyle>
                <a:lvl1pPr defTabSz="1911350">
                  <a:lnSpc>
                    <a:spcPct val="90000"/>
                  </a:lnSpc>
                  <a:spcBef>
                    <a:spcPts val="1800"/>
                  </a:spcBef>
                  <a:defRPr sz="4300">
                    <a:solidFill>
                      <a:srgbClr val="FFFFFF"/>
                    </a:solidFill>
                  </a:defRPr>
                </a:lvl1pPr>
              </a:lstStyle>
              <a:p>
                <a:r>
                  <a:t>What?</a:t>
                </a:r>
              </a:p>
            </p:txBody>
          </p:sp>
        </p:grpSp>
        <p:grpSp>
          <p:nvGrpSpPr>
            <p:cNvPr id="355" name="Group"/>
            <p:cNvGrpSpPr/>
            <p:nvPr/>
          </p:nvGrpSpPr>
          <p:grpSpPr>
            <a:xfrm>
              <a:off x="395134" y="1156894"/>
              <a:ext cx="4478205" cy="991627"/>
              <a:chOff x="0" y="0"/>
              <a:chExt cx="4478203" cy="991625"/>
            </a:xfrm>
          </p:grpSpPr>
          <p:sp>
            <p:nvSpPr>
              <p:cNvPr id="353" name="Rounded Rectangle"/>
              <p:cNvSpPr/>
              <p:nvPr/>
            </p:nvSpPr>
            <p:spPr>
              <a:xfrm>
                <a:off x="0" y="0"/>
                <a:ext cx="4478204" cy="991626"/>
              </a:xfrm>
              <a:prstGeom prst="roundRect">
                <a:avLst>
                  <a:gd name="adj" fmla="val 10000"/>
                </a:avLst>
              </a:prstGeom>
              <a:gradFill flip="none" rotWithShape="1">
                <a:gsLst>
                  <a:gs pos="0">
                    <a:srgbClr val="2E5E97"/>
                  </a:gs>
                  <a:gs pos="80000">
                    <a:srgbClr val="3C7BC7"/>
                  </a:gs>
                  <a:gs pos="100000">
                    <a:srgbClr val="3A7CCA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1911350">
                  <a:lnSpc>
                    <a:spcPct val="90000"/>
                  </a:lnSpc>
                  <a:spcBef>
                    <a:spcPts val="700"/>
                  </a:spcBef>
                  <a:defRPr sz="43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54" name="So What?"/>
              <p:cNvSpPr txBox="1"/>
              <p:nvPr/>
            </p:nvSpPr>
            <p:spPr>
              <a:xfrm>
                <a:off x="29044" y="14482"/>
                <a:ext cx="3380424" cy="9626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163829" tIns="163829" rIns="163829" bIns="163829" numCol="1" anchor="ctr">
                <a:spAutoFit/>
              </a:bodyPr>
              <a:lstStyle>
                <a:lvl1pPr defTabSz="1911350">
                  <a:lnSpc>
                    <a:spcPct val="90000"/>
                  </a:lnSpc>
                  <a:spcBef>
                    <a:spcPts val="1800"/>
                  </a:spcBef>
                  <a:defRPr sz="4300">
                    <a:solidFill>
                      <a:srgbClr val="FFFFFF"/>
                    </a:solidFill>
                  </a:defRPr>
                </a:lvl1pPr>
              </a:lstStyle>
              <a:p>
                <a:r>
                  <a:t>So What?</a:t>
                </a:r>
              </a:p>
            </p:txBody>
          </p:sp>
        </p:grpSp>
        <p:grpSp>
          <p:nvGrpSpPr>
            <p:cNvPr id="358" name="Group"/>
            <p:cNvGrpSpPr/>
            <p:nvPr/>
          </p:nvGrpSpPr>
          <p:grpSpPr>
            <a:xfrm>
              <a:off x="790270" y="2313790"/>
              <a:ext cx="4478205" cy="991626"/>
              <a:chOff x="0" y="0"/>
              <a:chExt cx="4478203" cy="991625"/>
            </a:xfrm>
          </p:grpSpPr>
          <p:sp>
            <p:nvSpPr>
              <p:cNvPr id="356" name="Rounded Rectangle"/>
              <p:cNvSpPr/>
              <p:nvPr/>
            </p:nvSpPr>
            <p:spPr>
              <a:xfrm>
                <a:off x="0" y="0"/>
                <a:ext cx="4478204" cy="991626"/>
              </a:xfrm>
              <a:prstGeom prst="roundRect">
                <a:avLst>
                  <a:gd name="adj" fmla="val 10000"/>
                </a:avLst>
              </a:prstGeom>
              <a:gradFill flip="none" rotWithShape="1">
                <a:gsLst>
                  <a:gs pos="0">
                    <a:srgbClr val="2E5E97"/>
                  </a:gs>
                  <a:gs pos="80000">
                    <a:srgbClr val="3C7BC7"/>
                  </a:gs>
                  <a:gs pos="100000">
                    <a:srgbClr val="3A7CCA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1911350">
                  <a:lnSpc>
                    <a:spcPct val="90000"/>
                  </a:lnSpc>
                  <a:spcBef>
                    <a:spcPts val="700"/>
                  </a:spcBef>
                  <a:defRPr sz="43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57" name="Now What?"/>
              <p:cNvSpPr txBox="1"/>
              <p:nvPr/>
            </p:nvSpPr>
            <p:spPr>
              <a:xfrm>
                <a:off x="29044" y="14482"/>
                <a:ext cx="3380424" cy="9626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163829" tIns="163829" rIns="163829" bIns="163829" numCol="1" anchor="ctr">
                <a:spAutoFit/>
              </a:bodyPr>
              <a:lstStyle>
                <a:lvl1pPr defTabSz="1911350">
                  <a:lnSpc>
                    <a:spcPct val="90000"/>
                  </a:lnSpc>
                  <a:spcBef>
                    <a:spcPts val="1800"/>
                  </a:spcBef>
                  <a:defRPr sz="4300">
                    <a:solidFill>
                      <a:srgbClr val="FFFFFF"/>
                    </a:solidFill>
                  </a:defRPr>
                </a:lvl1pPr>
              </a:lstStyle>
              <a:p>
                <a:r>
                  <a:t>Now What?</a:t>
                </a:r>
              </a:p>
            </p:txBody>
          </p:sp>
        </p:grpSp>
        <p:sp>
          <p:nvSpPr>
            <p:cNvPr id="359" name="Shape"/>
            <p:cNvSpPr/>
            <p:nvPr/>
          </p:nvSpPr>
          <p:spPr>
            <a:xfrm>
              <a:off x="3833647" y="751982"/>
              <a:ext cx="644557" cy="644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880"/>
                  </a:moveTo>
                  <a:lnTo>
                    <a:pt x="4860" y="11880"/>
                  </a:lnTo>
                  <a:lnTo>
                    <a:pt x="4860" y="0"/>
                  </a:lnTo>
                  <a:lnTo>
                    <a:pt x="16740" y="0"/>
                  </a:lnTo>
                  <a:lnTo>
                    <a:pt x="16740" y="11880"/>
                  </a:lnTo>
                  <a:lnTo>
                    <a:pt x="21600" y="1188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CFD7E7">
                <a:alpha val="90000"/>
              </a:srgbClr>
            </a:solidFill>
            <a:ln w="9525" cap="flat">
              <a:solidFill>
                <a:srgbClr val="CFD7E7">
                  <a:alpha val="9000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289050">
                <a:lnSpc>
                  <a:spcPct val="90000"/>
                </a:lnSpc>
                <a:spcBef>
                  <a:spcPts val="700"/>
                </a:spcBef>
                <a:defRPr sz="2900"/>
              </a:pPr>
              <a:endParaRPr/>
            </a:p>
          </p:txBody>
        </p:sp>
        <p:sp>
          <p:nvSpPr>
            <p:cNvPr id="360" name="Shape"/>
            <p:cNvSpPr/>
            <p:nvPr/>
          </p:nvSpPr>
          <p:spPr>
            <a:xfrm>
              <a:off x="4228782" y="1902267"/>
              <a:ext cx="644557" cy="644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880"/>
                  </a:moveTo>
                  <a:lnTo>
                    <a:pt x="4860" y="11880"/>
                  </a:lnTo>
                  <a:lnTo>
                    <a:pt x="4860" y="0"/>
                  </a:lnTo>
                  <a:lnTo>
                    <a:pt x="16740" y="0"/>
                  </a:lnTo>
                  <a:lnTo>
                    <a:pt x="16740" y="11880"/>
                  </a:lnTo>
                  <a:lnTo>
                    <a:pt x="21600" y="1188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CFD7E7">
                <a:alpha val="90000"/>
              </a:srgbClr>
            </a:solidFill>
            <a:ln w="9525" cap="flat">
              <a:solidFill>
                <a:srgbClr val="CFD7E7">
                  <a:alpha val="9000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289050">
                <a:lnSpc>
                  <a:spcPct val="90000"/>
                </a:lnSpc>
                <a:spcBef>
                  <a:spcPts val="700"/>
                </a:spcBef>
                <a:defRPr sz="2900"/>
              </a:pPr>
              <a:endParaRPr/>
            </a:p>
          </p:txBody>
        </p:sp>
      </p:grpSp>
      <p:sp>
        <p:nvSpPr>
          <p:cNvPr id="362" name="TextBox 2"/>
          <p:cNvSpPr txBox="1"/>
          <p:nvPr/>
        </p:nvSpPr>
        <p:spPr>
          <a:xfrm>
            <a:off x="1295400" y="1761066"/>
            <a:ext cx="6781801" cy="977266"/>
          </a:xfrm>
          <a:prstGeom prst="rect">
            <a:avLst/>
          </a:prstGeom>
          <a:gradFill>
            <a:gsLst>
              <a:gs pos="0">
                <a:schemeClr val="accent5">
                  <a:hueOff val="249502"/>
                  <a:satOff val="48101"/>
                  <a:lumOff val="28891"/>
                </a:schemeClr>
              </a:gs>
              <a:gs pos="35000">
                <a:srgbClr val="BFEDFF"/>
              </a:gs>
              <a:gs pos="100000">
                <a:schemeClr val="accent5">
                  <a:hueOff val="308963"/>
                  <a:satOff val="48101"/>
                  <a:lumOff val="41680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/>
            <a:r>
              <a:t> </a:t>
            </a:r>
            <a:r>
              <a:rPr sz="2000" b="1"/>
              <a:t>you can use these set questions to help </a:t>
            </a:r>
          </a:p>
          <a:p>
            <a:pPr algn="ctr">
              <a:defRPr sz="2000" b="1"/>
            </a:pPr>
            <a:r>
              <a:t>think about the evidence</a:t>
            </a:r>
            <a:br/>
            <a:r>
              <a:t>and complete the portfolio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Title 1"/>
          <p:cNvSpPr txBox="1">
            <a:spLocks noGrp="1"/>
          </p:cNvSpPr>
          <p:nvPr>
            <p:ph type="title"/>
          </p:nvPr>
        </p:nvSpPr>
        <p:spPr>
          <a:xfrm>
            <a:off x="757237" y="304800"/>
            <a:ext cx="8077201" cy="1143000"/>
          </a:xfrm>
          <a:prstGeom prst="rect">
            <a:avLst/>
          </a:prstGeom>
        </p:spPr>
        <p:txBody>
          <a:bodyPr/>
          <a:lstStyle/>
          <a:p>
            <a:r>
              <a:t> Explaining the model: What?</a:t>
            </a:r>
          </a:p>
        </p:txBody>
      </p:sp>
      <p:sp>
        <p:nvSpPr>
          <p:cNvPr id="365" name="Content Placeholder 3"/>
          <p:cNvSpPr txBox="1">
            <a:spLocks noGrp="1"/>
          </p:cNvSpPr>
          <p:nvPr>
            <p:ph type="body" idx="1"/>
          </p:nvPr>
        </p:nvSpPr>
        <p:spPr>
          <a:xfrm>
            <a:off x="762000" y="1596413"/>
            <a:ext cx="8077200" cy="4297364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800"/>
            </a:pPr>
            <a:r>
              <a:t>Use the specific: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800">
                <a:latin typeface="l"/>
                <a:ea typeface="l"/>
                <a:cs typeface="l"/>
                <a:sym typeface="l"/>
              </a:defRPr>
            </a:pPr>
            <a:r>
              <a:t>“I completed a lab and </a:t>
            </a:r>
            <a:br/>
            <a:r>
              <a:t>received  a mark (xxx) for some work (yyy)”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800" b="1"/>
            </a:pPr>
            <a:r>
              <a:t>Avoid the general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800"/>
            </a:pPr>
            <a:r>
              <a:t>“I keep missing deadlines and loose marks”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800"/>
            </a:pPr>
            <a:r>
              <a:t>“My marks for this module are OK… Although:”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800" i="1"/>
            </a:pPr>
            <a:r>
              <a:t>Explain what actually happens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800"/>
            </a:pPr>
            <a:r>
              <a:t>Try starting with a general, and applying critical thinking, can lead you to the specific</a:t>
            </a:r>
          </a:p>
        </p:txBody>
      </p:sp>
      <p:sp>
        <p:nvSpPr>
          <p:cNvPr id="366" name="TextBox 2"/>
          <p:cNvSpPr txBox="1"/>
          <p:nvPr/>
        </p:nvSpPr>
        <p:spPr>
          <a:xfrm>
            <a:off x="533400" y="6017478"/>
            <a:ext cx="8610600" cy="812166"/>
          </a:xfrm>
          <a:prstGeom prst="rect">
            <a:avLst/>
          </a:prstGeom>
          <a:gradFill>
            <a:gsLst>
              <a:gs pos="0">
                <a:schemeClr val="accent1">
                  <a:hueOff val="357503"/>
                  <a:satOff val="54545"/>
                  <a:lumOff val="29273"/>
                </a:schemeClr>
              </a:gs>
              <a:gs pos="35000">
                <a:srgbClr val="BDD4FF"/>
              </a:gs>
              <a:gs pos="100000">
                <a:schemeClr val="accent1">
                  <a:hueOff val="418253"/>
                  <a:satOff val="54545"/>
                  <a:lumOff val="42493"/>
                </a:schemeClr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/>
            <a:r>
              <a:t> </a:t>
            </a:r>
            <a:r>
              <a:rPr sz="2400" b="1"/>
              <a:t>if  your first response is to provide a general answer </a:t>
            </a:r>
            <a:br>
              <a:rPr sz="2400" b="1"/>
            </a:br>
            <a:r>
              <a:rPr sz="2400" b="1"/>
              <a:t>ask yourself how you can make it much more specific</a:t>
            </a:r>
          </a:p>
        </p:txBody>
      </p:sp>
      <p:grpSp>
        <p:nvGrpSpPr>
          <p:cNvPr id="369" name="Group"/>
          <p:cNvGrpSpPr/>
          <p:nvPr/>
        </p:nvGrpSpPr>
        <p:grpSpPr>
          <a:xfrm>
            <a:off x="5943600" y="557151"/>
            <a:ext cx="2814372" cy="952501"/>
            <a:chOff x="0" y="0"/>
            <a:chExt cx="2814371" cy="952500"/>
          </a:xfrm>
        </p:grpSpPr>
        <p:sp>
          <p:nvSpPr>
            <p:cNvPr id="367" name="Rounded Rectangle"/>
            <p:cNvSpPr/>
            <p:nvPr/>
          </p:nvSpPr>
          <p:spPr>
            <a:xfrm>
              <a:off x="0" y="0"/>
              <a:ext cx="2814372" cy="952500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0">
                  <a:srgbClr val="2E5E97"/>
                </a:gs>
                <a:gs pos="80000">
                  <a:srgbClr val="3C7BC7"/>
                </a:gs>
                <a:gs pos="100000">
                  <a:srgbClr val="3A7CCA"/>
                </a:gs>
              </a:gsLst>
              <a:lin ang="16200000" scaled="0"/>
            </a:gra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822450">
                <a:lnSpc>
                  <a:spcPct val="90000"/>
                </a:lnSpc>
                <a:spcBef>
                  <a:spcPts val="700"/>
                </a:spcBef>
                <a:defRPr sz="41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68" name="What?"/>
            <p:cNvSpPr txBox="1"/>
            <p:nvPr/>
          </p:nvSpPr>
          <p:spPr>
            <a:xfrm>
              <a:off x="27898" y="21589"/>
              <a:ext cx="2758576" cy="9093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56210" tIns="156210" rIns="156210" bIns="156210" numCol="1" anchor="ctr">
              <a:spAutoFit/>
            </a:bodyPr>
            <a:lstStyle>
              <a:lvl1pPr algn="ctr" defTabSz="1822450">
                <a:lnSpc>
                  <a:spcPct val="90000"/>
                </a:lnSpc>
                <a:spcBef>
                  <a:spcPts val="1700"/>
                </a:spcBef>
                <a:defRPr sz="4100">
                  <a:solidFill>
                    <a:srgbClr val="FFFFFF"/>
                  </a:solidFill>
                </a:defRPr>
              </a:lvl1pPr>
            </a:lstStyle>
            <a:p>
              <a:r>
                <a:t>What?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Explaining the model: So What?</a:t>
            </a:r>
          </a:p>
        </p:txBody>
      </p:sp>
      <p:graphicFrame>
        <p:nvGraphicFramePr>
          <p:cNvPr id="372" name="Content Placeholder 3"/>
          <p:cNvGraphicFramePr/>
          <p:nvPr/>
        </p:nvGraphicFramePr>
        <p:xfrm>
          <a:off x="762000" y="1600200"/>
          <a:ext cx="8363857" cy="448056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81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538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153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 b="1"/>
                        <a:t>My work got a: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2400" b="1"/>
                      </a:pPr>
                      <a:r>
                        <a:t>1</a:t>
                      </a:r>
                      <a:r>
                        <a:rPr baseline="30000"/>
                        <a:t>st</a:t>
                      </a:r>
                      <a:r>
                        <a:t>, 2:1,2:2;3</a:t>
                      </a:r>
                      <a:r>
                        <a:rPr baseline="30000"/>
                        <a:t>rd</a:t>
                      </a:r>
                      <a:r>
                        <a:t>, Fail (near pass), Fail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578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 b="1"/>
                        <a:t>I expected a mark of: 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2400" b="1"/>
                      </a:pPr>
                      <a:r>
                        <a:t>1</a:t>
                      </a:r>
                      <a:r>
                        <a:rPr baseline="30000"/>
                        <a:t>st</a:t>
                      </a:r>
                      <a:r>
                        <a:t>, 2:1,2:2;3</a:t>
                      </a:r>
                      <a:r>
                        <a:rPr baseline="30000"/>
                        <a:t>rd</a:t>
                      </a:r>
                      <a:r>
                        <a:t>, Fail (near pass), Fail, </a:t>
                      </a:r>
                      <a:br/>
                      <a:r>
                        <a:t>no idea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53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 b="1"/>
                        <a:t>When I handed in I felt: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 b="1"/>
                        <a:t>{your emotion/confidence/state of mind}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53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 b="1"/>
                        <a:t>When I got the mark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 b="1"/>
                        <a:t>{your emotion/confidence/state of mind}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9429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 b="1"/>
                        <a:t>The reason the for the relationship between my expectations, mark, and feeling was: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 b="1"/>
                        <a:t>A logical analysis of the evidence and observations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375" name="Group 4"/>
          <p:cNvGrpSpPr/>
          <p:nvPr/>
        </p:nvGrpSpPr>
        <p:grpSpPr>
          <a:xfrm>
            <a:off x="5867400" y="364881"/>
            <a:ext cx="2814372" cy="952501"/>
            <a:chOff x="0" y="0"/>
            <a:chExt cx="2814371" cy="952500"/>
          </a:xfrm>
        </p:grpSpPr>
        <p:sp>
          <p:nvSpPr>
            <p:cNvPr id="373" name="Rounded Rectangle 5"/>
            <p:cNvSpPr/>
            <p:nvPr/>
          </p:nvSpPr>
          <p:spPr>
            <a:xfrm>
              <a:off x="0" y="0"/>
              <a:ext cx="2814372" cy="952500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0">
                  <a:schemeClr val="accent1"/>
                </a:gs>
                <a:gs pos="80000">
                  <a:schemeClr val="accent1"/>
                </a:gs>
                <a:gs pos="100000">
                  <a:schemeClr val="accent1"/>
                </a:gs>
              </a:gsLst>
              <a:lin ang="16200000" scaled="0"/>
            </a:gra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74" name="Rounded Rectangle 4"/>
            <p:cNvSpPr txBox="1"/>
            <p:nvPr/>
          </p:nvSpPr>
          <p:spPr>
            <a:xfrm>
              <a:off x="27897" y="21589"/>
              <a:ext cx="2758577" cy="9093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56210" tIns="156210" rIns="156210" bIns="156210" numCol="1" anchor="ctr">
              <a:spAutoFit/>
            </a:bodyPr>
            <a:lstStyle>
              <a:lvl1pPr algn="ctr" defTabSz="1822450">
                <a:lnSpc>
                  <a:spcPct val="90000"/>
                </a:lnSpc>
                <a:spcBef>
                  <a:spcPts val="1700"/>
                </a:spcBef>
                <a:defRPr sz="4100">
                  <a:solidFill>
                    <a:srgbClr val="FFFFFF"/>
                  </a:solidFill>
                </a:defRPr>
              </a:lvl1pPr>
            </a:lstStyle>
            <a:p>
              <a:r>
                <a:t>So What?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Explaining the model: So what?</a:t>
            </a:r>
          </a:p>
        </p:txBody>
      </p:sp>
      <p:sp>
        <p:nvSpPr>
          <p:cNvPr id="378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685800" y="1600200"/>
            <a:ext cx="4038600" cy="45259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SzTx/>
              <a:buNone/>
            </a:lvl1pPr>
          </a:lstStyle>
          <a:p>
            <a:r>
              <a:t>An explanation of any logical conclusions which you draw:</a:t>
            </a:r>
          </a:p>
        </p:txBody>
      </p:sp>
      <p:sp>
        <p:nvSpPr>
          <p:cNvPr id="379" name="Content Placeholder 4"/>
          <p:cNvSpPr txBox="1"/>
          <p:nvPr/>
        </p:nvSpPr>
        <p:spPr>
          <a:xfrm>
            <a:off x="4876800" y="1600200"/>
            <a:ext cx="4038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defRPr sz="2800"/>
            </a:pPr>
            <a:r>
              <a:t>examples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 sz="2800"/>
            </a:pPr>
            <a:endParaRPr/>
          </a:p>
          <a:p>
            <a:pPr>
              <a:lnSpc>
                <a:spcPct val="90000"/>
              </a:lnSpc>
              <a:spcBef>
                <a:spcPts val="600"/>
              </a:spcBef>
              <a:defRPr sz="2800"/>
            </a:pPr>
            <a:r>
              <a:t>I think I was {over optimistic, unrealistic, realistic}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 sz="2800"/>
            </a:pPr>
            <a:r>
              <a:t>The outcome might have been better if….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 sz="2800"/>
            </a:pPr>
            <a:r>
              <a:t>The outcome was satisfactory/excellent but….</a:t>
            </a:r>
          </a:p>
        </p:txBody>
      </p:sp>
      <p:sp>
        <p:nvSpPr>
          <p:cNvPr id="380" name="TextBox 3"/>
          <p:cNvSpPr txBox="1"/>
          <p:nvPr/>
        </p:nvSpPr>
        <p:spPr>
          <a:xfrm>
            <a:off x="544870" y="6211668"/>
            <a:ext cx="8599131" cy="634366"/>
          </a:xfrm>
          <a:prstGeom prst="rect">
            <a:avLst/>
          </a:prstGeom>
          <a:gradFill>
            <a:gsLst>
              <a:gs pos="0">
                <a:schemeClr val="accent1">
                  <a:hueOff val="357503"/>
                  <a:satOff val="54545"/>
                  <a:lumOff val="29273"/>
                </a:schemeClr>
              </a:gs>
              <a:gs pos="35000">
                <a:srgbClr val="BDD4FF"/>
              </a:gs>
              <a:gs pos="100000">
                <a:schemeClr val="accent1">
                  <a:hueOff val="418253"/>
                  <a:satOff val="54545"/>
                  <a:lumOff val="42493"/>
                </a:schemeClr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/>
          </a:lstStyle>
          <a:p>
            <a:r>
              <a:t>What you will write will be an objective evaluation of your experience</a:t>
            </a:r>
          </a:p>
        </p:txBody>
      </p:sp>
      <p:grpSp>
        <p:nvGrpSpPr>
          <p:cNvPr id="383" name="Group 5"/>
          <p:cNvGrpSpPr/>
          <p:nvPr/>
        </p:nvGrpSpPr>
        <p:grpSpPr>
          <a:xfrm>
            <a:off x="5867400" y="369888"/>
            <a:ext cx="2814372" cy="952501"/>
            <a:chOff x="0" y="0"/>
            <a:chExt cx="2814371" cy="952500"/>
          </a:xfrm>
        </p:grpSpPr>
        <p:sp>
          <p:nvSpPr>
            <p:cNvPr id="381" name="Rounded Rectangle 6"/>
            <p:cNvSpPr/>
            <p:nvPr/>
          </p:nvSpPr>
          <p:spPr>
            <a:xfrm>
              <a:off x="0" y="0"/>
              <a:ext cx="2814372" cy="952500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0">
                  <a:schemeClr val="accent1"/>
                </a:gs>
                <a:gs pos="80000">
                  <a:schemeClr val="accent1"/>
                </a:gs>
                <a:gs pos="100000">
                  <a:schemeClr val="accent1"/>
                </a:gs>
              </a:gsLst>
              <a:lin ang="16200000" scaled="0"/>
            </a:gra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82" name="Rounded Rectangle 4"/>
            <p:cNvSpPr txBox="1"/>
            <p:nvPr/>
          </p:nvSpPr>
          <p:spPr>
            <a:xfrm>
              <a:off x="27897" y="21589"/>
              <a:ext cx="2758577" cy="9093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56210" tIns="156210" rIns="156210" bIns="156210" numCol="1" anchor="ctr">
              <a:spAutoFit/>
            </a:bodyPr>
            <a:lstStyle>
              <a:lvl1pPr algn="ctr" defTabSz="1822450">
                <a:lnSpc>
                  <a:spcPct val="90000"/>
                </a:lnSpc>
                <a:spcBef>
                  <a:spcPts val="1700"/>
                </a:spcBef>
                <a:defRPr sz="4100">
                  <a:solidFill>
                    <a:srgbClr val="FFFFFF"/>
                  </a:solidFill>
                </a:defRPr>
              </a:lvl1pPr>
            </a:lstStyle>
            <a:p>
              <a:r>
                <a:t>So What?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68680">
              <a:defRPr sz="4180"/>
            </a:lvl1pPr>
          </a:lstStyle>
          <a:p>
            <a:r>
              <a:t> Explaining the model: Now What</a:t>
            </a:r>
          </a:p>
        </p:txBody>
      </p:sp>
      <p:sp>
        <p:nvSpPr>
          <p:cNvPr id="386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685800" y="1600200"/>
            <a:ext cx="4038600" cy="4525963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r>
              <a:t>A realistic and objective suggestion of changes you will make:</a:t>
            </a:r>
          </a:p>
        </p:txBody>
      </p:sp>
      <p:sp>
        <p:nvSpPr>
          <p:cNvPr id="387" name="Content Placeholder 3"/>
          <p:cNvSpPr txBox="1"/>
          <p:nvPr/>
        </p:nvSpPr>
        <p:spPr>
          <a:xfrm>
            <a:off x="4876800" y="1600200"/>
            <a:ext cx="4038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>
              <a:spcBef>
                <a:spcPts val="600"/>
              </a:spcBef>
              <a:defRPr sz="2800"/>
            </a:pPr>
            <a:r>
              <a:t>Examples:</a:t>
            </a:r>
          </a:p>
          <a:p>
            <a:pPr>
              <a:spcBef>
                <a:spcPts val="600"/>
              </a:spcBef>
              <a:defRPr sz="2800"/>
            </a:pPr>
            <a:r>
              <a:t>How you might</a:t>
            </a:r>
          </a:p>
          <a:p>
            <a:pPr marL="342900" indent="-342900">
              <a:spcBef>
                <a:spcPts val="600"/>
              </a:spcBef>
              <a:buSzPct val="100000"/>
              <a:buFont typeface="Arial"/>
              <a:buChar char="•"/>
              <a:defRPr sz="2800"/>
            </a:pPr>
            <a:r>
              <a:t>Change your behaviours and do things differently</a:t>
            </a:r>
          </a:p>
          <a:p>
            <a:pPr marL="342900" indent="-342900">
              <a:spcBef>
                <a:spcPts val="600"/>
              </a:spcBef>
              <a:buSzPct val="100000"/>
              <a:buFont typeface="Arial"/>
              <a:buChar char="•"/>
              <a:defRPr sz="2800"/>
            </a:pPr>
            <a:r>
              <a:t>Look at things differently</a:t>
            </a:r>
          </a:p>
          <a:p>
            <a:pPr>
              <a:spcBef>
                <a:spcPts val="600"/>
              </a:spcBef>
              <a:defRPr sz="2800"/>
            </a:pPr>
            <a:r>
              <a:t>NB: it will be different for everyone</a:t>
            </a:r>
          </a:p>
        </p:txBody>
      </p:sp>
      <p:pic>
        <p:nvPicPr>
          <p:cNvPr id="388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4240067"/>
            <a:ext cx="3810000" cy="14501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1" name="Group 5"/>
          <p:cNvGrpSpPr/>
          <p:nvPr/>
        </p:nvGrpSpPr>
        <p:grpSpPr>
          <a:xfrm>
            <a:off x="6024829" y="122873"/>
            <a:ext cx="2890572" cy="1446531"/>
            <a:chOff x="0" y="0"/>
            <a:chExt cx="2890571" cy="1446530"/>
          </a:xfrm>
        </p:grpSpPr>
        <p:sp>
          <p:nvSpPr>
            <p:cNvPr id="389" name="Rounded Rectangle 6"/>
            <p:cNvSpPr/>
            <p:nvPr/>
          </p:nvSpPr>
          <p:spPr>
            <a:xfrm>
              <a:off x="0" y="247015"/>
              <a:ext cx="2890572" cy="952501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0">
                  <a:schemeClr val="accent1"/>
                </a:gs>
                <a:gs pos="80000">
                  <a:schemeClr val="accent1"/>
                </a:gs>
                <a:gs pos="100000">
                  <a:schemeClr val="accent1"/>
                </a:gs>
              </a:gsLst>
              <a:lin ang="16200000" scaled="0"/>
            </a:gra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90" name="Rounded Rectangle 4"/>
            <p:cNvSpPr txBox="1"/>
            <p:nvPr/>
          </p:nvSpPr>
          <p:spPr>
            <a:xfrm>
              <a:off x="28653" y="0"/>
              <a:ext cx="2833265" cy="14465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56210" tIns="156210" rIns="156210" bIns="156210" numCol="1" anchor="ctr">
              <a:spAutoFit/>
            </a:bodyPr>
            <a:lstStyle>
              <a:lvl1pPr algn="ctr" defTabSz="1822450">
                <a:lnSpc>
                  <a:spcPct val="90000"/>
                </a:lnSpc>
                <a:spcBef>
                  <a:spcPts val="1700"/>
                </a:spcBef>
                <a:defRPr sz="4100">
                  <a:solidFill>
                    <a:srgbClr val="FFFFFF"/>
                  </a:solidFill>
                </a:defRPr>
              </a:lvl1pPr>
            </a:lstStyle>
            <a:p>
              <a:r>
                <a:t>Now What?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Title 1"/>
          <p:cNvSpPr txBox="1">
            <a:spLocks noGrp="1"/>
          </p:cNvSpPr>
          <p:nvPr>
            <p:ph type="title"/>
          </p:nvPr>
        </p:nvSpPr>
        <p:spPr>
          <a:xfrm>
            <a:off x="838200" y="76200"/>
            <a:ext cx="8077200" cy="1143000"/>
          </a:xfrm>
          <a:prstGeom prst="rect">
            <a:avLst/>
          </a:prstGeom>
        </p:spPr>
        <p:txBody>
          <a:bodyPr/>
          <a:lstStyle>
            <a:lvl1pPr defTabSz="896111">
              <a:defRPr sz="4312"/>
            </a:lvl1pPr>
          </a:lstStyle>
          <a:p>
            <a:r>
              <a:t>Another way of thinking about it</a:t>
            </a:r>
          </a:p>
        </p:txBody>
      </p:sp>
      <p:pic>
        <p:nvPicPr>
          <p:cNvPr id="394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416" y="914400"/>
            <a:ext cx="7842252" cy="60801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 Think about your motivation</a:t>
            </a:r>
          </a:p>
        </p:txBody>
      </p:sp>
      <p:pic>
        <p:nvPicPr>
          <p:cNvPr id="397" name="Content Placeholder 3" descr="Content Placeholder 3"/>
          <p:cNvPicPr>
            <a:picLocks noChangeAspect="1"/>
          </p:cNvPicPr>
          <p:nvPr/>
        </p:nvPicPr>
        <p:blipFill>
          <a:blip r:embed="rId2"/>
          <a:srcRect l="5832" r="5831"/>
          <a:stretch>
            <a:fillRect/>
          </a:stretch>
        </p:blipFill>
        <p:spPr>
          <a:xfrm>
            <a:off x="304801" y="1828800"/>
            <a:ext cx="8365067" cy="46427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Your Task…</a:t>
            </a:r>
          </a:p>
        </p:txBody>
      </p:sp>
      <p:grpSp>
        <p:nvGrpSpPr>
          <p:cNvPr id="402" name="Explosion 1 3"/>
          <p:cNvGrpSpPr/>
          <p:nvPr/>
        </p:nvGrpSpPr>
        <p:grpSpPr>
          <a:xfrm>
            <a:off x="3059736" y="1425386"/>
            <a:ext cx="3949759" cy="3847179"/>
            <a:chOff x="0" y="0"/>
            <a:chExt cx="3949757" cy="3847177"/>
          </a:xfrm>
        </p:grpSpPr>
        <p:sp>
          <p:nvSpPr>
            <p:cNvPr id="400" name="Shape"/>
            <p:cNvSpPr/>
            <p:nvPr/>
          </p:nvSpPr>
          <p:spPr>
            <a:xfrm rot="963798">
              <a:off x="362459" y="386126"/>
              <a:ext cx="3224839" cy="3074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5800"/>
                  </a:moveTo>
                  <a:lnTo>
                    <a:pt x="14522" y="0"/>
                  </a:lnTo>
                  <a:lnTo>
                    <a:pt x="14155" y="5325"/>
                  </a:lnTo>
                  <a:lnTo>
                    <a:pt x="18380" y="4457"/>
                  </a:lnTo>
                  <a:lnTo>
                    <a:pt x="16702" y="7315"/>
                  </a:lnTo>
                  <a:lnTo>
                    <a:pt x="21097" y="8137"/>
                  </a:lnTo>
                  <a:lnTo>
                    <a:pt x="17607" y="10475"/>
                  </a:lnTo>
                  <a:lnTo>
                    <a:pt x="21600" y="13290"/>
                  </a:lnTo>
                  <a:lnTo>
                    <a:pt x="16837" y="12942"/>
                  </a:lnTo>
                  <a:lnTo>
                    <a:pt x="18145" y="18095"/>
                  </a:lnTo>
                  <a:lnTo>
                    <a:pt x="14020" y="14457"/>
                  </a:lnTo>
                  <a:lnTo>
                    <a:pt x="13247" y="19737"/>
                  </a:lnTo>
                  <a:lnTo>
                    <a:pt x="10532" y="14935"/>
                  </a:lnTo>
                  <a:lnTo>
                    <a:pt x="8485" y="21600"/>
                  </a:lnTo>
                  <a:lnTo>
                    <a:pt x="7715" y="15627"/>
                  </a:lnTo>
                  <a:lnTo>
                    <a:pt x="4762" y="17617"/>
                  </a:lnTo>
                  <a:lnTo>
                    <a:pt x="5667" y="13937"/>
                  </a:lnTo>
                  <a:lnTo>
                    <a:pt x="135" y="14587"/>
                  </a:lnTo>
                  <a:lnTo>
                    <a:pt x="3722" y="11775"/>
                  </a:lnTo>
                  <a:lnTo>
                    <a:pt x="0" y="8615"/>
                  </a:lnTo>
                  <a:lnTo>
                    <a:pt x="4627" y="7617"/>
                  </a:lnTo>
                  <a:lnTo>
                    <a:pt x="370" y="2295"/>
                  </a:lnTo>
                  <a:lnTo>
                    <a:pt x="7312" y="6320"/>
                  </a:lnTo>
                  <a:lnTo>
                    <a:pt x="8352" y="229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hueOff val="-39879"/>
                    <a:satOff val="52282"/>
                    <a:lumOff val="29251"/>
                  </a:schemeClr>
                </a:gs>
                <a:gs pos="35000">
                  <a:srgbClr val="FFBFBE"/>
                </a:gs>
                <a:gs pos="100000">
                  <a:schemeClr val="accent2">
                    <a:hueOff val="-44018"/>
                    <a:satOff val="52282"/>
                    <a:lumOff val="42346"/>
                  </a:schemeClr>
                </a:gs>
              </a:gsLst>
              <a:lin ang="16200000" scaled="0"/>
            </a:gradFill>
            <a:ln w="9525" cap="flat">
              <a:solidFill>
                <a:srgbClr val="BE4B48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/>
              </a:pPr>
              <a:endParaRPr/>
            </a:p>
          </p:txBody>
        </p:sp>
        <p:sp>
          <p:nvSpPr>
            <p:cNvPr id="401" name="About 20 available days from start to the deadline"/>
            <p:cNvSpPr txBox="1"/>
            <p:nvPr/>
          </p:nvSpPr>
          <p:spPr>
            <a:xfrm rot="963798">
              <a:off x="1080502" y="1247010"/>
              <a:ext cx="1802774" cy="1158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/>
              </a:lvl1pPr>
            </a:lstStyle>
            <a:p>
              <a:r>
                <a:t>About 20 available days from start to the deadline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Titl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05255">
              <a:defRPr sz="4356"/>
            </a:lvl1pPr>
          </a:lstStyle>
          <a:p>
            <a:r>
              <a:t>Self Study: Look at the Portfolio</a:t>
            </a:r>
          </a:p>
        </p:txBody>
      </p:sp>
      <p:pic>
        <p:nvPicPr>
          <p:cNvPr id="405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036" y="1782392"/>
            <a:ext cx="3143251" cy="4191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Title 5"/>
          <p:cNvSpPr txBox="1">
            <a:spLocks noGrp="1"/>
          </p:cNvSpPr>
          <p:nvPr>
            <p:ph type="title"/>
          </p:nvPr>
        </p:nvSpPr>
        <p:spPr>
          <a:xfrm>
            <a:off x="685799" y="273050"/>
            <a:ext cx="3008315" cy="1162050"/>
          </a:xfrm>
          <a:prstGeom prst="rect">
            <a:avLst/>
          </a:prstGeom>
        </p:spPr>
        <p:txBody>
          <a:bodyPr/>
          <a:lstStyle/>
          <a:p>
            <a:r>
              <a:t>Intro Portfolio</a:t>
            </a:r>
          </a:p>
        </p:txBody>
      </p:sp>
      <p:pic>
        <p:nvPicPr>
          <p:cNvPr id="410" name="Content Placeholder 8" descr="Content Placeholder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3650" y="359226"/>
            <a:ext cx="5111750" cy="5680760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Text Placeholder 7"/>
          <p:cNvSpPr txBox="1">
            <a:spLocks noGrp="1"/>
          </p:cNvSpPr>
          <p:nvPr>
            <p:ph type="body" sz="half" idx="1"/>
          </p:nvPr>
        </p:nvSpPr>
        <p:spPr>
          <a:xfrm>
            <a:off x="6857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r>
              <a:t>Look at your handout</a:t>
            </a:r>
          </a:p>
          <a:p>
            <a:pPr marL="0" indent="0">
              <a:spcBef>
                <a:spcPts val="300"/>
              </a:spcBef>
              <a:buSzTx/>
              <a:buNone/>
              <a:defRPr sz="1400"/>
            </a:pPr>
            <a:r>
              <a:t>What would you put in the sections?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le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Its all about you</a:t>
            </a:r>
          </a:p>
        </p:txBody>
      </p:sp>
      <p:pic>
        <p:nvPicPr>
          <p:cNvPr id="183" name="Content Placeholder 6" descr="Content Placeholder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006208"/>
            <a:ext cx="4038600" cy="3713947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Content Placeholder 5"/>
          <p:cNvSpPr txBox="1">
            <a:spLocks noGrp="1"/>
          </p:cNvSpPr>
          <p:nvPr>
            <p:ph type="body" sz="half" idx="1"/>
          </p:nvPr>
        </p:nvSpPr>
        <p:spPr>
          <a:xfrm>
            <a:off x="48768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</a:pPr>
            <a:r>
              <a:rPr dirty="0"/>
              <a:t>RTS-3 may seem </a:t>
            </a:r>
            <a:br>
              <a:rPr lang="en-GB" dirty="0"/>
            </a:br>
            <a:r>
              <a:rPr b="1" u="sng" dirty="0"/>
              <a:t>nothing like </a:t>
            </a:r>
            <a:br>
              <a:rPr b="1" u="sng" dirty="0"/>
            </a:br>
            <a:r>
              <a:rPr dirty="0"/>
              <a:t>any other of your study on the foundation year so far…</a:t>
            </a:r>
          </a:p>
          <a:p>
            <a:pPr marL="0" indent="0" algn="ctr">
              <a:buSzTx/>
              <a:buNone/>
            </a:pPr>
            <a:r>
              <a:rPr dirty="0"/>
              <a:t>But it covers essentials which you can use for the rest of your life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96111">
              <a:defRPr sz="3822"/>
            </a:lvl1pPr>
          </a:lstStyle>
          <a:p>
            <a:r>
              <a:t>Intros: what you have to think about</a:t>
            </a:r>
          </a:p>
        </p:txBody>
      </p:sp>
      <p:grpSp>
        <p:nvGrpSpPr>
          <p:cNvPr id="426" name="Diagram 2"/>
          <p:cNvGrpSpPr/>
          <p:nvPr/>
        </p:nvGrpSpPr>
        <p:grpSpPr>
          <a:xfrm>
            <a:off x="1786173" y="2347051"/>
            <a:ext cx="5855570" cy="3675432"/>
            <a:chOff x="0" y="0"/>
            <a:chExt cx="5855568" cy="3675431"/>
          </a:xfrm>
        </p:grpSpPr>
        <p:sp>
          <p:nvSpPr>
            <p:cNvPr id="416" name="Rounded Rectangle"/>
            <p:cNvSpPr/>
            <p:nvPr/>
          </p:nvSpPr>
          <p:spPr>
            <a:xfrm>
              <a:off x="0" y="0"/>
              <a:ext cx="1829817" cy="1260744"/>
            </a:xfrm>
            <a:prstGeom prst="roundRect">
              <a:avLst>
                <a:gd name="adj" fmla="val 16667"/>
              </a:avLst>
            </a:prstGeom>
            <a:blipFill rotWithShape="1">
              <a:blip r:embed="rId3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7" name="motivations"/>
            <p:cNvSpPr txBox="1"/>
            <p:nvPr/>
          </p:nvSpPr>
          <p:spPr>
            <a:xfrm>
              <a:off x="0" y="1260743"/>
              <a:ext cx="1829817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889000">
                <a:lnSpc>
                  <a:spcPct val="90000"/>
                </a:lnSpc>
                <a:spcBef>
                  <a:spcPts val="800"/>
                </a:spcBef>
                <a:defRPr sz="2000"/>
              </a:lvl1pPr>
            </a:lstStyle>
            <a:p>
              <a:r>
                <a:t>motivations</a:t>
              </a:r>
            </a:p>
          </p:txBody>
        </p:sp>
        <p:sp>
          <p:nvSpPr>
            <p:cNvPr id="418" name="Rounded Rectangle"/>
            <p:cNvSpPr/>
            <p:nvPr/>
          </p:nvSpPr>
          <p:spPr>
            <a:xfrm>
              <a:off x="2012875" y="0"/>
              <a:ext cx="1829818" cy="1260744"/>
            </a:xfrm>
            <a:prstGeom prst="roundRect">
              <a:avLst>
                <a:gd name="adj" fmla="val 16667"/>
              </a:avLst>
            </a:prstGeom>
            <a:blipFill rotWithShape="1">
              <a:blip r:embed="rId4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19" name="exam"/>
            <p:cNvSpPr txBox="1"/>
            <p:nvPr/>
          </p:nvSpPr>
          <p:spPr>
            <a:xfrm>
              <a:off x="2012875" y="1260743"/>
              <a:ext cx="1829818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889000">
                <a:lnSpc>
                  <a:spcPct val="90000"/>
                </a:lnSpc>
                <a:spcBef>
                  <a:spcPts val="800"/>
                </a:spcBef>
                <a:defRPr sz="2000"/>
              </a:lvl1pPr>
            </a:lstStyle>
            <a:p>
              <a:r>
                <a:t>exam</a:t>
              </a:r>
            </a:p>
          </p:txBody>
        </p:sp>
        <p:sp>
          <p:nvSpPr>
            <p:cNvPr id="420" name="Rounded Rectangle"/>
            <p:cNvSpPr/>
            <p:nvPr/>
          </p:nvSpPr>
          <p:spPr>
            <a:xfrm>
              <a:off x="4025751" y="0"/>
              <a:ext cx="1829818" cy="1260744"/>
            </a:xfrm>
            <a:prstGeom prst="roundRect">
              <a:avLst>
                <a:gd name="adj" fmla="val 16667"/>
              </a:avLst>
            </a:prstGeom>
            <a:blipFill rotWithShape="1">
              <a:blip r:embed="rId5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1" name="progress"/>
            <p:cNvSpPr txBox="1"/>
            <p:nvPr/>
          </p:nvSpPr>
          <p:spPr>
            <a:xfrm>
              <a:off x="4025751" y="1260743"/>
              <a:ext cx="1829818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889000">
                <a:lnSpc>
                  <a:spcPct val="90000"/>
                </a:lnSpc>
                <a:spcBef>
                  <a:spcPts val="800"/>
                </a:spcBef>
                <a:defRPr sz="2000"/>
              </a:lvl1pPr>
            </a:lstStyle>
            <a:p>
              <a:r>
                <a:t>progress</a:t>
              </a:r>
            </a:p>
          </p:txBody>
        </p:sp>
        <p:sp>
          <p:nvSpPr>
            <p:cNvPr id="422" name="Rounded Rectangle"/>
            <p:cNvSpPr/>
            <p:nvPr/>
          </p:nvSpPr>
          <p:spPr>
            <a:xfrm>
              <a:off x="1006437" y="2122586"/>
              <a:ext cx="1829818" cy="1260744"/>
            </a:xfrm>
            <a:prstGeom prst="roundRect">
              <a:avLst>
                <a:gd name="adj" fmla="val 16667"/>
              </a:avLst>
            </a:prstGeom>
            <a:blipFill rotWithShape="1">
              <a:blip r:embed="rId6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3" name="self knowledge"/>
            <p:cNvSpPr txBox="1"/>
            <p:nvPr/>
          </p:nvSpPr>
          <p:spPr>
            <a:xfrm>
              <a:off x="1006437" y="3383331"/>
              <a:ext cx="1829818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889000">
                <a:lnSpc>
                  <a:spcPct val="90000"/>
                </a:lnSpc>
                <a:spcBef>
                  <a:spcPts val="800"/>
                </a:spcBef>
                <a:defRPr sz="2000"/>
              </a:lvl1pPr>
            </a:lstStyle>
            <a:p>
              <a:r>
                <a:t>self knowledge</a:t>
              </a:r>
            </a:p>
          </p:txBody>
        </p:sp>
        <p:sp>
          <p:nvSpPr>
            <p:cNvPr id="424" name="Rounded Rectangle"/>
            <p:cNvSpPr/>
            <p:nvPr/>
          </p:nvSpPr>
          <p:spPr>
            <a:xfrm>
              <a:off x="3019313" y="2122586"/>
              <a:ext cx="1829818" cy="1260744"/>
            </a:xfrm>
            <a:prstGeom prst="roundRect">
              <a:avLst>
                <a:gd name="adj" fmla="val 16667"/>
              </a:avLst>
            </a:prstGeom>
            <a:blipFill rotWithShape="1">
              <a:blip r:embed="rId7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5" name="Future plans"/>
            <p:cNvSpPr txBox="1"/>
            <p:nvPr/>
          </p:nvSpPr>
          <p:spPr>
            <a:xfrm>
              <a:off x="3019313" y="3383331"/>
              <a:ext cx="1829818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889000">
                <a:lnSpc>
                  <a:spcPct val="90000"/>
                </a:lnSpc>
                <a:spcBef>
                  <a:spcPts val="800"/>
                </a:spcBef>
                <a:defRPr sz="2000"/>
              </a:lvl1pPr>
            </a:lstStyle>
            <a:p>
              <a:r>
                <a:t>Future plans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05255">
              <a:defRPr sz="4356"/>
            </a:lvl1pPr>
          </a:lstStyle>
          <a:p>
            <a:r>
              <a:t>Suggested watching and reading</a:t>
            </a:r>
          </a:p>
        </p:txBody>
      </p:sp>
      <p:sp>
        <p:nvSpPr>
          <p:cNvPr id="471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762000" y="1596413"/>
            <a:ext cx="8077200" cy="4297364"/>
          </a:xfrm>
          <a:prstGeom prst="rect">
            <a:avLst/>
          </a:prstGeom>
        </p:spPr>
        <p:txBody>
          <a:bodyPr/>
          <a:lstStyle/>
          <a:p>
            <a:pPr marL="0" indent="0" defTabSz="905255">
              <a:lnSpc>
                <a:spcPct val="80000"/>
              </a:lnSpc>
              <a:spcBef>
                <a:spcPts val="500"/>
              </a:spcBef>
              <a:buSzTx/>
              <a:buNone/>
              <a:defRPr sz="2178"/>
            </a:pPr>
            <a:r>
              <a:t>A vision of students today</a:t>
            </a:r>
          </a:p>
          <a:p>
            <a:pPr marL="0" indent="0" defTabSz="905255">
              <a:lnSpc>
                <a:spcPct val="80000"/>
              </a:lnSpc>
              <a:spcBef>
                <a:spcPts val="500"/>
              </a:spcBef>
              <a:buSzTx/>
              <a:buNone/>
              <a:defRPr sz="2178"/>
            </a:pPr>
            <a:r>
              <a:t>How to Get the Most Out of Studying: Part 1 of 5, "Beliefs That Make You Fail... Or Succeed"</a:t>
            </a:r>
          </a:p>
          <a:p>
            <a:pPr marL="0" indent="0" defTabSz="905255">
              <a:lnSpc>
                <a:spcPct val="80000"/>
              </a:lnSpc>
              <a:spcBef>
                <a:spcPts val="500"/>
              </a:spcBef>
              <a:buSzTx/>
              <a:buNone/>
              <a:defRPr sz="2178"/>
            </a:pPr>
            <a:r>
              <a:t>How to Learn Anything... Fast - Josh Kaufman</a:t>
            </a:r>
          </a:p>
          <a:p>
            <a:pPr marL="0" indent="0" defTabSz="905255">
              <a:lnSpc>
                <a:spcPct val="80000"/>
              </a:lnSpc>
              <a:spcBef>
                <a:spcPts val="500"/>
              </a:spcBef>
              <a:buSzTx/>
              <a:buNone/>
              <a:defRPr sz="2178"/>
            </a:pPr>
            <a:r>
              <a:t>GLADWELL, M. (2008). Outliers, the story of success, Penguin (Audio Book on YouTube)</a:t>
            </a:r>
          </a:p>
          <a:p>
            <a:pPr marL="0" indent="0" defTabSz="905255">
              <a:lnSpc>
                <a:spcPct val="80000"/>
              </a:lnSpc>
              <a:spcBef>
                <a:spcPts val="500"/>
              </a:spcBef>
              <a:buSzTx/>
              <a:buNone/>
              <a:defRPr sz="2178"/>
            </a:pPr>
            <a:r>
              <a:t>RSA Animate - Drive: The surprising truth about what motivates us </a:t>
            </a:r>
          </a:p>
          <a:p>
            <a:pPr marL="0" indent="0" defTabSz="905255">
              <a:lnSpc>
                <a:spcPct val="80000"/>
              </a:lnSpc>
              <a:spcBef>
                <a:spcPts val="500"/>
              </a:spcBef>
              <a:buSzTx/>
              <a:buNone/>
              <a:defRPr sz="2178"/>
            </a:pPr>
            <a:r>
              <a:t>SYED, M. (2010) Bounce: The Myth of Talent and the Power of Practice, Fourth Estate (video of recent presentation by Matt Syed</a:t>
            </a:r>
          </a:p>
          <a:p>
            <a:pPr marL="0" indent="0" defTabSz="905255">
              <a:lnSpc>
                <a:spcPct val="80000"/>
              </a:lnSpc>
              <a:spcBef>
                <a:spcPts val="500"/>
              </a:spcBef>
              <a:buSzTx/>
              <a:buNone/>
              <a:defRPr sz="2178"/>
            </a:pPr>
            <a:r>
              <a:t>The Visions of Students Today 2011 Remix One (trailer)</a:t>
            </a:r>
          </a:p>
          <a:p>
            <a:pPr marL="0" indent="0" defTabSz="905255">
              <a:lnSpc>
                <a:spcPct val="80000"/>
              </a:lnSpc>
              <a:spcBef>
                <a:spcPts val="500"/>
              </a:spcBef>
              <a:buSzTx/>
              <a:buNone/>
              <a:defRPr sz="2178"/>
            </a:pPr>
            <a:r>
              <a:t>Plus a few others – the list is constantly renewing – look in edshare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Rectangl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Your formal objectives:</a:t>
            </a:r>
          </a:p>
        </p:txBody>
      </p:sp>
      <p:sp>
        <p:nvSpPr>
          <p:cNvPr id="474" name="Rectangle 3"/>
          <p:cNvSpPr txBox="1">
            <a:spLocks noGrp="1"/>
          </p:cNvSpPr>
          <p:nvPr>
            <p:ph type="body" idx="1"/>
          </p:nvPr>
        </p:nvSpPr>
        <p:spPr>
          <a:xfrm>
            <a:off x="762000" y="1596413"/>
            <a:ext cx="8077200" cy="4297364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buSzTx/>
              <a:buNone/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t>The module - Sustaining Success</a:t>
            </a:r>
          </a:p>
          <a:p>
            <a:pPr>
              <a:spcBef>
                <a:spcPts val="400"/>
              </a:spcBef>
              <a:buSzTx/>
              <a:buNone/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t>Three portfolio components</a:t>
            </a:r>
          </a:p>
          <a:p>
            <a:pPr>
              <a:spcBef>
                <a:spcPts val="600"/>
              </a:spcBef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t>Getting Started in Higher Education  </a:t>
            </a:r>
            <a:r>
              <a:rPr sz="280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t>Making Progress  </a:t>
            </a:r>
            <a:r>
              <a:rPr sz="280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>
              <a:solidFill>
                <a:srgbClr val="FF0000"/>
              </a:solidFill>
            </a:endParaRPr>
          </a:p>
          <a:p>
            <a:pPr>
              <a:spcBef>
                <a:spcPts val="400"/>
              </a:spcBef>
              <a:defRPr sz="2000">
                <a:latin typeface="Verdana"/>
                <a:ea typeface="Verdana"/>
                <a:cs typeface="Verdana"/>
                <a:sym typeface="Verdana"/>
              </a:defRPr>
            </a:pPr>
            <a:r>
              <a:t>Sustaining Success:  NOW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Bigger Objective</a:t>
            </a:r>
          </a:p>
        </p:txBody>
      </p:sp>
      <p:sp>
        <p:nvSpPr>
          <p:cNvPr id="479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762000" y="1596413"/>
            <a:ext cx="8077200" cy="4297364"/>
          </a:xfrm>
          <a:prstGeom prst="rect">
            <a:avLst/>
          </a:prstGeom>
        </p:spPr>
        <p:txBody>
          <a:bodyPr/>
          <a:lstStyle/>
          <a:p>
            <a:r>
              <a:t>Successfully complete the foundation year</a:t>
            </a:r>
          </a:p>
          <a:p>
            <a:r>
              <a:t>Gain a brilliant degree</a:t>
            </a:r>
          </a:p>
          <a:p>
            <a:r>
              <a:t>Secure the future of you choice/dreams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Rectangl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Objectives (task)</a:t>
            </a:r>
          </a:p>
        </p:txBody>
      </p:sp>
      <p:sp>
        <p:nvSpPr>
          <p:cNvPr id="482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779462" y="3212352"/>
            <a:ext cx="3657601" cy="2836023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400"/>
            </a:lvl1pPr>
          </a:lstStyle>
          <a:p>
            <a:r>
              <a:t>Should relate to why you are here :-)</a:t>
            </a:r>
          </a:p>
        </p:txBody>
      </p:sp>
      <p:sp>
        <p:nvSpPr>
          <p:cNvPr id="483" name="Rectangle 4"/>
          <p:cNvSpPr txBox="1"/>
          <p:nvPr/>
        </p:nvSpPr>
        <p:spPr>
          <a:xfrm>
            <a:off x="4688540" y="2330824"/>
            <a:ext cx="3657601" cy="3717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342900" indent="-342900">
              <a:spcBef>
                <a:spcPts val="500"/>
              </a:spcBef>
              <a:defRPr sz="2400"/>
            </a:pPr>
            <a:r>
              <a:t>Think for a moment…</a:t>
            </a:r>
            <a:endParaRPr sz="2800"/>
          </a:p>
          <a:p>
            <a:pPr marL="342900" indent="-342900">
              <a:spcBef>
                <a:spcPts val="500"/>
              </a:spcBef>
              <a:defRPr sz="2400"/>
            </a:pPr>
            <a:r>
              <a:t>What do you want to achieve?</a:t>
            </a:r>
            <a:endParaRPr sz="2800"/>
          </a:p>
          <a:p>
            <a:pPr marL="342900" indent="-342900">
              <a:lnSpc>
                <a:spcPct val="180000"/>
              </a:lnSpc>
              <a:spcBef>
                <a:spcPts val="400"/>
              </a:spcBef>
              <a:buSzPct val="100000"/>
              <a:buChar char="✓"/>
            </a:pPr>
            <a:r>
              <a:t>Today</a:t>
            </a:r>
            <a:endParaRPr sz="2800"/>
          </a:p>
          <a:p>
            <a:pPr marL="342900" indent="-342900">
              <a:lnSpc>
                <a:spcPct val="180000"/>
              </a:lnSpc>
              <a:spcBef>
                <a:spcPts val="400"/>
              </a:spcBef>
              <a:buSzPct val="100000"/>
              <a:buChar char="✓"/>
            </a:pPr>
            <a:r>
              <a:t>Tomorrow</a:t>
            </a:r>
            <a:endParaRPr sz="2800"/>
          </a:p>
          <a:p>
            <a:pPr marL="342900" indent="-342900">
              <a:lnSpc>
                <a:spcPct val="180000"/>
              </a:lnSpc>
              <a:spcBef>
                <a:spcPts val="400"/>
              </a:spcBef>
              <a:buSzPct val="100000"/>
              <a:buChar char="✓"/>
            </a:pPr>
            <a:r>
              <a:t>This semester, year, </a:t>
            </a:r>
            <a:endParaRPr sz="2800"/>
          </a:p>
          <a:p>
            <a:pPr marL="342900" indent="-342900">
              <a:lnSpc>
                <a:spcPct val="180000"/>
              </a:lnSpc>
              <a:spcBef>
                <a:spcPts val="400"/>
              </a:spcBef>
              <a:buSzPct val="100000"/>
              <a:buChar char="✓"/>
            </a:pPr>
            <a:r>
              <a:t>During the life of your degree</a:t>
            </a:r>
          </a:p>
        </p:txBody>
      </p:sp>
      <p:grpSp>
        <p:nvGrpSpPr>
          <p:cNvPr id="490" name="AutoShape 5"/>
          <p:cNvGrpSpPr/>
          <p:nvPr/>
        </p:nvGrpSpPr>
        <p:grpSpPr>
          <a:xfrm>
            <a:off x="6751973" y="6144"/>
            <a:ext cx="3187159" cy="2879750"/>
            <a:chOff x="0" y="0"/>
            <a:chExt cx="3187157" cy="2879749"/>
          </a:xfrm>
        </p:grpSpPr>
        <p:sp>
          <p:nvSpPr>
            <p:cNvPr id="484" name="Shape"/>
            <p:cNvSpPr/>
            <p:nvPr/>
          </p:nvSpPr>
          <p:spPr>
            <a:xfrm>
              <a:off x="0" y="0"/>
              <a:ext cx="3187158" cy="1906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extrusionOk="0">
                  <a:moveTo>
                    <a:pt x="1901" y="6800"/>
                  </a:moveTo>
                  <a:lnTo>
                    <a:pt x="1901" y="6800"/>
                  </a:ln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lnTo>
                    <a:pt x="18513" y="2598"/>
                  </a:ln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485" name="Circle"/>
            <p:cNvSpPr/>
            <p:nvPr/>
          </p:nvSpPr>
          <p:spPr>
            <a:xfrm>
              <a:off x="869297" y="1992659"/>
              <a:ext cx="317133" cy="317133"/>
            </a:xfrm>
            <a:prstGeom prst="ellipse">
              <a:avLst/>
            </a:pr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486" name="Circle"/>
            <p:cNvSpPr/>
            <p:nvPr/>
          </p:nvSpPr>
          <p:spPr>
            <a:xfrm>
              <a:off x="741048" y="2431193"/>
              <a:ext cx="211421" cy="211421"/>
            </a:xfrm>
            <a:prstGeom prst="ellipse">
              <a:avLst/>
            </a:pr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487" name="Circle"/>
            <p:cNvSpPr/>
            <p:nvPr/>
          </p:nvSpPr>
          <p:spPr>
            <a:xfrm>
              <a:off x="657728" y="2774039"/>
              <a:ext cx="105711" cy="105711"/>
            </a:xfrm>
            <a:prstGeom prst="ellipse">
              <a:avLst/>
            </a:prstGeom>
            <a:solidFill>
              <a:schemeClr val="accent1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488" name="Shape"/>
            <p:cNvSpPr/>
            <p:nvPr/>
          </p:nvSpPr>
          <p:spPr>
            <a:xfrm>
              <a:off x="161837" y="96942"/>
              <a:ext cx="2920501" cy="1618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lnTo>
                    <a:pt x="7802" y="21600"/>
                  </a:ln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489" name="Ambition,  desire, need,  want…."/>
            <p:cNvSpPr txBox="1"/>
            <p:nvPr/>
          </p:nvSpPr>
          <p:spPr>
            <a:xfrm>
              <a:off x="713657" y="455388"/>
              <a:ext cx="1534677" cy="891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/>
              <a:r>
                <a:t>Ambition, </a:t>
              </a:r>
              <a:br/>
              <a:r>
                <a:t>desire, need, </a:t>
              </a:r>
              <a:br/>
              <a:r>
                <a:t>want….</a:t>
              </a:r>
            </a:p>
          </p:txBody>
        </p:sp>
      </p:grpSp>
      <p:sp>
        <p:nvSpPr>
          <p:cNvPr id="491" name="Rectangle 7"/>
          <p:cNvSpPr txBox="1"/>
          <p:nvPr/>
        </p:nvSpPr>
        <p:spPr>
          <a:xfrm>
            <a:off x="1813391" y="1656220"/>
            <a:ext cx="5247343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282575" indent="-282575">
              <a:spcBef>
                <a:spcPts val="2000"/>
              </a:spcBef>
              <a:buSzPct val="100000"/>
              <a:buChar char="●"/>
              <a:defRPr sz="2400">
                <a:solidFill>
                  <a:srgbClr val="FFFFFF"/>
                </a:solidFill>
              </a:defRPr>
            </a:lvl1pPr>
          </a:lstStyle>
          <a:p>
            <a:r>
              <a:t>Identify your own objectives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Rectangle 2"/>
          <p:cNvSpPr txBox="1">
            <a:spLocks noGrp="1"/>
          </p:cNvSpPr>
          <p:nvPr>
            <p:ph type="title"/>
          </p:nvPr>
        </p:nvSpPr>
        <p:spPr>
          <a:xfrm>
            <a:off x="1600199" y="2492375"/>
            <a:ext cx="6762751" cy="1470025"/>
          </a:xfrm>
          <a:prstGeom prst="rect">
            <a:avLst/>
          </a:prstGeom>
        </p:spPr>
        <p:txBody>
          <a:bodyPr/>
          <a:lstStyle/>
          <a:p>
            <a:r>
              <a:t>About Feedback</a:t>
            </a:r>
          </a:p>
        </p:txBody>
      </p:sp>
      <p:sp>
        <p:nvSpPr>
          <p:cNvPr id="496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1600200" y="3966881"/>
            <a:ext cx="6762751" cy="1752601"/>
          </a:xfrm>
          <a:prstGeom prst="rect">
            <a:avLst/>
          </a:prstGeom>
        </p:spPr>
        <p:txBody>
          <a:bodyPr/>
          <a:lstStyle/>
          <a:p>
            <a:r>
              <a:t>How do we get it?</a:t>
            </a:r>
          </a:p>
          <a:p>
            <a:r>
              <a:t>How? When? So What?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Rectangl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832104">
              <a:defRPr sz="3549"/>
            </a:pPr>
            <a:r>
              <a:t>Varieties of Feedback: </a:t>
            </a:r>
            <a:br/>
            <a:r>
              <a:t>Full Brain?</a:t>
            </a:r>
          </a:p>
        </p:txBody>
      </p:sp>
      <p:pic>
        <p:nvPicPr>
          <p:cNvPr id="499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981200"/>
            <a:ext cx="3313113" cy="4267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Rectangl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Think about this module (RTS)</a:t>
            </a:r>
          </a:p>
        </p:txBody>
      </p:sp>
      <p:sp>
        <p:nvSpPr>
          <p:cNvPr id="504" name="Rectangle 3"/>
          <p:cNvSpPr txBox="1">
            <a:spLocks noGrp="1"/>
          </p:cNvSpPr>
          <p:nvPr>
            <p:ph type="body" idx="1"/>
          </p:nvPr>
        </p:nvSpPr>
        <p:spPr>
          <a:xfrm>
            <a:off x="762000" y="1596413"/>
            <a:ext cx="8077200" cy="4297364"/>
          </a:xfrm>
          <a:prstGeom prst="rect">
            <a:avLst/>
          </a:prstGeom>
        </p:spPr>
        <p:txBody>
          <a:bodyPr/>
          <a:lstStyle/>
          <a:p>
            <a:pPr marL="609600" indent="-609600">
              <a:buSzTx/>
              <a:buNone/>
            </a:pPr>
            <a:r>
              <a:t>What have you done? </a:t>
            </a:r>
            <a:br/>
            <a:r>
              <a:t>What have *you* achieved?</a:t>
            </a:r>
          </a:p>
          <a:p>
            <a:pPr marL="0" indent="0">
              <a:buSzTx/>
              <a:buNone/>
              <a:defRPr b="1" u="sng"/>
            </a:pPr>
            <a:r>
              <a:t>Q     How do you rate it so far?</a:t>
            </a:r>
          </a:p>
          <a:p>
            <a:pPr marL="609600" indent="-609600">
              <a:buFontTx/>
              <a:buAutoNum type="alphaLcPeriod"/>
            </a:pPr>
            <a:r>
              <a:t>Obviously useful</a:t>
            </a:r>
          </a:p>
          <a:p>
            <a:pPr marL="609600" indent="-609600">
              <a:buFontTx/>
              <a:buAutoNum type="alphaLcPeriod"/>
            </a:pPr>
            <a:r>
              <a:t>Surprisingly useful</a:t>
            </a:r>
          </a:p>
          <a:p>
            <a:pPr marL="609600" indent="-609600">
              <a:buFontTx/>
              <a:buAutoNum type="alphaLcPeriod"/>
            </a:pPr>
            <a:r>
              <a:t>Still not sure</a:t>
            </a:r>
          </a:p>
          <a:p>
            <a:pPr marL="609600" indent="-609600">
              <a:buFontTx/>
              <a:buAutoNum type="alphaLcPeriod"/>
            </a:pPr>
            <a:r>
              <a:t>Don’t think it is helping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Rectangl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Reflection and Feedback 1</a:t>
            </a:r>
          </a:p>
        </p:txBody>
      </p:sp>
      <p:sp>
        <p:nvSpPr>
          <p:cNvPr id="509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4343400" cy="4114800"/>
          </a:xfrm>
          <a:prstGeom prst="rect">
            <a:avLst/>
          </a:prstGeom>
        </p:spPr>
        <p:txBody>
          <a:bodyPr/>
          <a:lstStyle/>
          <a:p>
            <a:pPr>
              <a:buSzTx/>
              <a:buNone/>
            </a:pPr>
            <a:r>
              <a:t>True of False?</a:t>
            </a:r>
          </a:p>
          <a:p>
            <a:pPr>
              <a:buSzTx/>
              <a:buNone/>
            </a:pPr>
            <a:r>
              <a:t>	You can only get feedback on your work from the lecturers or demonstrators</a:t>
            </a:r>
          </a:p>
        </p:txBody>
      </p:sp>
      <p:pic>
        <p:nvPicPr>
          <p:cNvPr id="510" name="Object 4" descr="Objec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981200"/>
            <a:ext cx="1852614" cy="4095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Rectangl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reflection and feedback 2</a:t>
            </a:r>
          </a:p>
        </p:txBody>
      </p:sp>
      <p:sp>
        <p:nvSpPr>
          <p:cNvPr id="515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685799" y="1981200"/>
            <a:ext cx="4294319" cy="4114800"/>
          </a:xfrm>
          <a:prstGeom prst="rect">
            <a:avLst/>
          </a:prstGeom>
        </p:spPr>
        <p:txBody>
          <a:bodyPr/>
          <a:lstStyle/>
          <a:p>
            <a:pPr marL="457200" indent="-457200">
              <a:lnSpc>
                <a:spcPct val="90000"/>
              </a:lnSpc>
              <a:spcBef>
                <a:spcPts val="400"/>
              </a:spcBef>
              <a:buSzTx/>
              <a:buNone/>
              <a:defRPr sz="2000"/>
            </a:pPr>
            <a:r>
              <a:t>How can you get feedback from an exam?</a:t>
            </a:r>
          </a:p>
          <a:p>
            <a:pPr marL="457200" indent="-457200">
              <a:lnSpc>
                <a:spcPct val="90000"/>
              </a:lnSpc>
              <a:spcBef>
                <a:spcPts val="400"/>
              </a:spcBef>
              <a:buSzTx/>
              <a:buNone/>
              <a:defRPr sz="2000"/>
            </a:pPr>
            <a:r>
              <a:t>Choose any which apply</a:t>
            </a:r>
          </a:p>
          <a:p>
            <a:pPr marL="457200" indent="-457200">
              <a:lnSpc>
                <a:spcPct val="90000"/>
              </a:lnSpc>
              <a:buFontTx/>
              <a:buAutoNum type="alphaLcPeriod"/>
              <a:defRPr sz="2000"/>
            </a:pPr>
            <a:endParaRPr/>
          </a:p>
          <a:p>
            <a:pPr marL="457200" indent="-457200">
              <a:lnSpc>
                <a:spcPct val="90000"/>
              </a:lnSpc>
              <a:spcBef>
                <a:spcPts val="400"/>
              </a:spcBef>
              <a:buFontTx/>
              <a:buAutoNum type="alphaLcPeriod"/>
              <a:defRPr sz="2000"/>
            </a:pPr>
            <a:r>
              <a:t>Listen to the general feedback on how we all did</a:t>
            </a:r>
          </a:p>
          <a:p>
            <a:pPr marL="457200" indent="-457200">
              <a:lnSpc>
                <a:spcPct val="90000"/>
              </a:lnSpc>
              <a:spcBef>
                <a:spcPts val="400"/>
              </a:spcBef>
              <a:buFontTx/>
              <a:buAutoNum type="alphaLcPeriod"/>
              <a:defRPr sz="2000"/>
            </a:pPr>
            <a:r>
              <a:t>Think about how I did</a:t>
            </a:r>
          </a:p>
          <a:p>
            <a:pPr marL="457200" indent="-457200">
              <a:lnSpc>
                <a:spcPct val="90000"/>
              </a:lnSpc>
              <a:spcBef>
                <a:spcPts val="400"/>
              </a:spcBef>
              <a:buFontTx/>
              <a:buAutoNum type="alphaLcPeriod"/>
              <a:defRPr sz="2000"/>
            </a:pPr>
            <a:r>
              <a:t>Talk to fellow students about </a:t>
            </a:r>
            <a:br/>
            <a:r>
              <a:t> how we did</a:t>
            </a:r>
          </a:p>
          <a:p>
            <a:pPr marL="457200" indent="-457200">
              <a:lnSpc>
                <a:spcPct val="90000"/>
              </a:lnSpc>
              <a:spcBef>
                <a:spcPts val="400"/>
              </a:spcBef>
              <a:buFontTx/>
              <a:buAutoNum type="alphaLcPeriod"/>
              <a:defRPr sz="2000"/>
            </a:pPr>
            <a:r>
              <a:t>Read and analyse at my marked </a:t>
            </a:r>
            <a:br/>
            <a:r>
              <a:t>exam script </a:t>
            </a:r>
          </a:p>
          <a:p>
            <a:pPr marL="457200" indent="-457200">
              <a:lnSpc>
                <a:spcPct val="90000"/>
              </a:lnSpc>
              <a:spcBef>
                <a:spcPts val="400"/>
              </a:spcBef>
              <a:buFontTx/>
              <a:buAutoNum type="alphaLcPeriod"/>
              <a:defRPr sz="2000"/>
            </a:pPr>
            <a:r>
              <a:t>Attempt the exam a second time </a:t>
            </a:r>
          </a:p>
        </p:txBody>
      </p:sp>
      <p:pic>
        <p:nvPicPr>
          <p:cNvPr id="516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118" y="2274888"/>
            <a:ext cx="3810001" cy="35258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781C1-EFC4-1249-8E25-C2A07DDA8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Portfolio</a:t>
            </a:r>
            <a:br>
              <a:rPr lang="en-GB" dirty="0"/>
            </a:br>
            <a:r>
              <a:rPr lang="en-GB" dirty="0"/>
              <a:t>and how we assess it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7B3461-3410-A249-A770-E85A6F7D58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993591565"/>
      </p:ext>
    </p:extLst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exams</a:t>
            </a:r>
          </a:p>
        </p:txBody>
      </p:sp>
      <p:sp>
        <p:nvSpPr>
          <p:cNvPr id="521" name="Text Placeholder 2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Remember</a:t>
            </a:r>
          </a:p>
          <a:p>
            <a:r>
              <a:t>Think back</a:t>
            </a:r>
          </a:p>
          <a:p>
            <a:r>
              <a:t>Before your exam </a:t>
            </a:r>
          </a:p>
          <a:p>
            <a:r>
              <a:t>Make a note now…</a:t>
            </a:r>
          </a:p>
        </p:txBody>
      </p:sp>
      <p:sp>
        <p:nvSpPr>
          <p:cNvPr id="522" name="Content Placeholder 3"/>
          <p:cNvSpPr txBox="1"/>
          <p:nvPr/>
        </p:nvSpPr>
        <p:spPr>
          <a:xfrm>
            <a:off x="4648200" y="1981200"/>
            <a:ext cx="3810000" cy="411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342900" indent="-342900">
              <a:spcBef>
                <a:spcPts val="600"/>
              </a:spcBef>
              <a:buSzPct val="100000"/>
              <a:buFont typeface="Arial"/>
              <a:buChar char="•"/>
              <a:defRPr sz="2800"/>
            </a:pPr>
            <a:r>
              <a:t>TODAY - Think back</a:t>
            </a:r>
          </a:p>
          <a:p>
            <a:pPr marL="342900" indent="-342900">
              <a:spcBef>
                <a:spcPts val="600"/>
              </a:spcBef>
              <a:buSzPct val="100000"/>
              <a:buFont typeface="Arial"/>
              <a:buChar char="•"/>
              <a:defRPr sz="2800"/>
            </a:pPr>
            <a:r>
              <a:t>Reflecting on your exam performance</a:t>
            </a:r>
          </a:p>
          <a:p>
            <a:pPr marL="342900" indent="-342900">
              <a:spcBef>
                <a:spcPts val="600"/>
              </a:spcBef>
              <a:buSzPct val="100000"/>
              <a:buFont typeface="Arial"/>
              <a:buChar char="•"/>
              <a:defRPr sz="2800"/>
            </a:pPr>
            <a:r>
              <a:t>As you are thinking about it today…</a:t>
            </a:r>
          </a:p>
          <a:p>
            <a:pPr marL="342900" indent="-342900">
              <a:spcBef>
                <a:spcPts val="600"/>
              </a:spcBef>
              <a:buSzPct val="100000"/>
              <a:buFont typeface="Arial"/>
              <a:buChar char="•"/>
              <a:defRPr sz="2800"/>
            </a:pPr>
            <a:r>
              <a:t>Make a note</a:t>
            </a:r>
          </a:p>
        </p:txBody>
      </p:sp>
    </p:spTree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Rectangle 2"/>
          <p:cNvSpPr txBox="1">
            <a:spLocks noGrp="1"/>
          </p:cNvSpPr>
          <p:nvPr>
            <p:ph type="title"/>
          </p:nvPr>
        </p:nvSpPr>
        <p:spPr>
          <a:xfrm>
            <a:off x="1600199" y="2492375"/>
            <a:ext cx="6762751" cy="1470025"/>
          </a:xfrm>
          <a:prstGeom prst="rect">
            <a:avLst/>
          </a:prstGeom>
        </p:spPr>
        <p:txBody>
          <a:bodyPr/>
          <a:lstStyle/>
          <a:p>
            <a:r>
              <a:t>Your Tasks</a:t>
            </a:r>
          </a:p>
        </p:txBody>
      </p:sp>
      <p:sp>
        <p:nvSpPr>
          <p:cNvPr id="525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1600200" y="3966881"/>
            <a:ext cx="6762751" cy="1752601"/>
          </a:xfrm>
          <a:prstGeom prst="rect">
            <a:avLst/>
          </a:prstGeom>
        </p:spPr>
        <p:txBody>
          <a:bodyPr/>
          <a:lstStyle/>
          <a:p>
            <a:r>
              <a:t>Some things for you…</a:t>
            </a:r>
          </a:p>
          <a:p>
            <a:r>
              <a:t>And the portfolio ;-)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Rectangl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1) Progress review</a:t>
            </a:r>
          </a:p>
        </p:txBody>
      </p:sp>
      <p:sp>
        <p:nvSpPr>
          <p:cNvPr id="528" name="Rectangle 3"/>
          <p:cNvSpPr txBox="1">
            <a:spLocks noGrp="1"/>
          </p:cNvSpPr>
          <p:nvPr>
            <p:ph type="body" idx="1"/>
          </p:nvPr>
        </p:nvSpPr>
        <p:spPr>
          <a:xfrm>
            <a:off x="762000" y="1596413"/>
            <a:ext cx="8077200" cy="429736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SzTx/>
              <a:buNone/>
            </a:pPr>
            <a:r>
              <a:t>Think about your progress so far this year</a:t>
            </a:r>
          </a:p>
          <a:p>
            <a:pPr>
              <a:lnSpc>
                <a:spcPct val="90000"/>
              </a:lnSpc>
            </a:pPr>
            <a:r>
              <a:t>What will you continue?</a:t>
            </a:r>
          </a:p>
          <a:p>
            <a:pPr>
              <a:lnSpc>
                <a:spcPct val="90000"/>
              </a:lnSpc>
            </a:pPr>
            <a:r>
              <a:t>What will you modify?</a:t>
            </a:r>
          </a:p>
          <a:p>
            <a:pPr>
              <a:lnSpc>
                <a:spcPct val="90000"/>
              </a:lnSpc>
            </a:pPr>
            <a:r>
              <a:t>What will you stop?</a:t>
            </a:r>
          </a:p>
          <a:p>
            <a:pPr marL="0" indent="0">
              <a:lnSpc>
                <a:spcPct val="90000"/>
              </a:lnSpc>
              <a:buSzTx/>
              <a:buNone/>
            </a:pPr>
            <a:r>
              <a:t>By the end of next week</a:t>
            </a:r>
          </a:p>
          <a:p>
            <a:pPr marL="0" indent="0">
              <a:lnSpc>
                <a:spcPct val="90000"/>
              </a:lnSpc>
              <a:buSzTx/>
              <a:buNone/>
            </a:pPr>
            <a:r>
              <a:t>Complete the self evaluation quiz</a:t>
            </a:r>
          </a:p>
          <a:p>
            <a:pPr marL="0" indent="0">
              <a:lnSpc>
                <a:spcPct val="90000"/>
              </a:lnSpc>
              <a:buSzTx/>
              <a:buNone/>
            </a:pPr>
            <a:r>
              <a:t>Read each section of the portfolio and sketch in some responses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Rectangl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Thank You :-)</a:t>
            </a:r>
          </a:p>
        </p:txBody>
      </p:sp>
      <p:pic>
        <p:nvPicPr>
          <p:cNvPr id="531" name="Object 4" descr="Objec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837" y="1752600"/>
            <a:ext cx="4348163" cy="4114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Rectangl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Essential Activities..</a:t>
            </a:r>
          </a:p>
        </p:txBody>
      </p:sp>
      <p:sp>
        <p:nvSpPr>
          <p:cNvPr id="534" name="Rectangle 3"/>
          <p:cNvSpPr txBox="1">
            <a:spLocks noGrp="1"/>
          </p:cNvSpPr>
          <p:nvPr>
            <p:ph type="body" idx="1"/>
          </p:nvPr>
        </p:nvSpPr>
        <p:spPr>
          <a:xfrm>
            <a:off x="762000" y="1596413"/>
            <a:ext cx="8077200" cy="429736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t>Think about evidence…</a:t>
            </a:r>
          </a:p>
          <a:p>
            <a:pPr>
              <a:lnSpc>
                <a:spcPct val="90000"/>
              </a:lnSpc>
            </a:pPr>
            <a:r>
              <a:t>Where will you get evidence?</a:t>
            </a:r>
          </a:p>
          <a:p>
            <a:pPr>
              <a:lnSpc>
                <a:spcPct val="90000"/>
              </a:lnSpc>
            </a:pPr>
            <a:r>
              <a:t>What sort of evidence can you use?</a:t>
            </a:r>
          </a:p>
          <a:p>
            <a:pPr>
              <a:lnSpc>
                <a:spcPct val="90000"/>
              </a:lnSpc>
            </a:pPr>
            <a:r>
              <a:t>Watch the videos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defRPr sz="2800"/>
            </a:pPr>
            <a:r>
              <a:t> think about *your* education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defRPr sz="2800"/>
            </a:pPr>
            <a:r>
              <a:t>Think about *your* learning</a:t>
            </a:r>
          </a:p>
          <a:p>
            <a:pPr>
              <a:lnSpc>
                <a:spcPct val="90000"/>
              </a:lnSpc>
            </a:pPr>
            <a:r>
              <a:t>Take a look at EdShare - how could you use it to assemble evidence?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86968">
              <a:defRPr sz="4268"/>
            </a:lvl1pPr>
          </a:lstStyle>
          <a:p>
            <a:r>
              <a:t>Video: A vision of students today</a:t>
            </a:r>
          </a:p>
        </p:txBody>
      </p:sp>
      <p:pic>
        <p:nvPicPr>
          <p:cNvPr id="537" name="Picture 5" descr="Picture 5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1676400"/>
            <a:ext cx="3365500" cy="4343400"/>
          </a:xfrm>
          <a:prstGeom prst="rect">
            <a:avLst/>
          </a:prstGeom>
          <a:ln w="12700">
            <a:miter lim="400000"/>
          </a:ln>
          <a:effectLst>
            <a:outerShdw blurRad="50800" dist="25399" dir="2700000" rotWithShape="0">
              <a:srgbClr val="000000">
                <a:alpha val="75000"/>
              </a:srgbClr>
            </a:outerShdw>
          </a:effectLst>
        </p:spPr>
      </p:pic>
      <p:sp>
        <p:nvSpPr>
          <p:cNvPr id="538" name="Text Box 8"/>
          <p:cNvSpPr txBox="1"/>
          <p:nvPr/>
        </p:nvSpPr>
        <p:spPr>
          <a:xfrm>
            <a:off x="381000" y="5943600"/>
            <a:ext cx="8458200" cy="332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900"/>
              </a:spcBef>
              <a:defRPr sz="1600"/>
            </a:lvl1pPr>
          </a:lstStyle>
          <a:p>
            <a:r>
              <a:t>Work by Michael Wesch of Kansas State University - Digital Ethnography Project</a:t>
            </a:r>
          </a:p>
        </p:txBody>
      </p:sp>
      <p:sp>
        <p:nvSpPr>
          <p:cNvPr id="539" name="Text Box 7"/>
          <p:cNvSpPr txBox="1"/>
          <p:nvPr/>
        </p:nvSpPr>
        <p:spPr>
          <a:xfrm>
            <a:off x="762000" y="3200400"/>
            <a:ext cx="1828800" cy="1259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1200"/>
              </a:spcBef>
              <a:defRPr sz="2000"/>
            </a:lvl1pPr>
          </a:lstStyle>
          <a:p>
            <a:r>
              <a:t>Swap to web browser! Linked from EdShare</a:t>
            </a:r>
          </a:p>
        </p:txBody>
      </p:sp>
      <p:sp>
        <p:nvSpPr>
          <p:cNvPr id="540" name="Rectangle 7">
            <a:hlinkClick r:id="rId5"/>
          </p:cNvPr>
          <p:cNvSpPr/>
          <p:nvPr/>
        </p:nvSpPr>
        <p:spPr>
          <a:xfrm>
            <a:off x="-1" y="6488667"/>
            <a:ext cx="9144001" cy="367666"/>
          </a:xfrm>
          <a:prstGeom prst="rect">
            <a:avLst/>
          </a:prstGeom>
          <a:gradFill>
            <a:gsLst>
              <a:gs pos="0">
                <a:srgbClr val="2E5E97"/>
              </a:gs>
              <a:gs pos="80000">
                <a:srgbClr val="3C7BC7"/>
              </a:gs>
              <a:gs pos="100000">
                <a:srgbClr val="3A7CCA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defRPr>
            </a:lvl1pPr>
          </a:lstStyle>
          <a:p>
            <a:pPr>
              <a:defRPr u="none">
                <a:solidFill>
                  <a:srgbClr val="FFFFFF"/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http://www.edshare.soton.ac.uk/67/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Introductory resources</a:t>
            </a:r>
          </a:p>
        </p:txBody>
      </p:sp>
      <p:sp>
        <p:nvSpPr>
          <p:cNvPr id="545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762000" y="1596413"/>
            <a:ext cx="8077200" cy="4297364"/>
          </a:xfrm>
          <a:prstGeom prst="rect">
            <a:avLst/>
          </a:prstGeom>
        </p:spPr>
        <p:txBody>
          <a:bodyPr/>
          <a:lstStyle/>
          <a:p>
            <a:r>
              <a:t>These slides</a:t>
            </a:r>
          </a:p>
          <a:p>
            <a:r>
              <a:t>The portfolio template</a:t>
            </a:r>
          </a:p>
          <a:p>
            <a:r>
              <a:t>The first survey</a:t>
            </a:r>
          </a:p>
          <a:p>
            <a:r>
              <a:t>Your free writing</a:t>
            </a:r>
          </a:p>
          <a:p>
            <a:r>
              <a:t>Your goals</a:t>
            </a:r>
          </a:p>
          <a:p>
            <a:r>
              <a:t>The videos (linked from blackboard)</a:t>
            </a:r>
          </a:p>
        </p:txBody>
      </p:sp>
      <p:sp>
        <p:nvSpPr>
          <p:cNvPr id="546" name="TextBox 4"/>
          <p:cNvSpPr txBox="1"/>
          <p:nvPr/>
        </p:nvSpPr>
        <p:spPr>
          <a:xfrm>
            <a:off x="609601" y="6019800"/>
            <a:ext cx="8534400" cy="65024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/>
            <a:r>
              <a:t> review all the information in these  resources</a:t>
            </a:r>
            <a:br/>
            <a:r>
              <a:t>review these slides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raining New Employees">
  <a:themeElements>
    <a:clrScheme name="Training New Employee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raining New Employees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raining New Employe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raining New Employees">
  <a:themeElements>
    <a:clrScheme name="Training New Employee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raining New Employees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raining New Employe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15748</TotalTime>
  <Words>3379</Words>
  <Application>Microsoft Macintosh PowerPoint</Application>
  <PresentationFormat>On-screen Show (4:3)</PresentationFormat>
  <Paragraphs>523</Paragraphs>
  <Slides>96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04" baseType="lpstr">
      <vt:lpstr>Arial</vt:lpstr>
      <vt:lpstr>Calibri</vt:lpstr>
      <vt:lpstr>Georgia</vt:lpstr>
      <vt:lpstr>l</vt:lpstr>
      <vt:lpstr>Verdana</vt:lpstr>
      <vt:lpstr>Wingdings</vt:lpstr>
      <vt:lpstr>Zapf Dingbats</vt:lpstr>
      <vt:lpstr>Training New Employees</vt:lpstr>
      <vt:lpstr>Foundation Year Routes to Success Part III - Sustaining Success Su White, ECS</vt:lpstr>
      <vt:lpstr>Welcome:-) </vt:lpstr>
      <vt:lpstr>Hacking your degree</vt:lpstr>
      <vt:lpstr> How to use these slides</vt:lpstr>
      <vt:lpstr>Progress through the slides</vt:lpstr>
      <vt:lpstr>Introduction:</vt:lpstr>
      <vt:lpstr>Intros</vt:lpstr>
      <vt:lpstr>Its all about you</vt:lpstr>
      <vt:lpstr>The Portfolio and how we assess it</vt:lpstr>
      <vt:lpstr>Intros: The big picture themes</vt:lpstr>
      <vt:lpstr>The portfolio process</vt:lpstr>
      <vt:lpstr>About this slide set</vt:lpstr>
      <vt:lpstr>Me - briefly</vt:lpstr>
      <vt:lpstr>Intros: me, the support team and you? </vt:lpstr>
      <vt:lpstr>The team..</vt:lpstr>
      <vt:lpstr>Intros: Why we are here</vt:lpstr>
      <vt:lpstr>Some thinking exercises</vt:lpstr>
      <vt:lpstr>So what about you?</vt:lpstr>
      <vt:lpstr>Complete the sheet Then speak with your neighbor(s)</vt:lpstr>
      <vt:lpstr>You: An (old?) vision of students</vt:lpstr>
      <vt:lpstr>We don’t have time to make a video…</vt:lpstr>
      <vt:lpstr> Complete the paper version of the survey</vt:lpstr>
      <vt:lpstr>End of class for week 1</vt:lpstr>
      <vt:lpstr>We have collections of videos</vt:lpstr>
      <vt:lpstr>Further notes for week 1</vt:lpstr>
      <vt:lpstr>About these notes</vt:lpstr>
      <vt:lpstr>About the Process</vt:lpstr>
      <vt:lpstr>Reminder: The big picture themes</vt:lpstr>
      <vt:lpstr>Lecture/Learning Structure:</vt:lpstr>
      <vt:lpstr> I will help you</vt:lpstr>
      <vt:lpstr>reminder</vt:lpstr>
      <vt:lpstr>It’s the journey…</vt:lpstr>
      <vt:lpstr> Remember</vt:lpstr>
      <vt:lpstr>If studying alone or revising W1</vt:lpstr>
      <vt:lpstr>Notes</vt:lpstr>
      <vt:lpstr>How do you go about learning?</vt:lpstr>
      <vt:lpstr>Life and Learning</vt:lpstr>
      <vt:lpstr> Reminder: overview of RTS</vt:lpstr>
      <vt:lpstr>Your opportunity</vt:lpstr>
      <vt:lpstr>What we expect of you during thisd part of the module</vt:lpstr>
      <vt:lpstr>What we expect of you 2</vt:lpstr>
      <vt:lpstr>We Providing Scaffolding</vt:lpstr>
      <vt:lpstr>Every student is different</vt:lpstr>
      <vt:lpstr>Understanding your assessment</vt:lpstr>
      <vt:lpstr>Looking at the portfolio</vt:lpstr>
      <vt:lpstr>Portfolio Contents</vt:lpstr>
      <vt:lpstr>Portfolio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Mental Jogging</vt:lpstr>
      <vt:lpstr>A (sort of) competition</vt:lpstr>
      <vt:lpstr>Round two</vt:lpstr>
      <vt:lpstr>Activity</vt:lpstr>
      <vt:lpstr>Writing – and how to do it!</vt:lpstr>
      <vt:lpstr>Rely on your brain….</vt:lpstr>
      <vt:lpstr>Start Now</vt:lpstr>
      <vt:lpstr>What we know about writing</vt:lpstr>
      <vt:lpstr>Now look at the portfolio (1st section)</vt:lpstr>
      <vt:lpstr> Use this model for reflection</vt:lpstr>
      <vt:lpstr> Explaining the model: What?</vt:lpstr>
      <vt:lpstr>Explaining the model: So What?</vt:lpstr>
      <vt:lpstr>Explaining the model: So what?</vt:lpstr>
      <vt:lpstr> Explaining the model: Now What</vt:lpstr>
      <vt:lpstr>Another way of thinking about it</vt:lpstr>
      <vt:lpstr> Think about your motivation</vt:lpstr>
      <vt:lpstr>Your Task…</vt:lpstr>
      <vt:lpstr>Self Study: Look at the Portfolio</vt:lpstr>
      <vt:lpstr>Intro Portfolio</vt:lpstr>
      <vt:lpstr>Intros: what you have to think about</vt:lpstr>
      <vt:lpstr>Suggested watching and reading</vt:lpstr>
      <vt:lpstr>Your formal objectives:</vt:lpstr>
      <vt:lpstr>Bigger Objective</vt:lpstr>
      <vt:lpstr>Objectives (task)</vt:lpstr>
      <vt:lpstr>About Feedback</vt:lpstr>
      <vt:lpstr>Varieties of Feedback:  Full Brain?</vt:lpstr>
      <vt:lpstr>Think about this module (RTS)</vt:lpstr>
      <vt:lpstr>Reflection and Feedback 1</vt:lpstr>
      <vt:lpstr>reflection and feedback 2</vt:lpstr>
      <vt:lpstr>exams</vt:lpstr>
      <vt:lpstr>Your Tasks</vt:lpstr>
      <vt:lpstr>1) Progress review</vt:lpstr>
      <vt:lpstr>Thank You :-)</vt:lpstr>
      <vt:lpstr>Essential Activities..</vt:lpstr>
      <vt:lpstr>Video: A vision of students today</vt:lpstr>
      <vt:lpstr>Introductory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Year Routes to Success Part III - Sustaining Success Su White, ECS</dc:title>
  <cp:lastModifiedBy>Su White</cp:lastModifiedBy>
  <cp:revision>27</cp:revision>
  <dcterms:modified xsi:type="dcterms:W3CDTF">2020-02-14T10:34:02Z</dcterms:modified>
</cp:coreProperties>
</file>