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49"/>
    <p:restoredTop sz="94688"/>
  </p:normalViewPr>
  <p:slideViewPr>
    <p:cSldViewPr snapToObjects="1" showGuides="1">
      <p:cViewPr varScale="1">
        <p:scale>
          <a:sx n="72" d="100"/>
          <a:sy n="72" d="100"/>
        </p:scale>
        <p:origin x="208" y="744"/>
      </p:cViewPr>
      <p:guideLst>
        <p:guide orient="horz" pos="2160"/>
        <p:guide pos="13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C2A4C-5F41-EE42-801F-DE2CCC1C7619}" type="datetimeFigureOut">
              <a:rPr lang="en-GB" smtClean="0"/>
              <a:t>12/02/2018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9C0A1-F8F3-BA48-987D-8D509ECBA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66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6CC35F-4062-BC4F-992D-884A24E3BE08}" type="slidenum">
              <a:rPr lang="en-US"/>
              <a:pPr/>
              <a:t>1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30057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A9FA46-A4E9-354D-883B-2579FCD5A229}" type="slidenum">
              <a:rPr lang="en-US"/>
              <a:pPr/>
              <a:t>10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95418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4E61C1-85FB-8F4C-B0AF-764FA372F2D6}" type="slidenum">
              <a:rPr lang="en-US"/>
              <a:pPr/>
              <a:t>11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40469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C09D2E-8948-D94E-B5A6-168216C5328A}" type="slidenum">
              <a:rPr lang="en-US"/>
              <a:pPr/>
              <a:t>12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52580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9F8256-AB58-EB4E-90E6-7693C85F54D1}" type="slidenum">
              <a:rPr lang="en-US"/>
              <a:pPr/>
              <a:t>13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44434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0F927E-9A02-3740-9494-23EDCB7D8B83}" type="slidenum">
              <a:rPr lang="en-US"/>
              <a:pPr/>
              <a:t>14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90528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B094AE-2826-0749-9266-40589714AA82}" type="slidenum">
              <a:rPr lang="en-US"/>
              <a:pPr/>
              <a:t>15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12358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DD781A-B1E2-C24C-A489-FE4938F3600A}" type="slidenum">
              <a:rPr lang="en-US"/>
              <a:pPr/>
              <a:t>16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27062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39C36F-DB77-5749-A555-A9D9B6B37C11}" type="slidenum">
              <a:rPr lang="en-US"/>
              <a:pPr/>
              <a:t>17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54568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E39277-735D-7F45-B873-45908E2C076C}" type="slidenum">
              <a:rPr lang="en-US"/>
              <a:pPr/>
              <a:t>18</a:t>
            </a:fld>
            <a:endParaRPr lang="en-US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9750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1B5A17-B853-5D43-A624-B0548B32ACBD}" type="slidenum">
              <a:rPr lang="en-US"/>
              <a:pPr/>
              <a:t>19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2288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0CC4D9-AC7E-4D4E-B954-D5790954AD33}" type="slidenum">
              <a:rPr lang="en-US"/>
              <a:pPr/>
              <a:t>2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9599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37DAC3-5853-574D-B6A6-E24C9F302FAB}" type="slidenum">
              <a:rPr lang="en-US"/>
              <a:pPr/>
              <a:t>20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049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CBB31B-DDF4-684B-8D2C-7AEBD6706327}" type="slidenum">
              <a:rPr lang="en-US"/>
              <a:pPr/>
              <a:t>3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1619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389610-1BCF-0948-841B-716F44D869F8}" type="slidenum">
              <a:rPr lang="en-US"/>
              <a:pPr/>
              <a:t>4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10162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3A8E5F-9A69-AA46-9E37-FA64C2AA3FC7}" type="slidenum">
              <a:rPr lang="en-US"/>
              <a:pPr/>
              <a:t>5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06484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FDE384-BD44-8C47-8DE3-902498A2EE2E}" type="slidenum">
              <a:rPr lang="en-US"/>
              <a:pPr/>
              <a:t>6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26534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31C03F-788D-034F-A37A-3E70E309E1F6}" type="slidenum">
              <a:rPr lang="en-US"/>
              <a:pPr/>
              <a:t>7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036465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DB2B66-AD5F-0E49-9E1D-9AE84424D82B}" type="slidenum">
              <a:rPr lang="en-US"/>
              <a:pPr/>
              <a:t>8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2077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C1EC39-E631-8B40-B24C-D42378654DF0}" type="slidenum">
              <a:rPr lang="en-US"/>
              <a:pPr/>
              <a:t>9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9592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4"/>
            <a:ext cx="8496000" cy="2160586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790575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50: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700212"/>
            <a:ext cx="8496000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3850" y="4005262"/>
            <a:ext cx="8496300" cy="216058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324000" y="6308725"/>
            <a:ext cx="7632376" cy="288925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/>
  </p:cSld>
  <p:clrMapOvr>
    <a:masterClrMapping/>
  </p:clrMapOvr>
  <p:extLst mod="1">
    <p:ext uri="{DCECCB84-F9BA-43D5-87BE-67443E8EF086}">
      <p15:sldGuideLst xmlns:p15="http://schemas.microsoft.com/office/powerpoint/2012/main">
        <p15:guide id="2" pos="204" userDrawn="1">
          <p15:clr>
            <a:srgbClr val="FBAE40"/>
          </p15:clr>
        </p15:guide>
        <p15:guide id="3" orient="horz" pos="2432" userDrawn="1">
          <p15:clr>
            <a:srgbClr val="FBAE40"/>
          </p15:clr>
        </p15:guide>
        <p15:guide id="4" orient="horz" pos="2523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75: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700212"/>
            <a:ext cx="849600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4000" y="2924174"/>
            <a:ext cx="8496300" cy="32416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324000" y="6308725"/>
            <a:ext cx="7632376" cy="288925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/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884" userDrawn="1">
          <p15:clr>
            <a:srgbClr val="FBAE40"/>
          </p15:clr>
        </p15:guide>
        <p15:guide id="2" pos="204">
          <p15:clr>
            <a:srgbClr val="FBAE40"/>
          </p15:clr>
        </p15:guide>
        <p15:guide id="3" orient="horz" pos="1752" userDrawn="1">
          <p15:clr>
            <a:srgbClr val="FBAE40"/>
          </p15:clr>
        </p15:guide>
        <p15:guide id="4" orient="horz" pos="184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24000" y="6308725"/>
            <a:ext cx="7632376" cy="288925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reference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58E28-0B53-B74A-B318-796C0A8E47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17191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58E28-0B53-B74A-B318-796C0A8E47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93740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58E28-0B53-B74A-B318-796C0A8E47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36304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58E28-0B53-B74A-B318-796C0A8E47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44397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58E28-0B53-B74A-B318-796C0A8E47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21289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58E28-0B53-B74A-B318-796C0A8E47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4247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700212"/>
            <a:ext cx="8496000" cy="446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24000" y="6308725"/>
            <a:ext cx="7632376" cy="288925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reference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58E28-0B53-B74A-B318-796C0A8E47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67392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58E28-0B53-B74A-B318-796C0A8E47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26075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58E28-0B53-B74A-B318-796C0A8E47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04670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58E28-0B53-B74A-B318-796C0A8E47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89476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58E28-0B53-B74A-B318-796C0A8E47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90506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58E28-0B53-B74A-B318-796C0A8E47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32865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58E28-0B53-B74A-B318-796C0A8E47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98370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58E28-0B53-B74A-B318-796C0A8E47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501685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58E28-0B53-B74A-B318-796C0A8E47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83955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58E28-0B53-B74A-B318-796C0A8E47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9606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05274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58E28-0B53-B74A-B318-796C0A8E4779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95232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D0930-80BC-9E43-BC91-259F45447E64}" type="datetimeFigureOut">
              <a:rPr lang="en-US" smtClean="0"/>
              <a:pPr/>
              <a:t>2/12/18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076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985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805487"/>
            <a:ext cx="8496000" cy="3587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700213"/>
            <a:ext cx="4103538" cy="4465638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463" y="1700213"/>
            <a:ext cx="4103537" cy="4465637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24000" y="6308725"/>
            <a:ext cx="7632376" cy="288925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reference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700212"/>
            <a:ext cx="4103538" cy="62229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103538" cy="384333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6016" y="1700212"/>
            <a:ext cx="4102547" cy="622299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6016" y="2322511"/>
            <a:ext cx="4102547" cy="384333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24000" y="6308725"/>
            <a:ext cx="7632376" cy="288925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reference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6303962"/>
            <a:ext cx="7632376" cy="293688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image credit</a:t>
            </a:r>
          </a:p>
        </p:txBody>
      </p:sp>
    </p:spTree>
    <p:extLst>
      <p:ext uri="{BB962C8B-B14F-4D97-AF65-F5344CB8AC3E}">
        <p14:creationId xmlns:p14="http://schemas.microsoft.com/office/powerpoint/2010/main" val="13442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700213"/>
            <a:ext cx="8496000" cy="4465638"/>
          </a:xfrm>
        </p:spPr>
        <p:txBody>
          <a:bodyPr/>
          <a:lstStyle/>
          <a:p>
            <a:pPr lvl="0"/>
            <a:r>
              <a:rPr lang="en-US" noProof="0"/>
              <a:t>Click icon to add table</a:t>
            </a:r>
            <a:endParaRPr lang="en-US" noProof="0" dirty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24000" y="6308725"/>
            <a:ext cx="7632376" cy="288925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reference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700212"/>
            <a:ext cx="8496000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05263"/>
            <a:ext cx="8496300" cy="2172073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24000" y="6308725"/>
            <a:ext cx="7632376" cy="288925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884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orient="horz" pos="2432" userDrawn="1">
          <p15:clr>
            <a:srgbClr val="FBAE40"/>
          </p15:clr>
        </p15:guide>
        <p15:guide id="4" orient="horz" pos="252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805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700213"/>
            <a:ext cx="8496000" cy="4460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00392" y="6303962"/>
            <a:ext cx="719608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3" r:id="rId7"/>
    <p:sldLayoutId id="2147483750" r:id="rId8"/>
    <p:sldLayoutId id="2147483752" r:id="rId9"/>
    <p:sldLayoutId id="2147483754" r:id="rId10"/>
    <p:sldLayoutId id="2147483755" r:id="rId11"/>
    <p:sldLayoutId id="2147483744" r:id="rId12"/>
    <p:sldLayoutId id="2147483745" r:id="rId13"/>
    <p:sldLayoutId id="2147483756" r:id="rId14"/>
    <p:sldLayoutId id="2147483757" r:id="rId15"/>
    <p:sldLayoutId id="2147483758" r:id="rId16"/>
    <p:sldLayoutId id="2147483759" r:id="rId17"/>
    <p:sldLayoutId id="2147483760" r:id="rId18"/>
    <p:sldLayoutId id="2147483761" r:id="rId19"/>
    <p:sldLayoutId id="2147483762" r:id="rId20"/>
    <p:sldLayoutId id="2147483763" r:id="rId21"/>
    <p:sldLayoutId id="2147483764" r:id="rId22"/>
    <p:sldLayoutId id="2147483765" r:id="rId23"/>
    <p:sldLayoutId id="2147483766" r:id="rId24"/>
    <p:sldLayoutId id="2147483767" r:id="rId25"/>
    <p:sldLayoutId id="2147483768" r:id="rId26"/>
    <p:sldLayoutId id="2147483769" r:id="rId27"/>
    <p:sldLayoutId id="2147483770" r:id="rId28"/>
    <p:sldLayoutId id="2147483771" r:id="rId29"/>
    <p:sldLayoutId id="2147483772" r:id="rId30"/>
    <p:sldLayoutId id="2147483773" r:id="rId3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04" userDrawn="1">
          <p15:clr>
            <a:srgbClr val="F26B43"/>
          </p15:clr>
        </p15:guide>
        <p15:guide id="2" pos="5556" userDrawn="1">
          <p15:clr>
            <a:srgbClr val="F26B43"/>
          </p15:clr>
        </p15:guide>
        <p15:guide id="3" orient="horz" pos="572" userDrawn="1">
          <p15:clr>
            <a:srgbClr val="F26B43"/>
          </p15:clr>
        </p15:guide>
        <p15:guide id="4" orient="horz" pos="981" userDrawn="1">
          <p15:clr>
            <a:srgbClr val="F26B43"/>
          </p15:clr>
        </p15:guide>
        <p15:guide id="5" orient="horz" pos="1071" userDrawn="1">
          <p15:clr>
            <a:srgbClr val="F26B43"/>
          </p15:clr>
        </p15:guide>
        <p15:guide id="6" orient="horz" pos="3884" userDrawn="1">
          <p15:clr>
            <a:srgbClr val="F26B43"/>
          </p15:clr>
        </p15:guide>
        <p15:guide id="7" orient="horz" pos="3974" userDrawn="1">
          <p15:clr>
            <a:srgbClr val="F26B43"/>
          </p15:clr>
        </p15:guide>
        <p15:guide id="8" orient="horz" pos="4156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2971" userDrawn="1">
          <p15:clr>
            <a:srgbClr val="F26B43"/>
          </p15:clr>
        </p15:guide>
        <p15:guide id="11" pos="2789" userDrawn="1">
          <p15:clr>
            <a:srgbClr val="F26B43"/>
          </p15:clr>
        </p15:guide>
        <p15:guide id="12" orient="horz" pos="365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Ontologies </a:t>
            </a:r>
            <a:endParaRPr 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COMP6215 Semantic Web Technologies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Dr Nicholas Gibbins - nmg@ecs.soton.ac.uk</a:t>
            </a:r>
          </a:p>
          <a:p>
            <a:r>
              <a:rPr lang="en-US"/>
              <a:t>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109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Informal Usage</a:t>
            </a:r>
          </a:p>
        </p:txBody>
      </p:sp>
      <p:sp>
        <p:nvSpPr>
          <p:cNvPr id="491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Informally, ‘ontology’ may also be used to describe a number of other types of conceptual specification:</a:t>
            </a:r>
          </a:p>
          <a:p>
            <a:pPr lvl="1"/>
            <a:r>
              <a:rPr lang="en-US" dirty="0"/>
              <a:t>Controlled vocabulary</a:t>
            </a:r>
          </a:p>
          <a:p>
            <a:pPr lvl="1"/>
            <a:r>
              <a:rPr lang="en-US" dirty="0"/>
              <a:t>Taxonomy</a:t>
            </a:r>
          </a:p>
          <a:p>
            <a:pPr lvl="1"/>
            <a:r>
              <a:rPr lang="en-US" dirty="0"/>
              <a:t>Thesaurus</a:t>
            </a:r>
          </a:p>
          <a:p>
            <a:pPr marL="0" indent="0">
              <a:buNone/>
            </a:pPr>
            <a:r>
              <a:rPr lang="en-US" dirty="0"/>
              <a:t>Study of ontology is not limited to computer scientists and philosophers</a:t>
            </a:r>
          </a:p>
          <a:p>
            <a:pPr lvl="1"/>
            <a:r>
              <a:rPr lang="en-US" dirty="0"/>
              <a:t>Rich tradition of knowledge representation and ontology in library and information science…</a:t>
            </a:r>
          </a:p>
          <a:p>
            <a:pPr lvl="1"/>
            <a:r>
              <a:rPr lang="en-US" dirty="0"/>
              <a:t>…but they talk about classification and metadata instead of ontologies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DF771E-BED3-154D-AE9F-8CD6E2957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48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Controlled Vocabularies</a:t>
            </a:r>
          </a:p>
        </p:txBody>
      </p:sp>
      <p:sp>
        <p:nvSpPr>
          <p:cNvPr id="5325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 explicitly enumerated list of terms, each with an unambiguous, non-redundant definition</a:t>
            </a:r>
          </a:p>
          <a:p>
            <a:pPr lvl="1"/>
            <a:r>
              <a:rPr lang="en-US" dirty="0"/>
              <a:t>No structure exists between terms </a:t>
            </a:r>
          </a:p>
          <a:p>
            <a:pPr lvl="1"/>
            <a:r>
              <a:rPr lang="en-US" dirty="0"/>
              <a:t>A controlled vocabulary is a flat list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Examples: </a:t>
            </a:r>
          </a:p>
          <a:p>
            <a:pPr lvl="1"/>
            <a:r>
              <a:rPr lang="en-US" dirty="0"/>
              <a:t>Library of Congress Subject Headings (LCSH)</a:t>
            </a:r>
          </a:p>
          <a:p>
            <a:pPr lvl="1"/>
            <a:r>
              <a:rPr lang="en-US" dirty="0"/>
              <a:t>Medical Subject Headings (</a:t>
            </a:r>
            <a:r>
              <a:rPr lang="en-US" dirty="0" err="1"/>
              <a:t>MeSH</a:t>
            </a:r>
            <a:r>
              <a:rPr lang="en-US" dirty="0"/>
              <a:t>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64FC4B-4313-8D45-B0FA-17B91D915F7E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B83684-FAB2-9A4D-BB6E-2B6D8193C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795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Taxonomies</a:t>
            </a:r>
          </a:p>
        </p:txBody>
      </p:sp>
      <p:sp>
        <p:nvSpPr>
          <p:cNvPr id="5529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collection of controlled vocabulary terms </a:t>
            </a:r>
            <a:r>
              <a:rPr lang="en-US" dirty="0" err="1"/>
              <a:t>organised</a:t>
            </a:r>
            <a:r>
              <a:rPr lang="en-US" dirty="0"/>
              <a:t> into a hierarchical structure</a:t>
            </a:r>
          </a:p>
          <a:p>
            <a:pPr lvl="1"/>
            <a:r>
              <a:rPr lang="en-US" dirty="0"/>
              <a:t>Each term is in one or more parent-child relationships</a:t>
            </a:r>
          </a:p>
          <a:p>
            <a:pPr lvl="1"/>
            <a:r>
              <a:rPr lang="en-US" dirty="0"/>
              <a:t>May be several different types of parent-child relationship:</a:t>
            </a:r>
          </a:p>
          <a:p>
            <a:pPr lvl="2"/>
            <a:r>
              <a:rPr lang="en-US" dirty="0"/>
              <a:t>Type-instance</a:t>
            </a:r>
          </a:p>
          <a:p>
            <a:pPr lvl="2"/>
            <a:r>
              <a:rPr lang="en-US" dirty="0"/>
              <a:t>Genus-species</a:t>
            </a:r>
          </a:p>
          <a:p>
            <a:pPr lvl="2"/>
            <a:r>
              <a:rPr lang="en-US" dirty="0"/>
              <a:t>Part-whole (referred to as </a:t>
            </a:r>
            <a:r>
              <a:rPr lang="en-US" dirty="0" err="1"/>
              <a:t>meronymy</a:t>
            </a:r>
            <a:r>
              <a:rPr lang="en-US" dirty="0"/>
              <a:t>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3C7240-A982-5948-8DBC-18C8622EC1DB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21BF3-8F53-994D-A1C2-61CE158B5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204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Taxonomy Examples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Library classification schemes</a:t>
            </a:r>
          </a:p>
          <a:p>
            <a:pPr lvl="1"/>
            <a:r>
              <a:rPr lang="en-US" dirty="0"/>
              <a:t>Library of Congress</a:t>
            </a:r>
          </a:p>
          <a:p>
            <a:pPr lvl="1"/>
            <a:r>
              <a:rPr lang="en-US" dirty="0"/>
              <a:t>Dewey Decimal</a:t>
            </a:r>
          </a:p>
          <a:p>
            <a:pPr lvl="1"/>
            <a:r>
              <a:rPr lang="en-US" dirty="0"/>
              <a:t>UDC</a:t>
            </a:r>
          </a:p>
          <a:p>
            <a:pPr marL="0" indent="0">
              <a:buNone/>
            </a:pPr>
            <a:r>
              <a:rPr lang="en-US" dirty="0" err="1"/>
              <a:t>Linnean</a:t>
            </a:r>
            <a:r>
              <a:rPr lang="en-US" dirty="0"/>
              <a:t> Classification</a:t>
            </a:r>
          </a:p>
          <a:p>
            <a:pPr lvl="1"/>
            <a:r>
              <a:rPr lang="en-US" dirty="0"/>
              <a:t>Kingdom, Phylum, Class, Order, Family, Genus, Species, Subspecies</a:t>
            </a:r>
          </a:p>
          <a:p>
            <a:pPr marL="0" indent="0">
              <a:buNone/>
            </a:pPr>
            <a:r>
              <a:rPr lang="en-US" dirty="0" err="1"/>
              <a:t>MeSH</a:t>
            </a:r>
            <a:r>
              <a:rPr lang="en-US" dirty="0"/>
              <a:t> Tree Structures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EE7924-B861-7546-AFE8-A1536565349F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654BC3-28F1-7848-BF1B-D9756651A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9600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Taxonomy Examples</a:t>
            </a:r>
          </a:p>
        </p:txBody>
      </p:sp>
      <p:sp>
        <p:nvSpPr>
          <p:cNvPr id="5939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Dewey Decimal</a:t>
            </a:r>
          </a:p>
          <a:p>
            <a:pPr lvl="1"/>
            <a:r>
              <a:rPr lang="en-US" dirty="0"/>
              <a:t>5xx - Natural Sciences and Mathematics</a:t>
            </a:r>
          </a:p>
          <a:p>
            <a:pPr lvl="1"/>
            <a:r>
              <a:rPr lang="en-US" dirty="0"/>
              <a:t>53x - Physics</a:t>
            </a:r>
          </a:p>
          <a:p>
            <a:pPr lvl="1"/>
            <a:r>
              <a:rPr lang="en-US" dirty="0"/>
              <a:t>537 - Electricity and Electronics</a:t>
            </a:r>
          </a:p>
          <a:p>
            <a:pPr marL="0" indent="0">
              <a:buNone/>
            </a:pPr>
            <a:r>
              <a:rPr lang="en-US" dirty="0"/>
              <a:t>Library of Congress</a:t>
            </a:r>
          </a:p>
          <a:p>
            <a:pPr lvl="1"/>
            <a:r>
              <a:rPr lang="en-US" dirty="0"/>
              <a:t>Q - Science</a:t>
            </a:r>
          </a:p>
          <a:p>
            <a:pPr lvl="1"/>
            <a:r>
              <a:rPr lang="en-US" dirty="0"/>
              <a:t>QA - Mathematics</a:t>
            </a:r>
          </a:p>
          <a:p>
            <a:pPr lvl="1"/>
            <a:r>
              <a:rPr lang="en-US" dirty="0"/>
              <a:t>QA71-90 - Instruments and machines</a:t>
            </a:r>
          </a:p>
          <a:p>
            <a:pPr lvl="1"/>
            <a:r>
              <a:rPr lang="en-US" dirty="0"/>
              <a:t>QA75-76.95 - Calculating machines</a:t>
            </a:r>
          </a:p>
          <a:p>
            <a:pPr lvl="1"/>
            <a:r>
              <a:rPr lang="en-US" dirty="0"/>
              <a:t>QA75.5-76.95 - Electronic computers and computer 	science</a:t>
            </a:r>
          </a:p>
          <a:p>
            <a:pPr lvl="1"/>
            <a:r>
              <a:rPr lang="en-US" dirty="0"/>
              <a:t>QA76-76.765 - Computer software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FF840D-A4B9-324B-A633-81E3219D0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0263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Polyhierachical Taxonomies</a:t>
            </a:r>
          </a:p>
        </p:txBody>
      </p:sp>
      <p:sp>
        <p:nvSpPr>
          <p:cNvPr id="6144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Define several orthogonal hierarchies</a:t>
            </a:r>
          </a:p>
          <a:p>
            <a:pPr lvl="1"/>
            <a:r>
              <a:rPr lang="en-US" dirty="0"/>
              <a:t>Objects may be classified under multiple hierarchies</a:t>
            </a:r>
          </a:p>
          <a:p>
            <a:pPr lvl="1"/>
            <a:r>
              <a:rPr lang="en-US" dirty="0"/>
              <a:t>Also known as faceted taxonomies</a:t>
            </a:r>
          </a:p>
          <a:p>
            <a:pPr marL="0" indent="0">
              <a:buNone/>
            </a:pPr>
            <a:r>
              <a:rPr lang="en-US" dirty="0"/>
              <a:t>Example: Universal Decimal Classification</a:t>
            </a:r>
          </a:p>
          <a:p>
            <a:pPr lvl="1"/>
            <a:r>
              <a:rPr lang="en-US" dirty="0"/>
              <a:t>Facets for language, relation to other subjects</a:t>
            </a:r>
          </a:p>
          <a:p>
            <a:pPr lvl="1"/>
            <a:r>
              <a:rPr lang="en-US" dirty="0"/>
              <a:t>004.8 - artificial intelligence</a:t>
            </a:r>
          </a:p>
          <a:p>
            <a:pPr lvl="1"/>
            <a:r>
              <a:rPr lang="en-US" dirty="0"/>
              <a:t>616 - clinical medicine</a:t>
            </a:r>
          </a:p>
          <a:p>
            <a:pPr lvl="1"/>
            <a:r>
              <a:rPr lang="en-US" dirty="0"/>
              <a:t>004.8=20 - artificial intelligence in English</a:t>
            </a:r>
          </a:p>
          <a:p>
            <a:pPr lvl="1"/>
            <a:r>
              <a:rPr lang="en-US" dirty="0"/>
              <a:t>004.8:616 - artificial intelligence and clinical medicine</a:t>
            </a:r>
          </a:p>
          <a:p>
            <a:pPr lvl="1"/>
            <a:r>
              <a:rPr lang="en-US" dirty="0"/>
              <a:t>004.8:616=20 - AI and clinical medicine in English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12034B-0F48-5141-9649-FEF909D2E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3552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Thesauri</a:t>
            </a:r>
          </a:p>
        </p:txBody>
      </p:sp>
      <p:sp>
        <p:nvSpPr>
          <p:cNvPr id="634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thesaurus is a taxonomy with additional relations showing lateral connections</a:t>
            </a:r>
          </a:p>
          <a:p>
            <a:pPr lvl="1"/>
            <a:r>
              <a:rPr lang="en-US" dirty="0"/>
              <a:t>Related Term (RT)</a:t>
            </a:r>
          </a:p>
          <a:p>
            <a:pPr lvl="1"/>
            <a:r>
              <a:rPr lang="en-US" dirty="0"/>
              <a:t>See Also</a:t>
            </a:r>
          </a:p>
          <a:p>
            <a:pPr marL="0" indent="0">
              <a:buNone/>
            </a:pPr>
            <a:r>
              <a:rPr lang="en-US" dirty="0"/>
              <a:t>Parent-child relation usually described in terms of Broader Terms (BT) and Narrower Terms (NT)</a:t>
            </a:r>
          </a:p>
          <a:p>
            <a:pPr marL="0" indent="0">
              <a:buNone/>
            </a:pPr>
            <a:r>
              <a:rPr lang="en-US" dirty="0"/>
              <a:t>Thesauri also typically contain scope notes which define the meaning of a term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C2B4DF-ECA7-7D44-BA14-41BEBDFB80A4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983944-3D29-F943-AB26-C3E880DD1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6461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Thesaurus Example</a:t>
            </a:r>
          </a:p>
        </p:txBody>
      </p:sp>
      <p:sp>
        <p:nvSpPr>
          <p:cNvPr id="655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Apples</a:t>
            </a:r>
          </a:p>
          <a:p>
            <a:pPr marL="360000" lvl="1" indent="0">
              <a:buNone/>
            </a:pPr>
            <a:r>
              <a:rPr lang="en-US" dirty="0"/>
              <a:t>Scope notes:		The fruit of any member of the </a:t>
            </a:r>
            <a:br>
              <a:rPr lang="en-US" dirty="0"/>
            </a:br>
            <a:r>
              <a:rPr lang="en-US" dirty="0"/>
              <a:t>			species </a:t>
            </a:r>
            <a:r>
              <a:rPr lang="en-US" i="1" dirty="0"/>
              <a:t>Malus </a:t>
            </a:r>
            <a:r>
              <a:rPr lang="en-US" i="1" dirty="0" err="1"/>
              <a:t>pumila</a:t>
            </a:r>
            <a:endParaRPr lang="en-US" i="1" dirty="0"/>
          </a:p>
          <a:p>
            <a:pPr marL="360000" lvl="1" indent="0">
              <a:buNone/>
            </a:pPr>
            <a:r>
              <a:rPr lang="en-US" dirty="0"/>
              <a:t>Broader term: 	Foodstuffs</a:t>
            </a:r>
          </a:p>
          <a:p>
            <a:pPr marL="360000" lvl="1" indent="0">
              <a:buNone/>
            </a:pPr>
            <a:r>
              <a:rPr lang="en-US" dirty="0"/>
              <a:t>Related terms: 	Cooking Ingredients</a:t>
            </a:r>
            <a:br>
              <a:rPr lang="en-US" dirty="0"/>
            </a:br>
            <a:r>
              <a:rPr lang="en-US" dirty="0"/>
              <a:t>			Taxable Foodstuffs</a:t>
            </a:r>
            <a:br>
              <a:rPr lang="en-US" dirty="0"/>
            </a:br>
            <a:r>
              <a:rPr lang="en-US" dirty="0"/>
              <a:t>			Horticulture</a:t>
            </a:r>
          </a:p>
          <a:p>
            <a:pPr marL="360000" lvl="1" indent="0">
              <a:buNone/>
            </a:pPr>
            <a:r>
              <a:rPr lang="en-US" dirty="0"/>
              <a:t>Narrower terms: 	Granny Smiths</a:t>
            </a:r>
          </a:p>
          <a:p>
            <a:pPr marL="360000" lvl="1" indent="0">
              <a:buNone/>
            </a:pPr>
            <a:r>
              <a:rPr lang="en-US" dirty="0"/>
              <a:t>See also: 		Apple Trees</a:t>
            </a:r>
          </a:p>
          <a:p>
            <a:pPr marL="360000" lvl="1" indent="0">
              <a:buNone/>
            </a:pPr>
            <a:r>
              <a:rPr lang="en-US" dirty="0"/>
              <a:t>Use: 		For Apple computers use Personal</a:t>
            </a:r>
            <a:br>
              <a:rPr lang="en-US" dirty="0"/>
            </a:br>
            <a:r>
              <a:rPr lang="en-US" dirty="0"/>
              <a:t>			Computers (Apple)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C2FFCD-AD2E-4442-92CA-E26B90468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9777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Ontology</a:t>
            </a:r>
          </a:p>
        </p:txBody>
      </p:sp>
      <p:sp>
        <p:nvSpPr>
          <p:cNvPr id="675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 ontology further </a:t>
            </a:r>
            <a:r>
              <a:rPr lang="en-US" dirty="0" err="1"/>
              <a:t>specialises</a:t>
            </a:r>
            <a:r>
              <a:rPr lang="en-US" dirty="0"/>
              <a:t> types of relationships (particularly </a:t>
            </a:r>
            <a:r>
              <a:rPr lang="en-US" i="1" dirty="0"/>
              <a:t>related term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A ontology typically includes:</a:t>
            </a:r>
          </a:p>
          <a:p>
            <a:pPr lvl="1"/>
            <a:r>
              <a:rPr lang="en-US" dirty="0"/>
              <a:t>Class definitions and hierarchy</a:t>
            </a:r>
          </a:p>
          <a:p>
            <a:pPr lvl="1"/>
            <a:r>
              <a:rPr lang="en-US" dirty="0"/>
              <a:t>Relation definitions and hierarchy</a:t>
            </a:r>
          </a:p>
          <a:p>
            <a:pPr marL="0" indent="0">
              <a:buNone/>
            </a:pPr>
            <a:r>
              <a:rPr lang="en-US" dirty="0"/>
              <a:t>An ontology may also include the following:</a:t>
            </a:r>
          </a:p>
          <a:p>
            <a:pPr lvl="1"/>
            <a:r>
              <a:rPr lang="en-US" dirty="0"/>
              <a:t>Constraints</a:t>
            </a:r>
          </a:p>
          <a:p>
            <a:pPr lvl="1"/>
            <a:r>
              <a:rPr lang="en-US" dirty="0"/>
              <a:t>Axioms</a:t>
            </a:r>
          </a:p>
          <a:p>
            <a:pPr lvl="1"/>
            <a:r>
              <a:rPr lang="en-US" dirty="0"/>
              <a:t>Rule-based knowledge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FD85C8-064D-D745-8171-8FE3886E2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7762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6963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Controlled Vocabulary + Hierarchy = Taxonomy</a:t>
            </a:r>
          </a:p>
          <a:p>
            <a:pPr marL="0" indent="0">
              <a:buNone/>
            </a:pPr>
            <a:r>
              <a:rPr lang="en-US" dirty="0"/>
              <a:t>Taxonomy 	+      lateral relations = Thesaurus</a:t>
            </a:r>
          </a:p>
          <a:p>
            <a:pPr marL="0" indent="0">
              <a:buNone/>
            </a:pPr>
            <a:r>
              <a:rPr lang="en-US" dirty="0"/>
              <a:t>Thesaurus 	+      typed relations</a:t>
            </a:r>
            <a:br>
              <a:rPr lang="en-US" dirty="0"/>
            </a:br>
            <a:r>
              <a:rPr lang="en-US" dirty="0"/>
              <a:t>		+      constraints</a:t>
            </a:r>
            <a:br>
              <a:rPr lang="en-US" dirty="0"/>
            </a:br>
            <a:r>
              <a:rPr lang="en-US" dirty="0"/>
              <a:t>		+      rules</a:t>
            </a:r>
            <a:br>
              <a:rPr lang="en-US" dirty="0"/>
            </a:br>
            <a:r>
              <a:rPr lang="en-US" dirty="0"/>
              <a:t>		+      axioms = Ontology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B26BE5-6D96-F445-8ACD-D79CBE7FA878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0F8053-DA7B-D746-AA72-4924BC126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708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Knowledge Representation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Knowledge representation is central to the Semantic Web</a:t>
            </a:r>
          </a:p>
          <a:p>
            <a:pPr lvl="1"/>
            <a:r>
              <a:rPr lang="en-US" dirty="0"/>
              <a:t>Data published on the Semantic Web must be structured and </a:t>
            </a:r>
            <a:r>
              <a:rPr lang="en-US" dirty="0" err="1"/>
              <a:t>organised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Long-standing concern in Artificial Intelligence</a:t>
            </a:r>
          </a:p>
          <a:p>
            <a:pPr lvl="1"/>
            <a:r>
              <a:rPr lang="en-US" dirty="0"/>
              <a:t>A good knowledge representation ‘naturally’ represents a given problem domain</a:t>
            </a:r>
          </a:p>
          <a:p>
            <a:pPr lvl="1"/>
            <a:r>
              <a:rPr lang="en-US" dirty="0"/>
              <a:t>A poor knowledge representation is unintelligible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0ABE30-442C-9841-9036-88F70D2B89B7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DE6675-9160-A846-B68F-5F981D13B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3894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79883" name="Oval 11"/>
          <p:cNvSpPr>
            <a:spLocks noChangeArrowheads="1"/>
          </p:cNvSpPr>
          <p:nvPr/>
        </p:nvSpPr>
        <p:spPr bwMode="auto">
          <a:xfrm>
            <a:off x="1143000" y="2986054"/>
            <a:ext cx="1600200" cy="9144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Georgia"/>
                <a:cs typeface="Georgia"/>
              </a:rPr>
              <a:t>Controlled</a:t>
            </a:r>
            <a:br>
              <a:rPr lang="en-US" sz="1600">
                <a:latin typeface="Georgia"/>
                <a:cs typeface="Georgia"/>
              </a:rPr>
            </a:br>
            <a:r>
              <a:rPr lang="en-US" sz="1600">
                <a:latin typeface="Georgia"/>
                <a:cs typeface="Georgia"/>
              </a:rPr>
              <a:t>Vocabularies</a:t>
            </a:r>
            <a:endParaRPr lang="en-US">
              <a:latin typeface="Georgia"/>
              <a:cs typeface="Georgia"/>
            </a:endParaRPr>
          </a:p>
        </p:txBody>
      </p:sp>
      <p:sp>
        <p:nvSpPr>
          <p:cNvPr id="79885" name="Oval 13"/>
          <p:cNvSpPr>
            <a:spLocks noChangeArrowheads="1"/>
          </p:cNvSpPr>
          <p:nvPr/>
        </p:nvSpPr>
        <p:spPr bwMode="auto">
          <a:xfrm>
            <a:off x="2895600" y="2986054"/>
            <a:ext cx="1600200" cy="9144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Georgia"/>
                <a:cs typeface="Georgia"/>
              </a:rPr>
              <a:t>Taxonomies</a:t>
            </a:r>
            <a:endParaRPr lang="en-US">
              <a:latin typeface="Georgia"/>
              <a:cs typeface="Georgia"/>
            </a:endParaRPr>
          </a:p>
        </p:txBody>
      </p:sp>
      <p:sp>
        <p:nvSpPr>
          <p:cNvPr id="79886" name="Oval 14"/>
          <p:cNvSpPr>
            <a:spLocks noChangeArrowheads="1"/>
          </p:cNvSpPr>
          <p:nvPr/>
        </p:nvSpPr>
        <p:spPr bwMode="auto">
          <a:xfrm>
            <a:off x="4648200" y="2986054"/>
            <a:ext cx="1600200" cy="9144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Georgia"/>
                <a:cs typeface="Georgia"/>
              </a:rPr>
              <a:t>Thesauri</a:t>
            </a:r>
            <a:endParaRPr lang="en-US">
              <a:latin typeface="Georgia"/>
              <a:cs typeface="Georgia"/>
            </a:endParaRPr>
          </a:p>
        </p:txBody>
      </p:sp>
      <p:sp>
        <p:nvSpPr>
          <p:cNvPr id="79887" name="Oval 15"/>
          <p:cNvSpPr>
            <a:spLocks noChangeArrowheads="1"/>
          </p:cNvSpPr>
          <p:nvPr/>
        </p:nvSpPr>
        <p:spPr bwMode="auto">
          <a:xfrm>
            <a:off x="6400800" y="2986054"/>
            <a:ext cx="1600200" cy="9144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Georgia"/>
                <a:cs typeface="Georgia"/>
              </a:rPr>
              <a:t>Ontologies</a:t>
            </a:r>
            <a:endParaRPr lang="en-US">
              <a:latin typeface="Georgia"/>
              <a:cs typeface="Georgia"/>
            </a:endParaRP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1219200" y="4891062"/>
            <a:ext cx="6878638" cy="338138"/>
            <a:chOff x="768" y="3264"/>
            <a:chExt cx="4333" cy="213"/>
          </a:xfrm>
        </p:grpSpPr>
        <p:sp>
          <p:nvSpPr>
            <p:cNvPr id="79879" name="Rectangle 7"/>
            <p:cNvSpPr>
              <a:spLocks noChangeArrowheads="1"/>
            </p:cNvSpPr>
            <p:nvPr/>
          </p:nvSpPr>
          <p:spPr bwMode="auto">
            <a:xfrm>
              <a:off x="768" y="3264"/>
              <a:ext cx="92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Less structure</a:t>
              </a:r>
            </a:p>
          </p:txBody>
        </p:sp>
        <p:sp>
          <p:nvSpPr>
            <p:cNvPr id="79880" name="Rectangle 8"/>
            <p:cNvSpPr>
              <a:spLocks noChangeArrowheads="1"/>
            </p:cNvSpPr>
            <p:nvPr/>
          </p:nvSpPr>
          <p:spPr bwMode="auto">
            <a:xfrm>
              <a:off x="4128" y="3264"/>
              <a:ext cx="973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More structure</a:t>
              </a:r>
            </a:p>
          </p:txBody>
        </p:sp>
        <p:sp>
          <p:nvSpPr>
            <p:cNvPr id="79892" name="Line 20"/>
            <p:cNvSpPr>
              <a:spLocks noChangeShapeType="1"/>
            </p:cNvSpPr>
            <p:nvPr/>
          </p:nvSpPr>
          <p:spPr bwMode="auto">
            <a:xfrm>
              <a:off x="1728" y="3360"/>
              <a:ext cx="2304" cy="0"/>
            </a:xfrm>
            <a:prstGeom prst="line">
              <a:avLst/>
            </a:prstGeom>
            <a:noFill/>
            <a:ln w="28575">
              <a:solidFill>
                <a:srgbClr val="333D43"/>
              </a:solidFill>
              <a:round/>
              <a:headEnd type="stealth" w="med" len="med"/>
              <a:tailEnd type="stealth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GB">
                <a:latin typeface="Georgia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8437835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484CC-B54B-7C4E-BB22-1E023F044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</a:t>
            </a:r>
            <a:br>
              <a:rPr lang="en-GB" dirty="0"/>
            </a:br>
            <a:r>
              <a:rPr lang="en-GB" dirty="0"/>
              <a:t>RDFS</a:t>
            </a:r>
          </a:p>
        </p:txBody>
      </p:sp>
    </p:spTree>
    <p:extLst>
      <p:ext uri="{BB962C8B-B14F-4D97-AF65-F5344CB8AC3E}">
        <p14:creationId xmlns:p14="http://schemas.microsoft.com/office/powerpoint/2010/main" val="1995650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Knowledge Representation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Common KR approaches:</a:t>
            </a:r>
          </a:p>
          <a:p>
            <a:pPr lvl="1"/>
            <a:r>
              <a:rPr lang="en-US" dirty="0"/>
              <a:t>Logic</a:t>
            </a:r>
          </a:p>
          <a:p>
            <a:pPr lvl="1"/>
            <a:r>
              <a:rPr lang="en-US" dirty="0"/>
              <a:t>Production rules</a:t>
            </a:r>
          </a:p>
          <a:p>
            <a:pPr lvl="1"/>
            <a:r>
              <a:rPr lang="en-US" dirty="0"/>
              <a:t>Semantic Networks</a:t>
            </a:r>
          </a:p>
          <a:p>
            <a:pPr lvl="1"/>
            <a:r>
              <a:rPr lang="en-US" dirty="0"/>
              <a:t>Frames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The Semantic Web combines aspects of all of these schemes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3F01B5-FA19-B141-9BEC-DE8FCD063EAA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74DFA3-8227-6549-9DCB-B8E9FE8F1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906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Knowledge Representation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Most AI systems (and therefore SW systems) consist of:</a:t>
            </a:r>
          </a:p>
          <a:p>
            <a:r>
              <a:rPr lang="en-US" dirty="0"/>
              <a:t>A knowledge base (KB)</a:t>
            </a:r>
          </a:p>
          <a:p>
            <a:pPr lvl="1"/>
            <a:r>
              <a:rPr lang="en-US" dirty="0"/>
              <a:t>Forms the system's intelligence source</a:t>
            </a:r>
          </a:p>
          <a:p>
            <a:pPr lvl="1"/>
            <a:r>
              <a:rPr lang="en-US" dirty="0"/>
              <a:t>Structured according to the knowledge representation approach taken</a:t>
            </a:r>
          </a:p>
          <a:p>
            <a:r>
              <a:rPr lang="en-US" dirty="0"/>
              <a:t>An inference mechanism</a:t>
            </a:r>
          </a:p>
          <a:p>
            <a:pPr lvl="1"/>
            <a:r>
              <a:rPr lang="en-US" dirty="0"/>
              <a:t>Set of procedures that are used to examine the knowledge base to answer questions, solve problems or make decisions within the domain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6F3B669-12B8-EC41-86F2-01CEE4979E1C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34D1926-B02D-E54F-B4C9-14B0587ED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954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Ontologies</a:t>
            </a:r>
          </a:p>
        </p:txBody>
      </p:sp>
    </p:spTree>
    <p:extLst>
      <p:ext uri="{BB962C8B-B14F-4D97-AF65-F5344CB8AC3E}">
        <p14:creationId xmlns:p14="http://schemas.microsoft.com/office/powerpoint/2010/main" val="2353781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Ontology, n.</a:t>
            </a:r>
          </a:p>
          <a:p>
            <a:pPr marL="0" indent="0">
              <a:buNone/>
            </a:pPr>
            <a:r>
              <a:rPr lang="en-US" dirty="0"/>
              <a:t>1. a. Philos. The science or study of being; that branch of metaphysics concerned with the nature or essence of being or existence.</a:t>
            </a:r>
            <a:br>
              <a:rPr lang="en-US" dirty="0"/>
            </a:br>
            <a:endParaRPr lang="en-US" dirty="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Defining the ‘O’ word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137726-1984-8A47-9C80-F934752A65B6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US" dirty="0"/>
              <a:t>Oxford English Dictionary, 2004</a:t>
            </a:r>
          </a:p>
        </p:txBody>
      </p:sp>
      <p:pic>
        <p:nvPicPr>
          <p:cNvPr id="3891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104" y="1720302"/>
            <a:ext cx="25685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4FB5361-DAD5-9444-883E-AE40A1B71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175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Defining the ‘O’ word</a:t>
            </a:r>
          </a:p>
        </p:txBody>
      </p:sp>
      <p:sp>
        <p:nvSpPr>
          <p:cNvPr id="4301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 ontology is a </a:t>
            </a:r>
            <a:r>
              <a:rPr lang="en-US" b="1" dirty="0"/>
              <a:t>specification</a:t>
            </a:r>
            <a:r>
              <a:rPr lang="en-US" dirty="0"/>
              <a:t> of a </a:t>
            </a:r>
            <a:r>
              <a:rPr lang="en-US" b="1" dirty="0" err="1"/>
              <a:t>conceptualisation</a:t>
            </a:r>
            <a:endParaRPr lang="en-US" b="1" dirty="0"/>
          </a:p>
          <a:p>
            <a:r>
              <a:rPr lang="en-US" b="1" dirty="0"/>
              <a:t>Specification</a:t>
            </a:r>
            <a:r>
              <a:rPr lang="en-US" dirty="0"/>
              <a:t>: A formal description</a:t>
            </a:r>
          </a:p>
          <a:p>
            <a:r>
              <a:rPr lang="en-US" b="1" dirty="0" err="1"/>
              <a:t>Conceptualisation</a:t>
            </a:r>
            <a:r>
              <a:rPr lang="en-US" dirty="0"/>
              <a:t>: The objects, concepts, and other entities that are assumed to exist in some area of interest and the relationships that hold among them</a:t>
            </a:r>
          </a:p>
          <a:p>
            <a:pPr marL="0" indent="0">
              <a:buNone/>
            </a:pPr>
            <a:r>
              <a:rPr lang="en-US" dirty="0"/>
              <a:t>Referred to in the philosophical literature as Formal Ontology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F8BD69-33B1-E04F-9CC8-CF70E2F8CF86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324000" y="6308725"/>
            <a:ext cx="8496150" cy="288925"/>
          </a:xfrm>
        </p:spPr>
        <p:txBody>
          <a:bodyPr/>
          <a:lstStyle/>
          <a:p>
            <a:r>
              <a:rPr lang="en-US" dirty="0"/>
              <a:t>T. R. Gruber. A translation approach to portable ontologies. Knowledge Acquisition, 5(2):199-220, 1993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AD1DB0-7DBF-F745-9C6B-4F71A5A9F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57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Ontology in Computer Science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Ontologies as engineered </a:t>
            </a:r>
            <a:r>
              <a:rPr lang="en-GB" dirty="0" err="1"/>
              <a:t>artifacts</a:t>
            </a:r>
            <a:r>
              <a:rPr lang="en-GB" dirty="0"/>
              <a:t>:</a:t>
            </a:r>
          </a:p>
          <a:p>
            <a:pPr lvl="1"/>
            <a:r>
              <a:rPr lang="de-DE" dirty="0" err="1"/>
              <a:t>constituted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a </a:t>
            </a:r>
            <a:r>
              <a:rPr lang="de-DE" dirty="0" err="1"/>
              <a:t>specific</a:t>
            </a:r>
            <a:r>
              <a:rPr lang="de-DE" dirty="0"/>
              <a:t> </a:t>
            </a:r>
            <a:r>
              <a:rPr lang="de-DE" dirty="0" err="1"/>
              <a:t>vocabulary</a:t>
            </a:r>
            <a:r>
              <a:rPr lang="de-DE" dirty="0"/>
              <a:t> </a:t>
            </a:r>
            <a:r>
              <a:rPr lang="de-DE" dirty="0" err="1"/>
              <a:t>used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describe</a:t>
            </a:r>
            <a:r>
              <a:rPr lang="de-DE" dirty="0"/>
              <a:t> a </a:t>
            </a:r>
            <a:r>
              <a:rPr lang="de-DE" dirty="0" err="1"/>
              <a:t>certain</a:t>
            </a:r>
            <a:r>
              <a:rPr lang="de-DE" dirty="0"/>
              <a:t> </a:t>
            </a:r>
            <a:r>
              <a:rPr lang="de-DE" dirty="0" err="1"/>
              <a:t>reality</a:t>
            </a:r>
            <a:r>
              <a:rPr lang="de-DE" dirty="0"/>
              <a:t>, plus </a:t>
            </a:r>
          </a:p>
          <a:p>
            <a:pPr lvl="1"/>
            <a:r>
              <a:rPr lang="de-DE" dirty="0"/>
              <a:t>a </a:t>
            </a:r>
            <a:r>
              <a:rPr lang="de-DE" dirty="0" err="1"/>
              <a:t>set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explicit </a:t>
            </a:r>
            <a:r>
              <a:rPr lang="de-DE" dirty="0" err="1"/>
              <a:t>assumptions</a:t>
            </a:r>
            <a:r>
              <a:rPr lang="de-DE" dirty="0"/>
              <a:t> </a:t>
            </a:r>
            <a:r>
              <a:rPr lang="de-DE" dirty="0" err="1"/>
              <a:t>regarding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intended</a:t>
            </a:r>
            <a:r>
              <a:rPr lang="de-DE" dirty="0"/>
              <a:t> </a:t>
            </a:r>
            <a:r>
              <a:rPr lang="de-DE" dirty="0" err="1"/>
              <a:t>meaning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vocabulary</a:t>
            </a:r>
            <a:endParaRPr lang="de-DE" dirty="0"/>
          </a:p>
          <a:p>
            <a:pPr marL="0" indent="0">
              <a:buNone/>
            </a:pPr>
            <a:r>
              <a:rPr lang="de-DE" dirty="0" err="1"/>
              <a:t>Benefits</a:t>
            </a:r>
            <a:r>
              <a:rPr lang="de-DE" dirty="0"/>
              <a:t>:</a:t>
            </a:r>
            <a:endParaRPr lang="en-GB" dirty="0"/>
          </a:p>
          <a:p>
            <a:pPr lvl="1"/>
            <a:r>
              <a:rPr lang="en-GB" dirty="0"/>
              <a:t>Shared understanding</a:t>
            </a:r>
          </a:p>
          <a:p>
            <a:pPr lvl="1"/>
            <a:r>
              <a:rPr lang="en-GB" dirty="0"/>
              <a:t>Facilitate communication</a:t>
            </a:r>
          </a:p>
          <a:p>
            <a:pPr lvl="1"/>
            <a:r>
              <a:rPr lang="en-GB" dirty="0"/>
              <a:t>Establish a joint terminology for a community of interest</a:t>
            </a:r>
          </a:p>
          <a:p>
            <a:pPr lvl="1"/>
            <a:r>
              <a:rPr lang="en-GB" dirty="0"/>
              <a:t>Normative models</a:t>
            </a:r>
          </a:p>
          <a:p>
            <a:pPr lvl="1"/>
            <a:r>
              <a:rPr lang="en-GB" dirty="0"/>
              <a:t>Inter-operability: sharing and reuse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74E28C-5F20-6F4A-B150-C3176ABBF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0800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Ontology Structure</a:t>
            </a: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Ontologies typically have two distinct components:</a:t>
            </a:r>
          </a:p>
          <a:p>
            <a:r>
              <a:rPr lang="en-GB" dirty="0"/>
              <a:t>Names for important concepts in the domain</a:t>
            </a:r>
          </a:p>
          <a:p>
            <a:pPr lvl="1"/>
            <a:r>
              <a:rPr lang="en-GB" dirty="0"/>
              <a:t>Elephant is a concept whose members are a kind of animal</a:t>
            </a:r>
          </a:p>
          <a:p>
            <a:pPr lvl="1"/>
            <a:r>
              <a:rPr lang="en-GB" dirty="0"/>
              <a:t>Herbivore is a concept whose members are exactly those animals who eat only plants or parts of plants </a:t>
            </a:r>
          </a:p>
          <a:p>
            <a:pPr lvl="1"/>
            <a:r>
              <a:rPr lang="en-GB" dirty="0" err="1"/>
              <a:t>Adult_Elephant</a:t>
            </a:r>
            <a:r>
              <a:rPr lang="en-GB" dirty="0"/>
              <a:t> is a concept whose members are exactly those elephants whose age is greater than 20 years</a:t>
            </a:r>
          </a:p>
          <a:p>
            <a:r>
              <a:rPr lang="en-GB" dirty="0"/>
              <a:t>Background knowledge/constraints on the domain</a:t>
            </a:r>
          </a:p>
          <a:p>
            <a:pPr lvl="1"/>
            <a:r>
              <a:rPr lang="en-GB" dirty="0" err="1"/>
              <a:t>Adult_Elephants</a:t>
            </a:r>
            <a:r>
              <a:rPr lang="en-GB" dirty="0"/>
              <a:t> weigh at least 2,000 kg</a:t>
            </a:r>
          </a:p>
          <a:p>
            <a:pPr lvl="1"/>
            <a:r>
              <a:rPr lang="en-GB" dirty="0"/>
              <a:t>All Elephants are either </a:t>
            </a:r>
            <a:r>
              <a:rPr lang="en-GB" dirty="0" err="1"/>
              <a:t>African_Elephants</a:t>
            </a:r>
            <a:r>
              <a:rPr lang="en-GB" dirty="0"/>
              <a:t> or </a:t>
            </a:r>
            <a:r>
              <a:rPr lang="en-GB" dirty="0" err="1"/>
              <a:t>Indian_Elephants</a:t>
            </a:r>
            <a:endParaRPr lang="en-GB" dirty="0"/>
          </a:p>
          <a:p>
            <a:pPr lvl="1"/>
            <a:r>
              <a:rPr lang="en-GB" dirty="0"/>
              <a:t>No individual can be both a Herbivore and a Carnivore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F1810A-41C2-9B49-AEA4-41A4BC513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74279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E38DC480-9643-A24F-B715-10D11C408960}" vid="{00BB0084-C1B6-FE48-AD8A-BE9A2BF8DE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ECS</Template>
  <TotalTime>14</TotalTime>
  <Words>848</Words>
  <Application>Microsoft Macintosh PowerPoint</Application>
  <PresentationFormat>On-screen Show (4:3)</PresentationFormat>
  <Paragraphs>183</Paragraphs>
  <Slides>21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ＭＳ Ｐゴシック</vt:lpstr>
      <vt:lpstr>Arial</vt:lpstr>
      <vt:lpstr>Calibri</vt:lpstr>
      <vt:lpstr>Georgia</vt:lpstr>
      <vt:lpstr>Lucida Grande</vt:lpstr>
      <vt:lpstr>ECS</vt:lpstr>
      <vt:lpstr>Ontologies </vt:lpstr>
      <vt:lpstr>Knowledge Representation</vt:lpstr>
      <vt:lpstr>Knowledge Representation</vt:lpstr>
      <vt:lpstr>Knowledge Representation</vt:lpstr>
      <vt:lpstr>Ontologies</vt:lpstr>
      <vt:lpstr>Defining the ‘O’ word</vt:lpstr>
      <vt:lpstr>Defining the ‘O’ word</vt:lpstr>
      <vt:lpstr>Ontology in Computer Science</vt:lpstr>
      <vt:lpstr>Ontology Structure</vt:lpstr>
      <vt:lpstr>Informal Usage</vt:lpstr>
      <vt:lpstr>Controlled Vocabularies</vt:lpstr>
      <vt:lpstr>Taxonomies</vt:lpstr>
      <vt:lpstr>Taxonomy Examples</vt:lpstr>
      <vt:lpstr>Taxonomy Examples</vt:lpstr>
      <vt:lpstr>Polyhierachical Taxonomies</vt:lpstr>
      <vt:lpstr>Thesauri</vt:lpstr>
      <vt:lpstr>Thesaurus Example</vt:lpstr>
      <vt:lpstr>Ontology</vt:lpstr>
      <vt:lpstr>Summary</vt:lpstr>
      <vt:lpstr>Summary</vt:lpstr>
      <vt:lpstr>Next Lecture: RDFS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Ontologies </dc:title>
  <dc:creator>Gibbins N.M.</dc:creator>
  <cp:lastModifiedBy>Gibbins N.M.</cp:lastModifiedBy>
  <cp:revision>6</cp:revision>
  <dcterms:created xsi:type="dcterms:W3CDTF">2018-02-11T21:05:53Z</dcterms:created>
  <dcterms:modified xsi:type="dcterms:W3CDTF">2018-02-12T08:38:11Z</dcterms:modified>
</cp:coreProperties>
</file>