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88" r:id="rId4"/>
    <p:sldId id="283" r:id="rId5"/>
    <p:sldId id="295" r:id="rId6"/>
    <p:sldId id="263" r:id="rId7"/>
    <p:sldId id="296" r:id="rId8"/>
    <p:sldId id="264" r:id="rId9"/>
    <p:sldId id="290" r:id="rId10"/>
    <p:sldId id="291" r:id="rId11"/>
    <p:sldId id="267" r:id="rId12"/>
    <p:sldId id="268" r:id="rId13"/>
    <p:sldId id="269" r:id="rId14"/>
    <p:sldId id="292" r:id="rId15"/>
    <p:sldId id="293" r:id="rId16"/>
    <p:sldId id="265" r:id="rId17"/>
    <p:sldId id="298" r:id="rId18"/>
    <p:sldId id="266" r:id="rId19"/>
    <p:sldId id="297" r:id="rId20"/>
    <p:sldId id="273" r:id="rId21"/>
    <p:sldId id="276" r:id="rId22"/>
    <p:sldId id="277" r:id="rId23"/>
    <p:sldId id="301" r:id="rId24"/>
    <p:sldId id="279" r:id="rId25"/>
    <p:sldId id="306" r:id="rId26"/>
    <p:sldId id="280" r:id="rId27"/>
    <p:sldId id="260" r:id="rId28"/>
    <p:sldId id="271" r:id="rId29"/>
    <p:sldId id="284" r:id="rId30"/>
    <p:sldId id="300" r:id="rId31"/>
    <p:sldId id="272" r:id="rId32"/>
    <p:sldId id="299" r:id="rId33"/>
    <p:sldId id="281" r:id="rId34"/>
    <p:sldId id="302" r:id="rId35"/>
    <p:sldId id="305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13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80" autoAdjust="0"/>
    <p:restoredTop sz="73450" autoAdjust="0"/>
  </p:normalViewPr>
  <p:slideViewPr>
    <p:cSldViewPr snapToGrid="0" snapToObjects="1" showGuides="1">
      <p:cViewPr>
        <p:scale>
          <a:sx n="82" d="100"/>
          <a:sy n="82" d="100"/>
        </p:scale>
        <p:origin x="-528" y="-1072"/>
      </p:cViewPr>
      <p:guideLst>
        <p:guide orient="horz" pos="2160"/>
        <p:guide pos="13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7.0</c:v>
                </c:pt>
                <c:pt idx="1">
                  <c:v>1.0</c:v>
                </c:pt>
                <c:pt idx="2">
                  <c:v>0.0</c:v>
                </c:pt>
                <c:pt idx="3">
                  <c:v>1.0</c:v>
                </c:pt>
                <c:pt idx="4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9867768"/>
        <c:axId val="2139869688"/>
      </c:barChart>
      <c:catAx>
        <c:axId val="2139867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9869688"/>
        <c:crosses val="autoZero"/>
        <c:auto val="1"/>
        <c:lblAlgn val="ctr"/>
        <c:lblOffset val="100"/>
        <c:noMultiLvlLbl val="0"/>
      </c:catAx>
      <c:valAx>
        <c:axId val="2139869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9867768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AAB8B-11A5-C448-84DF-DDCC9ACB18D7}" type="datetimeFigureOut">
              <a:rPr lang="en-US" smtClean="0"/>
              <a:t>19/11/17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2A85F-5764-5645-A43B-A3B8AB416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55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C2A4C-5F41-EE42-801F-DE2CCC1C7619}" type="datetimeFigureOut">
              <a:rPr lang="en-GB" smtClean="0"/>
              <a:t>19/11/17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9C0A1-F8F3-BA48-987D-8D509ECBA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966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518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111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744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332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526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25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609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04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4315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520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858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6550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1479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9114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7117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2157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7489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8731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2157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7792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5991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215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725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0816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7948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805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974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668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518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484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693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872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999" y="1700213"/>
            <a:ext cx="8496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4000" y="3860800"/>
            <a:ext cx="8496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5807075"/>
            <a:ext cx="8496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 smtClean="0"/>
              <a:t>Click to add author </a:t>
            </a:r>
            <a:br>
              <a:rPr lang="en-US" dirty="0" smtClean="0"/>
            </a:br>
            <a:r>
              <a:rPr lang="en-US" dirty="0" smtClean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9" y="381000"/>
            <a:ext cx="2163119" cy="584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50: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23850" y="4076700"/>
            <a:ext cx="8496300" cy="2112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/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568" userDrawn="1">
          <p15:clr>
            <a:srgbClr val="FBAE40"/>
          </p15:clr>
        </p15:guide>
        <p15:guide id="2" pos="20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75: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105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24000" y="3005050"/>
            <a:ext cx="8496300" cy="316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/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884" userDrawn="1">
          <p15:clr>
            <a:srgbClr val="FBAE40"/>
          </p15:clr>
        </p15:guide>
        <p15:guide id="2" pos="2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700214"/>
            <a:ext cx="8496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4406900"/>
            <a:ext cx="8496000" cy="13620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5768975"/>
            <a:ext cx="8496000" cy="3952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URI</a:t>
            </a:r>
          </a:p>
        </p:txBody>
      </p:sp>
    </p:spTree>
    <p:extLst>
      <p:ext uri="{BB962C8B-B14F-4D97-AF65-F5344CB8AC3E}">
        <p14:creationId xmlns:p14="http://schemas.microsoft.com/office/powerpoint/2010/main" val="285055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682750"/>
            <a:ext cx="40956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82750"/>
            <a:ext cx="40956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682750"/>
            <a:ext cx="4095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00" y="2322511"/>
            <a:ext cx="4095600" cy="384968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1682750"/>
            <a:ext cx="4094164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2322511"/>
            <a:ext cx="4094164" cy="384969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6316662"/>
            <a:ext cx="6585941" cy="312738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credit</a:t>
            </a:r>
          </a:p>
        </p:txBody>
      </p:sp>
    </p:spTree>
    <p:extLst>
      <p:ext uri="{BB962C8B-B14F-4D97-AF65-F5344CB8AC3E}">
        <p14:creationId xmlns:p14="http://schemas.microsoft.com/office/powerpoint/2010/main" val="134429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4000" y="1682750"/>
            <a:ext cx="8496000" cy="448945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27827" y="4077072"/>
            <a:ext cx="8496300" cy="2100263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340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3884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4000" y="900000"/>
            <a:ext cx="8496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4000" y="6324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67400" y="6316662"/>
            <a:ext cx="175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51" r:id="rId4"/>
    <p:sldLayoutId id="2147483742" r:id="rId5"/>
    <p:sldLayoutId id="2147483743" r:id="rId6"/>
    <p:sldLayoutId id="2147483753" r:id="rId7"/>
    <p:sldLayoutId id="2147483750" r:id="rId8"/>
    <p:sldLayoutId id="2147483752" r:id="rId9"/>
    <p:sldLayoutId id="2147483754" r:id="rId10"/>
    <p:sldLayoutId id="2147483755" r:id="rId11"/>
    <p:sldLayoutId id="2147483744" r:id="rId12"/>
    <p:sldLayoutId id="2147483745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174625" indent="-174625" algn="l" rtl="0" eaLnBrk="1" fontAlgn="base" hangingPunct="1">
        <a:spcBef>
          <a:spcPct val="0"/>
        </a:spcBef>
        <a:spcAft>
          <a:spcPts val="18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2pPr>
      <a:lvl3pPr marL="722313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3pPr>
      <a:lvl4pPr marL="985838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1258888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Web Graph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COMP 3220/</a:t>
            </a:r>
            <a:r>
              <a:rPr lang="en-GB" dirty="0" smtClean="0"/>
              <a:t>6</a:t>
            </a:r>
            <a:r>
              <a:rPr lang="en-GB" dirty="0" smtClean="0"/>
              <a:t>218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Heather Packer</a:t>
            </a:r>
          </a:p>
          <a:p>
            <a:r>
              <a:rPr lang="en-GB" dirty="0" smtClean="0"/>
              <a:t>30/10/17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 Centrality – Out Degree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000" y="1692000"/>
            <a:ext cx="3792671" cy="4469088"/>
          </a:xfrm>
        </p:spPr>
        <p:txBody>
          <a:bodyPr/>
          <a:lstStyle/>
          <a:p>
            <a:r>
              <a:rPr lang="en-US" dirty="0" smtClean="0"/>
              <a:t>Out degree – links from this vertex</a:t>
            </a:r>
          </a:p>
          <a:p>
            <a:r>
              <a:rPr lang="en-US" dirty="0" smtClean="0"/>
              <a:t>Authorities on a topic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4116671" y="1533788"/>
            <a:ext cx="4756429" cy="4492887"/>
            <a:chOff x="3806911" y="1905548"/>
            <a:chExt cx="4756429" cy="4492887"/>
          </a:xfrm>
        </p:grpSpPr>
        <p:sp>
          <p:nvSpPr>
            <p:cNvPr id="5" name="Oval 4"/>
            <p:cNvSpPr/>
            <p:nvPr/>
          </p:nvSpPr>
          <p:spPr bwMode="auto">
            <a:xfrm>
              <a:off x="7344241" y="1905548"/>
              <a:ext cx="375692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F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790826" y="5557674"/>
              <a:ext cx="322016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I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4431523" y="2230828"/>
              <a:ext cx="384145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B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7997083" y="4817252"/>
              <a:ext cx="418697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H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878920" y="3609065"/>
              <a:ext cx="376960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E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341984" y="3609065"/>
              <a:ext cx="421972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A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147285" y="3160202"/>
              <a:ext cx="416055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G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3806911" y="3407701"/>
              <a:ext cx="409399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C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4412715" y="5003126"/>
              <a:ext cx="421761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D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14" name="Straight Arrow Connector 13"/>
            <p:cNvCxnSpPr>
              <a:stCxn id="13" idx="7"/>
              <a:endCxn id="10" idx="4"/>
            </p:cNvCxnSpPr>
            <p:nvPr/>
          </p:nvCxnSpPr>
          <p:spPr bwMode="auto">
            <a:xfrm flipV="1">
              <a:off x="4772711" y="3933659"/>
              <a:ext cx="780259" cy="111700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>
              <a:stCxn id="12" idx="6"/>
              <a:endCxn id="10" idx="2"/>
            </p:cNvCxnSpPr>
            <p:nvPr/>
          </p:nvCxnSpPr>
          <p:spPr bwMode="auto">
            <a:xfrm>
              <a:off x="4216310" y="3569998"/>
              <a:ext cx="1125674" cy="20136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>
              <a:stCxn id="7" idx="6"/>
              <a:endCxn id="10" idx="0"/>
            </p:cNvCxnSpPr>
            <p:nvPr/>
          </p:nvCxnSpPr>
          <p:spPr bwMode="auto">
            <a:xfrm>
              <a:off x="4815668" y="2393125"/>
              <a:ext cx="737302" cy="121594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>
              <a:stCxn id="5" idx="4"/>
              <a:endCxn id="9" idx="0"/>
            </p:cNvCxnSpPr>
            <p:nvPr/>
          </p:nvCxnSpPr>
          <p:spPr bwMode="auto">
            <a:xfrm flipH="1">
              <a:off x="7067400" y="2230142"/>
              <a:ext cx="464687" cy="137892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>
              <a:stCxn id="11" idx="2"/>
              <a:endCxn id="9" idx="7"/>
            </p:cNvCxnSpPr>
            <p:nvPr/>
          </p:nvCxnSpPr>
          <p:spPr bwMode="auto">
            <a:xfrm flipH="1">
              <a:off x="7200675" y="3322499"/>
              <a:ext cx="946610" cy="33410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>
              <a:stCxn id="8" idx="1"/>
              <a:endCxn id="9" idx="5"/>
            </p:cNvCxnSpPr>
            <p:nvPr/>
          </p:nvCxnSpPr>
          <p:spPr bwMode="auto">
            <a:xfrm flipH="1" flipV="1">
              <a:off x="7200675" y="3886123"/>
              <a:ext cx="857725" cy="97866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>
              <a:stCxn id="6" idx="0"/>
              <a:endCxn id="9" idx="4"/>
            </p:cNvCxnSpPr>
            <p:nvPr/>
          </p:nvCxnSpPr>
          <p:spPr bwMode="auto">
            <a:xfrm flipV="1">
              <a:off x="6951834" y="3933659"/>
              <a:ext cx="115566" cy="162401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9" idx="2"/>
              <a:endCxn id="10" idx="6"/>
            </p:cNvCxnSpPr>
            <p:nvPr/>
          </p:nvCxnSpPr>
          <p:spPr bwMode="auto">
            <a:xfrm flipH="1">
              <a:off x="5763956" y="3771362"/>
              <a:ext cx="111496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5763956" y="3137833"/>
              <a:ext cx="1436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inDeg</a:t>
              </a:r>
              <a:r>
                <a:rPr lang="en-US" dirty="0" smtClean="0"/>
                <a:t>(E)=4</a:t>
              </a:r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6001897" y="6073841"/>
              <a:ext cx="363048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J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25" name="Straight Arrow Connector 24"/>
            <p:cNvCxnSpPr>
              <a:stCxn id="24" idx="6"/>
              <a:endCxn id="6" idx="3"/>
            </p:cNvCxnSpPr>
            <p:nvPr/>
          </p:nvCxnSpPr>
          <p:spPr bwMode="auto">
            <a:xfrm flipV="1">
              <a:off x="6364945" y="5834732"/>
              <a:ext cx="473039" cy="40140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5552971" y="3859174"/>
              <a:ext cx="170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outDeg</a:t>
              </a:r>
              <a:r>
                <a:rPr lang="en-US" dirty="0" smtClean="0"/>
                <a:t>(E)=1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87667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 Distributions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000" y="1692000"/>
            <a:ext cx="8496000" cy="1339918"/>
          </a:xfrm>
        </p:spPr>
        <p:txBody>
          <a:bodyPr/>
          <a:lstStyle/>
          <a:p>
            <a:r>
              <a:rPr lang="en-US" dirty="0" smtClean="0"/>
              <a:t>Degree distributions p(k)</a:t>
            </a:r>
          </a:p>
          <a:p>
            <a:r>
              <a:rPr lang="en-US" dirty="0" smtClean="0"/>
              <a:t>A plot showing the degree of nodes in a graph </a:t>
            </a:r>
          </a:p>
          <a:p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4532399" y="3186818"/>
            <a:ext cx="4014708" cy="3070474"/>
            <a:chOff x="4842159" y="3217798"/>
            <a:chExt cx="4014708" cy="3070474"/>
          </a:xfrm>
        </p:grpSpPr>
        <p:sp>
          <p:nvSpPr>
            <p:cNvPr id="6" name="TextBox 5"/>
            <p:cNvSpPr txBox="1"/>
            <p:nvPr/>
          </p:nvSpPr>
          <p:spPr>
            <a:xfrm>
              <a:off x="5443810" y="5918940"/>
              <a:ext cx="3413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Number of links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3868664" y="4377174"/>
              <a:ext cx="2316321" cy="369332"/>
            </a:xfrm>
            <a:prstGeom prst="rect">
              <a:avLst/>
            </a:prstGeom>
            <a:noFill/>
            <a:scene3d>
              <a:camera prst="orthographicFront">
                <a:rot lat="30000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Number of Nodes</a:t>
              </a:r>
              <a:endParaRPr lang="en-US" dirty="0"/>
            </a:p>
          </p:txBody>
        </p:sp>
        <p:graphicFrame>
          <p:nvGraphicFramePr>
            <p:cNvPr id="44" name="Chart 4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51247504"/>
                </p:ext>
              </p:extLst>
            </p:nvPr>
          </p:nvGraphicFramePr>
          <p:xfrm>
            <a:off x="5242466" y="3217798"/>
            <a:ext cx="3614401" cy="27829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54" name="Group 53"/>
          <p:cNvGrpSpPr/>
          <p:nvPr/>
        </p:nvGrpSpPr>
        <p:grpSpPr>
          <a:xfrm>
            <a:off x="301928" y="2993338"/>
            <a:ext cx="4057796" cy="3561017"/>
            <a:chOff x="400673" y="2776478"/>
            <a:chExt cx="4392715" cy="3854933"/>
          </a:xfrm>
        </p:grpSpPr>
        <p:sp>
          <p:nvSpPr>
            <p:cNvPr id="49" name="TextBox 48"/>
            <p:cNvSpPr txBox="1"/>
            <p:nvPr/>
          </p:nvSpPr>
          <p:spPr>
            <a:xfrm>
              <a:off x="4331603" y="5376721"/>
              <a:ext cx="430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362579" y="3920661"/>
              <a:ext cx="430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400673" y="2776478"/>
              <a:ext cx="3891115" cy="3854933"/>
              <a:chOff x="291171" y="2637068"/>
              <a:chExt cx="4263914" cy="4224265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91171" y="2637068"/>
                <a:ext cx="4263914" cy="4027661"/>
                <a:chOff x="4116671" y="1533788"/>
                <a:chExt cx="4756429" cy="4492887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4116671" y="1533788"/>
                  <a:ext cx="4756429" cy="4492887"/>
                  <a:chOff x="3806911" y="1905548"/>
                  <a:chExt cx="4756429" cy="4492887"/>
                </a:xfrm>
              </p:grpSpPr>
              <p:sp>
                <p:nvSpPr>
                  <p:cNvPr id="32" name="Oval 31"/>
                  <p:cNvSpPr/>
                  <p:nvPr/>
                </p:nvSpPr>
                <p:spPr bwMode="auto">
                  <a:xfrm>
                    <a:off x="7344241" y="1905548"/>
                    <a:ext cx="375692" cy="32459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-106" charset="0"/>
                        <a:ea typeface="ＭＳ Ｐゴシック" pitchFamily="-106" charset="-128"/>
                        <a:cs typeface="ＭＳ Ｐゴシック" pitchFamily="-106" charset="-128"/>
                      </a:rPr>
                      <a:t>F</a:t>
                    </a:r>
                    <a:endParaRPr kumimoji="0" lang="en-US" sz="12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-106" charset="0"/>
                      <a:ea typeface="ＭＳ Ｐゴシック" pitchFamily="-106" charset="-128"/>
                      <a:cs typeface="ＭＳ Ｐゴシック" pitchFamily="-106" charset="-128"/>
                    </a:endParaRPr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 bwMode="auto">
                  <a:xfrm>
                    <a:off x="6790826" y="5557674"/>
                    <a:ext cx="322016" cy="32459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-106" charset="0"/>
                        <a:ea typeface="ＭＳ Ｐゴシック" pitchFamily="-106" charset="-128"/>
                        <a:cs typeface="ＭＳ Ｐゴシック" pitchFamily="-106" charset="-128"/>
                      </a:rPr>
                      <a:t>I</a:t>
                    </a:r>
                    <a:endParaRPr kumimoji="0" lang="en-US" sz="12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-106" charset="0"/>
                      <a:ea typeface="ＭＳ Ｐゴシック" pitchFamily="-106" charset="-128"/>
                      <a:cs typeface="ＭＳ Ｐゴシック" pitchFamily="-106" charset="-128"/>
                    </a:endParaRPr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 bwMode="auto">
                  <a:xfrm>
                    <a:off x="4431523" y="2230828"/>
                    <a:ext cx="384145" cy="32459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-106" charset="0"/>
                        <a:ea typeface="ＭＳ Ｐゴシック" pitchFamily="-106" charset="-128"/>
                        <a:cs typeface="ＭＳ Ｐゴシック" pitchFamily="-106" charset="-128"/>
                      </a:rPr>
                      <a:t>B</a:t>
                    </a:r>
                    <a:endParaRPr kumimoji="0" lang="en-US" sz="12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-106" charset="0"/>
                      <a:ea typeface="ＭＳ Ｐゴシック" pitchFamily="-106" charset="-128"/>
                      <a:cs typeface="ＭＳ Ｐゴシック" pitchFamily="-106" charset="-128"/>
                    </a:endParaRPr>
                  </a:p>
                </p:txBody>
              </p:sp>
              <p:sp>
                <p:nvSpPr>
                  <p:cNvPr id="35" name="Oval 34"/>
                  <p:cNvSpPr/>
                  <p:nvPr/>
                </p:nvSpPr>
                <p:spPr bwMode="auto">
                  <a:xfrm>
                    <a:off x="7997083" y="4817252"/>
                    <a:ext cx="418697" cy="32459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-106" charset="0"/>
                        <a:ea typeface="ＭＳ Ｐゴシック" pitchFamily="-106" charset="-128"/>
                        <a:cs typeface="ＭＳ Ｐゴシック" pitchFamily="-106" charset="-128"/>
                      </a:rPr>
                      <a:t>H</a:t>
                    </a:r>
                    <a:endParaRPr kumimoji="0" lang="en-US" sz="12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-106" charset="0"/>
                      <a:ea typeface="ＭＳ Ｐゴシック" pitchFamily="-106" charset="-128"/>
                      <a:cs typeface="ＭＳ Ｐゴシック" pitchFamily="-106" charset="-128"/>
                    </a:endParaRPr>
                  </a:p>
                </p:txBody>
              </p:sp>
              <p:sp>
                <p:nvSpPr>
                  <p:cNvPr id="36" name="Oval 35"/>
                  <p:cNvSpPr/>
                  <p:nvPr/>
                </p:nvSpPr>
                <p:spPr bwMode="auto">
                  <a:xfrm>
                    <a:off x="6878920" y="3609065"/>
                    <a:ext cx="376960" cy="32459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200" dirty="0">
                        <a:latin typeface="Lucida Sans" pitchFamily="-106" charset="0"/>
                        <a:ea typeface="ＭＳ Ｐゴシック" pitchFamily="-106" charset="-128"/>
                        <a:cs typeface="ＭＳ Ｐゴシック" pitchFamily="-106" charset="-128"/>
                      </a:rPr>
                      <a:t>E</a:t>
                    </a:r>
                    <a:endParaRPr kumimoji="0" lang="en-US" sz="12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-106" charset="0"/>
                      <a:ea typeface="ＭＳ Ｐゴシック" pitchFamily="-106" charset="-128"/>
                      <a:cs typeface="ＭＳ Ｐゴシック" pitchFamily="-106" charset="-128"/>
                    </a:endParaRPr>
                  </a:p>
                </p:txBody>
              </p:sp>
              <p:sp>
                <p:nvSpPr>
                  <p:cNvPr id="37" name="Oval 36"/>
                  <p:cNvSpPr/>
                  <p:nvPr/>
                </p:nvSpPr>
                <p:spPr bwMode="auto">
                  <a:xfrm>
                    <a:off x="5341984" y="3609065"/>
                    <a:ext cx="421972" cy="32459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-106" charset="0"/>
                        <a:ea typeface="ＭＳ Ｐゴシック" pitchFamily="-106" charset="-128"/>
                        <a:cs typeface="ＭＳ Ｐゴシック" pitchFamily="-106" charset="-128"/>
                      </a:rPr>
                      <a:t>A</a:t>
                    </a:r>
                    <a:endParaRPr kumimoji="0" lang="en-US" sz="12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-106" charset="0"/>
                      <a:ea typeface="ＭＳ Ｐゴシック" pitchFamily="-106" charset="-128"/>
                      <a:cs typeface="ＭＳ Ｐゴシック" pitchFamily="-106" charset="-128"/>
                    </a:endParaRPr>
                  </a:p>
                </p:txBody>
              </p:sp>
              <p:sp>
                <p:nvSpPr>
                  <p:cNvPr id="38" name="Oval 37"/>
                  <p:cNvSpPr/>
                  <p:nvPr/>
                </p:nvSpPr>
                <p:spPr bwMode="auto">
                  <a:xfrm>
                    <a:off x="8147285" y="3160202"/>
                    <a:ext cx="416055" cy="32459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200" dirty="0">
                        <a:latin typeface="Lucida Sans" pitchFamily="-106" charset="0"/>
                        <a:ea typeface="ＭＳ Ｐゴシック" pitchFamily="-106" charset="-128"/>
                        <a:cs typeface="ＭＳ Ｐゴシック" pitchFamily="-106" charset="-128"/>
                      </a:rPr>
                      <a:t>G</a:t>
                    </a:r>
                    <a:endParaRPr kumimoji="0" lang="en-US" sz="12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-106" charset="0"/>
                      <a:ea typeface="ＭＳ Ｐゴシック" pitchFamily="-106" charset="-128"/>
                      <a:cs typeface="ＭＳ Ｐゴシック" pitchFamily="-106" charset="-128"/>
                    </a:endParaRPr>
                  </a:p>
                </p:txBody>
              </p:sp>
              <p:sp>
                <p:nvSpPr>
                  <p:cNvPr id="39" name="Oval 38"/>
                  <p:cNvSpPr/>
                  <p:nvPr/>
                </p:nvSpPr>
                <p:spPr bwMode="auto">
                  <a:xfrm>
                    <a:off x="3806911" y="3407701"/>
                    <a:ext cx="409399" cy="32459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-106" charset="0"/>
                        <a:ea typeface="ＭＳ Ｐゴシック" pitchFamily="-106" charset="-128"/>
                        <a:cs typeface="ＭＳ Ｐゴシック" pitchFamily="-106" charset="-128"/>
                      </a:rPr>
                      <a:t>C</a:t>
                    </a:r>
                    <a:endParaRPr kumimoji="0" lang="en-US" sz="12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-106" charset="0"/>
                      <a:ea typeface="ＭＳ Ｐゴシック" pitchFamily="-106" charset="-128"/>
                      <a:cs typeface="ＭＳ Ｐゴシック" pitchFamily="-106" charset="-128"/>
                    </a:endParaRPr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 bwMode="auto">
                  <a:xfrm>
                    <a:off x="4412715" y="5003126"/>
                    <a:ext cx="421761" cy="32459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-106" charset="0"/>
                        <a:ea typeface="ＭＳ Ｐゴシック" pitchFamily="-106" charset="-128"/>
                        <a:cs typeface="ＭＳ Ｐゴシック" pitchFamily="-106" charset="-128"/>
                      </a:rPr>
                      <a:t>D</a:t>
                    </a:r>
                    <a:endParaRPr kumimoji="0" lang="en-US" sz="12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-106" charset="0"/>
                      <a:ea typeface="ＭＳ Ｐゴシック" pitchFamily="-106" charset="-128"/>
                      <a:cs typeface="ＭＳ Ｐゴシック" pitchFamily="-106" charset="-128"/>
                    </a:endParaRPr>
                  </a:p>
                </p:txBody>
              </p: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5593133" y="3822434"/>
                    <a:ext cx="480571" cy="4119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4</a:t>
                    </a:r>
                    <a:endParaRPr lang="en-US" dirty="0"/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7051270" y="3811722"/>
                    <a:ext cx="482943" cy="4119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5</a:t>
                    </a:r>
                    <a:endParaRPr lang="en-US" dirty="0"/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 bwMode="auto">
                  <a:xfrm>
                    <a:off x="6001897" y="6073841"/>
                    <a:ext cx="363048" cy="32459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-106" charset="0"/>
                        <a:ea typeface="ＭＳ Ｐゴシック" pitchFamily="-106" charset="-128"/>
                        <a:cs typeface="ＭＳ Ｐゴシック" pitchFamily="-106" charset="-128"/>
                      </a:rPr>
                      <a:t>J</a:t>
                    </a:r>
                    <a:endParaRPr kumimoji="0" lang="en-US" sz="12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Lucida Sans" pitchFamily="-106" charset="0"/>
                      <a:ea typeface="ＭＳ Ｐゴシック" pitchFamily="-106" charset="-128"/>
                      <a:cs typeface="ＭＳ Ｐゴシック" pitchFamily="-106" charset="-128"/>
                    </a:endParaRPr>
                  </a:p>
                </p:txBody>
              </p:sp>
            </p:grpSp>
            <p:cxnSp>
              <p:nvCxnSpPr>
                <p:cNvPr id="23" name="Straight Connector 22"/>
                <p:cNvCxnSpPr>
                  <a:stCxn id="40" idx="7"/>
                  <a:endCxn id="37" idx="4"/>
                </p:cNvCxnSpPr>
                <p:nvPr/>
              </p:nvCxnSpPr>
              <p:spPr bwMode="auto">
                <a:xfrm flipV="1">
                  <a:off x="5082471" y="3561899"/>
                  <a:ext cx="780259" cy="11170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" name="Straight Connector 23"/>
                <p:cNvCxnSpPr>
                  <a:stCxn id="39" idx="6"/>
                  <a:endCxn id="37" idx="2"/>
                </p:cNvCxnSpPr>
                <p:nvPr/>
              </p:nvCxnSpPr>
              <p:spPr bwMode="auto">
                <a:xfrm>
                  <a:off x="4526070" y="3198238"/>
                  <a:ext cx="1125674" cy="20136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" name="Straight Connector 24"/>
                <p:cNvCxnSpPr>
                  <a:stCxn id="34" idx="6"/>
                  <a:endCxn id="37" idx="0"/>
                </p:cNvCxnSpPr>
                <p:nvPr/>
              </p:nvCxnSpPr>
              <p:spPr bwMode="auto">
                <a:xfrm>
                  <a:off x="5125428" y="2021365"/>
                  <a:ext cx="737302" cy="121594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" name="Straight Connector 25"/>
                <p:cNvCxnSpPr>
                  <a:stCxn id="36" idx="0"/>
                </p:cNvCxnSpPr>
                <p:nvPr/>
              </p:nvCxnSpPr>
              <p:spPr bwMode="auto">
                <a:xfrm flipV="1">
                  <a:off x="7377160" y="1859069"/>
                  <a:ext cx="444513" cy="137823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" name="Straight Connector 26"/>
                <p:cNvCxnSpPr>
                  <a:stCxn id="36" idx="6"/>
                  <a:endCxn id="38" idx="3"/>
                </p:cNvCxnSpPr>
                <p:nvPr/>
              </p:nvCxnSpPr>
              <p:spPr bwMode="auto">
                <a:xfrm flipV="1">
                  <a:off x="7565640" y="3065500"/>
                  <a:ext cx="952335" cy="334102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" name="Straight Connector 27"/>
                <p:cNvCxnSpPr>
                  <a:stCxn id="35" idx="0"/>
                  <a:endCxn id="36" idx="5"/>
                </p:cNvCxnSpPr>
                <p:nvPr/>
              </p:nvCxnSpPr>
              <p:spPr bwMode="auto">
                <a:xfrm flipH="1" flipV="1">
                  <a:off x="7510435" y="3514363"/>
                  <a:ext cx="1005757" cy="93112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Straight Connector 28"/>
                <p:cNvCxnSpPr>
                  <a:stCxn id="33" idx="0"/>
                  <a:endCxn id="36" idx="4"/>
                </p:cNvCxnSpPr>
                <p:nvPr/>
              </p:nvCxnSpPr>
              <p:spPr bwMode="auto">
                <a:xfrm flipV="1">
                  <a:off x="7261594" y="3561899"/>
                  <a:ext cx="115566" cy="1624015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" name="Straight Connector 29"/>
                <p:cNvCxnSpPr>
                  <a:stCxn id="43" idx="7"/>
                  <a:endCxn id="33" idx="3"/>
                </p:cNvCxnSpPr>
                <p:nvPr/>
              </p:nvCxnSpPr>
              <p:spPr bwMode="auto">
                <a:xfrm flipV="1">
                  <a:off x="6621538" y="5462972"/>
                  <a:ext cx="526206" cy="286645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" name="Straight Connector 30"/>
                <p:cNvCxnSpPr>
                  <a:stCxn id="36" idx="2"/>
                  <a:endCxn id="37" idx="6"/>
                </p:cNvCxnSpPr>
                <p:nvPr/>
              </p:nvCxnSpPr>
              <p:spPr bwMode="auto">
                <a:xfrm flipH="1">
                  <a:off x="6073716" y="3399602"/>
                  <a:ext cx="1114964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45" name="TextBox 44"/>
              <p:cNvSpPr txBox="1"/>
              <p:nvPr/>
            </p:nvSpPr>
            <p:spPr>
              <a:xfrm>
                <a:off x="1236483" y="5534121"/>
                <a:ext cx="4308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14483" y="4183991"/>
                <a:ext cx="4308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063635" y="3146161"/>
                <a:ext cx="4308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504019" y="6492001"/>
                <a:ext cx="4308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709603" y="2709941"/>
                <a:ext cx="4308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213987" y="6086761"/>
                <a:ext cx="4308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4427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 Distribution Examples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000" y="1692000"/>
            <a:ext cx="4771704" cy="4469088"/>
          </a:xfrm>
        </p:spPr>
        <p:txBody>
          <a:bodyPr/>
          <a:lstStyle/>
          <a:p>
            <a:r>
              <a:rPr lang="en-US" dirty="0" smtClean="0"/>
              <a:t>Normal distribution</a:t>
            </a:r>
          </a:p>
          <a:p>
            <a:pPr lvl="1"/>
            <a:r>
              <a:rPr lang="en-US" dirty="0" smtClean="0"/>
              <a:t>The average degree is most likely</a:t>
            </a:r>
          </a:p>
          <a:p>
            <a:pPr lvl="1"/>
            <a:r>
              <a:rPr lang="en-US" dirty="0" smtClean="0"/>
              <a:t>Very high and very low degrees are highly unlikely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Power law distribution</a:t>
            </a:r>
          </a:p>
          <a:p>
            <a:pPr lvl="1"/>
            <a:r>
              <a:rPr lang="en-US" dirty="0" smtClean="0"/>
              <a:t>No meaningful average degree</a:t>
            </a:r>
          </a:p>
          <a:p>
            <a:pPr lvl="1"/>
            <a:r>
              <a:rPr lang="en-US" dirty="0" smtClean="0"/>
              <a:t>Very low degrees are likely, but very high degrees are </a:t>
            </a:r>
            <a:r>
              <a:rPr lang="en-US" dirty="0" smtClean="0"/>
              <a:t>unlikely</a:t>
            </a:r>
            <a:endParaRPr lang="en-US" dirty="0"/>
          </a:p>
        </p:txBody>
      </p:sp>
      <p:pic>
        <p:nvPicPr>
          <p:cNvPr id="5" name="Picture 4" descr="Normal_Distribution_NIS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88" y="1549288"/>
            <a:ext cx="3420512" cy="2431644"/>
          </a:xfrm>
          <a:prstGeom prst="rect">
            <a:avLst/>
          </a:prstGeom>
        </p:spPr>
      </p:pic>
      <p:pic>
        <p:nvPicPr>
          <p:cNvPr id="6" name="Picture 5" descr="downloa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71" y="4144812"/>
            <a:ext cx="3461657" cy="180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21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Law Networks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nodes have a tremendous number of connections to other nodes (hubs)</a:t>
            </a:r>
          </a:p>
          <a:p>
            <a:r>
              <a:rPr lang="en-US" dirty="0" smtClean="0"/>
              <a:t>Most nodes have just a handful of links</a:t>
            </a:r>
          </a:p>
          <a:p>
            <a:r>
              <a:rPr lang="en-US" dirty="0" smtClean="0"/>
              <a:t>Robust against accidental failures, but vulnerable to coordinated attacks</a:t>
            </a:r>
          </a:p>
          <a:p>
            <a:r>
              <a:rPr lang="en-US" dirty="0"/>
              <a:t>N</a:t>
            </a:r>
            <a:r>
              <a:rPr lang="en-US" dirty="0" smtClean="0"/>
              <a:t>odes </a:t>
            </a:r>
            <a:r>
              <a:rPr lang="en-US" dirty="0" smtClean="0"/>
              <a:t>can have millions of links: The network appears to have no scale (no limit)</a:t>
            </a:r>
            <a:endParaRPr lang="en-US" dirty="0"/>
          </a:p>
        </p:txBody>
      </p:sp>
      <p:pic>
        <p:nvPicPr>
          <p:cNvPr id="5" name="Picture 4" descr="downlo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667" y="4686962"/>
            <a:ext cx="3461657" cy="18031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52642" y="5281949"/>
            <a:ext cx="92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hubs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8162422" y="5697751"/>
            <a:ext cx="0" cy="4671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09063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Betweenness</a:t>
            </a:r>
            <a:r>
              <a:rPr lang="en-US" dirty="0" smtClean="0"/>
              <a:t> Centrality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000" y="1692000"/>
            <a:ext cx="3300300" cy="4469088"/>
          </a:xfrm>
        </p:spPr>
        <p:txBody>
          <a:bodyPr/>
          <a:lstStyle/>
          <a:p>
            <a:r>
              <a:rPr lang="en-US" dirty="0" smtClean="0"/>
              <a:t>Number of shortest paths going through a node</a:t>
            </a:r>
          </a:p>
          <a:p>
            <a:r>
              <a:rPr lang="en-US" dirty="0" smtClean="0"/>
              <a:t>A </a:t>
            </a:r>
            <a:r>
              <a:rPr lang="en-US" dirty="0"/>
              <a:t>node that has high </a:t>
            </a:r>
            <a:r>
              <a:rPr lang="en-US" dirty="0" err="1"/>
              <a:t>betweenness</a:t>
            </a:r>
            <a:r>
              <a:rPr lang="en-US" dirty="0"/>
              <a:t> is vital to the communication of the network</a:t>
            </a:r>
          </a:p>
          <a:p>
            <a:pPr lvl="1"/>
            <a:r>
              <a:rPr lang="en-US" dirty="0"/>
              <a:t>Many/most messages between two nodes must travel through it.</a:t>
            </a:r>
          </a:p>
          <a:p>
            <a:pPr lvl="1"/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3969744" y="2044958"/>
            <a:ext cx="3975382" cy="3422172"/>
            <a:chOff x="4728656" y="1533788"/>
            <a:chExt cx="3975382" cy="3422172"/>
          </a:xfrm>
        </p:grpSpPr>
        <p:grpSp>
          <p:nvGrpSpPr>
            <p:cNvPr id="28" name="Group 27"/>
            <p:cNvGrpSpPr/>
            <p:nvPr/>
          </p:nvGrpSpPr>
          <p:grpSpPr>
            <a:xfrm>
              <a:off x="4728656" y="1533788"/>
              <a:ext cx="3975382" cy="3422172"/>
              <a:chOff x="4418896" y="1905548"/>
              <a:chExt cx="3975382" cy="3422172"/>
            </a:xfrm>
          </p:grpSpPr>
          <p:sp>
            <p:nvSpPr>
              <p:cNvPr id="35" name="Oval 34"/>
              <p:cNvSpPr/>
              <p:nvPr/>
            </p:nvSpPr>
            <p:spPr bwMode="auto">
              <a:xfrm>
                <a:off x="7343607" y="1905548"/>
                <a:ext cx="376960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E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4431523" y="2230828"/>
                <a:ext cx="384145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B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 bwMode="auto">
              <a:xfrm>
                <a:off x="8018586" y="4817252"/>
                <a:ext cx="375692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F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>
                <a:off x="6856519" y="3609065"/>
                <a:ext cx="421761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D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>
                <a:off x="5341984" y="3609065"/>
                <a:ext cx="421972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A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 bwMode="auto">
              <a:xfrm>
                <a:off x="4418896" y="5003126"/>
                <a:ext cx="409399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C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</p:grpSp>
        <p:cxnSp>
          <p:nvCxnSpPr>
            <p:cNvPr id="29" name="Straight Connector 28"/>
            <p:cNvCxnSpPr/>
            <p:nvPr/>
          </p:nvCxnSpPr>
          <p:spPr bwMode="auto">
            <a:xfrm flipV="1">
              <a:off x="5082471" y="3561899"/>
              <a:ext cx="780259" cy="111700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stCxn id="39" idx="0"/>
              <a:endCxn id="36" idx="5"/>
            </p:cNvCxnSpPr>
            <p:nvPr/>
          </p:nvCxnSpPr>
          <p:spPr bwMode="auto">
            <a:xfrm flipH="1" flipV="1">
              <a:off x="5069171" y="2136126"/>
              <a:ext cx="793559" cy="110117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>
              <a:stCxn id="40" idx="0"/>
              <a:endCxn id="36" idx="4"/>
            </p:cNvCxnSpPr>
            <p:nvPr/>
          </p:nvCxnSpPr>
          <p:spPr bwMode="auto">
            <a:xfrm flipV="1">
              <a:off x="4933356" y="2183662"/>
              <a:ext cx="0" cy="24477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38" idx="0"/>
              <a:endCxn id="35" idx="4"/>
            </p:cNvCxnSpPr>
            <p:nvPr/>
          </p:nvCxnSpPr>
          <p:spPr bwMode="auto">
            <a:xfrm flipV="1">
              <a:off x="7377160" y="1858382"/>
              <a:ext cx="464687" cy="137892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>
              <a:stCxn id="37" idx="0"/>
              <a:endCxn id="38" idx="5"/>
            </p:cNvCxnSpPr>
            <p:nvPr/>
          </p:nvCxnSpPr>
          <p:spPr bwMode="auto">
            <a:xfrm flipH="1" flipV="1">
              <a:off x="7526275" y="3514363"/>
              <a:ext cx="989917" cy="93112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>
              <a:stCxn id="38" idx="2"/>
              <a:endCxn id="39" idx="6"/>
            </p:cNvCxnSpPr>
            <p:nvPr/>
          </p:nvCxnSpPr>
          <p:spPr bwMode="auto">
            <a:xfrm flipH="1">
              <a:off x="6073716" y="3399602"/>
              <a:ext cx="109256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44124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Betweenness</a:t>
            </a:r>
            <a:r>
              <a:rPr lang="en-US" dirty="0" smtClean="0"/>
              <a:t> Centrality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324000" y="1692000"/>
            <a:ext cx="4167654" cy="4469088"/>
          </a:xfrm>
        </p:spPr>
        <p:txBody>
          <a:bodyPr/>
          <a:lstStyle/>
          <a:p>
            <a:r>
              <a:rPr lang="en-US" dirty="0" err="1" smtClean="0"/>
              <a:t>Betweeness</a:t>
            </a:r>
            <a:r>
              <a:rPr lang="en-US" dirty="0" smtClean="0"/>
              <a:t> Centrality for A</a:t>
            </a:r>
          </a:p>
          <a:p>
            <a:pPr lvl="1"/>
            <a:r>
              <a:rPr lang="en-US" dirty="0" smtClean="0"/>
              <a:t>B to D</a:t>
            </a:r>
          </a:p>
          <a:p>
            <a:pPr lvl="1"/>
            <a:r>
              <a:rPr lang="en-US" dirty="0" smtClean="0"/>
              <a:t>B to E</a:t>
            </a:r>
          </a:p>
          <a:p>
            <a:pPr lvl="1"/>
            <a:r>
              <a:rPr lang="en-US" dirty="0" smtClean="0"/>
              <a:t>B to F</a:t>
            </a:r>
          </a:p>
          <a:p>
            <a:pPr lvl="1"/>
            <a:r>
              <a:rPr lang="en-US" dirty="0" smtClean="0"/>
              <a:t>C to D</a:t>
            </a:r>
          </a:p>
          <a:p>
            <a:pPr lvl="1"/>
            <a:r>
              <a:rPr lang="en-US" dirty="0" smtClean="0"/>
              <a:t>C to E</a:t>
            </a:r>
          </a:p>
          <a:p>
            <a:pPr lvl="1"/>
            <a:r>
              <a:rPr lang="en-US" dirty="0" smtClean="0"/>
              <a:t>C to F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BC(A) = 6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3969744" y="2044958"/>
            <a:ext cx="3975382" cy="3422172"/>
            <a:chOff x="4728656" y="1533788"/>
            <a:chExt cx="3975382" cy="3422172"/>
          </a:xfrm>
        </p:grpSpPr>
        <p:grpSp>
          <p:nvGrpSpPr>
            <p:cNvPr id="5" name="Group 4"/>
            <p:cNvGrpSpPr/>
            <p:nvPr/>
          </p:nvGrpSpPr>
          <p:grpSpPr>
            <a:xfrm>
              <a:off x="4728656" y="1533788"/>
              <a:ext cx="3975382" cy="3422172"/>
              <a:chOff x="4418896" y="1905548"/>
              <a:chExt cx="3975382" cy="3422172"/>
            </a:xfrm>
          </p:grpSpPr>
          <p:sp>
            <p:nvSpPr>
              <p:cNvPr id="6" name="Oval 5"/>
              <p:cNvSpPr/>
              <p:nvPr/>
            </p:nvSpPr>
            <p:spPr bwMode="auto">
              <a:xfrm>
                <a:off x="7343607" y="1905548"/>
                <a:ext cx="376960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E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4431523" y="2230828"/>
                <a:ext cx="384145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B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8018586" y="4817252"/>
                <a:ext cx="375692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F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6856519" y="3609065"/>
                <a:ext cx="421761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D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5341984" y="3609065"/>
                <a:ext cx="421972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A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4418896" y="5003126"/>
                <a:ext cx="409399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C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</p:grpSp>
        <p:cxnSp>
          <p:nvCxnSpPr>
            <p:cNvPr id="30" name="Straight Connector 29"/>
            <p:cNvCxnSpPr/>
            <p:nvPr/>
          </p:nvCxnSpPr>
          <p:spPr bwMode="auto">
            <a:xfrm flipV="1">
              <a:off x="5082471" y="3561899"/>
              <a:ext cx="780259" cy="111700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>
              <a:stCxn id="11" idx="0"/>
              <a:endCxn id="8" idx="5"/>
            </p:cNvCxnSpPr>
            <p:nvPr/>
          </p:nvCxnSpPr>
          <p:spPr bwMode="auto">
            <a:xfrm flipH="1" flipV="1">
              <a:off x="5069171" y="2136126"/>
              <a:ext cx="793559" cy="110117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>
              <a:stCxn id="14" idx="0"/>
              <a:endCxn id="8" idx="4"/>
            </p:cNvCxnSpPr>
            <p:nvPr/>
          </p:nvCxnSpPr>
          <p:spPr bwMode="auto">
            <a:xfrm flipV="1">
              <a:off x="4933356" y="2183662"/>
              <a:ext cx="0" cy="24477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>
              <a:stCxn id="10" idx="0"/>
              <a:endCxn id="6" idx="4"/>
            </p:cNvCxnSpPr>
            <p:nvPr/>
          </p:nvCxnSpPr>
          <p:spPr bwMode="auto">
            <a:xfrm flipV="1">
              <a:off x="7377160" y="1858382"/>
              <a:ext cx="464687" cy="137892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>
              <a:stCxn id="9" idx="0"/>
              <a:endCxn id="10" idx="5"/>
            </p:cNvCxnSpPr>
            <p:nvPr/>
          </p:nvCxnSpPr>
          <p:spPr bwMode="auto">
            <a:xfrm flipH="1" flipV="1">
              <a:off x="7526275" y="3514363"/>
              <a:ext cx="989917" cy="93112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>
              <a:stCxn id="10" idx="2"/>
              <a:endCxn id="11" idx="6"/>
            </p:cNvCxnSpPr>
            <p:nvPr/>
          </p:nvCxnSpPr>
          <p:spPr bwMode="auto">
            <a:xfrm flipH="1">
              <a:off x="6073716" y="3399602"/>
              <a:ext cx="109256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12544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Closeness Centrality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000" y="1692000"/>
            <a:ext cx="4183142" cy="4469088"/>
          </a:xfrm>
        </p:spPr>
        <p:txBody>
          <a:bodyPr/>
          <a:lstStyle/>
          <a:p>
            <a:r>
              <a:rPr lang="en-US" dirty="0" smtClean="0"/>
              <a:t>Closeness is the average of the shortest distances to all other nodes in the graph</a:t>
            </a:r>
          </a:p>
          <a:p>
            <a:r>
              <a:rPr lang="en-US" dirty="0" smtClean="0"/>
              <a:t>The farness of a vertex with respect to a graph is the sum of its distances to every other vertex in the graph</a:t>
            </a:r>
          </a:p>
          <a:p>
            <a:r>
              <a:rPr lang="en-US" dirty="0" smtClean="0"/>
              <a:t>The closeness of a vertex is the inverse of its farness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4775120" y="2044958"/>
            <a:ext cx="3975382" cy="3422172"/>
            <a:chOff x="4728656" y="1533788"/>
            <a:chExt cx="3975382" cy="3422172"/>
          </a:xfrm>
        </p:grpSpPr>
        <p:grpSp>
          <p:nvGrpSpPr>
            <p:cNvPr id="40" name="Group 39"/>
            <p:cNvGrpSpPr/>
            <p:nvPr/>
          </p:nvGrpSpPr>
          <p:grpSpPr>
            <a:xfrm>
              <a:off x="4728656" y="1533788"/>
              <a:ext cx="3975382" cy="3422172"/>
              <a:chOff x="4418896" y="1905548"/>
              <a:chExt cx="3975382" cy="3422172"/>
            </a:xfrm>
          </p:grpSpPr>
          <p:sp>
            <p:nvSpPr>
              <p:cNvPr id="47" name="Oval 46"/>
              <p:cNvSpPr/>
              <p:nvPr/>
            </p:nvSpPr>
            <p:spPr bwMode="auto">
              <a:xfrm>
                <a:off x="7343607" y="1905548"/>
                <a:ext cx="376960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E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 bwMode="auto">
              <a:xfrm>
                <a:off x="4431523" y="2230828"/>
                <a:ext cx="384145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B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 bwMode="auto">
              <a:xfrm>
                <a:off x="8018586" y="4817252"/>
                <a:ext cx="375692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F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 bwMode="auto">
              <a:xfrm>
                <a:off x="6856519" y="3609065"/>
                <a:ext cx="421761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D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 bwMode="auto">
              <a:xfrm>
                <a:off x="5341984" y="3609065"/>
                <a:ext cx="421972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A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 bwMode="auto">
              <a:xfrm>
                <a:off x="4418896" y="5003126"/>
                <a:ext cx="409399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C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</p:grpSp>
        <p:cxnSp>
          <p:nvCxnSpPr>
            <p:cNvPr id="41" name="Straight Connector 40"/>
            <p:cNvCxnSpPr/>
            <p:nvPr/>
          </p:nvCxnSpPr>
          <p:spPr bwMode="auto">
            <a:xfrm flipV="1">
              <a:off x="5082471" y="3561899"/>
              <a:ext cx="780259" cy="111700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>
              <a:stCxn id="51" idx="0"/>
              <a:endCxn id="48" idx="5"/>
            </p:cNvCxnSpPr>
            <p:nvPr/>
          </p:nvCxnSpPr>
          <p:spPr bwMode="auto">
            <a:xfrm flipH="1" flipV="1">
              <a:off x="5069171" y="2136126"/>
              <a:ext cx="793559" cy="110117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>
              <a:stCxn id="52" idx="0"/>
              <a:endCxn id="48" idx="4"/>
            </p:cNvCxnSpPr>
            <p:nvPr/>
          </p:nvCxnSpPr>
          <p:spPr bwMode="auto">
            <a:xfrm flipV="1">
              <a:off x="4933356" y="2183662"/>
              <a:ext cx="0" cy="24477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>
              <a:stCxn id="50" idx="0"/>
              <a:endCxn id="47" idx="4"/>
            </p:cNvCxnSpPr>
            <p:nvPr/>
          </p:nvCxnSpPr>
          <p:spPr bwMode="auto">
            <a:xfrm flipV="1">
              <a:off x="7377160" y="1858382"/>
              <a:ext cx="464687" cy="137892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>
              <a:stCxn id="49" idx="0"/>
              <a:endCxn id="50" idx="5"/>
            </p:cNvCxnSpPr>
            <p:nvPr/>
          </p:nvCxnSpPr>
          <p:spPr bwMode="auto">
            <a:xfrm flipH="1" flipV="1">
              <a:off x="7526275" y="3514363"/>
              <a:ext cx="989917" cy="93112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>
              <a:stCxn id="50" idx="2"/>
              <a:endCxn id="51" idx="6"/>
            </p:cNvCxnSpPr>
            <p:nvPr/>
          </p:nvCxnSpPr>
          <p:spPr bwMode="auto">
            <a:xfrm flipH="1">
              <a:off x="6073716" y="3399602"/>
              <a:ext cx="109256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3" name="TextBox 52"/>
          <p:cNvSpPr txBox="1"/>
          <p:nvPr/>
        </p:nvSpPr>
        <p:spPr>
          <a:xfrm>
            <a:off x="5554078" y="2942666"/>
            <a:ext cx="113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926025" y="3701637"/>
            <a:ext cx="113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554078" y="4414173"/>
            <a:ext cx="113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6264309" y="3541440"/>
            <a:ext cx="113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808708" y="2942666"/>
            <a:ext cx="113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888311" y="4073069"/>
            <a:ext cx="113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63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Closeness Centrality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000" y="1692000"/>
            <a:ext cx="4183142" cy="4469088"/>
          </a:xfrm>
        </p:spPr>
        <p:txBody>
          <a:bodyPr/>
          <a:lstStyle/>
          <a:p>
            <a:r>
              <a:rPr lang="en-US" dirty="0" smtClean="0"/>
              <a:t>Closeness centrality of A</a:t>
            </a:r>
          </a:p>
          <a:p>
            <a:pPr lvl="1"/>
            <a:r>
              <a:rPr lang="en-US" dirty="0" smtClean="0"/>
              <a:t>A to B = 1 </a:t>
            </a:r>
            <a:r>
              <a:rPr lang="en-US" dirty="0" err="1" smtClean="0"/>
              <a:t>ms</a:t>
            </a:r>
            <a:endParaRPr lang="en-US" dirty="0" smtClean="0"/>
          </a:p>
          <a:p>
            <a:pPr lvl="1"/>
            <a:r>
              <a:rPr lang="en-US" dirty="0" smtClean="0"/>
              <a:t>A to C = 1 </a:t>
            </a:r>
            <a:r>
              <a:rPr lang="en-US" dirty="0" err="1" smtClean="0"/>
              <a:t>ms</a:t>
            </a:r>
            <a:endParaRPr lang="en-US" dirty="0" smtClean="0"/>
          </a:p>
          <a:p>
            <a:pPr lvl="1"/>
            <a:r>
              <a:rPr lang="en-US" dirty="0" smtClean="0"/>
              <a:t>A to D = 1 </a:t>
            </a:r>
            <a:r>
              <a:rPr lang="en-US" dirty="0" err="1" smtClean="0"/>
              <a:t>ms</a:t>
            </a:r>
            <a:endParaRPr lang="en-US" dirty="0" smtClean="0"/>
          </a:p>
          <a:p>
            <a:pPr lvl="1"/>
            <a:r>
              <a:rPr lang="en-US" dirty="0" smtClean="0"/>
              <a:t>A to E = 2 </a:t>
            </a:r>
            <a:r>
              <a:rPr lang="en-US" dirty="0" err="1" smtClean="0"/>
              <a:t>ms</a:t>
            </a:r>
            <a:endParaRPr lang="en-US" dirty="0" smtClean="0"/>
          </a:p>
          <a:p>
            <a:pPr lvl="1"/>
            <a:r>
              <a:rPr lang="en-US" dirty="0" smtClean="0"/>
              <a:t>A to F = 3 </a:t>
            </a:r>
            <a:r>
              <a:rPr lang="en-US" dirty="0" err="1" smtClean="0"/>
              <a:t>ms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CC(A) = 1.4 </a:t>
            </a:r>
            <a:r>
              <a:rPr lang="en-US" dirty="0" err="1" smtClean="0"/>
              <a:t>ms</a:t>
            </a:r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4775120" y="2044958"/>
            <a:ext cx="3975382" cy="3422172"/>
            <a:chOff x="4728656" y="1533788"/>
            <a:chExt cx="3975382" cy="3422172"/>
          </a:xfrm>
        </p:grpSpPr>
        <p:grpSp>
          <p:nvGrpSpPr>
            <p:cNvPr id="6" name="Group 5"/>
            <p:cNvGrpSpPr/>
            <p:nvPr/>
          </p:nvGrpSpPr>
          <p:grpSpPr>
            <a:xfrm>
              <a:off x="4728656" y="1533788"/>
              <a:ext cx="3975382" cy="3422172"/>
              <a:chOff x="4418896" y="1905548"/>
              <a:chExt cx="3975382" cy="3422172"/>
            </a:xfrm>
          </p:grpSpPr>
          <p:sp>
            <p:nvSpPr>
              <p:cNvPr id="13" name="Oval 12"/>
              <p:cNvSpPr/>
              <p:nvPr/>
            </p:nvSpPr>
            <p:spPr bwMode="auto">
              <a:xfrm>
                <a:off x="7343607" y="1905548"/>
                <a:ext cx="376960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E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4431523" y="2230828"/>
                <a:ext cx="384145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B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8018586" y="4817252"/>
                <a:ext cx="375692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F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6856519" y="3609065"/>
                <a:ext cx="421761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D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5341984" y="3609065"/>
                <a:ext cx="421972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A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 bwMode="auto">
              <a:xfrm>
                <a:off x="4418896" y="5003126"/>
                <a:ext cx="409399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C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</p:grpSp>
        <p:cxnSp>
          <p:nvCxnSpPr>
            <p:cNvPr id="7" name="Straight Connector 6"/>
            <p:cNvCxnSpPr/>
            <p:nvPr/>
          </p:nvCxnSpPr>
          <p:spPr bwMode="auto">
            <a:xfrm flipV="1">
              <a:off x="5082471" y="3561899"/>
              <a:ext cx="780259" cy="111700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>
              <a:stCxn id="17" idx="0"/>
              <a:endCxn id="14" idx="5"/>
            </p:cNvCxnSpPr>
            <p:nvPr/>
          </p:nvCxnSpPr>
          <p:spPr bwMode="auto">
            <a:xfrm flipH="1" flipV="1">
              <a:off x="5069171" y="2136126"/>
              <a:ext cx="793559" cy="110117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>
              <a:stCxn id="18" idx="0"/>
              <a:endCxn id="14" idx="4"/>
            </p:cNvCxnSpPr>
            <p:nvPr/>
          </p:nvCxnSpPr>
          <p:spPr bwMode="auto">
            <a:xfrm flipV="1">
              <a:off x="4933356" y="2183662"/>
              <a:ext cx="0" cy="24477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>
              <a:stCxn id="16" idx="0"/>
              <a:endCxn id="13" idx="4"/>
            </p:cNvCxnSpPr>
            <p:nvPr/>
          </p:nvCxnSpPr>
          <p:spPr bwMode="auto">
            <a:xfrm flipV="1">
              <a:off x="7377160" y="1858382"/>
              <a:ext cx="464687" cy="137892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>
              <a:stCxn id="15" idx="0"/>
              <a:endCxn id="16" idx="5"/>
            </p:cNvCxnSpPr>
            <p:nvPr/>
          </p:nvCxnSpPr>
          <p:spPr bwMode="auto">
            <a:xfrm flipH="1" flipV="1">
              <a:off x="7526275" y="3514363"/>
              <a:ext cx="989917" cy="93112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>
              <a:stCxn id="16" idx="2"/>
              <a:endCxn id="17" idx="6"/>
            </p:cNvCxnSpPr>
            <p:nvPr/>
          </p:nvCxnSpPr>
          <p:spPr bwMode="auto">
            <a:xfrm flipH="1">
              <a:off x="6073716" y="3399602"/>
              <a:ext cx="109256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5554078" y="2942666"/>
            <a:ext cx="113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926025" y="3701637"/>
            <a:ext cx="113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554078" y="4414173"/>
            <a:ext cx="113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264309" y="3541440"/>
            <a:ext cx="113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808708" y="2942666"/>
            <a:ext cx="113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888311" y="4073069"/>
            <a:ext cx="113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66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Eigenvector Centrality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000" y="1692000"/>
            <a:ext cx="3792671" cy="4469088"/>
          </a:xfrm>
        </p:spPr>
        <p:txBody>
          <a:bodyPr/>
          <a:lstStyle/>
          <a:p>
            <a:r>
              <a:rPr lang="en-US" dirty="0" smtClean="0"/>
              <a:t>Eigenvector </a:t>
            </a:r>
            <a:r>
              <a:rPr lang="en-US" dirty="0" smtClean="0"/>
              <a:t>measures the popularity by looking at the quality of links</a:t>
            </a:r>
          </a:p>
          <a:p>
            <a:r>
              <a:rPr lang="en-US" dirty="0" smtClean="0"/>
              <a:t>Identifies whether a node is </a:t>
            </a:r>
            <a:r>
              <a:rPr lang="en-US" dirty="0" smtClean="0"/>
              <a:t>connected to </a:t>
            </a:r>
            <a:r>
              <a:rPr lang="en-US" dirty="0" smtClean="0"/>
              <a:t>influential nodes</a:t>
            </a:r>
            <a:endParaRPr lang="en-US" dirty="0"/>
          </a:p>
          <a:p>
            <a:pPr lvl="1"/>
            <a:r>
              <a:rPr lang="en-US" dirty="0" smtClean="0"/>
              <a:t>PageRank </a:t>
            </a:r>
            <a:r>
              <a:rPr lang="en-US" dirty="0" smtClean="0"/>
              <a:t>is an example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116671" y="1533788"/>
            <a:ext cx="4756429" cy="4492887"/>
            <a:chOff x="3806911" y="1905548"/>
            <a:chExt cx="4756429" cy="4492887"/>
          </a:xfrm>
        </p:grpSpPr>
        <p:sp>
          <p:nvSpPr>
            <p:cNvPr id="6" name="Oval 5"/>
            <p:cNvSpPr/>
            <p:nvPr/>
          </p:nvSpPr>
          <p:spPr bwMode="auto">
            <a:xfrm>
              <a:off x="7344241" y="1905548"/>
              <a:ext cx="375692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F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790826" y="5557674"/>
              <a:ext cx="322016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I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4431523" y="2230828"/>
              <a:ext cx="384145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B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997083" y="4817252"/>
              <a:ext cx="418697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H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6878920" y="3609065"/>
              <a:ext cx="376960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E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5341984" y="3609065"/>
              <a:ext cx="421972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A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8147285" y="3160202"/>
              <a:ext cx="416055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G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3806911" y="3407701"/>
              <a:ext cx="409399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C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4412715" y="5003126"/>
              <a:ext cx="421761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D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15" name="Straight Arrow Connector 14"/>
            <p:cNvCxnSpPr>
              <a:stCxn id="14" idx="7"/>
              <a:endCxn id="11" idx="4"/>
            </p:cNvCxnSpPr>
            <p:nvPr/>
          </p:nvCxnSpPr>
          <p:spPr bwMode="auto">
            <a:xfrm flipV="1">
              <a:off x="4772711" y="3933659"/>
              <a:ext cx="780259" cy="111700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>
              <a:stCxn id="13" idx="6"/>
              <a:endCxn id="11" idx="2"/>
            </p:cNvCxnSpPr>
            <p:nvPr/>
          </p:nvCxnSpPr>
          <p:spPr bwMode="auto">
            <a:xfrm>
              <a:off x="4216310" y="3569998"/>
              <a:ext cx="1125674" cy="20136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>
              <a:stCxn id="8" idx="6"/>
              <a:endCxn id="11" idx="0"/>
            </p:cNvCxnSpPr>
            <p:nvPr/>
          </p:nvCxnSpPr>
          <p:spPr bwMode="auto">
            <a:xfrm>
              <a:off x="4815668" y="2393125"/>
              <a:ext cx="737302" cy="121594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>
              <a:stCxn id="6" idx="4"/>
              <a:endCxn id="10" idx="0"/>
            </p:cNvCxnSpPr>
            <p:nvPr/>
          </p:nvCxnSpPr>
          <p:spPr bwMode="auto">
            <a:xfrm flipH="1">
              <a:off x="7067400" y="2230142"/>
              <a:ext cx="464687" cy="137892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>
              <a:stCxn id="12" idx="2"/>
              <a:endCxn id="10" idx="7"/>
            </p:cNvCxnSpPr>
            <p:nvPr/>
          </p:nvCxnSpPr>
          <p:spPr bwMode="auto">
            <a:xfrm flipH="1">
              <a:off x="7200675" y="3322499"/>
              <a:ext cx="946610" cy="33410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>
              <a:stCxn id="9" idx="1"/>
              <a:endCxn id="10" idx="5"/>
            </p:cNvCxnSpPr>
            <p:nvPr/>
          </p:nvCxnSpPr>
          <p:spPr bwMode="auto">
            <a:xfrm flipH="1" flipV="1">
              <a:off x="7200675" y="3886123"/>
              <a:ext cx="857725" cy="97866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7" idx="0"/>
              <a:endCxn id="10" idx="4"/>
            </p:cNvCxnSpPr>
            <p:nvPr/>
          </p:nvCxnSpPr>
          <p:spPr bwMode="auto">
            <a:xfrm flipV="1">
              <a:off x="6951834" y="3933659"/>
              <a:ext cx="115566" cy="162401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stCxn id="10" idx="2"/>
              <a:endCxn id="11" idx="6"/>
            </p:cNvCxnSpPr>
            <p:nvPr/>
          </p:nvCxnSpPr>
          <p:spPr bwMode="auto">
            <a:xfrm flipH="1">
              <a:off x="5763956" y="3771362"/>
              <a:ext cx="111496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Oval 23"/>
            <p:cNvSpPr/>
            <p:nvPr/>
          </p:nvSpPr>
          <p:spPr bwMode="auto">
            <a:xfrm>
              <a:off x="6001897" y="6073841"/>
              <a:ext cx="363048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J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25" name="Straight Arrow Connector 24"/>
            <p:cNvCxnSpPr>
              <a:stCxn id="24" idx="6"/>
              <a:endCxn id="7" idx="3"/>
            </p:cNvCxnSpPr>
            <p:nvPr/>
          </p:nvCxnSpPr>
          <p:spPr bwMode="auto">
            <a:xfrm flipV="1">
              <a:off x="6364945" y="5834732"/>
              <a:ext cx="473039" cy="40140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6692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the Measures Tell Me?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Degree: exposure to the network, opportunity to directly influence</a:t>
            </a:r>
          </a:p>
          <a:p>
            <a:r>
              <a:rPr lang="en-US" dirty="0" err="1" smtClean="0"/>
              <a:t>Betweenness</a:t>
            </a:r>
            <a:r>
              <a:rPr lang="en-US" dirty="0" smtClean="0"/>
              <a:t>: informal power, gate keeping, brokering, controls flow of </a:t>
            </a:r>
            <a:r>
              <a:rPr lang="en-US" dirty="0" smtClean="0"/>
              <a:t>browsing</a:t>
            </a:r>
            <a:endParaRPr lang="en-US" dirty="0" smtClean="0"/>
          </a:p>
          <a:p>
            <a:r>
              <a:rPr lang="en-US" dirty="0" smtClean="0"/>
              <a:t>Closeness: estimates time to receive information, indirect influence, point of rapid diffusion</a:t>
            </a:r>
          </a:p>
          <a:p>
            <a:r>
              <a:rPr lang="en-US" dirty="0" smtClean="0"/>
              <a:t>Eigenvector: connected to influential nodes of high degree, “not what you know but who you know”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84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the Web Structured?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000" y="5421343"/>
            <a:ext cx="8496000" cy="79002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Graph Theory: Pages are nodes &amp; links are directed edges</a:t>
            </a:r>
            <a:endParaRPr lang="en-US" dirty="0"/>
          </a:p>
        </p:txBody>
      </p:sp>
      <p:pic>
        <p:nvPicPr>
          <p:cNvPr id="5" name="Picture 4" descr="Screen Shot 2017-11-01 at 15.15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55" y="1955235"/>
            <a:ext cx="2488711" cy="1935862"/>
          </a:xfrm>
          <a:prstGeom prst="rect">
            <a:avLst/>
          </a:prstGeom>
        </p:spPr>
      </p:pic>
      <p:pic>
        <p:nvPicPr>
          <p:cNvPr id="6" name="Picture 5" descr="Screen Shot 2017-11-01 at 15.16.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07" y="2104804"/>
            <a:ext cx="2644716" cy="2072049"/>
          </a:xfrm>
          <a:prstGeom prst="rect">
            <a:avLst/>
          </a:prstGeom>
        </p:spPr>
      </p:pic>
      <p:cxnSp>
        <p:nvCxnSpPr>
          <p:cNvPr id="8" name="Straight Arrow Connector 7"/>
          <p:cNvCxnSpPr>
            <a:endCxn id="6" idx="1"/>
          </p:cNvCxnSpPr>
          <p:nvPr/>
        </p:nvCxnSpPr>
        <p:spPr bwMode="auto">
          <a:xfrm>
            <a:off x="2989273" y="3140829"/>
            <a:ext cx="284983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11" idx="6"/>
            <a:endCxn id="12" idx="2"/>
          </p:cNvCxnSpPr>
          <p:nvPr/>
        </p:nvCxnSpPr>
        <p:spPr bwMode="auto">
          <a:xfrm>
            <a:off x="3108266" y="4745033"/>
            <a:ext cx="2730841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2535193" y="4458496"/>
            <a:ext cx="573073" cy="573073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839107" y="4458496"/>
            <a:ext cx="573073" cy="573073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353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</a:t>
            </a:r>
            <a:r>
              <a:rPr lang="en-US" dirty="0" smtClean="0"/>
              <a:t>’s </a:t>
            </a:r>
            <a:r>
              <a:rPr lang="en-US" dirty="0" smtClean="0"/>
              <a:t>PageRank Algorithm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</a:t>
            </a:r>
            <a:r>
              <a:rPr lang="en-US" dirty="0" smtClean="0"/>
              <a:t>of links</a:t>
            </a:r>
          </a:p>
          <a:p>
            <a:pPr lvl="1"/>
            <a:r>
              <a:rPr lang="en-US" dirty="0" smtClean="0"/>
              <a:t>Pages </a:t>
            </a:r>
            <a:r>
              <a:rPr lang="en-US" dirty="0" smtClean="0"/>
              <a:t>with more </a:t>
            </a:r>
            <a:r>
              <a:rPr lang="en-US" dirty="0" smtClean="0"/>
              <a:t>in links rank higher, than </a:t>
            </a:r>
            <a:r>
              <a:rPr lang="en-US" dirty="0" smtClean="0"/>
              <a:t>a page </a:t>
            </a:r>
            <a:r>
              <a:rPr lang="en-US" dirty="0" smtClean="0"/>
              <a:t>fewer in links</a:t>
            </a:r>
            <a:endParaRPr lang="en-US" dirty="0" smtClean="0"/>
          </a:p>
          <a:p>
            <a:r>
              <a:rPr lang="en-US" dirty="0" smtClean="0"/>
              <a:t>Link Quality</a:t>
            </a:r>
          </a:p>
          <a:p>
            <a:pPr lvl="1"/>
            <a:r>
              <a:rPr lang="en-US" dirty="0" smtClean="0"/>
              <a:t>A link </a:t>
            </a:r>
            <a:r>
              <a:rPr lang="en-US" dirty="0" smtClean="0"/>
              <a:t>from an important </a:t>
            </a:r>
            <a:r>
              <a:rPr lang="en-US" dirty="0" smtClean="0"/>
              <a:t>page is </a:t>
            </a:r>
            <a:r>
              <a:rPr lang="en-US" dirty="0" smtClean="0"/>
              <a:t>worth </a:t>
            </a:r>
            <a:r>
              <a:rPr lang="en-US" dirty="0" smtClean="0"/>
              <a:t>more than many links from relatively unknown </a:t>
            </a:r>
            <a:r>
              <a:rPr lang="en-US" dirty="0" smtClean="0"/>
              <a:t>sites</a:t>
            </a:r>
          </a:p>
          <a:p>
            <a:r>
              <a:rPr lang="en-US" dirty="0"/>
              <a:t>Link </a:t>
            </a:r>
            <a:r>
              <a:rPr lang="en-US" dirty="0" smtClean="0"/>
              <a:t>Context</a:t>
            </a:r>
            <a:endParaRPr lang="en-US" dirty="0"/>
          </a:p>
          <a:p>
            <a:pPr lvl="1"/>
            <a:r>
              <a:rPr lang="en-US" dirty="0"/>
              <a:t>The text in and around </a:t>
            </a:r>
            <a:r>
              <a:rPr lang="en-US" dirty="0" smtClean="0"/>
              <a:t>out links </a:t>
            </a:r>
            <a:r>
              <a:rPr lang="en-US" dirty="0"/>
              <a:t>relates to the page they point at. </a:t>
            </a:r>
            <a:endParaRPr lang="en-US" dirty="0" smtClean="0"/>
          </a:p>
          <a:p>
            <a:pPr lvl="1"/>
            <a:r>
              <a:rPr lang="en-US" dirty="0" smtClean="0"/>
              <a:t>Ranking </a:t>
            </a:r>
            <a:r>
              <a:rPr lang="en-US" dirty="0"/>
              <a:t>boosts on text styles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96023" y="80545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764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PageRank: Original Formula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PageRank (</a:t>
            </a:r>
            <a:r>
              <a:rPr lang="en-US" i="1" dirty="0" smtClean="0"/>
              <a:t>PR</a:t>
            </a:r>
            <a:r>
              <a:rPr lang="en-US" dirty="0" smtClean="0"/>
              <a:t>) </a:t>
            </a:r>
            <a:r>
              <a:rPr lang="en-US" dirty="0" smtClean="0"/>
              <a:t>of </a:t>
            </a:r>
            <a:r>
              <a:rPr lang="en-US" dirty="0" smtClean="0"/>
              <a:t>page u </a:t>
            </a:r>
            <a:r>
              <a:rPr lang="en-US" dirty="0" smtClean="0"/>
              <a:t>is given by the summation of the </a:t>
            </a:r>
            <a:r>
              <a:rPr lang="en-US" dirty="0" smtClean="0"/>
              <a:t>PR </a:t>
            </a:r>
            <a:r>
              <a:rPr lang="en-US" dirty="0" smtClean="0"/>
              <a:t>of all pages </a:t>
            </a:r>
            <a:r>
              <a:rPr lang="en-US" dirty="0" smtClean="0"/>
              <a:t>in the set of all pages linking to page </a:t>
            </a:r>
            <a:r>
              <a:rPr lang="en-US" i="1" dirty="0" smtClean="0"/>
              <a:t>u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i="1" dirty="0" err="1"/>
              <a:t>v∈</a:t>
            </a:r>
            <a:r>
              <a:rPr lang="en-US" i="1" dirty="0" err="1" smtClean="0"/>
              <a:t>B</a:t>
            </a:r>
            <a:r>
              <a:rPr lang="en-US" i="1" baseline="-25000" dirty="0" err="1" smtClean="0"/>
              <a:t>u</a:t>
            </a:r>
            <a:r>
              <a:rPr lang="en-US" dirty="0" smtClean="0"/>
              <a:t>), divided by the number of </a:t>
            </a:r>
            <a:r>
              <a:rPr lang="en-US" i="1" dirty="0" smtClean="0"/>
              <a:t>L(v)</a:t>
            </a:r>
            <a:r>
              <a:rPr lang="en-US" dirty="0" smtClean="0"/>
              <a:t> of links from page </a:t>
            </a:r>
            <a:r>
              <a:rPr lang="en-US" i="1" dirty="0" smtClean="0"/>
              <a:t>v</a:t>
            </a:r>
          </a:p>
          <a:p>
            <a:pPr marL="360000" lvl="1" indent="0">
              <a:buNone/>
            </a:pPr>
            <a:endParaRPr lang="en-US" dirty="0" smtClean="0"/>
          </a:p>
          <a:p>
            <a:pPr marL="360000" lvl="1" indent="0">
              <a:buNone/>
            </a:pPr>
            <a:endParaRPr lang="en-US" dirty="0" smtClean="0"/>
          </a:p>
          <a:p>
            <a:pPr marL="360000" lvl="1" indent="0">
              <a:buNone/>
            </a:pPr>
            <a:endParaRPr lang="en-US" dirty="0" smtClean="0"/>
          </a:p>
          <a:p>
            <a:r>
              <a:rPr lang="en-US" dirty="0" smtClean="0"/>
              <a:t>Iterative formula, starting with rank </a:t>
            </a:r>
            <a:r>
              <a:rPr lang="en-US" i="1" dirty="0" smtClean="0"/>
              <a:t>1/n</a:t>
            </a:r>
            <a:r>
              <a:rPr lang="en-US" dirty="0" smtClean="0"/>
              <a:t> for all </a:t>
            </a:r>
            <a:r>
              <a:rPr lang="en-US" i="1" dirty="0" smtClean="0"/>
              <a:t>n</a:t>
            </a:r>
            <a:r>
              <a:rPr lang="en-US" dirty="0" smtClean="0"/>
              <a:t> pages</a:t>
            </a:r>
            <a:endParaRPr lang="en-US" dirty="0"/>
          </a:p>
        </p:txBody>
      </p:sp>
      <p:pic>
        <p:nvPicPr>
          <p:cNvPr id="5" name="Picture 4" descr="Screen Shot 2017-11-19 at 20.03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459" y="3144376"/>
            <a:ext cx="28067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7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PageRank: Surfer Model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Usage simulation</a:t>
            </a:r>
          </a:p>
          <a:p>
            <a:pPr lvl="1"/>
            <a:r>
              <a:rPr lang="en-US" dirty="0" smtClean="0"/>
              <a:t>Based on a model of a Web surfer who follows links and makes occasional haphazard </a:t>
            </a:r>
            <a:r>
              <a:rPr lang="en-US" dirty="0" smtClean="0"/>
              <a:t>jumps</a:t>
            </a:r>
            <a:endParaRPr lang="en-US" dirty="0"/>
          </a:p>
          <a:p>
            <a:r>
              <a:rPr lang="en-US" dirty="0" smtClean="0"/>
              <a:t>User </a:t>
            </a:r>
            <a:r>
              <a:rPr lang="en-US" dirty="0" smtClean="0"/>
              <a:t>randomly navigates</a:t>
            </a:r>
          </a:p>
          <a:p>
            <a:pPr lvl="1"/>
            <a:r>
              <a:rPr lang="en-US" dirty="0" smtClean="0"/>
              <a:t>Jumps to random page with probability </a:t>
            </a:r>
            <a:r>
              <a:rPr lang="en-US" i="1" dirty="0" smtClean="0"/>
              <a:t>p</a:t>
            </a:r>
          </a:p>
          <a:p>
            <a:pPr lvl="1"/>
            <a:r>
              <a:rPr lang="en-US" dirty="0" smtClean="0"/>
              <a:t>Follows a random hyperlink with </a:t>
            </a:r>
            <a:r>
              <a:rPr lang="en-US" dirty="0"/>
              <a:t>probability </a:t>
            </a:r>
            <a:r>
              <a:rPr lang="en-US" i="1" dirty="0" smtClean="0"/>
              <a:t>1-p</a:t>
            </a:r>
          </a:p>
          <a:p>
            <a:pPr lvl="1"/>
            <a:r>
              <a:rPr lang="en-US" dirty="0" smtClean="0"/>
              <a:t>Never goes back to a previously visited </a:t>
            </a:r>
            <a:r>
              <a:rPr lang="en-US" dirty="0" smtClean="0"/>
              <a:t>page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35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and PageRank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PageRank was the first ranking algorithm and most well known</a:t>
            </a:r>
          </a:p>
          <a:p>
            <a:r>
              <a:rPr lang="en-US" dirty="0" smtClean="0"/>
              <a:t>Today PageRank is not the only algorithm used</a:t>
            </a:r>
          </a:p>
          <a:p>
            <a:r>
              <a:rPr lang="en-US" dirty="0" smtClean="0"/>
              <a:t>PageRank score used to be available through the browser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PageRank can and was </a:t>
            </a:r>
            <a:r>
              <a:rPr lang="en-US" dirty="0" err="1" smtClean="0"/>
              <a:t>gamified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PageRan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955" y="3790126"/>
            <a:ext cx="2220657" cy="166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34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Web Graph Important?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smtClean="0"/>
              <a:t>PageRank</a:t>
            </a:r>
            <a:endParaRPr lang="en-US" dirty="0" smtClean="0"/>
          </a:p>
          <a:p>
            <a:r>
              <a:rPr lang="en-US" dirty="0" smtClean="0"/>
              <a:t>Research</a:t>
            </a:r>
            <a:endParaRPr lang="en-US" dirty="0" smtClean="0"/>
          </a:p>
          <a:p>
            <a:r>
              <a:rPr lang="en-US" dirty="0" smtClean="0"/>
              <a:t>Detecting </a:t>
            </a:r>
            <a:r>
              <a:rPr lang="en-US" dirty="0" smtClean="0"/>
              <a:t>similar webpages</a:t>
            </a:r>
          </a:p>
          <a:p>
            <a:r>
              <a:rPr lang="en-US" dirty="0" smtClean="0"/>
              <a:t>HITS algorithm for identify hubs and authorities on the web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405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does the web look like?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294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Web look like?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Experimental Observations [</a:t>
            </a:r>
            <a:r>
              <a:rPr lang="en-US" dirty="0" err="1" smtClean="0"/>
              <a:t>Barabasi</a:t>
            </a:r>
            <a:r>
              <a:rPr lang="en-US" dirty="0" smtClean="0"/>
              <a:t>, Albert (1999)]</a:t>
            </a:r>
          </a:p>
          <a:p>
            <a:pPr lvl="1"/>
            <a:r>
              <a:rPr lang="en-US" dirty="0" smtClean="0"/>
              <a:t>Sparse graph</a:t>
            </a:r>
          </a:p>
          <a:p>
            <a:pPr lvl="1"/>
            <a:r>
              <a:rPr lang="en-US" dirty="0" smtClean="0"/>
              <a:t>Small world network</a:t>
            </a:r>
          </a:p>
          <a:p>
            <a:pPr lvl="1"/>
            <a:r>
              <a:rPr lang="en-US" dirty="0" smtClean="0"/>
              <a:t>Power law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The Shape of the Web [</a:t>
            </a:r>
            <a:r>
              <a:rPr lang="en-US" dirty="0" err="1" smtClean="0">
                <a:solidFill>
                  <a:srgbClr val="7F7F7F"/>
                </a:solidFill>
              </a:rPr>
              <a:t>Broder</a:t>
            </a:r>
            <a:r>
              <a:rPr lang="en-US" dirty="0" smtClean="0">
                <a:solidFill>
                  <a:srgbClr val="7F7F7F"/>
                </a:solidFill>
              </a:rPr>
              <a:t> et al (2000)]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2005 what the web looks like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4440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World Network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Six degrees of separation</a:t>
            </a:r>
          </a:p>
          <a:p>
            <a:r>
              <a:rPr lang="en-US" dirty="0" smtClean="0"/>
              <a:t>Most pages are not neighbors but most pages can be reached from others by a small number of hops</a:t>
            </a:r>
          </a:p>
          <a:p>
            <a:r>
              <a:rPr lang="en-US" dirty="0" smtClean="0"/>
              <a:t>Many hubs – pages with many </a:t>
            </a:r>
            <a:r>
              <a:rPr lang="en-US" dirty="0" smtClean="0"/>
              <a:t>in links</a:t>
            </a:r>
            <a:endParaRPr lang="en-US" dirty="0" smtClean="0"/>
          </a:p>
          <a:p>
            <a:r>
              <a:rPr lang="en-US" dirty="0" smtClean="0"/>
              <a:t>Robust for random node deletions</a:t>
            </a:r>
          </a:p>
          <a:p>
            <a:r>
              <a:rPr lang="en-US" dirty="0" smtClean="0"/>
              <a:t>Other example: road maps, network of brain neurons, voter networks, and social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770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Simulate the growth of networks using different models</a:t>
            </a:r>
          </a:p>
          <a:p>
            <a:r>
              <a:rPr lang="en-US" dirty="0" smtClean="0"/>
              <a:t>For example: Preferential </a:t>
            </a:r>
            <a:r>
              <a:rPr lang="en-US" dirty="0"/>
              <a:t>attachment </a:t>
            </a:r>
            <a:r>
              <a:rPr lang="en-US" dirty="0" smtClean="0"/>
              <a:t>means that the more connected a node is, the more likely it is to receive new links</a:t>
            </a:r>
          </a:p>
          <a:p>
            <a:pPr lvl="1"/>
            <a:r>
              <a:rPr lang="en-US" dirty="0" smtClean="0"/>
              <a:t>This</a:t>
            </a:r>
            <a:r>
              <a:rPr lang="en-US" dirty="0" smtClean="0"/>
              <a:t> </a:t>
            </a:r>
            <a:r>
              <a:rPr lang="en-US" dirty="0" smtClean="0"/>
              <a:t>can lead </a:t>
            </a:r>
            <a:r>
              <a:rPr lang="en-US" dirty="0" smtClean="0"/>
              <a:t>to the </a:t>
            </a:r>
            <a:r>
              <a:rPr lang="en-US" dirty="0" smtClean="0"/>
              <a:t>power law </a:t>
            </a:r>
            <a:r>
              <a:rPr lang="en-US" dirty="0" smtClean="0"/>
              <a:t>distribution</a:t>
            </a:r>
          </a:p>
          <a:p>
            <a:r>
              <a:rPr lang="en-US" dirty="0" err="1" smtClean="0"/>
              <a:t>Eg</a:t>
            </a:r>
            <a:r>
              <a:rPr lang="en-US" dirty="0"/>
              <a:t>:</a:t>
            </a:r>
            <a:endParaRPr lang="en-US" dirty="0" smtClean="0"/>
          </a:p>
          <a:p>
            <a:pPr lvl="1"/>
            <a:r>
              <a:rPr lang="en-US" dirty="0" smtClean="0"/>
              <a:t>Links </a:t>
            </a:r>
            <a:r>
              <a:rPr lang="en-US" dirty="0" smtClean="0"/>
              <a:t>on the web</a:t>
            </a:r>
          </a:p>
          <a:p>
            <a:pPr lvl="1"/>
            <a:r>
              <a:rPr lang="en-US" dirty="0" smtClean="0"/>
              <a:t>Citations to scientific papers</a:t>
            </a:r>
          </a:p>
        </p:txBody>
      </p:sp>
    </p:spTree>
    <p:extLst>
      <p:ext uri="{BB962C8B-B14F-4D97-AF65-F5344CB8AC3E}">
        <p14:creationId xmlns:p14="http://schemas.microsoft.com/office/powerpoint/2010/main" val="1914993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Web look like?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Experimental Observations [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Barabasi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Albert (1999)]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Sparse graph (n vertices,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edges)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Small world network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Power law</a:t>
            </a:r>
          </a:p>
          <a:p>
            <a:r>
              <a:rPr lang="en-US" dirty="0" smtClean="0"/>
              <a:t>The Shape of the Web [</a:t>
            </a:r>
            <a:r>
              <a:rPr lang="en-US" dirty="0" err="1" smtClean="0"/>
              <a:t>Broder</a:t>
            </a:r>
            <a:r>
              <a:rPr lang="en-US" dirty="0" smtClean="0"/>
              <a:t> et al (2000)]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The </a:t>
            </a:r>
            <a:r>
              <a:rPr lang="en-US" dirty="0" err="1" smtClean="0">
                <a:solidFill>
                  <a:srgbClr val="7F7F7F"/>
                </a:solidFill>
              </a:rPr>
              <a:t>Opte</a:t>
            </a:r>
            <a:r>
              <a:rPr lang="en-US" dirty="0" smtClean="0">
                <a:solidFill>
                  <a:srgbClr val="7F7F7F"/>
                </a:solidFill>
              </a:rPr>
              <a:t> Project 2003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6906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can Model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Web</a:t>
            </a:r>
          </a:p>
          <a:p>
            <a:r>
              <a:rPr lang="en-US" dirty="0" smtClean="0"/>
              <a:t>Facebook users</a:t>
            </a:r>
          </a:p>
          <a:p>
            <a:r>
              <a:rPr lang="en-US" dirty="0" smtClean="0"/>
              <a:t>Tweets</a:t>
            </a:r>
          </a:p>
          <a:p>
            <a:r>
              <a:rPr lang="en-US" dirty="0" smtClean="0"/>
              <a:t>Publications</a:t>
            </a:r>
          </a:p>
          <a:p>
            <a:r>
              <a:rPr lang="en-US" dirty="0" err="1" smtClean="0"/>
              <a:t>Bitcoin</a:t>
            </a:r>
            <a:r>
              <a:rPr lang="en-US" dirty="0" smtClean="0"/>
              <a:t>/Block chain transactions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585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Bow Tie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 descr="downlo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63" y="2286562"/>
            <a:ext cx="5261529" cy="3351650"/>
          </a:xfrm>
          <a:prstGeom prst="rect">
            <a:avLst/>
          </a:prstGeom>
        </p:spPr>
      </p:pic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324000" y="2714340"/>
            <a:ext cx="3501650" cy="4469088"/>
          </a:xfrm>
        </p:spPr>
        <p:txBody>
          <a:bodyPr/>
          <a:lstStyle/>
          <a:p>
            <a:r>
              <a:rPr lang="en-US" dirty="0" smtClean="0"/>
              <a:t>Strongly Connected Components</a:t>
            </a:r>
          </a:p>
          <a:p>
            <a:r>
              <a:rPr lang="en-US" dirty="0" smtClean="0"/>
              <a:t>In links</a:t>
            </a:r>
          </a:p>
          <a:p>
            <a:r>
              <a:rPr lang="en-US" dirty="0" smtClean="0"/>
              <a:t>Out links</a:t>
            </a:r>
          </a:p>
          <a:p>
            <a:r>
              <a:rPr lang="en-US" dirty="0" smtClean="0"/>
              <a:t>Tendrils and Tubes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10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Graph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diameter of the central core (SCC) is at least 28, and the diameter of the graph as a whole is over 500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probablity</a:t>
            </a:r>
            <a:r>
              <a:rPr lang="en-US" dirty="0" smtClean="0"/>
              <a:t> of a path between randomly chosen pairs is only 24%</a:t>
            </a:r>
          </a:p>
          <a:p>
            <a:pPr lvl="1"/>
            <a:r>
              <a:rPr lang="en-US" dirty="0" smtClean="0"/>
              <a:t>Average directed path length is about 16</a:t>
            </a:r>
          </a:p>
          <a:p>
            <a:pPr lvl="1"/>
            <a:r>
              <a:rPr lang="en-US" dirty="0" smtClean="0"/>
              <a:t>Average undirected path length is about 6</a:t>
            </a:r>
          </a:p>
        </p:txBody>
      </p:sp>
    </p:spTree>
    <p:extLst>
      <p:ext uri="{BB962C8B-B14F-4D97-AF65-F5344CB8AC3E}">
        <p14:creationId xmlns:p14="http://schemas.microsoft.com/office/powerpoint/2010/main" val="1108798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Web look like?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Experimental Observations [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Barabasi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Albert (1999)]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Sparse graph (n vertices,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edges)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Small world network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Power law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The Shape of the Web [</a:t>
            </a:r>
            <a:r>
              <a:rPr lang="en-US" dirty="0" err="1" smtClean="0">
                <a:solidFill>
                  <a:srgbClr val="7F7F7F"/>
                </a:solidFill>
              </a:rPr>
              <a:t>Broder</a:t>
            </a:r>
            <a:r>
              <a:rPr lang="en-US" dirty="0" smtClean="0">
                <a:solidFill>
                  <a:srgbClr val="7F7F7F"/>
                </a:solidFill>
              </a:rPr>
              <a:t> et al (2000)]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Opte</a:t>
            </a:r>
            <a:r>
              <a:rPr lang="en-US" dirty="0" smtClean="0"/>
              <a:t> Project 2003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3043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5" name="Picture 4" descr="Internet_map_10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38" y="0"/>
            <a:ext cx="6858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67400" y="6316662"/>
            <a:ext cx="1752600" cy="312738"/>
          </a:xfrm>
        </p:spPr>
        <p:txBody>
          <a:bodyPr/>
          <a:lstStyle/>
          <a:p>
            <a:fld id="{03AC6681-E0FD-2C4C-B392-04A572FD2AAE}" type="slidenum">
              <a:rPr lang="en-US" smtClean="0">
                <a:solidFill>
                  <a:schemeClr val="bg1"/>
                </a:solidFill>
              </a:rPr>
              <a:pPr/>
              <a:t>33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4000" y="900000"/>
            <a:ext cx="8496000" cy="649288"/>
          </a:xfrm>
        </p:spPr>
        <p:txBody>
          <a:bodyPr/>
          <a:lstStyle/>
          <a:p>
            <a:r>
              <a:rPr lang="en-US" dirty="0" smtClean="0"/>
              <a:t>Web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292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Web Research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Temporal aspects </a:t>
            </a:r>
            <a:r>
              <a:rPr lang="mr-IN" dirty="0" smtClean="0"/>
              <a:t>–</a:t>
            </a:r>
            <a:r>
              <a:rPr lang="en-US" dirty="0" smtClean="0"/>
              <a:t> how is the Web Graph evolving over time?</a:t>
            </a:r>
          </a:p>
          <a:p>
            <a:r>
              <a:rPr lang="en-US" dirty="0" smtClean="0"/>
              <a:t>Information aspects </a:t>
            </a:r>
            <a:r>
              <a:rPr lang="mr-IN" dirty="0" smtClean="0"/>
              <a:t>–</a:t>
            </a:r>
            <a:r>
              <a:rPr lang="en-US" dirty="0" smtClean="0"/>
              <a:t> how does new information propagate throughout the web (or blogosphere, or </a:t>
            </a:r>
            <a:r>
              <a:rPr lang="en-US" dirty="0" smtClean="0"/>
              <a:t>twitter</a:t>
            </a:r>
            <a:r>
              <a:rPr lang="en-US" dirty="0" smtClean="0"/>
              <a:t>, </a:t>
            </a:r>
            <a:r>
              <a:rPr lang="en-GB" dirty="0" smtClean="0"/>
              <a:t>...)</a:t>
            </a:r>
          </a:p>
          <a:p>
            <a:r>
              <a:rPr lang="en-GB" dirty="0" smtClean="0"/>
              <a:t>Finer-grained structure </a:t>
            </a:r>
            <a:r>
              <a:rPr lang="mr-IN" dirty="0" smtClean="0"/>
              <a:t>–</a:t>
            </a:r>
            <a:r>
              <a:rPr lang="en-GB" dirty="0" smtClean="0"/>
              <a:t> how to define and compute “communities” in information and social networks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496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Web can be modeled as graph</a:t>
            </a:r>
          </a:p>
          <a:p>
            <a:r>
              <a:rPr lang="en-US" dirty="0" smtClean="0"/>
              <a:t>Importance Measures</a:t>
            </a:r>
          </a:p>
          <a:p>
            <a:r>
              <a:rPr lang="en-US" dirty="0" smtClean="0"/>
              <a:t>Page Rank</a:t>
            </a:r>
          </a:p>
          <a:p>
            <a:r>
              <a:rPr lang="en-US" dirty="0" smtClean="0"/>
              <a:t>What the Web looks like at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72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Theory – Useful Measures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000" y="4264184"/>
            <a:ext cx="4260584" cy="2117534"/>
          </a:xfrm>
        </p:spPr>
        <p:txBody>
          <a:bodyPr/>
          <a:lstStyle/>
          <a:p>
            <a:r>
              <a:rPr lang="en-US" sz="2000" dirty="0"/>
              <a:t>A graph is made </a:t>
            </a:r>
            <a:r>
              <a:rPr lang="en-US" sz="2000" dirty="0" smtClean="0"/>
              <a:t>from Nodes </a:t>
            </a:r>
            <a:r>
              <a:rPr lang="en-US" sz="2000" dirty="0"/>
              <a:t>or </a:t>
            </a:r>
            <a:r>
              <a:rPr lang="en-US" sz="2000" dirty="0" smtClean="0"/>
              <a:t>Vertices (V) and Edges (E)</a:t>
            </a:r>
          </a:p>
          <a:p>
            <a:pPr marL="360000" lvl="1" indent="0">
              <a:buNone/>
            </a:pPr>
            <a:r>
              <a:rPr lang="en-US" sz="1600" dirty="0" smtClean="0"/>
              <a:t>G = (V, E)</a:t>
            </a:r>
          </a:p>
          <a:p>
            <a:r>
              <a:rPr lang="en-US" sz="2000" dirty="0" smtClean="0"/>
              <a:t>Network size, total </a:t>
            </a:r>
            <a:r>
              <a:rPr lang="en-US" sz="2000" dirty="0"/>
              <a:t>number of vertices (N</a:t>
            </a:r>
            <a:r>
              <a:rPr lang="en-US" sz="2000" dirty="0" smtClean="0"/>
              <a:t>)</a:t>
            </a:r>
            <a:endParaRPr lang="en-US" sz="1600" dirty="0"/>
          </a:p>
          <a:p>
            <a:endParaRPr lang="en-US" sz="2000" dirty="0"/>
          </a:p>
        </p:txBody>
      </p:sp>
      <p:pic>
        <p:nvPicPr>
          <p:cNvPr id="6" name="Picture 5" descr="333px-6n-graf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89" y="2029478"/>
            <a:ext cx="2717253" cy="1795182"/>
          </a:xfrm>
          <a:prstGeom prst="rect">
            <a:avLst/>
          </a:prstGeom>
        </p:spPr>
      </p:pic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4458200" y="1835794"/>
            <a:ext cx="4260584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1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08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35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dirty="0"/>
              <a:t>Distance between two vertices (v and v’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Diameter </a:t>
            </a:r>
            <a:r>
              <a:rPr lang="en-US" sz="2000" dirty="0"/>
              <a:t>of a </a:t>
            </a:r>
            <a:r>
              <a:rPr lang="en-US" sz="2000" dirty="0" smtClean="0"/>
              <a:t>graph, longest </a:t>
            </a:r>
            <a:r>
              <a:rPr lang="en-US" sz="2000" dirty="0"/>
              <a:t>distance </a:t>
            </a:r>
            <a:r>
              <a:rPr lang="en-US" sz="2000" dirty="0" smtClean="0"/>
              <a:t>between any two </a:t>
            </a:r>
            <a:r>
              <a:rPr lang="en-US" sz="2000" dirty="0"/>
              <a:t>vertices</a:t>
            </a:r>
          </a:p>
          <a:p>
            <a:r>
              <a:rPr lang="en-US" sz="2000" dirty="0" smtClean="0"/>
              <a:t>Average</a:t>
            </a:r>
            <a:r>
              <a:rPr lang="en-US" sz="2000" dirty="0"/>
              <a:t>-case </a:t>
            </a:r>
            <a:r>
              <a:rPr lang="en-US" sz="2000" dirty="0" smtClean="0"/>
              <a:t>diameter, average </a:t>
            </a:r>
            <a:r>
              <a:rPr lang="en-US" sz="2000" dirty="0"/>
              <a:t>distance between any pair of nodes (v and v’)</a:t>
            </a:r>
          </a:p>
          <a:p>
            <a:r>
              <a:rPr lang="en-US" sz="2000" dirty="0"/>
              <a:t>Degree of </a:t>
            </a:r>
            <a:r>
              <a:rPr lang="en-US" sz="2000" dirty="0" smtClean="0"/>
              <a:t>a vertex, number </a:t>
            </a:r>
            <a:r>
              <a:rPr lang="en-US" sz="2000" dirty="0"/>
              <a:t>of edges connected to </a:t>
            </a:r>
            <a:r>
              <a:rPr lang="en-US" sz="2000" dirty="0" smtClean="0"/>
              <a:t>it</a:t>
            </a:r>
            <a:endParaRPr lang="en-US" sz="2000" dirty="0"/>
          </a:p>
          <a:p>
            <a:r>
              <a:rPr lang="en-US" sz="2000" dirty="0"/>
              <a:t>Density of </a:t>
            </a:r>
            <a:r>
              <a:rPr lang="en-US" sz="2000" dirty="0" smtClean="0"/>
              <a:t>network, ratio </a:t>
            </a:r>
            <a:r>
              <a:rPr lang="en-US" sz="2000" dirty="0"/>
              <a:t>of edges to vertices</a:t>
            </a:r>
          </a:p>
        </p:txBody>
      </p:sp>
    </p:spTree>
    <p:extLst>
      <p:ext uri="{BB962C8B-B14F-4D97-AF65-F5344CB8AC3E}">
        <p14:creationId xmlns:p14="http://schemas.microsoft.com/office/powerpoint/2010/main" val="3456149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900000"/>
            <a:ext cx="8496000" cy="649288"/>
          </a:xfrm>
        </p:spPr>
        <p:txBody>
          <a:bodyPr/>
          <a:lstStyle/>
          <a:p>
            <a:r>
              <a:rPr lang="en-US" dirty="0" smtClean="0"/>
              <a:t>Which is the </a:t>
            </a:r>
            <a:r>
              <a:rPr lang="en-US" dirty="0"/>
              <a:t>M</a:t>
            </a:r>
            <a:r>
              <a:rPr lang="en-US" dirty="0" smtClean="0"/>
              <a:t>ost Important Node?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69" name="Group 168"/>
          <p:cNvGrpSpPr/>
          <p:nvPr/>
        </p:nvGrpSpPr>
        <p:grpSpPr>
          <a:xfrm>
            <a:off x="1113608" y="1472534"/>
            <a:ext cx="6800642" cy="5202779"/>
            <a:chOff x="1113608" y="1224694"/>
            <a:chExt cx="6800642" cy="5202779"/>
          </a:xfrm>
        </p:grpSpPr>
        <p:sp>
          <p:nvSpPr>
            <p:cNvPr id="26" name="Oval 25"/>
            <p:cNvSpPr/>
            <p:nvPr/>
          </p:nvSpPr>
          <p:spPr bwMode="auto">
            <a:xfrm>
              <a:off x="2622275" y="6102879"/>
              <a:ext cx="409399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C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1953409" y="5560746"/>
              <a:ext cx="384145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B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1113608" y="4925674"/>
              <a:ext cx="421972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A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2849481" y="4925674"/>
              <a:ext cx="376960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E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3955648" y="5885340"/>
              <a:ext cx="375692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F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3984171" y="4763377"/>
              <a:ext cx="416055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G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2405108" y="4213154"/>
              <a:ext cx="421761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D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3982850" y="3809739"/>
              <a:ext cx="418697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H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5220827" y="3677718"/>
              <a:ext cx="363048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J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4517356" y="2648709"/>
              <a:ext cx="322016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I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4906614" y="1797128"/>
              <a:ext cx="375058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L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5670658" y="2122392"/>
              <a:ext cx="446063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M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6385245" y="3924500"/>
              <a:ext cx="403939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K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7064494" y="2973303"/>
              <a:ext cx="427784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O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6501036" y="2168856"/>
              <a:ext cx="419542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N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6659728" y="1224694"/>
              <a:ext cx="379285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P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7486466" y="1797798"/>
              <a:ext cx="427784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Q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59" name="Straight Connector 58"/>
            <p:cNvCxnSpPr>
              <a:stCxn id="28" idx="5"/>
              <a:endCxn id="27" idx="1"/>
            </p:cNvCxnSpPr>
            <p:nvPr/>
          </p:nvCxnSpPr>
          <p:spPr bwMode="auto">
            <a:xfrm>
              <a:off x="1473784" y="5202732"/>
              <a:ext cx="535882" cy="4055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>
              <a:stCxn id="27" idx="5"/>
              <a:endCxn id="26" idx="1"/>
            </p:cNvCxnSpPr>
            <p:nvPr/>
          </p:nvCxnSpPr>
          <p:spPr bwMode="auto">
            <a:xfrm>
              <a:off x="2281297" y="5837804"/>
              <a:ext cx="400933" cy="3126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>
              <a:stCxn id="27" idx="0"/>
              <a:endCxn id="32" idx="4"/>
            </p:cNvCxnSpPr>
            <p:nvPr/>
          </p:nvCxnSpPr>
          <p:spPr bwMode="auto">
            <a:xfrm flipV="1">
              <a:off x="2145482" y="4537748"/>
              <a:ext cx="470507" cy="102299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>
              <a:stCxn id="28" idx="7"/>
              <a:endCxn id="32" idx="3"/>
            </p:cNvCxnSpPr>
            <p:nvPr/>
          </p:nvCxnSpPr>
          <p:spPr bwMode="auto">
            <a:xfrm flipV="1">
              <a:off x="1473784" y="4490212"/>
              <a:ext cx="993089" cy="48299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>
              <a:stCxn id="26" idx="6"/>
              <a:endCxn id="30" idx="2"/>
            </p:cNvCxnSpPr>
            <p:nvPr/>
          </p:nvCxnSpPr>
          <p:spPr bwMode="auto">
            <a:xfrm flipV="1">
              <a:off x="3031674" y="6047637"/>
              <a:ext cx="923974" cy="21753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>
              <a:stCxn id="26" idx="0"/>
              <a:endCxn id="29" idx="4"/>
            </p:cNvCxnSpPr>
            <p:nvPr/>
          </p:nvCxnSpPr>
          <p:spPr bwMode="auto">
            <a:xfrm flipV="1">
              <a:off x="2826975" y="5250268"/>
              <a:ext cx="210986" cy="8526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>
              <a:stCxn id="30" idx="0"/>
              <a:endCxn id="31" idx="4"/>
            </p:cNvCxnSpPr>
            <p:nvPr/>
          </p:nvCxnSpPr>
          <p:spPr bwMode="auto">
            <a:xfrm flipV="1">
              <a:off x="4143494" y="5087971"/>
              <a:ext cx="48705" cy="79736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>
              <a:stCxn id="31" idx="0"/>
              <a:endCxn id="33" idx="4"/>
            </p:cNvCxnSpPr>
            <p:nvPr/>
          </p:nvCxnSpPr>
          <p:spPr bwMode="auto">
            <a:xfrm flipV="1">
              <a:off x="4192199" y="4134333"/>
              <a:ext cx="0" cy="62904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>
              <a:stCxn id="32" idx="6"/>
              <a:endCxn id="33" idx="3"/>
            </p:cNvCxnSpPr>
            <p:nvPr/>
          </p:nvCxnSpPr>
          <p:spPr bwMode="auto">
            <a:xfrm flipV="1">
              <a:off x="2826869" y="4086797"/>
              <a:ext cx="1217298" cy="28865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>
              <a:stCxn id="32" idx="5"/>
              <a:endCxn id="31" idx="2"/>
            </p:cNvCxnSpPr>
            <p:nvPr/>
          </p:nvCxnSpPr>
          <p:spPr bwMode="auto">
            <a:xfrm>
              <a:off x="2765104" y="4490212"/>
              <a:ext cx="1219067" cy="43546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>
              <a:stCxn id="29" idx="6"/>
              <a:endCxn id="31" idx="3"/>
            </p:cNvCxnSpPr>
            <p:nvPr/>
          </p:nvCxnSpPr>
          <p:spPr bwMode="auto">
            <a:xfrm flipV="1">
              <a:off x="3226441" y="5040435"/>
              <a:ext cx="818660" cy="4753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>
              <a:stCxn id="29" idx="5"/>
              <a:endCxn id="30" idx="1"/>
            </p:cNvCxnSpPr>
            <p:nvPr/>
          </p:nvCxnSpPr>
          <p:spPr bwMode="auto">
            <a:xfrm>
              <a:off x="3171236" y="5202732"/>
              <a:ext cx="839431" cy="73014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>
              <a:stCxn id="29" idx="0"/>
              <a:endCxn id="32" idx="5"/>
            </p:cNvCxnSpPr>
            <p:nvPr/>
          </p:nvCxnSpPr>
          <p:spPr bwMode="auto">
            <a:xfrm flipH="1" flipV="1">
              <a:off x="2765104" y="4490212"/>
              <a:ext cx="272857" cy="43546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>
              <a:stCxn id="29" idx="2"/>
              <a:endCxn id="28" idx="6"/>
            </p:cNvCxnSpPr>
            <p:nvPr/>
          </p:nvCxnSpPr>
          <p:spPr bwMode="auto">
            <a:xfrm flipH="1">
              <a:off x="1535580" y="5087971"/>
              <a:ext cx="13139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>
              <a:stCxn id="27" idx="7"/>
              <a:endCxn id="29" idx="3"/>
            </p:cNvCxnSpPr>
            <p:nvPr/>
          </p:nvCxnSpPr>
          <p:spPr bwMode="auto">
            <a:xfrm flipV="1">
              <a:off x="2281297" y="5202732"/>
              <a:ext cx="623389" cy="4055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>
              <a:stCxn id="33" idx="7"/>
              <a:endCxn id="34" idx="3"/>
            </p:cNvCxnSpPr>
            <p:nvPr/>
          </p:nvCxnSpPr>
          <p:spPr bwMode="auto">
            <a:xfrm>
              <a:off x="4340230" y="3857275"/>
              <a:ext cx="933764" cy="9750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>
              <a:stCxn id="33" idx="0"/>
              <a:endCxn id="35" idx="4"/>
            </p:cNvCxnSpPr>
            <p:nvPr/>
          </p:nvCxnSpPr>
          <p:spPr bwMode="auto">
            <a:xfrm flipV="1">
              <a:off x="4192199" y="2973303"/>
              <a:ext cx="486165" cy="83643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/>
            <p:cNvCxnSpPr>
              <a:stCxn id="35" idx="0"/>
              <a:endCxn id="36" idx="4"/>
            </p:cNvCxnSpPr>
            <p:nvPr/>
          </p:nvCxnSpPr>
          <p:spPr bwMode="auto">
            <a:xfrm flipV="1">
              <a:off x="4678364" y="2121722"/>
              <a:ext cx="415779" cy="52698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>
              <a:stCxn id="38" idx="1"/>
              <a:endCxn id="34" idx="6"/>
            </p:cNvCxnSpPr>
            <p:nvPr/>
          </p:nvCxnSpPr>
          <p:spPr bwMode="auto">
            <a:xfrm flipH="1" flipV="1">
              <a:off x="5583875" y="3840015"/>
              <a:ext cx="860525" cy="13202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>
              <a:stCxn id="38" idx="7"/>
              <a:endCxn id="39" idx="4"/>
            </p:cNvCxnSpPr>
            <p:nvPr/>
          </p:nvCxnSpPr>
          <p:spPr bwMode="auto">
            <a:xfrm flipV="1">
              <a:off x="6730029" y="3297897"/>
              <a:ext cx="548357" cy="67413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>
              <a:stCxn id="38" idx="0"/>
              <a:endCxn id="40" idx="4"/>
            </p:cNvCxnSpPr>
            <p:nvPr/>
          </p:nvCxnSpPr>
          <p:spPr bwMode="auto">
            <a:xfrm flipV="1">
              <a:off x="6587215" y="2493450"/>
              <a:ext cx="123592" cy="14310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>
              <a:stCxn id="38" idx="1"/>
              <a:endCxn id="37" idx="4"/>
            </p:cNvCxnSpPr>
            <p:nvPr/>
          </p:nvCxnSpPr>
          <p:spPr bwMode="auto">
            <a:xfrm flipH="1" flipV="1">
              <a:off x="5893690" y="2446986"/>
              <a:ext cx="550710" cy="15250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>
              <a:stCxn id="39" idx="1"/>
              <a:endCxn id="40" idx="5"/>
            </p:cNvCxnSpPr>
            <p:nvPr/>
          </p:nvCxnSpPr>
          <p:spPr bwMode="auto">
            <a:xfrm flipH="1" flipV="1">
              <a:off x="6859137" y="2445914"/>
              <a:ext cx="268005" cy="5749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>
              <a:stCxn id="39" idx="2"/>
              <a:endCxn id="37" idx="4"/>
            </p:cNvCxnSpPr>
            <p:nvPr/>
          </p:nvCxnSpPr>
          <p:spPr bwMode="auto">
            <a:xfrm flipH="1" flipV="1">
              <a:off x="5893690" y="2446986"/>
              <a:ext cx="1170804" cy="68861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>
              <a:stCxn id="39" idx="3"/>
              <a:endCxn id="34" idx="7"/>
            </p:cNvCxnSpPr>
            <p:nvPr/>
          </p:nvCxnSpPr>
          <p:spPr bwMode="auto">
            <a:xfrm flipH="1">
              <a:off x="5530708" y="3250361"/>
              <a:ext cx="1596434" cy="47489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/>
            <p:cNvCxnSpPr>
              <a:stCxn id="39" idx="7"/>
              <a:endCxn id="42" idx="4"/>
            </p:cNvCxnSpPr>
            <p:nvPr/>
          </p:nvCxnSpPr>
          <p:spPr bwMode="auto">
            <a:xfrm flipV="1">
              <a:off x="7429630" y="2122392"/>
              <a:ext cx="270728" cy="89844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Straight Connector 121"/>
            <p:cNvCxnSpPr>
              <a:stCxn id="34" idx="0"/>
              <a:endCxn id="40" idx="3"/>
            </p:cNvCxnSpPr>
            <p:nvPr/>
          </p:nvCxnSpPr>
          <p:spPr bwMode="auto">
            <a:xfrm flipV="1">
              <a:off x="5402351" y="2445914"/>
              <a:ext cx="1160126" cy="12318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>
              <a:stCxn id="34" idx="1"/>
              <a:endCxn id="37" idx="3"/>
            </p:cNvCxnSpPr>
            <p:nvPr/>
          </p:nvCxnSpPr>
          <p:spPr bwMode="auto">
            <a:xfrm flipV="1">
              <a:off x="5273994" y="2399450"/>
              <a:ext cx="461988" cy="13258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Straight Connector 125"/>
            <p:cNvCxnSpPr>
              <a:stCxn id="34" idx="2"/>
              <a:endCxn id="35" idx="5"/>
            </p:cNvCxnSpPr>
            <p:nvPr/>
          </p:nvCxnSpPr>
          <p:spPr bwMode="auto">
            <a:xfrm flipH="1" flipV="1">
              <a:off x="4792214" y="2925767"/>
              <a:ext cx="428613" cy="91424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/>
            <p:cNvCxnSpPr>
              <a:stCxn id="34" idx="1"/>
              <a:endCxn id="36" idx="4"/>
            </p:cNvCxnSpPr>
            <p:nvPr/>
          </p:nvCxnSpPr>
          <p:spPr bwMode="auto">
            <a:xfrm flipH="1" flipV="1">
              <a:off x="5094143" y="2121722"/>
              <a:ext cx="179851" cy="160353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" name="Straight Connector 143"/>
            <p:cNvCxnSpPr>
              <a:stCxn id="35" idx="6"/>
              <a:endCxn id="37" idx="2"/>
            </p:cNvCxnSpPr>
            <p:nvPr/>
          </p:nvCxnSpPr>
          <p:spPr bwMode="auto">
            <a:xfrm flipV="1">
              <a:off x="4839372" y="2284689"/>
              <a:ext cx="831286" cy="52631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" name="Straight Connector 145"/>
            <p:cNvCxnSpPr>
              <a:stCxn id="35" idx="5"/>
              <a:endCxn id="40" idx="3"/>
            </p:cNvCxnSpPr>
            <p:nvPr/>
          </p:nvCxnSpPr>
          <p:spPr bwMode="auto">
            <a:xfrm flipV="1">
              <a:off x="4792214" y="2445914"/>
              <a:ext cx="1770263" cy="47985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47"/>
            <p:cNvCxnSpPr>
              <a:stCxn id="35" idx="5"/>
              <a:endCxn id="39" idx="2"/>
            </p:cNvCxnSpPr>
            <p:nvPr/>
          </p:nvCxnSpPr>
          <p:spPr bwMode="auto">
            <a:xfrm>
              <a:off x="4792214" y="2925767"/>
              <a:ext cx="2272280" cy="20983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>
              <a:stCxn id="36" idx="6"/>
              <a:endCxn id="40" idx="0"/>
            </p:cNvCxnSpPr>
            <p:nvPr/>
          </p:nvCxnSpPr>
          <p:spPr bwMode="auto">
            <a:xfrm>
              <a:off x="5281672" y="1959425"/>
              <a:ext cx="1429135" cy="20943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Straight Connector 151"/>
            <p:cNvCxnSpPr>
              <a:stCxn id="37" idx="0"/>
              <a:endCxn id="41" idx="3"/>
            </p:cNvCxnSpPr>
            <p:nvPr/>
          </p:nvCxnSpPr>
          <p:spPr bwMode="auto">
            <a:xfrm flipV="1">
              <a:off x="5893690" y="1501752"/>
              <a:ext cx="821583" cy="62064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>
              <a:stCxn id="40" idx="0"/>
              <a:endCxn id="41" idx="4"/>
            </p:cNvCxnSpPr>
            <p:nvPr/>
          </p:nvCxnSpPr>
          <p:spPr bwMode="auto">
            <a:xfrm flipV="1">
              <a:off x="6710807" y="1549288"/>
              <a:ext cx="138564" cy="61956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/>
            <p:cNvCxnSpPr>
              <a:stCxn id="41" idx="5"/>
              <a:endCxn id="42" idx="1"/>
            </p:cNvCxnSpPr>
            <p:nvPr/>
          </p:nvCxnSpPr>
          <p:spPr bwMode="auto">
            <a:xfrm>
              <a:off x="6983468" y="1501752"/>
              <a:ext cx="565646" cy="34358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157"/>
            <p:cNvCxnSpPr>
              <a:stCxn id="40" idx="6"/>
              <a:endCxn id="42" idx="3"/>
            </p:cNvCxnSpPr>
            <p:nvPr/>
          </p:nvCxnSpPr>
          <p:spPr bwMode="auto">
            <a:xfrm flipV="1">
              <a:off x="6920578" y="2074856"/>
              <a:ext cx="628536" cy="25629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58854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Theory – Is this Node </a:t>
            </a:r>
            <a:r>
              <a:rPr lang="en-US" dirty="0"/>
              <a:t>I</a:t>
            </a:r>
            <a:r>
              <a:rPr lang="en-US" dirty="0" smtClean="0"/>
              <a:t>mportant?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Importance measures using centrality:</a:t>
            </a:r>
          </a:p>
          <a:p>
            <a:pPr lvl="1"/>
            <a:r>
              <a:rPr lang="en-US" dirty="0" smtClean="0"/>
              <a:t>Degree centrality</a:t>
            </a:r>
          </a:p>
          <a:p>
            <a:pPr lvl="1"/>
            <a:r>
              <a:rPr lang="en-US" dirty="0" err="1" smtClean="0"/>
              <a:t>Betweenness</a:t>
            </a:r>
            <a:r>
              <a:rPr lang="en-US" dirty="0" smtClean="0"/>
              <a:t> centrality</a:t>
            </a:r>
          </a:p>
          <a:p>
            <a:pPr lvl="1"/>
            <a:r>
              <a:rPr lang="en-US" dirty="0" smtClean="0"/>
              <a:t>Nearness centrality</a:t>
            </a:r>
          </a:p>
          <a:p>
            <a:pPr lvl="1"/>
            <a:r>
              <a:rPr lang="en-US" dirty="0" smtClean="0"/>
              <a:t>Eigenvector centrality</a:t>
            </a:r>
          </a:p>
          <a:p>
            <a:pPr lvl="1"/>
            <a:endParaRPr lang="en-US" dirty="0"/>
          </a:p>
          <a:p>
            <a:r>
              <a:rPr lang="en-US" dirty="0" smtClean="0"/>
              <a:t>*Central as in important, vital or `at the heart of’, not near the </a:t>
            </a:r>
            <a:r>
              <a:rPr lang="en-US" dirty="0" err="1" smtClean="0"/>
              <a:t>centre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871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900000"/>
            <a:ext cx="8496000" cy="649288"/>
          </a:xfrm>
        </p:spPr>
        <p:txBody>
          <a:bodyPr/>
          <a:lstStyle/>
          <a:p>
            <a:r>
              <a:rPr lang="en-US" dirty="0" smtClean="0"/>
              <a:t>Which is the </a:t>
            </a:r>
            <a:r>
              <a:rPr lang="en-US" dirty="0"/>
              <a:t>M</a:t>
            </a:r>
            <a:r>
              <a:rPr lang="en-US" dirty="0" smtClean="0"/>
              <a:t>ost Important Node?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169" name="Group 168"/>
          <p:cNvGrpSpPr/>
          <p:nvPr/>
        </p:nvGrpSpPr>
        <p:grpSpPr>
          <a:xfrm>
            <a:off x="1113608" y="1472534"/>
            <a:ext cx="6800642" cy="5202779"/>
            <a:chOff x="1113608" y="1224694"/>
            <a:chExt cx="6800642" cy="5202779"/>
          </a:xfrm>
        </p:grpSpPr>
        <p:sp>
          <p:nvSpPr>
            <p:cNvPr id="26" name="Oval 25"/>
            <p:cNvSpPr/>
            <p:nvPr/>
          </p:nvSpPr>
          <p:spPr bwMode="auto">
            <a:xfrm>
              <a:off x="2622275" y="6102879"/>
              <a:ext cx="409399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C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1953409" y="5560746"/>
              <a:ext cx="384145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B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1113608" y="4925674"/>
              <a:ext cx="421972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A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2849481" y="4925674"/>
              <a:ext cx="376960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E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3955648" y="5885340"/>
              <a:ext cx="375692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F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3984171" y="4763377"/>
              <a:ext cx="416055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G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2405108" y="4213154"/>
              <a:ext cx="421761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D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3982850" y="3809739"/>
              <a:ext cx="418697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H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5220827" y="3677718"/>
              <a:ext cx="363048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J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4517356" y="2648709"/>
              <a:ext cx="322016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I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4906614" y="1797128"/>
              <a:ext cx="375058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L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5670658" y="2122392"/>
              <a:ext cx="446063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M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6385245" y="3924500"/>
              <a:ext cx="403939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K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7064494" y="2973303"/>
              <a:ext cx="427784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O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6501036" y="2168856"/>
              <a:ext cx="419542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N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6659728" y="1224694"/>
              <a:ext cx="379285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P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7486466" y="1797798"/>
              <a:ext cx="427784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Q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59" name="Straight Connector 58"/>
            <p:cNvCxnSpPr>
              <a:stCxn id="28" idx="5"/>
              <a:endCxn id="27" idx="1"/>
            </p:cNvCxnSpPr>
            <p:nvPr/>
          </p:nvCxnSpPr>
          <p:spPr bwMode="auto">
            <a:xfrm>
              <a:off x="1473784" y="5202732"/>
              <a:ext cx="535882" cy="4055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>
              <a:stCxn id="27" idx="5"/>
              <a:endCxn id="26" idx="1"/>
            </p:cNvCxnSpPr>
            <p:nvPr/>
          </p:nvCxnSpPr>
          <p:spPr bwMode="auto">
            <a:xfrm>
              <a:off x="2281297" y="5837804"/>
              <a:ext cx="400933" cy="3126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>
              <a:stCxn id="27" idx="0"/>
              <a:endCxn id="32" idx="4"/>
            </p:cNvCxnSpPr>
            <p:nvPr/>
          </p:nvCxnSpPr>
          <p:spPr bwMode="auto">
            <a:xfrm flipV="1">
              <a:off x="2145482" y="4537748"/>
              <a:ext cx="470507" cy="102299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>
              <a:stCxn id="28" idx="7"/>
              <a:endCxn id="32" idx="3"/>
            </p:cNvCxnSpPr>
            <p:nvPr/>
          </p:nvCxnSpPr>
          <p:spPr bwMode="auto">
            <a:xfrm flipV="1">
              <a:off x="1473784" y="4490212"/>
              <a:ext cx="993089" cy="48299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>
              <a:stCxn id="26" idx="6"/>
              <a:endCxn id="30" idx="2"/>
            </p:cNvCxnSpPr>
            <p:nvPr/>
          </p:nvCxnSpPr>
          <p:spPr bwMode="auto">
            <a:xfrm flipV="1">
              <a:off x="3031674" y="6047637"/>
              <a:ext cx="923974" cy="21753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>
              <a:stCxn id="26" idx="0"/>
              <a:endCxn id="29" idx="4"/>
            </p:cNvCxnSpPr>
            <p:nvPr/>
          </p:nvCxnSpPr>
          <p:spPr bwMode="auto">
            <a:xfrm flipV="1">
              <a:off x="2826975" y="5250268"/>
              <a:ext cx="210986" cy="8526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>
              <a:stCxn id="30" idx="0"/>
              <a:endCxn id="31" idx="4"/>
            </p:cNvCxnSpPr>
            <p:nvPr/>
          </p:nvCxnSpPr>
          <p:spPr bwMode="auto">
            <a:xfrm flipV="1">
              <a:off x="4143494" y="5087971"/>
              <a:ext cx="48705" cy="79736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>
              <a:stCxn id="31" idx="0"/>
              <a:endCxn id="33" idx="4"/>
            </p:cNvCxnSpPr>
            <p:nvPr/>
          </p:nvCxnSpPr>
          <p:spPr bwMode="auto">
            <a:xfrm flipV="1">
              <a:off x="4192199" y="4134333"/>
              <a:ext cx="0" cy="62904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>
              <a:stCxn id="32" idx="6"/>
              <a:endCxn id="33" idx="3"/>
            </p:cNvCxnSpPr>
            <p:nvPr/>
          </p:nvCxnSpPr>
          <p:spPr bwMode="auto">
            <a:xfrm flipV="1">
              <a:off x="2826869" y="4086797"/>
              <a:ext cx="1217298" cy="28865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>
              <a:stCxn id="32" idx="5"/>
              <a:endCxn id="31" idx="2"/>
            </p:cNvCxnSpPr>
            <p:nvPr/>
          </p:nvCxnSpPr>
          <p:spPr bwMode="auto">
            <a:xfrm>
              <a:off x="2765104" y="4490212"/>
              <a:ext cx="1219067" cy="43546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>
              <a:stCxn id="29" idx="6"/>
              <a:endCxn id="31" idx="3"/>
            </p:cNvCxnSpPr>
            <p:nvPr/>
          </p:nvCxnSpPr>
          <p:spPr bwMode="auto">
            <a:xfrm flipV="1">
              <a:off x="3226441" y="5040435"/>
              <a:ext cx="818660" cy="4753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>
              <a:stCxn id="29" idx="5"/>
              <a:endCxn id="30" idx="1"/>
            </p:cNvCxnSpPr>
            <p:nvPr/>
          </p:nvCxnSpPr>
          <p:spPr bwMode="auto">
            <a:xfrm>
              <a:off x="3171236" y="5202732"/>
              <a:ext cx="839431" cy="73014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>
              <a:stCxn id="29" idx="0"/>
              <a:endCxn id="32" idx="5"/>
            </p:cNvCxnSpPr>
            <p:nvPr/>
          </p:nvCxnSpPr>
          <p:spPr bwMode="auto">
            <a:xfrm flipH="1" flipV="1">
              <a:off x="2765104" y="4490212"/>
              <a:ext cx="272857" cy="43546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>
              <a:stCxn id="29" idx="2"/>
              <a:endCxn id="28" idx="6"/>
            </p:cNvCxnSpPr>
            <p:nvPr/>
          </p:nvCxnSpPr>
          <p:spPr bwMode="auto">
            <a:xfrm flipH="1">
              <a:off x="1535580" y="5087971"/>
              <a:ext cx="13139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>
              <a:stCxn id="27" idx="7"/>
              <a:endCxn id="29" idx="3"/>
            </p:cNvCxnSpPr>
            <p:nvPr/>
          </p:nvCxnSpPr>
          <p:spPr bwMode="auto">
            <a:xfrm flipV="1">
              <a:off x="2281297" y="5202732"/>
              <a:ext cx="623389" cy="4055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>
              <a:stCxn id="33" idx="7"/>
              <a:endCxn id="34" idx="3"/>
            </p:cNvCxnSpPr>
            <p:nvPr/>
          </p:nvCxnSpPr>
          <p:spPr bwMode="auto">
            <a:xfrm>
              <a:off x="4340230" y="3857275"/>
              <a:ext cx="933764" cy="9750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>
              <a:stCxn id="33" idx="0"/>
              <a:endCxn id="35" idx="4"/>
            </p:cNvCxnSpPr>
            <p:nvPr/>
          </p:nvCxnSpPr>
          <p:spPr bwMode="auto">
            <a:xfrm flipV="1">
              <a:off x="4192199" y="2973303"/>
              <a:ext cx="486165" cy="83643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/>
            <p:cNvCxnSpPr>
              <a:stCxn id="35" idx="0"/>
              <a:endCxn id="36" idx="4"/>
            </p:cNvCxnSpPr>
            <p:nvPr/>
          </p:nvCxnSpPr>
          <p:spPr bwMode="auto">
            <a:xfrm flipV="1">
              <a:off x="4678364" y="2121722"/>
              <a:ext cx="415779" cy="52698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>
              <a:stCxn id="38" idx="1"/>
              <a:endCxn id="34" idx="6"/>
            </p:cNvCxnSpPr>
            <p:nvPr/>
          </p:nvCxnSpPr>
          <p:spPr bwMode="auto">
            <a:xfrm flipH="1" flipV="1">
              <a:off x="5583875" y="3840015"/>
              <a:ext cx="860525" cy="13202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>
              <a:stCxn id="38" idx="7"/>
              <a:endCxn id="39" idx="4"/>
            </p:cNvCxnSpPr>
            <p:nvPr/>
          </p:nvCxnSpPr>
          <p:spPr bwMode="auto">
            <a:xfrm flipV="1">
              <a:off x="6730029" y="3297897"/>
              <a:ext cx="548357" cy="67413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>
              <a:stCxn id="38" idx="0"/>
              <a:endCxn id="40" idx="4"/>
            </p:cNvCxnSpPr>
            <p:nvPr/>
          </p:nvCxnSpPr>
          <p:spPr bwMode="auto">
            <a:xfrm flipV="1">
              <a:off x="6587215" y="2493450"/>
              <a:ext cx="123592" cy="14310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>
              <a:stCxn id="38" idx="1"/>
              <a:endCxn id="37" idx="4"/>
            </p:cNvCxnSpPr>
            <p:nvPr/>
          </p:nvCxnSpPr>
          <p:spPr bwMode="auto">
            <a:xfrm flipH="1" flipV="1">
              <a:off x="5893690" y="2446986"/>
              <a:ext cx="550710" cy="15250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>
              <a:stCxn id="39" idx="1"/>
              <a:endCxn id="40" idx="5"/>
            </p:cNvCxnSpPr>
            <p:nvPr/>
          </p:nvCxnSpPr>
          <p:spPr bwMode="auto">
            <a:xfrm flipH="1" flipV="1">
              <a:off x="6859137" y="2445914"/>
              <a:ext cx="268005" cy="5749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>
              <a:stCxn id="39" idx="2"/>
              <a:endCxn id="37" idx="4"/>
            </p:cNvCxnSpPr>
            <p:nvPr/>
          </p:nvCxnSpPr>
          <p:spPr bwMode="auto">
            <a:xfrm flipH="1" flipV="1">
              <a:off x="5893690" y="2446986"/>
              <a:ext cx="1170804" cy="68861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>
              <a:stCxn id="39" idx="3"/>
              <a:endCxn id="34" idx="7"/>
            </p:cNvCxnSpPr>
            <p:nvPr/>
          </p:nvCxnSpPr>
          <p:spPr bwMode="auto">
            <a:xfrm flipH="1">
              <a:off x="5530708" y="3250361"/>
              <a:ext cx="1596434" cy="47489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/>
            <p:cNvCxnSpPr>
              <a:stCxn id="39" idx="7"/>
              <a:endCxn id="42" idx="4"/>
            </p:cNvCxnSpPr>
            <p:nvPr/>
          </p:nvCxnSpPr>
          <p:spPr bwMode="auto">
            <a:xfrm flipV="1">
              <a:off x="7429630" y="2122392"/>
              <a:ext cx="270728" cy="89844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Straight Connector 121"/>
            <p:cNvCxnSpPr>
              <a:stCxn id="34" idx="0"/>
              <a:endCxn id="40" idx="3"/>
            </p:cNvCxnSpPr>
            <p:nvPr/>
          </p:nvCxnSpPr>
          <p:spPr bwMode="auto">
            <a:xfrm flipV="1">
              <a:off x="5402351" y="2445914"/>
              <a:ext cx="1160126" cy="12318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>
              <a:stCxn id="34" idx="1"/>
              <a:endCxn id="37" idx="3"/>
            </p:cNvCxnSpPr>
            <p:nvPr/>
          </p:nvCxnSpPr>
          <p:spPr bwMode="auto">
            <a:xfrm flipV="1">
              <a:off x="5273994" y="2399450"/>
              <a:ext cx="461988" cy="13258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Straight Connector 125"/>
            <p:cNvCxnSpPr>
              <a:stCxn id="34" idx="2"/>
              <a:endCxn id="35" idx="5"/>
            </p:cNvCxnSpPr>
            <p:nvPr/>
          </p:nvCxnSpPr>
          <p:spPr bwMode="auto">
            <a:xfrm flipH="1" flipV="1">
              <a:off x="4792214" y="2925767"/>
              <a:ext cx="428613" cy="91424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/>
            <p:cNvCxnSpPr>
              <a:stCxn id="34" idx="1"/>
              <a:endCxn id="36" idx="4"/>
            </p:cNvCxnSpPr>
            <p:nvPr/>
          </p:nvCxnSpPr>
          <p:spPr bwMode="auto">
            <a:xfrm flipH="1" flipV="1">
              <a:off x="5094143" y="2121722"/>
              <a:ext cx="179851" cy="160353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" name="Straight Connector 143"/>
            <p:cNvCxnSpPr>
              <a:stCxn id="35" idx="6"/>
              <a:endCxn id="37" idx="2"/>
            </p:cNvCxnSpPr>
            <p:nvPr/>
          </p:nvCxnSpPr>
          <p:spPr bwMode="auto">
            <a:xfrm flipV="1">
              <a:off x="4839372" y="2284689"/>
              <a:ext cx="831286" cy="52631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" name="Straight Connector 145"/>
            <p:cNvCxnSpPr>
              <a:stCxn id="35" idx="5"/>
              <a:endCxn id="40" idx="3"/>
            </p:cNvCxnSpPr>
            <p:nvPr/>
          </p:nvCxnSpPr>
          <p:spPr bwMode="auto">
            <a:xfrm flipV="1">
              <a:off x="4792214" y="2445914"/>
              <a:ext cx="1770263" cy="47985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47"/>
            <p:cNvCxnSpPr>
              <a:stCxn id="35" idx="5"/>
              <a:endCxn id="39" idx="2"/>
            </p:cNvCxnSpPr>
            <p:nvPr/>
          </p:nvCxnSpPr>
          <p:spPr bwMode="auto">
            <a:xfrm>
              <a:off x="4792214" y="2925767"/>
              <a:ext cx="2272280" cy="20983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>
              <a:stCxn id="36" idx="6"/>
              <a:endCxn id="40" idx="0"/>
            </p:cNvCxnSpPr>
            <p:nvPr/>
          </p:nvCxnSpPr>
          <p:spPr bwMode="auto">
            <a:xfrm>
              <a:off x="5281672" y="1959425"/>
              <a:ext cx="1429135" cy="20943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Straight Connector 151"/>
            <p:cNvCxnSpPr>
              <a:stCxn id="37" idx="0"/>
              <a:endCxn id="41" idx="3"/>
            </p:cNvCxnSpPr>
            <p:nvPr/>
          </p:nvCxnSpPr>
          <p:spPr bwMode="auto">
            <a:xfrm flipV="1">
              <a:off x="5893690" y="1501752"/>
              <a:ext cx="821583" cy="62064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>
              <a:stCxn id="40" idx="0"/>
              <a:endCxn id="41" idx="4"/>
            </p:cNvCxnSpPr>
            <p:nvPr/>
          </p:nvCxnSpPr>
          <p:spPr bwMode="auto">
            <a:xfrm flipV="1">
              <a:off x="6710807" y="1549288"/>
              <a:ext cx="138564" cy="61956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/>
            <p:cNvCxnSpPr>
              <a:stCxn id="41" idx="5"/>
              <a:endCxn id="42" idx="1"/>
            </p:cNvCxnSpPr>
            <p:nvPr/>
          </p:nvCxnSpPr>
          <p:spPr bwMode="auto">
            <a:xfrm>
              <a:off x="6983468" y="1501752"/>
              <a:ext cx="565646" cy="34358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157"/>
            <p:cNvCxnSpPr>
              <a:stCxn id="40" idx="6"/>
              <a:endCxn id="42" idx="3"/>
            </p:cNvCxnSpPr>
            <p:nvPr/>
          </p:nvCxnSpPr>
          <p:spPr bwMode="auto">
            <a:xfrm flipV="1">
              <a:off x="6920578" y="2074856"/>
              <a:ext cx="628536" cy="25629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" name="TextBox 3"/>
          <p:cNvSpPr txBox="1"/>
          <p:nvPr/>
        </p:nvSpPr>
        <p:spPr>
          <a:xfrm>
            <a:off x="4552951" y="1459768"/>
            <a:ext cx="142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Eigenvector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600727" y="3133473"/>
            <a:ext cx="142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Closeness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8136962" y="2371206"/>
            <a:ext cx="142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Degree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5935566" y="5144266"/>
            <a:ext cx="18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Betweenness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4517356" y="4382173"/>
            <a:ext cx="1376334" cy="83887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/>
          <p:nvPr/>
        </p:nvCxnSpPr>
        <p:spPr bwMode="auto">
          <a:xfrm>
            <a:off x="3686258" y="3513691"/>
            <a:ext cx="1253005" cy="42735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>
            <a:stCxn id="64" idx="1"/>
          </p:cNvCxnSpPr>
          <p:nvPr/>
        </p:nvCxnSpPr>
        <p:spPr bwMode="auto">
          <a:xfrm flipH="1">
            <a:off x="7127142" y="2555872"/>
            <a:ext cx="1009820" cy="914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/>
          <p:nvPr/>
        </p:nvCxnSpPr>
        <p:spPr bwMode="auto">
          <a:xfrm>
            <a:off x="5893690" y="1829100"/>
            <a:ext cx="568995" cy="48656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58052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 Centrality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000" y="1692000"/>
            <a:ext cx="3486161" cy="4624662"/>
          </a:xfrm>
        </p:spPr>
        <p:txBody>
          <a:bodyPr/>
          <a:lstStyle/>
          <a:p>
            <a:r>
              <a:rPr lang="en-US" b="1" dirty="0" smtClean="0"/>
              <a:t>Degree centrality </a:t>
            </a:r>
            <a:r>
              <a:rPr lang="en-US" dirty="0" smtClean="0"/>
              <a:t>focuses on individual nodes – it simply counts the number of edges that a node has</a:t>
            </a:r>
          </a:p>
          <a:p>
            <a:r>
              <a:rPr lang="en-US" b="1" dirty="0" smtClean="0"/>
              <a:t>Hub</a:t>
            </a:r>
            <a:r>
              <a:rPr lang="en-US" dirty="0" smtClean="0"/>
              <a:t> nodes with high degree usually play an important role in a network</a:t>
            </a:r>
            <a:endParaRPr lang="en-US" dirty="0"/>
          </a:p>
        </p:txBody>
      </p:sp>
      <p:grpSp>
        <p:nvGrpSpPr>
          <p:cNvPr id="131" name="Group 130"/>
          <p:cNvGrpSpPr/>
          <p:nvPr/>
        </p:nvGrpSpPr>
        <p:grpSpPr>
          <a:xfrm>
            <a:off x="4116671" y="1533788"/>
            <a:ext cx="4756429" cy="4492887"/>
            <a:chOff x="4116671" y="1533788"/>
            <a:chExt cx="4756429" cy="4492887"/>
          </a:xfrm>
        </p:grpSpPr>
        <p:grpSp>
          <p:nvGrpSpPr>
            <p:cNvPr id="81" name="Group 80"/>
            <p:cNvGrpSpPr/>
            <p:nvPr/>
          </p:nvGrpSpPr>
          <p:grpSpPr>
            <a:xfrm>
              <a:off x="4116671" y="1533788"/>
              <a:ext cx="4756429" cy="4492887"/>
              <a:chOff x="3806911" y="1905548"/>
              <a:chExt cx="4756429" cy="4492887"/>
            </a:xfrm>
          </p:grpSpPr>
          <p:sp>
            <p:nvSpPr>
              <p:cNvPr id="5" name="Oval 4"/>
              <p:cNvSpPr/>
              <p:nvPr/>
            </p:nvSpPr>
            <p:spPr bwMode="auto">
              <a:xfrm>
                <a:off x="7344241" y="1905548"/>
                <a:ext cx="375692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F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6790826" y="5557674"/>
                <a:ext cx="322016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I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4431523" y="2230828"/>
                <a:ext cx="384145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B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7997083" y="4817252"/>
                <a:ext cx="418697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H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6878920" y="3609065"/>
                <a:ext cx="376960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E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5341984" y="3609065"/>
                <a:ext cx="421972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A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8147285" y="3160202"/>
                <a:ext cx="416055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G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3806911" y="3407701"/>
                <a:ext cx="409399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C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4412715" y="5003126"/>
                <a:ext cx="421761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D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4216310" y="3874272"/>
                <a:ext cx="12378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d</a:t>
                </a:r>
                <a:r>
                  <a:rPr lang="en-US" dirty="0" err="1" smtClean="0"/>
                  <a:t>eg</a:t>
                </a:r>
                <a:r>
                  <a:rPr lang="en-US" dirty="0" smtClean="0"/>
                  <a:t>(A)=4</a:t>
                </a:r>
                <a:endParaRPr lang="en-US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962819" y="3137833"/>
                <a:ext cx="12378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d</a:t>
                </a:r>
                <a:r>
                  <a:rPr lang="en-US" dirty="0" err="1" smtClean="0"/>
                  <a:t>eg</a:t>
                </a:r>
                <a:r>
                  <a:rPr lang="en-US" dirty="0" smtClean="0"/>
                  <a:t>(E)=5</a:t>
                </a:r>
                <a:endParaRPr lang="en-US" dirty="0"/>
              </a:p>
            </p:txBody>
          </p:sp>
          <p:sp>
            <p:nvSpPr>
              <p:cNvPr id="52" name="Oval 51"/>
              <p:cNvSpPr/>
              <p:nvPr/>
            </p:nvSpPr>
            <p:spPr bwMode="auto">
              <a:xfrm>
                <a:off x="6001897" y="6073841"/>
                <a:ext cx="363048" cy="32459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J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</p:grpSp>
        <p:cxnSp>
          <p:nvCxnSpPr>
            <p:cNvPr id="104" name="Straight Connector 103"/>
            <p:cNvCxnSpPr>
              <a:stCxn id="14" idx="7"/>
              <a:endCxn id="11" idx="4"/>
            </p:cNvCxnSpPr>
            <p:nvPr/>
          </p:nvCxnSpPr>
          <p:spPr bwMode="auto">
            <a:xfrm flipV="1">
              <a:off x="5082471" y="3561899"/>
              <a:ext cx="780259" cy="111700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>
              <a:stCxn id="13" idx="6"/>
              <a:endCxn id="11" idx="2"/>
            </p:cNvCxnSpPr>
            <p:nvPr/>
          </p:nvCxnSpPr>
          <p:spPr bwMode="auto">
            <a:xfrm>
              <a:off x="4526070" y="3198238"/>
              <a:ext cx="1125674" cy="20136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>
              <a:stCxn id="8" idx="6"/>
              <a:endCxn id="11" idx="0"/>
            </p:cNvCxnSpPr>
            <p:nvPr/>
          </p:nvCxnSpPr>
          <p:spPr bwMode="auto">
            <a:xfrm>
              <a:off x="5125428" y="2021365"/>
              <a:ext cx="737302" cy="121594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>
              <a:stCxn id="10" idx="0"/>
            </p:cNvCxnSpPr>
            <p:nvPr/>
          </p:nvCxnSpPr>
          <p:spPr bwMode="auto">
            <a:xfrm flipV="1">
              <a:off x="7377160" y="1859069"/>
              <a:ext cx="444513" cy="137823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>
              <a:stCxn id="10" idx="6"/>
              <a:endCxn id="12" idx="3"/>
            </p:cNvCxnSpPr>
            <p:nvPr/>
          </p:nvCxnSpPr>
          <p:spPr bwMode="auto">
            <a:xfrm flipV="1">
              <a:off x="7565640" y="3065500"/>
              <a:ext cx="952335" cy="33410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>
              <a:stCxn id="9" idx="0"/>
              <a:endCxn id="10" idx="5"/>
            </p:cNvCxnSpPr>
            <p:nvPr/>
          </p:nvCxnSpPr>
          <p:spPr bwMode="auto">
            <a:xfrm flipH="1" flipV="1">
              <a:off x="7510435" y="3514363"/>
              <a:ext cx="1005757" cy="93112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/>
            <p:cNvCxnSpPr>
              <a:stCxn id="7" idx="0"/>
              <a:endCxn id="10" idx="4"/>
            </p:cNvCxnSpPr>
            <p:nvPr/>
          </p:nvCxnSpPr>
          <p:spPr bwMode="auto">
            <a:xfrm flipV="1">
              <a:off x="7261594" y="3561899"/>
              <a:ext cx="115566" cy="16240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>
              <a:stCxn id="52" idx="7"/>
              <a:endCxn id="7" idx="3"/>
            </p:cNvCxnSpPr>
            <p:nvPr/>
          </p:nvCxnSpPr>
          <p:spPr bwMode="auto">
            <a:xfrm flipV="1">
              <a:off x="6621538" y="5462972"/>
              <a:ext cx="526206" cy="28664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Straight Connector 127"/>
            <p:cNvCxnSpPr>
              <a:stCxn id="10" idx="2"/>
              <a:endCxn id="11" idx="6"/>
            </p:cNvCxnSpPr>
            <p:nvPr/>
          </p:nvCxnSpPr>
          <p:spPr bwMode="auto">
            <a:xfrm flipH="1">
              <a:off x="6073716" y="3399602"/>
              <a:ext cx="111496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99921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 Centrality – In Degree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000" y="1846900"/>
            <a:ext cx="4202070" cy="4469088"/>
          </a:xfrm>
        </p:spPr>
        <p:txBody>
          <a:bodyPr/>
          <a:lstStyle/>
          <a:p>
            <a:r>
              <a:rPr lang="en-US" dirty="0" smtClean="0"/>
              <a:t>In degree – links to a vertex</a:t>
            </a:r>
          </a:p>
          <a:p>
            <a:r>
              <a:rPr lang="en-US" dirty="0"/>
              <a:t>O</a:t>
            </a:r>
            <a:r>
              <a:rPr lang="en-US" dirty="0" smtClean="0"/>
              <a:t>ften </a:t>
            </a:r>
            <a:r>
              <a:rPr lang="en-US" dirty="0"/>
              <a:t>used as a proxy for </a:t>
            </a:r>
            <a:r>
              <a:rPr lang="en-US" dirty="0" smtClean="0"/>
              <a:t>popularity</a:t>
            </a:r>
          </a:p>
          <a:p>
            <a:pPr lvl="1"/>
            <a:r>
              <a:rPr lang="en-US" dirty="0" smtClean="0"/>
              <a:t>A web page is important if lots of things link to it</a:t>
            </a:r>
          </a:p>
          <a:p>
            <a:pPr lvl="1"/>
            <a:r>
              <a:rPr lang="en-US" dirty="0" smtClean="0"/>
              <a:t>A twitter user is important if lots of other users follow it</a:t>
            </a:r>
          </a:p>
          <a:p>
            <a:pPr lvl="1"/>
            <a:r>
              <a:rPr lang="en-US" dirty="0" smtClean="0"/>
              <a:t>A journal article is important if lots of other articles cite it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116671" y="1533788"/>
            <a:ext cx="4756429" cy="4492887"/>
            <a:chOff x="3806911" y="1905548"/>
            <a:chExt cx="4756429" cy="4492887"/>
          </a:xfrm>
        </p:grpSpPr>
        <p:sp>
          <p:nvSpPr>
            <p:cNvPr id="5" name="Oval 4"/>
            <p:cNvSpPr/>
            <p:nvPr/>
          </p:nvSpPr>
          <p:spPr bwMode="auto">
            <a:xfrm>
              <a:off x="7344241" y="1905548"/>
              <a:ext cx="375692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F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790826" y="5557674"/>
              <a:ext cx="322016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I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4431523" y="2230828"/>
              <a:ext cx="384145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B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7997083" y="4817252"/>
              <a:ext cx="418697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H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878920" y="3609065"/>
              <a:ext cx="376960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E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341984" y="3609065"/>
              <a:ext cx="421972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A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147285" y="3160202"/>
              <a:ext cx="416055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G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3806911" y="3407701"/>
              <a:ext cx="409399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C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4412715" y="5003126"/>
              <a:ext cx="421761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D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14" name="Straight Arrow Connector 13"/>
            <p:cNvCxnSpPr>
              <a:stCxn id="13" idx="7"/>
              <a:endCxn id="10" idx="4"/>
            </p:cNvCxnSpPr>
            <p:nvPr/>
          </p:nvCxnSpPr>
          <p:spPr bwMode="auto">
            <a:xfrm flipV="1">
              <a:off x="4772711" y="3933659"/>
              <a:ext cx="780259" cy="111700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>
              <a:stCxn id="12" idx="6"/>
              <a:endCxn id="10" idx="2"/>
            </p:cNvCxnSpPr>
            <p:nvPr/>
          </p:nvCxnSpPr>
          <p:spPr bwMode="auto">
            <a:xfrm>
              <a:off x="4216310" y="3569998"/>
              <a:ext cx="1125674" cy="20136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>
              <a:stCxn id="7" idx="6"/>
              <a:endCxn id="10" idx="0"/>
            </p:cNvCxnSpPr>
            <p:nvPr/>
          </p:nvCxnSpPr>
          <p:spPr bwMode="auto">
            <a:xfrm>
              <a:off x="4815668" y="2393125"/>
              <a:ext cx="737302" cy="121594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>
              <a:stCxn id="5" idx="4"/>
              <a:endCxn id="9" idx="0"/>
            </p:cNvCxnSpPr>
            <p:nvPr/>
          </p:nvCxnSpPr>
          <p:spPr bwMode="auto">
            <a:xfrm flipH="1">
              <a:off x="7067400" y="2230142"/>
              <a:ext cx="464687" cy="137892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>
              <a:stCxn id="11" idx="2"/>
              <a:endCxn id="9" idx="7"/>
            </p:cNvCxnSpPr>
            <p:nvPr/>
          </p:nvCxnSpPr>
          <p:spPr bwMode="auto">
            <a:xfrm flipH="1">
              <a:off x="7200675" y="3322499"/>
              <a:ext cx="946610" cy="33410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>
              <a:stCxn id="8" idx="1"/>
              <a:endCxn id="9" idx="5"/>
            </p:cNvCxnSpPr>
            <p:nvPr/>
          </p:nvCxnSpPr>
          <p:spPr bwMode="auto">
            <a:xfrm flipH="1" flipV="1">
              <a:off x="7200675" y="3886123"/>
              <a:ext cx="857725" cy="97866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>
              <a:stCxn id="6" idx="0"/>
              <a:endCxn id="9" idx="4"/>
            </p:cNvCxnSpPr>
            <p:nvPr/>
          </p:nvCxnSpPr>
          <p:spPr bwMode="auto">
            <a:xfrm flipV="1">
              <a:off x="6951834" y="3933659"/>
              <a:ext cx="115566" cy="162401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9" idx="2"/>
              <a:endCxn id="10" idx="6"/>
            </p:cNvCxnSpPr>
            <p:nvPr/>
          </p:nvCxnSpPr>
          <p:spPr bwMode="auto">
            <a:xfrm flipH="1">
              <a:off x="5763956" y="3771362"/>
              <a:ext cx="111496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5763956" y="3137833"/>
              <a:ext cx="1436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inDeg</a:t>
              </a:r>
              <a:r>
                <a:rPr lang="en-US" dirty="0" smtClean="0"/>
                <a:t>(E)=4</a:t>
              </a:r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6001897" y="6073841"/>
              <a:ext cx="363048" cy="32459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J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25" name="Straight Arrow Connector 24"/>
            <p:cNvCxnSpPr>
              <a:stCxn id="24" idx="6"/>
              <a:endCxn id="6" idx="3"/>
            </p:cNvCxnSpPr>
            <p:nvPr/>
          </p:nvCxnSpPr>
          <p:spPr bwMode="auto">
            <a:xfrm flipV="1">
              <a:off x="6364945" y="5834732"/>
              <a:ext cx="473039" cy="40140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49938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CS">
  <a:themeElements>
    <a:clrScheme name="Custom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11 - CSS" id="{A9F95300-17D0-C845-92AA-829B010B7BE7}" vid="{A5DC916A-1AF4-684A-82FE-8F29E5F01F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9442</TotalTime>
  <Words>1538</Words>
  <Application>Microsoft Macintosh PowerPoint</Application>
  <PresentationFormat>On-screen Show (4:3)</PresentationFormat>
  <Paragraphs>394</Paragraphs>
  <Slides>35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ECS</vt:lpstr>
      <vt:lpstr>Web Graph</vt:lpstr>
      <vt:lpstr>How is the Web Structured?</vt:lpstr>
      <vt:lpstr>Graphs can Model</vt:lpstr>
      <vt:lpstr>Graph Theory – Useful Measures</vt:lpstr>
      <vt:lpstr>Which is the Most Important Node?</vt:lpstr>
      <vt:lpstr>Graph Theory – Is this Node Important?</vt:lpstr>
      <vt:lpstr>Which is the Most Important Node?</vt:lpstr>
      <vt:lpstr>Degree Centrality</vt:lpstr>
      <vt:lpstr>Degree Centrality – In Degree</vt:lpstr>
      <vt:lpstr>Degree Centrality – Out Degree</vt:lpstr>
      <vt:lpstr>Degree Distributions</vt:lpstr>
      <vt:lpstr>Degree Distribution Examples</vt:lpstr>
      <vt:lpstr>Power Law Networks</vt:lpstr>
      <vt:lpstr>Betweenness Centrality</vt:lpstr>
      <vt:lpstr>Betweenness Centrality</vt:lpstr>
      <vt:lpstr>Closeness Centrality</vt:lpstr>
      <vt:lpstr>Closeness Centrality</vt:lpstr>
      <vt:lpstr>Eigenvector Centrality</vt:lpstr>
      <vt:lpstr>What do the Measures Tell Me?</vt:lpstr>
      <vt:lpstr>Google’s PageRank Algorithm</vt:lpstr>
      <vt:lpstr>PageRank: Original Formula</vt:lpstr>
      <vt:lpstr>PageRank: Surfer Model</vt:lpstr>
      <vt:lpstr>Google and PageRank</vt:lpstr>
      <vt:lpstr>Why is Web Graph Important?</vt:lpstr>
      <vt:lpstr>What does the web look like?</vt:lpstr>
      <vt:lpstr>What does the Web look like?</vt:lpstr>
      <vt:lpstr>Small World Network</vt:lpstr>
      <vt:lpstr>Simulation</vt:lpstr>
      <vt:lpstr>What does the Web look like?</vt:lpstr>
      <vt:lpstr>The Bow Tie</vt:lpstr>
      <vt:lpstr>Web Graph Results</vt:lpstr>
      <vt:lpstr>What does the Web look like?</vt:lpstr>
      <vt:lpstr>Web Graph</vt:lpstr>
      <vt:lpstr>Modern Web Research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Cascading Stylesheets</dc:title>
  <dc:creator>Gibbins N.M.</dc:creator>
  <cp:lastModifiedBy>Heather Packer</cp:lastModifiedBy>
  <cp:revision>105</cp:revision>
  <dcterms:created xsi:type="dcterms:W3CDTF">2017-10-22T16:39:59Z</dcterms:created>
  <dcterms:modified xsi:type="dcterms:W3CDTF">2017-11-19T23:22:05Z</dcterms:modified>
</cp:coreProperties>
</file>