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quicktime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  <p:sldMasterId id="2147483677" r:id="rId2"/>
    <p:sldMasterId id="2147483689" r:id="rId3"/>
    <p:sldMasterId id="2147483700" r:id="rId4"/>
  </p:sldMasterIdLst>
  <p:notesMasterIdLst>
    <p:notesMasterId r:id="rId62"/>
  </p:notesMasterIdLst>
  <p:handoutMasterIdLst>
    <p:handoutMasterId r:id="rId63"/>
  </p:handoutMasterIdLst>
  <p:sldIdLst>
    <p:sldId id="260" r:id="rId5"/>
    <p:sldId id="317" r:id="rId6"/>
    <p:sldId id="287" r:id="rId7"/>
    <p:sldId id="262" r:id="rId8"/>
    <p:sldId id="268" r:id="rId9"/>
    <p:sldId id="266" r:id="rId10"/>
    <p:sldId id="267" r:id="rId11"/>
    <p:sldId id="265" r:id="rId12"/>
    <p:sldId id="264" r:id="rId13"/>
    <p:sldId id="336" r:id="rId14"/>
    <p:sldId id="263" r:id="rId15"/>
    <p:sldId id="269" r:id="rId16"/>
    <p:sldId id="271" r:id="rId17"/>
    <p:sldId id="349" r:id="rId18"/>
    <p:sldId id="350" r:id="rId19"/>
    <p:sldId id="351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6" r:id="rId30"/>
    <p:sldId id="340" r:id="rId31"/>
    <p:sldId id="341" r:id="rId32"/>
    <p:sldId id="342" r:id="rId33"/>
    <p:sldId id="343" r:id="rId34"/>
    <p:sldId id="346" r:id="rId35"/>
    <p:sldId id="347" r:id="rId36"/>
    <p:sldId id="345" r:id="rId37"/>
    <p:sldId id="344" r:id="rId38"/>
    <p:sldId id="288" r:id="rId39"/>
    <p:sldId id="289" r:id="rId40"/>
    <p:sldId id="290" r:id="rId41"/>
    <p:sldId id="314" r:id="rId42"/>
    <p:sldId id="292" r:id="rId43"/>
    <p:sldId id="318" r:id="rId44"/>
    <p:sldId id="320" r:id="rId45"/>
    <p:sldId id="353" r:id="rId46"/>
    <p:sldId id="323" r:id="rId47"/>
    <p:sldId id="332" r:id="rId48"/>
    <p:sldId id="324" r:id="rId49"/>
    <p:sldId id="273" r:id="rId50"/>
    <p:sldId id="325" r:id="rId51"/>
    <p:sldId id="348" r:id="rId52"/>
    <p:sldId id="326" r:id="rId53"/>
    <p:sldId id="327" r:id="rId54"/>
    <p:sldId id="337" r:id="rId55"/>
    <p:sldId id="328" r:id="rId56"/>
    <p:sldId id="329" r:id="rId57"/>
    <p:sldId id="330" r:id="rId58"/>
    <p:sldId id="338" r:id="rId59"/>
    <p:sldId id="331" r:id="rId60"/>
    <p:sldId id="352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6">
          <p15:clr>
            <a:srgbClr val="A4A3A4"/>
          </p15:clr>
        </p15:guide>
        <p15:guide id="2" pos="54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0000"/>
    <a:srgbClr val="99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64" autoAdjust="0"/>
    <p:restoredTop sz="89506" autoAdjust="0"/>
  </p:normalViewPr>
  <p:slideViewPr>
    <p:cSldViewPr snapToGrid="0">
      <p:cViewPr>
        <p:scale>
          <a:sx n="116" d="100"/>
          <a:sy n="116" d="100"/>
        </p:scale>
        <p:origin x="224" y="88"/>
      </p:cViewPr>
      <p:guideLst>
        <p:guide orient="horz" pos="4246"/>
        <p:guide pos="54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handoutMaster" Target="handoutMasters/handout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97CC8-DE70-9140-9F52-EF081617E37B}" type="datetimeFigureOut">
              <a:rPr lang="en-US" smtClean="0"/>
              <a:pPr/>
              <a:t>11/16/17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D2D0D-191E-E44C-996B-AC3310359F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144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36CE36-0872-2F4D-B362-E22EB214A3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68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2C5C38-6D5D-DB4D-BEC8-00292445BAFF}" type="slidenum">
              <a:rPr lang="en-GB"/>
              <a:pPr/>
              <a:t>1</a:t>
            </a:fld>
            <a:endParaRPr lang="en-GB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05BAC5-7BFE-5C45-9447-381E52CC1FC5}" type="slidenum">
              <a:rPr lang="en-GB"/>
              <a:pPr/>
              <a:t>11</a:t>
            </a:fld>
            <a:endParaRPr lang="en-GB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 2</a:t>
            </a:r>
            <a:r>
              <a:rPr lang="en-GB" baseline="30000" dirty="0" smtClean="0"/>
              <a:t>nd</a:t>
            </a:r>
            <a:r>
              <a:rPr lang="en-GB" dirty="0" smtClean="0"/>
              <a:t> Gen spatial hypertext system (2000-)</a:t>
            </a:r>
          </a:p>
          <a:p>
            <a:endParaRPr lang="en-GB" dirty="0" smtClean="0"/>
          </a:p>
          <a:p>
            <a:r>
              <a:rPr lang="en-GB" dirty="0" smtClean="0"/>
              <a:t>Based on experiences with VIKI (Shipman and Marshall)</a:t>
            </a:r>
          </a:p>
          <a:p>
            <a:endParaRPr lang="en-GB" dirty="0" smtClean="0"/>
          </a:p>
          <a:p>
            <a:r>
              <a:rPr lang="en-GB" dirty="0" smtClean="0"/>
              <a:t>Frank Shipman, Texas A&amp;M</a:t>
            </a:r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27FA4C-5047-9745-87F3-12D60BC093B1}" type="slidenum">
              <a:rPr lang="en-GB"/>
              <a:pPr/>
              <a:t>12</a:t>
            </a:fld>
            <a:endParaRPr lang="en-GB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9B53B-AAD9-B547-AD74-702A6A878AD9}" type="slidenum">
              <a:rPr lang="en-GB"/>
              <a:pPr/>
              <a:t>13</a:t>
            </a:fld>
            <a:endParaRPr lang="en-GB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 personal content management assistant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BC57D-FCF9-F84B-868F-5B1744ADC54C}" type="slidenum">
              <a:rPr lang="en-GB"/>
              <a:pPr/>
              <a:t>17</a:t>
            </a:fld>
            <a:endParaRPr lang="en-GB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635763-459A-C84E-9962-7E1382AE7197}" type="slidenum">
              <a:rPr lang="en-GB"/>
              <a:pPr/>
              <a:t>18</a:t>
            </a:fld>
            <a:endParaRPr lang="en-GB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BD382D-5489-264B-AED4-FA6A5E013F62}" type="slidenum">
              <a:rPr lang="en-GB"/>
              <a:pPr/>
              <a:t>19</a:t>
            </a:fld>
            <a:endParaRPr lang="en-GB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D5DB95-83C8-AE4A-B0A1-D4CB2334C4E6}" type="slidenum">
              <a:rPr lang="en-GB"/>
              <a:pPr/>
              <a:t>20</a:t>
            </a:fld>
            <a:endParaRPr lang="en-GB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8B9AE5-AA0F-4647-8731-627242894149}" type="slidenum">
              <a:rPr lang="en-GB"/>
              <a:pPr/>
              <a:t>21</a:t>
            </a:fld>
            <a:endParaRPr lang="en-GB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FB2AB-D0C4-5041-80BD-423D179590C0}" type="slidenum">
              <a:rPr lang="en-GB"/>
              <a:pPr/>
              <a:t>22</a:t>
            </a:fld>
            <a:endParaRPr lang="en-GB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479850-D305-5241-AC15-ACA955FE9C84}" type="slidenum">
              <a:rPr lang="en-GB"/>
              <a:pPr/>
              <a:t>23</a:t>
            </a:fld>
            <a:endParaRPr lang="en-GB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 far, we’ve concentrated on hypermedia systems where the dominant paradigm is one of </a:t>
            </a:r>
            <a:r>
              <a:rPr lang="en-US" i="1" dirty="0" smtClean="0"/>
              <a:t>navigation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Links are to be </a:t>
            </a:r>
            <a:r>
              <a:rPr lang="en-US" i="1" dirty="0" smtClean="0"/>
              <a:t>followed</a:t>
            </a:r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dirty="0" smtClean="0"/>
              <a:t>In this lecture, we’ll consider hypermedia systems where linking structures are not primarily used for navigation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34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94DE9-618C-E143-8787-93C8BEEBD918}" type="slidenum">
              <a:rPr lang="en-GB"/>
              <a:pPr/>
              <a:t>24</a:t>
            </a:fld>
            <a:endParaRPr lang="en-GB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FC93C8-22AE-C145-A881-9F67BC7C19EC}" type="slidenum">
              <a:rPr lang="en-GB"/>
              <a:pPr/>
              <a:t>25</a:t>
            </a:fld>
            <a:endParaRPr lang="en-GB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9D953A-EA1D-D44F-A582-C7CE8A8F4AFA}" type="slidenum">
              <a:rPr lang="en-GB"/>
              <a:pPr/>
              <a:t>26</a:t>
            </a:fld>
            <a:endParaRPr lang="en-GB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Randy Trigg’s PhD</a:t>
            </a:r>
          </a:p>
          <a:p>
            <a:endParaRPr lang="en-US" dirty="0" smtClean="0"/>
          </a:p>
          <a:p>
            <a:r>
              <a:rPr lang="en-US" dirty="0" smtClean="0"/>
              <a:t>Rhetorical moves from IBIS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860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A3930D-62BB-D746-A32D-63ED208B0516}" type="slidenum">
              <a:rPr lang="en-GB" sz="1200"/>
              <a:pPr eaLnBrk="1" hangingPunct="1"/>
              <a:t>37</a:t>
            </a:fld>
            <a:endParaRPr lang="en-GB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0800" y="879475"/>
            <a:ext cx="4217988" cy="3163888"/>
          </a:xfrm>
          <a:solidFill>
            <a:srgbClr val="FFFFFF"/>
          </a:solidFill>
          <a:ln/>
        </p:spPr>
      </p:sp>
      <p:sp>
        <p:nvSpPr>
          <p:cNvPr id="1843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41863" cy="3513138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428836-F3EA-5B46-8099-0A8BD730D647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Why use ontologies?</a:t>
            </a:r>
          </a:p>
          <a:p>
            <a:pPr lvl="1"/>
            <a:r>
              <a:rPr lang="en-GB" dirty="0" smtClean="0"/>
              <a:t>Shared understanding</a:t>
            </a:r>
          </a:p>
          <a:p>
            <a:pPr lvl="1"/>
            <a:r>
              <a:rPr lang="en-GB" dirty="0" smtClean="0"/>
              <a:t>Facilitate communication (joint terminology, normative model)</a:t>
            </a:r>
          </a:p>
          <a:p>
            <a:pPr lvl="1"/>
            <a:r>
              <a:rPr lang="en-GB" dirty="0" smtClean="0"/>
              <a:t>Inter-operability: sharing and reuse</a:t>
            </a:r>
          </a:p>
          <a:p>
            <a:pPr eaLnBrk="1" hangingPunct="1"/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276C56-4C66-2D4C-B076-52E480BA9453}" type="slidenum">
              <a:rPr lang="en-GB" sz="1200"/>
              <a:pPr eaLnBrk="1" hangingPunct="1"/>
              <a:t>39</a:t>
            </a:fld>
            <a:endParaRPr lang="en-GB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0800" y="879475"/>
            <a:ext cx="4217988" cy="3163888"/>
          </a:xfrm>
          <a:solidFill>
            <a:srgbClr val="FFFFFF"/>
          </a:solidFill>
          <a:ln/>
        </p:spPr>
      </p:sp>
      <p:sp>
        <p:nvSpPr>
          <p:cNvPr id="22532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41863" cy="3513138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Physical hypermedia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334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Pervasive computing</a:t>
            </a:r>
            <a:r>
              <a:rPr lang="en-US" baseline="0" dirty="0" smtClean="0"/>
              <a:t> – c.f. ubiquitous computing (Xerox PARC – Mark Weiser)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Pervasive hypermedia – links in everything?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31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Chawton</a:t>
            </a:r>
            <a:r>
              <a:rPr lang="en-US" dirty="0" smtClean="0"/>
              <a:t> House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46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EBC7E-5BDB-B844-BFF1-550BB6ACA8F6}" type="slidenum">
              <a:rPr lang="en-GB"/>
              <a:pPr/>
              <a:t>4</a:t>
            </a:fld>
            <a:endParaRPr lang="en-GB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These tools support common understanding</a:t>
            </a:r>
          </a:p>
          <a:p>
            <a:r>
              <a:rPr lang="en-GB" dirty="0" smtClean="0"/>
              <a:t>Less confusing than networks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7A3F7B-B117-2944-8778-0D63E9981C07}" type="slidenum">
              <a:rPr lang="en-GB"/>
              <a:pPr/>
              <a:t>46</a:t>
            </a:fld>
            <a:endParaRPr lang="en-GB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Salt ‘n’ Pepper</a:t>
            </a:r>
            <a:r>
              <a:rPr lang="en-GB" baseline="0" dirty="0" smtClean="0"/>
              <a:t> </a:t>
            </a:r>
            <a:r>
              <a:rPr lang="en-US" baseline="0" dirty="0" smtClean="0"/>
              <a:t>–</a:t>
            </a:r>
            <a:r>
              <a:rPr lang="en-GB" baseline="0" dirty="0" smtClean="0"/>
              <a:t> Patrick Sinclair</a:t>
            </a:r>
            <a:endParaRPr lang="en-GB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QR-codes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858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9FCE0-0B0E-FD4E-A0F5-7A7B1C8EE82E}" type="slidenum">
              <a:rPr lang="en-US"/>
              <a:pPr/>
              <a:t>50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Again, back to programmed learning</a:t>
            </a:r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9FBB07-34CD-5947-98B0-7AAF95F10A7E}" type="slidenum">
              <a:rPr lang="en-GB"/>
              <a:pPr/>
              <a:t>5</a:t>
            </a:fld>
            <a:endParaRPr lang="en-GB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This work emerged almost exclusively from Xerox PARC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8F6687-AB1E-F54C-8FFB-1E7DFE7576A3}" type="slidenum">
              <a:rPr lang="en-GB"/>
              <a:pPr/>
              <a:t>6</a:t>
            </a:fld>
            <a:endParaRPr lang="en-GB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41D2F3-33EB-174F-993E-E22A820625D9}" type="slidenum">
              <a:rPr lang="en-GB"/>
              <a:pPr/>
              <a:t>7</a:t>
            </a:fld>
            <a:endParaRPr lang="en-GB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7BF538-22AD-0245-A5F1-F7E9DDCB6109}" type="slidenum">
              <a:rPr lang="en-GB"/>
              <a:pPr/>
              <a:t>8</a:t>
            </a:fld>
            <a:endParaRPr lang="en-GB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D4A12F-9577-664C-B640-8EE3D745C388}" type="slidenum">
              <a:rPr lang="en-GB"/>
              <a:pPr/>
              <a:t>9</a:t>
            </a:fld>
            <a:endParaRPr lang="en-GB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65" charset="0"/>
                <a:ea typeface="+mn-ea"/>
                <a:cs typeface="+mn-cs"/>
              </a:rPr>
              <a:t>Relationships between objects may be noted 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65" charset="0"/>
                <a:ea typeface="+mn-ea"/>
                <a:cs typeface="+mn-cs"/>
              </a:rPr>
              <a:t>Through spatial juxtaposition and placement 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65" charset="0"/>
                <a:ea typeface="+mn-ea"/>
                <a:cs typeface="+mn-cs"/>
              </a:rPr>
              <a:t>Through visual properties (expressing category membership)</a:t>
            </a:r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D4A12F-9577-664C-B640-8EE3D745C388}" type="slidenum">
              <a:rPr lang="en-GB"/>
              <a:pPr/>
              <a:t>10</a:t>
            </a:fld>
            <a:endParaRPr lang="en-GB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65" charset="0"/>
                <a:ea typeface="+mn-ea"/>
                <a:cs typeface="+mn-cs"/>
              </a:rPr>
              <a:t>Categorical or activity-related connections among objects may also be noted through hierarchical collections </a:t>
            </a:r>
            <a:endParaRPr lang="en-US" dirty="0" smtClean="0"/>
          </a:p>
          <a:p>
            <a:endParaRPr lang="en-GB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Arial" pitchFamily="-65" charset="0"/>
                <a:ea typeface="+mn-ea"/>
                <a:cs typeface="+mn-cs"/>
              </a:rPr>
              <a:t>Composites provide users with the ability to abstract relationships among types of objects </a:t>
            </a: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8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2100" y="115888"/>
            <a:ext cx="2178050" cy="53403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115888"/>
            <a:ext cx="6381750" cy="53403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341438"/>
            <a:ext cx="8382000" cy="4830762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pic>
        <p:nvPicPr>
          <p:cNvPr id="8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08050"/>
            <a:ext cx="8534400" cy="61595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76400"/>
            <a:ext cx="4191000" cy="4419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1000" cy="4419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5C4AC-9921-B44B-9B01-FB3FBEB4673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703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08050"/>
            <a:ext cx="8534400" cy="61595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76400"/>
            <a:ext cx="8534400" cy="2133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962400"/>
            <a:ext cx="8534400" cy="2133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CA64AC-15F0-B448-853C-A0A1216AC7B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70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 indent="-270000">
              <a:buFont typeface="Arial"/>
              <a:buChar char="•"/>
              <a:defRPr/>
            </a:lvl1pPr>
            <a:lvl2pPr marL="540000" indent="-270000">
              <a:buFont typeface="Arial"/>
              <a:buChar char="•"/>
              <a:defRPr sz="2000"/>
            </a:lvl2pPr>
            <a:lvl3pPr marL="810000" indent="-270000">
              <a:buFont typeface="Arial"/>
              <a:buChar char="•"/>
              <a:defRPr sz="2000"/>
            </a:lvl3pPr>
            <a:lvl4pPr marL="1080000" indent="-270000">
              <a:buFont typeface="Arial"/>
              <a:buChar char="•"/>
              <a:defRPr sz="2000"/>
            </a:lvl4pPr>
            <a:lvl5pPr marL="1350000" indent="-270000">
              <a:buFont typeface="Arial"/>
              <a:buChar char="•"/>
              <a:defRPr sz="20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dirty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8600" y="1700213"/>
            <a:ext cx="8686800" cy="2160587"/>
          </a:xfrm>
        </p:spPr>
        <p:txBody>
          <a:bodyPr lIns="9144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33825"/>
            <a:ext cx="8686800" cy="1752600"/>
          </a:xfrm>
        </p:spPr>
        <p:txBody>
          <a:bodyPr lIns="91440"/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324600"/>
            <a:ext cx="2133600" cy="304800"/>
          </a:xfrm>
        </p:spPr>
        <p:txBody>
          <a:bodyPr rIns="91440"/>
          <a:lstStyle>
            <a:lvl1pPr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038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dirty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0"/>
            <a:ext cx="8686799" cy="1362075"/>
          </a:xfrm>
        </p:spPr>
        <p:txBody>
          <a:bodyPr/>
          <a:lstStyle>
            <a:lvl1pPr algn="l">
              <a:defRPr sz="48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79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999" y="1700213"/>
            <a:ext cx="8496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4000" y="3860800"/>
            <a:ext cx="8496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81000"/>
            <a:ext cx="269557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5807075"/>
            <a:ext cx="8496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 smtClean="0"/>
              <a:t>Click to add author </a:t>
            </a:r>
            <a:br>
              <a:rPr lang="en-US" dirty="0" smtClean="0"/>
            </a:br>
            <a:r>
              <a:rPr lang="en-US" dirty="0" smtClean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" y="381000"/>
            <a:ext cx="2163119" cy="58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700214"/>
            <a:ext cx="8496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81000"/>
            <a:ext cx="21399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41438"/>
            <a:ext cx="4038600" cy="4830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06900"/>
            <a:ext cx="8496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000" y="5768975"/>
            <a:ext cx="8496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285055712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000" y="1682750"/>
            <a:ext cx="40956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82750"/>
            <a:ext cx="40956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682750"/>
            <a:ext cx="4095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00" y="2322511"/>
            <a:ext cx="4095600" cy="384968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682750"/>
            <a:ext cx="409416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2322511"/>
            <a:ext cx="4094164" cy="384969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pic>
        <p:nvPicPr>
          <p:cNvPr id="12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4000" y="1682750"/>
            <a:ext cx="8496000" cy="4489450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dirty="0" smtClean="0"/>
          </a:p>
        </p:txBody>
      </p:sp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1000"/>
            <a:ext cx="21605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41438"/>
            <a:ext cx="4038600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981201"/>
            <a:ext cx="4038600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399" y="1341438"/>
            <a:ext cx="4038601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399" y="1981201"/>
            <a:ext cx="4038601" cy="4191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1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462" y="260350"/>
            <a:ext cx="2166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46ECAC-3B7D-7B47-BB51-FA59818F34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Relationship Id="rId11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6172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41438"/>
            <a:ext cx="8382000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>
    <p:wipe dir="r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30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>
    <p:wipe dir="r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70000" indent="-180000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81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108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350000" indent="-180000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p:transition>
    <p:wipe dir="r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174625" indent="-174625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722313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985838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258888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4000" y="900000"/>
            <a:ext cx="8496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000" y="1692000"/>
            <a:ext cx="8496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4000" y="63246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400" y="6316662"/>
            <a:ext cx="17526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Georgia"/>
                <a:ea typeface="ＭＳ Ｐゴシック" pitchFamily="-106" charset="-128"/>
                <a:cs typeface="Georgia"/>
              </a:defRPr>
            </a:lvl1pPr>
          </a:lstStyle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transition>
    <p:wipe dir="r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174625" indent="-174625" algn="l" rtl="0" eaLnBrk="1" fontAlgn="base" hangingPunct="1">
        <a:spcBef>
          <a:spcPct val="0"/>
        </a:spcBef>
        <a:spcAft>
          <a:spcPts val="180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2pPr>
      <a:lvl3pPr marL="722313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3pPr>
      <a:lvl4pPr marL="985838" indent="-176213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258888" indent="-185738" algn="l" rtl="0" eaLnBrk="1" fontAlgn="base" hangingPunct="1">
        <a:spcBef>
          <a:spcPct val="0"/>
        </a:spcBef>
        <a:spcAft>
          <a:spcPts val="1200"/>
        </a:spcAft>
        <a:buFont typeface="Lucida Grande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4" Type="http://schemas.openxmlformats.org/officeDocument/2006/relationships/image" Target="../media/image2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microsoft.com/office/2007/relationships/hdphoto" Target="../media/hdphoto1.wdp"/><Relationship Id="rId6" Type="http://schemas.openxmlformats.org/officeDocument/2006/relationships/image" Target="../media/image30.png"/><Relationship Id="rId7" Type="http://schemas.microsoft.com/office/2007/relationships/hdphoto" Target="../media/hdphoto2.wdp"/><Relationship Id="rId8" Type="http://schemas.openxmlformats.org/officeDocument/2006/relationships/image" Target="../media/image31.png"/><Relationship Id="rId9" Type="http://schemas.microsoft.com/office/2007/relationships/hdphoto" Target="../media/hdphoto3.wdp"/><Relationship Id="rId10" Type="http://schemas.openxmlformats.org/officeDocument/2006/relationships/image" Target="../media/image32.png"/><Relationship Id="rId11" Type="http://schemas.microsoft.com/office/2007/relationships/hdphoto" Target="../media/hdphoto4.wdp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4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6000" dirty="0" smtClean="0"/>
              <a:t>Richer Links:</a:t>
            </a:r>
            <a:br>
              <a:rPr lang="en-GB" sz="6000" dirty="0" smtClean="0"/>
            </a:br>
            <a:r>
              <a:rPr lang="en-GB" sz="6000" dirty="0" smtClean="0"/>
              <a:t>The Future of Hypertext</a:t>
            </a:r>
            <a:endParaRPr lang="en-GB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mtClean="0"/>
              <a:t>COMP3220 Web Infrastructure</a:t>
            </a:r>
            <a:br>
              <a:rPr lang="en-GB" smtClean="0"/>
            </a:br>
            <a:r>
              <a:rPr lang="en-GB" smtClean="0"/>
              <a:t>COMP6218 </a:t>
            </a:r>
            <a:r>
              <a:rPr lang="en-GB" dirty="0" smtClean="0"/>
              <a:t>Web Architecture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 Nicholas Gibbins - </a:t>
            </a:r>
            <a:r>
              <a:rPr lang="en-US" dirty="0" err="1" smtClean="0"/>
              <a:t>nmg@ecs.soton.ac.uk</a:t>
            </a:r>
            <a:endParaRPr lang="en-US" dirty="0" smtClean="0"/>
          </a:p>
          <a:p>
            <a:r>
              <a:rPr lang="en-US" dirty="0" smtClean="0"/>
              <a:t>2017-2018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By collection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By composite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Spatial structures and relationships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835696" y="299695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835696" y="371703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267744" y="407707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547664" y="4509120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123728" y="4869160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187624" y="2780928"/>
            <a:ext cx="2376264" cy="2952328"/>
          </a:xfrm>
          <a:prstGeom prst="rect">
            <a:avLst/>
          </a:prstGeom>
          <a:noFill/>
          <a:ln w="12700" cap="flat" cmpd="sng" algn="ctr">
            <a:solidFill>
              <a:schemeClr val="tx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292080" y="2708920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5292080" y="4365104"/>
            <a:ext cx="864096" cy="576064"/>
          </a:xfrm>
          <a:prstGeom prst="roundRect">
            <a:avLst>
              <a:gd name="adj" fmla="val 36709"/>
            </a:avLst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 rot="1819613">
            <a:off x="5306387" y="353573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092279" y="3501009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7092279" y="5157193"/>
            <a:ext cx="864096" cy="576064"/>
          </a:xfrm>
          <a:prstGeom prst="roundRect">
            <a:avLst>
              <a:gd name="adj" fmla="val 36709"/>
            </a:avLst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 rot="1819613">
            <a:off x="7106586" y="4327821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6258798"/>
            <a:ext cx="7482517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Marshall, C.C. </a:t>
            </a:r>
            <a:r>
              <a:rPr lang="en-US" sz="1600" dirty="0">
                <a:latin typeface="Georgia"/>
                <a:cs typeface="Georgia"/>
              </a:rPr>
              <a:t>et al (1994) </a:t>
            </a:r>
            <a:r>
              <a:rPr lang="en-US" sz="1600" i="1" dirty="0">
                <a:latin typeface="Georgia"/>
                <a:cs typeface="Georgia"/>
              </a:rPr>
              <a:t>VIKI: spatial hypertext supporting emergent </a:t>
            </a:r>
            <a:r>
              <a:rPr lang="en-US" sz="1600" i="1" dirty="0" smtClean="0">
                <a:latin typeface="Georgia"/>
                <a:cs typeface="Georgia"/>
              </a:rPr>
              <a:t>structure</a:t>
            </a:r>
            <a:r>
              <a:rPr lang="en-US" sz="1600" dirty="0" smtClean="0">
                <a:latin typeface="Georgia"/>
                <a:cs typeface="Georgia"/>
              </a:rPr>
              <a:t>. 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Proceedings of the 1994 ACM European Conference on Hypertext, pp. 13-23.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2354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Visual Knowledge Builder</a:t>
            </a:r>
            <a:endParaRPr lang="en-GB" dirty="0"/>
          </a:p>
        </p:txBody>
      </p:sp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672" y="1700808"/>
            <a:ext cx="5834235" cy="4422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23528" y="6258798"/>
            <a:ext cx="8824131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Shipman, F. et al (2001) </a:t>
            </a:r>
            <a:r>
              <a:rPr lang="en-US" sz="1600" i="1" dirty="0" smtClean="0">
                <a:latin typeface="Georgia"/>
                <a:cs typeface="Georgia"/>
              </a:rPr>
              <a:t>The </a:t>
            </a:r>
            <a:r>
              <a:rPr lang="en-US" sz="1600" i="1" dirty="0">
                <a:latin typeface="Georgia"/>
                <a:cs typeface="Georgia"/>
              </a:rPr>
              <a:t>Visual Knowledge Builder: A Second Generation Spatial Hypertext</a:t>
            </a:r>
            <a:r>
              <a:rPr lang="en-US" sz="1600" dirty="0">
                <a:latin typeface="Georgia"/>
                <a:cs typeface="Georgia"/>
              </a:rPr>
              <a:t>, </a:t>
            </a:r>
            <a:br>
              <a:rPr lang="en-US" sz="1600" dirty="0">
                <a:latin typeface="Georgia"/>
                <a:cs typeface="Georgia"/>
              </a:rPr>
            </a:br>
            <a:r>
              <a:rPr lang="en-US" sz="1600" dirty="0">
                <a:latin typeface="Georgia"/>
                <a:cs typeface="Georgia"/>
              </a:rPr>
              <a:t>Proceedings of the </a:t>
            </a:r>
            <a:r>
              <a:rPr lang="en-US" sz="1600" dirty="0" smtClean="0">
                <a:latin typeface="Georgia"/>
                <a:cs typeface="Georgia"/>
              </a:rPr>
              <a:t>12</a:t>
            </a:r>
            <a:r>
              <a:rPr lang="en-US" sz="1600" baseline="30000" dirty="0" smtClean="0">
                <a:latin typeface="Georgia"/>
                <a:cs typeface="Georgia"/>
              </a:rPr>
              <a:t>th</a:t>
            </a:r>
            <a:r>
              <a:rPr lang="en-US" sz="1600" dirty="0" smtClean="0">
                <a:latin typeface="Georgia"/>
                <a:cs typeface="Georgia"/>
              </a:rPr>
              <a:t> ACM </a:t>
            </a:r>
            <a:r>
              <a:rPr lang="en-US" sz="1600" dirty="0">
                <a:latin typeface="Georgia"/>
                <a:cs typeface="Georgia"/>
              </a:rPr>
              <a:t>Conference on </a:t>
            </a:r>
            <a:r>
              <a:rPr lang="en-US" sz="1600" dirty="0" smtClean="0">
                <a:latin typeface="Georgia"/>
                <a:cs typeface="Georgia"/>
              </a:rPr>
              <a:t>Hypertext and Hypermedia, </a:t>
            </a:r>
            <a:r>
              <a:rPr lang="en-US" sz="1600" dirty="0">
                <a:latin typeface="Georgia"/>
                <a:cs typeface="Georgia"/>
              </a:rPr>
              <a:t>pp. 113-122.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/>
              <a:t>Storyspace</a:t>
            </a:r>
            <a:r>
              <a:rPr lang="en-GB" dirty="0" smtClean="0"/>
              <a:t> is a hypertext writing tool.</a:t>
            </a:r>
          </a:p>
          <a:p>
            <a:pPr lvl="1"/>
            <a:r>
              <a:rPr lang="en-GB" dirty="0" smtClean="0"/>
              <a:t>Provides a variety of maps and views to help writers create, organize, and revise dynamically.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3040" b="-23040"/>
          <a:stretch>
            <a:fillRect/>
          </a:stretch>
        </p:blipFill>
        <p:spPr/>
      </p:pic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Storyspace (www.eastgate.com)</a:t>
            </a:r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Tinderbox (www.eastgate.com)</a:t>
            </a:r>
            <a:endParaRPr lang="en-GB"/>
          </a:p>
        </p:txBody>
      </p:sp>
      <p:pic>
        <p:nvPicPr>
          <p:cNvPr id="1966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616" y="1628800"/>
            <a:ext cx="7025776" cy="4843703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5800097543_0b84bc3911_o.jp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7" b="20007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dirty="0" smtClean="0"/>
              <a:t>Sculptural Hypertext and</a:t>
            </a:r>
            <a:br>
              <a:rPr lang="en-US" dirty="0" smtClean="0"/>
            </a:br>
            <a:r>
              <a:rPr lang="en-US" dirty="0" smtClean="0"/>
              <a:t>Hypertext Patterns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swolfe</a:t>
            </a:r>
            <a:r>
              <a:rPr lang="en-US" dirty="0"/>
              <a:t>/5800097543/</a:t>
            </a:r>
          </a:p>
        </p:txBody>
      </p:sp>
    </p:spTree>
    <p:extLst>
      <p:ext uri="{BB962C8B-B14F-4D97-AF65-F5344CB8AC3E}">
        <p14:creationId xmlns:p14="http://schemas.microsoft.com/office/powerpoint/2010/main" val="2813721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Sculptural Hypertext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Considerations for the writing of hypertext</a:t>
            </a:r>
          </a:p>
          <a:p>
            <a:pPr lvl="1"/>
            <a:r>
              <a:rPr lang="en-US" dirty="0" smtClean="0"/>
              <a:t>Conventional (calligraphic) hypertext adds links between nodes until the desired structure is achieved</a:t>
            </a:r>
          </a:p>
          <a:p>
            <a:pPr lvl="1"/>
            <a:r>
              <a:rPr lang="en-US" dirty="0" smtClean="0"/>
              <a:t>Sculptural hypertext assumes that all nodes are linked to each other, and removes links until the desired structure is achieved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1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 Shark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Card Shark node (or card) contains some text, typically a brief, </a:t>
            </a:r>
            <a:r>
              <a:rPr lang="en-US"/>
              <a:t>focused </a:t>
            </a:r>
            <a:r>
              <a:rPr lang="en-US" smtClean="0"/>
              <a:t>passage</a:t>
            </a:r>
            <a:endParaRPr lang="en-US" dirty="0"/>
          </a:p>
          <a:p>
            <a:r>
              <a:rPr lang="en-US" dirty="0"/>
              <a:t>Each card may also specify constraints on the context in which it may </a:t>
            </a:r>
            <a:r>
              <a:rPr lang="en-US" dirty="0" smtClean="0"/>
              <a:t>appear</a:t>
            </a:r>
            <a:endParaRPr lang="en-US" dirty="0"/>
          </a:p>
          <a:p>
            <a:r>
              <a:rPr lang="en-US" dirty="0" smtClean="0"/>
              <a:t>Reader receives seven random cards, based on constraints chooses which card to visit next, repeats</a:t>
            </a:r>
          </a:p>
          <a:p>
            <a:r>
              <a:rPr lang="en-US" dirty="0" smtClean="0"/>
              <a:t>Social Shark: collaborative, competitive reading</a:t>
            </a:r>
          </a:p>
          <a:p>
            <a:pPr lvl="1"/>
            <a:r>
              <a:rPr lang="en-US" dirty="0" smtClean="0"/>
              <a:t>Readers take it in turns to play cards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oints awarded to readers for the playing of particular cards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258798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smtClean="0">
                <a:latin typeface="Georgia"/>
                <a:cs typeface="Georgia"/>
              </a:rPr>
              <a:t>Bernstein, M. (2001) </a:t>
            </a:r>
            <a:r>
              <a:rPr lang="en-US" sz="1600" i="1" dirty="0" smtClean="0">
                <a:latin typeface="Georgia"/>
                <a:cs typeface="Georgia"/>
              </a:rPr>
              <a:t>Card Shark and Thespis: exotic tools for hypertext narrative</a:t>
            </a:r>
            <a:r>
              <a:rPr lang="en-US" sz="1600" dirty="0" smtClean="0">
                <a:latin typeface="Georgia"/>
                <a:cs typeface="Georgia"/>
              </a:rPr>
              <a:t>. 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Proceedings of the 12</a:t>
            </a:r>
            <a:r>
              <a:rPr lang="en-US" sz="1600" baseline="30000" dirty="0" smtClean="0">
                <a:latin typeface="Georgia"/>
                <a:cs typeface="Georgia"/>
              </a:rPr>
              <a:t>th</a:t>
            </a:r>
            <a:r>
              <a:rPr lang="en-US" sz="1600" dirty="0" smtClean="0">
                <a:latin typeface="Georgia"/>
                <a:cs typeface="Georgia"/>
              </a:rPr>
              <a:t> ACM Conference on Hypertext and Hypermedia, </a:t>
            </a:r>
            <a:r>
              <a:rPr lang="en-US" sz="1600" dirty="0" err="1" smtClean="0">
                <a:latin typeface="Georgia"/>
                <a:cs typeface="Georgia"/>
              </a:rPr>
              <a:t>pp</a:t>
            </a:r>
            <a:r>
              <a:rPr lang="en-US" sz="1600" dirty="0" smtClean="0">
                <a:latin typeface="Georgia"/>
                <a:cs typeface="Georgia"/>
              </a:rPr>
              <a:t> 41-50..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0848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6185" r="6185"/>
          <a:stretch>
            <a:fillRect/>
          </a:stretch>
        </p:blipFill>
        <p:spPr/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Temporal Hypermedia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http://www.flickr.com/photos/rachelpasch/2405915548/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Time Based Hypertext </a:t>
            </a:r>
            <a:endParaRPr lang="en-GB"/>
          </a:p>
        </p:txBody>
      </p:sp>
      <p:sp>
        <p:nvSpPr>
          <p:cNvPr id="216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business of inserting links into temporal and continuous media (sound, animations and video)</a:t>
            </a:r>
            <a:endParaRPr lang="en-GB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Links can be for </a:t>
            </a:r>
            <a:endParaRPr lang="en-GB" dirty="0" smtClean="0"/>
          </a:p>
          <a:p>
            <a:pPr lvl="1"/>
            <a:r>
              <a:rPr lang="en-US" dirty="0" smtClean="0"/>
              <a:t>Providing hypertext jumps to other contexts</a:t>
            </a:r>
            <a:endParaRPr lang="en-GB" dirty="0" smtClean="0"/>
          </a:p>
          <a:p>
            <a:pPr lvl="1"/>
            <a:r>
              <a:rPr lang="en-US" dirty="0" smtClean="0"/>
              <a:t>Annotation of the current item playing</a:t>
            </a:r>
            <a:endParaRPr lang="en-GB" dirty="0" smtClean="0"/>
          </a:p>
          <a:p>
            <a:pPr lvl="1"/>
            <a:r>
              <a:rPr lang="en-US" dirty="0" smtClean="0"/>
              <a:t>Synchronization of multiple media</a:t>
            </a:r>
            <a:r>
              <a:rPr lang="en-GB" dirty="0" smtClean="0"/>
              <a:t> 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Issues</a:t>
            </a:r>
            <a:endParaRPr lang="en-GB" dirty="0"/>
          </a:p>
        </p:txBody>
      </p:sp>
      <p:sp>
        <p:nvSpPr>
          <p:cNvPr id="218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Embed the links or point from outside?</a:t>
            </a:r>
          </a:p>
          <a:p>
            <a:pPr lvl="1"/>
            <a:r>
              <a:rPr lang="en-US" dirty="0" smtClean="0"/>
              <a:t>If embedded, what media format does this?</a:t>
            </a:r>
            <a:endParaRPr lang="en-GB" dirty="0" smtClean="0"/>
          </a:p>
          <a:p>
            <a:pPr lvl="1"/>
            <a:r>
              <a:rPr lang="en-US" dirty="0" smtClean="0"/>
              <a:t>If linking by reference, how to describe the place the link is?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Quality of Service</a:t>
            </a:r>
          </a:p>
          <a:p>
            <a:pPr lvl="1"/>
            <a:r>
              <a:rPr lang="en-US" dirty="0" smtClean="0"/>
              <a:t>Will things happen when they should?</a:t>
            </a:r>
            <a:endParaRPr lang="en-GB" dirty="0" smtClean="0"/>
          </a:p>
          <a:p>
            <a:endParaRPr lang="en-GB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534" r="553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Beyond Navigation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mtClean="0"/>
              <a:t>http://www.flickr.com/photos/djwtwo/7891312188/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4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Early innovative work on putting jump links into sound files</a:t>
            </a:r>
            <a:endParaRPr lang="en-GB" dirty="0" smtClean="0"/>
          </a:p>
          <a:p>
            <a:pPr lvl="1"/>
            <a:r>
              <a:rPr lang="en-US" dirty="0" smtClean="0"/>
              <a:t>Top window shows clickable links and bar is the “now point”</a:t>
            </a:r>
            <a:endParaRPr lang="en-GB" dirty="0" smtClean="0"/>
          </a:p>
          <a:p>
            <a:pPr lvl="1"/>
            <a:r>
              <a:rPr lang="en-US" dirty="0" smtClean="0"/>
              <a:t>Bottom window shows top window in context of whole file</a:t>
            </a:r>
            <a:endParaRPr lang="en-GB" dirty="0" smtClean="0"/>
          </a:p>
          <a:p>
            <a:pPr lvl="1"/>
            <a:r>
              <a:rPr lang="en-US" dirty="0" smtClean="0"/>
              <a:t>Links can be user activated or automatically invoked (decided by author)</a:t>
            </a:r>
            <a:endParaRPr lang="en-GB" dirty="0" smtClean="0"/>
          </a:p>
          <a:p>
            <a:pPr lvl="1"/>
            <a:r>
              <a:rPr lang="en-US" dirty="0" smtClean="0"/>
              <a:t>Link anchors described as start and finish times in seconds through file 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Microcosm Sound Viewer (1993)</a:t>
            </a:r>
            <a:r>
              <a:rPr lang="en-GB" smtClean="0"/>
              <a:t> </a:t>
            </a:r>
            <a:endParaRPr lang="en-GB" dirty="0"/>
          </a:p>
        </p:txBody>
      </p:sp>
      <p:pic>
        <p:nvPicPr>
          <p:cNvPr id="2201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016" y="2046970"/>
            <a:ext cx="4097357" cy="24621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Southampton work on video linking</a:t>
            </a:r>
            <a:endParaRPr lang="en-GB" dirty="0"/>
          </a:p>
        </p:txBody>
      </p:sp>
      <p:sp>
        <p:nvSpPr>
          <p:cNvPr id="224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Microcosm also supported links in Video using principally the same idea, visible links appeared as polygons within the picture, and could be authored so that they moved with an object.  </a:t>
            </a:r>
          </a:p>
          <a:p>
            <a:r>
              <a:rPr lang="en-US" smtClean="0"/>
              <a:t>Improvements in Windows component technology made it possible to develop a version of this framing the Windows Media Player.</a:t>
            </a:r>
          </a:p>
          <a:p>
            <a:r>
              <a:rPr lang="en-US" smtClean="0"/>
              <a:t>Later work at Southampton has implemented combining streamed multimedia data (RTP / RTCP) with streamed metadata. 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Amsterdam Hypermedia Model (1994)</a:t>
            </a:r>
            <a:endParaRPr lang="en-GB" dirty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Concerned with provision of systems to author multimedia presentations and synchronise multiple data streams</a:t>
            </a:r>
          </a:p>
          <a:p>
            <a:endParaRPr lang="en-GB" dirty="0"/>
          </a:p>
        </p:txBody>
      </p:sp>
      <p:pic>
        <p:nvPicPr>
          <p:cNvPr id="2263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1013" y="2492896"/>
            <a:ext cx="5638800" cy="38034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6258798"/>
            <a:ext cx="8598015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Hardman, L. et al (1994) </a:t>
            </a:r>
            <a:r>
              <a:rPr lang="en-US" sz="1600" i="1" dirty="0" smtClean="0">
                <a:latin typeface="Georgia"/>
                <a:cs typeface="Georgia"/>
              </a:rPr>
              <a:t>The Amsterdam Hypermedia Model: </a:t>
            </a:r>
            <a:r>
              <a:rPr lang="en-US" sz="1600" i="1" dirty="0">
                <a:latin typeface="Georgia"/>
                <a:cs typeface="Georgia"/>
              </a:rPr>
              <a:t>A</a:t>
            </a:r>
            <a:r>
              <a:rPr lang="en-US" sz="1600" i="1" dirty="0" smtClean="0">
                <a:latin typeface="Georgia"/>
                <a:cs typeface="Georgia"/>
              </a:rPr>
              <a:t>dding time and context to the </a:t>
            </a:r>
          </a:p>
          <a:p>
            <a:r>
              <a:rPr lang="en-US" sz="1600" i="1" dirty="0" smtClean="0">
                <a:latin typeface="Georgia"/>
                <a:cs typeface="Georgia"/>
              </a:rPr>
              <a:t>Dexter model</a:t>
            </a:r>
            <a:r>
              <a:rPr lang="en-US" sz="1600" dirty="0" smtClean="0">
                <a:latin typeface="Georgia"/>
                <a:cs typeface="Georgia"/>
              </a:rPr>
              <a:t>. Communications  of the ACM, 37(2), pp. 50-62.</a:t>
            </a:r>
            <a:endParaRPr lang="en-US" sz="1600" dirty="0">
              <a:latin typeface="Georgia"/>
              <a:cs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en-GB" smtClean="0"/>
              <a:t>Parallel “channels”</a:t>
            </a:r>
          </a:p>
          <a:p>
            <a:pPr lvl="1"/>
            <a:r>
              <a:rPr lang="en-GB" smtClean="0"/>
              <a:t>Links into temporal media could be “offset” by some time.</a:t>
            </a:r>
            <a:endParaRPr lang="en-GB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GB" smtClean="0"/>
              <a:t>Clickable links limited to stationary hotspots</a:t>
            </a:r>
          </a:p>
          <a:p>
            <a:pPr lvl="1"/>
            <a:r>
              <a:rPr lang="en-GB" smtClean="0"/>
              <a:t>This work developed into SMIL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Amsterdam Hypermedia Model</a:t>
            </a:r>
            <a:endParaRPr lang="en-US" dirty="0"/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1236" y="2996952"/>
            <a:ext cx="5538353" cy="35283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HyTime </a:t>
            </a:r>
            <a:endParaRPr lang="en-GB"/>
          </a:p>
        </p:txBody>
      </p:sp>
      <p:sp>
        <p:nvSpPr>
          <p:cNvPr id="230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Hypermedia/Time-based Structuring Language ISO/IEC 10744:1992 (and version 2 1997)</a:t>
            </a:r>
          </a:p>
          <a:p>
            <a:pPr lvl="1"/>
            <a:r>
              <a:rPr lang="en-GB" dirty="0" smtClean="0"/>
              <a:t>Added cross document links to SGML </a:t>
            </a:r>
          </a:p>
          <a:p>
            <a:pPr lvl="1"/>
            <a:r>
              <a:rPr lang="en-GB" dirty="0" smtClean="0"/>
              <a:t>Link mechanism inspired that of </a:t>
            </a:r>
            <a:r>
              <a:rPr lang="en-GB" dirty="0" err="1" smtClean="0"/>
              <a:t>XLink</a:t>
            </a:r>
            <a:r>
              <a:rPr lang="en-GB" dirty="0" smtClean="0"/>
              <a:t>/XPointer</a:t>
            </a:r>
            <a:endParaRPr lang="en-GB" dirty="0" smtClean="0"/>
          </a:p>
          <a:p>
            <a:pPr lvl="1"/>
            <a:r>
              <a:rPr lang="en-GB" dirty="0" smtClean="0"/>
              <a:t>Hub Document for </a:t>
            </a:r>
            <a:r>
              <a:rPr lang="en-GB" dirty="0" err="1" smtClean="0"/>
              <a:t>linkbases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Multiple ways of linking with location addressing by:</a:t>
            </a:r>
          </a:p>
          <a:p>
            <a:pPr lvl="1"/>
            <a:r>
              <a:rPr lang="en-GB" dirty="0" smtClean="0"/>
              <a:t>Name (inserted in the SGML)</a:t>
            </a:r>
          </a:p>
          <a:p>
            <a:pPr lvl="1"/>
            <a:r>
              <a:rPr lang="en-GB" dirty="0" smtClean="0"/>
              <a:t>Counting (including Document trees and reverse counts)</a:t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n-GB" dirty="0" err="1" smtClean="0"/>
              <a:t>HyTime</a:t>
            </a:r>
            <a:r>
              <a:rPr lang="en-GB" dirty="0" smtClean="0"/>
              <a:t> allowed counting in non SGML docs too)</a:t>
            </a:r>
          </a:p>
          <a:p>
            <a:pPr lvl="1"/>
            <a:r>
              <a:rPr lang="en-GB" dirty="0" smtClean="0"/>
              <a:t>Query (find the bit that matches this </a:t>
            </a:r>
            <a:r>
              <a:rPr lang="en-GB" dirty="0" err="1" smtClean="0"/>
              <a:t>HyQ</a:t>
            </a:r>
            <a:r>
              <a:rPr lang="en-GB" dirty="0" smtClean="0"/>
              <a:t> query)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An Opaque HyTime Link</a:t>
            </a:r>
            <a:endParaRPr lang="en-GB"/>
          </a:p>
        </p:txBody>
      </p:sp>
      <p:graphicFrame>
        <p:nvGraphicFramePr>
          <p:cNvPr id="232452" name="Object 4"/>
          <p:cNvGraphicFramePr>
            <a:graphicFrameLocks noChangeAspect="1"/>
          </p:cNvGraphicFramePr>
          <p:nvPr/>
        </p:nvGraphicFramePr>
        <p:xfrm>
          <a:off x="304800" y="1676400"/>
          <a:ext cx="8610600" cy="468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58" r:id="rId4" imgW="5238095" imgH="2847619" progId="MSPhotoEd.3">
                  <p:embed/>
                </p:oleObj>
              </mc:Choice>
              <mc:Fallback>
                <p:oleObj r:id="rId4" imgW="5238095" imgH="2847619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676400"/>
                        <a:ext cx="8610600" cy="4681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SMIL</a:t>
            </a:r>
            <a:endParaRPr lang="en-GB"/>
          </a:p>
        </p:txBody>
      </p:sp>
      <p:sp>
        <p:nvSpPr>
          <p:cNvPr id="238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Synchronized Multimedia Integration Language, the W3C format for multimedia on the Web</a:t>
            </a:r>
          </a:p>
          <a:p>
            <a:pPr lvl="1"/>
            <a:r>
              <a:rPr lang="en-GB" dirty="0" smtClean="0"/>
              <a:t>XML syntax encodes: timing, screen layout, interaction, </a:t>
            </a:r>
            <a:r>
              <a:rPr lang="en-GB" dirty="0" err="1" smtClean="0"/>
              <a:t>adaptivity</a:t>
            </a:r>
            <a:endParaRPr lang="en-GB" dirty="0" smtClean="0"/>
          </a:p>
          <a:p>
            <a:pPr lvl="1"/>
            <a:r>
              <a:rPr lang="en-GB" dirty="0" smtClean="0"/>
              <a:t>Uses CSS, </a:t>
            </a:r>
            <a:r>
              <a:rPr lang="en-GB" dirty="0" err="1" smtClean="0"/>
              <a:t>XPointer</a:t>
            </a:r>
            <a:r>
              <a:rPr lang="en-GB" dirty="0" smtClean="0"/>
              <a:t>, </a:t>
            </a:r>
            <a:r>
              <a:rPr lang="en-GB" dirty="0" err="1" smtClean="0"/>
              <a:t>XLink</a:t>
            </a:r>
            <a:r>
              <a:rPr lang="en-GB" dirty="0" smtClean="0"/>
              <a:t> and namespaces</a:t>
            </a:r>
          </a:p>
          <a:p>
            <a:pPr lvl="1"/>
            <a:r>
              <a:rPr lang="en-GB" dirty="0" smtClean="0"/>
              <a:t>Nested par (parallel) and </a:t>
            </a:r>
            <a:r>
              <a:rPr lang="en-GB" dirty="0" err="1" smtClean="0"/>
              <a:t>seq</a:t>
            </a:r>
            <a:r>
              <a:rPr lang="en-GB" dirty="0" smtClean="0"/>
              <a:t> (sequence) elements</a:t>
            </a:r>
          </a:p>
          <a:p>
            <a:pPr lvl="1"/>
            <a:r>
              <a:rPr lang="en-GB" dirty="0" smtClean="0"/>
              <a:t>Switch element, which establishes alternative means of presenting the same information (e.g. for different users or different displays)</a:t>
            </a:r>
          </a:p>
          <a:p>
            <a:pPr lvl="1"/>
            <a:r>
              <a:rPr lang="en-GB" dirty="0" smtClean="0"/>
              <a:t>Originally link start points were pretty simple </a:t>
            </a:r>
          </a:p>
          <a:p>
            <a:pPr lvl="1"/>
            <a:r>
              <a:rPr lang="en-GB" dirty="0" smtClean="0"/>
              <a:t>Latest versions look more and more like </a:t>
            </a:r>
            <a:r>
              <a:rPr lang="en-GB" dirty="0" err="1" smtClean="0"/>
              <a:t>HyTime</a:t>
            </a:r>
            <a:r>
              <a:rPr lang="en-GB" dirty="0" smtClean="0"/>
              <a:t> and include animation in XML 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Computational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mtClean="0"/>
              <a:t>http://www.flickr.com/photos/jamie_hladky/2126628775/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0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Seven Issues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Issue 4: Computation in (over) hypermedia networks</a:t>
            </a:r>
          </a:p>
          <a:p>
            <a:pPr lvl="1"/>
            <a:r>
              <a:rPr lang="en-US" dirty="0" smtClean="0"/>
              <a:t>The idea is to provide APIs to allow cards to be orchestrated and scripts to be executed when certain events occur</a:t>
            </a:r>
          </a:p>
          <a:p>
            <a:endParaRPr lang="en-US" dirty="0" smtClean="0"/>
          </a:p>
          <a:p>
            <a:r>
              <a:rPr lang="en-US" dirty="0" smtClean="0"/>
              <a:t>Interactivity</a:t>
            </a:r>
          </a:p>
          <a:p>
            <a:r>
              <a:rPr lang="en-US" dirty="0" err="1" smtClean="0"/>
              <a:t>Adaptivity</a:t>
            </a:r>
            <a:endParaRPr lang="en-US" dirty="0"/>
          </a:p>
          <a:p>
            <a:r>
              <a:rPr lang="en-US" dirty="0" smtClean="0"/>
              <a:t>Generated nodes and links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6258798"/>
            <a:ext cx="8424936" cy="33855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Halasz</a:t>
            </a:r>
            <a:r>
              <a:rPr lang="en-US" sz="1600" dirty="0" smtClean="0">
                <a:latin typeface="Georgia"/>
                <a:cs typeface="Georgia"/>
              </a:rPr>
              <a:t>, F. (1989) </a:t>
            </a:r>
            <a:r>
              <a:rPr lang="en-US" sz="1600" i="1" dirty="0" smtClean="0">
                <a:latin typeface="Georgia"/>
                <a:cs typeface="Georgia"/>
              </a:rPr>
              <a:t>Reflections on Notecards: </a:t>
            </a:r>
            <a:r>
              <a:rPr lang="en-US" sz="1600" i="1" dirty="0">
                <a:latin typeface="Georgia"/>
                <a:cs typeface="Georgia"/>
              </a:rPr>
              <a:t>s</a:t>
            </a:r>
            <a:r>
              <a:rPr lang="en-US" sz="1600" i="1" dirty="0" smtClean="0">
                <a:latin typeface="Georgia"/>
                <a:cs typeface="Georgia"/>
              </a:rPr>
              <a:t>even issues for the next </a:t>
            </a:r>
            <a:r>
              <a:rPr lang="en-US" sz="1600" i="1" dirty="0" err="1" smtClean="0">
                <a:latin typeface="Georgia"/>
                <a:cs typeface="Georgia"/>
              </a:rPr>
              <a:t>geeneration</a:t>
            </a:r>
            <a:r>
              <a:rPr lang="en-US" sz="1600" i="1" dirty="0" smtClean="0">
                <a:latin typeface="Georgia"/>
                <a:cs typeface="Georgia"/>
              </a:rPr>
              <a:t> of hypermedia systems</a:t>
            </a:r>
            <a:r>
              <a:rPr lang="en-US" sz="1600" dirty="0" smtClean="0">
                <a:latin typeface="Georgia"/>
                <a:cs typeface="Georgia"/>
              </a:rPr>
              <a:t>, Communications of the ACM, 31(7), pp. 836-852.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7612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</a:t>
            </a:r>
            <a:r>
              <a:rPr lang="en-US" dirty="0" smtClean="0"/>
              <a:t>cript cards that orchestrate the display of other cards</a:t>
            </a:r>
          </a:p>
          <a:p>
            <a:pPr lvl="1"/>
            <a:r>
              <a:rPr lang="en-US" dirty="0" smtClean="0"/>
              <a:t>Used to determine what material to show next</a:t>
            </a:r>
          </a:p>
          <a:p>
            <a:pPr lvl="1"/>
            <a:r>
              <a:rPr lang="en-US" dirty="0" smtClean="0"/>
              <a:t>Scripting engine separate from hypertext system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NoteCards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424936" cy="33855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Halasz</a:t>
            </a:r>
            <a:r>
              <a:rPr lang="en-US" sz="1600" dirty="0" smtClean="0">
                <a:latin typeface="Georgia"/>
                <a:cs typeface="Georgia"/>
              </a:rPr>
              <a:t>, F.G. et al (1986) </a:t>
            </a:r>
            <a:r>
              <a:rPr lang="en-US" sz="1600" i="1" dirty="0" err="1" smtClean="0">
                <a:latin typeface="Georgia"/>
                <a:cs typeface="Georgia"/>
              </a:rPr>
              <a:t>NoteCards</a:t>
            </a:r>
            <a:r>
              <a:rPr lang="en-US" sz="1600" i="1" dirty="0" smtClean="0">
                <a:latin typeface="Georgia"/>
                <a:cs typeface="Georgia"/>
              </a:rPr>
              <a:t> in a Nutshell</a:t>
            </a:r>
            <a:r>
              <a:rPr lang="en-US" sz="1600" dirty="0" smtClean="0">
                <a:latin typeface="Georgia"/>
                <a:cs typeface="Georgia"/>
              </a:rPr>
              <a:t>. SIGCHI Bulletin, 18(4), pp.45-52.</a:t>
            </a:r>
            <a:endParaRPr lang="en-US" sz="1600" dirty="0">
              <a:latin typeface="Georgia"/>
              <a:cs typeface="Georgi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3833" y="1628800"/>
            <a:ext cx="4492626" cy="294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65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Spatial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mtClean="0"/>
              <a:t>http://www.flickr.com/photos/jakecaptive/49915119/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36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Petri Net-based hypertext</a:t>
            </a:r>
          </a:p>
          <a:p>
            <a:pPr lvl="1"/>
            <a:r>
              <a:rPr lang="en-US" dirty="0" smtClean="0"/>
              <a:t>Variant finite state automata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ertex types: places/transitions</a:t>
            </a:r>
          </a:p>
          <a:p>
            <a:pPr lvl="1"/>
            <a:r>
              <a:rPr lang="en-US" dirty="0" smtClean="0"/>
              <a:t>Places </a:t>
            </a:r>
            <a:r>
              <a:rPr lang="en-US" dirty="0" err="1" smtClean="0"/>
              <a:t>labelled</a:t>
            </a:r>
            <a:r>
              <a:rPr lang="en-US" dirty="0" smtClean="0"/>
              <a:t> with tokens</a:t>
            </a:r>
          </a:p>
          <a:p>
            <a:pPr lvl="1"/>
            <a:r>
              <a:rPr lang="en-US" dirty="0" smtClean="0"/>
              <a:t>Tokens move through transitions </a:t>
            </a:r>
          </a:p>
          <a:p>
            <a:pPr marL="0" indent="0">
              <a:buNone/>
            </a:pPr>
            <a:r>
              <a:rPr lang="en-US" dirty="0" smtClean="0"/>
              <a:t>Petri Nets as hypertext</a:t>
            </a:r>
          </a:p>
          <a:p>
            <a:pPr lvl="1"/>
            <a:r>
              <a:rPr lang="en-US" dirty="0" smtClean="0"/>
              <a:t>Nodes are places</a:t>
            </a:r>
          </a:p>
          <a:p>
            <a:pPr lvl="1"/>
            <a:r>
              <a:rPr lang="en-US" dirty="0" smtClean="0"/>
              <a:t>Links are transitions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0859" r="-1085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Trellis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6258798"/>
            <a:ext cx="7818647" cy="83099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err="1" smtClean="0">
                <a:latin typeface="Times"/>
              </a:rPr>
              <a:t>Stotts</a:t>
            </a:r>
            <a:r>
              <a:rPr lang="en-US" sz="1600" dirty="0" smtClean="0">
                <a:latin typeface="Times"/>
              </a:rPr>
              <a:t>, P.D. </a:t>
            </a:r>
            <a:r>
              <a:rPr lang="en-US" sz="1600" dirty="0">
                <a:latin typeface="Times"/>
              </a:rPr>
              <a:t>and </a:t>
            </a:r>
            <a:r>
              <a:rPr lang="en-US" sz="1600" dirty="0" err="1" smtClean="0">
                <a:latin typeface="Times"/>
              </a:rPr>
              <a:t>Furuta</a:t>
            </a:r>
            <a:r>
              <a:rPr lang="en-US" sz="1600" dirty="0">
                <a:latin typeface="Times"/>
              </a:rPr>
              <a:t>, </a:t>
            </a:r>
            <a:r>
              <a:rPr lang="en-US" sz="1600" dirty="0" smtClean="0">
                <a:latin typeface="Times"/>
              </a:rPr>
              <a:t>R. (1989) Petri</a:t>
            </a:r>
            <a:r>
              <a:rPr lang="en-US" sz="1600" dirty="0">
                <a:latin typeface="Times"/>
              </a:rPr>
              <a:t>-net-based hypertext: Document structure with browsing </a:t>
            </a:r>
            <a:r>
              <a:rPr lang="en-US" sz="1600" dirty="0" smtClean="0">
                <a:latin typeface="Times"/>
              </a:rPr>
              <a:t/>
            </a:r>
            <a:br>
              <a:rPr lang="en-US" sz="1600" dirty="0" smtClean="0">
                <a:latin typeface="Times"/>
              </a:rPr>
            </a:br>
            <a:r>
              <a:rPr lang="en-US" sz="1600" dirty="0" smtClean="0">
                <a:latin typeface="Times"/>
              </a:rPr>
              <a:t>semantics. </a:t>
            </a:r>
            <a:r>
              <a:rPr lang="en-US" sz="1600" i="1" dirty="0">
                <a:latin typeface="Times"/>
              </a:rPr>
              <a:t>ACM Transactions on Information Systems</a:t>
            </a:r>
            <a:r>
              <a:rPr lang="en-US" sz="1600" dirty="0">
                <a:latin typeface="Times"/>
              </a:rPr>
              <a:t>, 7(1), </a:t>
            </a:r>
            <a:r>
              <a:rPr lang="en-US" sz="1600" dirty="0" smtClean="0">
                <a:latin typeface="Times"/>
              </a:rPr>
              <a:t>pp. 3-29</a:t>
            </a:r>
            <a:r>
              <a:rPr lang="en-US" sz="1600" dirty="0">
                <a:latin typeface="Times"/>
              </a:rPr>
              <a:t>.</a:t>
            </a:r>
          </a:p>
          <a:p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4102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03" y="-3272"/>
            <a:ext cx="8498620" cy="686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540000">
            <a:off x="358041" y="0"/>
            <a:ext cx="8443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Dynamic hypertext system that generates both nodes and links at run-time</a:t>
            </a:r>
          </a:p>
          <a:p>
            <a:pPr lvl="1"/>
            <a:r>
              <a:rPr lang="en-US" dirty="0" smtClean="0"/>
              <a:t>Text generation from structured knowledge</a:t>
            </a:r>
          </a:p>
          <a:p>
            <a:pPr lvl="1"/>
            <a:r>
              <a:rPr lang="en-US" dirty="0" smtClean="0"/>
              <a:t>Hypertext is history-aware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449" b="-344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ILEX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258798"/>
            <a:ext cx="8410055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O’Donnell, M. et al (2001) ILEX: An Architecture for a dynamic hypertext generation system.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i="1" dirty="0" smtClean="0">
                <a:latin typeface="Georgia"/>
                <a:cs typeface="Georgia"/>
              </a:rPr>
              <a:t>Journal of Natural Language Engineering</a:t>
            </a:r>
            <a:r>
              <a:rPr lang="en-US" sz="1600" dirty="0" smtClean="0">
                <a:latin typeface="Georgia"/>
                <a:cs typeface="Georgia"/>
              </a:rPr>
              <a:t>, 7(3), pp.225-250.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4284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Algorithm used by Google to rank</a:t>
            </a:r>
            <a:r>
              <a:rPr lang="en-US" dirty="0"/>
              <a:t> </a:t>
            </a:r>
            <a:r>
              <a:rPr lang="en-US" dirty="0" smtClean="0"/>
              <a:t>search results</a:t>
            </a:r>
          </a:p>
          <a:p>
            <a:pPr lvl="1"/>
            <a:r>
              <a:rPr lang="en-US" dirty="0" smtClean="0"/>
              <a:t>Calculation performed over hypertext structure</a:t>
            </a:r>
          </a:p>
          <a:p>
            <a:pPr lvl="1"/>
            <a:r>
              <a:rPr lang="en-US" dirty="0" smtClean="0"/>
              <a:t>Pages ‘vote’ for each other by linking to each other</a:t>
            </a:r>
          </a:p>
          <a:p>
            <a:pPr lvl="1"/>
            <a:r>
              <a:rPr lang="en-US" dirty="0" smtClean="0"/>
              <a:t>Votes by highly-ranked pages are valued more highly than those by low-ranked pages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3398" b="-1339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PageRank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174714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err="1">
                <a:latin typeface="Georgia"/>
                <a:cs typeface="Georgia"/>
              </a:rPr>
              <a:t>Brin</a:t>
            </a:r>
            <a:r>
              <a:rPr lang="en-US" sz="1600" dirty="0">
                <a:latin typeface="Georgia"/>
                <a:cs typeface="Georgia"/>
              </a:rPr>
              <a:t>, S</a:t>
            </a:r>
            <a:r>
              <a:rPr lang="en-US" sz="1600" dirty="0" smtClean="0">
                <a:latin typeface="Georgia"/>
                <a:cs typeface="Georgia"/>
              </a:rPr>
              <a:t>. and </a:t>
            </a:r>
            <a:r>
              <a:rPr lang="en-US" sz="1600" dirty="0">
                <a:latin typeface="Georgia"/>
                <a:cs typeface="Georgia"/>
              </a:rPr>
              <a:t>Page, L. (1998). </a:t>
            </a:r>
            <a:r>
              <a:rPr lang="en-US" sz="1600" dirty="0" smtClean="0">
                <a:latin typeface="Georgia"/>
                <a:cs typeface="Georgia"/>
              </a:rPr>
              <a:t>The </a:t>
            </a:r>
            <a:r>
              <a:rPr lang="en-US" sz="1600" dirty="0">
                <a:latin typeface="Georgia"/>
                <a:cs typeface="Georgia"/>
              </a:rPr>
              <a:t>anatomy of a large-scale </a:t>
            </a:r>
            <a:r>
              <a:rPr lang="en-US" sz="1600" dirty="0" err="1">
                <a:latin typeface="Georgia"/>
                <a:cs typeface="Georgia"/>
              </a:rPr>
              <a:t>hypertextual</a:t>
            </a:r>
            <a:r>
              <a:rPr lang="en-US" sz="1600" dirty="0">
                <a:latin typeface="Georgia"/>
                <a:cs typeface="Georgia"/>
              </a:rPr>
              <a:t> Web search </a:t>
            </a:r>
            <a:r>
              <a:rPr lang="en-US" sz="1600" dirty="0" smtClean="0">
                <a:latin typeface="Georgia"/>
                <a:cs typeface="Georgia"/>
              </a:rPr>
              <a:t>engine. </a:t>
            </a:r>
          </a:p>
          <a:p>
            <a:r>
              <a:rPr lang="en-US" sz="1600" i="1" dirty="0" smtClean="0">
                <a:latin typeface="Georgia"/>
                <a:cs typeface="Georgia"/>
              </a:rPr>
              <a:t>Computer </a:t>
            </a:r>
            <a:r>
              <a:rPr lang="en-US" sz="1600" i="1" dirty="0">
                <a:latin typeface="Georgia"/>
                <a:cs typeface="Georgia"/>
              </a:rPr>
              <a:t>Networks and ISDN </a:t>
            </a:r>
            <a:r>
              <a:rPr lang="en-US" sz="1600" i="1" dirty="0" smtClean="0">
                <a:latin typeface="Georgia"/>
                <a:cs typeface="Georgia"/>
              </a:rPr>
              <a:t>Systems</a:t>
            </a:r>
            <a:r>
              <a:rPr lang="en-US" sz="1600" dirty="0" smtClean="0">
                <a:latin typeface="Georgia"/>
                <a:cs typeface="Georgia"/>
              </a:rPr>
              <a:t>, 30, pp. </a:t>
            </a:r>
            <a:r>
              <a:rPr lang="en-US" sz="1600" dirty="0">
                <a:latin typeface="Georgia"/>
                <a:cs typeface="Georgia"/>
              </a:rPr>
              <a:t>107–117. </a:t>
            </a:r>
          </a:p>
        </p:txBody>
      </p:sp>
    </p:spTree>
    <p:extLst>
      <p:ext uri="{BB962C8B-B14F-4D97-AF65-F5344CB8AC3E}">
        <p14:creationId xmlns:p14="http://schemas.microsoft.com/office/powerpoint/2010/main" val="427384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5534" r="553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Conceptual Hypermedia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mtClean="0"/>
              <a:t>http://www.flickr.com/photos/binary_koala/2069692015/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6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mtClean="0"/>
              <a:t>Early Hypertext systems allowed links to be </a:t>
            </a:r>
            <a:r>
              <a:rPr lang="ja-JP" altLang="en-GB" smtClean="0"/>
              <a:t>“</a:t>
            </a:r>
            <a:r>
              <a:rPr lang="en-GB" smtClean="0"/>
              <a:t>typed</a:t>
            </a:r>
            <a:r>
              <a:rPr lang="ja-JP" altLang="en-GB" smtClean="0"/>
              <a:t>”</a:t>
            </a:r>
            <a:endParaRPr lang="en-GB" smtClean="0"/>
          </a:p>
          <a:p>
            <a:r>
              <a:rPr lang="en-GB" smtClean="0"/>
              <a:t>Links have </a:t>
            </a:r>
            <a:r>
              <a:rPr lang="en-GB" altLang="ja-JP" smtClean="0"/>
              <a:t>meaning (semantics)</a:t>
            </a:r>
            <a:endParaRPr lang="en-GB" smtClean="0"/>
          </a:p>
          <a:p>
            <a:r>
              <a:rPr lang="en-GB" smtClean="0"/>
              <a:t>We understand what we get by following a link</a:t>
            </a:r>
          </a:p>
          <a:p>
            <a:r>
              <a:rPr lang="en-GB" smtClean="0"/>
              <a:t>We may be able to infer further information</a:t>
            </a:r>
          </a:p>
          <a:p>
            <a:r>
              <a:rPr lang="en-GB" smtClean="0"/>
              <a:t>If the semantics are well defined, then maybe a machine can infer information too</a:t>
            </a:r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Origins: Typed links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5949280"/>
            <a:ext cx="8262278" cy="83099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Conklin, J. and </a:t>
            </a:r>
            <a:r>
              <a:rPr lang="en-US" sz="1600" dirty="0" err="1" smtClean="0">
                <a:latin typeface="Georgia"/>
                <a:cs typeface="Georgia"/>
              </a:rPr>
              <a:t>Begeman</a:t>
            </a:r>
            <a:r>
              <a:rPr lang="en-US" sz="1600" dirty="0" smtClean="0">
                <a:latin typeface="Georgia"/>
                <a:cs typeface="Georgia"/>
              </a:rPr>
              <a:t>, M.L. (1988) </a:t>
            </a:r>
            <a:r>
              <a:rPr lang="en-US" sz="1600" i="1" dirty="0" err="1" smtClean="0">
                <a:latin typeface="Georgia"/>
                <a:cs typeface="Georgia"/>
              </a:rPr>
              <a:t>gIBIS</a:t>
            </a:r>
            <a:r>
              <a:rPr lang="en-US" sz="1600" i="1" dirty="0" smtClean="0">
                <a:latin typeface="Georgia"/>
                <a:cs typeface="Georgia"/>
              </a:rPr>
              <a:t>: A Hypertext Tool for Exploratory Policy </a:t>
            </a:r>
          </a:p>
          <a:p>
            <a:r>
              <a:rPr lang="en-US" sz="1600" i="1" dirty="0" smtClean="0">
                <a:latin typeface="Georgia"/>
                <a:cs typeface="Georgia"/>
              </a:rPr>
              <a:t>Discussion</a:t>
            </a:r>
            <a:r>
              <a:rPr lang="en-US" sz="1600" dirty="0" smtClean="0">
                <a:latin typeface="Georgia"/>
                <a:cs typeface="Georgia"/>
              </a:rPr>
              <a:t>.</a:t>
            </a:r>
            <a:r>
              <a:rPr lang="en-US" sz="1600" dirty="0">
                <a:latin typeface="Georgia"/>
                <a:cs typeface="Georgia"/>
              </a:rPr>
              <a:t> </a:t>
            </a:r>
            <a:r>
              <a:rPr lang="en-US" sz="1600" dirty="0" smtClean="0">
                <a:latin typeface="Georgia"/>
                <a:cs typeface="Georgia"/>
              </a:rPr>
              <a:t>Proceedings of the 1988 ACM Conference on Computer-Supported Cooperative </a:t>
            </a:r>
          </a:p>
          <a:p>
            <a:r>
              <a:rPr lang="en-US" sz="1600" dirty="0" smtClean="0">
                <a:latin typeface="Georgia"/>
                <a:cs typeface="Georgia"/>
              </a:rPr>
              <a:t>Work, pp. 140-152.</a:t>
            </a:r>
            <a:endParaRPr lang="en-US" sz="1600" dirty="0">
              <a:latin typeface="Georgia"/>
              <a:cs typeface="Georg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93" r="3926"/>
          <a:stretch/>
        </p:blipFill>
        <p:spPr>
          <a:xfrm>
            <a:off x="4644008" y="2749972"/>
            <a:ext cx="4170733" cy="168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3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What is Conceptual Hypermedia?</a:t>
            </a:r>
            <a:endParaRPr lang="en-GB" dirty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Conceptual Hypermedia </a:t>
            </a:r>
          </a:p>
          <a:p>
            <a:pPr marL="0" indent="0" algn="ctr">
              <a:buNone/>
            </a:pPr>
            <a:r>
              <a:rPr lang="en-GB" dirty="0" smtClean="0"/>
              <a:t>=</a:t>
            </a:r>
          </a:p>
          <a:p>
            <a:pPr marL="0" indent="0" algn="ctr">
              <a:buNone/>
            </a:pPr>
            <a:r>
              <a:rPr lang="en-GB" dirty="0" smtClean="0"/>
              <a:t>Hypermedia + Ontologies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70321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Defining the </a:t>
            </a:r>
            <a:r>
              <a:rPr lang="ja-JP" altLang="en-US" smtClean="0"/>
              <a:t>‘</a:t>
            </a:r>
            <a:r>
              <a:rPr lang="en-US" smtClean="0"/>
              <a:t>O</a:t>
            </a:r>
            <a:r>
              <a:rPr lang="ja-JP" altLang="en-US" smtClean="0"/>
              <a:t>’</a:t>
            </a:r>
            <a:r>
              <a:rPr lang="en-US" smtClean="0"/>
              <a:t> word</a:t>
            </a:r>
            <a:endParaRPr lang="en-US"/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“An ontology is a specification of a </a:t>
            </a:r>
            <a:r>
              <a:rPr lang="en-US" dirty="0" err="1" smtClean="0"/>
              <a:t>conceptualisation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Specification: A formal description</a:t>
            </a:r>
          </a:p>
          <a:p>
            <a:pPr lvl="1"/>
            <a:r>
              <a:rPr lang="en-US" dirty="0" err="1" smtClean="0"/>
              <a:t>Conceptualisation</a:t>
            </a:r>
            <a:r>
              <a:rPr lang="en-US" dirty="0" smtClean="0"/>
              <a:t>: The objects, concepts, and other entities that are assumed to exist in some area of interest and the relationships that hold among them</a:t>
            </a:r>
          </a:p>
          <a:p>
            <a:pPr marL="0" indent="0">
              <a:buNone/>
            </a:pPr>
            <a:r>
              <a:rPr lang="en-GB" dirty="0" smtClean="0"/>
              <a:t>Ontologies as engineered </a:t>
            </a:r>
            <a:r>
              <a:rPr lang="en-GB" dirty="0" err="1" smtClean="0"/>
              <a:t>artifacts</a:t>
            </a:r>
            <a:r>
              <a:rPr lang="en-GB" dirty="0" smtClean="0"/>
              <a:t>:</a:t>
            </a:r>
          </a:p>
          <a:p>
            <a:pPr lvl="1"/>
            <a:r>
              <a:rPr lang="de-DE" dirty="0" smtClean="0"/>
              <a:t>A specific vocabulary used to describe a certain reality, plus </a:t>
            </a:r>
          </a:p>
          <a:p>
            <a:pPr lvl="1"/>
            <a:r>
              <a:rPr lang="de-DE" dirty="0" smtClean="0"/>
              <a:t>A set of explicit assumptions regarding the intended meaning of the vocabulary</a:t>
            </a:r>
            <a:endParaRPr lang="en-GB" dirty="0" smtClean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23528" y="6258798"/>
            <a:ext cx="8282716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Gruber, T.R. (1993) </a:t>
            </a:r>
            <a:r>
              <a:rPr lang="en-US" sz="1600" i="1" dirty="0" smtClean="0">
                <a:latin typeface="Georgia"/>
                <a:cs typeface="Georgia"/>
              </a:rPr>
              <a:t>A translation approach to portable ontologies</a:t>
            </a:r>
            <a:r>
              <a:rPr lang="en-US" sz="1600" dirty="0" smtClean="0">
                <a:latin typeface="Georgia"/>
                <a:cs typeface="Georgia"/>
              </a:rPr>
              <a:t>. Knowledge Acquisition, 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5(2), pp. 199-220.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3653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Conceptual Hypermedia?</a:t>
            </a:r>
            <a:endParaRPr lang="en-GB" dirty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Hypertext is the study of what can be said using computer media, databases and links</a:t>
            </a:r>
          </a:p>
          <a:p>
            <a:pPr lvl="1"/>
            <a:r>
              <a:rPr lang="en-GB" dirty="0" smtClean="0"/>
              <a:t>Computer-mediated extensions to familiar textual communication</a:t>
            </a:r>
          </a:p>
          <a:p>
            <a:pPr marL="0" indent="0">
              <a:buNone/>
            </a:pPr>
            <a:r>
              <a:rPr lang="en-GB" dirty="0" smtClean="0"/>
              <a:t>Things that exist have complex relationships with each other</a:t>
            </a:r>
          </a:p>
          <a:p>
            <a:pPr lvl="1"/>
            <a:r>
              <a:rPr lang="en-GB" dirty="0" smtClean="0"/>
              <a:t>Complex structures are required for expressing and exploring these relationships </a:t>
            </a:r>
          </a:p>
          <a:p>
            <a:pPr lvl="1"/>
            <a:r>
              <a:rPr lang="en-GB" dirty="0" smtClean="0"/>
              <a:t>Ontologies formalise these complex structures</a:t>
            </a:r>
          </a:p>
          <a:p>
            <a:pPr marL="0" indent="0">
              <a:buNone/>
            </a:pPr>
            <a:r>
              <a:rPr lang="en-GB" dirty="0" smtClean="0"/>
              <a:t>Conceptual Hypermedia is the kind of hypertext whose structure and links are derived from the relationships between objects in the real world</a:t>
            </a:r>
          </a:p>
          <a:p>
            <a:pPr lvl="1"/>
            <a:r>
              <a:rPr lang="en-GB" dirty="0" smtClean="0"/>
              <a:t>Hypertext with an underlying ontological model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7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What is Spatial Hypermedia?</a:t>
            </a:r>
            <a:endParaRPr lang="en-GB" dirty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Tools for supporting emergent structure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 visual/spatial metaphor allows people to express the nuances of structure, especially ambiguous or partial</a:t>
            </a:r>
          </a:p>
          <a:p>
            <a:r>
              <a:rPr lang="en-GB" dirty="0" smtClean="0"/>
              <a:t>Focus on creation of structure</a:t>
            </a:r>
          </a:p>
          <a:p>
            <a:r>
              <a:rPr lang="en-GB" dirty="0" smtClean="0"/>
              <a:t>Focus on visual and spatial properties:</a:t>
            </a:r>
          </a:p>
          <a:p>
            <a:pPr lvl="1"/>
            <a:r>
              <a:rPr lang="en-GB" dirty="0" smtClean="0"/>
              <a:t>Position, colour, border, shape, font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Represent both implicit structure and explicit relationships</a:t>
            </a:r>
          </a:p>
          <a:p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Conceptual Open Hypermedia</a:t>
            </a:r>
            <a:endParaRPr lang="en-GB"/>
          </a:p>
        </p:txBody>
      </p:sp>
      <p:sp>
        <p:nvSpPr>
          <p:cNvPr id="222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Hypermedia links can be viewed as navigable ontology relationships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Ontology used to improve linking</a:t>
            </a:r>
          </a:p>
          <a:p>
            <a:pPr lvl="1"/>
            <a:r>
              <a:rPr lang="en-GB" dirty="0" smtClean="0"/>
              <a:t>Concepts used to disambiguate word sense of candidate link endpoints</a:t>
            </a:r>
          </a:p>
          <a:p>
            <a:pPr lvl="1"/>
            <a:r>
              <a:rPr lang="en-GB" dirty="0" smtClean="0"/>
              <a:t>Links derived from ontology relations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258798"/>
            <a:ext cx="8743981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Carr, L. et al (2001) </a:t>
            </a:r>
            <a:r>
              <a:rPr lang="en-US" sz="1600" i="1" dirty="0" smtClean="0">
                <a:latin typeface="Georgia"/>
                <a:cs typeface="Georgia"/>
              </a:rPr>
              <a:t>Conceptual Linking: Ontology-based Open Hypermedia</a:t>
            </a:r>
            <a:r>
              <a:rPr lang="en-US" sz="1600" dirty="0" smtClean="0">
                <a:latin typeface="Georgia"/>
                <a:cs typeface="Georgia"/>
              </a:rPr>
              <a:t>. Proceedings of the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10</a:t>
            </a:r>
            <a:r>
              <a:rPr lang="en-US" sz="1600" baseline="30000" dirty="0" smtClean="0">
                <a:latin typeface="Georgia"/>
                <a:cs typeface="Georgia"/>
              </a:rPr>
              <a:t>th</a:t>
            </a:r>
            <a:r>
              <a:rPr lang="en-US" sz="1600" dirty="0" smtClean="0">
                <a:latin typeface="Georgia"/>
                <a:cs typeface="Georgia"/>
              </a:rPr>
              <a:t> International Conference on World Wide Web, pp. 334-342.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069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Conceptual Open Hypermedia</a:t>
            </a:r>
            <a:endParaRPr lang="en-GB" dirty="0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3351064" y="4594399"/>
            <a:ext cx="1558762" cy="99603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Links for John Smith:</a:t>
            </a:r>
          </a:p>
          <a:p>
            <a:pPr>
              <a:buFontTx/>
              <a:buChar char="•"/>
            </a:pPr>
            <a:r>
              <a:rPr lang="en-GB" sz="1200">
                <a:latin typeface="Georgia"/>
                <a:cs typeface="Georgia"/>
              </a:rPr>
              <a:t>Homepage</a:t>
            </a:r>
          </a:p>
          <a:p>
            <a:pPr>
              <a:buFontTx/>
              <a:buChar char="•"/>
            </a:pPr>
            <a:r>
              <a:rPr lang="en-GB" sz="1200">
                <a:latin typeface="Georgia"/>
                <a:cs typeface="Georgia"/>
              </a:rPr>
              <a:t>Acme Inc.</a:t>
            </a:r>
          </a:p>
          <a:p>
            <a:pPr>
              <a:buFontTx/>
              <a:buChar char="•"/>
            </a:pPr>
            <a:r>
              <a:rPr lang="en-GB" sz="1200">
                <a:latin typeface="Georgia"/>
                <a:cs typeface="Georgia"/>
              </a:rPr>
              <a:t>Publications</a:t>
            </a:r>
          </a:p>
          <a:p>
            <a:pPr lvl="1">
              <a:buFontTx/>
              <a:buChar char="•"/>
            </a:pPr>
            <a:r>
              <a:rPr lang="en-GB" sz="1200">
                <a:latin typeface="Georgia"/>
                <a:cs typeface="Georgia"/>
              </a:rPr>
              <a:t>101 Widgets</a:t>
            </a:r>
          </a:p>
        </p:txBody>
      </p:sp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872976" y="3973686"/>
            <a:ext cx="7435850" cy="2101850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61" name="Rectangle 5"/>
          <p:cNvSpPr>
            <a:spLocks noChangeArrowheads="1"/>
          </p:cNvSpPr>
          <p:nvPr/>
        </p:nvSpPr>
        <p:spPr bwMode="auto">
          <a:xfrm>
            <a:off x="2673201" y="1808336"/>
            <a:ext cx="5635625" cy="197961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62" name="AutoShape 6"/>
          <p:cNvSpPr>
            <a:spLocks noChangeArrowheads="1"/>
          </p:cNvSpPr>
          <p:nvPr/>
        </p:nvSpPr>
        <p:spPr bwMode="auto">
          <a:xfrm flipV="1">
            <a:off x="6873726" y="5210349"/>
            <a:ext cx="522288" cy="741362"/>
          </a:xfrm>
          <a:prstGeom prst="foldedCorner">
            <a:avLst>
              <a:gd name="adj" fmla="val 2265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63" name="AutoShape 7"/>
          <p:cNvSpPr>
            <a:spLocks noChangeArrowheads="1"/>
          </p:cNvSpPr>
          <p:nvPr/>
        </p:nvSpPr>
        <p:spPr bwMode="auto">
          <a:xfrm flipV="1">
            <a:off x="6156176" y="4653136"/>
            <a:ext cx="522288" cy="742950"/>
          </a:xfrm>
          <a:prstGeom prst="foldedCorner">
            <a:avLst>
              <a:gd name="adj" fmla="val 2265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 flipV="1">
            <a:off x="5438626" y="4097511"/>
            <a:ext cx="522288" cy="741363"/>
          </a:xfrm>
          <a:prstGeom prst="foldedCorner">
            <a:avLst>
              <a:gd name="adj" fmla="val 2265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grpSp>
        <p:nvGrpSpPr>
          <p:cNvPr id="224265" name="Group 9"/>
          <p:cNvGrpSpPr>
            <a:grpSpLocks/>
          </p:cNvGrpSpPr>
          <p:nvPr/>
        </p:nvGrpSpPr>
        <p:grpSpPr bwMode="auto">
          <a:xfrm>
            <a:off x="1785789" y="4591224"/>
            <a:ext cx="522287" cy="742950"/>
            <a:chOff x="768" y="2544"/>
            <a:chExt cx="384" cy="576"/>
          </a:xfrm>
        </p:grpSpPr>
        <p:sp>
          <p:nvSpPr>
            <p:cNvPr id="224266" name="AutoShape 10"/>
            <p:cNvSpPr>
              <a:spLocks noChangeArrowheads="1"/>
            </p:cNvSpPr>
            <p:nvPr/>
          </p:nvSpPr>
          <p:spPr bwMode="auto">
            <a:xfrm flipV="1">
              <a:off x="768" y="2544"/>
              <a:ext cx="384" cy="576"/>
            </a:xfrm>
            <a:prstGeom prst="foldedCorner">
              <a:avLst>
                <a:gd name="adj" fmla="val 22657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67" name="Rectangle 11"/>
            <p:cNvSpPr>
              <a:spLocks noChangeArrowheads="1"/>
            </p:cNvSpPr>
            <p:nvPr/>
          </p:nvSpPr>
          <p:spPr bwMode="auto">
            <a:xfrm>
              <a:off x="912" y="2880"/>
              <a:ext cx="192" cy="4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68" name="Line 12"/>
            <p:cNvSpPr>
              <a:spLocks noChangeShapeType="1"/>
            </p:cNvSpPr>
            <p:nvPr/>
          </p:nvSpPr>
          <p:spPr bwMode="auto">
            <a:xfrm>
              <a:off x="816" y="273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69" name="Line 13"/>
            <p:cNvSpPr>
              <a:spLocks noChangeShapeType="1"/>
            </p:cNvSpPr>
            <p:nvPr/>
          </p:nvSpPr>
          <p:spPr bwMode="auto">
            <a:xfrm>
              <a:off x="816" y="283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70" name="Line 14"/>
            <p:cNvSpPr>
              <a:spLocks noChangeShapeType="1"/>
            </p:cNvSpPr>
            <p:nvPr/>
          </p:nvSpPr>
          <p:spPr bwMode="auto">
            <a:xfrm>
              <a:off x="816" y="292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71" name="Line 15"/>
            <p:cNvSpPr>
              <a:spLocks noChangeShapeType="1"/>
            </p:cNvSpPr>
            <p:nvPr/>
          </p:nvSpPr>
          <p:spPr bwMode="auto">
            <a:xfrm>
              <a:off x="816" y="302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72" name="Line 16"/>
            <p:cNvSpPr>
              <a:spLocks noChangeShapeType="1"/>
            </p:cNvSpPr>
            <p:nvPr/>
          </p:nvSpPr>
          <p:spPr bwMode="auto">
            <a:xfrm>
              <a:off x="816" y="264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</p:grpSp>
      <p:sp>
        <p:nvSpPr>
          <p:cNvPr id="224273" name="Text Box 17"/>
          <p:cNvSpPr txBox="1">
            <a:spLocks noChangeArrowheads="1"/>
          </p:cNvSpPr>
          <p:nvPr/>
        </p:nvSpPr>
        <p:spPr bwMode="auto">
          <a:xfrm>
            <a:off x="1017439" y="2313161"/>
            <a:ext cx="1295400" cy="3460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John Smith</a:t>
            </a:r>
          </a:p>
        </p:txBody>
      </p:sp>
      <p:grpSp>
        <p:nvGrpSpPr>
          <p:cNvPr id="224274" name="Group 18"/>
          <p:cNvGrpSpPr>
            <a:grpSpLocks/>
          </p:cNvGrpSpPr>
          <p:nvPr/>
        </p:nvGrpSpPr>
        <p:grpSpPr bwMode="auto">
          <a:xfrm>
            <a:off x="2889101" y="2313161"/>
            <a:ext cx="1174750" cy="371475"/>
            <a:chOff x="2018" y="1525"/>
            <a:chExt cx="740" cy="234"/>
          </a:xfrm>
        </p:grpSpPr>
        <p:sp>
          <p:nvSpPr>
            <p:cNvPr id="224275" name="Oval 19"/>
            <p:cNvSpPr>
              <a:spLocks noChangeArrowheads="1"/>
            </p:cNvSpPr>
            <p:nvPr/>
          </p:nvSpPr>
          <p:spPr bwMode="auto">
            <a:xfrm>
              <a:off x="2018" y="1525"/>
              <a:ext cx="740" cy="23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76" name="Text Box 20"/>
            <p:cNvSpPr txBox="1">
              <a:spLocks noChangeArrowheads="1"/>
            </p:cNvSpPr>
            <p:nvPr/>
          </p:nvSpPr>
          <p:spPr bwMode="auto">
            <a:xfrm>
              <a:off x="2281" y="1525"/>
              <a:ext cx="17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smtClean="0">
                  <a:latin typeface="Georgia"/>
                  <a:cs typeface="Georgia"/>
                </a:rPr>
                <a:t>s</a:t>
              </a:r>
              <a:endParaRPr lang="en-GB" sz="1600" dirty="0">
                <a:latin typeface="Georgia"/>
                <a:cs typeface="Georgia"/>
              </a:endParaRPr>
            </a:p>
          </p:txBody>
        </p:sp>
      </p:grpSp>
      <p:sp>
        <p:nvSpPr>
          <p:cNvPr id="224277" name="Line 21"/>
          <p:cNvSpPr>
            <a:spLocks noChangeShapeType="1"/>
          </p:cNvSpPr>
          <p:nvPr/>
        </p:nvSpPr>
        <p:spPr bwMode="auto">
          <a:xfrm flipV="1">
            <a:off x="4265464" y="4467399"/>
            <a:ext cx="1173162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78" name="Line 22"/>
          <p:cNvSpPr>
            <a:spLocks noChangeShapeType="1"/>
          </p:cNvSpPr>
          <p:nvPr/>
        </p:nvSpPr>
        <p:spPr bwMode="auto">
          <a:xfrm>
            <a:off x="4395639" y="5024611"/>
            <a:ext cx="1760537" cy="61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79" name="Line 23"/>
          <p:cNvSpPr>
            <a:spLocks noChangeShapeType="1"/>
          </p:cNvSpPr>
          <p:nvPr/>
        </p:nvSpPr>
        <p:spPr bwMode="auto">
          <a:xfrm>
            <a:off x="4655989" y="5272261"/>
            <a:ext cx="2217737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80" name="Text Box 24"/>
          <p:cNvSpPr txBox="1">
            <a:spLocks noChangeArrowheads="1"/>
          </p:cNvSpPr>
          <p:nvPr/>
        </p:nvSpPr>
        <p:spPr bwMode="auto">
          <a:xfrm>
            <a:off x="872976" y="5697711"/>
            <a:ext cx="10499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hypertext</a:t>
            </a:r>
          </a:p>
        </p:txBody>
      </p:sp>
      <p:sp>
        <p:nvSpPr>
          <p:cNvPr id="224281" name="Text Box 25"/>
          <p:cNvSpPr txBox="1">
            <a:spLocks noChangeArrowheads="1"/>
          </p:cNvSpPr>
          <p:nvPr/>
        </p:nvSpPr>
        <p:spPr bwMode="auto">
          <a:xfrm>
            <a:off x="2673201" y="1808336"/>
            <a:ext cx="9797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ontology</a:t>
            </a:r>
          </a:p>
        </p:txBody>
      </p:sp>
      <p:sp>
        <p:nvSpPr>
          <p:cNvPr id="224282" name="Line 26"/>
          <p:cNvSpPr>
            <a:spLocks noChangeShapeType="1"/>
          </p:cNvSpPr>
          <p:nvPr/>
        </p:nvSpPr>
        <p:spPr bwMode="auto">
          <a:xfrm>
            <a:off x="2242989" y="5086524"/>
            <a:ext cx="1108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83" name="Text Box 27"/>
          <p:cNvSpPr txBox="1">
            <a:spLocks noChangeArrowheads="1"/>
          </p:cNvSpPr>
          <p:nvPr/>
        </p:nvSpPr>
        <p:spPr bwMode="auto">
          <a:xfrm>
            <a:off x="5337026" y="2240136"/>
            <a:ext cx="132715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Acme Inc.</a:t>
            </a:r>
          </a:p>
        </p:txBody>
      </p:sp>
      <p:sp>
        <p:nvSpPr>
          <p:cNvPr id="224284" name="Text Box 28"/>
          <p:cNvSpPr txBox="1">
            <a:spLocks noChangeArrowheads="1"/>
          </p:cNvSpPr>
          <p:nvPr/>
        </p:nvSpPr>
        <p:spPr bwMode="auto">
          <a:xfrm>
            <a:off x="6849914" y="2240136"/>
            <a:ext cx="1322387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101 Widgets</a:t>
            </a:r>
          </a:p>
        </p:txBody>
      </p:sp>
      <p:sp>
        <p:nvSpPr>
          <p:cNvPr id="224285" name="Text Box 29"/>
          <p:cNvSpPr txBox="1">
            <a:spLocks noChangeArrowheads="1"/>
          </p:cNvSpPr>
          <p:nvPr/>
        </p:nvSpPr>
        <p:spPr bwMode="auto">
          <a:xfrm>
            <a:off x="3465364" y="2816399"/>
            <a:ext cx="9001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homepage</a:t>
            </a:r>
          </a:p>
        </p:txBody>
      </p:sp>
      <p:sp>
        <p:nvSpPr>
          <p:cNvPr id="224286" name="Text Box 30"/>
          <p:cNvSpPr txBox="1">
            <a:spLocks noChangeArrowheads="1"/>
          </p:cNvSpPr>
          <p:nvPr/>
        </p:nvSpPr>
        <p:spPr bwMode="auto">
          <a:xfrm>
            <a:off x="5986314" y="2744961"/>
            <a:ext cx="5635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name</a:t>
            </a:r>
          </a:p>
        </p:txBody>
      </p:sp>
      <p:sp>
        <p:nvSpPr>
          <p:cNvPr id="224287" name="Text Box 31"/>
          <p:cNvSpPr txBox="1">
            <a:spLocks noChangeArrowheads="1"/>
          </p:cNvSpPr>
          <p:nvPr/>
        </p:nvSpPr>
        <p:spPr bwMode="auto">
          <a:xfrm>
            <a:off x="7570639" y="2744961"/>
            <a:ext cx="4544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title</a:t>
            </a:r>
          </a:p>
        </p:txBody>
      </p:sp>
      <p:sp>
        <p:nvSpPr>
          <p:cNvPr id="224288" name="Text Box 32"/>
          <p:cNvSpPr txBox="1">
            <a:spLocks noChangeArrowheads="1"/>
          </p:cNvSpPr>
          <p:nvPr/>
        </p:nvSpPr>
        <p:spPr bwMode="auto">
          <a:xfrm>
            <a:off x="4833789" y="1808336"/>
            <a:ext cx="6463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author</a:t>
            </a:r>
          </a:p>
        </p:txBody>
      </p:sp>
      <p:sp>
        <p:nvSpPr>
          <p:cNvPr id="224289" name="Text Box 33"/>
          <p:cNvSpPr txBox="1">
            <a:spLocks noChangeArrowheads="1"/>
          </p:cNvSpPr>
          <p:nvPr/>
        </p:nvSpPr>
        <p:spPr bwMode="auto">
          <a:xfrm>
            <a:off x="4186089" y="2240136"/>
            <a:ext cx="10438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employee-of</a:t>
            </a:r>
          </a:p>
        </p:txBody>
      </p:sp>
      <p:sp>
        <p:nvSpPr>
          <p:cNvPr id="224290" name="Rectangle 34"/>
          <p:cNvSpPr>
            <a:spLocks noChangeArrowheads="1"/>
          </p:cNvSpPr>
          <p:nvPr/>
        </p:nvSpPr>
        <p:spPr bwMode="auto">
          <a:xfrm>
            <a:off x="872976" y="1808336"/>
            <a:ext cx="1584325" cy="197961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grpSp>
        <p:nvGrpSpPr>
          <p:cNvPr id="224291" name="Group 35"/>
          <p:cNvGrpSpPr>
            <a:grpSpLocks/>
          </p:cNvGrpSpPr>
          <p:nvPr/>
        </p:nvGrpSpPr>
        <p:grpSpPr bwMode="auto">
          <a:xfrm>
            <a:off x="3825726" y="3176761"/>
            <a:ext cx="1174750" cy="371475"/>
            <a:chOff x="2018" y="1525"/>
            <a:chExt cx="740" cy="234"/>
          </a:xfrm>
        </p:grpSpPr>
        <p:sp>
          <p:nvSpPr>
            <p:cNvPr id="224292" name="Oval 36"/>
            <p:cNvSpPr>
              <a:spLocks noChangeArrowheads="1"/>
            </p:cNvSpPr>
            <p:nvPr/>
          </p:nvSpPr>
          <p:spPr bwMode="auto">
            <a:xfrm>
              <a:off x="2018" y="1525"/>
              <a:ext cx="740" cy="23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93" name="Text Box 37"/>
            <p:cNvSpPr txBox="1">
              <a:spLocks noChangeArrowheads="1"/>
            </p:cNvSpPr>
            <p:nvPr/>
          </p:nvSpPr>
          <p:spPr bwMode="auto">
            <a:xfrm>
              <a:off x="2226" y="1525"/>
              <a:ext cx="2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err="1" smtClean="0">
                  <a:latin typeface="Georgia"/>
                  <a:cs typeface="Georgia"/>
                </a:rPr>
                <a:t>uri</a:t>
              </a:r>
              <a:endParaRPr lang="en-GB" sz="1600" dirty="0">
                <a:latin typeface="Georgia"/>
                <a:cs typeface="Georgia"/>
              </a:endParaRPr>
            </a:p>
          </p:txBody>
        </p:sp>
      </p:grpSp>
      <p:grpSp>
        <p:nvGrpSpPr>
          <p:cNvPr id="224294" name="Group 38"/>
          <p:cNvGrpSpPr>
            <a:grpSpLocks/>
          </p:cNvGrpSpPr>
          <p:nvPr/>
        </p:nvGrpSpPr>
        <p:grpSpPr bwMode="auto">
          <a:xfrm>
            <a:off x="5410051" y="3176761"/>
            <a:ext cx="1174750" cy="371475"/>
            <a:chOff x="2018" y="1525"/>
            <a:chExt cx="740" cy="234"/>
          </a:xfrm>
        </p:grpSpPr>
        <p:sp>
          <p:nvSpPr>
            <p:cNvPr id="224295" name="Oval 39"/>
            <p:cNvSpPr>
              <a:spLocks noChangeArrowheads="1"/>
            </p:cNvSpPr>
            <p:nvPr/>
          </p:nvSpPr>
          <p:spPr bwMode="auto">
            <a:xfrm>
              <a:off x="2018" y="1525"/>
              <a:ext cx="740" cy="23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96" name="Text Box 40"/>
            <p:cNvSpPr txBox="1">
              <a:spLocks noChangeArrowheads="1"/>
            </p:cNvSpPr>
            <p:nvPr/>
          </p:nvSpPr>
          <p:spPr bwMode="auto">
            <a:xfrm>
              <a:off x="2226" y="1525"/>
              <a:ext cx="2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err="1" smtClean="0">
                  <a:latin typeface="Georgia"/>
                  <a:cs typeface="Georgia"/>
                </a:rPr>
                <a:t>uri</a:t>
              </a:r>
              <a:endParaRPr lang="en-GB" sz="1600" dirty="0">
                <a:latin typeface="Georgia"/>
                <a:cs typeface="Georgia"/>
              </a:endParaRPr>
            </a:p>
          </p:txBody>
        </p:sp>
      </p:grpSp>
      <p:grpSp>
        <p:nvGrpSpPr>
          <p:cNvPr id="224297" name="Group 41"/>
          <p:cNvGrpSpPr>
            <a:grpSpLocks/>
          </p:cNvGrpSpPr>
          <p:nvPr/>
        </p:nvGrpSpPr>
        <p:grpSpPr bwMode="auto">
          <a:xfrm>
            <a:off x="6921351" y="3176761"/>
            <a:ext cx="1174750" cy="371475"/>
            <a:chOff x="2018" y="1525"/>
            <a:chExt cx="740" cy="234"/>
          </a:xfrm>
        </p:grpSpPr>
        <p:sp>
          <p:nvSpPr>
            <p:cNvPr id="224298" name="Oval 42"/>
            <p:cNvSpPr>
              <a:spLocks noChangeArrowheads="1"/>
            </p:cNvSpPr>
            <p:nvPr/>
          </p:nvSpPr>
          <p:spPr bwMode="auto">
            <a:xfrm>
              <a:off x="2018" y="1525"/>
              <a:ext cx="740" cy="23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99" name="Text Box 43"/>
            <p:cNvSpPr txBox="1">
              <a:spLocks noChangeArrowheads="1"/>
            </p:cNvSpPr>
            <p:nvPr/>
          </p:nvSpPr>
          <p:spPr bwMode="auto">
            <a:xfrm>
              <a:off x="2226" y="1525"/>
              <a:ext cx="2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err="1" smtClean="0">
                  <a:latin typeface="Georgia"/>
                  <a:cs typeface="Georgia"/>
                </a:rPr>
                <a:t>uri</a:t>
              </a:r>
              <a:endParaRPr lang="en-GB" sz="1600" dirty="0">
                <a:latin typeface="Georgia"/>
                <a:cs typeface="Georgia"/>
              </a:endParaRPr>
            </a:p>
          </p:txBody>
        </p:sp>
      </p:grpSp>
      <p:cxnSp>
        <p:nvCxnSpPr>
          <p:cNvPr id="224300" name="AutoShape 44"/>
          <p:cNvCxnSpPr>
            <a:cxnSpLocks noChangeShapeType="1"/>
            <a:stCxn id="224298" idx="0"/>
            <a:endCxn id="224284" idx="2"/>
          </p:cNvCxnSpPr>
          <p:nvPr/>
        </p:nvCxnSpPr>
        <p:spPr bwMode="auto">
          <a:xfrm flipV="1">
            <a:off x="7508726" y="2586211"/>
            <a:ext cx="3175" cy="590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1" name="AutoShape 45"/>
          <p:cNvCxnSpPr>
            <a:cxnSpLocks noChangeShapeType="1"/>
            <a:stCxn id="224275" idx="6"/>
            <a:endCxn id="224292" idx="0"/>
          </p:cNvCxnSpPr>
          <p:nvPr/>
        </p:nvCxnSpPr>
        <p:spPr bwMode="auto">
          <a:xfrm>
            <a:off x="4063851" y="2498899"/>
            <a:ext cx="349250" cy="677862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2" name="AutoShape 46"/>
          <p:cNvCxnSpPr>
            <a:cxnSpLocks noChangeShapeType="1"/>
            <a:stCxn id="224275" idx="6"/>
            <a:endCxn id="224295" idx="1"/>
          </p:cNvCxnSpPr>
          <p:nvPr/>
        </p:nvCxnSpPr>
        <p:spPr bwMode="auto">
          <a:xfrm>
            <a:off x="4063851" y="2498899"/>
            <a:ext cx="1517650" cy="731837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3" name="AutoShape 47"/>
          <p:cNvCxnSpPr>
            <a:cxnSpLocks noChangeShapeType="1"/>
            <a:stCxn id="224295" idx="0"/>
            <a:endCxn id="224283" idx="2"/>
          </p:cNvCxnSpPr>
          <p:nvPr/>
        </p:nvCxnSpPr>
        <p:spPr bwMode="auto">
          <a:xfrm flipV="1">
            <a:off x="5997426" y="2586211"/>
            <a:ext cx="3175" cy="590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4" name="AutoShape 48"/>
          <p:cNvCxnSpPr>
            <a:cxnSpLocks noChangeShapeType="1"/>
            <a:stCxn id="224298" idx="2"/>
            <a:endCxn id="224275" idx="7"/>
          </p:cNvCxnSpPr>
          <p:nvPr/>
        </p:nvCxnSpPr>
        <p:spPr bwMode="auto">
          <a:xfrm rot="10800000">
            <a:off x="3892401" y="2367136"/>
            <a:ext cx="3028950" cy="995363"/>
          </a:xfrm>
          <a:prstGeom prst="bentConnector4">
            <a:avLst>
              <a:gd name="adj1" fmla="val 5449"/>
              <a:gd name="adj2" fmla="val 12838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5" name="AutoShape 49"/>
          <p:cNvCxnSpPr>
            <a:cxnSpLocks noChangeShapeType="1"/>
            <a:stCxn id="224292" idx="5"/>
            <a:endCxn id="224264" idx="2"/>
          </p:cNvCxnSpPr>
          <p:nvPr/>
        </p:nvCxnSpPr>
        <p:spPr bwMode="auto">
          <a:xfrm>
            <a:off x="4829026" y="3494261"/>
            <a:ext cx="869950" cy="6048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6" name="AutoShape 50"/>
          <p:cNvCxnSpPr>
            <a:cxnSpLocks noChangeShapeType="1"/>
            <a:stCxn id="224295" idx="4"/>
            <a:endCxn id="224263" idx="2"/>
          </p:cNvCxnSpPr>
          <p:nvPr/>
        </p:nvCxnSpPr>
        <p:spPr bwMode="auto">
          <a:xfrm>
            <a:off x="5997426" y="3548236"/>
            <a:ext cx="419100" cy="11049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7" name="AutoShape 51"/>
          <p:cNvCxnSpPr>
            <a:cxnSpLocks noChangeShapeType="1"/>
            <a:stCxn id="224298" idx="4"/>
            <a:endCxn id="224262" idx="2"/>
          </p:cNvCxnSpPr>
          <p:nvPr/>
        </p:nvCxnSpPr>
        <p:spPr bwMode="auto">
          <a:xfrm flipH="1">
            <a:off x="7134076" y="3548236"/>
            <a:ext cx="374650" cy="16637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8" name="AutoShape 52"/>
          <p:cNvCxnSpPr>
            <a:cxnSpLocks noChangeShapeType="1"/>
            <a:stCxn id="224275" idx="2"/>
            <a:endCxn id="224273" idx="3"/>
          </p:cNvCxnSpPr>
          <p:nvPr/>
        </p:nvCxnSpPr>
        <p:spPr bwMode="auto">
          <a:xfrm flipH="1" flipV="1">
            <a:off x="2312839" y="2486199"/>
            <a:ext cx="576262" cy="12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9" name="AutoShape 53"/>
          <p:cNvCxnSpPr>
            <a:cxnSpLocks noChangeShapeType="1"/>
            <a:stCxn id="224273" idx="3"/>
            <a:endCxn id="224270" idx="1"/>
          </p:cNvCxnSpPr>
          <p:nvPr/>
        </p:nvCxnSpPr>
        <p:spPr bwMode="auto">
          <a:xfrm flipH="1">
            <a:off x="2242989" y="2486199"/>
            <a:ext cx="69850" cy="2600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4310" name="Text Box 54"/>
          <p:cNvSpPr txBox="1">
            <a:spLocks noChangeArrowheads="1"/>
          </p:cNvSpPr>
          <p:nvPr/>
        </p:nvSpPr>
        <p:spPr bwMode="auto">
          <a:xfrm>
            <a:off x="872976" y="1808336"/>
            <a:ext cx="8312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lexicon</a:t>
            </a:r>
          </a:p>
        </p:txBody>
      </p:sp>
      <p:sp>
        <p:nvSpPr>
          <p:cNvPr id="224311" name="Text Box 55"/>
          <p:cNvSpPr txBox="1">
            <a:spLocks noChangeArrowheads="1"/>
          </p:cNvSpPr>
          <p:nvPr/>
        </p:nvSpPr>
        <p:spPr bwMode="auto">
          <a:xfrm>
            <a:off x="2385864" y="2168699"/>
            <a:ext cx="571500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term</a:t>
            </a:r>
          </a:p>
        </p:txBody>
      </p:sp>
      <p:sp>
        <p:nvSpPr>
          <p:cNvPr id="224312" name="Line 56"/>
          <p:cNvSpPr>
            <a:spLocks noChangeShapeType="1"/>
          </p:cNvSpPr>
          <p:nvPr/>
        </p:nvSpPr>
        <p:spPr bwMode="auto">
          <a:xfrm flipH="1" flipV="1">
            <a:off x="1017439" y="2671936"/>
            <a:ext cx="936625" cy="2376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6070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4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4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4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4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4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4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4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4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2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 animBg="1"/>
      <p:bldP spid="224262" grpId="0" animBg="1"/>
      <p:bldP spid="224263" grpId="0" animBg="1"/>
      <p:bldP spid="224264" grpId="0" animBg="1"/>
      <p:bldP spid="224273" grpId="0" animBg="1"/>
      <p:bldP spid="224277" grpId="0" animBg="1"/>
      <p:bldP spid="224278" grpId="0" animBg="1"/>
      <p:bldP spid="224279" grpId="0" animBg="1"/>
      <p:bldP spid="224282" grpId="0" animBg="1"/>
      <p:bldP spid="224283" grpId="0" animBg="1"/>
      <p:bldP spid="224284" grpId="0" animBg="1"/>
      <p:bldP spid="224285" grpId="0"/>
      <p:bldP spid="224286" grpId="0"/>
      <p:bldP spid="224287" grpId="0"/>
      <p:bldP spid="224288" grpId="0"/>
      <p:bldP spid="224289" grpId="0"/>
      <p:bldP spid="224311" grpId="0" animBg="1"/>
      <p:bldP spid="2243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hse-m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9129712" cy="6858000"/>
          </a:xfrm>
          <a:prstGeom prst="rect">
            <a:avLst/>
          </a:prstGeom>
        </p:spPr>
      </p:pic>
      <p:pic>
        <p:nvPicPr>
          <p:cNvPr id="4" name="cohse-m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29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9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Pervasive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mtClean="0"/>
              <a:t>http://www.flickr.com/photos/traceyp3031/2892438542/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2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HCI vision in which computers are integrated into everyday activities</a:t>
            </a:r>
          </a:p>
          <a:p>
            <a:pPr lvl="1"/>
            <a:r>
              <a:rPr lang="en-US" dirty="0" smtClean="0"/>
              <a:t>“Machines that fit the human environment”</a:t>
            </a:r>
          </a:p>
          <a:p>
            <a:pPr lvl="1"/>
            <a:r>
              <a:rPr lang="en-US" dirty="0" smtClean="0"/>
              <a:t>Computers in everything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What about links in everything?</a:t>
            </a:r>
          </a:p>
          <a:p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6646" b="664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Pervasive Computing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6258798"/>
            <a:ext cx="7723635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Weiser, M. (1991) </a:t>
            </a:r>
            <a:r>
              <a:rPr lang="en-US" sz="1600" i="1" dirty="0" smtClean="0">
                <a:latin typeface="Georgia"/>
                <a:cs typeface="Georgia"/>
              </a:rPr>
              <a:t>The Computer for the 21</a:t>
            </a:r>
            <a:r>
              <a:rPr lang="en-US" sz="1600" i="1" baseline="30000" dirty="0" smtClean="0">
                <a:latin typeface="Georgia"/>
                <a:cs typeface="Georgia"/>
              </a:rPr>
              <a:t>st</a:t>
            </a:r>
            <a:r>
              <a:rPr lang="en-US" sz="1600" i="1" dirty="0" smtClean="0">
                <a:latin typeface="Georgia"/>
                <a:cs typeface="Georgia"/>
              </a:rPr>
              <a:t> Century</a:t>
            </a:r>
            <a:r>
              <a:rPr lang="en-US" sz="1600" dirty="0" smtClean="0">
                <a:latin typeface="Georgia"/>
                <a:cs typeface="Georgia"/>
              </a:rPr>
              <a:t>. Scientific American, September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 pp. 94-104</a:t>
            </a:r>
            <a:endParaRPr lang="en-US" sz="1600" dirty="0">
              <a:latin typeface="Georgia"/>
              <a:cs typeface="Georgi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8012" y1="95870" x2="68012" y2="95870"/>
                        <a14:foregroundMark x1="79193" y1="85652" x2="79193" y2="85652"/>
                        <a14:foregroundMark x1="66615" y1="96087" x2="66615" y2="96087"/>
                        <a14:foregroundMark x1="67702" y1="96957" x2="67702" y2="96957"/>
                        <a14:foregroundMark x1="68789" y1="97391" x2="68789" y2="97391"/>
                        <a14:backgroundMark x1="15373" y1="96522" x2="15373" y2="96522"/>
                        <a14:backgroundMark x1="22826" y1="96087" x2="22826" y2="96087"/>
                        <a14:backgroundMark x1="76087" y1="96957" x2="76087" y2="96957"/>
                        <a14:backgroundMark x1="62112" y1="97391" x2="62112" y2="97391"/>
                        <a14:backgroundMark x1="66304" y1="98043" x2="66304" y2="98043"/>
                        <a14:backgroundMark x1="46118" y1="98478" x2="46118" y2="98478"/>
                        <a14:backgroundMark x1="44410" y1="96087" x2="44410" y2="96087"/>
                        <a14:backgroundMark x1="34627" y1="93043" x2="34627" y2="93043"/>
                        <a14:backgroundMark x1="12888" y1="85000" x2="12888" y2="85000"/>
                        <a14:backgroundMark x1="23758" y1="91087" x2="23758" y2="91087"/>
                        <a14:backgroundMark x1="18789" y1="88913" x2="18789" y2="88913"/>
                        <a14:backgroundMark x1="21584" y1="90000" x2="21584" y2="90000"/>
                        <a14:backgroundMark x1="25311" y1="91304" x2="25311" y2="91304"/>
                        <a14:backgroundMark x1="47050" y1="98696" x2="47050" y2="98696"/>
                        <a14:backgroundMark x1="61335" y1="98696" x2="68634" y2="99130"/>
                        <a14:backgroundMark x1="59627" y1="94565" x2="59627" y2="94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048" y="1052736"/>
            <a:ext cx="2520280" cy="18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000" y1="32494" x2="4737" y2="57437"/>
                        <a14:foregroundMark x1="59737" y1="90160" x2="59737" y2="90160"/>
                        <a14:foregroundMark x1="45789" y1="93593" x2="45789" y2="93593"/>
                        <a14:foregroundMark x1="52632" y1="92449" x2="52632" y2="92449"/>
                        <a14:backgroundMark x1="58421" y1="95652" x2="58421" y2="95652"/>
                        <a14:backgroundMark x1="45263" y1="98398" x2="45263" y2="98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048" y="764704"/>
            <a:ext cx="2216501" cy="2548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740" b="97228" l="9464" r="96530"/>
                    </a14:imgEffect>
                  </a14:imgLayer>
                </a14:imgProps>
              </a:ext>
            </a:extLst>
          </a:blip>
          <a:srcRect l="10076" t="37073" r="2101" b="10731"/>
          <a:stretch/>
        </p:blipFill>
        <p:spPr>
          <a:xfrm rot="20738562">
            <a:off x="5795461" y="3575699"/>
            <a:ext cx="2815600" cy="24757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6" b="99167" l="5185" r="97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0032" y="3356992"/>
            <a:ext cx="4401108" cy="2934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8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Interactive Spaces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Embedding interactive media in physical environments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996952"/>
            <a:ext cx="4428492" cy="2952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996952"/>
            <a:ext cx="38100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413" y="2132856"/>
            <a:ext cx="2540000" cy="3390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5877272"/>
            <a:ext cx="8333712" cy="83099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Halloran, J. et al (2006)</a:t>
            </a:r>
            <a:r>
              <a:rPr lang="en-US" sz="1600" i="1" dirty="0" smtClean="0">
                <a:latin typeface="Georgia"/>
                <a:cs typeface="Georgia"/>
              </a:rPr>
              <a:t> The Literacy Fieldtrip: Using </a:t>
            </a:r>
            <a:r>
              <a:rPr lang="en-US" sz="1600" i="1" dirty="0" err="1" smtClean="0">
                <a:latin typeface="Georgia"/>
                <a:cs typeface="Georgia"/>
              </a:rPr>
              <a:t>Ubicomp</a:t>
            </a:r>
            <a:r>
              <a:rPr lang="en-US" sz="1600" i="1" dirty="0" smtClean="0">
                <a:latin typeface="Georgia"/>
                <a:cs typeface="Georgia"/>
              </a:rPr>
              <a:t> to Support Children’s</a:t>
            </a:r>
            <a:br>
              <a:rPr lang="en-US" sz="1600" i="1" dirty="0" smtClean="0">
                <a:latin typeface="Georgia"/>
                <a:cs typeface="Georgia"/>
              </a:rPr>
            </a:br>
            <a:r>
              <a:rPr lang="en-US" sz="1600" i="1" dirty="0" smtClean="0">
                <a:latin typeface="Georgia"/>
                <a:cs typeface="Georgia"/>
              </a:rPr>
              <a:t>Creative Writing</a:t>
            </a:r>
            <a:r>
              <a:rPr lang="en-US" sz="1600" dirty="0" smtClean="0">
                <a:latin typeface="Georgia"/>
                <a:cs typeface="Georgia"/>
              </a:rPr>
              <a:t>. Proceedings of the 5</a:t>
            </a:r>
            <a:r>
              <a:rPr lang="en-US" sz="1600" baseline="30000" dirty="0" smtClean="0">
                <a:latin typeface="Georgia"/>
                <a:cs typeface="Georgia"/>
              </a:rPr>
              <a:t>th</a:t>
            </a:r>
            <a:r>
              <a:rPr lang="en-US" sz="1600" dirty="0" smtClean="0">
                <a:latin typeface="Georgia"/>
                <a:cs typeface="Georgia"/>
              </a:rPr>
              <a:t> International Conference for Interaction Design and 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Children, pp. 17-24.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2715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Overlaying computer-generated imagery on the real world</a:t>
            </a:r>
          </a:p>
          <a:p>
            <a:pPr lvl="1"/>
            <a:r>
              <a:rPr lang="en-GB" dirty="0" smtClean="0"/>
              <a:t>Annotate live video with links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US" dirty="0" smtClean="0"/>
              <a:t>Ten years ago, a research curiosity…</a:t>
            </a:r>
          </a:p>
          <a:p>
            <a:endParaRPr lang="en-GB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Augmented Reality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613" b="6369"/>
          <a:stretch/>
        </p:blipFill>
        <p:spPr>
          <a:xfrm>
            <a:off x="4716016" y="1628800"/>
            <a:ext cx="4104456" cy="2524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9820"/>
          <a:stretch/>
        </p:blipFill>
        <p:spPr>
          <a:xfrm>
            <a:off x="4716016" y="4149080"/>
            <a:ext cx="4104456" cy="21603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6258798"/>
            <a:ext cx="8367475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Sinclair, P. et al (2003) </a:t>
            </a:r>
            <a:r>
              <a:rPr lang="en-US" sz="1600" i="1" dirty="0" smtClean="0">
                <a:latin typeface="Georgia"/>
                <a:cs typeface="Georgia"/>
              </a:rPr>
              <a:t>Augmented reality as an interface to adaptive hypermedia systems</a:t>
            </a:r>
            <a:r>
              <a:rPr lang="en-US" sz="1600" dirty="0" smtClean="0">
                <a:latin typeface="Georgia"/>
                <a:cs typeface="Georgia"/>
              </a:rPr>
              <a:t>. </a:t>
            </a:r>
          </a:p>
          <a:p>
            <a:r>
              <a:rPr lang="en-US" sz="1600" dirty="0" smtClean="0">
                <a:latin typeface="Georgia"/>
                <a:cs typeface="Georgia"/>
              </a:rPr>
              <a:t>New</a:t>
            </a:r>
            <a:r>
              <a:rPr lang="en-US" sz="1600" dirty="0">
                <a:latin typeface="Georgia"/>
                <a:cs typeface="Georgia"/>
              </a:rPr>
              <a:t> </a:t>
            </a:r>
            <a:r>
              <a:rPr lang="en-US" sz="1600" dirty="0" smtClean="0">
                <a:latin typeface="Georgia"/>
                <a:cs typeface="Georgia"/>
              </a:rPr>
              <a:t>Review of Hypermedia and Multimedia, 9(1), pp. 117-136.</a:t>
            </a:r>
            <a:endParaRPr lang="en-US" sz="1600" dirty="0">
              <a:latin typeface="Georgia"/>
              <a:cs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…today, this is a commonplace reality</a:t>
            </a:r>
          </a:p>
          <a:p>
            <a:pPr lvl="1"/>
            <a:r>
              <a:rPr lang="en-US" dirty="0" smtClean="0"/>
              <a:t>Smartphones with cameras and location/position sensors </a:t>
            </a:r>
          </a:p>
          <a:p>
            <a:pPr lvl="1"/>
            <a:r>
              <a:rPr lang="en-US" dirty="0" smtClean="0"/>
              <a:t>Conventions for embedding links in/on physical objects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63" b="1346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Augmented Reality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72464" y="6309320"/>
            <a:ext cx="1919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eorgia"/>
                <a:cs typeface="Georgia"/>
              </a:rPr>
              <a:t>Nearest Wiki by </a:t>
            </a:r>
            <a:r>
              <a:rPr lang="en-US" sz="1200" dirty="0" err="1" smtClean="0">
                <a:latin typeface="Georgia"/>
                <a:cs typeface="Georgia"/>
              </a:rPr>
              <a:t>acrossair</a:t>
            </a:r>
            <a:endParaRPr lang="en-US" sz="1200" dirty="0">
              <a:latin typeface="Georgia"/>
              <a:cs typeface="Georg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8" y="3999123"/>
            <a:ext cx="2587196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Sculptural hypertext system for location-based narratives</a:t>
            </a:r>
          </a:p>
          <a:p>
            <a:pPr marL="0" indent="0">
              <a:buNone/>
            </a:pPr>
            <a:r>
              <a:rPr lang="en-US" dirty="0" smtClean="0"/>
              <a:t>Card constraints based on:</a:t>
            </a:r>
          </a:p>
          <a:p>
            <a:pPr lvl="1"/>
            <a:r>
              <a:rPr lang="en-US" dirty="0" smtClean="0"/>
              <a:t>Location</a:t>
            </a:r>
          </a:p>
          <a:p>
            <a:pPr lvl="1"/>
            <a:r>
              <a:rPr lang="en-US" dirty="0" smtClean="0"/>
              <a:t>Environmental factors</a:t>
            </a:r>
            <a:br>
              <a:rPr lang="en-US" dirty="0" smtClean="0"/>
            </a:br>
            <a:r>
              <a:rPr lang="en-US" dirty="0" smtClean="0"/>
              <a:t>(time, weather,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2106" b="-1210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StoryPlaces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5877272"/>
            <a:ext cx="8579272" cy="33855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pPr algn="just"/>
            <a:r>
              <a:rPr lang="en-US" sz="1600" dirty="0" err="1">
                <a:latin typeface="Georgia"/>
                <a:cs typeface="Georgia"/>
              </a:rPr>
              <a:t>Hargood</a:t>
            </a:r>
            <a:r>
              <a:rPr lang="en-US" sz="1600" dirty="0">
                <a:latin typeface="Georgia"/>
                <a:cs typeface="Georgia"/>
              </a:rPr>
              <a:t>, </a:t>
            </a:r>
            <a:r>
              <a:rPr lang="en-US" sz="1600" dirty="0" smtClean="0">
                <a:latin typeface="Georgia"/>
                <a:cs typeface="Georgia"/>
              </a:rPr>
              <a:t>C., </a:t>
            </a:r>
            <a:r>
              <a:rPr lang="en-US" sz="1600" dirty="0">
                <a:latin typeface="Georgia"/>
                <a:cs typeface="Georgia"/>
              </a:rPr>
              <a:t>Hunt, </a:t>
            </a:r>
            <a:r>
              <a:rPr lang="en-US" sz="1600" dirty="0" smtClean="0">
                <a:latin typeface="Georgia"/>
                <a:cs typeface="Georgia"/>
              </a:rPr>
              <a:t>V., </a:t>
            </a:r>
            <a:r>
              <a:rPr lang="en-US" sz="1600" dirty="0">
                <a:latin typeface="Georgia"/>
                <a:cs typeface="Georgia"/>
              </a:rPr>
              <a:t>Weal, </a:t>
            </a:r>
            <a:r>
              <a:rPr lang="en-US" sz="1600" dirty="0" smtClean="0">
                <a:latin typeface="Georgia"/>
                <a:cs typeface="Georgia"/>
              </a:rPr>
              <a:t>M. and </a:t>
            </a:r>
            <a:r>
              <a:rPr lang="en-US" sz="1600" dirty="0">
                <a:latin typeface="Georgia"/>
                <a:cs typeface="Georgia"/>
              </a:rPr>
              <a:t>Millard, </a:t>
            </a:r>
            <a:r>
              <a:rPr lang="en-US" sz="1600" dirty="0" smtClean="0">
                <a:latin typeface="Georgia"/>
                <a:cs typeface="Georgia"/>
              </a:rPr>
              <a:t>D. (</a:t>
            </a:r>
            <a:r>
              <a:rPr lang="en-US" sz="1600" dirty="0">
                <a:latin typeface="Georgia"/>
                <a:cs typeface="Georgia"/>
              </a:rPr>
              <a:t>2016) </a:t>
            </a:r>
            <a:r>
              <a:rPr lang="en-US" sz="1600" i="1" dirty="0">
                <a:latin typeface="Georgia"/>
                <a:cs typeface="Georgia"/>
              </a:rPr>
              <a:t>Patterns of sculptural hypertext in </a:t>
            </a:r>
            <a:r>
              <a:rPr lang="en-US" sz="1600" i="1" dirty="0" smtClean="0">
                <a:latin typeface="Georgia"/>
                <a:cs typeface="Georgia"/>
              </a:rPr>
              <a:t/>
            </a:r>
            <a:br>
              <a:rPr lang="en-US" sz="1600" i="1" dirty="0" smtClean="0">
                <a:latin typeface="Georgia"/>
                <a:cs typeface="Georgia"/>
              </a:rPr>
            </a:br>
            <a:r>
              <a:rPr lang="en-US" sz="1600" i="1" dirty="0" smtClean="0">
                <a:latin typeface="Georgia"/>
                <a:cs typeface="Georgia"/>
              </a:rPr>
              <a:t>location </a:t>
            </a:r>
            <a:r>
              <a:rPr lang="en-US" sz="1600" i="1" dirty="0">
                <a:latin typeface="Georgia"/>
                <a:cs typeface="Georgia"/>
              </a:rPr>
              <a:t>based narratives</a:t>
            </a:r>
            <a:r>
              <a:rPr lang="en-US" sz="1600" dirty="0">
                <a:latin typeface="Georgia"/>
                <a:cs typeface="Georgia"/>
              </a:rPr>
              <a:t>. </a:t>
            </a:r>
            <a:r>
              <a:rPr lang="en-US" sz="1600" dirty="0" smtClean="0">
                <a:latin typeface="Georgia"/>
                <a:cs typeface="Georgia"/>
              </a:rPr>
              <a:t>Proceedings of the </a:t>
            </a:r>
            <a:r>
              <a:rPr lang="en-US" sz="1600" dirty="0">
                <a:latin typeface="Georgia"/>
                <a:cs typeface="Georgia"/>
              </a:rPr>
              <a:t>27th ACM Conference on Hypertext and </a:t>
            </a:r>
            <a:r>
              <a:rPr lang="en-US" sz="1600" dirty="0" smtClean="0">
                <a:latin typeface="Georgia"/>
                <a:cs typeface="Georgia"/>
              </a:rPr>
              <a:t/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Social Media.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5012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5339" r="5339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Adaptive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http://www.flickr.com/photos/worldofoddy/102313059/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6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Spatial Hypertext Systems</a:t>
            </a:r>
            <a:endParaRPr lang="en-GB"/>
          </a:p>
        </p:txBody>
      </p:sp>
      <p:sp>
        <p:nvSpPr>
          <p:cNvPr id="192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Much of the literature is based around systems that have arisen from a particular line of SHS</a:t>
            </a:r>
          </a:p>
          <a:p>
            <a:pPr lvl="1"/>
            <a:r>
              <a:rPr lang="en-GB" dirty="0" smtClean="0"/>
              <a:t>Notecards</a:t>
            </a:r>
          </a:p>
          <a:p>
            <a:pPr lvl="1"/>
            <a:r>
              <a:rPr lang="en-GB" dirty="0" err="1" smtClean="0"/>
              <a:t>gIBIS</a:t>
            </a:r>
            <a:endParaRPr lang="en-GB" dirty="0" smtClean="0"/>
          </a:p>
          <a:p>
            <a:pPr lvl="1"/>
            <a:r>
              <a:rPr lang="en-GB" dirty="0" smtClean="0"/>
              <a:t>VNS</a:t>
            </a:r>
          </a:p>
          <a:p>
            <a:pPr lvl="1"/>
            <a:r>
              <a:rPr lang="en-GB" dirty="0" err="1" smtClean="0"/>
              <a:t>Aquanet</a:t>
            </a:r>
            <a:endParaRPr lang="en-GB" dirty="0" smtClean="0"/>
          </a:p>
          <a:p>
            <a:pPr lvl="1"/>
            <a:r>
              <a:rPr lang="en-GB" dirty="0" smtClean="0"/>
              <a:t>VIKI</a:t>
            </a:r>
          </a:p>
          <a:p>
            <a:pPr lvl="1"/>
            <a:r>
              <a:rPr lang="en-GB" dirty="0" smtClean="0"/>
              <a:t>VKB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Adaptive Hypermedia</a:t>
            </a:r>
            <a:endParaRPr lang="en-GB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Hypertext systems which adapt:</a:t>
            </a:r>
          </a:p>
          <a:p>
            <a:pPr lvl="1"/>
            <a:r>
              <a:rPr lang="en-GB" dirty="0" smtClean="0"/>
              <a:t>Links</a:t>
            </a:r>
          </a:p>
          <a:p>
            <a:pPr lvl="1"/>
            <a:r>
              <a:rPr lang="en-GB" dirty="0" smtClean="0"/>
              <a:t>Nodes (content)</a:t>
            </a:r>
          </a:p>
          <a:p>
            <a:pPr lvl="1"/>
            <a:r>
              <a:rPr lang="en-GB" dirty="0" smtClean="0"/>
              <a:t>Presentation of links or nodes</a:t>
            </a:r>
          </a:p>
          <a:p>
            <a:pPr marL="0" indent="0">
              <a:buNone/>
            </a:pPr>
            <a:r>
              <a:rPr lang="en-GB" dirty="0" smtClean="0"/>
              <a:t>	</a:t>
            </a:r>
          </a:p>
          <a:p>
            <a:pPr marL="0" indent="0">
              <a:buNone/>
            </a:pPr>
            <a:r>
              <a:rPr lang="en-GB" dirty="0" smtClean="0"/>
              <a:t>Adaptation based on some user model (static or dynamic)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Adaptive hypermedia often based on ideas of “intelligent tutoring systems”</a:t>
            </a:r>
          </a:p>
          <a:p>
            <a:pPr lvl="1"/>
            <a:r>
              <a:rPr lang="en-GB" dirty="0" err="1" smtClean="0"/>
              <a:t>Tutortext</a:t>
            </a:r>
            <a:r>
              <a:rPr lang="en-GB" dirty="0" smtClean="0"/>
              <a:t> as early example</a:t>
            </a:r>
          </a:p>
          <a:p>
            <a:pPr lvl="1"/>
            <a:r>
              <a:rPr lang="en-GB" dirty="0" smtClean="0"/>
              <a:t>Tends to suffer the same problems as ITS – notably it is too much work for anyone to bother doing this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Intelligent Tutoring Systems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014" y="2636912"/>
            <a:ext cx="4548474" cy="15285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015" y="4152110"/>
            <a:ext cx="4548473" cy="127108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31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595" r="806"/>
          <a:stretch/>
        </p:blipFill>
        <p:spPr>
          <a:xfrm>
            <a:off x="1960054" y="211584"/>
            <a:ext cx="5316538" cy="6048375"/>
          </a:xfrm>
        </p:spPr>
      </p:pic>
      <p:sp>
        <p:nvSpPr>
          <p:cNvPr id="5" name="TextBox 4"/>
          <p:cNvSpPr txBox="1"/>
          <p:nvPr/>
        </p:nvSpPr>
        <p:spPr>
          <a:xfrm>
            <a:off x="323528" y="6258798"/>
            <a:ext cx="8589591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err="1" smtClean="0">
                <a:latin typeface="Georgia"/>
                <a:cs typeface="Georgia"/>
              </a:rPr>
              <a:t>Brusilovsky</a:t>
            </a:r>
            <a:r>
              <a:rPr lang="en-US" sz="1600" dirty="0" smtClean="0">
                <a:latin typeface="Georgia"/>
                <a:cs typeface="Georgia"/>
              </a:rPr>
              <a:t>, P. (2001) </a:t>
            </a:r>
            <a:r>
              <a:rPr lang="en-US" sz="1600" i="1" dirty="0" smtClean="0">
                <a:latin typeface="Georgia"/>
                <a:cs typeface="Georgia"/>
              </a:rPr>
              <a:t>Adaptive Hypermedia</a:t>
            </a:r>
            <a:r>
              <a:rPr lang="en-US" sz="1600" dirty="0" smtClean="0">
                <a:latin typeface="Georgia"/>
                <a:cs typeface="Georgia"/>
              </a:rPr>
              <a:t>. User Modeling and User-Adapted Interaction, 11, </a:t>
            </a:r>
          </a:p>
          <a:p>
            <a:r>
              <a:rPr lang="en-US" sz="1600" dirty="0" smtClean="0">
                <a:latin typeface="Georgia"/>
                <a:cs typeface="Georgia"/>
              </a:rPr>
              <a:t>pp.87-100.</a:t>
            </a:r>
            <a:endParaRPr lang="en-US" sz="16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5858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Adaptive Navigation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Direct guidance (where should the reader go next?)</a:t>
            </a:r>
          </a:p>
          <a:p>
            <a:r>
              <a:rPr lang="en-US" smtClean="0"/>
              <a:t>Link sorting (in order of value to the reader)</a:t>
            </a:r>
          </a:p>
          <a:p>
            <a:r>
              <a:rPr lang="en-US" smtClean="0"/>
              <a:t>Link hiding (don’t show links that aren’t relevant to the reader)</a:t>
            </a:r>
          </a:p>
          <a:p>
            <a:r>
              <a:rPr lang="en-US" smtClean="0"/>
              <a:t>Link annotation (tell the reader about the links)</a:t>
            </a:r>
          </a:p>
          <a:p>
            <a:r>
              <a:rPr lang="en-US" smtClean="0"/>
              <a:t>Link generation (make new links for the reader)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5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Adaptive Presentation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Stretchtext (text can be expanded or summarised using predetermined fragments)</a:t>
            </a:r>
          </a:p>
          <a:p>
            <a:r>
              <a:rPr lang="en-US" smtClean="0"/>
              <a:t>Natural language adaptation (generated text)</a:t>
            </a:r>
          </a:p>
          <a:p>
            <a:r>
              <a:rPr lang="en-US" smtClean="0"/>
              <a:t>Adaptive modality (video to audio, audio to text, etc)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7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56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Hypertext links aren’t necessarily explicit, static and textual</a:t>
            </a:r>
          </a:p>
          <a:p>
            <a:pPr lvl="1"/>
            <a:r>
              <a:rPr lang="en-US" dirty="0" smtClean="0"/>
              <a:t>They may be derived from underlying relationships: spatial, conceptual, temporal</a:t>
            </a:r>
          </a:p>
          <a:p>
            <a:pPr lvl="1"/>
            <a:r>
              <a:rPr lang="en-US" dirty="0" smtClean="0"/>
              <a:t>They may be computed on the fly</a:t>
            </a:r>
          </a:p>
          <a:p>
            <a:pPr lvl="1"/>
            <a:r>
              <a:rPr lang="en-US" dirty="0" smtClean="0"/>
              <a:t>They may change depending on who is looking at them, or what they’re trying to do</a:t>
            </a:r>
          </a:p>
          <a:p>
            <a:pPr lvl="1"/>
            <a:r>
              <a:rPr lang="en-US" dirty="0" smtClean="0"/>
              <a:t>They may point to physical objects, or be embedded in physical contexts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16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Lecture:</a:t>
            </a:r>
            <a:br>
              <a:rPr lang="en-GB" dirty="0" smtClean="0"/>
            </a:br>
            <a:r>
              <a:rPr lang="en-GB" dirty="0" smtClean="0"/>
              <a:t>Net Neutrality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96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Structure Parsing in VIKI</a:t>
            </a:r>
            <a:endParaRPr lang="en-GB" dirty="0"/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VIKI performs a bottom-up hierarchical parse using empirically-determined heuristics, based on three attributes of visual symbols:</a:t>
            </a:r>
          </a:p>
          <a:p>
            <a:pPr lvl="1"/>
            <a:r>
              <a:rPr lang="en-GB" dirty="0" smtClean="0"/>
              <a:t>Position, extent and object type</a:t>
            </a:r>
          </a:p>
          <a:p>
            <a:pPr marL="0" indent="0">
              <a:buNone/>
            </a:pPr>
            <a:r>
              <a:rPr lang="en-GB" dirty="0" smtClean="0"/>
              <a:t>The order of structure recognition is: </a:t>
            </a:r>
          </a:p>
          <a:p>
            <a:pPr lvl="1"/>
            <a:r>
              <a:rPr lang="en-GB" dirty="0" smtClean="0"/>
              <a:t>Aggregates based on overlaps</a:t>
            </a:r>
          </a:p>
          <a:p>
            <a:pPr lvl="1"/>
            <a:r>
              <a:rPr lang="en-GB" dirty="0" smtClean="0"/>
              <a:t>Sets based on homogeneity and alignment are found</a:t>
            </a:r>
          </a:p>
          <a:p>
            <a:pPr lvl="1"/>
            <a:r>
              <a:rPr lang="en-GB" dirty="0" smtClean="0"/>
              <a:t>Then composites are located</a:t>
            </a:r>
          </a:p>
          <a:p>
            <a:pPr marL="0" indent="0">
              <a:buNone/>
            </a:pPr>
            <a:r>
              <a:rPr lang="en-GB" dirty="0" smtClean="0"/>
              <a:t>Found structures are re-parsed according to the same rules to find higher level structures 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258798"/>
            <a:ext cx="8827352" cy="83099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Marshall, C.C. and Shipman, F. </a:t>
            </a:r>
            <a:r>
              <a:rPr lang="en-US" sz="1600" dirty="0">
                <a:latin typeface="Georgia"/>
                <a:cs typeface="Georgia"/>
              </a:rPr>
              <a:t>(1993) </a:t>
            </a:r>
            <a:r>
              <a:rPr lang="en-US" sz="1600" i="1" dirty="0">
                <a:latin typeface="Georgia"/>
                <a:cs typeface="Georgia"/>
              </a:rPr>
              <a:t>Searching for the missing link: discovering implicit </a:t>
            </a:r>
            <a:r>
              <a:rPr lang="en-US" sz="1600" i="1" dirty="0" smtClean="0">
                <a:latin typeface="Georgia"/>
                <a:cs typeface="Georgia"/>
              </a:rPr>
              <a:t/>
            </a:r>
            <a:br>
              <a:rPr lang="en-US" sz="1600" i="1" dirty="0" smtClean="0">
                <a:latin typeface="Georgia"/>
                <a:cs typeface="Georgia"/>
              </a:rPr>
            </a:br>
            <a:r>
              <a:rPr lang="en-US" sz="1600" i="1" dirty="0" smtClean="0">
                <a:latin typeface="Georgia"/>
                <a:cs typeface="Georgia"/>
              </a:rPr>
              <a:t>structure </a:t>
            </a:r>
            <a:r>
              <a:rPr lang="en-US" sz="1600" i="1" dirty="0">
                <a:latin typeface="Georgia"/>
                <a:cs typeface="Georgia"/>
              </a:rPr>
              <a:t>in spatial </a:t>
            </a:r>
            <a:r>
              <a:rPr lang="en-US" sz="1600" i="1" dirty="0" smtClean="0">
                <a:latin typeface="Georgia"/>
                <a:cs typeface="Georgia"/>
              </a:rPr>
              <a:t>hypertext</a:t>
            </a:r>
            <a:r>
              <a:rPr lang="en-US" sz="1600" dirty="0" smtClean="0">
                <a:latin typeface="Georgia"/>
                <a:cs typeface="Georgia"/>
              </a:rPr>
              <a:t>. Proceedings of the 5</a:t>
            </a:r>
            <a:r>
              <a:rPr lang="en-US" sz="1600" baseline="30000" dirty="0" smtClean="0">
                <a:latin typeface="Georgia"/>
                <a:cs typeface="Georgia"/>
              </a:rPr>
              <a:t>th</a:t>
            </a:r>
            <a:r>
              <a:rPr lang="en-US" sz="1600" dirty="0" smtClean="0">
                <a:latin typeface="Georgia"/>
                <a:cs typeface="Georgia"/>
              </a:rPr>
              <a:t> ACM Conference on Hypertext, pp. 217-230. </a:t>
            </a:r>
            <a:endParaRPr lang="en-US" sz="1600" dirty="0">
              <a:latin typeface="Georgia"/>
              <a:cs typeface="Georgia"/>
            </a:endParaRPr>
          </a:p>
          <a:p>
            <a:endParaRPr lang="en-US" sz="1600" dirty="0">
              <a:latin typeface="Georgia"/>
              <a:cs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Recognised Structures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691680" y="1763524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691680" y="2483604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691680" y="3203684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83568" y="4941168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91680" y="4941168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699792" y="4941168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156176" y="2132856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444208" y="2420888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732240" y="2708920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372200" y="479715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876256" y="4581128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660232" y="5013176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75656" y="3995772"/>
            <a:ext cx="134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Vertical list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1640" y="5805264"/>
            <a:ext cx="165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Horizontal list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32240" y="3645024"/>
            <a:ext cx="76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Stack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04248" y="5805264"/>
            <a:ext cx="569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Pile</a:t>
            </a:r>
            <a:endParaRPr lang="en-US" dirty="0">
              <a:latin typeface="Georgia"/>
              <a:cs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Spatial Parsers</a:t>
            </a:r>
            <a:endParaRPr lang="en-GB"/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Produce explicit structure by interpreting the implicit structure in a space</a:t>
            </a:r>
          </a:p>
          <a:p>
            <a:pPr lvl="1"/>
            <a:r>
              <a:rPr lang="en-GB" dirty="0" smtClean="0"/>
              <a:t>The problem is for the parser to understand what structure is deliberate and what is not intended</a:t>
            </a:r>
          </a:p>
          <a:p>
            <a:pPr lvl="1"/>
            <a:r>
              <a:rPr lang="en-GB" dirty="0" smtClean="0"/>
              <a:t>Rely heavily on heuristics determined for the user</a:t>
            </a:r>
          </a:p>
          <a:p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By spatial arrangement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By object type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Spatial structures and relationships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835696" y="263691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835696" y="335699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835696" y="407707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835696" y="479715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35696" y="5517232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364088" y="3429000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724128" y="5373216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444208" y="3789040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804248" y="4725144"/>
            <a:ext cx="864096" cy="576064"/>
          </a:xfrm>
          <a:prstGeom prst="roundRect">
            <a:avLst>
              <a:gd name="adj" fmla="val 36709"/>
            </a:avLst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508104" y="4437112"/>
            <a:ext cx="864096" cy="576064"/>
          </a:xfrm>
          <a:prstGeom prst="roundRect">
            <a:avLst>
              <a:gd name="adj" fmla="val 36709"/>
            </a:avLst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5940152" y="2708920"/>
            <a:ext cx="864096" cy="576064"/>
          </a:xfrm>
          <a:prstGeom prst="roundRect">
            <a:avLst>
              <a:gd name="adj" fmla="val 36709"/>
            </a:avLst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1819613">
            <a:off x="2282051" y="4111796"/>
            <a:ext cx="864096" cy="5760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528" y="6258798"/>
            <a:ext cx="7482517" cy="5847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 smtClean="0">
                <a:latin typeface="Georgia"/>
                <a:cs typeface="Georgia"/>
              </a:rPr>
              <a:t>Marshall, C.C. </a:t>
            </a:r>
            <a:r>
              <a:rPr lang="en-US" sz="1600" dirty="0">
                <a:latin typeface="Georgia"/>
                <a:cs typeface="Georgia"/>
              </a:rPr>
              <a:t>et al (1994) </a:t>
            </a:r>
            <a:r>
              <a:rPr lang="en-US" sz="1600" i="1" dirty="0">
                <a:latin typeface="Georgia"/>
                <a:cs typeface="Georgia"/>
              </a:rPr>
              <a:t>VIKI: spatial hypertext supporting emergent </a:t>
            </a:r>
            <a:r>
              <a:rPr lang="en-US" sz="1600" i="1" dirty="0" smtClean="0">
                <a:latin typeface="Georgia"/>
                <a:cs typeface="Georgia"/>
              </a:rPr>
              <a:t>structure</a:t>
            </a:r>
            <a:r>
              <a:rPr lang="en-US" sz="1600" dirty="0" smtClean="0">
                <a:latin typeface="Georgia"/>
                <a:cs typeface="Georgia"/>
              </a:rPr>
              <a:t>. </a:t>
            </a:r>
            <a:br>
              <a:rPr lang="en-US" sz="1600" dirty="0" smtClean="0">
                <a:latin typeface="Georgia"/>
                <a:cs typeface="Georgia"/>
              </a:rPr>
            </a:br>
            <a:r>
              <a:rPr lang="en-US" sz="1600" dirty="0" smtClean="0">
                <a:latin typeface="Georgia"/>
                <a:cs typeface="Georgia"/>
              </a:rPr>
              <a:t>Proceedings of the 1994 ACM European Conference on Hypertext, pp. 13-23.</a:t>
            </a:r>
            <a:endParaRPr lang="en-US" sz="1600" dirty="0">
              <a:latin typeface="Georgia"/>
              <a:cs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E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_ppt__template_electronics">
      <a:majorFont>
        <a:latin typeface="Georgia"/>
        <a:ea typeface="ＭＳ Ｐゴシック"/>
        <a:cs typeface="ＭＳ Ｐゴシック"/>
      </a:majorFont>
      <a:minorFont>
        <a:latin typeface="Georgi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ECS.thmx</Template>
  <TotalTime>10573</TotalTime>
  <Words>2223</Words>
  <Application>Microsoft Macintosh PowerPoint</Application>
  <PresentationFormat>On-screen Show (4:3)</PresentationFormat>
  <Paragraphs>355</Paragraphs>
  <Slides>57</Slides>
  <Notes>32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Georgia</vt:lpstr>
      <vt:lpstr>Lucida Grande</vt:lpstr>
      <vt:lpstr>Lucida Sans</vt:lpstr>
      <vt:lpstr>ＭＳ Ｐゴシック</vt:lpstr>
      <vt:lpstr>Times</vt:lpstr>
      <vt:lpstr>Arial</vt:lpstr>
      <vt:lpstr>ECS</vt:lpstr>
      <vt:lpstr>1_ECS</vt:lpstr>
      <vt:lpstr>2_ECS</vt:lpstr>
      <vt:lpstr>3_ECS</vt:lpstr>
      <vt:lpstr>MSPhotoEd.3</vt:lpstr>
      <vt:lpstr>Richer Links: The Future of Hypertext</vt:lpstr>
      <vt:lpstr>Beyond Navigation</vt:lpstr>
      <vt:lpstr>Spatial Hypermedia</vt:lpstr>
      <vt:lpstr>What is Spatial Hypermedia?</vt:lpstr>
      <vt:lpstr>Spatial Hypertext Systems</vt:lpstr>
      <vt:lpstr>Structure Parsing in VIKI</vt:lpstr>
      <vt:lpstr>Recognised Structures</vt:lpstr>
      <vt:lpstr>Spatial Parsers</vt:lpstr>
      <vt:lpstr>Spatial structures and relationships</vt:lpstr>
      <vt:lpstr>Spatial structures and relationships</vt:lpstr>
      <vt:lpstr>Visual Knowledge Builder</vt:lpstr>
      <vt:lpstr>Storyspace (www.eastgate.com)</vt:lpstr>
      <vt:lpstr>Tinderbox (www.eastgate.com)</vt:lpstr>
      <vt:lpstr>Sculptural Hypertext and Hypertext Patterns</vt:lpstr>
      <vt:lpstr>Sculptural Hypertext</vt:lpstr>
      <vt:lpstr>Card Shark</vt:lpstr>
      <vt:lpstr>Temporal Hypermedia</vt:lpstr>
      <vt:lpstr>Time Based Hypertext </vt:lpstr>
      <vt:lpstr>Issues</vt:lpstr>
      <vt:lpstr>Microcosm Sound Viewer (1993) </vt:lpstr>
      <vt:lpstr>Southampton work on video linking</vt:lpstr>
      <vt:lpstr>The Amsterdam Hypermedia Model (1994)</vt:lpstr>
      <vt:lpstr>The Amsterdam Hypermedia Model</vt:lpstr>
      <vt:lpstr>HyTime </vt:lpstr>
      <vt:lpstr>An Opaque HyTime Link</vt:lpstr>
      <vt:lpstr>SMIL</vt:lpstr>
      <vt:lpstr>Computational Hypermedia</vt:lpstr>
      <vt:lpstr>Seven Issues</vt:lpstr>
      <vt:lpstr>NoteCards</vt:lpstr>
      <vt:lpstr>Trellis</vt:lpstr>
      <vt:lpstr>PowerPoint Presentation</vt:lpstr>
      <vt:lpstr>PowerPoint Presentation</vt:lpstr>
      <vt:lpstr>ILEX</vt:lpstr>
      <vt:lpstr>PageRank</vt:lpstr>
      <vt:lpstr>Conceptual Hypermedia</vt:lpstr>
      <vt:lpstr>Origins: Typed links</vt:lpstr>
      <vt:lpstr>What is Conceptual Hypermedia?</vt:lpstr>
      <vt:lpstr>Defining the ‘O’ word</vt:lpstr>
      <vt:lpstr>What is Conceptual Hypermedia?</vt:lpstr>
      <vt:lpstr>Conceptual Open Hypermedia</vt:lpstr>
      <vt:lpstr>Conceptual Open Hypermedia</vt:lpstr>
      <vt:lpstr>PowerPoint Presentation</vt:lpstr>
      <vt:lpstr>Pervasive Hypermedia</vt:lpstr>
      <vt:lpstr>Pervasive Computing</vt:lpstr>
      <vt:lpstr>Interactive Spaces</vt:lpstr>
      <vt:lpstr>Augmented Reality</vt:lpstr>
      <vt:lpstr>Augmented Reality</vt:lpstr>
      <vt:lpstr>StoryPlaces</vt:lpstr>
      <vt:lpstr>Adaptive Hypermedia</vt:lpstr>
      <vt:lpstr>Adaptive Hypermedia</vt:lpstr>
      <vt:lpstr>Intelligent Tutoring Systems</vt:lpstr>
      <vt:lpstr>PowerPoint Presentation</vt:lpstr>
      <vt:lpstr>Adaptive Navigation</vt:lpstr>
      <vt:lpstr>Adaptive Presentation</vt:lpstr>
      <vt:lpstr>Summary</vt:lpstr>
      <vt:lpstr>Summary</vt:lpstr>
      <vt:lpstr>Next Lecture: Net Neutrality</vt:lpstr>
    </vt:vector>
  </TitlesOfParts>
  <Company>University of Southampton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Spatial Hypertext Model and Temporal Hypertext</dc:title>
  <dc:creator>Hugh Davis</dc:creator>
  <cp:lastModifiedBy>Gibbins N.M.</cp:lastModifiedBy>
  <cp:revision>130</cp:revision>
  <dcterms:created xsi:type="dcterms:W3CDTF">2009-11-19T17:09:48Z</dcterms:created>
  <dcterms:modified xsi:type="dcterms:W3CDTF">2017-11-16T10:45:31Z</dcterms:modified>
</cp:coreProperties>
</file>