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88" r:id="rId5"/>
    <p:sldId id="285" r:id="rId6"/>
    <p:sldId id="286" r:id="rId7"/>
    <p:sldId id="263" r:id="rId8"/>
    <p:sldId id="293" r:id="rId9"/>
    <p:sldId id="294" r:id="rId10"/>
    <p:sldId id="265" r:id="rId11"/>
    <p:sldId id="350" r:id="rId12"/>
    <p:sldId id="346" r:id="rId13"/>
    <p:sldId id="345" r:id="rId14"/>
    <p:sldId id="296" r:id="rId15"/>
    <p:sldId id="316" r:id="rId16"/>
    <p:sldId id="342" r:id="rId17"/>
    <p:sldId id="344" r:id="rId18"/>
    <p:sldId id="301" r:id="rId19"/>
    <p:sldId id="343" r:id="rId20"/>
    <p:sldId id="258" r:id="rId21"/>
    <p:sldId id="282" r:id="rId22"/>
    <p:sldId id="268" r:id="rId23"/>
    <p:sldId id="269" r:id="rId24"/>
    <p:sldId id="270" r:id="rId25"/>
    <p:sldId id="271" r:id="rId26"/>
    <p:sldId id="272" r:id="rId27"/>
    <p:sldId id="262" r:id="rId28"/>
    <p:sldId id="273" r:id="rId29"/>
    <p:sldId id="289" r:id="rId30"/>
    <p:sldId id="274" r:id="rId31"/>
    <p:sldId id="275" r:id="rId32"/>
    <p:sldId id="276" r:id="rId33"/>
    <p:sldId id="278" r:id="rId34"/>
    <p:sldId id="277" r:id="rId35"/>
    <p:sldId id="283" r:id="rId36"/>
    <p:sldId id="284" r:id="rId37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A26"/>
    <a:srgbClr val="A6D85F"/>
    <a:srgbClr val="615A20"/>
    <a:srgbClr val="FFB300"/>
    <a:srgbClr val="FE3E14"/>
    <a:srgbClr val="F00F2C"/>
    <a:srgbClr val="8A412B"/>
    <a:srgbClr val="1CB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/>
    <p:restoredTop sz="93632"/>
  </p:normalViewPr>
  <p:slideViewPr>
    <p:cSldViewPr>
      <p:cViewPr varScale="1">
        <p:scale>
          <a:sx n="93" d="100"/>
          <a:sy n="93" d="100"/>
        </p:scale>
        <p:origin x="16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6EF7E-A19B-EF42-8D31-8CBD0EE8F9B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0AEABD-806A-0B42-A4F6-E1E31F2FA698}">
      <dgm:prSet phldrT="[Text]"/>
      <dgm:spPr/>
      <dgm:t>
        <a:bodyPr/>
        <a:lstStyle/>
        <a:p>
          <a:r>
            <a:rPr lang="en-GB"/>
            <a:t>Research</a:t>
          </a:r>
        </a:p>
      </dgm:t>
    </dgm:pt>
    <dgm:pt modelId="{0F16F13C-9181-5A4D-A7E1-81DE2302ACA6}" type="parTrans" cxnId="{892BA247-E302-3B4F-8649-6B99CD300D2D}">
      <dgm:prSet/>
      <dgm:spPr/>
      <dgm:t>
        <a:bodyPr/>
        <a:lstStyle/>
        <a:p>
          <a:endParaRPr lang="en-GB"/>
        </a:p>
      </dgm:t>
    </dgm:pt>
    <dgm:pt modelId="{120887B1-EFD3-8A43-9309-5512A4AC98BE}" type="sibTrans" cxnId="{892BA247-E302-3B4F-8649-6B99CD300D2D}">
      <dgm:prSet/>
      <dgm:spPr/>
      <dgm:t>
        <a:bodyPr/>
        <a:lstStyle/>
        <a:p>
          <a:endParaRPr lang="en-GB"/>
        </a:p>
      </dgm:t>
    </dgm:pt>
    <dgm:pt modelId="{263F798F-0CA0-8246-9F7E-60EEBDE01F6C}">
      <dgm:prSet phldrT="[Text]"/>
      <dgm:spPr/>
      <dgm:t>
        <a:bodyPr/>
        <a:lstStyle/>
        <a:p>
          <a:r>
            <a:rPr lang="en-GB"/>
            <a:t>Collate</a:t>
          </a:r>
        </a:p>
      </dgm:t>
    </dgm:pt>
    <dgm:pt modelId="{D4AAFA42-0562-DE4E-ACAC-6C455D37C759}" type="parTrans" cxnId="{B1C1A6F0-A020-1140-B84F-035F80A13C2F}">
      <dgm:prSet/>
      <dgm:spPr/>
      <dgm:t>
        <a:bodyPr/>
        <a:lstStyle/>
        <a:p>
          <a:endParaRPr lang="en-GB"/>
        </a:p>
      </dgm:t>
    </dgm:pt>
    <dgm:pt modelId="{77BF9522-3720-3A41-A50C-18C3E636DB6E}" type="sibTrans" cxnId="{B1C1A6F0-A020-1140-B84F-035F80A13C2F}">
      <dgm:prSet/>
      <dgm:spPr/>
      <dgm:t>
        <a:bodyPr/>
        <a:lstStyle/>
        <a:p>
          <a:endParaRPr lang="en-GB"/>
        </a:p>
      </dgm:t>
    </dgm:pt>
    <dgm:pt modelId="{8BF53FE5-472E-904C-AC8F-559FC586D9F6}">
      <dgm:prSet phldrT="[Text]"/>
      <dgm:spPr/>
      <dgm:t>
        <a:bodyPr/>
        <a:lstStyle/>
        <a:p>
          <a:r>
            <a:rPr lang="en-GB"/>
            <a:t>Assemble</a:t>
          </a:r>
        </a:p>
      </dgm:t>
    </dgm:pt>
    <dgm:pt modelId="{098AF56D-433B-234B-8B01-3F7423F6ABE2}" type="parTrans" cxnId="{F32A7334-CA5A-4D42-8269-3BED91B21AD7}">
      <dgm:prSet/>
      <dgm:spPr/>
      <dgm:t>
        <a:bodyPr/>
        <a:lstStyle/>
        <a:p>
          <a:endParaRPr lang="en-GB"/>
        </a:p>
      </dgm:t>
    </dgm:pt>
    <dgm:pt modelId="{E2CF2CBF-32E4-784A-986D-1F4A7B206916}" type="sibTrans" cxnId="{F32A7334-CA5A-4D42-8269-3BED91B21AD7}">
      <dgm:prSet/>
      <dgm:spPr/>
      <dgm:t>
        <a:bodyPr/>
        <a:lstStyle/>
        <a:p>
          <a:endParaRPr lang="en-GB"/>
        </a:p>
      </dgm:t>
    </dgm:pt>
    <dgm:pt modelId="{EE3303DE-ACD4-4B48-9636-D2B8B07B8CA8}">
      <dgm:prSet phldrT="[Text]"/>
      <dgm:spPr/>
      <dgm:t>
        <a:bodyPr/>
        <a:lstStyle/>
        <a:p>
          <a:r>
            <a:rPr lang="en-GB"/>
            <a:t>Review</a:t>
          </a:r>
        </a:p>
      </dgm:t>
    </dgm:pt>
    <dgm:pt modelId="{1136066E-C973-6148-B9C0-3AA45D3F2E57}" type="parTrans" cxnId="{A8788923-1FEF-D940-B220-254403D02CE7}">
      <dgm:prSet/>
      <dgm:spPr/>
      <dgm:t>
        <a:bodyPr/>
        <a:lstStyle/>
        <a:p>
          <a:endParaRPr lang="en-GB"/>
        </a:p>
      </dgm:t>
    </dgm:pt>
    <dgm:pt modelId="{587CFA93-5D81-3144-BBC8-4C2E3F207596}" type="sibTrans" cxnId="{A8788923-1FEF-D940-B220-254403D02CE7}">
      <dgm:prSet/>
      <dgm:spPr/>
      <dgm:t>
        <a:bodyPr/>
        <a:lstStyle/>
        <a:p>
          <a:endParaRPr lang="en-GB"/>
        </a:p>
      </dgm:t>
    </dgm:pt>
    <dgm:pt modelId="{0DBD092A-7412-484B-8EC5-EE5F294445DD}">
      <dgm:prSet phldrT="[Text]"/>
      <dgm:spPr/>
      <dgm:t>
        <a:bodyPr/>
        <a:lstStyle/>
        <a:p>
          <a:r>
            <a:rPr lang="en-GB"/>
            <a:t>Revise</a:t>
          </a:r>
        </a:p>
      </dgm:t>
    </dgm:pt>
    <dgm:pt modelId="{567BBAB1-B406-F348-9776-99F7BA2605BD}" type="parTrans" cxnId="{80401843-193A-2E42-B390-F9A757FB27FE}">
      <dgm:prSet/>
      <dgm:spPr/>
      <dgm:t>
        <a:bodyPr/>
        <a:lstStyle/>
        <a:p>
          <a:endParaRPr lang="en-GB"/>
        </a:p>
      </dgm:t>
    </dgm:pt>
    <dgm:pt modelId="{450254F1-5946-114E-BF7E-7AD468F98930}" type="sibTrans" cxnId="{80401843-193A-2E42-B390-F9A757FB27FE}">
      <dgm:prSet/>
      <dgm:spPr/>
      <dgm:t>
        <a:bodyPr/>
        <a:lstStyle/>
        <a:p>
          <a:endParaRPr lang="en-GB"/>
        </a:p>
      </dgm:t>
    </dgm:pt>
    <dgm:pt modelId="{C8537C7A-C8BA-554E-A6AE-10E503541F69}">
      <dgm:prSet phldrT="[Text]"/>
      <dgm:spPr/>
      <dgm:t>
        <a:bodyPr/>
        <a:lstStyle/>
        <a:p>
          <a:r>
            <a:rPr lang="en-GB"/>
            <a:t>Plan</a:t>
          </a:r>
        </a:p>
      </dgm:t>
    </dgm:pt>
    <dgm:pt modelId="{AFAFD010-1FE8-874A-8F6E-A4676EE02766}" type="parTrans" cxnId="{E2D414F8-9DB7-E04D-A04E-632F9B062D23}">
      <dgm:prSet/>
      <dgm:spPr/>
      <dgm:t>
        <a:bodyPr/>
        <a:lstStyle/>
        <a:p>
          <a:endParaRPr lang="en-GB"/>
        </a:p>
      </dgm:t>
    </dgm:pt>
    <dgm:pt modelId="{8DEBA416-895F-384B-950D-2DD8EB992FC7}" type="sibTrans" cxnId="{E2D414F8-9DB7-E04D-A04E-632F9B062D23}">
      <dgm:prSet/>
      <dgm:spPr/>
      <dgm:t>
        <a:bodyPr/>
        <a:lstStyle/>
        <a:p>
          <a:endParaRPr lang="en-GB"/>
        </a:p>
      </dgm:t>
    </dgm:pt>
    <dgm:pt modelId="{E452E924-73C0-4E49-91C7-CB877BD964EC}" type="pres">
      <dgm:prSet presAssocID="{43E6EF7E-A19B-EF42-8D31-8CBD0EE8F9B9}" presName="cycle" presStyleCnt="0">
        <dgm:presLayoutVars>
          <dgm:dir/>
          <dgm:resizeHandles val="exact"/>
        </dgm:presLayoutVars>
      </dgm:prSet>
      <dgm:spPr/>
    </dgm:pt>
    <dgm:pt modelId="{6F5F9233-9297-7243-8103-CFF7DF34188C}" type="pres">
      <dgm:prSet presAssocID="{9C0AEABD-806A-0B42-A4F6-E1E31F2FA698}" presName="dummy" presStyleCnt="0"/>
      <dgm:spPr/>
    </dgm:pt>
    <dgm:pt modelId="{689429A5-55EA-594D-9B1E-520F8E3CC527}" type="pres">
      <dgm:prSet presAssocID="{9C0AEABD-806A-0B42-A4F6-E1E31F2FA698}" presName="node" presStyleLbl="revTx" presStyleIdx="0" presStyleCnt="6">
        <dgm:presLayoutVars>
          <dgm:bulletEnabled val="1"/>
        </dgm:presLayoutVars>
      </dgm:prSet>
      <dgm:spPr/>
    </dgm:pt>
    <dgm:pt modelId="{41B30D54-592F-D849-94AC-D9201AB83A97}" type="pres">
      <dgm:prSet presAssocID="{120887B1-EFD3-8A43-9309-5512A4AC98BE}" presName="sibTrans" presStyleLbl="node1" presStyleIdx="0" presStyleCnt="6"/>
      <dgm:spPr/>
    </dgm:pt>
    <dgm:pt modelId="{07A967D6-017D-D144-9E67-4252483359DC}" type="pres">
      <dgm:prSet presAssocID="{263F798F-0CA0-8246-9F7E-60EEBDE01F6C}" presName="dummy" presStyleCnt="0"/>
      <dgm:spPr/>
    </dgm:pt>
    <dgm:pt modelId="{ADB72F4F-F5CB-1049-8E06-21E7C9A64249}" type="pres">
      <dgm:prSet presAssocID="{263F798F-0CA0-8246-9F7E-60EEBDE01F6C}" presName="node" presStyleLbl="revTx" presStyleIdx="1" presStyleCnt="6">
        <dgm:presLayoutVars>
          <dgm:bulletEnabled val="1"/>
        </dgm:presLayoutVars>
      </dgm:prSet>
      <dgm:spPr/>
    </dgm:pt>
    <dgm:pt modelId="{9FEC156D-FD7E-6241-8B76-7CF6E854FEB6}" type="pres">
      <dgm:prSet presAssocID="{77BF9522-3720-3A41-A50C-18C3E636DB6E}" presName="sibTrans" presStyleLbl="node1" presStyleIdx="1" presStyleCnt="6"/>
      <dgm:spPr/>
    </dgm:pt>
    <dgm:pt modelId="{B31E311A-9D95-F143-99FF-7775218F0CF8}" type="pres">
      <dgm:prSet presAssocID="{8BF53FE5-472E-904C-AC8F-559FC586D9F6}" presName="dummy" presStyleCnt="0"/>
      <dgm:spPr/>
    </dgm:pt>
    <dgm:pt modelId="{C65E4F3D-2533-BF4F-AE1D-C016A252526D}" type="pres">
      <dgm:prSet presAssocID="{8BF53FE5-472E-904C-AC8F-559FC586D9F6}" presName="node" presStyleLbl="revTx" presStyleIdx="2" presStyleCnt="6">
        <dgm:presLayoutVars>
          <dgm:bulletEnabled val="1"/>
        </dgm:presLayoutVars>
      </dgm:prSet>
      <dgm:spPr/>
    </dgm:pt>
    <dgm:pt modelId="{CB4F0CDF-FB8C-464B-A16F-7BD18EACCFC6}" type="pres">
      <dgm:prSet presAssocID="{E2CF2CBF-32E4-784A-986D-1F4A7B206916}" presName="sibTrans" presStyleLbl="node1" presStyleIdx="2" presStyleCnt="6"/>
      <dgm:spPr/>
    </dgm:pt>
    <dgm:pt modelId="{9386BE4C-48CD-A044-91E1-942F244FD020}" type="pres">
      <dgm:prSet presAssocID="{EE3303DE-ACD4-4B48-9636-D2B8B07B8CA8}" presName="dummy" presStyleCnt="0"/>
      <dgm:spPr/>
    </dgm:pt>
    <dgm:pt modelId="{65BC7BEB-C30F-D44C-B1E2-2011A7BF028D}" type="pres">
      <dgm:prSet presAssocID="{EE3303DE-ACD4-4B48-9636-D2B8B07B8CA8}" presName="node" presStyleLbl="revTx" presStyleIdx="3" presStyleCnt="6">
        <dgm:presLayoutVars>
          <dgm:bulletEnabled val="1"/>
        </dgm:presLayoutVars>
      </dgm:prSet>
      <dgm:spPr/>
    </dgm:pt>
    <dgm:pt modelId="{4BA293F7-5B70-6B4C-8E96-6EEEE99986AD}" type="pres">
      <dgm:prSet presAssocID="{587CFA93-5D81-3144-BBC8-4C2E3F207596}" presName="sibTrans" presStyleLbl="node1" presStyleIdx="3" presStyleCnt="6"/>
      <dgm:spPr/>
    </dgm:pt>
    <dgm:pt modelId="{586127B7-2A53-064D-9AEA-A817B04387E2}" type="pres">
      <dgm:prSet presAssocID="{0DBD092A-7412-484B-8EC5-EE5F294445DD}" presName="dummy" presStyleCnt="0"/>
      <dgm:spPr/>
    </dgm:pt>
    <dgm:pt modelId="{AB206158-C24A-A445-8A54-14C0341CB883}" type="pres">
      <dgm:prSet presAssocID="{0DBD092A-7412-484B-8EC5-EE5F294445DD}" presName="node" presStyleLbl="revTx" presStyleIdx="4" presStyleCnt="6">
        <dgm:presLayoutVars>
          <dgm:bulletEnabled val="1"/>
        </dgm:presLayoutVars>
      </dgm:prSet>
      <dgm:spPr/>
    </dgm:pt>
    <dgm:pt modelId="{9CA2ABB3-878E-8445-A91B-DD33E2DDCE67}" type="pres">
      <dgm:prSet presAssocID="{450254F1-5946-114E-BF7E-7AD468F98930}" presName="sibTrans" presStyleLbl="node1" presStyleIdx="4" presStyleCnt="6"/>
      <dgm:spPr/>
    </dgm:pt>
    <dgm:pt modelId="{1BD33EE8-F250-114F-BE1D-008CD4A32361}" type="pres">
      <dgm:prSet presAssocID="{C8537C7A-C8BA-554E-A6AE-10E503541F69}" presName="dummy" presStyleCnt="0"/>
      <dgm:spPr/>
    </dgm:pt>
    <dgm:pt modelId="{99221ACF-3D67-264C-9161-0DDB239E82CF}" type="pres">
      <dgm:prSet presAssocID="{C8537C7A-C8BA-554E-A6AE-10E503541F69}" presName="node" presStyleLbl="revTx" presStyleIdx="5" presStyleCnt="6">
        <dgm:presLayoutVars>
          <dgm:bulletEnabled val="1"/>
        </dgm:presLayoutVars>
      </dgm:prSet>
      <dgm:spPr/>
    </dgm:pt>
    <dgm:pt modelId="{BD5542D8-15FD-3746-A553-8EF0773AA79B}" type="pres">
      <dgm:prSet presAssocID="{8DEBA416-895F-384B-950D-2DD8EB992FC7}" presName="sibTrans" presStyleLbl="node1" presStyleIdx="5" presStyleCnt="6"/>
      <dgm:spPr/>
    </dgm:pt>
  </dgm:ptLst>
  <dgm:cxnLst>
    <dgm:cxn modelId="{A8788923-1FEF-D940-B220-254403D02CE7}" srcId="{43E6EF7E-A19B-EF42-8D31-8CBD0EE8F9B9}" destId="{EE3303DE-ACD4-4B48-9636-D2B8B07B8CA8}" srcOrd="3" destOrd="0" parTransId="{1136066E-C973-6148-B9C0-3AA45D3F2E57}" sibTransId="{587CFA93-5D81-3144-BBC8-4C2E3F207596}"/>
    <dgm:cxn modelId="{F32A7334-CA5A-4D42-8269-3BED91B21AD7}" srcId="{43E6EF7E-A19B-EF42-8D31-8CBD0EE8F9B9}" destId="{8BF53FE5-472E-904C-AC8F-559FC586D9F6}" srcOrd="2" destOrd="0" parTransId="{098AF56D-433B-234B-8B01-3F7423F6ABE2}" sibTransId="{E2CF2CBF-32E4-784A-986D-1F4A7B206916}"/>
    <dgm:cxn modelId="{80401843-193A-2E42-B390-F9A757FB27FE}" srcId="{43E6EF7E-A19B-EF42-8D31-8CBD0EE8F9B9}" destId="{0DBD092A-7412-484B-8EC5-EE5F294445DD}" srcOrd="4" destOrd="0" parTransId="{567BBAB1-B406-F348-9776-99F7BA2605BD}" sibTransId="{450254F1-5946-114E-BF7E-7AD468F98930}"/>
    <dgm:cxn modelId="{2AA9CC44-280A-7846-AFFC-CB1F8D1C51C7}" type="presOf" srcId="{120887B1-EFD3-8A43-9309-5512A4AC98BE}" destId="{41B30D54-592F-D849-94AC-D9201AB83A97}" srcOrd="0" destOrd="0" presId="urn:microsoft.com/office/officeart/2005/8/layout/cycle1"/>
    <dgm:cxn modelId="{892BA247-E302-3B4F-8649-6B99CD300D2D}" srcId="{43E6EF7E-A19B-EF42-8D31-8CBD0EE8F9B9}" destId="{9C0AEABD-806A-0B42-A4F6-E1E31F2FA698}" srcOrd="0" destOrd="0" parTransId="{0F16F13C-9181-5A4D-A7E1-81DE2302ACA6}" sibTransId="{120887B1-EFD3-8A43-9309-5512A4AC98BE}"/>
    <dgm:cxn modelId="{FD786D5D-8EEA-5A4B-A806-57C9352F62D7}" type="presOf" srcId="{8BF53FE5-472E-904C-AC8F-559FC586D9F6}" destId="{C65E4F3D-2533-BF4F-AE1D-C016A252526D}" srcOrd="0" destOrd="0" presId="urn:microsoft.com/office/officeart/2005/8/layout/cycle1"/>
    <dgm:cxn modelId="{F1616F7D-6976-A645-8EBA-DCE88539F691}" type="presOf" srcId="{C8537C7A-C8BA-554E-A6AE-10E503541F69}" destId="{99221ACF-3D67-264C-9161-0DDB239E82CF}" srcOrd="0" destOrd="0" presId="urn:microsoft.com/office/officeart/2005/8/layout/cycle1"/>
    <dgm:cxn modelId="{4AD57C91-55A5-0E42-B8B1-3B2F80B8E55E}" type="presOf" srcId="{0DBD092A-7412-484B-8EC5-EE5F294445DD}" destId="{AB206158-C24A-A445-8A54-14C0341CB883}" srcOrd="0" destOrd="0" presId="urn:microsoft.com/office/officeart/2005/8/layout/cycle1"/>
    <dgm:cxn modelId="{A4861E94-47D3-D34F-9576-72A00770B77D}" type="presOf" srcId="{263F798F-0CA0-8246-9F7E-60EEBDE01F6C}" destId="{ADB72F4F-F5CB-1049-8E06-21E7C9A64249}" srcOrd="0" destOrd="0" presId="urn:microsoft.com/office/officeart/2005/8/layout/cycle1"/>
    <dgm:cxn modelId="{D2F1D5AA-3C21-5742-A4C4-ACA731EC6BCA}" type="presOf" srcId="{587CFA93-5D81-3144-BBC8-4C2E3F207596}" destId="{4BA293F7-5B70-6B4C-8E96-6EEEE99986AD}" srcOrd="0" destOrd="0" presId="urn:microsoft.com/office/officeart/2005/8/layout/cycle1"/>
    <dgm:cxn modelId="{C11F6FB0-1271-2F4A-8EC9-1993261EDA14}" type="presOf" srcId="{43E6EF7E-A19B-EF42-8D31-8CBD0EE8F9B9}" destId="{E452E924-73C0-4E49-91C7-CB877BD964EC}" srcOrd="0" destOrd="0" presId="urn:microsoft.com/office/officeart/2005/8/layout/cycle1"/>
    <dgm:cxn modelId="{59C40AC2-2897-1A42-9952-8B6800A0B5D1}" type="presOf" srcId="{E2CF2CBF-32E4-784A-986D-1F4A7B206916}" destId="{CB4F0CDF-FB8C-464B-A16F-7BD18EACCFC6}" srcOrd="0" destOrd="0" presId="urn:microsoft.com/office/officeart/2005/8/layout/cycle1"/>
    <dgm:cxn modelId="{B27013D6-A0F0-4B4E-9D54-556518136BA5}" type="presOf" srcId="{77BF9522-3720-3A41-A50C-18C3E636DB6E}" destId="{9FEC156D-FD7E-6241-8B76-7CF6E854FEB6}" srcOrd="0" destOrd="0" presId="urn:microsoft.com/office/officeart/2005/8/layout/cycle1"/>
    <dgm:cxn modelId="{501B89D9-DA1E-0B40-AEBC-96A107359F08}" type="presOf" srcId="{9C0AEABD-806A-0B42-A4F6-E1E31F2FA698}" destId="{689429A5-55EA-594D-9B1E-520F8E3CC527}" srcOrd="0" destOrd="0" presId="urn:microsoft.com/office/officeart/2005/8/layout/cycle1"/>
    <dgm:cxn modelId="{B9D6ACDF-62E4-6A41-A341-E9679D926123}" type="presOf" srcId="{450254F1-5946-114E-BF7E-7AD468F98930}" destId="{9CA2ABB3-878E-8445-A91B-DD33E2DDCE67}" srcOrd="0" destOrd="0" presId="urn:microsoft.com/office/officeart/2005/8/layout/cycle1"/>
    <dgm:cxn modelId="{A884B0E2-17A1-E747-9511-C70F50639AD2}" type="presOf" srcId="{EE3303DE-ACD4-4B48-9636-D2B8B07B8CA8}" destId="{65BC7BEB-C30F-D44C-B1E2-2011A7BF028D}" srcOrd="0" destOrd="0" presId="urn:microsoft.com/office/officeart/2005/8/layout/cycle1"/>
    <dgm:cxn modelId="{B1C1A6F0-A020-1140-B84F-035F80A13C2F}" srcId="{43E6EF7E-A19B-EF42-8D31-8CBD0EE8F9B9}" destId="{263F798F-0CA0-8246-9F7E-60EEBDE01F6C}" srcOrd="1" destOrd="0" parTransId="{D4AAFA42-0562-DE4E-ACAC-6C455D37C759}" sibTransId="{77BF9522-3720-3A41-A50C-18C3E636DB6E}"/>
    <dgm:cxn modelId="{E2D414F8-9DB7-E04D-A04E-632F9B062D23}" srcId="{43E6EF7E-A19B-EF42-8D31-8CBD0EE8F9B9}" destId="{C8537C7A-C8BA-554E-A6AE-10E503541F69}" srcOrd="5" destOrd="0" parTransId="{AFAFD010-1FE8-874A-8F6E-A4676EE02766}" sibTransId="{8DEBA416-895F-384B-950D-2DD8EB992FC7}"/>
    <dgm:cxn modelId="{7C5459FB-8069-724A-97CF-ACF185C89A9F}" type="presOf" srcId="{8DEBA416-895F-384B-950D-2DD8EB992FC7}" destId="{BD5542D8-15FD-3746-A553-8EF0773AA79B}" srcOrd="0" destOrd="0" presId="urn:microsoft.com/office/officeart/2005/8/layout/cycle1"/>
    <dgm:cxn modelId="{4BC20AA7-962F-0948-8DF8-F384B370707F}" type="presParOf" srcId="{E452E924-73C0-4E49-91C7-CB877BD964EC}" destId="{6F5F9233-9297-7243-8103-CFF7DF34188C}" srcOrd="0" destOrd="0" presId="urn:microsoft.com/office/officeart/2005/8/layout/cycle1"/>
    <dgm:cxn modelId="{45596BA6-49F1-BA45-BA36-7BE951C597FF}" type="presParOf" srcId="{E452E924-73C0-4E49-91C7-CB877BD964EC}" destId="{689429A5-55EA-594D-9B1E-520F8E3CC527}" srcOrd="1" destOrd="0" presId="urn:microsoft.com/office/officeart/2005/8/layout/cycle1"/>
    <dgm:cxn modelId="{1DDBB8C5-7BC4-7840-A33A-37D7778B6DEC}" type="presParOf" srcId="{E452E924-73C0-4E49-91C7-CB877BD964EC}" destId="{41B30D54-592F-D849-94AC-D9201AB83A97}" srcOrd="2" destOrd="0" presId="urn:microsoft.com/office/officeart/2005/8/layout/cycle1"/>
    <dgm:cxn modelId="{2235BAC0-986B-7E44-822E-D1161C5AF2AD}" type="presParOf" srcId="{E452E924-73C0-4E49-91C7-CB877BD964EC}" destId="{07A967D6-017D-D144-9E67-4252483359DC}" srcOrd="3" destOrd="0" presId="urn:microsoft.com/office/officeart/2005/8/layout/cycle1"/>
    <dgm:cxn modelId="{86471551-25BA-6E4E-BBAE-FF2CBBB3B3FD}" type="presParOf" srcId="{E452E924-73C0-4E49-91C7-CB877BD964EC}" destId="{ADB72F4F-F5CB-1049-8E06-21E7C9A64249}" srcOrd="4" destOrd="0" presId="urn:microsoft.com/office/officeart/2005/8/layout/cycle1"/>
    <dgm:cxn modelId="{75C1B7AD-855E-D645-9825-765223FDC5F4}" type="presParOf" srcId="{E452E924-73C0-4E49-91C7-CB877BD964EC}" destId="{9FEC156D-FD7E-6241-8B76-7CF6E854FEB6}" srcOrd="5" destOrd="0" presId="urn:microsoft.com/office/officeart/2005/8/layout/cycle1"/>
    <dgm:cxn modelId="{D0C994E8-4856-1D42-8B7C-834AD95C86D2}" type="presParOf" srcId="{E452E924-73C0-4E49-91C7-CB877BD964EC}" destId="{B31E311A-9D95-F143-99FF-7775218F0CF8}" srcOrd="6" destOrd="0" presId="urn:microsoft.com/office/officeart/2005/8/layout/cycle1"/>
    <dgm:cxn modelId="{576764CD-9555-794E-98BF-CC2BEC1860EA}" type="presParOf" srcId="{E452E924-73C0-4E49-91C7-CB877BD964EC}" destId="{C65E4F3D-2533-BF4F-AE1D-C016A252526D}" srcOrd="7" destOrd="0" presId="urn:microsoft.com/office/officeart/2005/8/layout/cycle1"/>
    <dgm:cxn modelId="{4D628B07-1E09-2040-9C1D-CE3A6FC2D859}" type="presParOf" srcId="{E452E924-73C0-4E49-91C7-CB877BD964EC}" destId="{CB4F0CDF-FB8C-464B-A16F-7BD18EACCFC6}" srcOrd="8" destOrd="0" presId="urn:microsoft.com/office/officeart/2005/8/layout/cycle1"/>
    <dgm:cxn modelId="{B9F3F4F9-8751-6A44-991B-BEEA72F31157}" type="presParOf" srcId="{E452E924-73C0-4E49-91C7-CB877BD964EC}" destId="{9386BE4C-48CD-A044-91E1-942F244FD020}" srcOrd="9" destOrd="0" presId="urn:microsoft.com/office/officeart/2005/8/layout/cycle1"/>
    <dgm:cxn modelId="{3E3DBCEB-CF67-9E45-B8E9-921BE789DEC9}" type="presParOf" srcId="{E452E924-73C0-4E49-91C7-CB877BD964EC}" destId="{65BC7BEB-C30F-D44C-B1E2-2011A7BF028D}" srcOrd="10" destOrd="0" presId="urn:microsoft.com/office/officeart/2005/8/layout/cycle1"/>
    <dgm:cxn modelId="{6F771246-FDC7-804D-9A5C-81865DFD2272}" type="presParOf" srcId="{E452E924-73C0-4E49-91C7-CB877BD964EC}" destId="{4BA293F7-5B70-6B4C-8E96-6EEEE99986AD}" srcOrd="11" destOrd="0" presId="urn:microsoft.com/office/officeart/2005/8/layout/cycle1"/>
    <dgm:cxn modelId="{5ECD3ADE-7690-B040-9C33-D79F7104C9A8}" type="presParOf" srcId="{E452E924-73C0-4E49-91C7-CB877BD964EC}" destId="{586127B7-2A53-064D-9AEA-A817B04387E2}" srcOrd="12" destOrd="0" presId="urn:microsoft.com/office/officeart/2005/8/layout/cycle1"/>
    <dgm:cxn modelId="{ECB888DF-69F2-E345-AA3B-C7E6A01DE93B}" type="presParOf" srcId="{E452E924-73C0-4E49-91C7-CB877BD964EC}" destId="{AB206158-C24A-A445-8A54-14C0341CB883}" srcOrd="13" destOrd="0" presId="urn:microsoft.com/office/officeart/2005/8/layout/cycle1"/>
    <dgm:cxn modelId="{C910A891-E542-8249-B076-298325714120}" type="presParOf" srcId="{E452E924-73C0-4E49-91C7-CB877BD964EC}" destId="{9CA2ABB3-878E-8445-A91B-DD33E2DDCE67}" srcOrd="14" destOrd="0" presId="urn:microsoft.com/office/officeart/2005/8/layout/cycle1"/>
    <dgm:cxn modelId="{2A724DDE-9B57-2444-99D4-7F17C5D288EE}" type="presParOf" srcId="{E452E924-73C0-4E49-91C7-CB877BD964EC}" destId="{1BD33EE8-F250-114F-BE1D-008CD4A32361}" srcOrd="15" destOrd="0" presId="urn:microsoft.com/office/officeart/2005/8/layout/cycle1"/>
    <dgm:cxn modelId="{25B91B32-0A0A-544B-B755-5BD7A506DF84}" type="presParOf" srcId="{E452E924-73C0-4E49-91C7-CB877BD964EC}" destId="{99221ACF-3D67-264C-9161-0DDB239E82CF}" srcOrd="16" destOrd="0" presId="urn:microsoft.com/office/officeart/2005/8/layout/cycle1"/>
    <dgm:cxn modelId="{27036B0A-6E5B-C443-81C3-9148C8B604FA}" type="presParOf" srcId="{E452E924-73C0-4E49-91C7-CB877BD964EC}" destId="{BD5542D8-15FD-3746-A553-8EF0773AA79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429A5-55EA-594D-9B1E-520F8E3CC527}">
      <dsp:nvSpPr>
        <dsp:cNvPr id="0" name=""/>
        <dsp:cNvSpPr/>
      </dsp:nvSpPr>
      <dsp:spPr>
        <a:xfrm>
          <a:off x="2555671" y="201737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Research</a:t>
          </a:r>
        </a:p>
      </dsp:txBody>
      <dsp:txXfrm>
        <a:off x="2555671" y="201737"/>
        <a:ext cx="762888" cy="762888"/>
      </dsp:txXfrm>
    </dsp:sp>
    <dsp:sp modelId="{41B30D54-592F-D849-94AC-D9201AB83A97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20572668"/>
            <a:gd name="adj4" fmla="val 18983534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72F4F-F5CB-1049-8E06-21E7C9A64249}">
      <dsp:nvSpPr>
        <dsp:cNvPr id="0" name=""/>
        <dsp:cNvSpPr/>
      </dsp:nvSpPr>
      <dsp:spPr>
        <a:xfrm>
          <a:off x="3406811" y="1675955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Collate</a:t>
          </a:r>
        </a:p>
      </dsp:txBody>
      <dsp:txXfrm>
        <a:off x="3406811" y="1675955"/>
        <a:ext cx="762888" cy="762888"/>
      </dsp:txXfrm>
    </dsp:sp>
    <dsp:sp modelId="{9FEC156D-FD7E-6241-8B76-7CF6E854FEB6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2366056"/>
            <a:gd name="adj4" fmla="val 776921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E4F3D-2533-BF4F-AE1D-C016A252526D}">
      <dsp:nvSpPr>
        <dsp:cNvPr id="0" name=""/>
        <dsp:cNvSpPr/>
      </dsp:nvSpPr>
      <dsp:spPr>
        <a:xfrm>
          <a:off x="2555671" y="3150174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Assemble</a:t>
          </a:r>
        </a:p>
      </dsp:txBody>
      <dsp:txXfrm>
        <a:off x="2555671" y="3150174"/>
        <a:ext cx="762888" cy="762888"/>
      </dsp:txXfrm>
    </dsp:sp>
    <dsp:sp modelId="{CB4F0CDF-FB8C-464B-A16F-7BD18EACCFC6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6110606"/>
            <a:gd name="adj4" fmla="val 4438983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C7BEB-C30F-D44C-B1E2-2011A7BF028D}">
      <dsp:nvSpPr>
        <dsp:cNvPr id="0" name=""/>
        <dsp:cNvSpPr/>
      </dsp:nvSpPr>
      <dsp:spPr>
        <a:xfrm>
          <a:off x="853390" y="3150174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Review</a:t>
          </a:r>
        </a:p>
      </dsp:txBody>
      <dsp:txXfrm>
        <a:off x="853390" y="3150174"/>
        <a:ext cx="762888" cy="762888"/>
      </dsp:txXfrm>
    </dsp:sp>
    <dsp:sp modelId="{4BA293F7-5B70-6B4C-8E96-6EEEE99986AD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9772668"/>
            <a:gd name="adj4" fmla="val 8183534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06158-C24A-A445-8A54-14C0341CB883}">
      <dsp:nvSpPr>
        <dsp:cNvPr id="0" name=""/>
        <dsp:cNvSpPr/>
      </dsp:nvSpPr>
      <dsp:spPr>
        <a:xfrm>
          <a:off x="2250" y="1675955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Revise</a:t>
          </a:r>
        </a:p>
      </dsp:txBody>
      <dsp:txXfrm>
        <a:off x="2250" y="1675955"/>
        <a:ext cx="762888" cy="762888"/>
      </dsp:txXfrm>
    </dsp:sp>
    <dsp:sp modelId="{9CA2ABB3-878E-8445-A91B-DD33E2DDCE67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13166056"/>
            <a:gd name="adj4" fmla="val 11576921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21ACF-3D67-264C-9161-0DDB239E82CF}">
      <dsp:nvSpPr>
        <dsp:cNvPr id="0" name=""/>
        <dsp:cNvSpPr/>
      </dsp:nvSpPr>
      <dsp:spPr>
        <a:xfrm>
          <a:off x="853390" y="201737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Plan</a:t>
          </a:r>
        </a:p>
      </dsp:txBody>
      <dsp:txXfrm>
        <a:off x="853390" y="201737"/>
        <a:ext cx="762888" cy="762888"/>
      </dsp:txXfrm>
    </dsp:sp>
    <dsp:sp modelId="{BD5542D8-15FD-3746-A553-8EF0773AA79B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16910606"/>
            <a:gd name="adj4" fmla="val 15238983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9963FB50-FB52-3240-8DE2-3D5CEBE03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64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8B23D04A-9421-E04D-849F-8376FEFEE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88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26AC4F2D-892F-714F-B09F-6597D8C97820}" type="slidenum">
              <a:rPr lang="en-GB">
                <a:latin typeface="Arial" charset="0"/>
              </a:rPr>
              <a:pPr/>
              <a:t>1</a:t>
            </a:fld>
            <a:endParaRPr lang="en-GB" dirty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F117B-1457-D845-B619-DC5302E3E495}" type="slidenum">
              <a:rPr lang="en-GB" sz="1200"/>
              <a:pPr eaLnBrk="1" hangingPunct="1"/>
              <a:t>31</a:t>
            </a:fld>
            <a:endParaRPr lang="en-GB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8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ED385-2E86-374E-9D70-F565C7BD17D2}" type="slidenum">
              <a:rPr lang="en-GB" sz="1200"/>
              <a:pPr eaLnBrk="1" hangingPunct="1"/>
              <a:t>32</a:t>
            </a:fld>
            <a:endParaRPr lang="en-GB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DC69D0-6E6D-5F4F-9CD2-1268A0877B89}" type="datetime1">
              <a:rPr lang="en-GB" smtClean="0"/>
              <a:t>17/10/2019</a:t>
            </a:fld>
            <a:endParaRPr lang="en-GB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1 minute per slide</a:t>
            </a:r>
          </a:p>
        </p:txBody>
      </p:sp>
    </p:spTree>
    <p:extLst>
      <p:ext uri="{BB962C8B-B14F-4D97-AF65-F5344CB8AC3E}">
        <p14:creationId xmlns:p14="http://schemas.microsoft.com/office/powerpoint/2010/main" val="231357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Shiny</a:t>
            </a:r>
            <a:r>
              <a:rPr lang="en-GB" baseline="0"/>
              <a:t> head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9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Eye contact, pauses for impact. Sure of</a:t>
            </a:r>
            <a:r>
              <a:rPr lang="en-GB" baseline="0" dirty="0"/>
              <a:t> themselves- charisma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Based on WORKING IN TEAMS - J Powell/ University of Southampton, Careers Advisory Service/February 2004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Bell, L (1992) Managing Teams in Secondary Schools:  Belbin, RM (1993) Team Roles at Work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9981E-9A4F-FA4C-9154-37951FCC82DB}" type="slidenum">
              <a:rPr lang="en-US"/>
              <a:pPr/>
              <a:t>21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9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DF2418-49D0-BC4D-AE58-7EC55B454BA5}" type="slidenum">
              <a:rPr lang="en-GB" sz="1200"/>
              <a:pPr eaLnBrk="1" hangingPunct="1"/>
              <a:t>26</a:t>
            </a:fld>
            <a:endParaRPr lang="en-GB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9D76E9-F52B-4841-ADE1-52D6707A4858}" type="slidenum">
              <a:rPr lang="en-GB" sz="1200"/>
              <a:pPr eaLnBrk="1" hangingPunct="1"/>
              <a:t>28</a:t>
            </a:fld>
            <a:endParaRPr lang="en-GB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6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55474E-C05B-8948-BEA4-72FBA11ECD7F}" type="slidenum">
              <a:rPr lang="en-GB" sz="1200"/>
              <a:pPr eaLnBrk="1" hangingPunct="1"/>
              <a:t>29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4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CAE45F-1EB3-0341-9BF9-23AD0709DDC4}" type="slidenum">
              <a:rPr lang="en-GB" sz="1200"/>
              <a:pPr eaLnBrk="1" hangingPunct="1"/>
              <a:t>30</a:t>
            </a:fld>
            <a:endParaRPr lang="en-GB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EEB846-F58C-2949-B33A-BA301AEFD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2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8187-0FF8-5044-8FDA-87C3ED660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5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D00D-5719-8140-A9A1-B813F9572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4B832-F16E-DA44-9F1F-66E0589117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2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DDB57-6835-5943-B1CF-3013F06C5733}" type="datetime1">
              <a:rPr lang="en-GB" smtClean="0"/>
              <a:t>17/10/2019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26B12-EBB1-FB4C-80EF-0D3956BDE5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58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271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2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45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16DFE-A5AF-FC4B-A501-533B8DE0F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67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8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84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47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73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0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14181-BB08-D147-814A-F5070A3B2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62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42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54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94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87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50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4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E0EC-A85B-9047-A009-EE06F1DB4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CAE5-ABB0-854C-B8CB-F8792F078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A78C-8D0E-D242-8EB0-1B3E99D7C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3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B05D-07E1-424F-A469-85316F67C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50741-F091-0941-A554-C1EB22F24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8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34EF-C4FF-EA4E-B0A5-B2BE34E5C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3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5E86BCFF-BAFB-E64F-9D2D-D94F70B93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95" r:id="rId12"/>
    <p:sldLayoutId id="214748389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Lucida Sans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000">
          <a:solidFill>
            <a:schemeClr val="tx1"/>
          </a:solidFill>
          <a:latin typeface="Lucida Sans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Lucida Sans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Lucida Sans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Lucida Sans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19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DQNrVphL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Hmkuv69PQ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3850" y="1916113"/>
            <a:ext cx="8496300" cy="2160587"/>
          </a:xfrm>
        </p:spPr>
        <p:txBody>
          <a:bodyPr/>
          <a:lstStyle/>
          <a:p>
            <a:pPr algn="ctr" eaLnBrk="1" hangingPunct="1"/>
            <a:r>
              <a:rPr lang="en-GB" sz="4400" dirty="0">
                <a:latin typeface="Georgia" charset="0"/>
                <a:ea typeface="ＭＳ Ｐゴシック" charset="0"/>
                <a:cs typeface="ＭＳ Ｐゴシック" charset="0"/>
              </a:rPr>
              <a:t>Presentations, Team Work and Organisation</a:t>
            </a:r>
          </a:p>
        </p:txBody>
      </p:sp>
      <p:sp>
        <p:nvSpPr>
          <p:cNvPr id="39938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GB" sz="2000" dirty="0">
                <a:solidFill>
                  <a:srgbClr val="B2D5D5"/>
                </a:solidFill>
                <a:latin typeface="Georgia" charset="0"/>
              </a:rPr>
              <a:t>Hugh Davis</a:t>
            </a:r>
            <a:br>
              <a:rPr lang="en-GB" sz="2000" dirty="0">
                <a:solidFill>
                  <a:srgbClr val="B2D5D5"/>
                </a:solidFill>
                <a:latin typeface="Georgia" charset="0"/>
              </a:rPr>
            </a:br>
            <a:r>
              <a:rPr lang="en-GB" sz="2000">
                <a:solidFill>
                  <a:srgbClr val="B2D5D5"/>
                </a:solidFill>
                <a:latin typeface="Georgia" charset="0"/>
              </a:rPr>
              <a:t>Oct 2018 </a:t>
            </a:r>
            <a:endParaRPr lang="en-GB" sz="2000" dirty="0">
              <a:solidFill>
                <a:srgbClr val="B2D5D5"/>
              </a:solidFill>
              <a:latin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Process &amp; Professionalism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b="1" dirty="0"/>
              <a:t>3.1 Clear speech:</a:t>
            </a:r>
          </a:p>
          <a:p>
            <a:r>
              <a:rPr lang="en-US" dirty="0"/>
              <a:t>audible,</a:t>
            </a:r>
          </a:p>
          <a:p>
            <a:r>
              <a:rPr lang="en-US" dirty="0"/>
              <a:t>nervousness controlled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3.2 Personal energy:</a:t>
            </a:r>
          </a:p>
          <a:p>
            <a:r>
              <a:rPr lang="en-US" dirty="0"/>
              <a:t>has enthusiasm</a:t>
            </a:r>
          </a:p>
          <a:p>
            <a:r>
              <a:rPr lang="en-US" dirty="0"/>
              <a:t>shows confidence/control</a:t>
            </a:r>
          </a:p>
          <a:p>
            <a:r>
              <a:rPr lang="en-US" dirty="0"/>
              <a:t>avoids reading from notes</a:t>
            </a:r>
          </a:p>
          <a:p>
            <a:r>
              <a:rPr lang="en-US" dirty="0"/>
              <a:t>addresses whole audience</a:t>
            </a:r>
          </a:p>
          <a:p>
            <a:r>
              <a:rPr lang="en-US" dirty="0"/>
              <a:t>projects personality</a:t>
            </a:r>
            <a:endParaRPr lang="en-GB" b="1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037826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3.3 Audience engaged</a:t>
            </a:r>
          </a:p>
          <a:p>
            <a:r>
              <a:rPr lang="en-US" b="1" dirty="0"/>
              <a:t> </a:t>
            </a:r>
            <a:r>
              <a:rPr lang="en-US" dirty="0"/>
              <a:t>attention captured and sustained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3.4 Questions</a:t>
            </a:r>
          </a:p>
          <a:p>
            <a:r>
              <a:rPr lang="en-US" b="1" dirty="0"/>
              <a:t> </a:t>
            </a:r>
            <a:r>
              <a:rPr lang="en-US" dirty="0"/>
              <a:t>handled effectively and informatively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3.5 Timekeeping:</a:t>
            </a:r>
          </a:p>
          <a:p>
            <a:r>
              <a:rPr lang="en-US" dirty="0"/>
              <a:t>Finished in allocated time</a:t>
            </a:r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>
                <a:solidFill>
                  <a:srgbClr val="323D43"/>
                </a:solidFill>
              </a:rPr>
              <a:pPr/>
              <a:t>11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317"/>
          <a:stretch/>
        </p:blipFill>
        <p:spPr>
          <a:xfrm>
            <a:off x="488312" y="2297431"/>
            <a:ext cx="8167376" cy="37672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dirty="0"/>
              <a:t>Extra things to </a:t>
            </a:r>
            <a:r>
              <a:rPr lang="en-US"/>
              <a:t>think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Overall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2"/>
            <a:ext cx="4171950" cy="4864489"/>
          </a:xfrm>
        </p:spPr>
        <p:txBody>
          <a:bodyPr/>
          <a:lstStyle/>
          <a:p>
            <a:pPr marL="82296" indent="0">
              <a:buNone/>
            </a:pPr>
            <a:r>
              <a:rPr lang="en-US" sz="2400" b="1" dirty="0"/>
              <a:t>Your overview of effectiveness:</a:t>
            </a:r>
          </a:p>
          <a:p>
            <a:r>
              <a:rPr lang="en-US" sz="2400" dirty="0"/>
              <a:t>Objectives have been met</a:t>
            </a:r>
            <a:endParaRPr lang="en-GB" sz="2400" b="1" dirty="0"/>
          </a:p>
          <a:p>
            <a:r>
              <a:rPr lang="en-GB" sz="2400" dirty="0"/>
              <a:t>Message was communicated and understood. </a:t>
            </a:r>
          </a:p>
          <a:p>
            <a:r>
              <a:rPr lang="en-GB" sz="2400" dirty="0"/>
              <a:t>The experience was a pleasurable one!</a:t>
            </a:r>
          </a:p>
          <a:p>
            <a:endParaRPr lang="en-US" sz="2400" dirty="0"/>
          </a:p>
        </p:txBody>
      </p:sp>
      <p:pic>
        <p:nvPicPr>
          <p:cNvPr id="4" name="Content Placeholder 3" descr="Screenshot 2016-10-17 10.02.58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28" r="-18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1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Advice for the actual presentation…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yourself</a:t>
            </a:r>
          </a:p>
          <a:p>
            <a:r>
              <a:rPr lang="en-US" dirty="0"/>
              <a:t>Plan and rehearse</a:t>
            </a:r>
          </a:p>
          <a:p>
            <a:r>
              <a:rPr lang="en-US" dirty="0"/>
              <a:t>Talk to your audience</a:t>
            </a:r>
          </a:p>
          <a:p>
            <a:pPr lvl="1"/>
            <a:r>
              <a:rPr lang="en-US" dirty="0"/>
              <a:t>Tell a story</a:t>
            </a:r>
          </a:p>
          <a:p>
            <a:pPr lvl="1"/>
            <a:r>
              <a:rPr lang="en-US" dirty="0"/>
              <a:t>Start middle end</a:t>
            </a:r>
          </a:p>
          <a:p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75400"/>
            <a:ext cx="4171950" cy="4114800"/>
          </a:xfrm>
        </p:spPr>
        <p:txBody>
          <a:bodyPr/>
          <a:lstStyle/>
          <a:p>
            <a:r>
              <a:rPr lang="en-US" sz="2400" dirty="0"/>
              <a:t>Use cues</a:t>
            </a:r>
          </a:p>
          <a:p>
            <a:pPr lvl="1"/>
            <a:r>
              <a:rPr lang="en-US" sz="2000" dirty="0"/>
              <a:t>Pen to point</a:t>
            </a:r>
          </a:p>
          <a:p>
            <a:pPr lvl="1"/>
            <a:r>
              <a:rPr lang="en-US" sz="2000" dirty="0"/>
              <a:t>Think about fonts</a:t>
            </a:r>
          </a:p>
          <a:p>
            <a:pPr lvl="1"/>
            <a:r>
              <a:rPr lang="en-US" sz="2000" dirty="0"/>
              <a:t>Diagrams</a:t>
            </a:r>
          </a:p>
          <a:p>
            <a:pPr lvl="1"/>
            <a:r>
              <a:rPr lang="en-US" sz="2000" dirty="0"/>
              <a:t>Pictures</a:t>
            </a:r>
          </a:p>
          <a:p>
            <a:r>
              <a:rPr lang="en-US" sz="2400" dirty="0"/>
              <a:t>Eye contact</a:t>
            </a:r>
          </a:p>
          <a:p>
            <a:r>
              <a:rPr lang="en-US" sz="2400" dirty="0"/>
              <a:t>Project voice</a:t>
            </a:r>
          </a:p>
          <a:p>
            <a:r>
              <a:rPr lang="en-US" sz="2400" dirty="0"/>
              <a:t>Try out different methods</a:t>
            </a:r>
          </a:p>
          <a:p>
            <a:r>
              <a:rPr lang="en-US" sz="2400" dirty="0"/>
              <a:t>Order is important</a:t>
            </a:r>
          </a:p>
        </p:txBody>
      </p:sp>
    </p:spTree>
    <p:extLst>
      <p:ext uri="{BB962C8B-B14F-4D97-AF65-F5344CB8AC3E}">
        <p14:creationId xmlns:p14="http://schemas.microsoft.com/office/powerpoint/2010/main" val="38381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376" y="1609678"/>
            <a:ext cx="4171950" cy="4114800"/>
          </a:xfrm>
        </p:spPr>
        <p:txBody>
          <a:bodyPr/>
          <a:lstStyle/>
          <a:p>
            <a:r>
              <a:rPr lang="en-GB" dirty="0"/>
              <a:t>Record yourself</a:t>
            </a:r>
          </a:p>
          <a:p>
            <a:r>
              <a:rPr lang="en-GB" dirty="0"/>
              <a:t>Play it back</a:t>
            </a:r>
          </a:p>
          <a:p>
            <a:r>
              <a:rPr lang="en-GB" dirty="0"/>
              <a:t>Time yourself</a:t>
            </a:r>
          </a:p>
          <a:p>
            <a:r>
              <a:rPr lang="en-GB" dirty="0"/>
              <a:t>“</a:t>
            </a:r>
            <a:r>
              <a:rPr lang="en-GB" dirty="0" err="1"/>
              <a:t>Ummmm</a:t>
            </a:r>
            <a:r>
              <a:rPr lang="en-GB" dirty="0"/>
              <a:t>….”</a:t>
            </a:r>
          </a:p>
          <a:p>
            <a:r>
              <a:rPr lang="en-GB" dirty="0"/>
              <a:t>“</a:t>
            </a:r>
            <a:r>
              <a:rPr lang="en-GB" dirty="0" err="1"/>
              <a:t>Aaahhh</a:t>
            </a:r>
            <a:r>
              <a:rPr lang="en-GB" dirty="0"/>
              <a:t>….”</a:t>
            </a:r>
          </a:p>
          <a:p>
            <a:r>
              <a:rPr lang="en-GB" dirty="0"/>
              <a:t>“Ok, so…..”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>
                <a:solidFill>
                  <a:srgbClr val="323D43"/>
                </a:solidFill>
              </a:rPr>
              <a:pPr/>
              <a:t>14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10" y="1973874"/>
            <a:ext cx="1756372" cy="3425505"/>
          </a:xfrm>
          <a:prstGeom prst="rect">
            <a:avLst/>
          </a:prstGeom>
        </p:spPr>
      </p:pic>
      <p:pic>
        <p:nvPicPr>
          <p:cNvPr id="3074" name="Picture 2" descr="Image result for play pause butt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13" y="4947714"/>
            <a:ext cx="4188674" cy="20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Everyone speaks</a:t>
            </a:r>
          </a:p>
          <a:p>
            <a:r>
              <a:rPr lang="en-GB" dirty="0"/>
              <a:t>Rehearse as a group</a:t>
            </a:r>
          </a:p>
          <a:p>
            <a:r>
              <a:rPr lang="en-GB" dirty="0"/>
              <a:t>Make one group presentation NOT four individual presentations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>
                <a:solidFill>
                  <a:srgbClr val="323D43"/>
                </a:solidFill>
              </a:rPr>
              <a:pPr/>
              <a:t>15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Impress them!</a:t>
            </a:r>
          </a:p>
        </p:txBody>
      </p:sp>
      <p:pic>
        <p:nvPicPr>
          <p:cNvPr id="4" name="Content Placeholder 3" descr="philosophy_slam_base_1_1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252663"/>
            <a:ext cx="6486525" cy="3009900"/>
          </a:xfrm>
        </p:spPr>
      </p:pic>
    </p:spTree>
    <p:extLst>
      <p:ext uri="{BB962C8B-B14F-4D97-AF65-F5344CB8AC3E}">
        <p14:creationId xmlns:p14="http://schemas.microsoft.com/office/powerpoint/2010/main" val="16555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780415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Look at some other presentations. E.g. Compare and critique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https://www.youtube.com/watch?v=BfDQNrVphLQ</a:t>
            </a:r>
            <a:r>
              <a:rPr lang="en-GB" dirty="0"/>
              <a:t> Jeff Dean- Artificial Intelligence</a:t>
            </a:r>
          </a:p>
          <a:p>
            <a:r>
              <a:rPr lang="en-GB" dirty="0">
                <a:hlinkClick r:id="rId4"/>
              </a:rPr>
              <a:t>https://www.youtube.com/watch?v=GHmkuv69PQE</a:t>
            </a:r>
            <a:r>
              <a:rPr lang="en-GB" dirty="0"/>
              <a:t> </a:t>
            </a:r>
            <a:r>
              <a:rPr lang="en-GB" dirty="0" err="1"/>
              <a:t>Pablos</a:t>
            </a:r>
            <a:r>
              <a:rPr lang="en-GB" dirty="0"/>
              <a:t> Holman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>
                <a:solidFill>
                  <a:srgbClr val="323D43"/>
                </a:solidFill>
              </a:rPr>
              <a:pPr/>
              <a:t>17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Build on what you know already….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 a consumer of presentations</a:t>
            </a:r>
          </a:p>
          <a:p>
            <a:pPr marL="468313" lvl="1" indent="0">
              <a:buNone/>
            </a:pPr>
            <a:r>
              <a:rPr lang="en-GB" dirty="0"/>
              <a:t>Think about a memorable presentation</a:t>
            </a:r>
          </a:p>
          <a:p>
            <a:pPr marL="468313" lvl="1" indent="0">
              <a:buNone/>
            </a:pPr>
            <a:r>
              <a:rPr lang="en-GB" dirty="0"/>
              <a:t>What made it good?</a:t>
            </a:r>
          </a:p>
          <a:p>
            <a:pPr marL="468313" lvl="1" indent="0">
              <a:buNone/>
            </a:pPr>
            <a:r>
              <a:rPr lang="en-GB" dirty="0"/>
              <a:t>Three things….</a:t>
            </a:r>
          </a:p>
          <a:p>
            <a:pPr marL="876300" lvl="2" indent="0">
              <a:buNone/>
            </a:pPr>
            <a:r>
              <a:rPr lang="en-GB" dirty="0"/>
              <a:t>That you like to see in presentations</a:t>
            </a:r>
          </a:p>
          <a:p>
            <a:pPr marL="876300" lvl="2" indent="0">
              <a:buNone/>
            </a:pPr>
            <a:r>
              <a:rPr lang="en-GB" dirty="0"/>
              <a:t>That make presentations a disaster</a:t>
            </a:r>
          </a:p>
          <a:p>
            <a:r>
              <a:rPr lang="en-GB" dirty="0"/>
              <a:t>Chat with your friends about this</a:t>
            </a:r>
          </a:p>
          <a:p>
            <a:r>
              <a:rPr lang="en-GB" dirty="0"/>
              <a:t>Use this knowledge in your group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392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" y="1124744"/>
            <a:ext cx="2724150" cy="1512763"/>
          </a:xfrm>
        </p:spPr>
        <p:txBody>
          <a:bodyPr/>
          <a:lstStyle/>
          <a:p>
            <a:r>
              <a:rPr lang="en-US" sz="3200">
                <a:latin typeface="Tahoma" charset="0"/>
                <a:ea typeface="Tahoma" charset="0"/>
                <a:cs typeface="Tahoma" charset="0"/>
              </a:rPr>
              <a:t>Teamwork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04864"/>
            <a:ext cx="4617532" cy="3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</a:t>
            </a:r>
            <a:r>
              <a:rPr lang="en-US" b="1" dirty="0"/>
              <a:t>Emotional Impact</a:t>
            </a:r>
            <a:r>
              <a:rPr lang="en-US" dirty="0"/>
              <a:t> on the audience (engaging, interactive, challenging, beautiful</a:t>
            </a:r>
            <a:r>
              <a:rPr lang="mr-IN" dirty="0"/>
              <a:t>…</a:t>
            </a:r>
            <a:r>
              <a:rPr lang="en-GB" dirty="0"/>
              <a:t>.?)</a:t>
            </a:r>
            <a:endParaRPr lang="en-US" dirty="0"/>
          </a:p>
          <a:p>
            <a:r>
              <a:rPr lang="en-US" dirty="0"/>
              <a:t>Present</a:t>
            </a:r>
            <a:r>
              <a:rPr lang="en-US" b="1" dirty="0"/>
              <a:t> Information</a:t>
            </a:r>
            <a:r>
              <a:rPr lang="en-US" dirty="0"/>
              <a:t> (right amount and well represented)</a:t>
            </a:r>
          </a:p>
          <a:p>
            <a:r>
              <a:rPr lang="en-US" dirty="0"/>
              <a:t>Tell a </a:t>
            </a:r>
            <a:r>
              <a:rPr lang="en-US" b="1" dirty="0"/>
              <a:t>Story</a:t>
            </a:r>
            <a:r>
              <a:rPr lang="en-US" dirty="0"/>
              <a:t> that the audience can relate to</a:t>
            </a:r>
          </a:p>
          <a:p>
            <a:r>
              <a:rPr lang="en-US" dirty="0"/>
              <a:t>Are </a:t>
            </a:r>
            <a:r>
              <a:rPr lang="en-US" b="1" dirty="0"/>
              <a:t>memorable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6DFE-A5AF-FC4B-A501-533B8DE0F00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248467"/>
            <a:ext cx="3458220" cy="2517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8520" y="6611779"/>
            <a:ext cx="5227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www.vecteezy.com</a:t>
            </a:r>
            <a:r>
              <a:rPr lang="en-GB" sz="1000" dirty="0"/>
              <a:t>/vector-art/94240-comic-style-background-illustration</a:t>
            </a:r>
          </a:p>
        </p:txBody>
      </p:sp>
    </p:spTree>
    <p:extLst>
      <p:ext uri="{BB962C8B-B14F-4D97-AF65-F5344CB8AC3E}">
        <p14:creationId xmlns:p14="http://schemas.microsoft.com/office/powerpoint/2010/main" val="10908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58AC-CE9E-E541-ACA8-915663415176}" type="slidenum">
              <a:rPr lang="en-GB"/>
              <a:pPr/>
              <a:t>20</a:t>
            </a:fld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46" y="854597"/>
            <a:ext cx="8229600" cy="1143000"/>
          </a:xfrm>
        </p:spPr>
        <p:txBody>
          <a:bodyPr/>
          <a:lstStyle/>
          <a:p>
            <a:r>
              <a:rPr lang="en-GB" dirty="0"/>
              <a:t>Advice for effective teamwork</a:t>
            </a:r>
            <a:endParaRPr lang="en-GB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Come to a common understanding of the nature of the task or goal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Adopt complementary roles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Agree targets, and strategies for meeting them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Review progress and communicate openly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Lead when appropriate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Respect everyone</a:t>
            </a:r>
            <a:r>
              <a:rPr lang="ja-JP" altLang="en-GB" dirty="0">
                <a:latin typeface="Lucida Sans" charset="0"/>
                <a:ea typeface="Lucida Sans" charset="0"/>
                <a:cs typeface="Lucida Sans" charset="0"/>
              </a:rPr>
              <a:t>’</a:t>
            </a: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s contribution and give constructive feedback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Accept that groups go through phases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Celebrate achievement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9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911F-AEA9-DB4E-A6FA-297F1FAB6B85}" type="slidenum">
              <a:rPr lang="en-GB"/>
              <a:pPr/>
              <a:t>21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230" y="284163"/>
            <a:ext cx="8229600" cy="1143000"/>
          </a:xfrm>
        </p:spPr>
        <p:txBody>
          <a:bodyPr/>
          <a:lstStyle/>
          <a:p>
            <a:r>
              <a:rPr lang="en-GB"/>
              <a:t>Communicating effectively</a:t>
            </a:r>
            <a:br>
              <a:rPr lang="en-GB"/>
            </a:br>
            <a:endParaRPr lang="en-GB" sz="2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27238"/>
            <a:ext cx="4038600" cy="4830762"/>
          </a:xfrm>
        </p:spPr>
        <p:txBody>
          <a:bodyPr/>
          <a:lstStyle/>
          <a:p>
            <a:r>
              <a:rPr lang="en-GB" sz="2400" dirty="0"/>
              <a:t>Language you use</a:t>
            </a:r>
          </a:p>
          <a:p>
            <a:r>
              <a:rPr lang="en-GB" sz="2400" dirty="0"/>
              <a:t>Tone of voice</a:t>
            </a:r>
          </a:p>
          <a:p>
            <a:r>
              <a:rPr lang="en-GB" sz="2400" dirty="0"/>
              <a:t>Turn-taking</a:t>
            </a:r>
          </a:p>
          <a:p>
            <a:r>
              <a:rPr lang="en-GB" sz="2400" dirty="0"/>
              <a:t>Expressing yourself clearly in speech and in writing</a:t>
            </a:r>
          </a:p>
          <a:p>
            <a:r>
              <a:rPr lang="en-GB" sz="2400" dirty="0"/>
              <a:t>Listening carefully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2027238"/>
            <a:ext cx="4038600" cy="4830762"/>
          </a:xfrm>
        </p:spPr>
        <p:txBody>
          <a:bodyPr/>
          <a:lstStyle/>
          <a:p>
            <a:r>
              <a:rPr lang="en-GB" sz="2400"/>
              <a:t>Aspects of body language such as:</a:t>
            </a:r>
          </a:p>
          <a:p>
            <a:pPr lvl="1"/>
            <a:r>
              <a:rPr lang="en-GB" sz="2400"/>
              <a:t>facial expression</a:t>
            </a:r>
          </a:p>
          <a:p>
            <a:pPr lvl="1"/>
            <a:r>
              <a:rPr lang="en-GB" sz="2400"/>
              <a:t>where you sit or  stand in relation to others</a:t>
            </a:r>
          </a:p>
          <a:p>
            <a:pPr lvl="1"/>
            <a:r>
              <a:rPr lang="en-GB" sz="2400"/>
              <a:t>engaged posture to show that you are interested</a:t>
            </a:r>
            <a:endParaRPr lang="en-US" sz="240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00113" y="908050"/>
            <a:ext cx="7704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Verdana" charset="0"/>
              </a:rPr>
              <a:t>When working as a team, think about:</a:t>
            </a:r>
            <a:endParaRPr lang="en-GB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BFC3-030D-7749-BA54-D7F12FA947D5}" type="slidenum">
              <a:rPr lang="en-GB"/>
              <a:pPr/>
              <a:t>22</a:t>
            </a:fld>
            <a:endParaRPr lang="en-GB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3937" y="696913"/>
            <a:ext cx="8229600" cy="1143000"/>
          </a:xfrm>
        </p:spPr>
        <p:txBody>
          <a:bodyPr/>
          <a:lstStyle/>
          <a:p>
            <a:r>
              <a:rPr lang="en-GB" dirty="0"/>
              <a:t>Ways folks Hinder teamwork</a:t>
            </a:r>
            <a:endParaRPr lang="en-GB" sz="3600" dirty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/>
          </a:p>
          <a:p>
            <a:pPr>
              <a:lnSpc>
                <a:spcPct val="80000"/>
              </a:lnSpc>
            </a:pPr>
            <a:endParaRPr lang="en-GB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  <p:graphicFrame>
        <p:nvGraphicFramePr>
          <p:cNvPr id="15425" name="Group 1089"/>
          <p:cNvGraphicFramePr>
            <a:graphicFrameLocks noGrp="1"/>
          </p:cNvGraphicFramePr>
          <p:nvPr>
            <p:ph sz="half" idx="2"/>
          </p:nvPr>
        </p:nvGraphicFramePr>
        <p:xfrm>
          <a:off x="250825" y="1268413"/>
          <a:ext cx="8497888" cy="500977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blocking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– interfering with team progress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aggressing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– criticising or blaming 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seeking recognition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– attempting to call attention to oneself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withdrawing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– being indifferent or passive, resorting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to excessive formality, whispering 		 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dominating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– trying to assert authority in                        manipulating the group, interrupting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4EA4-A13B-CF4C-AC46-6EE3CDBC56B6}" type="slidenum">
              <a:rPr lang="en-GB"/>
              <a:pPr/>
              <a:t>23</a:t>
            </a:fld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31788" y="638845"/>
            <a:ext cx="8496300" cy="649288"/>
          </a:xfrm>
        </p:spPr>
        <p:txBody>
          <a:bodyPr/>
          <a:lstStyle/>
          <a:p>
            <a:r>
              <a:rPr lang="en-GB"/>
              <a:t>Suggested ground rules</a:t>
            </a:r>
          </a:p>
        </p:txBody>
      </p:sp>
      <p:graphicFrame>
        <p:nvGraphicFramePr>
          <p:cNvPr id="27746" name="Group 98"/>
          <p:cNvGraphicFramePr>
            <a:graphicFrameLocks noGrp="1"/>
          </p:cNvGraphicFramePr>
          <p:nvPr>
            <p:ph sz="half" idx="2"/>
          </p:nvPr>
        </p:nvGraphicFramePr>
        <p:xfrm>
          <a:off x="468313" y="1268413"/>
          <a:ext cx="8359775" cy="5117148"/>
        </p:xfrm>
        <a:graphic>
          <a:graphicData uri="http://schemas.openxmlformats.org/drawingml/2006/table">
            <a:tbl>
              <a:tblPr/>
              <a:tblGrid>
                <a:gridCol w="835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Turn up to meetings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Agree on agenda for meetings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Nobody to speak for longer than 3 minutes at a time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No interrupting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No putting others down: criticise the idea not the process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Encourage everyone to speak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Start and end meetings on time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Set deadlines and stick to them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Everyone to do what they agree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6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763A-519D-6048-AE17-CA8F6B4E0D84}" type="slidenum">
              <a:rPr lang="en-GB"/>
              <a:pPr/>
              <a:t>24</a:t>
            </a:fld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18" y="528639"/>
            <a:ext cx="6172200" cy="649288"/>
          </a:xfrm>
        </p:spPr>
        <p:txBody>
          <a:bodyPr/>
          <a:lstStyle/>
          <a:p>
            <a:r>
              <a:rPr lang="en-GB"/>
              <a:t>Dealing with difficulties</a:t>
            </a:r>
          </a:p>
        </p:txBody>
      </p:sp>
      <p:graphicFrame>
        <p:nvGraphicFramePr>
          <p:cNvPr id="33847" name="Group 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1193772"/>
              </p:ext>
            </p:extLst>
          </p:nvPr>
        </p:nvGraphicFramePr>
        <p:xfrm>
          <a:off x="323850" y="1268413"/>
          <a:ext cx="8569325" cy="5407026"/>
        </p:xfrm>
        <a:graphic>
          <a:graphicData uri="http://schemas.openxmlformats.org/drawingml/2006/table">
            <a:tbl>
              <a:tblPr/>
              <a:tblGrid>
                <a:gridCol w="41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Problem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Possible 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Uneven workload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Agree who does what at the start and write it down. Ask why work isn</a:t>
                      </a:r>
                      <a:r>
                        <a:rPr kumimoji="0" lang="ja-JP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’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 being done and explain the effect on the group.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Too much work involved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Revisit task.  Are there more effective approaches?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Resources not available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Plan for this at the start.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Confusion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Discuss goals as a group and revisit.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Quiet group members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Ask their views – encourage comment (be positive).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Disruptive group members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Ask </a:t>
                      </a:r>
                      <a:r>
                        <a:rPr kumimoji="0" lang="ja-JP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‘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talkatives</a:t>
                      </a:r>
                      <a:r>
                        <a:rPr kumimoji="0" lang="ja-JP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’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to let somebody else speak – be assertive.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6704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/>
              <a:t>The assessment criteria are always designed to steer you </a:t>
            </a:r>
            <a:br>
              <a:rPr lang="en-US" sz="2000"/>
            </a:br>
            <a:r>
              <a:rPr lang="en-US" sz="2000"/>
              <a:t>towards learning from the tasks you undertake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expect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959" y="1700213"/>
            <a:ext cx="4171950" cy="4114800"/>
          </a:xfrm>
        </p:spPr>
        <p:txBody>
          <a:bodyPr>
            <a:normAutofit fontScale="85000" lnSpcReduction="20000"/>
          </a:bodyPr>
          <a:lstStyle/>
          <a:p>
            <a:pPr marL="82296" lvl="0" indent="0"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Discuss and agree an approach to the topic</a:t>
            </a:r>
            <a:endParaRPr lang="en-US" sz="2000" dirty="0"/>
          </a:p>
          <a:p>
            <a:r>
              <a:rPr lang="en-US" sz="2000" dirty="0"/>
              <a:t>Allocate roles </a:t>
            </a:r>
          </a:p>
          <a:p>
            <a:r>
              <a:rPr lang="en-US" sz="2000" dirty="0"/>
              <a:t>Research the topic</a:t>
            </a:r>
          </a:p>
          <a:p>
            <a:r>
              <a:rPr lang="en-US" sz="2000" dirty="0"/>
              <a:t>Construct an argument</a:t>
            </a:r>
          </a:p>
          <a:p>
            <a:r>
              <a:rPr lang="en-US" sz="2000" dirty="0"/>
              <a:t>Present the argument</a:t>
            </a:r>
          </a:p>
          <a:p>
            <a:r>
              <a:rPr lang="en-US" sz="2000" dirty="0"/>
              <a:t>Harness the information</a:t>
            </a:r>
          </a:p>
          <a:p>
            <a:r>
              <a:rPr lang="en-US" sz="2000" dirty="0"/>
              <a:t>Prepare a draft</a:t>
            </a:r>
          </a:p>
          <a:p>
            <a:r>
              <a:rPr lang="en-US" sz="2000" dirty="0"/>
              <a:t>Review/revise</a:t>
            </a:r>
          </a:p>
          <a:p>
            <a:r>
              <a:rPr lang="en-US" sz="2000" dirty="0"/>
              <a:t>Practice, practice, practice</a:t>
            </a:r>
          </a:p>
          <a:p>
            <a:r>
              <a:rPr lang="en-US" sz="2000" dirty="0"/>
              <a:t>Demonstrate competence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</p:nvPr>
        </p:nvGraphicFramePr>
        <p:xfrm>
          <a:off x="4648200" y="1700213"/>
          <a:ext cx="41719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0" y="2276871"/>
            <a:ext cx="4773687" cy="42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4648200" cy="973138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Tahoma" charset="0"/>
              </a:rPr>
              <a:t>Time Management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1450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0" y="2302491"/>
            <a:ext cx="6362700" cy="127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868" y="3199475"/>
            <a:ext cx="5194920" cy="14590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6DFE-A5AF-FC4B-A501-533B8DE0F00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28035"/>
            <a:ext cx="3792364" cy="1970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051" y="4941168"/>
            <a:ext cx="3955504" cy="2046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2" y="4587455"/>
            <a:ext cx="4097931" cy="214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652" y="972192"/>
            <a:ext cx="5207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7338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DBE5F6-FEE0-6648-BB83-48B906713B4B}" type="slidenum">
              <a:rPr lang="en-GB" sz="1400">
                <a:solidFill>
                  <a:schemeClr val="bg1"/>
                </a:solidFill>
              </a:rPr>
              <a:pPr eaLnBrk="1" hangingPunct="1"/>
              <a:t>28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What does planning buy you?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If you articulate the objectives you have then you are more likely to achieve them</a:t>
            </a: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Helps you differentiate the important from the urgent</a:t>
            </a: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Helps to stop procrastination</a:t>
            </a: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A plan gives you just one thing you should be doing – rather than trying to decide which of many things to tackle.</a:t>
            </a: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Leaves you in control which reduces anxiety</a:t>
            </a:r>
          </a:p>
          <a:p>
            <a:pPr eaLnBrk="1" hangingPunct="1"/>
            <a:endParaRPr lang="en-GB" dirty="0">
              <a:latin typeface="Tahoma" charset="0"/>
            </a:endParaRPr>
          </a:p>
          <a:p>
            <a:pPr eaLnBrk="1" hangingPunct="1"/>
            <a:endParaRPr lang="en-GB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793232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3FBFEE-5166-8B4F-B46D-33001F7261EA}" type="slidenum">
              <a:rPr lang="en-GB" sz="1400">
                <a:solidFill>
                  <a:schemeClr val="bg1"/>
                </a:solidFill>
              </a:rPr>
              <a:pPr eaLnBrk="1" hangingPunct="1"/>
              <a:t>29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ahoma" charset="0"/>
              </a:rPr>
              <a:t>How Good a Planner are you?</a:t>
            </a:r>
            <a:endParaRPr lang="en-GB" sz="1200" dirty="0">
              <a:latin typeface="Tahoma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23417"/>
            <a:ext cx="8064574" cy="4681538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spcAft>
                <a:spcPts val="1200"/>
              </a:spcAft>
              <a:buFont typeface="Wingdings" charset="0"/>
              <a:buAutoNum type="arabicPeriod"/>
            </a:pPr>
            <a:r>
              <a:rPr lang="en-US" sz="2100" dirty="0">
                <a:latin typeface="Lucida Sans" charset="0"/>
                <a:ea typeface="Lucida Sans" charset="0"/>
                <a:cs typeface="Lucida Sans" charset="0"/>
              </a:rPr>
              <a:t>Do you have a diary with important deadlines?</a:t>
            </a:r>
          </a:p>
          <a:p>
            <a:pPr marL="381000" indent="-381000" eaLnBrk="1" hangingPunct="1">
              <a:lnSpc>
                <a:spcPct val="90000"/>
              </a:lnSpc>
              <a:spcAft>
                <a:spcPts val="1200"/>
              </a:spcAft>
              <a:buFont typeface="Wingdings" charset="0"/>
              <a:buAutoNum type="arabicPeriod"/>
            </a:pPr>
            <a:r>
              <a:rPr lang="en-US" sz="2100" dirty="0">
                <a:latin typeface="Lucida Sans" charset="0"/>
                <a:ea typeface="Lucida Sans" charset="0"/>
                <a:cs typeface="Lucida Sans" charset="0"/>
              </a:rPr>
              <a:t>Do you write down daily plans, to allocate time for your deadlines?</a:t>
            </a:r>
          </a:p>
          <a:p>
            <a:pPr marL="381000" indent="-381000" eaLnBrk="1" hangingPunct="1">
              <a:lnSpc>
                <a:spcPct val="90000"/>
              </a:lnSpc>
              <a:spcAft>
                <a:spcPts val="1200"/>
              </a:spcAft>
              <a:buFont typeface="Wingdings" charset="0"/>
              <a:buAutoNum type="arabicPeriod"/>
            </a:pPr>
            <a:r>
              <a:rPr lang="en-US" sz="2100" dirty="0">
                <a:latin typeface="Lucida Sans" charset="0"/>
                <a:ea typeface="Lucida Sans" charset="0"/>
                <a:cs typeface="Lucida Sans" charset="0"/>
              </a:rPr>
              <a:t>Do you allow flexibility in your plans?</a:t>
            </a:r>
          </a:p>
          <a:p>
            <a:pPr marL="381000" indent="-381000" eaLnBrk="1" hangingPunct="1">
              <a:lnSpc>
                <a:spcPct val="90000"/>
              </a:lnSpc>
              <a:spcAft>
                <a:spcPts val="1200"/>
              </a:spcAft>
              <a:buFont typeface="Wingdings" charset="0"/>
              <a:buAutoNum type="arabicPeriod"/>
            </a:pPr>
            <a:r>
              <a:rPr lang="en-US" sz="2100" dirty="0">
                <a:latin typeface="Lucida Sans" charset="0"/>
                <a:ea typeface="Lucida Sans" charset="0"/>
                <a:cs typeface="Lucida Sans" charset="0"/>
              </a:rPr>
              <a:t>How often do you accomplish all you plan for a given day?</a:t>
            </a:r>
          </a:p>
          <a:p>
            <a:pPr marL="381000" indent="-381000" eaLnBrk="1" hangingPunct="1">
              <a:lnSpc>
                <a:spcPct val="90000"/>
              </a:lnSpc>
              <a:spcAft>
                <a:spcPts val="1200"/>
              </a:spcAft>
              <a:buFont typeface="Wingdings" charset="0"/>
              <a:buAutoNum type="arabicPeriod"/>
            </a:pPr>
            <a:r>
              <a:rPr lang="en-US" sz="2100" dirty="0">
                <a:latin typeface="Lucida Sans" charset="0"/>
                <a:ea typeface="Lucida Sans" charset="0"/>
                <a:cs typeface="Lucida Sans" charset="0"/>
              </a:rPr>
              <a:t>How often do you plan time for what matters most to you?</a:t>
            </a:r>
          </a:p>
          <a:p>
            <a:pPr marL="381000" indent="-381000" eaLnBrk="1" hangingPunct="1">
              <a:lnSpc>
                <a:spcPct val="90000"/>
              </a:lnSpc>
              <a:spcAft>
                <a:spcPts val="1200"/>
              </a:spcAft>
              <a:buFont typeface="Wingdings" charset="0"/>
              <a:buAutoNum type="arabicPeriod"/>
            </a:pPr>
            <a:r>
              <a:rPr lang="en-US" sz="2100" dirty="0">
                <a:latin typeface="Lucida Sans" charset="0"/>
                <a:ea typeface="Lucida Sans" charset="0"/>
                <a:cs typeface="Lucida Sans" charset="0"/>
              </a:rPr>
              <a:t>Do you get through your daily plan without interruptions?</a:t>
            </a:r>
          </a:p>
          <a:p>
            <a:pPr marL="381000" indent="-3810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Lucida Sans" charset="0"/>
                <a:ea typeface="Lucida Sans" charset="0"/>
                <a:cs typeface="Lucida Sans" charset="0"/>
              </a:rPr>
              <a:t>Score</a:t>
            </a:r>
            <a:br>
              <a:rPr lang="en-US" sz="18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1800" dirty="0">
                <a:latin typeface="Lucida Sans" charset="0"/>
                <a:ea typeface="Lucida Sans" charset="0"/>
                <a:cs typeface="Lucida Sans" charset="0"/>
              </a:rPr>
              <a:t>1= never</a:t>
            </a:r>
            <a:br>
              <a:rPr lang="en-US" sz="18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1800" dirty="0">
                <a:latin typeface="Lucida Sans" charset="0"/>
                <a:ea typeface="Lucida Sans" charset="0"/>
                <a:cs typeface="Lucida Sans" charset="0"/>
              </a:rPr>
              <a:t>2 = seldom</a:t>
            </a:r>
            <a:br>
              <a:rPr lang="en-US" sz="18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1800" dirty="0">
                <a:latin typeface="Lucida Sans" charset="0"/>
                <a:ea typeface="Lucida Sans" charset="0"/>
                <a:cs typeface="Lucida Sans" charset="0"/>
              </a:rPr>
              <a:t>3 = sometimes</a:t>
            </a:r>
            <a:br>
              <a:rPr lang="en-US" sz="18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1800" dirty="0">
                <a:latin typeface="Lucida Sans" charset="0"/>
                <a:ea typeface="Lucida Sans" charset="0"/>
                <a:cs typeface="Lucida Sans" charset="0"/>
              </a:rPr>
              <a:t>4 = often</a:t>
            </a:r>
            <a:br>
              <a:rPr lang="en-US" sz="18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1800" dirty="0">
                <a:latin typeface="Lucida Sans" charset="0"/>
                <a:ea typeface="Lucida Sans" charset="0"/>
                <a:cs typeface="Lucida Sans" charset="0"/>
              </a:rPr>
              <a:t>5 = always</a:t>
            </a:r>
            <a:endParaRPr lang="en-GB" sz="18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60032" y="5085184"/>
            <a:ext cx="3095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illSans" charset="0"/>
              </a:rPr>
              <a:t>Adapted from Quiz written for USA WEEKEND by time management expert Hyrum Smith, chairman of the Franklin Covey Co</a:t>
            </a:r>
            <a:r>
              <a:rPr lang="en-GB" sz="1400">
                <a:solidFill>
                  <a:schemeClr val="bg2"/>
                </a:solidFill>
                <a:latin typeface="Gill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Making Presentations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Dress smartly</a:t>
            </a:r>
          </a:p>
          <a:p>
            <a:r>
              <a:rPr lang="en-GB" dirty="0"/>
              <a:t>Say hello and smile when you greet the audience:</a:t>
            </a:r>
          </a:p>
          <a:p>
            <a:r>
              <a:rPr lang="en-GB" dirty="0"/>
              <a:t>Speak clearly. Don't speak too quickly: </a:t>
            </a:r>
          </a:p>
          <a:p>
            <a:r>
              <a:rPr lang="en-GB" dirty="0"/>
              <a:t>Use silence to emphasise points</a:t>
            </a:r>
          </a:p>
          <a:p>
            <a:r>
              <a:rPr lang="en-GB" dirty="0"/>
              <a:t>It’s OK to use humour,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Keep within the allotted time for your talk</a:t>
            </a:r>
          </a:p>
          <a:p>
            <a:r>
              <a:rPr lang="en-US"/>
              <a:t>Eye contact is crucial to holding the attention of your audience. </a:t>
            </a:r>
          </a:p>
          <a:p>
            <a:r>
              <a:rPr lang="en-US"/>
              <a:t>Walk around a little and gesture with your hands. </a:t>
            </a:r>
          </a:p>
          <a:p>
            <a:r>
              <a:rPr lang="en-US"/>
              <a:t>Involve your audience by asking them questions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6DFE-A5AF-FC4B-A501-533B8DE0F00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7944" y="6031726"/>
            <a:ext cx="430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www.kent.ac.uk</a:t>
            </a:r>
            <a:r>
              <a:rPr lang="en-US"/>
              <a:t>/careers/</a:t>
            </a:r>
            <a:r>
              <a:rPr lang="en-US" err="1"/>
              <a:t>presentationskills.htm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7338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3791AD-1F79-3945-B2DF-4119D583E544}" type="slidenum">
              <a:rPr lang="en-GB" sz="1400">
                <a:solidFill>
                  <a:schemeClr val="bg1"/>
                </a:solidFill>
              </a:rPr>
              <a:pPr eaLnBrk="1" hangingPunct="1"/>
              <a:t>30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ahoma" charset="0"/>
              </a:rPr>
              <a:t>Results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2"/>
            <a:ext cx="8496300" cy="482513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Lucida Sans" charset="0"/>
                <a:ea typeface="Lucida Sans" charset="0"/>
                <a:cs typeface="Lucida Sans" charset="0"/>
              </a:rPr>
              <a:t>6-10:  Terrible  </a:t>
            </a:r>
            <a:br>
              <a:rPr lang="en-US" sz="20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2000" dirty="0">
                <a:latin typeface="Lucida Sans" charset="0"/>
                <a:ea typeface="Lucida Sans" charset="0"/>
                <a:cs typeface="Lucida Sans" charset="0"/>
              </a:rPr>
              <a:t>Life just happens to you. And it often goes wrong.</a:t>
            </a:r>
            <a:endParaRPr lang="en-US" sz="2000" b="1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Lucida Sans" charset="0"/>
                <a:ea typeface="Lucida Sans" charset="0"/>
                <a:cs typeface="Lucida Sans" charset="0"/>
              </a:rPr>
              <a:t>11-15:  Below average planner.  </a:t>
            </a:r>
            <a:br>
              <a:rPr lang="en-US" sz="20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2000" dirty="0">
                <a:latin typeface="Lucida Sans" charset="0"/>
                <a:ea typeface="Lucida Sans" charset="0"/>
                <a:cs typeface="Lucida Sans" charset="0"/>
              </a:rPr>
              <a:t>More effective planning will help to reduce the stress and lack of control you feel in your life.</a:t>
            </a:r>
            <a:endParaRPr lang="en-US" sz="2000" b="1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Lucida Sans" charset="0"/>
                <a:ea typeface="Lucida Sans" charset="0"/>
                <a:cs typeface="Lucida Sans" charset="0"/>
              </a:rPr>
              <a:t>16-20:  Average planner.  </a:t>
            </a:r>
            <a:br>
              <a:rPr lang="en-US" sz="20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2000" dirty="0">
                <a:latin typeface="Lucida Sans" charset="0"/>
                <a:ea typeface="Lucida Sans" charset="0"/>
                <a:cs typeface="Lucida Sans" charset="0"/>
              </a:rPr>
              <a:t>Not bad. But may need help focusing on priorities and dealing with urgent interruptions.</a:t>
            </a:r>
            <a:endParaRPr lang="en-US" sz="2000" b="1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Lucida Sans" charset="0"/>
                <a:ea typeface="Lucida Sans" charset="0"/>
                <a:cs typeface="Lucida Sans" charset="0"/>
              </a:rPr>
              <a:t>21-25:  Good planner.  </a:t>
            </a:r>
            <a:br>
              <a:rPr lang="en-US" sz="20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2000" dirty="0">
                <a:latin typeface="Lucida Sans" charset="0"/>
                <a:ea typeface="Lucida Sans" charset="0"/>
                <a:cs typeface="Lucida Sans" charset="0"/>
              </a:rPr>
              <a:t>You are in control of your life</a:t>
            </a:r>
            <a:endParaRPr lang="en-US" sz="2000" b="1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Lucida Sans" charset="0"/>
                <a:ea typeface="Lucida Sans" charset="0"/>
                <a:cs typeface="Lucida Sans" charset="0"/>
              </a:rPr>
              <a:t>26-30:  Excellent planner--or obsessive compulsive?  </a:t>
            </a:r>
            <a:br>
              <a:rPr lang="en-US" sz="2000" dirty="0">
                <a:latin typeface="Lucida Sans" charset="0"/>
                <a:ea typeface="Lucida Sans" charset="0"/>
                <a:cs typeface="Lucida Sans" charset="0"/>
              </a:rPr>
            </a:br>
            <a:r>
              <a:rPr lang="en-US" sz="2000" dirty="0">
                <a:latin typeface="Lucida Sans" charset="0"/>
                <a:ea typeface="Lucida Sans" charset="0"/>
                <a:cs typeface="Lucida Sans" charset="0"/>
              </a:rPr>
              <a:t>Make sure you</a:t>
            </a:r>
            <a:r>
              <a:rPr lang="ja-JP" altLang="en-US" sz="2000" dirty="0">
                <a:latin typeface="Lucida Sans" charset="0"/>
                <a:ea typeface="Lucida Sans" charset="0"/>
                <a:cs typeface="Lucida Sans" charset="0"/>
              </a:rPr>
              <a:t>’</a:t>
            </a:r>
            <a:r>
              <a:rPr lang="en-US" sz="2000" dirty="0">
                <a:latin typeface="Lucida Sans" charset="0"/>
                <a:ea typeface="Lucida Sans" charset="0"/>
                <a:cs typeface="Lucida Sans" charset="0"/>
              </a:rPr>
              <a:t>re in control of your planning rather than letting it control you.</a:t>
            </a:r>
            <a:endParaRPr lang="en-GB" sz="20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7338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F0FCDB-2563-2D4A-9A93-2399C2FB2417}" type="slidenum">
              <a:rPr lang="en-GB" sz="1400">
                <a:solidFill>
                  <a:schemeClr val="bg1"/>
                </a:solidFill>
              </a:rPr>
              <a:pPr eaLnBrk="1" hangingPunct="1"/>
              <a:t>31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Time Management Technique - example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Articulate your aims </a:t>
            </a:r>
          </a:p>
          <a:p>
            <a:pPr lvl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I want to get an excellent degree</a:t>
            </a: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Set Goals to achieve these aims</a:t>
            </a:r>
          </a:p>
          <a:p>
            <a:pPr lvl="1"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I want to do well in COMP1205 CW2 </a:t>
            </a: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Identify things you can do to achieve these goals</a:t>
            </a:r>
          </a:p>
          <a:p>
            <a:pPr lvl="1"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Meet group to choose subject, identify good angle, select media </a:t>
            </a:r>
            <a:r>
              <a:rPr lang="en-GB" dirty="0" err="1">
                <a:latin typeface="Lucida Sans" charset="0"/>
                <a:ea typeface="Lucida Sans" charset="0"/>
                <a:cs typeface="Lucida Sans" charset="0"/>
              </a:rPr>
              <a:t>etc</a:t>
            </a:r>
            <a:endParaRPr lang="en-GB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Identify deadlines and other time constraints</a:t>
            </a:r>
          </a:p>
          <a:p>
            <a:pPr lvl="1" eaLnBrk="1" hangingPunct="1"/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For COMP1205 I have coursework deadlines…</a:t>
            </a:r>
          </a:p>
          <a:p>
            <a:r>
              <a:rPr lang="en-GB" dirty="0">
                <a:latin typeface="Lucida Sans" charset="0"/>
                <a:ea typeface="Lucida Sans" charset="0"/>
                <a:cs typeface="Lucida Sans" charset="0"/>
              </a:rPr>
              <a:t>Allocate time in a daily planner to meet the deadlines</a:t>
            </a:r>
          </a:p>
        </p:txBody>
      </p:sp>
    </p:spTree>
    <p:extLst>
      <p:ext uri="{BB962C8B-B14F-4D97-AF65-F5344CB8AC3E}">
        <p14:creationId xmlns:p14="http://schemas.microsoft.com/office/powerpoint/2010/main" val="18219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7338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7C31BB-6F65-2E42-9EB1-CD10E79FC472}" type="slidenum">
              <a:rPr lang="en-GB" sz="1400">
                <a:solidFill>
                  <a:schemeClr val="bg1"/>
                </a:solidFill>
              </a:rPr>
              <a:pPr eaLnBrk="1" hangingPunct="1"/>
              <a:t>32</a:t>
            </a:fld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Some things in student life that need scheduling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Lectures, tutorials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Time to do </a:t>
            </a:r>
            <a:r>
              <a:rPr lang="en-GB" sz="2000" dirty="0" err="1">
                <a:latin typeface="Lucida Sans" charset="0"/>
                <a:ea typeface="Lucida Sans" charset="0"/>
                <a:cs typeface="Lucida Sans" charset="0"/>
              </a:rPr>
              <a:t>courseworks</a:t>
            </a:r>
            <a:endParaRPr lang="en-GB" sz="2000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Time to understand lecture notes (pre and post reading), and do examples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Time to revise for exams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Time for exercise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Time for recreational activities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Employment?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Time to do things needed for longer term goals (write CV’s, job applications, attend meetings etc.)</a:t>
            </a:r>
            <a:br>
              <a:rPr lang="en-GB" sz="2000" dirty="0">
                <a:latin typeface="Lucida Sans" charset="0"/>
                <a:ea typeface="Lucida Sans" charset="0"/>
                <a:cs typeface="Lucida Sans" charset="0"/>
              </a:rPr>
            </a:br>
            <a:endParaRPr lang="en-GB" sz="2000" dirty="0">
              <a:latin typeface="Lucida Sans" charset="0"/>
              <a:ea typeface="Lucida Sans" charset="0"/>
              <a:cs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Lucida Sans" charset="0"/>
                <a:ea typeface="Lucida Sans" charset="0"/>
                <a:cs typeface="Lucida Sans" charset="0"/>
              </a:rPr>
              <a:t>And don’t forget time to reflect on progress and to re-schedule things!</a:t>
            </a:r>
          </a:p>
        </p:txBody>
      </p:sp>
    </p:spTree>
    <p:extLst>
      <p:ext uri="{BB962C8B-B14F-4D97-AF65-F5344CB8AC3E}">
        <p14:creationId xmlns:p14="http://schemas.microsoft.com/office/powerpoint/2010/main" val="11499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0608" y="188640"/>
            <a:ext cx="6264374" cy="2592883"/>
          </a:xfrm>
        </p:spPr>
        <p:txBody>
          <a:bodyPr/>
          <a:lstStyle/>
          <a:p>
            <a:pPr algn="ctr"/>
            <a:r>
              <a:rPr lang="en-US" sz="3200">
                <a:latin typeface="Tahoma" charset="0"/>
                <a:ea typeface="Tahoma" charset="0"/>
                <a:cs typeface="Tahoma" charset="0"/>
              </a:rPr>
              <a:t>The Coursework</a:t>
            </a:r>
            <a:br>
              <a:rPr lang="en-US" sz="3200">
                <a:latin typeface="Tahoma" charset="0"/>
                <a:ea typeface="Tahoma" charset="0"/>
                <a:cs typeface="Tahoma" charset="0"/>
              </a:rPr>
            </a:br>
            <a:r>
              <a:rPr lang="en-US" sz="3200">
                <a:latin typeface="Tahoma" charset="0"/>
                <a:ea typeface="Tahoma" charset="0"/>
                <a:cs typeface="Tahoma" charset="0"/>
              </a:rPr>
              <a:t>(Some Practicalities)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85081"/>
            <a:ext cx="4999797" cy="51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Answered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How does peer reviewing work - and why?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Can we change the proposed subject?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What does a summary for a presentation look like?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What would make a good presentation plan?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How to deal with nervous performers?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How to manage non-performers.</a:t>
            </a:r>
          </a:p>
          <a:p>
            <a:pPr lvl="1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The Value of the Feedback Session!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015107"/>
            <a:ext cx="39581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/>
              <a:t>Any Other 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5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Making Presentations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  <a:p>
            <a:r>
              <a:rPr lang="en-US" dirty="0"/>
              <a:t>Don't read out your talk </a:t>
            </a:r>
            <a:r>
              <a:rPr lang="mr-IN" dirty="0"/>
              <a:t>–</a:t>
            </a:r>
            <a:r>
              <a:rPr lang="en-US" dirty="0"/>
              <a:t> find a way to give yourself prompts</a:t>
            </a:r>
          </a:p>
          <a:p>
            <a:r>
              <a:rPr lang="en-US" dirty="0" err="1"/>
              <a:t>Organise</a:t>
            </a:r>
            <a:r>
              <a:rPr lang="en-US" dirty="0"/>
              <a:t> your talk, and make the clear</a:t>
            </a:r>
          </a:p>
          <a:p>
            <a:r>
              <a:rPr lang="en-US" dirty="0"/>
              <a:t>Build </a:t>
            </a:r>
            <a:r>
              <a:rPr lang="en-US" i="1" dirty="0"/>
              <a:t>variety</a:t>
            </a:r>
            <a:r>
              <a:rPr lang="en-US" dirty="0"/>
              <a:t> into your talk and the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Its OK to be a bit nervous</a:t>
            </a:r>
          </a:p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let a mistake upset you </a:t>
            </a:r>
            <a:r>
              <a:rPr lang="mr-IN" dirty="0"/>
              <a:t>–</a:t>
            </a:r>
            <a:r>
              <a:rPr lang="en-US" dirty="0"/>
              <a:t> people don’t mind!</a:t>
            </a:r>
          </a:p>
          <a:p>
            <a:r>
              <a:rPr lang="en-US" dirty="0"/>
              <a:t>Don’t stand in front of, or talk to, your slides</a:t>
            </a:r>
          </a:p>
          <a:p>
            <a:r>
              <a:rPr lang="en-US" dirty="0"/>
              <a:t>Practice smooth transitions</a:t>
            </a:r>
          </a:p>
          <a:p>
            <a:r>
              <a:rPr lang="en-US" dirty="0"/>
              <a:t>Practice again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AE0EC-A85B-9047-A009-EE06F1DB4F6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Assessment Criteria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criteria are designed to:</a:t>
            </a:r>
          </a:p>
          <a:p>
            <a:pPr lvl="1"/>
            <a:r>
              <a:rPr lang="en-US" dirty="0"/>
              <a:t>steer you towards learning from the task you undertake</a:t>
            </a:r>
          </a:p>
          <a:p>
            <a:pPr lvl="2"/>
            <a:r>
              <a:rPr lang="en-US" dirty="0"/>
              <a:t>Learning by doing</a:t>
            </a:r>
          </a:p>
          <a:p>
            <a:pPr lvl="2"/>
            <a:r>
              <a:rPr lang="en-US" dirty="0"/>
              <a:t>Reflecting on your experience</a:t>
            </a:r>
          </a:p>
          <a:p>
            <a:pPr lvl="2"/>
            <a:r>
              <a:rPr lang="en-US" dirty="0"/>
              <a:t>Learning from your mistakes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49" y="-31750"/>
            <a:ext cx="4968551" cy="70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u="sng" dirty="0"/>
              <a:t>1.1 Introduction and structure: </a:t>
            </a:r>
          </a:p>
          <a:p>
            <a:r>
              <a:rPr lang="en-US" dirty="0"/>
              <a:t>Identifies objectives, &amp; purpose, </a:t>
            </a:r>
          </a:p>
          <a:p>
            <a:r>
              <a:rPr lang="en-US" dirty="0"/>
              <a:t>gains audience’s attention</a:t>
            </a:r>
          </a:p>
          <a:p>
            <a:r>
              <a:rPr lang="en-US" dirty="0"/>
              <a:t>logical, clear, comprehensive</a:t>
            </a:r>
            <a:br>
              <a:rPr lang="en-US" dirty="0"/>
            </a:br>
            <a:endParaRPr lang="en-US" dirty="0"/>
          </a:p>
          <a:p>
            <a:pPr marL="82296" indent="0">
              <a:buNone/>
            </a:pPr>
            <a:r>
              <a:rPr lang="en-US" u="sng" dirty="0"/>
              <a:t>1.2 Key points and body: </a:t>
            </a:r>
          </a:p>
          <a:p>
            <a:r>
              <a:rPr lang="en-US" dirty="0"/>
              <a:t>displays a good grasp of the subject </a:t>
            </a:r>
          </a:p>
          <a:p>
            <a:r>
              <a:rPr lang="en-US" dirty="0"/>
              <a:t>an accurate account; </a:t>
            </a:r>
          </a:p>
          <a:p>
            <a:r>
              <a:rPr lang="en-US" dirty="0"/>
              <a:t>addresses core issues </a:t>
            </a:r>
            <a:br>
              <a:rPr lang="en-US" dirty="0"/>
            </a:br>
            <a:r>
              <a:rPr lang="en-US" dirty="0"/>
              <a:t>is appropriate for audience, </a:t>
            </a:r>
          </a:p>
          <a:p>
            <a:r>
              <a:rPr lang="en-US" dirty="0"/>
              <a:t>clear, explicit, specific, well argued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u="sng" dirty="0"/>
              <a:t>1.3 Well researched/referenced: </a:t>
            </a:r>
          </a:p>
          <a:p>
            <a:r>
              <a:rPr lang="en-US" dirty="0"/>
              <a:t>authoritative sources used,</a:t>
            </a:r>
          </a:p>
          <a:p>
            <a:r>
              <a:rPr lang="en-US" dirty="0"/>
              <a:t>clearly referenced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82296" indent="0">
              <a:buNone/>
            </a:pPr>
            <a:r>
              <a:rPr lang="en-US" u="sng" dirty="0"/>
              <a:t>1.4 Close: </a:t>
            </a:r>
          </a:p>
          <a:p>
            <a:r>
              <a:rPr lang="en-US" dirty="0"/>
              <a:t>provides conclusion,</a:t>
            </a:r>
          </a:p>
          <a:p>
            <a:r>
              <a:rPr lang="en-US" dirty="0"/>
              <a:t>demonstrates integration and control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2.1 Visual aids (1):</a:t>
            </a:r>
          </a:p>
          <a:p>
            <a:r>
              <a:rPr lang="en-US" dirty="0"/>
              <a:t>appropriate, well executed</a:t>
            </a:r>
          </a:p>
          <a:p>
            <a:r>
              <a:rPr lang="en-US" dirty="0"/>
              <a:t>pictures, tables and diagrams (if used) are used intelligently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2.2 Visual aids (2):</a:t>
            </a:r>
          </a:p>
          <a:p>
            <a:r>
              <a:rPr lang="en-US" dirty="0"/>
              <a:t>argument/understanding enhanced by pertinent visual aids</a:t>
            </a:r>
            <a:endParaRPr lang="en-GB" b="1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2.3 Media control:</a:t>
            </a:r>
          </a:p>
          <a:p>
            <a:r>
              <a:rPr lang="it-IT" dirty="0"/>
              <a:t>planned</a:t>
            </a:r>
          </a:p>
          <a:p>
            <a:r>
              <a:rPr lang="it-IT" dirty="0"/>
              <a:t>well managed</a:t>
            </a:r>
            <a:endParaRPr lang="it-IT" b="1" dirty="0"/>
          </a:p>
          <a:p>
            <a:r>
              <a:rPr lang="it-IT" dirty="0"/>
              <a:t>slick, non intrusive</a:t>
            </a:r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media means preparation</a:t>
            </a:r>
          </a:p>
        </p:txBody>
      </p:sp>
      <p:pic>
        <p:nvPicPr>
          <p:cNvPr id="10" name="Content Placeholder 9" descr="W8office-building-and-finance-charts-business-coll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5" y="1831335"/>
            <a:ext cx="5667554" cy="3766562"/>
          </a:xfr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87664" y="5597897"/>
            <a:ext cx="2444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</a:t>
            </a:r>
            <a:r>
              <a:rPr lang="en-GB" sz="900" dirty="0" err="1"/>
              <a:t>www.fotolia.com</a:t>
            </a:r>
            <a:r>
              <a:rPr lang="en-GB" sz="900" dirty="0"/>
              <a:t>/id/124983058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2705" y="5848290"/>
            <a:ext cx="4309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And remember to reference borrowed media</a:t>
            </a:r>
          </a:p>
        </p:txBody>
      </p:sp>
    </p:spTree>
    <p:extLst>
      <p:ext uri="{BB962C8B-B14F-4D97-AF65-F5344CB8AC3E}">
        <p14:creationId xmlns:p14="http://schemas.microsoft.com/office/powerpoint/2010/main" val="13893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 you have enough slides?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err="1"/>
              <a:t>Approx</a:t>
            </a:r>
            <a:r>
              <a:rPr lang="en-GB" altLang="zh-CN" dirty="0"/>
              <a:t> 1 min per slide</a:t>
            </a:r>
            <a:endParaRPr lang="zh-CN" altLang="en-US" dirty="0"/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2015"/>
            <a:ext cx="9144000" cy="3876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257" y="6214024"/>
            <a:ext cx="715330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Each must present, practice the timings, present your argument</a:t>
            </a:r>
          </a:p>
        </p:txBody>
      </p:sp>
    </p:spTree>
    <p:extLst>
      <p:ext uri="{BB962C8B-B14F-4D97-AF65-F5344CB8AC3E}">
        <p14:creationId xmlns:p14="http://schemas.microsoft.com/office/powerpoint/2010/main" val="20700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s_ppt__template">
  <a:themeElements>
    <a:clrScheme name="uos_ppt__templat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64999"/>
          </a:srgb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64999"/>
          </a:srgb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_ppt__templat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64999"/>
          </a:srgb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64999"/>
          </a:srgb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64999"/>
          </a:srgb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64999"/>
          </a:srgb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hcd Revised </Template>
  <TotalTime>445</TotalTime>
  <Words>1407</Words>
  <Application>Microsoft Macintosh PowerPoint</Application>
  <PresentationFormat>On-screen Show (4:3)</PresentationFormat>
  <Paragraphs>293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Georgia</vt:lpstr>
      <vt:lpstr>GillSans</vt:lpstr>
      <vt:lpstr>Lucida Sans</vt:lpstr>
      <vt:lpstr>Tahoma</vt:lpstr>
      <vt:lpstr>Verdana</vt:lpstr>
      <vt:lpstr>Wingdings</vt:lpstr>
      <vt:lpstr>uos_ppt__template</vt:lpstr>
      <vt:lpstr>UOS divider slide design</vt:lpstr>
      <vt:lpstr>UOS full bleed image</vt:lpstr>
      <vt:lpstr>Presentations, Team Work and Organisation</vt:lpstr>
      <vt:lpstr>The Best Presentations</vt:lpstr>
      <vt:lpstr>Tips on Making Presentations (1)</vt:lpstr>
      <vt:lpstr>Tips on Making Presentations (2)</vt:lpstr>
      <vt:lpstr>Assessment Criteria</vt:lpstr>
      <vt:lpstr>1. Content</vt:lpstr>
      <vt:lpstr>2. Media</vt:lpstr>
      <vt:lpstr>Good media means preparation</vt:lpstr>
      <vt:lpstr>Will you have enough slides?</vt:lpstr>
      <vt:lpstr>3 Process &amp; Professionalism</vt:lpstr>
      <vt:lpstr>Extra things to think about</vt:lpstr>
      <vt:lpstr>4 Overall Effectiveness</vt:lpstr>
      <vt:lpstr>Advice for the actual presentation…</vt:lpstr>
      <vt:lpstr>PowerPoint Presentation</vt:lpstr>
      <vt:lpstr>PowerPoint Presentation</vt:lpstr>
      <vt:lpstr>Impress them!</vt:lpstr>
      <vt:lpstr>PowerPoint Presentation</vt:lpstr>
      <vt:lpstr>Build on what you know already….</vt:lpstr>
      <vt:lpstr>Teamwork</vt:lpstr>
      <vt:lpstr>Advice for effective teamwork</vt:lpstr>
      <vt:lpstr>Communicating effectively </vt:lpstr>
      <vt:lpstr>Ways folks Hinder teamwork</vt:lpstr>
      <vt:lpstr>Suggested ground rules</vt:lpstr>
      <vt:lpstr>Dealing with difficulties</vt:lpstr>
      <vt:lpstr>What we expect</vt:lpstr>
      <vt:lpstr>PowerPoint Presentation</vt:lpstr>
      <vt:lpstr>PowerPoint Presentation</vt:lpstr>
      <vt:lpstr>What does planning buy you?</vt:lpstr>
      <vt:lpstr>How Good a Planner are you?</vt:lpstr>
      <vt:lpstr>Results</vt:lpstr>
      <vt:lpstr>Time Management Technique - example</vt:lpstr>
      <vt:lpstr>Some things in student life that need scheduling</vt:lpstr>
      <vt:lpstr>The Coursework (Some Practicalities)</vt:lpstr>
      <vt:lpstr>Some Questions Answered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Southampton Learning Environment:  CETIS </dc:title>
  <dc:creator>Hugh Davis</dc:creator>
  <cp:lastModifiedBy>Hugh Davis</cp:lastModifiedBy>
  <cp:revision>28</cp:revision>
  <dcterms:created xsi:type="dcterms:W3CDTF">2017-10-16T17:55:10Z</dcterms:created>
  <dcterms:modified xsi:type="dcterms:W3CDTF">2019-10-17T09:49:04Z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-859075514</vt:i4>
  </property>
  <property fmtid="{D5CDD505-2E9C-101B-9397-08002B2CF9AE}" pid="4" name="_EmailSubject">
    <vt:lpwstr>SLE October Overview - draft</vt:lpwstr>
  </property>
  <property fmtid="{D5CDD505-2E9C-101B-9397-08002B2CF9AE}" pid="5" name="_AuthorEmail">
    <vt:lpwstr>J.Faulkner@soton.ac.uk</vt:lpwstr>
  </property>
  <property fmtid="{D5CDD505-2E9C-101B-9397-08002B2CF9AE}" pid="6" name="_AuthorEmailDisplayName">
    <vt:lpwstr>Faulkner J.</vt:lpwstr>
  </property>
</Properties>
</file>